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xml" ContentType="application/vnd.openxmlformats-officedocument.presentationml.tags+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7"/>
  </p:notesMasterIdLst>
  <p:sldIdLst>
    <p:sldId id="256" r:id="rId3"/>
    <p:sldId id="2708" r:id="rId4"/>
    <p:sldId id="263" r:id="rId5"/>
    <p:sldId id="610" r:id="rId6"/>
    <p:sldId id="593" r:id="rId7"/>
    <p:sldId id="627" r:id="rId8"/>
    <p:sldId id="614" r:id="rId9"/>
    <p:sldId id="613" r:id="rId10"/>
    <p:sldId id="278" r:id="rId11"/>
    <p:sldId id="2709" r:id="rId12"/>
    <p:sldId id="2711" r:id="rId13"/>
    <p:sldId id="2710" r:id="rId14"/>
    <p:sldId id="612" r:id="rId15"/>
    <p:sldId id="617" r:id="rId16"/>
    <p:sldId id="622" r:id="rId17"/>
    <p:sldId id="623" r:id="rId18"/>
    <p:sldId id="624" r:id="rId19"/>
    <p:sldId id="616" r:id="rId20"/>
    <p:sldId id="2712" r:id="rId21"/>
    <p:sldId id="2701" r:id="rId22"/>
    <p:sldId id="2706" r:id="rId23"/>
    <p:sldId id="2705" r:id="rId24"/>
    <p:sldId id="618" r:id="rId25"/>
    <p:sldId id="609" r:id="rId26"/>
    <p:sldId id="611" r:id="rId27"/>
    <p:sldId id="2700" r:id="rId28"/>
    <p:sldId id="2704" r:id="rId29"/>
    <p:sldId id="262" r:id="rId30"/>
    <p:sldId id="2707" r:id="rId31"/>
    <p:sldId id="260" r:id="rId32"/>
    <p:sldId id="273" r:id="rId33"/>
    <p:sldId id="289" r:id="rId34"/>
    <p:sldId id="345" r:id="rId35"/>
    <p:sldId id="628" r:id="rId36"/>
    <p:sldId id="2573" r:id="rId37"/>
    <p:sldId id="2658" r:id="rId38"/>
    <p:sldId id="2699" r:id="rId39"/>
    <p:sldId id="621" r:id="rId40"/>
    <p:sldId id="418" r:id="rId41"/>
    <p:sldId id="598" r:id="rId42"/>
    <p:sldId id="599" r:id="rId43"/>
    <p:sldId id="600" r:id="rId44"/>
    <p:sldId id="603" r:id="rId45"/>
    <p:sldId id="608"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GoogleSlidesCustomDataVersion2">
      <go:slidesCustomData xmlns:go="http://customooxmlschemas.google.com/" xmlns:p15="http://schemas.microsoft.com/office/powerpoint/2012/main" xmlns="" roundtripDataSignature="AMtx7mjOKuq1QazaaNt7RL3r7Dul7PC1Ew==" r:id="rId49"/>
    </p:ext>
    <p:ext uri="GoogleSlidesCustomDataVersion2">
      <go:slidesCustomData xmlns:go="http://customooxmlschemas.google.com/" xmlns:p15="http://schemas.microsoft.com/office/powerpoint/2012/main" xmlns="" roundtripDataSignature="AMtx7mh0YJb4WjzVhepqsE9/ihLpEot/Tw==" r:id="rId49"/>
    </p:ext>
    <p:ext uri="GoogleSlidesCustomDataVersion2">
      <go:slidesCustomData xmlns:go="http://customooxmlschemas.google.com/" xmlns:p15="http://schemas.microsoft.com/office/powerpoint/2012/main" xmlns="" roundtripDataSignature="AMtx7mhPYmmlNiveYgzQyHyw6iLsRXD4fQ==" r:id="rId49"/>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ussell Mammei"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373" autoAdjust="0"/>
  </p:normalViewPr>
  <p:slideViewPr>
    <p:cSldViewPr snapToGrid="0">
      <p:cViewPr>
        <p:scale>
          <a:sx n="76" d="100"/>
          <a:sy n="76" d="100"/>
        </p:scale>
        <p:origin x="946" y="58"/>
      </p:cViewPr>
      <p:guideLst/>
    </p:cSldViewPr>
  </p:slideViewPr>
  <p:notesTextViewPr>
    <p:cViewPr>
      <p:scale>
        <a:sx n="1" d="1"/>
        <a:sy n="1" d="1"/>
      </p:scale>
      <p:origin x="0" y="0"/>
    </p:cViewPr>
  </p:notesTextViewPr>
  <p:sorterViewPr>
    <p:cViewPr>
      <p:scale>
        <a:sx n="100" d="100"/>
        <a:sy n="100" d="100"/>
      </p:scale>
      <p:origin x="0" y="-1037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9EEB1-E49C-48CC-A2A6-85F7B6311A75}" type="datetimeFigureOut">
              <a:rPr lang="en-CA" smtClean="0"/>
              <a:t>2025-06-09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889325-A983-4F12-9C0B-2F4D9C040045}" type="slidenum">
              <a:rPr lang="en-CA" smtClean="0"/>
              <a:t>‹#›</a:t>
            </a:fld>
            <a:endParaRPr lang="en-CA"/>
          </a:p>
        </p:txBody>
      </p:sp>
    </p:spTree>
    <p:extLst>
      <p:ext uri="{BB962C8B-B14F-4D97-AF65-F5344CB8AC3E}">
        <p14:creationId xmlns:p14="http://schemas.microsoft.com/office/powerpoint/2010/main" val="2894462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1</a:t>
            </a:fld>
            <a:endParaRPr lang="en-CA"/>
          </a:p>
        </p:txBody>
      </p:sp>
    </p:spTree>
    <p:extLst>
      <p:ext uri="{BB962C8B-B14F-4D97-AF65-F5344CB8AC3E}">
        <p14:creationId xmlns:p14="http://schemas.microsoft.com/office/powerpoint/2010/main" val="701039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55806-15C2-77DB-BEFC-AA75D5C30D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F04262-DC8D-4B35-B45A-138CA2A0BA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BABC81-7DF5-B0BA-6E15-F05E0B79414E}"/>
              </a:ext>
            </a:extLst>
          </p:cNvPr>
          <p:cNvSpPr>
            <a:spLocks noGrp="1"/>
          </p:cNvSpPr>
          <p:nvPr>
            <p:ph type="body" idx="1"/>
          </p:nvPr>
        </p:nvSpPr>
        <p:spPr/>
        <p:txBody>
          <a:bodyPr/>
          <a:lstStyle/>
          <a:p>
            <a:endParaRPr lang="en-CA" dirty="0"/>
          </a:p>
          <a:p>
            <a:endParaRPr lang="en-CA" dirty="0"/>
          </a:p>
          <a:p>
            <a:endParaRPr lang="en-CA" dirty="0"/>
          </a:p>
          <a:p>
            <a:r>
              <a:rPr lang="en-CA" dirty="0"/>
              <a:t>Discuss how the sims work, vary params, extract tau, compare to data</a:t>
            </a:r>
          </a:p>
        </p:txBody>
      </p:sp>
      <p:sp>
        <p:nvSpPr>
          <p:cNvPr id="4" name="Slide Number Placeholder 3">
            <a:extLst>
              <a:ext uri="{FF2B5EF4-FFF2-40B4-BE49-F238E27FC236}">
                <a16:creationId xmlns:a16="http://schemas.microsoft.com/office/drawing/2014/main" id="{3C90AC07-BA10-461A-19EF-4EDCE01753E3}"/>
              </a:ext>
            </a:extLst>
          </p:cNvPr>
          <p:cNvSpPr>
            <a:spLocks noGrp="1"/>
          </p:cNvSpPr>
          <p:nvPr>
            <p:ph type="sldNum" sz="quarter" idx="5"/>
          </p:nvPr>
        </p:nvSpPr>
        <p:spPr/>
        <p:txBody>
          <a:bodyPr/>
          <a:lstStyle/>
          <a:p>
            <a:fld id="{EFA35D89-BCEF-4C11-950A-00068F512698}" type="slidenum">
              <a:rPr lang="en-CA" smtClean="0"/>
              <a:t>12</a:t>
            </a:fld>
            <a:endParaRPr lang="en-CA"/>
          </a:p>
        </p:txBody>
      </p:sp>
    </p:spTree>
    <p:extLst>
      <p:ext uri="{BB962C8B-B14F-4D97-AF65-F5344CB8AC3E}">
        <p14:creationId xmlns:p14="http://schemas.microsoft.com/office/powerpoint/2010/main" val="1553255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a:t>
            </a:r>
            <a:r>
              <a:rPr lang="en-US" dirty="0" err="1"/>
              <a:t>PENTrack</a:t>
            </a:r>
            <a:endParaRPr lang="en-US" dirty="0"/>
          </a:p>
          <a:p>
            <a:endParaRPr lang="en-US" dirty="0"/>
          </a:p>
          <a:p>
            <a:r>
              <a:rPr lang="en-US" dirty="0"/>
              <a:t>Monte Carlo Simulations repeatedly sample a probability distribution to obtain numerical results for some experiment. They use randomness to solve problems that may be inherently deterministic, but extremely challenging to analyze deterministically.</a:t>
            </a:r>
          </a:p>
          <a:p>
            <a:endParaRPr lang="en-US" dirty="0"/>
          </a:p>
          <a:p>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13</a:t>
            </a:fld>
            <a:endParaRPr lang="en-CA"/>
          </a:p>
        </p:txBody>
      </p:sp>
    </p:spTree>
    <p:extLst>
      <p:ext uri="{BB962C8B-B14F-4D97-AF65-F5344CB8AC3E}">
        <p14:creationId xmlns:p14="http://schemas.microsoft.com/office/powerpoint/2010/main" val="1586283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15</a:t>
            </a:fld>
            <a:endParaRPr lang="en-CA"/>
          </a:p>
        </p:txBody>
      </p:sp>
    </p:spTree>
    <p:extLst>
      <p:ext uri="{BB962C8B-B14F-4D97-AF65-F5344CB8AC3E}">
        <p14:creationId xmlns:p14="http://schemas.microsoft.com/office/powerpoint/2010/main" val="41621717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16</a:t>
            </a:fld>
            <a:endParaRPr lang="en-CA"/>
          </a:p>
        </p:txBody>
      </p:sp>
    </p:spTree>
    <p:extLst>
      <p:ext uri="{BB962C8B-B14F-4D97-AF65-F5344CB8AC3E}">
        <p14:creationId xmlns:p14="http://schemas.microsoft.com/office/powerpoint/2010/main" val="1111700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30 s max</a:t>
            </a:r>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24</a:t>
            </a:fld>
            <a:endParaRPr lang="en-CA"/>
          </a:p>
        </p:txBody>
      </p:sp>
    </p:spTree>
    <p:extLst>
      <p:ext uri="{BB962C8B-B14F-4D97-AF65-F5344CB8AC3E}">
        <p14:creationId xmlns:p14="http://schemas.microsoft.com/office/powerpoint/2010/main" val="938432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25</a:t>
            </a:fld>
            <a:endParaRPr lang="en-CA"/>
          </a:p>
        </p:txBody>
      </p:sp>
    </p:spTree>
    <p:extLst>
      <p:ext uri="{BB962C8B-B14F-4D97-AF65-F5344CB8AC3E}">
        <p14:creationId xmlns:p14="http://schemas.microsoft.com/office/powerpoint/2010/main" val="6689633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err="1"/>
                  <a:t>Hbar</a:t>
                </a:r>
                <a:r>
                  <a:rPr lang="en-US" dirty="0"/>
                  <a:t> omega/2 is the ground state energy of the neutron (ground state of a quantum harmonic oscillator)</a:t>
                </a:r>
              </a:p>
              <a:p>
                <a:endParaRPr lang="en-US" dirty="0"/>
              </a:p>
              <a:p>
                <a:endParaRPr lang="en-US" dirty="0"/>
              </a:p>
              <a:p>
                <a:r>
                  <a:rPr lang="en-US" dirty="0"/>
                  <a:t>Precession of magnetic moment is the usual Larmor precession frequency, but if the EDM is non-zero, then then we should see a slight deviation in the precession frequency proportional to this value when we alternate the electric field between parallel and anti-parallel configurations. Measuring this deviation in the precession frequency proportional to the electric field E is extremely challenging is B is changing as well. To see a very small deviation in </a:t>
                </a:r>
                <a14:m>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𝜔</m:t>
                    </m:r>
                  </m:oMath>
                </a14:m>
                <a:r>
                  <a:rPr lang="en-US" dirty="0"/>
                  <a:t> we must know B </a:t>
                </a:r>
                <a:r>
                  <a:rPr lang="en-US" b="1" u="sng" dirty="0"/>
                  <a:t>very</a:t>
                </a:r>
                <a:r>
                  <a:rPr lang="en-US" dirty="0"/>
                  <a:t> well. It must be</a:t>
                </a:r>
                <a:r>
                  <a:rPr lang="en-US" baseline="0" dirty="0"/>
                  <a:t> very homogenous over the neutron cell, as well as stable over long time frames. Slow drifts in the field which we can track are okay, but more rapid fluctuations in the field would be detrimental to the measurement process. </a:t>
                </a:r>
              </a:p>
              <a:p>
                <a:endParaRPr lang="en-US" baseline="0" dirty="0">
                  <a:solidFill>
                    <a:schemeClr val="tx1"/>
                  </a:solidFill>
                </a:endParaRPr>
              </a:p>
              <a:p>
                <a:r>
                  <a:rPr lang="en-CA" dirty="0"/>
                  <a:t>Say why we want E big, but precision isn’t deal breaker. B must be precisely controlled however. </a:t>
                </a:r>
              </a:p>
              <a:p>
                <a:endParaRPr lang="en-US" sz="1200" dirty="0">
                  <a:solidFill>
                    <a:srgbClr val="000000"/>
                  </a:solidFill>
                  <a:highlight>
                    <a:srgbClr val="FFFFFF"/>
                  </a:highlight>
                  <a:latin typeface="verdana" panose="020B0604030504040204" pitchFamily="34" charset="0"/>
                </a:endParaRPr>
              </a:p>
              <a:p>
                <a:r>
                  <a:rPr lang="en-US" sz="1200" dirty="0">
                    <a:solidFill>
                      <a:srgbClr val="000000"/>
                    </a:solidFill>
                    <a:highlight>
                      <a:srgbClr val="FFFFFF"/>
                    </a:highlight>
                    <a:latin typeface="verdana" panose="020B0604030504040204" pitchFamily="34" charset="0"/>
                  </a:rPr>
                  <a:t>The presence of an electric field aligned parallel or anti-parallel causes a shift in the precession frequency of the neutron, proportional to the nEDM.</a:t>
                </a:r>
                <a:endParaRPr lang="en-CA" sz="1200" dirty="0"/>
              </a:p>
              <a:p>
                <a:endParaRPr lang="en-CA" dirty="0"/>
              </a:p>
              <a:p>
                <a:r>
                  <a:rPr lang="en-CA" dirty="0"/>
                  <a:t>Need to explain technique well so it flows into the next slide. Say more about how we flip E field then why it is so important for B to be known well, maybe. </a:t>
                </a:r>
              </a:p>
              <a:p>
                <a:r>
                  <a:rPr lang="en-CA" dirty="0"/>
                  <a:t>Figure with E and B orientation. </a:t>
                </a:r>
              </a:p>
              <a:p>
                <a:endParaRPr lang="en-CA" dirty="0"/>
              </a:p>
              <a:p>
                <a:r>
                  <a:rPr lang="en-CA" dirty="0"/>
                  <a:t>LEGEND</a:t>
                </a:r>
              </a:p>
              <a:p>
                <a:r>
                  <a:rPr lang="en-CA" dirty="0"/>
                  <a:t>From the deleted plot notes: </a:t>
                </a:r>
                <a:r>
                  <a:rPr lang="en-US" dirty="0"/>
                  <a:t>If they interact with electric field longer, the dipoles can better align with the electric field as that is their tendency.</a:t>
                </a:r>
              </a:p>
              <a:p>
                <a:endParaRPr lang="en-US" dirty="0"/>
              </a:p>
              <a:p>
                <a:r>
                  <a:rPr lang="en-US" dirty="0"/>
                  <a:t>If E is off by 10%, who really cares, not a huge detriment to the experiment. If B is fluctuating by 10% we wouldn’t even be able to tell if the precession frequency is changing when we reverse the polarity of the electric field </a:t>
                </a:r>
              </a:p>
              <a:p>
                <a:r>
                  <a:rPr lang="en-CA" dirty="0"/>
                  <a:t>We want E to be as large as </a:t>
                </a:r>
                <a:r>
                  <a:rPr lang="en-US" dirty="0"/>
                  <a:t>possible so that we can easily measure the d times E term in the Hamiltonian </a:t>
                </a:r>
              </a:p>
              <a:p>
                <a:endParaRPr lang="en-US" dirty="0"/>
              </a:p>
              <a:p>
                <a:r>
                  <a:rPr lang="en-US" dirty="0"/>
                  <a:t>Ditch?</a:t>
                </a:r>
              </a:p>
              <a:p>
                <a:r>
                  <a:rPr lang="en-US" dirty="0"/>
                  <a:t>Write out MSR/</a:t>
                </a:r>
                <a:endParaRPr lang="en-CA" dirty="0"/>
              </a:p>
              <a:p>
                <a:endParaRPr lang="en-CA" dirty="0"/>
              </a:p>
              <a:p>
                <a:endParaRPr lang="en-CA" dirty="0"/>
              </a:p>
              <a:p>
                <a:endParaRPr lang="en-CA" dirty="0"/>
              </a:p>
            </p:txBody>
          </p:sp>
        </mc:Choice>
        <mc:Fallback xmlns="">
          <p:sp>
            <p:nvSpPr>
              <p:cNvPr id="3" name="Notes Placeholder 2"/>
              <p:cNvSpPr>
                <a:spLocks noGrp="1"/>
              </p:cNvSpPr>
              <p:nvPr>
                <p:ph type="body" idx="1"/>
              </p:nvPr>
            </p:nvSpPr>
            <p:spPr/>
            <p:txBody>
              <a:bodyPr/>
              <a:lstStyle/>
              <a:p>
                <a:r>
                  <a:rPr lang="en-US" dirty="0"/>
                  <a:t>Precession of magnetic moment is the usual Larmor precession frequency, but if the EDM is non-zero, then then we should see a slight deviation in the precession frequency proportional to this value when we alternate the electric field between parallel and anti-parallel configurations. Measuring this deviation in the precession frequency proportional to the electric field E is extremely challenging is B is changing as well. To see a very small deviation in </a:t>
                </a:r>
                <a:r>
                  <a:rPr lang="en-US" b="0" i="0">
                    <a:solidFill>
                      <a:schemeClr val="tx1"/>
                    </a:solidFill>
                    <a:latin typeface="Cambria Math" panose="02040503050406030204" pitchFamily="18" charset="0"/>
                    <a:ea typeface="Cambria Math" panose="02040503050406030204" pitchFamily="18" charset="0"/>
                  </a:rPr>
                  <a:t>𝜔</a:t>
                </a:r>
                <a:r>
                  <a:rPr lang="en-US" dirty="0"/>
                  <a:t> we must know B </a:t>
                </a:r>
                <a:r>
                  <a:rPr lang="en-US" b="1" u="sng" dirty="0"/>
                  <a:t>very</a:t>
                </a:r>
                <a:r>
                  <a:rPr lang="en-US" dirty="0"/>
                  <a:t> well. It must be</a:t>
                </a:r>
                <a:r>
                  <a:rPr lang="en-US" baseline="0" dirty="0"/>
                  <a:t> very homogenous over the neutron cell, as well as stable over long time frames. Slow drifts in the field which we can track are okay, but more rapid fluctuations in the field would be detrimental to the measurement process. </a:t>
                </a:r>
                <a:endParaRPr lang="en-US" dirty="0">
                  <a:solidFill>
                    <a:schemeClr val="tx1"/>
                  </a:solidFill>
                </a:endParaRPr>
              </a:p>
              <a:p>
                <a:endParaRPr lang="en-CA" dirty="0"/>
              </a:p>
              <a:p>
                <a:endParaRPr lang="en-US" sz="1200" dirty="0">
                  <a:solidFill>
                    <a:srgbClr val="000000"/>
                  </a:solidFill>
                  <a:highlight>
                    <a:srgbClr val="FFFFFF"/>
                  </a:highlight>
                  <a:latin typeface="verdana" panose="020B0604030504040204" pitchFamily="34" charset="0"/>
                </a:endParaRPr>
              </a:p>
              <a:p>
                <a:r>
                  <a:rPr lang="en-US" sz="1200" dirty="0">
                    <a:solidFill>
                      <a:srgbClr val="000000"/>
                    </a:solidFill>
                    <a:highlight>
                      <a:srgbClr val="FFFFFF"/>
                    </a:highlight>
                    <a:latin typeface="verdana" panose="020B0604030504040204" pitchFamily="34" charset="0"/>
                  </a:rPr>
                  <a:t>The presence of an electric field aligned parallel or anti-parallel causes a shift in the precession frequency of the neutron, proportional to the nEDM.</a:t>
                </a:r>
                <a:endParaRPr lang="en-CA" sz="1200" dirty="0"/>
              </a:p>
              <a:p>
                <a:endParaRPr lang="en-CA" dirty="0"/>
              </a:p>
              <a:p>
                <a:r>
                  <a:rPr lang="en-CA" dirty="0"/>
                  <a:t>Need to explain technique well so it flows into the next slide. Say more about how we flip E field then why it is so important for B to be known well, maybe. </a:t>
                </a:r>
              </a:p>
              <a:p>
                <a:endParaRPr lang="en-CA" dirty="0"/>
              </a:p>
              <a:p>
                <a:endParaRPr lang="en-CA" dirty="0"/>
              </a:p>
            </p:txBody>
          </p:sp>
        </mc:Fallback>
      </mc:AlternateContent>
      <p:sp>
        <p:nvSpPr>
          <p:cNvPr id="4" name="Slide Number Placeholder 3"/>
          <p:cNvSpPr>
            <a:spLocks noGrp="1"/>
          </p:cNvSpPr>
          <p:nvPr>
            <p:ph type="sldNum" sz="quarter" idx="5"/>
          </p:nvPr>
        </p:nvSpPr>
        <p:spPr/>
        <p:txBody>
          <a:bodyPr/>
          <a:lstStyle/>
          <a:p>
            <a:fld id="{5BE95596-0091-48CD-AE4E-1B5333EC52B4}" type="slidenum">
              <a:rPr lang="en-CA" smtClean="0"/>
              <a:t>30</a:t>
            </a:fld>
            <a:endParaRPr lang="en-CA"/>
          </a:p>
        </p:txBody>
      </p:sp>
    </p:spTree>
    <p:extLst>
      <p:ext uri="{BB962C8B-B14F-4D97-AF65-F5344CB8AC3E}">
        <p14:creationId xmlns:p14="http://schemas.microsoft.com/office/powerpoint/2010/main" val="1823617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13.8 billion years ago, the universe exploded with what is known as the Big Bang. According to the Standard Model of Particle physics, as all this initial energy rapidly transformed into particles, there would be equal parts matter and anti-matter. Yet, an easily identifiable problem has the world of particle physics asking: what happened to all our antimatter?</a:t>
            </a:r>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33</a:t>
            </a:fld>
            <a:endParaRPr lang="en-CA"/>
          </a:p>
        </p:txBody>
      </p:sp>
    </p:spTree>
    <p:extLst>
      <p:ext uri="{BB962C8B-B14F-4D97-AF65-F5344CB8AC3E}">
        <p14:creationId xmlns:p14="http://schemas.microsoft.com/office/powerpoint/2010/main" val="3000063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6476310-DAD6-EE4F-ABB6-4124C82A7486}" type="slidenum">
              <a:rPr lang="en-US" smtClean="0"/>
              <a:t>35</a:t>
            </a:fld>
            <a:endParaRPr lang="en-US"/>
          </a:p>
        </p:txBody>
      </p:sp>
    </p:spTree>
    <p:extLst>
      <p:ext uri="{BB962C8B-B14F-4D97-AF65-F5344CB8AC3E}">
        <p14:creationId xmlns:p14="http://schemas.microsoft.com/office/powerpoint/2010/main" val="25577340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99013-48C3-C624-FB1C-8AE70CC9B7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498183-E701-D6DB-F17D-5FDCCA242A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CC1BE3-972B-F43E-E151-B412185D5A73}"/>
              </a:ext>
            </a:extLst>
          </p:cNvPr>
          <p:cNvSpPr>
            <a:spLocks noGrp="1"/>
          </p:cNvSpPr>
          <p:nvPr>
            <p:ph type="body" idx="1"/>
          </p:nvPr>
        </p:nvSpPr>
        <p:spPr/>
        <p:txBody>
          <a:bodyPr/>
          <a:lstStyle/>
          <a:p>
            <a:endParaRPr lang="en-CA"/>
          </a:p>
        </p:txBody>
      </p:sp>
      <p:sp>
        <p:nvSpPr>
          <p:cNvPr id="4" name="Slide Number Placeholder 3">
            <a:extLst>
              <a:ext uri="{FF2B5EF4-FFF2-40B4-BE49-F238E27FC236}">
                <a16:creationId xmlns:a16="http://schemas.microsoft.com/office/drawing/2014/main" id="{92F0B917-1A7B-D6ED-18F5-011BC1411BBB}"/>
              </a:ext>
            </a:extLst>
          </p:cNvPr>
          <p:cNvSpPr>
            <a:spLocks noGrp="1"/>
          </p:cNvSpPr>
          <p:nvPr>
            <p:ph type="sldNum" sz="quarter" idx="10"/>
          </p:nvPr>
        </p:nvSpPr>
        <p:spPr/>
        <p:txBody>
          <a:bodyPr/>
          <a:lstStyle/>
          <a:p>
            <a:fld id="{96476310-DAD6-EE4F-ABB6-4124C82A7486}" type="slidenum">
              <a:rPr lang="en-US" smtClean="0"/>
              <a:t>36</a:t>
            </a:fld>
            <a:endParaRPr lang="en-US"/>
          </a:p>
        </p:txBody>
      </p:sp>
    </p:spTree>
    <p:extLst>
      <p:ext uri="{BB962C8B-B14F-4D97-AF65-F5344CB8AC3E}">
        <p14:creationId xmlns:p14="http://schemas.microsoft.com/office/powerpoint/2010/main" val="811002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3</a:t>
            </a:fld>
            <a:endParaRPr lang="en-CA"/>
          </a:p>
        </p:txBody>
      </p:sp>
    </p:spTree>
    <p:extLst>
      <p:ext uri="{BB962C8B-B14F-4D97-AF65-F5344CB8AC3E}">
        <p14:creationId xmlns:p14="http://schemas.microsoft.com/office/powerpoint/2010/main" val="254713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want to lower this error bar by a factor of 10, which can be achieved by having 100 times the number of UCN</a:t>
            </a:r>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5</a:t>
            </a:fld>
            <a:endParaRPr lang="en-CA"/>
          </a:p>
        </p:txBody>
      </p:sp>
    </p:spTree>
    <p:extLst>
      <p:ext uri="{BB962C8B-B14F-4D97-AF65-F5344CB8AC3E}">
        <p14:creationId xmlns:p14="http://schemas.microsoft.com/office/powerpoint/2010/main" val="3629655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F5406E-DDAB-CB5F-8EF5-2105A00874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DE1977-44EA-CE58-F42B-749484A1E9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0E4F76-59F4-30D7-3C5F-C26D7A0BCB2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 Pool, is our magnetically shielded room, and cell. So we are not really filling an above ground pool from a fire hydrant, rather a in ground heated infinity pool from a gold foundation, so we probably shouldn’t be connecting the two with an old rubber hose</a:t>
            </a:r>
            <a:endParaRPr lang="en-CA" dirty="0"/>
          </a:p>
        </p:txBody>
      </p:sp>
      <p:sp>
        <p:nvSpPr>
          <p:cNvPr id="4" name="Slide Number Placeholder 3">
            <a:extLst>
              <a:ext uri="{FF2B5EF4-FFF2-40B4-BE49-F238E27FC236}">
                <a16:creationId xmlns:a16="http://schemas.microsoft.com/office/drawing/2014/main" id="{7B61ABC8-29D1-C51D-6BB7-8D514AF077E5}"/>
              </a:ext>
            </a:extLst>
          </p:cNvPr>
          <p:cNvSpPr>
            <a:spLocks noGrp="1"/>
          </p:cNvSpPr>
          <p:nvPr>
            <p:ph type="sldNum" sz="quarter" idx="5"/>
          </p:nvPr>
        </p:nvSpPr>
        <p:spPr/>
        <p:txBody>
          <a:bodyPr/>
          <a:lstStyle/>
          <a:p>
            <a:fld id="{96889325-A983-4F12-9C0B-2F4D9C040045}" type="slidenum">
              <a:rPr lang="en-CA" smtClean="0"/>
              <a:t>6</a:t>
            </a:fld>
            <a:endParaRPr lang="en-CA"/>
          </a:p>
        </p:txBody>
      </p:sp>
    </p:spTree>
    <p:extLst>
      <p:ext uri="{BB962C8B-B14F-4D97-AF65-F5344CB8AC3E}">
        <p14:creationId xmlns:p14="http://schemas.microsoft.com/office/powerpoint/2010/main" val="3478850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potential U describes the quantum mechanical potential in the </a:t>
            </a:r>
            <a:r>
              <a:rPr lang="en-US" dirty="0" err="1"/>
              <a:t>schrodinger</a:t>
            </a:r>
            <a:r>
              <a:rPr lang="en-US" dirty="0"/>
              <a:t> equation that models how a UCN interacts with some material boundary.</a:t>
            </a:r>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7</a:t>
            </a:fld>
            <a:endParaRPr lang="en-CA"/>
          </a:p>
        </p:txBody>
      </p:sp>
    </p:spTree>
    <p:extLst>
      <p:ext uri="{BB962C8B-B14F-4D97-AF65-F5344CB8AC3E}">
        <p14:creationId xmlns:p14="http://schemas.microsoft.com/office/powerpoint/2010/main" val="2864763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 idea within the ballpark of how much UCN Loss we should expect. If we go to JPARC and measure something like this ----- show picture ----- then we need to some serious investigation.</a:t>
            </a:r>
            <a:endParaRPr lang="en-CA" dirty="0"/>
          </a:p>
        </p:txBody>
      </p:sp>
      <p:sp>
        <p:nvSpPr>
          <p:cNvPr id="4" name="Slide Number Placeholder 3"/>
          <p:cNvSpPr>
            <a:spLocks noGrp="1"/>
          </p:cNvSpPr>
          <p:nvPr>
            <p:ph type="sldNum" sz="quarter" idx="5"/>
          </p:nvPr>
        </p:nvSpPr>
        <p:spPr/>
        <p:txBody>
          <a:bodyPr/>
          <a:lstStyle/>
          <a:p>
            <a:fld id="{96889325-A983-4F12-9C0B-2F4D9C040045}" type="slidenum">
              <a:rPr lang="en-CA" smtClean="0"/>
              <a:t>8</a:t>
            </a:fld>
            <a:endParaRPr lang="en-CA"/>
          </a:p>
        </p:txBody>
      </p:sp>
    </p:spTree>
    <p:extLst>
      <p:ext uri="{BB962C8B-B14F-4D97-AF65-F5344CB8AC3E}">
        <p14:creationId xmlns:p14="http://schemas.microsoft.com/office/powerpoint/2010/main" val="3689060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a:p>
            <a:endParaRPr lang="en-CA" dirty="0"/>
          </a:p>
          <a:p>
            <a:endParaRPr lang="en-CA" dirty="0"/>
          </a:p>
          <a:p>
            <a:r>
              <a:rPr lang="en-CA" dirty="0"/>
              <a:t>Discuss how the sims work, vary params, extract tau, compare to data</a:t>
            </a:r>
          </a:p>
        </p:txBody>
      </p:sp>
      <p:sp>
        <p:nvSpPr>
          <p:cNvPr id="4" name="Slide Number Placeholder 3"/>
          <p:cNvSpPr>
            <a:spLocks noGrp="1"/>
          </p:cNvSpPr>
          <p:nvPr>
            <p:ph type="sldNum" sz="quarter" idx="5"/>
          </p:nvPr>
        </p:nvSpPr>
        <p:spPr/>
        <p:txBody>
          <a:bodyPr/>
          <a:lstStyle/>
          <a:p>
            <a:fld id="{EFA35D89-BCEF-4C11-950A-00068F512698}" type="slidenum">
              <a:rPr lang="en-CA" smtClean="0"/>
              <a:t>9</a:t>
            </a:fld>
            <a:endParaRPr lang="en-CA"/>
          </a:p>
        </p:txBody>
      </p:sp>
    </p:spTree>
    <p:extLst>
      <p:ext uri="{BB962C8B-B14F-4D97-AF65-F5344CB8AC3E}">
        <p14:creationId xmlns:p14="http://schemas.microsoft.com/office/powerpoint/2010/main" val="2835397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32580-AF32-B67D-ABB2-573EAD013A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838878-2A89-54A6-75B8-5DEAB98FD9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EA4DAA-2CB9-A045-77DC-3ACE2D5A1D9A}"/>
              </a:ext>
            </a:extLst>
          </p:cNvPr>
          <p:cNvSpPr>
            <a:spLocks noGrp="1"/>
          </p:cNvSpPr>
          <p:nvPr>
            <p:ph type="body" idx="1"/>
          </p:nvPr>
        </p:nvSpPr>
        <p:spPr/>
        <p:txBody>
          <a:bodyPr/>
          <a:lstStyle/>
          <a:p>
            <a:endParaRPr lang="en-CA" dirty="0"/>
          </a:p>
          <a:p>
            <a:endParaRPr lang="en-CA" dirty="0"/>
          </a:p>
          <a:p>
            <a:endParaRPr lang="en-CA" dirty="0"/>
          </a:p>
          <a:p>
            <a:r>
              <a:rPr lang="en-CA" dirty="0"/>
              <a:t>Discuss how the sims work, vary params, extract tau, compare to data</a:t>
            </a:r>
          </a:p>
        </p:txBody>
      </p:sp>
      <p:sp>
        <p:nvSpPr>
          <p:cNvPr id="4" name="Slide Number Placeholder 3">
            <a:extLst>
              <a:ext uri="{FF2B5EF4-FFF2-40B4-BE49-F238E27FC236}">
                <a16:creationId xmlns:a16="http://schemas.microsoft.com/office/drawing/2014/main" id="{753A8B63-18B6-EAC1-46A3-743F37F1FE4D}"/>
              </a:ext>
            </a:extLst>
          </p:cNvPr>
          <p:cNvSpPr>
            <a:spLocks noGrp="1"/>
          </p:cNvSpPr>
          <p:nvPr>
            <p:ph type="sldNum" sz="quarter" idx="5"/>
          </p:nvPr>
        </p:nvSpPr>
        <p:spPr/>
        <p:txBody>
          <a:bodyPr/>
          <a:lstStyle/>
          <a:p>
            <a:fld id="{EFA35D89-BCEF-4C11-950A-00068F512698}" type="slidenum">
              <a:rPr lang="en-CA" smtClean="0"/>
              <a:t>10</a:t>
            </a:fld>
            <a:endParaRPr lang="en-CA"/>
          </a:p>
        </p:txBody>
      </p:sp>
    </p:spTree>
    <p:extLst>
      <p:ext uri="{BB962C8B-B14F-4D97-AF65-F5344CB8AC3E}">
        <p14:creationId xmlns:p14="http://schemas.microsoft.com/office/powerpoint/2010/main" val="2689695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1B6668-7133-B18B-62EC-AFB778323C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3CB8AC-E4F0-1447-AAF1-14BF738FBB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E2D36D-9E77-0CC9-49D5-834D672DAC1D}"/>
              </a:ext>
            </a:extLst>
          </p:cNvPr>
          <p:cNvSpPr>
            <a:spLocks noGrp="1"/>
          </p:cNvSpPr>
          <p:nvPr>
            <p:ph type="body" idx="1"/>
          </p:nvPr>
        </p:nvSpPr>
        <p:spPr/>
        <p:txBody>
          <a:bodyPr/>
          <a:lstStyle/>
          <a:p>
            <a:endParaRPr lang="en-CA" dirty="0"/>
          </a:p>
          <a:p>
            <a:endParaRPr lang="en-CA" dirty="0"/>
          </a:p>
          <a:p>
            <a:endParaRPr lang="en-CA" dirty="0"/>
          </a:p>
          <a:p>
            <a:r>
              <a:rPr lang="en-CA" dirty="0"/>
              <a:t>Discuss how the sims work, vary params, extract tau, compare to data</a:t>
            </a:r>
          </a:p>
        </p:txBody>
      </p:sp>
      <p:sp>
        <p:nvSpPr>
          <p:cNvPr id="4" name="Slide Number Placeholder 3">
            <a:extLst>
              <a:ext uri="{FF2B5EF4-FFF2-40B4-BE49-F238E27FC236}">
                <a16:creationId xmlns:a16="http://schemas.microsoft.com/office/drawing/2014/main" id="{4BC9B28B-5D84-A15C-F50C-95D1CA1B0F6D}"/>
              </a:ext>
            </a:extLst>
          </p:cNvPr>
          <p:cNvSpPr>
            <a:spLocks noGrp="1"/>
          </p:cNvSpPr>
          <p:nvPr>
            <p:ph type="sldNum" sz="quarter" idx="5"/>
          </p:nvPr>
        </p:nvSpPr>
        <p:spPr/>
        <p:txBody>
          <a:bodyPr/>
          <a:lstStyle/>
          <a:p>
            <a:fld id="{EFA35D89-BCEF-4C11-950A-00068F512698}" type="slidenum">
              <a:rPr lang="en-CA" smtClean="0"/>
              <a:t>11</a:t>
            </a:fld>
            <a:endParaRPr lang="en-CA"/>
          </a:p>
        </p:txBody>
      </p:sp>
    </p:spTree>
    <p:extLst>
      <p:ext uri="{BB962C8B-B14F-4D97-AF65-F5344CB8AC3E}">
        <p14:creationId xmlns:p14="http://schemas.microsoft.com/office/powerpoint/2010/main" val="22282506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3EFED-6FFD-2B42-9955-4FA033A9E7AD}"/>
              </a:ext>
            </a:extLst>
          </p:cNvPr>
          <p:cNvSpPr>
            <a:spLocks noGrp="1"/>
          </p:cNvSpPr>
          <p:nvPr>
            <p:ph type="ctrTitle"/>
          </p:nvPr>
        </p:nvSpPr>
        <p:spPr>
          <a:xfrm>
            <a:off x="5045364" y="679515"/>
            <a:ext cx="5873578" cy="2387600"/>
          </a:xfrm>
        </p:spPr>
        <p:txBody>
          <a:bodyPr anchor="b"/>
          <a:lstStyle>
            <a:lvl1pPr algn="l">
              <a:defRPr sz="6000"/>
            </a:lvl1pPr>
          </a:lstStyle>
          <a:p>
            <a:r>
              <a:rPr lang="en-US" dirty="0"/>
              <a:t>Click to edit Master title style</a:t>
            </a:r>
          </a:p>
        </p:txBody>
      </p:sp>
      <p:sp>
        <p:nvSpPr>
          <p:cNvPr id="3" name="Subtitle 2">
            <a:extLst>
              <a:ext uri="{FF2B5EF4-FFF2-40B4-BE49-F238E27FC236}">
                <a16:creationId xmlns:a16="http://schemas.microsoft.com/office/drawing/2014/main" id="{67D3CD0F-91ED-694B-8842-04412C1BF2D3}"/>
              </a:ext>
            </a:extLst>
          </p:cNvPr>
          <p:cNvSpPr>
            <a:spLocks noGrp="1"/>
          </p:cNvSpPr>
          <p:nvPr>
            <p:ph type="subTitle" idx="1"/>
          </p:nvPr>
        </p:nvSpPr>
        <p:spPr>
          <a:xfrm>
            <a:off x="5045364" y="3328216"/>
            <a:ext cx="5873578"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F4EB1B25-CD3F-8848-964E-DCD88AFC18AF}"/>
              </a:ext>
            </a:extLst>
          </p:cNvPr>
          <p:cNvSpPr>
            <a:spLocks noGrp="1"/>
          </p:cNvSpPr>
          <p:nvPr>
            <p:ph type="dt" sz="half" idx="10"/>
          </p:nvPr>
        </p:nvSpPr>
        <p:spPr>
          <a:xfrm>
            <a:off x="838200" y="6356350"/>
            <a:ext cx="2743200" cy="365125"/>
          </a:xfrm>
        </p:spPr>
        <p:txBody>
          <a:bodyPr/>
          <a:lstStyle/>
          <a:p>
            <a:fld id="{E507C18D-D0A4-4B06-9D32-1791761ADD2E}" type="datetime1">
              <a:rPr lang="en-CA" smtClean="0"/>
              <a:t>2025-06-09</a:t>
            </a:fld>
            <a:endParaRPr lang="en-CA"/>
          </a:p>
        </p:txBody>
      </p:sp>
      <p:sp>
        <p:nvSpPr>
          <p:cNvPr id="5" name="Footer Placeholder 4">
            <a:extLst>
              <a:ext uri="{FF2B5EF4-FFF2-40B4-BE49-F238E27FC236}">
                <a16:creationId xmlns:a16="http://schemas.microsoft.com/office/drawing/2014/main" id="{0721EA55-C0C7-614C-BDB0-6336E75DB30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2B3FFB4-5F71-B843-B7E8-0B11027486C9}"/>
              </a:ext>
            </a:extLst>
          </p:cNvPr>
          <p:cNvSpPr>
            <a:spLocks noGrp="1"/>
          </p:cNvSpPr>
          <p:nvPr>
            <p:ph type="sldNum" sz="quarter" idx="12"/>
          </p:nvPr>
        </p:nvSpPr>
        <p:spPr/>
        <p:txBody>
          <a:bodyPr/>
          <a:lstStyle/>
          <a:p>
            <a:fld id="{A4060E2B-25DB-47F5-B68A-4CACD5C016EE}" type="slidenum">
              <a:rPr lang="en-CA" smtClean="0"/>
              <a:t>‹#›</a:t>
            </a:fld>
            <a:endParaRPr lang="en-CA"/>
          </a:p>
        </p:txBody>
      </p:sp>
      <p:pic>
        <p:nvPicPr>
          <p:cNvPr id="9" name="Picture 8">
            <a:extLst>
              <a:ext uri="{FF2B5EF4-FFF2-40B4-BE49-F238E27FC236}">
                <a16:creationId xmlns:a16="http://schemas.microsoft.com/office/drawing/2014/main" id="{7D6EB0CB-4720-9C4A-80B6-2BF30A434F2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461321" y="586229"/>
            <a:ext cx="2851643" cy="3479004"/>
          </a:xfrm>
          <a:prstGeom prst="rect">
            <a:avLst/>
          </a:prstGeom>
        </p:spPr>
      </p:pic>
      <p:sp>
        <p:nvSpPr>
          <p:cNvPr id="10" name="Rectangle 9">
            <a:extLst>
              <a:ext uri="{FF2B5EF4-FFF2-40B4-BE49-F238E27FC236}">
                <a16:creationId xmlns:a16="http://schemas.microsoft.com/office/drawing/2014/main" id="{740A767C-8183-4740-9A5F-2B9571E517EF}"/>
              </a:ext>
            </a:extLst>
          </p:cNvPr>
          <p:cNvSpPr/>
          <p:nvPr/>
        </p:nvSpPr>
        <p:spPr>
          <a:xfrm>
            <a:off x="0" y="0"/>
            <a:ext cx="3581400" cy="491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black background with a black square">
            <a:extLst>
              <a:ext uri="{FF2B5EF4-FFF2-40B4-BE49-F238E27FC236}">
                <a16:creationId xmlns:a16="http://schemas.microsoft.com/office/drawing/2014/main" id="{A961D730-40C4-C090-CBF8-36AE18D6D46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61321" y="4176256"/>
            <a:ext cx="5553467" cy="1615443"/>
          </a:xfrm>
          <a:prstGeom prst="rect">
            <a:avLst/>
          </a:prstGeom>
        </p:spPr>
      </p:pic>
    </p:spTree>
    <p:extLst>
      <p:ext uri="{BB962C8B-B14F-4D97-AF65-F5344CB8AC3E}">
        <p14:creationId xmlns:p14="http://schemas.microsoft.com/office/powerpoint/2010/main" val="3622363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46B88-595D-0048-BB60-3C9D7F482D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0D35F9-8AD1-594D-AE94-5396522662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868FD8-ECB2-B04B-8012-05F6AA32AF29}"/>
              </a:ext>
            </a:extLst>
          </p:cNvPr>
          <p:cNvSpPr>
            <a:spLocks noGrp="1"/>
          </p:cNvSpPr>
          <p:nvPr>
            <p:ph type="dt" sz="half" idx="10"/>
          </p:nvPr>
        </p:nvSpPr>
        <p:spPr/>
        <p:txBody>
          <a:bodyPr/>
          <a:lstStyle/>
          <a:p>
            <a:fld id="{CEF9CBDB-A08C-4BDF-9600-C0C21A81AD79}" type="datetime1">
              <a:rPr lang="en-CA" smtClean="0"/>
              <a:t>2025-06-09</a:t>
            </a:fld>
            <a:endParaRPr lang="en-CA"/>
          </a:p>
        </p:txBody>
      </p:sp>
      <p:sp>
        <p:nvSpPr>
          <p:cNvPr id="5" name="Footer Placeholder 4">
            <a:extLst>
              <a:ext uri="{FF2B5EF4-FFF2-40B4-BE49-F238E27FC236}">
                <a16:creationId xmlns:a16="http://schemas.microsoft.com/office/drawing/2014/main" id="{25A23268-1559-1B45-BDEA-D4F97433E01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D81ABD-E459-724A-9BF7-C99B06DCE59F}"/>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2359770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82A541-8E21-A046-A9B8-931AC04EF1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6E4BB6-2467-6A4D-A14F-DE9C5BB86E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20897C-15AB-2B4B-A9B7-26CE1FB71813}"/>
              </a:ext>
            </a:extLst>
          </p:cNvPr>
          <p:cNvSpPr>
            <a:spLocks noGrp="1"/>
          </p:cNvSpPr>
          <p:nvPr>
            <p:ph type="dt" sz="half" idx="10"/>
          </p:nvPr>
        </p:nvSpPr>
        <p:spPr/>
        <p:txBody>
          <a:bodyPr/>
          <a:lstStyle/>
          <a:p>
            <a:fld id="{C3005020-0E7C-4615-A87E-015B58E59846}" type="datetime1">
              <a:rPr lang="en-CA" smtClean="0"/>
              <a:t>2025-06-09</a:t>
            </a:fld>
            <a:endParaRPr lang="en-CA"/>
          </a:p>
        </p:txBody>
      </p:sp>
      <p:sp>
        <p:nvSpPr>
          <p:cNvPr id="5" name="Footer Placeholder 4">
            <a:extLst>
              <a:ext uri="{FF2B5EF4-FFF2-40B4-BE49-F238E27FC236}">
                <a16:creationId xmlns:a16="http://schemas.microsoft.com/office/drawing/2014/main" id="{87908671-B8C6-634E-98A8-5E38E532235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3BDC491-5507-814F-8B16-B69C1A77DD37}"/>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3910624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 – Bullets">
    <p:spTree>
      <p:nvGrpSpPr>
        <p:cNvPr id="1" name=""/>
        <p:cNvGrpSpPr/>
        <p:nvPr/>
      </p:nvGrpSpPr>
      <p:grpSpPr>
        <a:xfrm>
          <a:off x="0" y="0"/>
          <a:ext cx="0" cy="0"/>
          <a:chOff x="0" y="0"/>
          <a:chExt cx="0" cy="0"/>
        </a:xfrm>
      </p:grpSpPr>
      <p:cxnSp>
        <p:nvCxnSpPr>
          <p:cNvPr id="25" name="Straight Connector 24"/>
          <p:cNvCxnSpPr>
            <a:cxnSpLocks/>
          </p:cNvCxnSpPr>
          <p:nvPr/>
        </p:nvCxnSpPr>
        <p:spPr>
          <a:xfrm>
            <a:off x="381000" y="1981200"/>
            <a:ext cx="11430000" cy="0"/>
          </a:xfrm>
          <a:prstGeom prst="line">
            <a:avLst/>
          </a:prstGeom>
          <a:ln w="25400">
            <a:solidFill>
              <a:srgbClr val="EE2A3B"/>
            </a:solidFill>
          </a:ln>
        </p:spPr>
        <p:style>
          <a:lnRef idx="1">
            <a:schemeClr val="accent1"/>
          </a:lnRef>
          <a:fillRef idx="0">
            <a:schemeClr val="accent1"/>
          </a:fillRef>
          <a:effectRef idx="0">
            <a:schemeClr val="accent1"/>
          </a:effectRef>
          <a:fontRef idx="minor">
            <a:schemeClr val="tx1"/>
          </a:fontRef>
        </p:style>
      </p:cxnSp>
      <p:sp>
        <p:nvSpPr>
          <p:cNvPr id="27" name="Text Placeholder 26"/>
          <p:cNvSpPr>
            <a:spLocks noGrp="1"/>
          </p:cNvSpPr>
          <p:nvPr>
            <p:ph type="body" sz="quarter" idx="11" hasCustomPrompt="1"/>
          </p:nvPr>
        </p:nvSpPr>
        <p:spPr>
          <a:xfrm>
            <a:off x="381000" y="2209800"/>
            <a:ext cx="11430000" cy="4267200"/>
          </a:xfrm>
          <a:prstGeom prst="rect">
            <a:avLst/>
          </a:prstGeom>
        </p:spPr>
        <p:txBody>
          <a:bodyPr/>
          <a:lstStyle>
            <a:lvl1pPr>
              <a:lnSpc>
                <a:spcPct val="100000"/>
              </a:lnSpc>
              <a:defRPr sz="2200" baseline="0">
                <a:solidFill>
                  <a:schemeClr val="tx1"/>
                </a:solidFill>
                <a:latin typeface="Arial" charset="0"/>
                <a:ea typeface="Arial" charset="0"/>
                <a:cs typeface="Arial" charset="0"/>
              </a:defRPr>
            </a:lvl1pPr>
            <a:lvl2pPr>
              <a:defRPr sz="1800">
                <a:latin typeface="Arial" charset="0"/>
                <a:ea typeface="Arial" charset="0"/>
                <a:cs typeface="Arial" charset="0"/>
              </a:defRPr>
            </a:lvl2pPr>
            <a:lvl3pPr>
              <a:defRPr sz="1800">
                <a:latin typeface="Arial" charset="0"/>
                <a:ea typeface="Arial" charset="0"/>
                <a:cs typeface="Arial" charset="0"/>
              </a:defRPr>
            </a:lvl3pPr>
            <a:lvl4pPr>
              <a:defRPr sz="1800">
                <a:latin typeface="Arial" charset="0"/>
                <a:ea typeface="Arial" charset="0"/>
                <a:cs typeface="Arial" charset="0"/>
              </a:defRPr>
            </a:lvl4pPr>
            <a:lvl5pPr>
              <a:defRPr sz="1800">
                <a:latin typeface="Arial" charset="0"/>
                <a:ea typeface="Arial" charset="0"/>
                <a:cs typeface="Arial" charset="0"/>
              </a:defRPr>
            </a:lvl5pPr>
          </a:lstStyle>
          <a:p>
            <a:pPr lvl="0"/>
            <a:r>
              <a:rPr lang="en-US" dirty="0"/>
              <a:t>Click to add bullet list</a:t>
            </a:r>
          </a:p>
        </p:txBody>
      </p:sp>
      <p:sp>
        <p:nvSpPr>
          <p:cNvPr id="5" name="Text Placeholder 2">
            <a:extLst>
              <a:ext uri="{FF2B5EF4-FFF2-40B4-BE49-F238E27FC236}">
                <a16:creationId xmlns:a16="http://schemas.microsoft.com/office/drawing/2014/main" id="{376B122C-D1C9-5C4E-8E14-6614B4EE9E9C}"/>
              </a:ext>
            </a:extLst>
          </p:cNvPr>
          <p:cNvSpPr>
            <a:spLocks noGrp="1"/>
          </p:cNvSpPr>
          <p:nvPr>
            <p:ph type="body" sz="quarter" idx="14" hasCustomPrompt="1"/>
          </p:nvPr>
        </p:nvSpPr>
        <p:spPr>
          <a:xfrm>
            <a:off x="380999" y="1219200"/>
            <a:ext cx="11430001" cy="533400"/>
          </a:xfrm>
          <a:prstGeom prst="rect">
            <a:avLst/>
          </a:prstGeom>
        </p:spPr>
        <p:txBody>
          <a:bodyPr/>
          <a:lstStyle>
            <a:lvl1pPr marL="0" indent="0">
              <a:buFontTx/>
              <a:buNone/>
              <a:defRPr sz="3600" b="1" i="0">
                <a:solidFill>
                  <a:srgbClr val="EE2A3B"/>
                </a:solidFill>
                <a:latin typeface="Arial" panose="020B0604020202020204" pitchFamily="34" charset="0"/>
                <a:cs typeface="Arial" panose="020B0604020202020204" pitchFamily="34" charset="0"/>
              </a:defRPr>
            </a:lvl1pPr>
          </a:lstStyle>
          <a:p>
            <a:pPr lvl="0"/>
            <a:r>
              <a:rPr lang="en-US" dirty="0"/>
              <a:t>Click to add header</a:t>
            </a:r>
          </a:p>
        </p:txBody>
      </p:sp>
    </p:spTree>
    <p:extLst>
      <p:ext uri="{BB962C8B-B14F-4D97-AF65-F5344CB8AC3E}">
        <p14:creationId xmlns:p14="http://schemas.microsoft.com/office/powerpoint/2010/main" val="905547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 Columns">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E890263F-15C2-4DCF-A343-3642C86DC9E4}"/>
              </a:ext>
            </a:extLst>
          </p:cNvPr>
          <p:cNvSpPr/>
          <p:nvPr userDrawn="1"/>
        </p:nvSpPr>
        <p:spPr>
          <a:xfrm>
            <a:off x="0" y="-11677"/>
            <a:ext cx="12192000" cy="787123"/>
          </a:xfrm>
          <a:custGeom>
            <a:avLst/>
            <a:gdLst>
              <a:gd name="connsiteX0" fmla="*/ 0 w 12192000"/>
              <a:gd name="connsiteY0" fmla="*/ 0 h 962664"/>
              <a:gd name="connsiteX1" fmla="*/ 12192000 w 12192000"/>
              <a:gd name="connsiteY1" fmla="*/ 0 h 962664"/>
              <a:gd name="connsiteX2" fmla="*/ 12192000 w 12192000"/>
              <a:gd name="connsiteY2" fmla="*/ 926226 h 962664"/>
              <a:gd name="connsiteX3" fmla="*/ 11645879 w 12192000"/>
              <a:gd name="connsiteY3" fmla="*/ 889621 h 962664"/>
              <a:gd name="connsiteX4" fmla="*/ 6351495 w 12192000"/>
              <a:gd name="connsiteY4" fmla="*/ 741711 h 962664"/>
              <a:gd name="connsiteX5" fmla="*/ 141315 w 12192000"/>
              <a:gd name="connsiteY5" fmla="*/ 951005 h 962664"/>
              <a:gd name="connsiteX6" fmla="*/ 0 w 12192000"/>
              <a:gd name="connsiteY6" fmla="*/ 962664 h 96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962664">
                <a:moveTo>
                  <a:pt x="0" y="0"/>
                </a:moveTo>
                <a:lnTo>
                  <a:pt x="12192000" y="0"/>
                </a:lnTo>
                <a:lnTo>
                  <a:pt x="12192000" y="926226"/>
                </a:lnTo>
                <a:lnTo>
                  <a:pt x="11645879" y="889621"/>
                </a:lnTo>
                <a:cubicBezTo>
                  <a:pt x="10072054" y="795292"/>
                  <a:pt x="8268488" y="741711"/>
                  <a:pt x="6351495" y="741711"/>
                </a:cubicBezTo>
                <a:cubicBezTo>
                  <a:pt x="4051104" y="741711"/>
                  <a:pt x="1914047" y="818868"/>
                  <a:pt x="141315" y="951005"/>
                </a:cubicBezTo>
                <a:lnTo>
                  <a:pt x="0" y="96266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02208" y="118775"/>
            <a:ext cx="1783444" cy="324830"/>
          </a:xfrm>
          <a:prstGeom prst="rect">
            <a:avLst/>
          </a:prstGeom>
        </p:spPr>
      </p:pic>
      <p:pic>
        <p:nvPicPr>
          <p:cNvPr id="12" name="Picture 11">
            <a:extLst>
              <a:ext uri="{FF2B5EF4-FFF2-40B4-BE49-F238E27FC236}">
                <a16:creationId xmlns:a16="http://schemas.microsoft.com/office/drawing/2014/main" id="{421C8130-C402-4C9F-8ECB-317349C35A67}"/>
              </a:ext>
            </a:extLst>
          </p:cNvPr>
          <p:cNvPicPr>
            <a:picLocks noChangeAspect="1"/>
          </p:cNvPicPr>
          <p:nvPr userDrawn="1"/>
        </p:nvPicPr>
        <p:blipFill>
          <a:blip r:embed="rId3"/>
          <a:stretch>
            <a:fillRect/>
          </a:stretch>
        </p:blipFill>
        <p:spPr>
          <a:xfrm>
            <a:off x="57664" y="3872"/>
            <a:ext cx="1759390" cy="592281"/>
          </a:xfrm>
          <a:prstGeom prst="rect">
            <a:avLst/>
          </a:prstGeom>
        </p:spPr>
      </p:pic>
      <p:sp>
        <p:nvSpPr>
          <p:cNvPr id="8" name="Title 7">
            <a:extLst>
              <a:ext uri="{FF2B5EF4-FFF2-40B4-BE49-F238E27FC236}">
                <a16:creationId xmlns:a16="http://schemas.microsoft.com/office/drawing/2014/main" id="{538D4DCC-5B2A-4F8A-B60F-3552CDE8171C}"/>
              </a:ext>
            </a:extLst>
          </p:cNvPr>
          <p:cNvSpPr>
            <a:spLocks noGrp="1"/>
          </p:cNvSpPr>
          <p:nvPr>
            <p:ph type="title"/>
          </p:nvPr>
        </p:nvSpPr>
        <p:spPr>
          <a:xfrm>
            <a:off x="2026023" y="69332"/>
            <a:ext cx="8104095" cy="489178"/>
          </a:xfrm>
          <a:prstGeom prst="rect">
            <a:avLst/>
          </a:prstGeom>
        </p:spPr>
        <p:txBody>
          <a:bodyPr/>
          <a:lstStyle>
            <a:lvl1pPr>
              <a:defRPr sz="3200">
                <a:solidFill>
                  <a:schemeClr val="bg1"/>
                </a:solidFill>
                <a:latin typeface="Arial Nova Light" panose="020B0304020202020204" pitchFamily="34" charset="0"/>
                <a:cs typeface="Helvetica" panose="020B0604020202020204" pitchFamily="34" charset="0"/>
              </a:defRPr>
            </a:lvl1pPr>
          </a:lstStyle>
          <a:p>
            <a:r>
              <a:rPr lang="en-US"/>
              <a:t>Click to edit Master title style</a:t>
            </a:r>
            <a:endParaRPr lang="en-CA"/>
          </a:p>
        </p:txBody>
      </p:sp>
      <p:sp>
        <p:nvSpPr>
          <p:cNvPr id="20" name="Slide Number Placeholder 5"/>
          <p:cNvSpPr>
            <a:spLocks noGrp="1"/>
          </p:cNvSpPr>
          <p:nvPr>
            <p:ph type="sldNum" sz="quarter" idx="12"/>
          </p:nvPr>
        </p:nvSpPr>
        <p:spPr>
          <a:xfrm>
            <a:off x="9448800" y="518789"/>
            <a:ext cx="2743200" cy="365125"/>
          </a:xfrm>
          <a:prstGeom prst="rect">
            <a:avLst/>
          </a:prstGeom>
        </p:spPr>
        <p:txBody>
          <a:bodyPr/>
          <a:lstStyle>
            <a:lvl1pPr algn="r">
              <a:defRPr sz="900" b="0" i="0">
                <a:solidFill>
                  <a:schemeClr val="bg1"/>
                </a:solidFill>
                <a:latin typeface="Arial Nova Light" panose="020B0304020202020204" pitchFamily="34" charset="0"/>
                <a:ea typeface="Arial Nova Light" panose="020B0304020202020204" pitchFamily="34" charset="0"/>
                <a:cs typeface="Arial" charset="0"/>
              </a:defRPr>
            </a:lvl1pPr>
          </a:lstStyle>
          <a:p>
            <a:fld id="{72890513-E58D-2644-ACDB-E89B1349FCEB}" type="slidenum">
              <a:rPr lang="en-US" smtClean="0"/>
              <a:pPr/>
              <a:t>‹#›</a:t>
            </a:fld>
            <a:endParaRPr lang="en-US"/>
          </a:p>
        </p:txBody>
      </p:sp>
      <p:sp>
        <p:nvSpPr>
          <p:cNvPr id="7" name="Text Placeholder 6">
            <a:extLst>
              <a:ext uri="{FF2B5EF4-FFF2-40B4-BE49-F238E27FC236}">
                <a16:creationId xmlns:a16="http://schemas.microsoft.com/office/drawing/2014/main" id="{483F218F-95E9-4E15-8B75-2095C41E955A}"/>
              </a:ext>
            </a:extLst>
          </p:cNvPr>
          <p:cNvSpPr>
            <a:spLocks noGrp="1"/>
          </p:cNvSpPr>
          <p:nvPr>
            <p:ph type="body" sz="quarter" idx="22" hasCustomPrompt="1"/>
          </p:nvPr>
        </p:nvSpPr>
        <p:spPr>
          <a:xfrm>
            <a:off x="822325" y="866779"/>
            <a:ext cx="4686300" cy="439133"/>
          </a:xfrm>
          <a:prstGeom prst="rect">
            <a:avLst/>
          </a:prstGeom>
        </p:spPr>
        <p:txBody>
          <a:bodyPr/>
          <a:lstStyle>
            <a:lvl1pPr marL="0" indent="0">
              <a:buNone/>
              <a:defRPr sz="2000" b="1" i="0" baseline="0">
                <a:solidFill>
                  <a:schemeClr val="bg2">
                    <a:lumMod val="50000"/>
                  </a:schemeClr>
                </a:solidFill>
                <a:latin typeface="Arial Nova Light" panose="020B0304020202020204" pitchFamily="34" charset="0"/>
                <a:ea typeface="Arial Nova Light" panose="020B0304020202020204" pitchFamily="34" charset="0"/>
                <a:cs typeface="Arial" charset="0"/>
              </a:defRPr>
            </a:lvl1pPr>
          </a:lstStyle>
          <a:p>
            <a:pPr lvl="0"/>
            <a:r>
              <a:rPr lang="en-US"/>
              <a:t>Bulleted List-Arial Bold 20-Grey</a:t>
            </a:r>
          </a:p>
        </p:txBody>
      </p:sp>
      <p:sp>
        <p:nvSpPr>
          <p:cNvPr id="9" name="Text Placeholder 6">
            <a:extLst>
              <a:ext uri="{FF2B5EF4-FFF2-40B4-BE49-F238E27FC236}">
                <a16:creationId xmlns:a16="http://schemas.microsoft.com/office/drawing/2014/main" id="{334CE9FC-6E8A-4AD4-BAD8-2996F02C1957}"/>
              </a:ext>
            </a:extLst>
          </p:cNvPr>
          <p:cNvSpPr>
            <a:spLocks noGrp="1"/>
          </p:cNvSpPr>
          <p:nvPr>
            <p:ph type="body" sz="quarter" idx="25" hasCustomPrompt="1"/>
          </p:nvPr>
        </p:nvSpPr>
        <p:spPr>
          <a:xfrm>
            <a:off x="6573838" y="866779"/>
            <a:ext cx="4686300" cy="439133"/>
          </a:xfrm>
          <a:prstGeom prst="rect">
            <a:avLst/>
          </a:prstGeom>
        </p:spPr>
        <p:txBody>
          <a:bodyPr/>
          <a:lstStyle>
            <a:lvl1pPr marL="0" indent="0">
              <a:buNone/>
              <a:defRPr sz="2000" b="1" i="0" baseline="0">
                <a:solidFill>
                  <a:schemeClr val="bg2">
                    <a:lumMod val="50000"/>
                  </a:schemeClr>
                </a:solidFill>
                <a:latin typeface="Arial Nova Light" panose="020B0304020202020204" pitchFamily="34" charset="0"/>
                <a:ea typeface="Arial Nova Light" panose="020B0304020202020204" pitchFamily="34" charset="0"/>
                <a:cs typeface="Arial" charset="0"/>
              </a:defRPr>
            </a:lvl1pPr>
          </a:lstStyle>
          <a:p>
            <a:pPr lvl="0"/>
            <a:r>
              <a:rPr lang="en-US"/>
              <a:t>Bulleted List-Arial Bold 20-Grey</a:t>
            </a:r>
          </a:p>
        </p:txBody>
      </p:sp>
      <p:sp>
        <p:nvSpPr>
          <p:cNvPr id="10" name="Text Placeholder 3">
            <a:extLst>
              <a:ext uri="{FF2B5EF4-FFF2-40B4-BE49-F238E27FC236}">
                <a16:creationId xmlns:a16="http://schemas.microsoft.com/office/drawing/2014/main" id="{15B4235A-FCAD-4213-AE7F-C336A8F45952}"/>
              </a:ext>
            </a:extLst>
          </p:cNvPr>
          <p:cNvSpPr>
            <a:spLocks noGrp="1"/>
          </p:cNvSpPr>
          <p:nvPr>
            <p:ph type="body" sz="quarter" idx="28" hasCustomPrompt="1"/>
          </p:nvPr>
        </p:nvSpPr>
        <p:spPr>
          <a:xfrm>
            <a:off x="822325" y="1507886"/>
            <a:ext cx="4968875" cy="4976441"/>
          </a:xfrm>
          <a:prstGeom prst="rect">
            <a:avLst/>
          </a:prstGeom>
        </p:spPr>
        <p:txBody>
          <a:bodyPr/>
          <a:lstStyle>
            <a:lvl1pPr>
              <a:lnSpc>
                <a:spcPct val="100000"/>
              </a:lnSpc>
              <a:defRPr sz="2000" b="0" i="0" baseline="0">
                <a:latin typeface="Arial Nova Light" panose="020B0304020202020204" pitchFamily="34" charset="0"/>
                <a:ea typeface="Arial Nova Light" panose="020B0304020202020204" pitchFamily="34" charset="0"/>
                <a:cs typeface="Arial" charset="0"/>
              </a:defRPr>
            </a:lvl1pPr>
            <a:lvl2pPr>
              <a:defRPr sz="1400" b="0" i="0">
                <a:latin typeface="Arial" charset="0"/>
                <a:ea typeface="Arial" charset="0"/>
                <a:cs typeface="Arial" charset="0"/>
              </a:defRPr>
            </a:lvl2pPr>
            <a:lvl3pPr>
              <a:defRPr sz="1400" b="0" i="0">
                <a:latin typeface="Arial" charset="0"/>
                <a:ea typeface="Arial" charset="0"/>
                <a:cs typeface="Arial" charset="0"/>
              </a:defRPr>
            </a:lvl3pPr>
            <a:lvl4pPr>
              <a:defRPr sz="1400" b="0" i="0">
                <a:latin typeface="Arial" charset="0"/>
                <a:ea typeface="Arial" charset="0"/>
                <a:cs typeface="Arial" charset="0"/>
              </a:defRPr>
            </a:lvl4pPr>
            <a:lvl5pPr>
              <a:defRPr sz="1400" b="0" i="0">
                <a:latin typeface="Arial" charset="0"/>
                <a:ea typeface="Arial" charset="0"/>
                <a:cs typeface="Arial" charset="0"/>
              </a:defRPr>
            </a:lvl5pPr>
          </a:lstStyle>
          <a:p>
            <a:pPr lvl="0"/>
            <a:r>
              <a:rPr lang="en-US"/>
              <a:t>Arial Nova Light 20 is the default type for paragraphs (in black)</a:t>
            </a:r>
          </a:p>
        </p:txBody>
      </p:sp>
      <p:sp>
        <p:nvSpPr>
          <p:cNvPr id="13" name="Text Placeholder 3">
            <a:extLst>
              <a:ext uri="{FF2B5EF4-FFF2-40B4-BE49-F238E27FC236}">
                <a16:creationId xmlns:a16="http://schemas.microsoft.com/office/drawing/2014/main" id="{D6C9B15B-8E96-4116-9EA9-354240B1F69A}"/>
              </a:ext>
            </a:extLst>
          </p:cNvPr>
          <p:cNvSpPr>
            <a:spLocks noGrp="1"/>
          </p:cNvSpPr>
          <p:nvPr>
            <p:ph type="body" sz="quarter" idx="29" hasCustomPrompt="1"/>
          </p:nvPr>
        </p:nvSpPr>
        <p:spPr>
          <a:xfrm>
            <a:off x="6573838" y="1507885"/>
            <a:ext cx="4968875" cy="4976441"/>
          </a:xfrm>
          <a:prstGeom prst="rect">
            <a:avLst/>
          </a:prstGeom>
        </p:spPr>
        <p:txBody>
          <a:bodyPr/>
          <a:lstStyle>
            <a:lvl1pPr>
              <a:lnSpc>
                <a:spcPct val="100000"/>
              </a:lnSpc>
              <a:defRPr sz="2000" b="0" i="0" baseline="0">
                <a:latin typeface="Arial Nova Light" panose="020B0304020202020204" pitchFamily="34" charset="0"/>
                <a:ea typeface="Arial Nova Light" panose="020B0304020202020204" pitchFamily="34" charset="0"/>
                <a:cs typeface="Arial" charset="0"/>
              </a:defRPr>
            </a:lvl1pPr>
            <a:lvl2pPr>
              <a:defRPr sz="1400" b="0" i="0">
                <a:latin typeface="Arial" charset="0"/>
                <a:ea typeface="Arial" charset="0"/>
                <a:cs typeface="Arial" charset="0"/>
              </a:defRPr>
            </a:lvl2pPr>
            <a:lvl3pPr>
              <a:defRPr sz="1400" b="0" i="0">
                <a:latin typeface="Arial" charset="0"/>
                <a:ea typeface="Arial" charset="0"/>
                <a:cs typeface="Arial" charset="0"/>
              </a:defRPr>
            </a:lvl3pPr>
            <a:lvl4pPr>
              <a:defRPr sz="1400" b="0" i="0">
                <a:latin typeface="Arial" charset="0"/>
                <a:ea typeface="Arial" charset="0"/>
                <a:cs typeface="Arial" charset="0"/>
              </a:defRPr>
            </a:lvl4pPr>
            <a:lvl5pPr>
              <a:defRPr sz="1400" b="0" i="0">
                <a:latin typeface="Arial" charset="0"/>
                <a:ea typeface="Arial" charset="0"/>
                <a:cs typeface="Arial" charset="0"/>
              </a:defRPr>
            </a:lvl5pPr>
          </a:lstStyle>
          <a:p>
            <a:pPr lvl="0"/>
            <a:r>
              <a:rPr lang="en-US"/>
              <a:t>Arial Nova Light 20 is the default type for paragraphs (in black).</a:t>
            </a:r>
          </a:p>
        </p:txBody>
      </p:sp>
    </p:spTree>
    <p:extLst>
      <p:ext uri="{BB962C8B-B14F-4D97-AF65-F5344CB8AC3E}">
        <p14:creationId xmlns:p14="http://schemas.microsoft.com/office/powerpoint/2010/main" val="131682903"/>
      </p:ext>
    </p:extLst>
  </p:cSld>
  <p:clrMapOvr>
    <a:masterClrMapping/>
  </p:clrMapOvr>
  <mc:AlternateContent xmlns:mc="http://schemas.openxmlformats.org/markup-compatibility/2006" xmlns:p14="http://schemas.microsoft.com/office/powerpoint/2010/main">
    <mc:Choice Requires="p14">
      <p:transition spd="med" p14:dur="700" advTm="14170">
        <p:fade/>
      </p:transition>
    </mc:Choice>
    <mc:Fallback xmlns="">
      <p:transition spd="med" advTm="1417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2 text columns">
    <p:spTree>
      <p:nvGrpSpPr>
        <p:cNvPr id="1" name=""/>
        <p:cNvGrpSpPr/>
        <p:nvPr/>
      </p:nvGrpSpPr>
      <p:grpSpPr>
        <a:xfrm>
          <a:off x="0" y="0"/>
          <a:ext cx="0" cy="0"/>
          <a:chOff x="0" y="0"/>
          <a:chExt cx="0" cy="0"/>
        </a:xfrm>
      </p:grpSpPr>
      <p:sp>
        <p:nvSpPr>
          <p:cNvPr id="5" name="Text Placeholder 4"/>
          <p:cNvSpPr>
            <a:spLocks noGrp="1"/>
          </p:cNvSpPr>
          <p:nvPr>
            <p:ph type="body" sz="quarter" idx="21" hasCustomPrompt="1"/>
          </p:nvPr>
        </p:nvSpPr>
        <p:spPr>
          <a:xfrm>
            <a:off x="2343150" y="205595"/>
            <a:ext cx="7306409" cy="1014516"/>
          </a:xfrm>
          <a:prstGeom prst="rect">
            <a:avLst/>
          </a:prstGeom>
        </p:spPr>
        <p:txBody>
          <a:bodyPr/>
          <a:lstStyle>
            <a:lvl1pPr marL="0" indent="0" algn="l">
              <a:buFontTx/>
              <a:buNone/>
              <a:defRPr sz="2400" b="1" i="0" baseline="0">
                <a:solidFill>
                  <a:srgbClr val="00B0F0"/>
                </a:solidFill>
                <a:latin typeface="Arial" charset="0"/>
                <a:ea typeface="Arial" charset="0"/>
                <a:cs typeface="Arial" charset="0"/>
              </a:defRPr>
            </a:lvl1pPr>
            <a:lvl2pPr marL="457200" indent="0">
              <a:buFontTx/>
              <a:buNone/>
              <a:defRPr sz="2000" b="1" i="0">
                <a:solidFill>
                  <a:srgbClr val="00AAFF"/>
                </a:solidFill>
                <a:latin typeface="Arial" charset="0"/>
                <a:ea typeface="Arial" charset="0"/>
                <a:cs typeface="Arial" charset="0"/>
              </a:defRPr>
            </a:lvl2pPr>
            <a:lvl3pPr marL="914400" indent="0">
              <a:buFontTx/>
              <a:buNone/>
              <a:defRPr sz="2000" b="1" i="0">
                <a:solidFill>
                  <a:srgbClr val="00AAFF"/>
                </a:solidFill>
                <a:latin typeface="Arial" charset="0"/>
                <a:ea typeface="Arial" charset="0"/>
                <a:cs typeface="Arial" charset="0"/>
              </a:defRPr>
            </a:lvl3pPr>
            <a:lvl4pPr marL="1371600" indent="0">
              <a:buFontTx/>
              <a:buNone/>
              <a:defRPr sz="2000" b="1" i="0">
                <a:solidFill>
                  <a:srgbClr val="00AAFF"/>
                </a:solidFill>
                <a:latin typeface="Arial" charset="0"/>
                <a:ea typeface="Arial" charset="0"/>
                <a:cs typeface="Arial" charset="0"/>
              </a:defRPr>
            </a:lvl4pPr>
            <a:lvl5pPr marL="1828800" indent="0">
              <a:buFontTx/>
              <a:buNone/>
              <a:defRPr sz="2000" b="1" i="0">
                <a:solidFill>
                  <a:srgbClr val="00AAFF"/>
                </a:solidFill>
                <a:latin typeface="Arial" charset="0"/>
                <a:ea typeface="Arial" charset="0"/>
                <a:cs typeface="Arial" charset="0"/>
              </a:defRPr>
            </a:lvl5pPr>
          </a:lstStyle>
          <a:p>
            <a:pPr lvl="0"/>
            <a:r>
              <a:rPr lang="en-US"/>
              <a:t>Slide Title—Arial Bold 24-Cyan Blue</a:t>
            </a:r>
          </a:p>
        </p:txBody>
      </p:sp>
      <p:sp>
        <p:nvSpPr>
          <p:cNvPr id="7" name="Text Placeholder 6"/>
          <p:cNvSpPr>
            <a:spLocks noGrp="1"/>
          </p:cNvSpPr>
          <p:nvPr>
            <p:ph type="body" sz="quarter" idx="22" hasCustomPrompt="1"/>
          </p:nvPr>
        </p:nvSpPr>
        <p:spPr>
          <a:xfrm>
            <a:off x="822325" y="1069000"/>
            <a:ext cx="4686300" cy="690563"/>
          </a:xfrm>
          <a:prstGeom prst="rect">
            <a:avLst/>
          </a:prstGeom>
        </p:spPr>
        <p:txBody>
          <a:bodyPr/>
          <a:lstStyle>
            <a:lvl1pPr marL="0" indent="0">
              <a:buNone/>
              <a:defRPr sz="2000" b="1" i="0" baseline="0">
                <a:solidFill>
                  <a:srgbClr val="00B0F0"/>
                </a:solidFill>
                <a:latin typeface="Arial" charset="0"/>
                <a:ea typeface="Arial" charset="0"/>
                <a:cs typeface="Arial" charset="0"/>
              </a:defRPr>
            </a:lvl1pPr>
          </a:lstStyle>
          <a:p>
            <a:pPr lvl="0"/>
            <a:r>
              <a:rPr lang="en-US"/>
              <a:t>Bulleted List-Arial Bold 20-Cyan Blue</a:t>
            </a:r>
          </a:p>
        </p:txBody>
      </p:sp>
      <p:sp>
        <p:nvSpPr>
          <p:cNvPr id="15" name="Text Placeholder 6"/>
          <p:cNvSpPr>
            <a:spLocks noGrp="1"/>
          </p:cNvSpPr>
          <p:nvPr>
            <p:ph type="body" sz="quarter" idx="25" hasCustomPrompt="1"/>
          </p:nvPr>
        </p:nvSpPr>
        <p:spPr>
          <a:xfrm>
            <a:off x="6573838" y="1069000"/>
            <a:ext cx="4686300" cy="690563"/>
          </a:xfrm>
          <a:prstGeom prst="rect">
            <a:avLst/>
          </a:prstGeom>
        </p:spPr>
        <p:txBody>
          <a:bodyPr/>
          <a:lstStyle>
            <a:lvl1pPr marL="0" indent="0">
              <a:buNone/>
              <a:defRPr sz="2000" b="1" i="0" baseline="0">
                <a:solidFill>
                  <a:srgbClr val="00B0F0"/>
                </a:solidFill>
                <a:latin typeface="Arial" charset="0"/>
                <a:ea typeface="Arial" charset="0"/>
                <a:cs typeface="Arial" charset="0"/>
              </a:defRPr>
            </a:lvl1pPr>
          </a:lstStyle>
          <a:p>
            <a:pPr lvl="0"/>
            <a:r>
              <a:rPr lang="en-US"/>
              <a:t>Bulleted List-Arial Bold 20-Cyan Blue</a:t>
            </a:r>
          </a:p>
        </p:txBody>
      </p:sp>
      <p:sp>
        <p:nvSpPr>
          <p:cNvPr id="4" name="Text Placeholder 3"/>
          <p:cNvSpPr>
            <a:spLocks noGrp="1"/>
          </p:cNvSpPr>
          <p:nvPr>
            <p:ph type="body" sz="quarter" idx="28" hasCustomPrompt="1"/>
          </p:nvPr>
        </p:nvSpPr>
        <p:spPr>
          <a:xfrm>
            <a:off x="822325" y="2000252"/>
            <a:ext cx="4968875" cy="4193346"/>
          </a:xfrm>
          <a:prstGeom prst="rect">
            <a:avLst/>
          </a:prstGeom>
        </p:spPr>
        <p:txBody>
          <a:bodyPr/>
          <a:lstStyle>
            <a:lvl1pPr>
              <a:lnSpc>
                <a:spcPct val="100000"/>
              </a:lnSpc>
              <a:defRPr sz="2000" b="0" i="0" baseline="0">
                <a:latin typeface="Arial" charset="0"/>
                <a:ea typeface="Arial" charset="0"/>
                <a:cs typeface="Arial" charset="0"/>
              </a:defRPr>
            </a:lvl1pPr>
            <a:lvl2pPr>
              <a:defRPr sz="1400" b="0" i="0">
                <a:latin typeface="Arial" charset="0"/>
                <a:ea typeface="Arial" charset="0"/>
                <a:cs typeface="Arial" charset="0"/>
              </a:defRPr>
            </a:lvl2pPr>
            <a:lvl3pPr>
              <a:defRPr sz="1400" b="0" i="0">
                <a:latin typeface="Arial" charset="0"/>
                <a:ea typeface="Arial" charset="0"/>
                <a:cs typeface="Arial" charset="0"/>
              </a:defRPr>
            </a:lvl3pPr>
            <a:lvl4pPr>
              <a:defRPr sz="1400" b="0" i="0">
                <a:latin typeface="Arial" charset="0"/>
                <a:ea typeface="Arial" charset="0"/>
                <a:cs typeface="Arial" charset="0"/>
              </a:defRPr>
            </a:lvl4pPr>
            <a:lvl5pPr>
              <a:defRPr sz="1400" b="0" i="0">
                <a:latin typeface="Arial" charset="0"/>
                <a:ea typeface="Arial" charset="0"/>
                <a:cs typeface="Arial" charset="0"/>
              </a:defRPr>
            </a:lvl5pPr>
          </a:lstStyle>
          <a:p>
            <a:pPr lvl="0"/>
            <a:r>
              <a:rPr lang="en-US"/>
              <a:t>Arial Regular 20 is the default type for paragraphs (in black)</a:t>
            </a:r>
          </a:p>
        </p:txBody>
      </p:sp>
      <p:sp>
        <p:nvSpPr>
          <p:cNvPr id="16" name="Text Placeholder 3"/>
          <p:cNvSpPr>
            <a:spLocks noGrp="1"/>
          </p:cNvSpPr>
          <p:nvPr>
            <p:ph type="body" sz="quarter" idx="29" hasCustomPrompt="1"/>
          </p:nvPr>
        </p:nvSpPr>
        <p:spPr>
          <a:xfrm>
            <a:off x="6573838" y="2000251"/>
            <a:ext cx="4968875" cy="4193346"/>
          </a:xfrm>
          <a:prstGeom prst="rect">
            <a:avLst/>
          </a:prstGeom>
        </p:spPr>
        <p:txBody>
          <a:bodyPr/>
          <a:lstStyle>
            <a:lvl1pPr>
              <a:lnSpc>
                <a:spcPct val="100000"/>
              </a:lnSpc>
              <a:defRPr sz="2000" b="0" i="0" baseline="0">
                <a:latin typeface="Arial" charset="0"/>
                <a:ea typeface="Arial" charset="0"/>
                <a:cs typeface="Arial" charset="0"/>
              </a:defRPr>
            </a:lvl1pPr>
            <a:lvl2pPr>
              <a:defRPr sz="1400" b="0" i="0">
                <a:latin typeface="Arial" charset="0"/>
                <a:ea typeface="Arial" charset="0"/>
                <a:cs typeface="Arial" charset="0"/>
              </a:defRPr>
            </a:lvl2pPr>
            <a:lvl3pPr>
              <a:defRPr sz="1400" b="0" i="0">
                <a:latin typeface="Arial" charset="0"/>
                <a:ea typeface="Arial" charset="0"/>
                <a:cs typeface="Arial" charset="0"/>
              </a:defRPr>
            </a:lvl3pPr>
            <a:lvl4pPr>
              <a:defRPr sz="1400" b="0" i="0">
                <a:latin typeface="Arial" charset="0"/>
                <a:ea typeface="Arial" charset="0"/>
                <a:cs typeface="Arial" charset="0"/>
              </a:defRPr>
            </a:lvl4pPr>
            <a:lvl5pPr>
              <a:defRPr sz="1400" b="0" i="0">
                <a:latin typeface="Arial" charset="0"/>
                <a:ea typeface="Arial" charset="0"/>
                <a:cs typeface="Arial" charset="0"/>
              </a:defRPr>
            </a:lvl5pPr>
          </a:lstStyle>
          <a:p>
            <a:pPr lvl="0"/>
            <a:r>
              <a:rPr lang="en-US"/>
              <a:t>Arial Regular 20 is the default type for paragraphs (in black).</a:t>
            </a:r>
          </a:p>
        </p:txBody>
      </p:sp>
      <p:sp>
        <p:nvSpPr>
          <p:cNvPr id="12" name="Slide Number Placeholder 5"/>
          <p:cNvSpPr>
            <a:spLocks noGrp="1"/>
          </p:cNvSpPr>
          <p:nvPr>
            <p:ph type="sldNum" sz="quarter" idx="12"/>
          </p:nvPr>
        </p:nvSpPr>
        <p:spPr>
          <a:xfrm>
            <a:off x="8610600" y="6311898"/>
            <a:ext cx="2743200" cy="365125"/>
          </a:xfrm>
          <a:prstGeom prst="rect">
            <a:avLst/>
          </a:prstGeom>
        </p:spPr>
        <p:txBody>
          <a:bodyPr/>
          <a:lstStyle>
            <a:lvl1pPr algn="r">
              <a:defRPr sz="900" b="0" i="0">
                <a:solidFill>
                  <a:srgbClr val="00B0F0"/>
                </a:solidFill>
                <a:latin typeface="+mn-lt"/>
                <a:ea typeface="Arial" charset="0"/>
                <a:cs typeface="Arial" charset="0"/>
              </a:defRPr>
            </a:lvl1pPr>
          </a:lstStyle>
          <a:p>
            <a:fld id="{72890513-E58D-2644-ACDB-E89B1349FCEB}" type="slidenum">
              <a:rPr lang="en-US" smtClean="0"/>
              <a:pPr/>
              <a:t>‹#›</a:t>
            </a:fld>
            <a:endParaRPr lang="en-US"/>
          </a:p>
        </p:txBody>
      </p:sp>
      <p:sp>
        <p:nvSpPr>
          <p:cNvPr id="9" name="Text Placeholder 10"/>
          <p:cNvSpPr>
            <a:spLocks noGrp="1"/>
          </p:cNvSpPr>
          <p:nvPr>
            <p:ph type="body" sz="quarter" idx="18" hasCustomPrompt="1"/>
          </p:nvPr>
        </p:nvSpPr>
        <p:spPr>
          <a:xfrm>
            <a:off x="4333875" y="6346825"/>
            <a:ext cx="3987800" cy="330200"/>
          </a:xfrm>
          <a:prstGeom prst="rect">
            <a:avLst/>
          </a:prstGeom>
        </p:spPr>
        <p:txBody>
          <a:bodyPr/>
          <a:lstStyle>
            <a:lvl1pPr marL="0" indent="0" algn="ctr">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a:t>Author’s Full Name</a:t>
            </a:r>
          </a:p>
        </p:txBody>
      </p:sp>
      <p:pic>
        <p:nvPicPr>
          <p:cNvPr id="11" name="Picture 10">
            <a:extLst>
              <a:ext uri="{FF2B5EF4-FFF2-40B4-BE49-F238E27FC236}">
                <a16:creationId xmlns:a16="http://schemas.microsoft.com/office/drawing/2014/main" id="{9F3B449E-D563-4603-8ABE-AB232A1C66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54004" y="223751"/>
            <a:ext cx="1947186" cy="350306"/>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E5C97660-F480-429A-9A15-BDA1AF80453C}"/>
              </a:ext>
            </a:extLst>
          </p:cNvPr>
          <p:cNvPicPr>
            <a:picLocks noChangeAspect="1"/>
          </p:cNvPicPr>
          <p:nvPr userDrawn="1"/>
        </p:nvPicPr>
        <p:blipFill>
          <a:blip r:embed="rId3"/>
          <a:stretch>
            <a:fillRect/>
          </a:stretch>
        </p:blipFill>
        <p:spPr>
          <a:xfrm>
            <a:off x="0" y="6502"/>
            <a:ext cx="2299591" cy="784804"/>
          </a:xfrm>
          <a:prstGeom prst="rect">
            <a:avLst/>
          </a:prstGeom>
        </p:spPr>
      </p:pic>
    </p:spTree>
    <p:extLst>
      <p:ext uri="{BB962C8B-B14F-4D97-AF65-F5344CB8AC3E}">
        <p14:creationId xmlns:p14="http://schemas.microsoft.com/office/powerpoint/2010/main" val="3408662430"/>
      </p:ext>
    </p:extLst>
  </p:cSld>
  <p:clrMapOvr>
    <a:masterClrMapping/>
  </p:clrMapOvr>
  <mc:AlternateContent xmlns:mc="http://schemas.openxmlformats.org/markup-compatibility/2006" xmlns:p14="http://schemas.microsoft.com/office/powerpoint/2010/main">
    <mc:Choice Requires="p14">
      <p:transition spd="med" p14:dur="700" advTm="14170">
        <p:fade/>
      </p:transition>
    </mc:Choice>
    <mc:Fallback xmlns="">
      <p:transition spd="med" advTm="1417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Empty Styl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E890263F-15C2-4DCF-A343-3642C86DC9E4}"/>
              </a:ext>
            </a:extLst>
          </p:cNvPr>
          <p:cNvSpPr/>
          <p:nvPr userDrawn="1"/>
        </p:nvSpPr>
        <p:spPr>
          <a:xfrm>
            <a:off x="0" y="-11677"/>
            <a:ext cx="12192000" cy="787123"/>
          </a:xfrm>
          <a:custGeom>
            <a:avLst/>
            <a:gdLst>
              <a:gd name="connsiteX0" fmla="*/ 0 w 12192000"/>
              <a:gd name="connsiteY0" fmla="*/ 0 h 962664"/>
              <a:gd name="connsiteX1" fmla="*/ 12192000 w 12192000"/>
              <a:gd name="connsiteY1" fmla="*/ 0 h 962664"/>
              <a:gd name="connsiteX2" fmla="*/ 12192000 w 12192000"/>
              <a:gd name="connsiteY2" fmla="*/ 926226 h 962664"/>
              <a:gd name="connsiteX3" fmla="*/ 11645879 w 12192000"/>
              <a:gd name="connsiteY3" fmla="*/ 889621 h 962664"/>
              <a:gd name="connsiteX4" fmla="*/ 6351495 w 12192000"/>
              <a:gd name="connsiteY4" fmla="*/ 741711 h 962664"/>
              <a:gd name="connsiteX5" fmla="*/ 141315 w 12192000"/>
              <a:gd name="connsiteY5" fmla="*/ 951005 h 962664"/>
              <a:gd name="connsiteX6" fmla="*/ 0 w 12192000"/>
              <a:gd name="connsiteY6" fmla="*/ 962664 h 96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962664">
                <a:moveTo>
                  <a:pt x="0" y="0"/>
                </a:moveTo>
                <a:lnTo>
                  <a:pt x="12192000" y="0"/>
                </a:lnTo>
                <a:lnTo>
                  <a:pt x="12192000" y="926226"/>
                </a:lnTo>
                <a:lnTo>
                  <a:pt x="11645879" y="889621"/>
                </a:lnTo>
                <a:cubicBezTo>
                  <a:pt x="10072054" y="795292"/>
                  <a:pt x="8268488" y="741711"/>
                  <a:pt x="6351495" y="741711"/>
                </a:cubicBezTo>
                <a:cubicBezTo>
                  <a:pt x="4051104" y="741711"/>
                  <a:pt x="1914047" y="818868"/>
                  <a:pt x="141315" y="951005"/>
                </a:cubicBezTo>
                <a:lnTo>
                  <a:pt x="0" y="96266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02208" y="118775"/>
            <a:ext cx="1783444" cy="324830"/>
          </a:xfrm>
          <a:prstGeom prst="rect">
            <a:avLst/>
          </a:prstGeom>
        </p:spPr>
      </p:pic>
      <p:pic>
        <p:nvPicPr>
          <p:cNvPr id="12" name="Picture 11">
            <a:extLst>
              <a:ext uri="{FF2B5EF4-FFF2-40B4-BE49-F238E27FC236}">
                <a16:creationId xmlns:a16="http://schemas.microsoft.com/office/drawing/2014/main" id="{421C8130-C402-4C9F-8ECB-317349C35A67}"/>
              </a:ext>
            </a:extLst>
          </p:cNvPr>
          <p:cNvPicPr>
            <a:picLocks noChangeAspect="1"/>
          </p:cNvPicPr>
          <p:nvPr userDrawn="1"/>
        </p:nvPicPr>
        <p:blipFill>
          <a:blip r:embed="rId3"/>
          <a:stretch>
            <a:fillRect/>
          </a:stretch>
        </p:blipFill>
        <p:spPr>
          <a:xfrm>
            <a:off x="57664" y="3872"/>
            <a:ext cx="1759390" cy="592281"/>
          </a:xfrm>
          <a:prstGeom prst="rect">
            <a:avLst/>
          </a:prstGeom>
        </p:spPr>
      </p:pic>
      <p:sp>
        <p:nvSpPr>
          <p:cNvPr id="8" name="Title 7">
            <a:extLst>
              <a:ext uri="{FF2B5EF4-FFF2-40B4-BE49-F238E27FC236}">
                <a16:creationId xmlns:a16="http://schemas.microsoft.com/office/drawing/2014/main" id="{538D4DCC-5B2A-4F8A-B60F-3552CDE8171C}"/>
              </a:ext>
            </a:extLst>
          </p:cNvPr>
          <p:cNvSpPr>
            <a:spLocks noGrp="1"/>
          </p:cNvSpPr>
          <p:nvPr>
            <p:ph type="title"/>
          </p:nvPr>
        </p:nvSpPr>
        <p:spPr>
          <a:xfrm>
            <a:off x="2026023" y="69332"/>
            <a:ext cx="8104095" cy="489178"/>
          </a:xfrm>
          <a:prstGeom prst="rect">
            <a:avLst/>
          </a:prstGeom>
        </p:spPr>
        <p:txBody>
          <a:bodyPr/>
          <a:lstStyle>
            <a:lvl1pPr>
              <a:defRPr sz="3200">
                <a:solidFill>
                  <a:schemeClr val="bg1"/>
                </a:solidFill>
                <a:latin typeface="Arial Nova Light" panose="020B0304020202020204" pitchFamily="34" charset="0"/>
                <a:cs typeface="Helvetica" panose="020B0604020202020204" pitchFamily="34" charset="0"/>
              </a:defRPr>
            </a:lvl1pPr>
          </a:lstStyle>
          <a:p>
            <a:r>
              <a:rPr lang="en-US"/>
              <a:t>Click to edit Master title style</a:t>
            </a:r>
            <a:endParaRPr lang="en-CA"/>
          </a:p>
        </p:txBody>
      </p:sp>
      <p:sp>
        <p:nvSpPr>
          <p:cNvPr id="20" name="Slide Number Placeholder 5"/>
          <p:cNvSpPr>
            <a:spLocks noGrp="1"/>
          </p:cNvSpPr>
          <p:nvPr>
            <p:ph type="sldNum" sz="quarter" idx="12"/>
          </p:nvPr>
        </p:nvSpPr>
        <p:spPr>
          <a:xfrm>
            <a:off x="9448800" y="518789"/>
            <a:ext cx="2743200" cy="365125"/>
          </a:xfrm>
          <a:prstGeom prst="rect">
            <a:avLst/>
          </a:prstGeom>
        </p:spPr>
        <p:txBody>
          <a:bodyPr/>
          <a:lstStyle>
            <a:lvl1pPr algn="r">
              <a:defRPr sz="900" b="0" i="0">
                <a:solidFill>
                  <a:schemeClr val="bg1"/>
                </a:solidFill>
                <a:latin typeface="Arial Nova Light" panose="020B0304020202020204" pitchFamily="34" charset="0"/>
                <a:ea typeface="Arial Nova Light" panose="020B0304020202020204" pitchFamily="34" charset="0"/>
                <a:cs typeface="Arial" charset="0"/>
              </a:defRPr>
            </a:lvl1pPr>
          </a:lstStyle>
          <a:p>
            <a:fld id="{72890513-E58D-2644-ACDB-E89B1349FCEB}" type="slidenum">
              <a:rPr lang="en-US" smtClean="0"/>
              <a:pPr/>
              <a:t>‹#›</a:t>
            </a:fld>
            <a:endParaRPr lang="en-US"/>
          </a:p>
        </p:txBody>
      </p:sp>
      <p:sp>
        <p:nvSpPr>
          <p:cNvPr id="9" name="Slide Number Placeholder 5">
            <a:extLst>
              <a:ext uri="{FF2B5EF4-FFF2-40B4-BE49-F238E27FC236}">
                <a16:creationId xmlns:a16="http://schemas.microsoft.com/office/drawing/2014/main" id="{22C5CE98-E68C-4461-B5EA-63E4C95B3176}"/>
              </a:ext>
            </a:extLst>
          </p:cNvPr>
          <p:cNvSpPr txBox="1">
            <a:spLocks/>
          </p:cNvSpPr>
          <p:nvPr userDrawn="1"/>
        </p:nvSpPr>
        <p:spPr>
          <a:xfrm>
            <a:off x="9459433" y="518789"/>
            <a:ext cx="2743200" cy="365125"/>
          </a:xfrm>
          <a:prstGeom prst="rect">
            <a:avLst/>
          </a:prstGeom>
        </p:spPr>
        <p:txBody>
          <a:bodyPr/>
          <a:lstStyle>
            <a:defPPr>
              <a:defRPr lang="en-US"/>
            </a:defPPr>
            <a:lvl1pPr marL="0" algn="r" defTabSz="914400" rtl="0" eaLnBrk="1" latinLnBrk="0" hangingPunct="1">
              <a:defRPr sz="900" b="0" i="0" kern="1200">
                <a:solidFill>
                  <a:schemeClr val="bg1"/>
                </a:solidFill>
                <a:latin typeface="Arial Nova Light" panose="020B0304020202020204" pitchFamily="34" charset="0"/>
                <a:ea typeface="Arial Nova Light" panose="020B0304020202020204" pitchFamily="34"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2890513-E58D-2644-ACDB-E89B1349FCEB}" type="slidenum">
              <a:rPr lang="en-US" smtClean="0"/>
              <a:pPr/>
              <a:t>‹#›</a:t>
            </a:fld>
            <a:endParaRPr lang="en-US"/>
          </a:p>
        </p:txBody>
      </p:sp>
    </p:spTree>
    <p:extLst>
      <p:ext uri="{BB962C8B-B14F-4D97-AF65-F5344CB8AC3E}">
        <p14:creationId xmlns:p14="http://schemas.microsoft.com/office/powerpoint/2010/main" val="3398727935"/>
      </p:ext>
    </p:extLst>
  </p:cSld>
  <p:clrMapOvr>
    <a:masterClrMapping/>
  </p:clrMapOvr>
  <mc:AlternateContent xmlns:mc="http://schemas.openxmlformats.org/markup-compatibility/2006" xmlns:p14="http://schemas.microsoft.com/office/powerpoint/2010/main">
    <mc:Choice Requires="p14">
      <p:transition spd="med" p14:dur="700" advTm="14170">
        <p:fade/>
      </p:transition>
    </mc:Choice>
    <mc:Fallback xmlns="">
      <p:transition spd="med" advTm="1417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12AC9-D70F-BB4E-95C5-C972265EEF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0BB9C7-6BD9-8F4F-8D5C-23613541F7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38DD2BA-0F16-F943-A3C6-D302F0B864AC}"/>
              </a:ext>
            </a:extLst>
          </p:cNvPr>
          <p:cNvSpPr>
            <a:spLocks noGrp="1"/>
          </p:cNvSpPr>
          <p:nvPr>
            <p:ph type="dt" sz="half" idx="10"/>
          </p:nvPr>
        </p:nvSpPr>
        <p:spPr/>
        <p:txBody>
          <a:bodyPr/>
          <a:lstStyle/>
          <a:p>
            <a:fld id="{09299144-28FE-4EA5-A2DE-46A4A55157A8}" type="datetime1">
              <a:rPr lang="en-CA" smtClean="0"/>
              <a:t>2025-06-09</a:t>
            </a:fld>
            <a:endParaRPr lang="en-US"/>
          </a:p>
        </p:txBody>
      </p:sp>
      <p:sp>
        <p:nvSpPr>
          <p:cNvPr id="5" name="Footer Placeholder 4">
            <a:extLst>
              <a:ext uri="{FF2B5EF4-FFF2-40B4-BE49-F238E27FC236}">
                <a16:creationId xmlns:a16="http://schemas.microsoft.com/office/drawing/2014/main" id="{CF82F1A1-16D8-C244-B6F2-EBB42DE4E3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ECAA4-9C35-9041-8828-35C20067607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7600854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40B90-3C45-7C4F-BFEE-B0EBC91FAD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A28619-7C4A-6A45-B1E0-50850A2519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A52892-C72B-5C41-A56F-73A11968FDE5}"/>
              </a:ext>
            </a:extLst>
          </p:cNvPr>
          <p:cNvSpPr>
            <a:spLocks noGrp="1"/>
          </p:cNvSpPr>
          <p:nvPr>
            <p:ph type="dt" sz="half" idx="10"/>
          </p:nvPr>
        </p:nvSpPr>
        <p:spPr/>
        <p:txBody>
          <a:bodyPr/>
          <a:lstStyle/>
          <a:p>
            <a:fld id="{F5F089CD-130C-4C36-B12D-8EF6BB06FD80}" type="datetime1">
              <a:rPr lang="en-CA" smtClean="0"/>
              <a:t>2025-06-09</a:t>
            </a:fld>
            <a:endParaRPr lang="en-US"/>
          </a:p>
        </p:txBody>
      </p:sp>
      <p:sp>
        <p:nvSpPr>
          <p:cNvPr id="5" name="Footer Placeholder 4">
            <a:extLst>
              <a:ext uri="{FF2B5EF4-FFF2-40B4-BE49-F238E27FC236}">
                <a16:creationId xmlns:a16="http://schemas.microsoft.com/office/drawing/2014/main" id="{E60CE921-3A0A-E748-B1EF-36512A6CEB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CA9210-9F25-2C4E-B282-EF8ADEC3211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435602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8DFF2-8DEA-C740-920F-BB3381243D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E0366-3A3E-E446-8231-B6A7742655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3ED309-EF98-AC49-A7C5-9EB1AE02DE74}"/>
              </a:ext>
            </a:extLst>
          </p:cNvPr>
          <p:cNvSpPr>
            <a:spLocks noGrp="1"/>
          </p:cNvSpPr>
          <p:nvPr>
            <p:ph type="dt" sz="half" idx="10"/>
          </p:nvPr>
        </p:nvSpPr>
        <p:spPr/>
        <p:txBody>
          <a:bodyPr/>
          <a:lstStyle/>
          <a:p>
            <a:fld id="{224F98AA-071C-4246-AD21-1BE14DFBDCDF}" type="datetime1">
              <a:rPr lang="en-CA" smtClean="0"/>
              <a:t>2025-06-09</a:t>
            </a:fld>
            <a:endParaRPr lang="en-US"/>
          </a:p>
        </p:txBody>
      </p:sp>
      <p:sp>
        <p:nvSpPr>
          <p:cNvPr id="5" name="Footer Placeholder 4">
            <a:extLst>
              <a:ext uri="{FF2B5EF4-FFF2-40B4-BE49-F238E27FC236}">
                <a16:creationId xmlns:a16="http://schemas.microsoft.com/office/drawing/2014/main" id="{CA372A9B-0137-5240-96C8-56957E89C2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9803BB-041A-384D-A67B-DDA5A8D5FAF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1386216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79750-E959-F64F-BDA8-ED84E11D3D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AF8083-CEAD-2F40-981F-4AC1651246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537064-1DDF-1846-B6C1-8C5172E3A0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B142DD-774A-1342-A894-C77C2A586064}"/>
              </a:ext>
            </a:extLst>
          </p:cNvPr>
          <p:cNvSpPr>
            <a:spLocks noGrp="1"/>
          </p:cNvSpPr>
          <p:nvPr>
            <p:ph type="dt" sz="half" idx="10"/>
          </p:nvPr>
        </p:nvSpPr>
        <p:spPr/>
        <p:txBody>
          <a:bodyPr/>
          <a:lstStyle/>
          <a:p>
            <a:fld id="{C81BD56B-A155-49B0-ABC3-A83366A264F2}" type="datetime1">
              <a:rPr lang="en-CA" smtClean="0"/>
              <a:t>2025-06-09</a:t>
            </a:fld>
            <a:endParaRPr lang="en-US"/>
          </a:p>
        </p:txBody>
      </p:sp>
      <p:sp>
        <p:nvSpPr>
          <p:cNvPr id="6" name="Footer Placeholder 5">
            <a:extLst>
              <a:ext uri="{FF2B5EF4-FFF2-40B4-BE49-F238E27FC236}">
                <a16:creationId xmlns:a16="http://schemas.microsoft.com/office/drawing/2014/main" id="{BA6F0633-00E2-3A4D-806E-4979756A8A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6CC233-9396-074D-9B2B-2680521B3AB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18862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D1BC1-8921-FF46-9732-17E8E5465D2C}"/>
              </a:ext>
            </a:extLst>
          </p:cNvPr>
          <p:cNvSpPr>
            <a:spLocks noGrp="1"/>
          </p:cNvSpPr>
          <p:nvPr>
            <p:ph type="title"/>
          </p:nvPr>
        </p:nvSpPr>
        <p:spPr>
          <a:xfrm>
            <a:off x="838200" y="587549"/>
            <a:ext cx="10515600" cy="1325563"/>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3457BE2-5C75-B049-B57B-EB556E70150B}"/>
              </a:ext>
            </a:extLst>
          </p:cNvPr>
          <p:cNvSpPr>
            <a:spLocks noGrp="1"/>
          </p:cNvSpPr>
          <p:nvPr>
            <p:ph idx="1"/>
          </p:nvPr>
        </p:nvSpPr>
        <p:spPr>
          <a:xfrm>
            <a:off x="838200" y="2048049"/>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4CFE94-2F91-5B4C-964E-30DAF66C34DE}"/>
              </a:ext>
            </a:extLst>
          </p:cNvPr>
          <p:cNvSpPr>
            <a:spLocks noGrp="1"/>
          </p:cNvSpPr>
          <p:nvPr>
            <p:ph type="dt" sz="half" idx="10"/>
          </p:nvPr>
        </p:nvSpPr>
        <p:spPr/>
        <p:txBody>
          <a:bodyPr/>
          <a:lstStyle/>
          <a:p>
            <a:fld id="{C76DC091-437B-4A36-9EE8-1B9C31D535E6}" type="datetime1">
              <a:rPr lang="en-CA" smtClean="0"/>
              <a:t>2025-06-09</a:t>
            </a:fld>
            <a:endParaRPr lang="en-CA"/>
          </a:p>
        </p:txBody>
      </p:sp>
      <p:sp>
        <p:nvSpPr>
          <p:cNvPr id="5" name="Footer Placeholder 4">
            <a:extLst>
              <a:ext uri="{FF2B5EF4-FFF2-40B4-BE49-F238E27FC236}">
                <a16:creationId xmlns:a16="http://schemas.microsoft.com/office/drawing/2014/main" id="{44BB2EC0-8983-0449-94F8-59A4FDDF714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849682-C3DA-8B42-B2A2-4D198C4104DB}"/>
              </a:ext>
            </a:extLst>
          </p:cNvPr>
          <p:cNvSpPr>
            <a:spLocks noGrp="1"/>
          </p:cNvSpPr>
          <p:nvPr>
            <p:ph type="sldNum" sz="quarter" idx="12"/>
          </p:nvPr>
        </p:nvSpPr>
        <p:spPr/>
        <p:txBody>
          <a:bodyPr/>
          <a:lstStyle/>
          <a:p>
            <a:fld id="{A4060E2B-25DB-47F5-B68A-4CACD5C016EE}" type="slidenum">
              <a:rPr lang="en-CA" smtClean="0"/>
              <a:t>‹#›</a:t>
            </a:fld>
            <a:endParaRPr lang="en-CA"/>
          </a:p>
        </p:txBody>
      </p:sp>
      <p:pic>
        <p:nvPicPr>
          <p:cNvPr id="8" name="Picture 7" descr="A black background with a black square&#10;&#10;Description automatically generated with medium confidence">
            <a:extLst>
              <a:ext uri="{FF2B5EF4-FFF2-40B4-BE49-F238E27FC236}">
                <a16:creationId xmlns:a16="http://schemas.microsoft.com/office/drawing/2014/main" id="{4044D391-B90E-4012-5C71-778FD826FF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77947" y="39155"/>
            <a:ext cx="1555961" cy="452612"/>
          </a:xfrm>
          <a:prstGeom prst="rect">
            <a:avLst/>
          </a:prstGeom>
        </p:spPr>
      </p:pic>
      <p:sp>
        <p:nvSpPr>
          <p:cNvPr id="9" name="Text Placeholder 8">
            <a:extLst>
              <a:ext uri="{FF2B5EF4-FFF2-40B4-BE49-F238E27FC236}">
                <a16:creationId xmlns:a16="http://schemas.microsoft.com/office/drawing/2014/main" id="{96A39852-162A-7E29-7880-8E43230CD0BE}"/>
              </a:ext>
            </a:extLst>
          </p:cNvPr>
          <p:cNvSpPr>
            <a:spLocks noGrp="1"/>
          </p:cNvSpPr>
          <p:nvPr>
            <p:ph type="body" sz="quarter" idx="13" hasCustomPrompt="1"/>
          </p:nvPr>
        </p:nvSpPr>
        <p:spPr>
          <a:xfrm>
            <a:off x="5053013" y="258631"/>
            <a:ext cx="3557587" cy="120650"/>
          </a:xfrm>
        </p:spPr>
        <p:txBody>
          <a:bodyPr>
            <a:noAutofit/>
          </a:bodyPr>
          <a:lstStyle>
            <a:lvl1pPr marL="0" indent="0">
              <a:buNone/>
              <a:defRPr sz="1200"/>
            </a:lvl1pPr>
            <a:lvl5pPr>
              <a:defRPr/>
            </a:lvl5pPr>
          </a:lstStyle>
          <a:p>
            <a:pPr lvl="0"/>
            <a:r>
              <a:rPr lang="en-US" dirty="0"/>
              <a:t>thomashepworth12@gmail.com</a:t>
            </a:r>
            <a:endParaRPr lang="en-CA" dirty="0"/>
          </a:p>
        </p:txBody>
      </p:sp>
    </p:spTree>
    <p:extLst>
      <p:ext uri="{BB962C8B-B14F-4D97-AF65-F5344CB8AC3E}">
        <p14:creationId xmlns:p14="http://schemas.microsoft.com/office/powerpoint/2010/main" val="3145892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21416-127B-CD49-B746-9671CBA733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5D403D-EEBA-F447-A4B0-58940015C5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5332C6-BBCB-6B4C-A1A1-54BA9A1CAE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559C76-FFEB-9147-9BD0-F53712D6B4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EC14F9-C712-D641-99FB-815EE9868E9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5C18A1-9505-484D-AC39-51BC91CCA88D}"/>
              </a:ext>
            </a:extLst>
          </p:cNvPr>
          <p:cNvSpPr>
            <a:spLocks noGrp="1"/>
          </p:cNvSpPr>
          <p:nvPr>
            <p:ph type="dt" sz="half" idx="10"/>
          </p:nvPr>
        </p:nvSpPr>
        <p:spPr/>
        <p:txBody>
          <a:bodyPr/>
          <a:lstStyle/>
          <a:p>
            <a:fld id="{5E414F85-A1F3-474B-A497-0A07D5C574E1}" type="datetime1">
              <a:rPr lang="en-CA" smtClean="0"/>
              <a:t>2025-06-09</a:t>
            </a:fld>
            <a:endParaRPr lang="en-US"/>
          </a:p>
        </p:txBody>
      </p:sp>
      <p:sp>
        <p:nvSpPr>
          <p:cNvPr id="8" name="Footer Placeholder 7">
            <a:extLst>
              <a:ext uri="{FF2B5EF4-FFF2-40B4-BE49-F238E27FC236}">
                <a16:creationId xmlns:a16="http://schemas.microsoft.com/office/drawing/2014/main" id="{9355D614-17CC-014A-AE2A-9D25808595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40221A-1F9C-364E-BA0F-1FC03C9BA99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141309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C3580-692A-9549-BFB2-1661E76C52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44E53D-5DC9-1A45-9DF8-07C58FA9284A}"/>
              </a:ext>
            </a:extLst>
          </p:cNvPr>
          <p:cNvSpPr>
            <a:spLocks noGrp="1"/>
          </p:cNvSpPr>
          <p:nvPr>
            <p:ph type="dt" sz="half" idx="10"/>
          </p:nvPr>
        </p:nvSpPr>
        <p:spPr/>
        <p:txBody>
          <a:bodyPr/>
          <a:lstStyle/>
          <a:p>
            <a:fld id="{392F79F8-8B3C-4238-AD30-8ABC69C321A4}" type="datetime1">
              <a:rPr lang="en-CA" smtClean="0"/>
              <a:t>2025-06-09</a:t>
            </a:fld>
            <a:endParaRPr lang="en-US"/>
          </a:p>
        </p:txBody>
      </p:sp>
      <p:sp>
        <p:nvSpPr>
          <p:cNvPr id="4" name="Footer Placeholder 3">
            <a:extLst>
              <a:ext uri="{FF2B5EF4-FFF2-40B4-BE49-F238E27FC236}">
                <a16:creationId xmlns:a16="http://schemas.microsoft.com/office/drawing/2014/main" id="{DF4D23F7-A850-1046-B5DF-24D7CEA0B7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C02635-2BC3-4F44-AD78-EF16616DF567}"/>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084699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637F7-C21C-D94D-9597-251CBE367EEC}"/>
              </a:ext>
            </a:extLst>
          </p:cNvPr>
          <p:cNvSpPr>
            <a:spLocks noGrp="1"/>
          </p:cNvSpPr>
          <p:nvPr>
            <p:ph type="dt" sz="half" idx="10"/>
          </p:nvPr>
        </p:nvSpPr>
        <p:spPr/>
        <p:txBody>
          <a:bodyPr/>
          <a:lstStyle/>
          <a:p>
            <a:fld id="{635B09BD-A565-4517-968B-0804C23F3A3B}" type="datetime1">
              <a:rPr lang="en-CA" smtClean="0"/>
              <a:t>2025-06-09</a:t>
            </a:fld>
            <a:endParaRPr lang="en-US"/>
          </a:p>
        </p:txBody>
      </p:sp>
      <p:sp>
        <p:nvSpPr>
          <p:cNvPr id="3" name="Footer Placeholder 2">
            <a:extLst>
              <a:ext uri="{FF2B5EF4-FFF2-40B4-BE49-F238E27FC236}">
                <a16:creationId xmlns:a16="http://schemas.microsoft.com/office/drawing/2014/main" id="{5C3C0F0E-11F3-824A-931F-2D79D40B71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358E88F-9EDB-2B42-8862-81AFA5CD088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440596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2386A-F095-4242-8253-4033FF473E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CD6974-3B50-CB45-A20C-DB530C5AD2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4BC742B-7F89-894A-8EFD-1F334531EB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A0A858-944A-3B49-83A8-899F1FF56498}"/>
              </a:ext>
            </a:extLst>
          </p:cNvPr>
          <p:cNvSpPr>
            <a:spLocks noGrp="1"/>
          </p:cNvSpPr>
          <p:nvPr>
            <p:ph type="dt" sz="half" idx="10"/>
          </p:nvPr>
        </p:nvSpPr>
        <p:spPr/>
        <p:txBody>
          <a:bodyPr/>
          <a:lstStyle/>
          <a:p>
            <a:fld id="{4390C59B-F833-4AB1-BC32-5EA60681CCEA}" type="datetime1">
              <a:rPr lang="en-CA" smtClean="0"/>
              <a:t>2025-06-09</a:t>
            </a:fld>
            <a:endParaRPr lang="en-US"/>
          </a:p>
        </p:txBody>
      </p:sp>
      <p:sp>
        <p:nvSpPr>
          <p:cNvPr id="6" name="Footer Placeholder 5">
            <a:extLst>
              <a:ext uri="{FF2B5EF4-FFF2-40B4-BE49-F238E27FC236}">
                <a16:creationId xmlns:a16="http://schemas.microsoft.com/office/drawing/2014/main" id="{404E10C0-BA80-2E4F-9423-3212997210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FDF75B-12DE-1E40-8FE4-D25D20CCA452}"/>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7164010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4D63C-DFE5-D44C-9CC5-F8C6F33426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E5B220-978A-5046-8DEE-786F5B6F11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29B65B9-8422-B249-8B32-0787694E9B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595716-43B4-1E45-8F17-7D451362D06C}"/>
              </a:ext>
            </a:extLst>
          </p:cNvPr>
          <p:cNvSpPr>
            <a:spLocks noGrp="1"/>
          </p:cNvSpPr>
          <p:nvPr>
            <p:ph type="dt" sz="half" idx="10"/>
          </p:nvPr>
        </p:nvSpPr>
        <p:spPr/>
        <p:txBody>
          <a:bodyPr/>
          <a:lstStyle/>
          <a:p>
            <a:fld id="{E6AD7DA7-9AE8-4ACA-89C5-4972A3B36B04}" type="datetime1">
              <a:rPr lang="en-CA" smtClean="0"/>
              <a:t>2025-06-09</a:t>
            </a:fld>
            <a:endParaRPr lang="en-US"/>
          </a:p>
        </p:txBody>
      </p:sp>
      <p:sp>
        <p:nvSpPr>
          <p:cNvPr id="6" name="Footer Placeholder 5">
            <a:extLst>
              <a:ext uri="{FF2B5EF4-FFF2-40B4-BE49-F238E27FC236}">
                <a16:creationId xmlns:a16="http://schemas.microsoft.com/office/drawing/2014/main" id="{5CE2BF55-B46A-F346-A9DF-92DB4A9E4E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E50C12-FA28-354B-886F-3F846CE8DB6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5710941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CE416-D1D9-5C48-83AF-6C08FC06781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D520D7-1296-F943-84BE-F9CE6A6978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321F9C-6041-714C-A091-4696B0EBA7CC}"/>
              </a:ext>
            </a:extLst>
          </p:cNvPr>
          <p:cNvSpPr>
            <a:spLocks noGrp="1"/>
          </p:cNvSpPr>
          <p:nvPr>
            <p:ph type="dt" sz="half" idx="10"/>
          </p:nvPr>
        </p:nvSpPr>
        <p:spPr/>
        <p:txBody>
          <a:bodyPr/>
          <a:lstStyle/>
          <a:p>
            <a:fld id="{22A7BBBE-4967-4060-8631-A00F3F7C4A7D}" type="datetime1">
              <a:rPr lang="en-CA" smtClean="0"/>
              <a:t>2025-06-09</a:t>
            </a:fld>
            <a:endParaRPr lang="en-US"/>
          </a:p>
        </p:txBody>
      </p:sp>
      <p:sp>
        <p:nvSpPr>
          <p:cNvPr id="5" name="Footer Placeholder 4">
            <a:extLst>
              <a:ext uri="{FF2B5EF4-FFF2-40B4-BE49-F238E27FC236}">
                <a16:creationId xmlns:a16="http://schemas.microsoft.com/office/drawing/2014/main" id="{19752CA4-9627-8742-9421-72C7363BE6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21130A-FC53-5846-B50B-9BCEFF4B11B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7049113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66DC85-4047-BE4A-A5E5-DB698A684CF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9C5E57-BF9A-9848-8B8A-ECF07CA83D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0C1A8-84B4-3442-9D14-F8BEFE8F3672}"/>
              </a:ext>
            </a:extLst>
          </p:cNvPr>
          <p:cNvSpPr>
            <a:spLocks noGrp="1"/>
          </p:cNvSpPr>
          <p:nvPr>
            <p:ph type="dt" sz="half" idx="10"/>
          </p:nvPr>
        </p:nvSpPr>
        <p:spPr/>
        <p:txBody>
          <a:bodyPr/>
          <a:lstStyle/>
          <a:p>
            <a:fld id="{A354097F-34DE-4A0B-8A70-AF452A087C26}" type="datetime1">
              <a:rPr lang="en-CA" smtClean="0"/>
              <a:t>2025-06-09</a:t>
            </a:fld>
            <a:endParaRPr lang="en-US"/>
          </a:p>
        </p:txBody>
      </p:sp>
      <p:sp>
        <p:nvSpPr>
          <p:cNvPr id="5" name="Footer Placeholder 4">
            <a:extLst>
              <a:ext uri="{FF2B5EF4-FFF2-40B4-BE49-F238E27FC236}">
                <a16:creationId xmlns:a16="http://schemas.microsoft.com/office/drawing/2014/main" id="{558C7A3D-2615-584F-82C1-51991E0411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FD7A25-4336-974B-913D-2B2DEB563C0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332635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CCD21-8C3A-9144-A064-5AE2428025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49301D1-7B81-9B44-9B96-40FF0B945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707D54-33DE-4041-ADAA-C522EDA5CCCB}"/>
              </a:ext>
            </a:extLst>
          </p:cNvPr>
          <p:cNvSpPr>
            <a:spLocks noGrp="1"/>
          </p:cNvSpPr>
          <p:nvPr>
            <p:ph type="dt" sz="half" idx="10"/>
          </p:nvPr>
        </p:nvSpPr>
        <p:spPr/>
        <p:txBody>
          <a:bodyPr/>
          <a:lstStyle/>
          <a:p>
            <a:fld id="{2DFDB849-CF0F-4C33-AEB2-A2CCE452E535}" type="datetime1">
              <a:rPr lang="en-CA" smtClean="0"/>
              <a:t>2025-06-09</a:t>
            </a:fld>
            <a:endParaRPr lang="en-CA"/>
          </a:p>
        </p:txBody>
      </p:sp>
      <p:sp>
        <p:nvSpPr>
          <p:cNvPr id="5" name="Footer Placeholder 4">
            <a:extLst>
              <a:ext uri="{FF2B5EF4-FFF2-40B4-BE49-F238E27FC236}">
                <a16:creationId xmlns:a16="http://schemas.microsoft.com/office/drawing/2014/main" id="{B32740E4-3278-7F4F-B7C5-3E57B4F736D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4B427CD-329D-4C48-B710-C0C007418ED2}"/>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4070434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1A657-F7B0-474B-9E2C-66646271DAEE}"/>
              </a:ext>
            </a:extLst>
          </p:cNvPr>
          <p:cNvSpPr>
            <a:spLocks noGrp="1"/>
          </p:cNvSpPr>
          <p:nvPr>
            <p:ph type="title"/>
          </p:nvPr>
        </p:nvSpPr>
        <p:spPr>
          <a:xfrm>
            <a:off x="838200" y="554598"/>
            <a:ext cx="10515600"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175C622-9AAF-514A-8B93-C5A23924E738}"/>
              </a:ext>
            </a:extLst>
          </p:cNvPr>
          <p:cNvSpPr>
            <a:spLocks noGrp="1"/>
          </p:cNvSpPr>
          <p:nvPr>
            <p:ph sz="half" idx="1"/>
          </p:nvPr>
        </p:nvSpPr>
        <p:spPr>
          <a:xfrm>
            <a:off x="838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032919D-8206-8244-8650-335639D1F9D4}"/>
              </a:ext>
            </a:extLst>
          </p:cNvPr>
          <p:cNvSpPr>
            <a:spLocks noGrp="1"/>
          </p:cNvSpPr>
          <p:nvPr>
            <p:ph sz="half" idx="2"/>
          </p:nvPr>
        </p:nvSpPr>
        <p:spPr>
          <a:xfrm>
            <a:off x="6172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A06184-4CE1-0D48-A541-35C4BB5846A7}"/>
              </a:ext>
            </a:extLst>
          </p:cNvPr>
          <p:cNvSpPr>
            <a:spLocks noGrp="1"/>
          </p:cNvSpPr>
          <p:nvPr>
            <p:ph type="dt" sz="half" idx="10"/>
          </p:nvPr>
        </p:nvSpPr>
        <p:spPr/>
        <p:txBody>
          <a:bodyPr/>
          <a:lstStyle/>
          <a:p>
            <a:fld id="{7C473578-4F7A-47AA-B270-8555DD864BF5}" type="datetime1">
              <a:rPr lang="en-CA" smtClean="0"/>
              <a:t>2025-06-09</a:t>
            </a:fld>
            <a:endParaRPr lang="en-CA"/>
          </a:p>
        </p:txBody>
      </p:sp>
      <p:sp>
        <p:nvSpPr>
          <p:cNvPr id="6" name="Footer Placeholder 5">
            <a:extLst>
              <a:ext uri="{FF2B5EF4-FFF2-40B4-BE49-F238E27FC236}">
                <a16:creationId xmlns:a16="http://schemas.microsoft.com/office/drawing/2014/main" id="{B0ADD845-6D02-E94D-9E1E-135572E9B8A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632FD4A-3A00-0247-AC22-0C0595103D4F}"/>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3803189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E66A-998F-434A-AD1E-36C493361C0B}"/>
              </a:ext>
            </a:extLst>
          </p:cNvPr>
          <p:cNvSpPr>
            <a:spLocks noGrp="1"/>
          </p:cNvSpPr>
          <p:nvPr>
            <p:ph type="title"/>
          </p:nvPr>
        </p:nvSpPr>
        <p:spPr>
          <a:xfrm>
            <a:off x="839788" y="55459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7309C2-1AB6-5B4D-8FDB-9B8052BFD642}"/>
              </a:ext>
            </a:extLst>
          </p:cNvPr>
          <p:cNvSpPr>
            <a:spLocks noGrp="1"/>
          </p:cNvSpPr>
          <p:nvPr>
            <p:ph type="body" idx="1"/>
          </p:nvPr>
        </p:nvSpPr>
        <p:spPr>
          <a:xfrm>
            <a:off x="839788" y="1870635"/>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4D5EA0-BAC0-164A-8C5B-D18ED232E36A}"/>
              </a:ext>
            </a:extLst>
          </p:cNvPr>
          <p:cNvSpPr>
            <a:spLocks noGrp="1"/>
          </p:cNvSpPr>
          <p:nvPr>
            <p:ph sz="half" idx="2"/>
          </p:nvPr>
        </p:nvSpPr>
        <p:spPr>
          <a:xfrm>
            <a:off x="839788" y="2694547"/>
            <a:ext cx="5157787"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10B031-0C3B-7C41-BEEF-8200C1EBCD3C}"/>
              </a:ext>
            </a:extLst>
          </p:cNvPr>
          <p:cNvSpPr>
            <a:spLocks noGrp="1"/>
          </p:cNvSpPr>
          <p:nvPr>
            <p:ph type="body" sz="quarter" idx="3"/>
          </p:nvPr>
        </p:nvSpPr>
        <p:spPr>
          <a:xfrm>
            <a:off x="6172200" y="187063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7EA549-9246-304D-8CEC-7B35881BD51C}"/>
              </a:ext>
            </a:extLst>
          </p:cNvPr>
          <p:cNvSpPr>
            <a:spLocks noGrp="1"/>
          </p:cNvSpPr>
          <p:nvPr>
            <p:ph sz="quarter" idx="4"/>
          </p:nvPr>
        </p:nvSpPr>
        <p:spPr>
          <a:xfrm>
            <a:off x="6172200" y="2694547"/>
            <a:ext cx="5183188"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ED0977-4C1F-C949-B2DA-A3CCD604498F}"/>
              </a:ext>
            </a:extLst>
          </p:cNvPr>
          <p:cNvSpPr>
            <a:spLocks noGrp="1"/>
          </p:cNvSpPr>
          <p:nvPr>
            <p:ph type="dt" sz="half" idx="10"/>
          </p:nvPr>
        </p:nvSpPr>
        <p:spPr/>
        <p:txBody>
          <a:bodyPr/>
          <a:lstStyle/>
          <a:p>
            <a:fld id="{2FFD3F08-D52F-4BAF-8199-EE999EE0EF96}" type="datetime1">
              <a:rPr lang="en-CA" smtClean="0"/>
              <a:t>2025-06-09</a:t>
            </a:fld>
            <a:endParaRPr lang="en-CA"/>
          </a:p>
        </p:txBody>
      </p:sp>
      <p:sp>
        <p:nvSpPr>
          <p:cNvPr id="8" name="Footer Placeholder 7">
            <a:extLst>
              <a:ext uri="{FF2B5EF4-FFF2-40B4-BE49-F238E27FC236}">
                <a16:creationId xmlns:a16="http://schemas.microsoft.com/office/drawing/2014/main" id="{6848D7C8-7258-CD48-9563-CDA7BB2A347A}"/>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884A3C73-23D2-0A4D-BDD2-49EA7677B1AB}"/>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1472889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BD0F3-E2AF-0B43-A3FC-939DA3ECCB44}"/>
              </a:ext>
            </a:extLst>
          </p:cNvPr>
          <p:cNvSpPr>
            <a:spLocks noGrp="1"/>
          </p:cNvSpPr>
          <p:nvPr>
            <p:ph type="title"/>
          </p:nvPr>
        </p:nvSpPr>
        <p:spPr>
          <a:xfrm>
            <a:off x="838200" y="587549"/>
            <a:ext cx="10515600"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584F291-10F3-F24B-9F57-8D8A85DFF045}"/>
              </a:ext>
            </a:extLst>
          </p:cNvPr>
          <p:cNvSpPr>
            <a:spLocks noGrp="1"/>
          </p:cNvSpPr>
          <p:nvPr>
            <p:ph type="dt" sz="half" idx="10"/>
          </p:nvPr>
        </p:nvSpPr>
        <p:spPr/>
        <p:txBody>
          <a:bodyPr/>
          <a:lstStyle/>
          <a:p>
            <a:fld id="{53C34959-6B10-4192-9B0C-E5207D61B54F}" type="datetime1">
              <a:rPr lang="en-CA" smtClean="0"/>
              <a:t>2025-06-09</a:t>
            </a:fld>
            <a:endParaRPr lang="en-CA"/>
          </a:p>
        </p:txBody>
      </p:sp>
      <p:sp>
        <p:nvSpPr>
          <p:cNvPr id="4" name="Footer Placeholder 3">
            <a:extLst>
              <a:ext uri="{FF2B5EF4-FFF2-40B4-BE49-F238E27FC236}">
                <a16:creationId xmlns:a16="http://schemas.microsoft.com/office/drawing/2014/main" id="{AC0B884F-4F46-5F4D-89C9-E9DF4E2BAFD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0A0314DA-E6B0-A448-8B33-ABDE3642C0D7}"/>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1219440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DFDF89-173A-804C-A0A1-EB021B10094C}"/>
              </a:ext>
            </a:extLst>
          </p:cNvPr>
          <p:cNvSpPr>
            <a:spLocks noGrp="1"/>
          </p:cNvSpPr>
          <p:nvPr>
            <p:ph type="dt" sz="half" idx="10"/>
          </p:nvPr>
        </p:nvSpPr>
        <p:spPr/>
        <p:txBody>
          <a:bodyPr/>
          <a:lstStyle/>
          <a:p>
            <a:fld id="{9565B922-4E1A-4A03-BB5E-6CC41A113E1A}" type="datetime1">
              <a:rPr lang="en-CA" smtClean="0"/>
              <a:t>2025-06-09</a:t>
            </a:fld>
            <a:endParaRPr lang="en-CA"/>
          </a:p>
        </p:txBody>
      </p:sp>
      <p:sp>
        <p:nvSpPr>
          <p:cNvPr id="3" name="Footer Placeholder 2">
            <a:extLst>
              <a:ext uri="{FF2B5EF4-FFF2-40B4-BE49-F238E27FC236}">
                <a16:creationId xmlns:a16="http://schemas.microsoft.com/office/drawing/2014/main" id="{DDE2284A-8251-C747-A84F-473A11E3137D}"/>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1620E49-C86C-7947-BB61-5C01C3590E7C}"/>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174417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62E8B-2452-E94F-8B47-C9CC03EFD2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02FDEA-F36F-F64D-B781-79BCF12A4D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C6748A-DF80-834D-B428-C9ACF2CC2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7B9939-A180-D544-96E2-C341A38A50F9}"/>
              </a:ext>
            </a:extLst>
          </p:cNvPr>
          <p:cNvSpPr>
            <a:spLocks noGrp="1"/>
          </p:cNvSpPr>
          <p:nvPr>
            <p:ph type="dt" sz="half" idx="10"/>
          </p:nvPr>
        </p:nvSpPr>
        <p:spPr/>
        <p:txBody>
          <a:bodyPr/>
          <a:lstStyle/>
          <a:p>
            <a:fld id="{EC9BE9FC-8362-4564-8F19-57B99D1AA05E}" type="datetime1">
              <a:rPr lang="en-CA" smtClean="0"/>
              <a:t>2025-06-09</a:t>
            </a:fld>
            <a:endParaRPr lang="en-CA"/>
          </a:p>
        </p:txBody>
      </p:sp>
      <p:sp>
        <p:nvSpPr>
          <p:cNvPr id="6" name="Footer Placeholder 5">
            <a:extLst>
              <a:ext uri="{FF2B5EF4-FFF2-40B4-BE49-F238E27FC236}">
                <a16:creationId xmlns:a16="http://schemas.microsoft.com/office/drawing/2014/main" id="{8AF1E76C-B397-1248-AC0C-CBD4A814B7C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BB8E039-B3A3-4342-B326-AD299F8D11C8}"/>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3117532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30321-4436-1544-B26D-1A871564CB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06A9694-92C8-EF45-AB12-CE86548086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C960004-E43F-4C40-AF8C-6C13826D7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629542-5900-CD41-9779-CC972881E45B}"/>
              </a:ext>
            </a:extLst>
          </p:cNvPr>
          <p:cNvSpPr>
            <a:spLocks noGrp="1"/>
          </p:cNvSpPr>
          <p:nvPr>
            <p:ph type="dt" sz="half" idx="10"/>
          </p:nvPr>
        </p:nvSpPr>
        <p:spPr/>
        <p:txBody>
          <a:bodyPr/>
          <a:lstStyle/>
          <a:p>
            <a:fld id="{BCC51557-3565-4128-B622-53E66BE5CFCB}" type="datetime1">
              <a:rPr lang="en-CA" smtClean="0"/>
              <a:t>2025-06-09</a:t>
            </a:fld>
            <a:endParaRPr lang="en-CA"/>
          </a:p>
        </p:txBody>
      </p:sp>
      <p:sp>
        <p:nvSpPr>
          <p:cNvPr id="6" name="Footer Placeholder 5">
            <a:extLst>
              <a:ext uri="{FF2B5EF4-FFF2-40B4-BE49-F238E27FC236}">
                <a16:creationId xmlns:a16="http://schemas.microsoft.com/office/drawing/2014/main" id="{FDAEB9D7-3918-734E-AD95-13E9FC3A80D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FB93D2E-8AE1-3A40-A936-D34B1E0545C4}"/>
              </a:ext>
            </a:extLst>
          </p:cNvPr>
          <p:cNvSpPr>
            <a:spLocks noGrp="1"/>
          </p:cNvSpPr>
          <p:nvPr>
            <p:ph type="sldNum" sz="quarter" idx="12"/>
          </p:nvPr>
        </p:nvSpPr>
        <p:spPr/>
        <p:txBody>
          <a:bodyPr/>
          <a:lstStyle/>
          <a:p>
            <a:fld id="{A4060E2B-25DB-47F5-B68A-4CACD5C016EE}" type="slidenum">
              <a:rPr lang="en-CA" smtClean="0"/>
              <a:t>‹#›</a:t>
            </a:fld>
            <a:endParaRPr lang="en-CA"/>
          </a:p>
        </p:txBody>
      </p:sp>
    </p:spTree>
    <p:extLst>
      <p:ext uri="{BB962C8B-B14F-4D97-AF65-F5344CB8AC3E}">
        <p14:creationId xmlns:p14="http://schemas.microsoft.com/office/powerpoint/2010/main" val="2466225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1CB00E-6711-434A-943D-AFA23AEF2051}"/>
              </a:ext>
            </a:extLst>
          </p:cNvPr>
          <p:cNvSpPr>
            <a:spLocks noGrp="1"/>
          </p:cNvSpPr>
          <p:nvPr>
            <p:ph type="title"/>
          </p:nvPr>
        </p:nvSpPr>
        <p:spPr>
          <a:xfrm>
            <a:off x="838200" y="554598"/>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93B9EB-13C3-CC4E-8114-6A63BCF043EB}"/>
              </a:ext>
            </a:extLst>
          </p:cNvPr>
          <p:cNvSpPr>
            <a:spLocks noGrp="1"/>
          </p:cNvSpPr>
          <p:nvPr>
            <p:ph type="body" idx="1"/>
          </p:nvPr>
        </p:nvSpPr>
        <p:spPr>
          <a:xfrm>
            <a:off x="838200" y="201509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C1C45E-C46A-354C-AB4E-0F4BF1AB7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C206A8-40AA-46A8-AC62-53E4E99E1378}" type="datetime1">
              <a:rPr lang="en-CA" smtClean="0"/>
              <a:t>2025-06-09</a:t>
            </a:fld>
            <a:endParaRPr lang="en-CA"/>
          </a:p>
        </p:txBody>
      </p:sp>
      <p:sp>
        <p:nvSpPr>
          <p:cNvPr id="5" name="Footer Placeholder 4">
            <a:extLst>
              <a:ext uri="{FF2B5EF4-FFF2-40B4-BE49-F238E27FC236}">
                <a16:creationId xmlns:a16="http://schemas.microsoft.com/office/drawing/2014/main" id="{296FDD59-12BB-3141-9AA9-093182B14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FB10035-CDE8-EE46-A628-A8759346A8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0E2B-25DB-47F5-B68A-4CACD5C016EE}" type="slidenum">
              <a:rPr lang="en-CA" smtClean="0"/>
              <a:t>‹#›</a:t>
            </a:fld>
            <a:endParaRPr lang="en-CA"/>
          </a:p>
        </p:txBody>
      </p:sp>
      <p:sp>
        <p:nvSpPr>
          <p:cNvPr id="7" name="Rectangle 6">
            <a:extLst>
              <a:ext uri="{FF2B5EF4-FFF2-40B4-BE49-F238E27FC236}">
                <a16:creationId xmlns:a16="http://schemas.microsoft.com/office/drawing/2014/main" id="{6D2F1A71-53D7-0A41-9CFC-2A7564CCA9FD}"/>
              </a:ext>
            </a:extLst>
          </p:cNvPr>
          <p:cNvSpPr/>
          <p:nvPr/>
        </p:nvSpPr>
        <p:spPr>
          <a:xfrm>
            <a:off x="0" y="0"/>
            <a:ext cx="12192000" cy="4942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EE6900A-079C-844D-A172-8B4F1BF16829}"/>
              </a:ext>
            </a:extLst>
          </p:cNvPr>
          <p:cNvSpPr/>
          <p:nvPr/>
        </p:nvSpPr>
        <p:spPr>
          <a:xfrm>
            <a:off x="0" y="0"/>
            <a:ext cx="3581400" cy="4942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1507EF5-E294-D045-82A2-C554FD755B47}"/>
              </a:ext>
            </a:extLst>
          </p:cNvPr>
          <p:cNvPicPr>
            <a:picLocks noChangeAspect="1"/>
          </p:cNvPicPr>
          <p:nvPr/>
        </p:nvPicPr>
        <p:blipFill>
          <a:blip r:embed="rId17">
            <a:alphaModFix/>
            <a:lum bright="76000" contrast="-85000"/>
            <a:extLst>
              <a:ext uri="{96DAC541-7B7A-43D3-8B79-37D633B846F1}">
                <asvg:svgBlip xmlns:asvg="http://schemas.microsoft.com/office/drawing/2016/SVG/main" r:embed="rId18"/>
              </a:ext>
            </a:extLst>
          </a:blip>
          <a:srcRect/>
          <a:stretch/>
        </p:blipFill>
        <p:spPr>
          <a:xfrm>
            <a:off x="113210" y="-30203"/>
            <a:ext cx="1449979" cy="554637"/>
          </a:xfrm>
          <a:prstGeom prst="rect">
            <a:avLst/>
          </a:prstGeom>
        </p:spPr>
      </p:pic>
    </p:spTree>
    <p:extLst>
      <p:ext uri="{BB962C8B-B14F-4D97-AF65-F5344CB8AC3E}">
        <p14:creationId xmlns:p14="http://schemas.microsoft.com/office/powerpoint/2010/main" val="3026861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 id="2147483685" r:id="rId13"/>
    <p:sldLayoutId id="2147483686" r:id="rId14"/>
    <p:sldLayoutId id="2147483687"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243655-AF44-414A-99FD-C62208DFEF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9DAADD-15EB-9744-A2A1-36A6475802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2E3659-2B2B-C941-8137-15F096C1C2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7B9AA-0D28-4FBA-AFF8-DAD0D03CF1BB}" type="datetime1">
              <a:rPr lang="en-CA" smtClean="0"/>
              <a:t>2025-06-09</a:t>
            </a:fld>
            <a:endParaRPr lang="en-US"/>
          </a:p>
        </p:txBody>
      </p:sp>
      <p:sp>
        <p:nvSpPr>
          <p:cNvPr id="5" name="Footer Placeholder 4">
            <a:extLst>
              <a:ext uri="{FF2B5EF4-FFF2-40B4-BE49-F238E27FC236}">
                <a16:creationId xmlns:a16="http://schemas.microsoft.com/office/drawing/2014/main" id="{359EA209-48FF-E042-B0A4-04967F908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AFDDE4-2366-7F48-93FF-8206ED30CC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1457D-D120-5442-A690-BDFA80BC415C}" type="slidenum">
              <a:rPr lang="en-US" smtClean="0"/>
              <a:t>‹#›</a:t>
            </a:fld>
            <a:endParaRPr lang="en-US"/>
          </a:p>
        </p:txBody>
      </p:sp>
    </p:spTree>
    <p:extLst>
      <p:ext uri="{BB962C8B-B14F-4D97-AF65-F5344CB8AC3E}">
        <p14:creationId xmlns:p14="http://schemas.microsoft.com/office/powerpoint/2010/main" val="15964442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00.png"/><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0.png"/></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1.png"/><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3.png"/><Relationship Id="rId4" Type="http://schemas.openxmlformats.org/officeDocument/2006/relationships/image" Target="../media/image42.JPG"/></Relationships>
</file>

<file path=ppt/slides/_rels/slide3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8.xml"/><Relationship Id="rId7" Type="http://schemas.microsoft.com/office/2007/relationships/hdphoto" Target="../media/hdphoto2.wdp"/><Relationship Id="rId2" Type="http://schemas.openxmlformats.org/officeDocument/2006/relationships/slideLayout" Target="../slideLayouts/slideLayout14.xml"/><Relationship Id="rId1" Type="http://schemas.openxmlformats.org/officeDocument/2006/relationships/tags" Target="../tags/tag1.xml"/><Relationship Id="rId6" Type="http://schemas.openxmlformats.org/officeDocument/2006/relationships/image" Target="../media/image47.png"/><Relationship Id="rId5" Type="http://schemas.microsoft.com/office/2007/relationships/hdphoto" Target="../media/hdphoto1.wdp"/><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8" Type="http://schemas.openxmlformats.org/officeDocument/2006/relationships/image" Target="../media/image52.emf"/><Relationship Id="rId3" Type="http://schemas.openxmlformats.org/officeDocument/2006/relationships/notesSlide" Target="../notesSlides/notesSlide19.xml"/><Relationship Id="rId7" Type="http://schemas.openxmlformats.org/officeDocument/2006/relationships/image" Target="../media/image51.png"/><Relationship Id="rId2" Type="http://schemas.openxmlformats.org/officeDocument/2006/relationships/slideLayout" Target="../slideLayouts/slideLayout13.xml"/><Relationship Id="rId1" Type="http://schemas.openxmlformats.org/officeDocument/2006/relationships/tags" Target="../tags/tag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video" Target="../media/media2.mp4"/><Relationship Id="rId7" Type="http://schemas.openxmlformats.org/officeDocument/2006/relationships/image" Target="../media/image85.png"/><Relationship Id="rId2" Type="http://schemas.microsoft.com/office/2007/relationships/media" Target="../media/media2.mp4"/><Relationship Id="rId1" Type="http://schemas.openxmlformats.org/officeDocument/2006/relationships/tags" Target="../tags/tag3.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jpe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8.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1C933-7683-5E7D-9E19-8A6F97F8896B}"/>
              </a:ext>
            </a:extLst>
          </p:cNvPr>
          <p:cNvSpPr>
            <a:spLocks noGrp="1"/>
          </p:cNvSpPr>
          <p:nvPr>
            <p:ph type="ctrTitle"/>
          </p:nvPr>
        </p:nvSpPr>
        <p:spPr>
          <a:xfrm>
            <a:off x="4521758" y="679515"/>
            <a:ext cx="7447820" cy="2656538"/>
          </a:xfrm>
        </p:spPr>
        <p:txBody>
          <a:bodyPr>
            <a:noAutofit/>
          </a:bodyPr>
          <a:lstStyle/>
          <a:p>
            <a:pPr algn="ctr"/>
            <a:r>
              <a:rPr lang="en-US" sz="3600" dirty="0"/>
              <a:t>Determining Material Properties of DLC Coatings for a Neutron Electric Dipole Moment Experiment</a:t>
            </a:r>
            <a:endParaRPr lang="en-CA" sz="3600" dirty="0"/>
          </a:p>
        </p:txBody>
      </p:sp>
      <p:sp>
        <p:nvSpPr>
          <p:cNvPr id="3" name="Subtitle 2">
            <a:extLst>
              <a:ext uri="{FF2B5EF4-FFF2-40B4-BE49-F238E27FC236}">
                <a16:creationId xmlns:a16="http://schemas.microsoft.com/office/drawing/2014/main" id="{FCB396D2-E16F-8F13-BCFC-E0784F90439B}"/>
              </a:ext>
            </a:extLst>
          </p:cNvPr>
          <p:cNvSpPr>
            <a:spLocks noGrp="1"/>
          </p:cNvSpPr>
          <p:nvPr>
            <p:ph type="subTitle" idx="1"/>
          </p:nvPr>
        </p:nvSpPr>
        <p:spPr>
          <a:xfrm>
            <a:off x="6678804" y="3622632"/>
            <a:ext cx="5873578" cy="3235367"/>
          </a:xfrm>
        </p:spPr>
        <p:txBody>
          <a:bodyPr/>
          <a:lstStyle/>
          <a:p>
            <a:r>
              <a:rPr lang="en-US" dirty="0"/>
              <a:t>Thomas Hepworth </a:t>
            </a:r>
          </a:p>
          <a:p>
            <a:r>
              <a:rPr lang="en-US" sz="2000" dirty="0"/>
              <a:t>for the TUCAN collaboration</a:t>
            </a:r>
          </a:p>
          <a:p>
            <a:endParaRPr lang="en-US" sz="2000" dirty="0"/>
          </a:p>
          <a:p>
            <a:endParaRPr lang="en-US" sz="2000" dirty="0"/>
          </a:p>
          <a:p>
            <a:r>
              <a:rPr lang="en-US" sz="2000" dirty="0"/>
              <a:t>CAP Congress 2025, June 10</a:t>
            </a:r>
            <a:r>
              <a:rPr lang="en-US" sz="2000" baseline="30000" dirty="0"/>
              <a:t>th</a:t>
            </a:r>
            <a:r>
              <a:rPr lang="en-US" sz="2000" dirty="0"/>
              <a:t> </a:t>
            </a:r>
            <a:endParaRPr lang="en-CA" dirty="0"/>
          </a:p>
        </p:txBody>
      </p:sp>
      <p:sp>
        <p:nvSpPr>
          <p:cNvPr id="5" name="Slide Number Placeholder 4">
            <a:extLst>
              <a:ext uri="{FF2B5EF4-FFF2-40B4-BE49-F238E27FC236}">
                <a16:creationId xmlns:a16="http://schemas.microsoft.com/office/drawing/2014/main" id="{9946879D-9519-E232-8E4E-DEBA2754CF59}"/>
              </a:ext>
            </a:extLst>
          </p:cNvPr>
          <p:cNvSpPr>
            <a:spLocks noGrp="1"/>
          </p:cNvSpPr>
          <p:nvPr>
            <p:ph type="sldNum" sz="quarter" idx="12"/>
          </p:nvPr>
        </p:nvSpPr>
        <p:spPr/>
        <p:txBody>
          <a:bodyPr/>
          <a:lstStyle/>
          <a:p>
            <a:fld id="{A4060E2B-25DB-47F5-B68A-4CACD5C016EE}" type="slidenum">
              <a:rPr lang="en-CA" smtClean="0"/>
              <a:t>1</a:t>
            </a:fld>
            <a:endParaRPr lang="en-CA"/>
          </a:p>
        </p:txBody>
      </p:sp>
    </p:spTree>
    <p:extLst>
      <p:ext uri="{BB962C8B-B14F-4D97-AF65-F5344CB8AC3E}">
        <p14:creationId xmlns:p14="http://schemas.microsoft.com/office/powerpoint/2010/main" val="2842813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F25E6-A2D9-2DB2-0932-530910F25AA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8AC9BC4-8540-6E15-17B7-DDEDFC608D4C}"/>
              </a:ext>
            </a:extLst>
          </p:cNvPr>
          <p:cNvSpPr>
            <a:spLocks noGrp="1"/>
          </p:cNvSpPr>
          <p:nvPr>
            <p:ph type="body" sz="quarter" idx="11"/>
          </p:nvPr>
        </p:nvSpPr>
        <p:spPr/>
        <p:txBody>
          <a:bodyPr/>
          <a:lstStyle/>
          <a:p>
            <a:pPr marL="0" indent="0">
              <a:buNone/>
            </a:pPr>
            <a:r>
              <a:rPr lang="en-US" dirty="0"/>
              <a:t>1: 1m long test guide</a:t>
            </a:r>
          </a:p>
          <a:p>
            <a:pPr marL="0" indent="0">
              <a:buNone/>
            </a:pPr>
            <a:r>
              <a:rPr lang="en-US" dirty="0"/>
              <a:t>2: VAT Valve</a:t>
            </a:r>
          </a:p>
          <a:p>
            <a:pPr marL="0" indent="0">
              <a:buNone/>
            </a:pPr>
            <a:r>
              <a:rPr lang="en-US" dirty="0"/>
              <a:t>3: Rotary Valve</a:t>
            </a:r>
          </a:p>
          <a:p>
            <a:pPr marL="0" indent="0">
              <a:buNone/>
            </a:pPr>
            <a:r>
              <a:rPr lang="en-US" dirty="0"/>
              <a:t>4: Dunia 3He UCN detector </a:t>
            </a:r>
            <a:endParaRPr lang="en-CA" dirty="0"/>
          </a:p>
        </p:txBody>
      </p:sp>
      <p:sp>
        <p:nvSpPr>
          <p:cNvPr id="3" name="Text Placeholder 2">
            <a:extLst>
              <a:ext uri="{FF2B5EF4-FFF2-40B4-BE49-F238E27FC236}">
                <a16:creationId xmlns:a16="http://schemas.microsoft.com/office/drawing/2014/main" id="{D25C2A4F-8FC8-BE52-5ACA-4144347DFBC7}"/>
              </a:ext>
            </a:extLst>
          </p:cNvPr>
          <p:cNvSpPr>
            <a:spLocks noGrp="1"/>
          </p:cNvSpPr>
          <p:nvPr>
            <p:ph type="body" sz="quarter" idx="14"/>
          </p:nvPr>
        </p:nvSpPr>
        <p:spPr/>
        <p:txBody>
          <a:bodyPr>
            <a:normAutofit lnSpcReduction="10000"/>
          </a:bodyPr>
          <a:lstStyle/>
          <a:p>
            <a:r>
              <a:rPr lang="en-US" dirty="0"/>
              <a:t>UCN Storage Experiment at JPARC</a:t>
            </a:r>
            <a:endParaRPr lang="en-CA" dirty="0"/>
          </a:p>
        </p:txBody>
      </p:sp>
      <p:pic>
        <p:nvPicPr>
          <p:cNvPr id="5" name="Picture 4" descr="A drawing of a circular object&#10;&#10;AI-generated content may be incorrect.">
            <a:extLst>
              <a:ext uri="{FF2B5EF4-FFF2-40B4-BE49-F238E27FC236}">
                <a16:creationId xmlns:a16="http://schemas.microsoft.com/office/drawing/2014/main" id="{DAA8D550-23A3-40B7-A560-BF9EAE5AB9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1011" y="2209799"/>
            <a:ext cx="7995583" cy="4267201"/>
          </a:xfrm>
          <a:prstGeom prst="rect">
            <a:avLst/>
          </a:prstGeom>
        </p:spPr>
      </p:pic>
      <p:sp>
        <p:nvSpPr>
          <p:cNvPr id="9" name="Arrow: Down 8">
            <a:extLst>
              <a:ext uri="{FF2B5EF4-FFF2-40B4-BE49-F238E27FC236}">
                <a16:creationId xmlns:a16="http://schemas.microsoft.com/office/drawing/2014/main" id="{AAE86F61-D3E4-5B86-5834-7FF46263B262}"/>
              </a:ext>
            </a:extLst>
          </p:cNvPr>
          <p:cNvSpPr/>
          <p:nvPr/>
        </p:nvSpPr>
        <p:spPr>
          <a:xfrm rot="16974156">
            <a:off x="7297909" y="3866375"/>
            <a:ext cx="206478"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Arrow: Down 9">
            <a:extLst>
              <a:ext uri="{FF2B5EF4-FFF2-40B4-BE49-F238E27FC236}">
                <a16:creationId xmlns:a16="http://schemas.microsoft.com/office/drawing/2014/main" id="{1C4D61E6-CB27-378F-8121-1B736A5F7E4C}"/>
              </a:ext>
            </a:extLst>
          </p:cNvPr>
          <p:cNvSpPr/>
          <p:nvPr/>
        </p:nvSpPr>
        <p:spPr>
          <a:xfrm rot="16974156">
            <a:off x="8142825" y="4055925"/>
            <a:ext cx="206478"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Rounded Corners 13">
            <a:extLst>
              <a:ext uri="{FF2B5EF4-FFF2-40B4-BE49-F238E27FC236}">
                <a16:creationId xmlns:a16="http://schemas.microsoft.com/office/drawing/2014/main" id="{472770A0-D85B-2676-9CAB-D0B12E6E6B9C}"/>
              </a:ext>
            </a:extLst>
          </p:cNvPr>
          <p:cNvSpPr/>
          <p:nvPr/>
        </p:nvSpPr>
        <p:spPr>
          <a:xfrm>
            <a:off x="9033181" y="3279176"/>
            <a:ext cx="2330245" cy="7177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Fill UCN into Guide</a:t>
            </a:r>
            <a:endParaRPr lang="en-CA" dirty="0"/>
          </a:p>
        </p:txBody>
      </p:sp>
      <p:sp>
        <p:nvSpPr>
          <p:cNvPr id="22" name="Arrow: Down 21">
            <a:extLst>
              <a:ext uri="{FF2B5EF4-FFF2-40B4-BE49-F238E27FC236}">
                <a16:creationId xmlns:a16="http://schemas.microsoft.com/office/drawing/2014/main" id="{ED613C8C-4B0F-D086-5AA1-714760A8A0D5}"/>
              </a:ext>
            </a:extLst>
          </p:cNvPr>
          <p:cNvSpPr/>
          <p:nvPr/>
        </p:nvSpPr>
        <p:spPr>
          <a:xfrm rot="16974156">
            <a:off x="8874774" y="4225714"/>
            <a:ext cx="206478"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Arrow: Down 22">
            <a:extLst>
              <a:ext uri="{FF2B5EF4-FFF2-40B4-BE49-F238E27FC236}">
                <a16:creationId xmlns:a16="http://schemas.microsoft.com/office/drawing/2014/main" id="{6483E897-8546-663C-4AD1-6830EDFA7618}"/>
              </a:ext>
            </a:extLst>
          </p:cNvPr>
          <p:cNvSpPr/>
          <p:nvPr/>
        </p:nvSpPr>
        <p:spPr>
          <a:xfrm rot="16974156">
            <a:off x="9796160" y="4415267"/>
            <a:ext cx="206478"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Arrow: Down 23">
            <a:extLst>
              <a:ext uri="{FF2B5EF4-FFF2-40B4-BE49-F238E27FC236}">
                <a16:creationId xmlns:a16="http://schemas.microsoft.com/office/drawing/2014/main" id="{FE88EA68-33FD-2B49-2215-BB62F076F7C4}"/>
              </a:ext>
            </a:extLst>
          </p:cNvPr>
          <p:cNvSpPr/>
          <p:nvPr/>
        </p:nvSpPr>
        <p:spPr>
          <a:xfrm rot="16974156">
            <a:off x="10719369" y="4602527"/>
            <a:ext cx="201785"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Arrow: Down 24">
            <a:extLst>
              <a:ext uri="{FF2B5EF4-FFF2-40B4-BE49-F238E27FC236}">
                <a16:creationId xmlns:a16="http://schemas.microsoft.com/office/drawing/2014/main" id="{8C98FEDF-1E73-0D22-0F30-4F54EC916BB1}"/>
              </a:ext>
            </a:extLst>
          </p:cNvPr>
          <p:cNvSpPr/>
          <p:nvPr/>
        </p:nvSpPr>
        <p:spPr>
          <a:xfrm rot="13907540">
            <a:off x="6414771" y="4089691"/>
            <a:ext cx="201785"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Arrow: Down 25">
            <a:extLst>
              <a:ext uri="{FF2B5EF4-FFF2-40B4-BE49-F238E27FC236}">
                <a16:creationId xmlns:a16="http://schemas.microsoft.com/office/drawing/2014/main" id="{6FC76D4C-292B-1351-625B-39C1B777EB10}"/>
              </a:ext>
            </a:extLst>
          </p:cNvPr>
          <p:cNvSpPr/>
          <p:nvPr/>
        </p:nvSpPr>
        <p:spPr>
          <a:xfrm rot="18181170">
            <a:off x="5696388" y="3951559"/>
            <a:ext cx="201785"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Arrow: Down 26">
            <a:extLst>
              <a:ext uri="{FF2B5EF4-FFF2-40B4-BE49-F238E27FC236}">
                <a16:creationId xmlns:a16="http://schemas.microsoft.com/office/drawing/2014/main" id="{841B1F86-ABAF-9BFD-50A9-B765E80582DB}"/>
              </a:ext>
            </a:extLst>
          </p:cNvPr>
          <p:cNvSpPr/>
          <p:nvPr/>
        </p:nvSpPr>
        <p:spPr>
          <a:xfrm rot="3669162">
            <a:off x="6188752" y="3361307"/>
            <a:ext cx="187259" cy="79641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2CD29F1D-0371-DB2E-63FE-A298196130E3}"/>
              </a:ext>
            </a:extLst>
          </p:cNvPr>
          <p:cNvSpPr txBox="1"/>
          <p:nvPr/>
        </p:nvSpPr>
        <p:spPr>
          <a:xfrm>
            <a:off x="4815841" y="6507854"/>
            <a:ext cx="6387158" cy="369332"/>
          </a:xfrm>
          <a:prstGeom prst="rect">
            <a:avLst/>
          </a:prstGeom>
          <a:noFill/>
        </p:spPr>
        <p:txBody>
          <a:bodyPr wrap="square" rtlCol="0">
            <a:spAutoFit/>
          </a:bodyPr>
          <a:lstStyle/>
          <a:p>
            <a:r>
              <a:rPr lang="en-US" dirty="0"/>
              <a:t>3D model of the experiment</a:t>
            </a:r>
            <a:endParaRPr lang="en-CA" dirty="0"/>
          </a:p>
        </p:txBody>
      </p:sp>
    </p:spTree>
    <p:extLst>
      <p:ext uri="{BB962C8B-B14F-4D97-AF65-F5344CB8AC3E}">
        <p14:creationId xmlns:p14="http://schemas.microsoft.com/office/powerpoint/2010/main" val="172575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500"/>
                                        <p:tgtEl>
                                          <p:spTgt spid="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1500"/>
                                        <p:tgtEl>
                                          <p:spTgt spid="27"/>
                                        </p:tgtEl>
                                      </p:cBhvr>
                                    </p:animEffect>
                                    <p:set>
                                      <p:cBhvr>
                                        <p:cTn id="33" dur="1" fill="hold">
                                          <p:stCondLst>
                                            <p:cond delay="1499"/>
                                          </p:stCondLst>
                                        </p:cTn>
                                        <p:tgtEl>
                                          <p:spTgt spid="27"/>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1500"/>
                                        <p:tgtEl>
                                          <p:spTgt spid="26"/>
                                        </p:tgtEl>
                                      </p:cBhvr>
                                    </p:animEffect>
                                    <p:set>
                                      <p:cBhvr>
                                        <p:cTn id="36" dur="1" fill="hold">
                                          <p:stCondLst>
                                            <p:cond delay="1499"/>
                                          </p:stCondLst>
                                        </p:cTn>
                                        <p:tgtEl>
                                          <p:spTgt spid="26"/>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1500"/>
                                        <p:tgtEl>
                                          <p:spTgt spid="25"/>
                                        </p:tgtEl>
                                      </p:cBhvr>
                                    </p:animEffect>
                                    <p:set>
                                      <p:cBhvr>
                                        <p:cTn id="39" dur="1" fill="hold">
                                          <p:stCondLst>
                                            <p:cond delay="1499"/>
                                          </p:stCondLst>
                                        </p:cTn>
                                        <p:tgtEl>
                                          <p:spTgt spid="25"/>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1500"/>
                                        <p:tgtEl>
                                          <p:spTgt spid="9"/>
                                        </p:tgtEl>
                                      </p:cBhvr>
                                    </p:animEffect>
                                    <p:set>
                                      <p:cBhvr>
                                        <p:cTn id="42" dur="1" fill="hold">
                                          <p:stCondLst>
                                            <p:cond delay="1499"/>
                                          </p:stCondLst>
                                        </p:cTn>
                                        <p:tgtEl>
                                          <p:spTgt spid="9"/>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1500"/>
                                        <p:tgtEl>
                                          <p:spTgt spid="10"/>
                                        </p:tgtEl>
                                      </p:cBhvr>
                                    </p:animEffect>
                                    <p:set>
                                      <p:cBhvr>
                                        <p:cTn id="45" dur="1" fill="hold">
                                          <p:stCondLst>
                                            <p:cond delay="1499"/>
                                          </p:stCondLst>
                                        </p:cTn>
                                        <p:tgtEl>
                                          <p:spTgt spid="10"/>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1500"/>
                                        <p:tgtEl>
                                          <p:spTgt spid="22"/>
                                        </p:tgtEl>
                                      </p:cBhvr>
                                    </p:animEffect>
                                    <p:set>
                                      <p:cBhvr>
                                        <p:cTn id="48" dur="1" fill="hold">
                                          <p:stCondLst>
                                            <p:cond delay="1499"/>
                                          </p:stCondLst>
                                        </p:cTn>
                                        <p:tgtEl>
                                          <p:spTgt spid="22"/>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1500"/>
                                        <p:tgtEl>
                                          <p:spTgt spid="23"/>
                                        </p:tgtEl>
                                      </p:cBhvr>
                                    </p:animEffect>
                                    <p:set>
                                      <p:cBhvr>
                                        <p:cTn id="51" dur="1" fill="hold">
                                          <p:stCondLst>
                                            <p:cond delay="1499"/>
                                          </p:stCondLst>
                                        </p:cTn>
                                        <p:tgtEl>
                                          <p:spTgt spid="23"/>
                                        </p:tgtEl>
                                        <p:attrNameLst>
                                          <p:attrName>style.visibility</p:attrName>
                                        </p:attrNameLst>
                                      </p:cBhvr>
                                      <p:to>
                                        <p:strVal val="hidden"/>
                                      </p:to>
                                    </p:set>
                                  </p:childTnLst>
                                </p:cTn>
                              </p:par>
                              <p:par>
                                <p:cTn id="52" presetID="10" presetClass="exit" presetSubtype="0" fill="hold" grpId="1" nodeType="withEffect">
                                  <p:stCondLst>
                                    <p:cond delay="0"/>
                                  </p:stCondLst>
                                  <p:childTnLst>
                                    <p:animEffect transition="out" filter="fade">
                                      <p:cBhvr>
                                        <p:cTn id="53" dur="1500"/>
                                        <p:tgtEl>
                                          <p:spTgt spid="24"/>
                                        </p:tgtEl>
                                      </p:cBhvr>
                                    </p:animEffect>
                                    <p:set>
                                      <p:cBhvr>
                                        <p:cTn id="54" dur="1" fill="hold">
                                          <p:stCondLst>
                                            <p:cond delay="1499"/>
                                          </p:stCondLst>
                                        </p:cTn>
                                        <p:tgtEl>
                                          <p:spTgt spid="24"/>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4" grpId="0"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9A0FB-C38F-8398-E984-FA14C73DAA5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96F5311-C23E-606D-C989-FE76B5792BC9}"/>
              </a:ext>
            </a:extLst>
          </p:cNvPr>
          <p:cNvSpPr>
            <a:spLocks noGrp="1"/>
          </p:cNvSpPr>
          <p:nvPr>
            <p:ph type="body" sz="quarter" idx="11"/>
          </p:nvPr>
        </p:nvSpPr>
        <p:spPr/>
        <p:txBody>
          <a:bodyPr/>
          <a:lstStyle/>
          <a:p>
            <a:pPr marL="0" indent="0">
              <a:buNone/>
            </a:pPr>
            <a:r>
              <a:rPr lang="en-US" dirty="0"/>
              <a:t>1: 1m long test guide</a:t>
            </a:r>
          </a:p>
          <a:p>
            <a:pPr marL="0" indent="0">
              <a:buNone/>
            </a:pPr>
            <a:r>
              <a:rPr lang="en-US" dirty="0"/>
              <a:t>2: VAT Valve</a:t>
            </a:r>
          </a:p>
          <a:p>
            <a:pPr marL="0" indent="0">
              <a:buNone/>
            </a:pPr>
            <a:r>
              <a:rPr lang="en-US" dirty="0"/>
              <a:t>3: Rotary Valve</a:t>
            </a:r>
          </a:p>
          <a:p>
            <a:pPr marL="0" indent="0">
              <a:buNone/>
            </a:pPr>
            <a:r>
              <a:rPr lang="en-US" dirty="0"/>
              <a:t>4: Dunia 3He UCN detector </a:t>
            </a:r>
            <a:endParaRPr lang="en-CA" dirty="0"/>
          </a:p>
        </p:txBody>
      </p:sp>
      <p:sp>
        <p:nvSpPr>
          <p:cNvPr id="3" name="Text Placeholder 2">
            <a:extLst>
              <a:ext uri="{FF2B5EF4-FFF2-40B4-BE49-F238E27FC236}">
                <a16:creationId xmlns:a16="http://schemas.microsoft.com/office/drawing/2014/main" id="{674B5DD8-AC0C-D233-86D3-AAC655068C4F}"/>
              </a:ext>
            </a:extLst>
          </p:cNvPr>
          <p:cNvSpPr>
            <a:spLocks noGrp="1"/>
          </p:cNvSpPr>
          <p:nvPr>
            <p:ph type="body" sz="quarter" idx="14"/>
          </p:nvPr>
        </p:nvSpPr>
        <p:spPr/>
        <p:txBody>
          <a:bodyPr>
            <a:normAutofit lnSpcReduction="10000"/>
          </a:bodyPr>
          <a:lstStyle/>
          <a:p>
            <a:r>
              <a:rPr lang="en-US" dirty="0"/>
              <a:t>UCN Storage Experiment at JPARC</a:t>
            </a:r>
            <a:endParaRPr lang="en-CA" dirty="0"/>
          </a:p>
        </p:txBody>
      </p:sp>
      <p:pic>
        <p:nvPicPr>
          <p:cNvPr id="5" name="Picture 4" descr="A drawing of a circular object&#10;&#10;AI-generated content may be incorrect.">
            <a:extLst>
              <a:ext uri="{FF2B5EF4-FFF2-40B4-BE49-F238E27FC236}">
                <a16:creationId xmlns:a16="http://schemas.microsoft.com/office/drawing/2014/main" id="{CA21C67A-72A9-2934-07E0-F424632D3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1011" y="2209799"/>
            <a:ext cx="7995583" cy="4267201"/>
          </a:xfrm>
          <a:prstGeom prst="rect">
            <a:avLst/>
          </a:prstGeom>
        </p:spPr>
      </p:pic>
      <p:sp>
        <p:nvSpPr>
          <p:cNvPr id="14" name="Rectangle: Rounded Corners 13">
            <a:extLst>
              <a:ext uri="{FF2B5EF4-FFF2-40B4-BE49-F238E27FC236}">
                <a16:creationId xmlns:a16="http://schemas.microsoft.com/office/drawing/2014/main" id="{DDDC5990-2617-5728-70D0-F5798D3B2B67}"/>
              </a:ext>
            </a:extLst>
          </p:cNvPr>
          <p:cNvSpPr/>
          <p:nvPr/>
        </p:nvSpPr>
        <p:spPr>
          <a:xfrm>
            <a:off x="9033181" y="3279176"/>
            <a:ext cx="2330245" cy="7177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Shut Valve - Some time </a:t>
            </a:r>
            <a:r>
              <a:rPr lang="en-US" dirty="0" err="1"/>
              <a:t>t</a:t>
            </a:r>
            <a:r>
              <a:rPr lang="en-US" baseline="-25000" dirty="0" err="1"/>
              <a:t>storage</a:t>
            </a:r>
            <a:r>
              <a:rPr lang="en-US" dirty="0"/>
              <a:t> passes</a:t>
            </a:r>
            <a:endParaRPr lang="en-CA" dirty="0"/>
          </a:p>
        </p:txBody>
      </p:sp>
      <p:sp>
        <p:nvSpPr>
          <p:cNvPr id="4" name="TextBox 3">
            <a:extLst>
              <a:ext uri="{FF2B5EF4-FFF2-40B4-BE49-F238E27FC236}">
                <a16:creationId xmlns:a16="http://schemas.microsoft.com/office/drawing/2014/main" id="{3DA23E35-C2D3-CEAD-1ED8-E3C6B9D8A99F}"/>
              </a:ext>
            </a:extLst>
          </p:cNvPr>
          <p:cNvSpPr txBox="1"/>
          <p:nvPr/>
        </p:nvSpPr>
        <p:spPr>
          <a:xfrm>
            <a:off x="4815841" y="6507854"/>
            <a:ext cx="6387158" cy="369332"/>
          </a:xfrm>
          <a:prstGeom prst="rect">
            <a:avLst/>
          </a:prstGeom>
          <a:noFill/>
        </p:spPr>
        <p:txBody>
          <a:bodyPr wrap="square" rtlCol="0">
            <a:spAutoFit/>
          </a:bodyPr>
          <a:lstStyle/>
          <a:p>
            <a:r>
              <a:rPr lang="en-US" dirty="0"/>
              <a:t>3D model of the experiment</a:t>
            </a:r>
            <a:endParaRPr lang="en-CA" dirty="0"/>
          </a:p>
        </p:txBody>
      </p:sp>
    </p:spTree>
    <p:extLst>
      <p:ext uri="{BB962C8B-B14F-4D97-AF65-F5344CB8AC3E}">
        <p14:creationId xmlns:p14="http://schemas.microsoft.com/office/powerpoint/2010/main" val="1540476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70AEF5-6F65-E582-763B-8A38808803A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BC9DDC6-5438-400B-C39C-A58FE6B0F1D0}"/>
              </a:ext>
            </a:extLst>
          </p:cNvPr>
          <p:cNvSpPr>
            <a:spLocks noGrp="1"/>
          </p:cNvSpPr>
          <p:nvPr>
            <p:ph type="body" sz="quarter" idx="11"/>
          </p:nvPr>
        </p:nvSpPr>
        <p:spPr/>
        <p:txBody>
          <a:bodyPr/>
          <a:lstStyle/>
          <a:p>
            <a:pPr marL="0" indent="0">
              <a:buNone/>
            </a:pPr>
            <a:r>
              <a:rPr lang="en-US" dirty="0"/>
              <a:t>1: 1m long test guide</a:t>
            </a:r>
          </a:p>
          <a:p>
            <a:pPr marL="0" indent="0">
              <a:buNone/>
            </a:pPr>
            <a:r>
              <a:rPr lang="en-US" dirty="0"/>
              <a:t>2: VAT Valve</a:t>
            </a:r>
          </a:p>
          <a:p>
            <a:pPr marL="0" indent="0">
              <a:buNone/>
            </a:pPr>
            <a:r>
              <a:rPr lang="en-US" dirty="0"/>
              <a:t>3: Rotary Valve</a:t>
            </a:r>
          </a:p>
          <a:p>
            <a:pPr marL="0" indent="0">
              <a:buNone/>
            </a:pPr>
            <a:r>
              <a:rPr lang="en-US" dirty="0"/>
              <a:t>4: Dunia 3He UCN detector </a:t>
            </a:r>
            <a:endParaRPr lang="en-CA" dirty="0"/>
          </a:p>
        </p:txBody>
      </p:sp>
      <p:sp>
        <p:nvSpPr>
          <p:cNvPr id="3" name="Text Placeholder 2">
            <a:extLst>
              <a:ext uri="{FF2B5EF4-FFF2-40B4-BE49-F238E27FC236}">
                <a16:creationId xmlns:a16="http://schemas.microsoft.com/office/drawing/2014/main" id="{F6074A19-0949-81A9-40CC-F312A4007443}"/>
              </a:ext>
            </a:extLst>
          </p:cNvPr>
          <p:cNvSpPr>
            <a:spLocks noGrp="1"/>
          </p:cNvSpPr>
          <p:nvPr>
            <p:ph type="body" sz="quarter" idx="14"/>
          </p:nvPr>
        </p:nvSpPr>
        <p:spPr/>
        <p:txBody>
          <a:bodyPr>
            <a:normAutofit lnSpcReduction="10000"/>
          </a:bodyPr>
          <a:lstStyle/>
          <a:p>
            <a:r>
              <a:rPr lang="en-US" dirty="0"/>
              <a:t>UCN Storage Experiment at JPARC</a:t>
            </a:r>
            <a:endParaRPr lang="en-CA" dirty="0"/>
          </a:p>
        </p:txBody>
      </p:sp>
      <p:pic>
        <p:nvPicPr>
          <p:cNvPr id="5" name="Picture 4" descr="A drawing of a circular object&#10;&#10;AI-generated content may be incorrect.">
            <a:extLst>
              <a:ext uri="{FF2B5EF4-FFF2-40B4-BE49-F238E27FC236}">
                <a16:creationId xmlns:a16="http://schemas.microsoft.com/office/drawing/2014/main" id="{D30D01F6-AF3F-FFCE-74A5-21DBFEC92E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1011" y="2209799"/>
            <a:ext cx="7995583" cy="4267201"/>
          </a:xfrm>
          <a:prstGeom prst="rect">
            <a:avLst/>
          </a:prstGeom>
        </p:spPr>
      </p:pic>
      <p:sp>
        <p:nvSpPr>
          <p:cNvPr id="14" name="Rectangle: Rounded Corners 13">
            <a:extLst>
              <a:ext uri="{FF2B5EF4-FFF2-40B4-BE49-F238E27FC236}">
                <a16:creationId xmlns:a16="http://schemas.microsoft.com/office/drawing/2014/main" id="{14D7ECAF-2E06-125E-8031-C131B338F4D1}"/>
              </a:ext>
            </a:extLst>
          </p:cNvPr>
          <p:cNvSpPr/>
          <p:nvPr/>
        </p:nvSpPr>
        <p:spPr>
          <a:xfrm>
            <a:off x="9033181" y="3279176"/>
            <a:ext cx="2330245" cy="71775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Detect remaining UCN</a:t>
            </a:r>
            <a:endParaRPr lang="en-CA" dirty="0"/>
          </a:p>
        </p:txBody>
      </p:sp>
      <p:sp>
        <p:nvSpPr>
          <p:cNvPr id="28" name="Arrow: Right 27">
            <a:extLst>
              <a:ext uri="{FF2B5EF4-FFF2-40B4-BE49-F238E27FC236}">
                <a16:creationId xmlns:a16="http://schemas.microsoft.com/office/drawing/2014/main" id="{56D515D0-CBBD-481A-FDEF-AB38E9DC605A}"/>
              </a:ext>
            </a:extLst>
          </p:cNvPr>
          <p:cNvSpPr/>
          <p:nvPr/>
        </p:nvSpPr>
        <p:spPr>
          <a:xfrm rot="11514927">
            <a:off x="10320777" y="4901453"/>
            <a:ext cx="872047" cy="189551"/>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Arrow: Right 28">
            <a:extLst>
              <a:ext uri="{FF2B5EF4-FFF2-40B4-BE49-F238E27FC236}">
                <a16:creationId xmlns:a16="http://schemas.microsoft.com/office/drawing/2014/main" id="{A118915C-9179-0315-10BA-0AD7B0E87101}"/>
              </a:ext>
            </a:extLst>
          </p:cNvPr>
          <p:cNvSpPr/>
          <p:nvPr/>
        </p:nvSpPr>
        <p:spPr>
          <a:xfrm rot="11514927">
            <a:off x="9380342" y="4685630"/>
            <a:ext cx="872047" cy="189551"/>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Arrow: Right 29">
            <a:extLst>
              <a:ext uri="{FF2B5EF4-FFF2-40B4-BE49-F238E27FC236}">
                <a16:creationId xmlns:a16="http://schemas.microsoft.com/office/drawing/2014/main" id="{088455D3-251F-6058-B155-EEAF1DE38567}"/>
              </a:ext>
            </a:extLst>
          </p:cNvPr>
          <p:cNvSpPr/>
          <p:nvPr/>
        </p:nvSpPr>
        <p:spPr>
          <a:xfrm rot="11514927">
            <a:off x="8389557" y="4453829"/>
            <a:ext cx="872047" cy="189551"/>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Arrow: Right 30">
            <a:extLst>
              <a:ext uri="{FF2B5EF4-FFF2-40B4-BE49-F238E27FC236}">
                <a16:creationId xmlns:a16="http://schemas.microsoft.com/office/drawing/2014/main" id="{EBF94664-A314-181D-7512-AA5A4C63E9EE}"/>
              </a:ext>
            </a:extLst>
          </p:cNvPr>
          <p:cNvSpPr/>
          <p:nvPr/>
        </p:nvSpPr>
        <p:spPr>
          <a:xfrm rot="11514927">
            <a:off x="7435049" y="4248623"/>
            <a:ext cx="872047" cy="189551"/>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Arrow: Right 31">
            <a:extLst>
              <a:ext uri="{FF2B5EF4-FFF2-40B4-BE49-F238E27FC236}">
                <a16:creationId xmlns:a16="http://schemas.microsoft.com/office/drawing/2014/main" id="{367EAECF-A6D1-4D94-9D1B-461AFF9EEF70}"/>
              </a:ext>
            </a:extLst>
          </p:cNvPr>
          <p:cNvSpPr/>
          <p:nvPr/>
        </p:nvSpPr>
        <p:spPr>
          <a:xfrm rot="10800000">
            <a:off x="6485026" y="4147796"/>
            <a:ext cx="872047" cy="189551"/>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Arrow: Right 32">
            <a:extLst>
              <a:ext uri="{FF2B5EF4-FFF2-40B4-BE49-F238E27FC236}">
                <a16:creationId xmlns:a16="http://schemas.microsoft.com/office/drawing/2014/main" id="{2426AF39-349C-E5CF-A99A-35FCE4A0583D}"/>
              </a:ext>
            </a:extLst>
          </p:cNvPr>
          <p:cNvSpPr/>
          <p:nvPr/>
        </p:nvSpPr>
        <p:spPr>
          <a:xfrm rot="6175942">
            <a:off x="5973863" y="4771639"/>
            <a:ext cx="872047" cy="189551"/>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Arrow: Right 33">
            <a:extLst>
              <a:ext uri="{FF2B5EF4-FFF2-40B4-BE49-F238E27FC236}">
                <a16:creationId xmlns:a16="http://schemas.microsoft.com/office/drawing/2014/main" id="{0C69D3AA-67BD-10FD-E2D9-9B9CA60BA8A2}"/>
              </a:ext>
            </a:extLst>
          </p:cNvPr>
          <p:cNvSpPr/>
          <p:nvPr/>
        </p:nvSpPr>
        <p:spPr>
          <a:xfrm rot="5400000">
            <a:off x="5915910" y="5546949"/>
            <a:ext cx="872047" cy="189551"/>
          </a:xfrm>
          <a:prstGeom prst="rightArrow">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16D3B407-BCFF-9B1C-999A-0E29AD3A85CB}"/>
              </a:ext>
            </a:extLst>
          </p:cNvPr>
          <p:cNvSpPr txBox="1"/>
          <p:nvPr/>
        </p:nvSpPr>
        <p:spPr>
          <a:xfrm>
            <a:off x="4815841" y="6507854"/>
            <a:ext cx="6387158" cy="369332"/>
          </a:xfrm>
          <a:prstGeom prst="rect">
            <a:avLst/>
          </a:prstGeom>
          <a:noFill/>
        </p:spPr>
        <p:txBody>
          <a:bodyPr wrap="square" rtlCol="0">
            <a:spAutoFit/>
          </a:bodyPr>
          <a:lstStyle/>
          <a:p>
            <a:r>
              <a:rPr lang="en-US" dirty="0"/>
              <a:t>3D model of the experiment</a:t>
            </a:r>
            <a:endParaRPr lang="en-CA" dirty="0"/>
          </a:p>
        </p:txBody>
      </p:sp>
    </p:spTree>
    <p:extLst>
      <p:ext uri="{BB962C8B-B14F-4D97-AF65-F5344CB8AC3E}">
        <p14:creationId xmlns:p14="http://schemas.microsoft.com/office/powerpoint/2010/main" val="380678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1000"/>
                                        <p:tgtEl>
                                          <p:spTgt spid="3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1000"/>
                                        <p:tgtEl>
                                          <p:spTgt spid="3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1000"/>
                                        <p:tgtEl>
                                          <p:spTgt spid="3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8" grpId="0" animBg="1"/>
      <p:bldP spid="29" grpId="0" animBg="1"/>
      <p:bldP spid="30" grpId="0" animBg="1"/>
      <p:bldP spid="31" grpId="0" animBg="1"/>
      <p:bldP spid="32" grpId="0" animBg="1"/>
      <p:bldP spid="33" grpId="0"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A6565-5EA2-15D2-3E08-B00C46698659}"/>
              </a:ext>
            </a:extLst>
          </p:cNvPr>
          <p:cNvSpPr>
            <a:spLocks noGrp="1"/>
          </p:cNvSpPr>
          <p:nvPr>
            <p:ph type="title"/>
          </p:nvPr>
        </p:nvSpPr>
        <p:spPr/>
        <p:txBody>
          <a:bodyPr/>
          <a:lstStyle/>
          <a:p>
            <a:r>
              <a:rPr lang="en-US" dirty="0" err="1"/>
              <a:t>PENTrack</a:t>
            </a:r>
            <a:endParaRPr lang="en-CA" dirty="0"/>
          </a:p>
        </p:txBody>
      </p:sp>
      <p:sp>
        <p:nvSpPr>
          <p:cNvPr id="3" name="Content Placeholder 2">
            <a:extLst>
              <a:ext uri="{FF2B5EF4-FFF2-40B4-BE49-F238E27FC236}">
                <a16:creationId xmlns:a16="http://schemas.microsoft.com/office/drawing/2014/main" id="{136343F1-8EE0-A11A-F2D5-EB1E243632CA}"/>
              </a:ext>
            </a:extLst>
          </p:cNvPr>
          <p:cNvSpPr>
            <a:spLocks noGrp="1"/>
          </p:cNvSpPr>
          <p:nvPr>
            <p:ph idx="1"/>
          </p:nvPr>
        </p:nvSpPr>
        <p:spPr>
          <a:xfrm>
            <a:off x="838200" y="1666240"/>
            <a:ext cx="10876280" cy="5191760"/>
          </a:xfrm>
        </p:spPr>
        <p:txBody>
          <a:bodyPr>
            <a:normAutofit/>
          </a:bodyPr>
          <a:lstStyle/>
          <a:p>
            <a:r>
              <a:rPr lang="en-US" dirty="0" err="1"/>
              <a:t>PENTrack</a:t>
            </a:r>
            <a:r>
              <a:rPr lang="en-US" dirty="0"/>
              <a:t> (Proton Electron Neutron Tracker) is a Monte Carlo particle tracking software package</a:t>
            </a:r>
          </a:p>
          <a:p>
            <a:pPr lvl="1"/>
            <a:r>
              <a:rPr lang="en-US" dirty="0"/>
              <a:t>Simulated trajectories of UCNs</a:t>
            </a:r>
          </a:p>
          <a:p>
            <a:pPr lvl="1"/>
            <a:endParaRPr lang="en-US" dirty="0"/>
          </a:p>
          <a:p>
            <a:r>
              <a:rPr lang="en-US" dirty="0"/>
              <a:t>Uses a 3D model to define geometries whose materials you specify</a:t>
            </a:r>
          </a:p>
          <a:p>
            <a:pPr marL="0" indent="0">
              <a:buNone/>
            </a:pPr>
            <a:endParaRPr lang="en-US" dirty="0"/>
          </a:p>
          <a:p>
            <a:r>
              <a:rPr lang="en-US" dirty="0"/>
              <a:t>Allows us to perform simulations over a large (W</a:t>
            </a:r>
            <a:r>
              <a:rPr lang="en-US" baseline="-25000" dirty="0"/>
              <a:t>DLC</a:t>
            </a:r>
            <a:r>
              <a:rPr lang="en-US" dirty="0"/>
              <a:t>, </a:t>
            </a:r>
            <a:r>
              <a:rPr lang="el-GR" dirty="0"/>
              <a:t>λ</a:t>
            </a:r>
            <a:r>
              <a:rPr lang="en-US" baseline="-25000" dirty="0" err="1"/>
              <a:t>i</a:t>
            </a:r>
            <a:r>
              <a:rPr lang="en-US" dirty="0"/>
              <a:t>) parameter space</a:t>
            </a:r>
          </a:p>
          <a:p>
            <a:endParaRPr lang="en-CA" dirty="0"/>
          </a:p>
        </p:txBody>
      </p:sp>
      <p:sp>
        <p:nvSpPr>
          <p:cNvPr id="4" name="TextBox 3">
            <a:extLst>
              <a:ext uri="{FF2B5EF4-FFF2-40B4-BE49-F238E27FC236}">
                <a16:creationId xmlns:a16="http://schemas.microsoft.com/office/drawing/2014/main" id="{0A137711-684D-766F-14AC-DD98098FFAB8}"/>
              </a:ext>
            </a:extLst>
          </p:cNvPr>
          <p:cNvSpPr txBox="1"/>
          <p:nvPr/>
        </p:nvSpPr>
        <p:spPr>
          <a:xfrm>
            <a:off x="9723121" y="5191760"/>
            <a:ext cx="2377439" cy="523220"/>
          </a:xfrm>
          <a:prstGeom prst="rect">
            <a:avLst/>
          </a:prstGeom>
          <a:noFill/>
          <a:ln>
            <a:solidFill>
              <a:schemeClr val="tx1"/>
            </a:solidFill>
          </a:ln>
        </p:spPr>
        <p:txBody>
          <a:bodyPr wrap="square" rtlCol="0">
            <a:spAutoFit/>
          </a:bodyPr>
          <a:lstStyle/>
          <a:p>
            <a:pPr algn="ctr"/>
            <a:r>
              <a:rPr lang="en-US" sz="1400" dirty="0"/>
              <a:t>Other params of secondary interest</a:t>
            </a:r>
            <a:endParaRPr lang="en-CA" sz="1400" dirty="0"/>
          </a:p>
        </p:txBody>
      </p:sp>
      <p:cxnSp>
        <p:nvCxnSpPr>
          <p:cNvPr id="6" name="Connector: Elbow 5">
            <a:extLst>
              <a:ext uri="{FF2B5EF4-FFF2-40B4-BE49-F238E27FC236}">
                <a16:creationId xmlns:a16="http://schemas.microsoft.com/office/drawing/2014/main" id="{98DCB990-C288-ED5C-BA3A-1B12DB71A4E5}"/>
              </a:ext>
            </a:extLst>
          </p:cNvPr>
          <p:cNvCxnSpPr>
            <a:cxnSpLocks/>
            <a:endCxn id="4" idx="1"/>
          </p:cNvCxnSpPr>
          <p:nvPr/>
        </p:nvCxnSpPr>
        <p:spPr>
          <a:xfrm rot="16200000" flipH="1">
            <a:off x="9575680" y="5305928"/>
            <a:ext cx="157889" cy="13699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Slide Number Placeholder 13">
            <a:extLst>
              <a:ext uri="{FF2B5EF4-FFF2-40B4-BE49-F238E27FC236}">
                <a16:creationId xmlns:a16="http://schemas.microsoft.com/office/drawing/2014/main" id="{0A85A85D-0D2C-A62E-3807-2D3FDE694DE7}"/>
              </a:ext>
            </a:extLst>
          </p:cNvPr>
          <p:cNvSpPr>
            <a:spLocks noGrp="1"/>
          </p:cNvSpPr>
          <p:nvPr>
            <p:ph type="sldNum" sz="quarter" idx="12"/>
          </p:nvPr>
        </p:nvSpPr>
        <p:spPr/>
        <p:txBody>
          <a:bodyPr/>
          <a:lstStyle/>
          <a:p>
            <a:fld id="{A4060E2B-25DB-47F5-B68A-4CACD5C016EE}" type="slidenum">
              <a:rPr lang="en-CA" smtClean="0"/>
              <a:t>13</a:t>
            </a:fld>
            <a:endParaRPr lang="en-CA"/>
          </a:p>
        </p:txBody>
      </p:sp>
      <p:pic>
        <p:nvPicPr>
          <p:cNvPr id="7" name="Picture 6">
            <a:extLst>
              <a:ext uri="{FF2B5EF4-FFF2-40B4-BE49-F238E27FC236}">
                <a16:creationId xmlns:a16="http://schemas.microsoft.com/office/drawing/2014/main" id="{BB8262C4-5401-A568-46BE-A00923848B9C}"/>
              </a:ext>
            </a:extLst>
          </p:cNvPr>
          <p:cNvPicPr>
            <a:picLocks noChangeAspect="1"/>
          </p:cNvPicPr>
          <p:nvPr/>
        </p:nvPicPr>
        <p:blipFill>
          <a:blip r:embed="rId3"/>
          <a:stretch>
            <a:fillRect/>
          </a:stretch>
        </p:blipFill>
        <p:spPr>
          <a:xfrm>
            <a:off x="1034692" y="5852678"/>
            <a:ext cx="8160107" cy="757418"/>
          </a:xfrm>
          <a:prstGeom prst="rect">
            <a:avLst/>
          </a:prstGeom>
        </p:spPr>
      </p:pic>
    </p:spTree>
    <p:extLst>
      <p:ext uri="{BB962C8B-B14F-4D97-AF65-F5344CB8AC3E}">
        <p14:creationId xmlns:p14="http://schemas.microsoft.com/office/powerpoint/2010/main" val="1765340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FA455-DF5A-D1B1-FE59-AD267DEA6F5A}"/>
              </a:ext>
            </a:extLst>
          </p:cNvPr>
          <p:cNvSpPr>
            <a:spLocks noGrp="1"/>
          </p:cNvSpPr>
          <p:nvPr>
            <p:ph type="title"/>
          </p:nvPr>
        </p:nvSpPr>
        <p:spPr/>
        <p:txBody>
          <a:bodyPr/>
          <a:lstStyle/>
          <a:p>
            <a:r>
              <a:rPr lang="en-US" dirty="0"/>
              <a:t>J-PARC Simulation Goals</a:t>
            </a:r>
            <a:endParaRPr lang="en-CA" dirty="0"/>
          </a:p>
        </p:txBody>
      </p:sp>
      <p:sp>
        <p:nvSpPr>
          <p:cNvPr id="3" name="Content Placeholder 2">
            <a:extLst>
              <a:ext uri="{FF2B5EF4-FFF2-40B4-BE49-F238E27FC236}">
                <a16:creationId xmlns:a16="http://schemas.microsoft.com/office/drawing/2014/main" id="{F164AC37-E2CA-EB5F-45C7-1449EB7339A7}"/>
              </a:ext>
            </a:extLst>
          </p:cNvPr>
          <p:cNvSpPr>
            <a:spLocks noGrp="1"/>
          </p:cNvSpPr>
          <p:nvPr>
            <p:ph idx="1"/>
          </p:nvPr>
        </p:nvSpPr>
        <p:spPr/>
        <p:txBody>
          <a:bodyPr>
            <a:normAutofit/>
          </a:bodyPr>
          <a:lstStyle/>
          <a:p>
            <a:r>
              <a:rPr lang="en-US" dirty="0"/>
              <a:t>There is a large range of W</a:t>
            </a:r>
            <a:r>
              <a:rPr lang="en-US" baseline="-25000" dirty="0"/>
              <a:t>DLC</a:t>
            </a:r>
            <a:r>
              <a:rPr lang="en-US" dirty="0"/>
              <a:t> values we could expect</a:t>
            </a:r>
          </a:p>
          <a:p>
            <a:pPr lvl="1"/>
            <a:r>
              <a:rPr lang="en-US" dirty="0"/>
              <a:t>Anywhere from 0.03 – 0.08 </a:t>
            </a:r>
            <a:r>
              <a:rPr lang="en-US" dirty="0" err="1"/>
              <a:t>neV</a:t>
            </a:r>
            <a:endParaRPr lang="en-US" dirty="0"/>
          </a:p>
          <a:p>
            <a:pPr lvl="1"/>
            <a:endParaRPr lang="en-CA" dirty="0"/>
          </a:p>
          <a:p>
            <a:r>
              <a:rPr lang="en-CA" dirty="0"/>
              <a:t>We simulate W</a:t>
            </a:r>
            <a:r>
              <a:rPr lang="en-CA" baseline="-25000" dirty="0"/>
              <a:t>DLC </a:t>
            </a:r>
            <a:r>
              <a:rPr lang="en-CA" dirty="0"/>
              <a:t>within these boundaries, and determine the storage lifetime (</a:t>
            </a:r>
            <a:r>
              <a:rPr lang="el-GR" dirty="0">
                <a:latin typeface="Minion Pro" panose="02040503050306020203" pitchFamily="18" charset="0"/>
              </a:rPr>
              <a:t>τ</a:t>
            </a:r>
            <a:r>
              <a:rPr lang="en-US" dirty="0"/>
              <a:t>)</a:t>
            </a:r>
            <a:endParaRPr lang="en-CA" dirty="0"/>
          </a:p>
          <a:p>
            <a:endParaRPr lang="en-CA" dirty="0"/>
          </a:p>
          <a:p>
            <a:r>
              <a:rPr lang="en-CA" dirty="0"/>
              <a:t>When we collect data at JPARC, we compare </a:t>
            </a:r>
            <a:r>
              <a:rPr lang="el-GR" dirty="0">
                <a:latin typeface="Minion Pro" panose="02040503050306020203" pitchFamily="18" charset="0"/>
              </a:rPr>
              <a:t>τ</a:t>
            </a:r>
            <a:r>
              <a:rPr lang="en-US" baseline="-25000" dirty="0">
                <a:latin typeface="Minion Pro" panose="02040503050306020203" pitchFamily="18" charset="0"/>
              </a:rPr>
              <a:t>experiment </a:t>
            </a:r>
            <a:r>
              <a:rPr lang="en-US" dirty="0"/>
              <a:t>and</a:t>
            </a:r>
            <a:r>
              <a:rPr lang="en-US" dirty="0">
                <a:latin typeface="Minion Pro" panose="02040503050306020203" pitchFamily="18" charset="0"/>
              </a:rPr>
              <a:t> </a:t>
            </a:r>
            <a:r>
              <a:rPr lang="el-GR" dirty="0">
                <a:latin typeface="Minion Pro" panose="02040503050306020203" pitchFamily="18" charset="0"/>
              </a:rPr>
              <a:t>τ</a:t>
            </a:r>
            <a:r>
              <a:rPr lang="en-US" baseline="-25000" dirty="0">
                <a:latin typeface="Minion Pro" panose="02040503050306020203" pitchFamily="18" charset="0"/>
              </a:rPr>
              <a:t>simulated </a:t>
            </a:r>
            <a:r>
              <a:rPr lang="en-US" dirty="0">
                <a:latin typeface="Minion Pro" panose="02040503050306020203" pitchFamily="18" charset="0"/>
              </a:rPr>
              <a:t> </a:t>
            </a:r>
            <a:r>
              <a:rPr lang="en-US" dirty="0">
                <a:latin typeface="+mj-lt"/>
                <a:sym typeface="Wingdings" panose="05000000000000000000" pitchFamily="2" charset="2"/>
              </a:rPr>
              <a:t>to extract a</a:t>
            </a:r>
            <a:r>
              <a:rPr lang="en-US" dirty="0">
                <a:latin typeface="Minion Pro" panose="02040503050306020203" pitchFamily="18" charset="0"/>
                <a:sym typeface="Wingdings" panose="05000000000000000000" pitchFamily="2" charset="2"/>
              </a:rPr>
              <a:t> </a:t>
            </a:r>
            <a:r>
              <a:rPr lang="en-US" dirty="0">
                <a:sym typeface="Wingdings" panose="05000000000000000000" pitchFamily="2" charset="2"/>
              </a:rPr>
              <a:t>corresponding W</a:t>
            </a:r>
            <a:r>
              <a:rPr lang="en-US" baseline="-25000" dirty="0">
                <a:sym typeface="Wingdings" panose="05000000000000000000" pitchFamily="2" charset="2"/>
              </a:rPr>
              <a:t>DLC</a:t>
            </a:r>
          </a:p>
          <a:p>
            <a:pPr marL="0" indent="0">
              <a:buNone/>
            </a:pPr>
            <a:endParaRPr lang="en-US" baseline="-25000" dirty="0">
              <a:sym typeface="Wingdings" panose="05000000000000000000" pitchFamily="2" charset="2"/>
            </a:endParaRPr>
          </a:p>
        </p:txBody>
      </p:sp>
      <p:sp>
        <p:nvSpPr>
          <p:cNvPr id="5" name="Slide Number Placeholder 4">
            <a:extLst>
              <a:ext uri="{FF2B5EF4-FFF2-40B4-BE49-F238E27FC236}">
                <a16:creationId xmlns:a16="http://schemas.microsoft.com/office/drawing/2014/main" id="{B736A585-2D97-CEFA-E9C9-5C4B3DB5235B}"/>
              </a:ext>
            </a:extLst>
          </p:cNvPr>
          <p:cNvSpPr>
            <a:spLocks noGrp="1"/>
          </p:cNvSpPr>
          <p:nvPr>
            <p:ph type="sldNum" sz="quarter" idx="12"/>
          </p:nvPr>
        </p:nvSpPr>
        <p:spPr/>
        <p:txBody>
          <a:bodyPr/>
          <a:lstStyle/>
          <a:p>
            <a:fld id="{A4060E2B-25DB-47F5-B68A-4CACD5C016EE}" type="slidenum">
              <a:rPr lang="en-CA" smtClean="0"/>
              <a:t>14</a:t>
            </a:fld>
            <a:endParaRPr lang="en-CA"/>
          </a:p>
        </p:txBody>
      </p:sp>
    </p:spTree>
    <p:extLst>
      <p:ext uri="{BB962C8B-B14F-4D97-AF65-F5344CB8AC3E}">
        <p14:creationId xmlns:p14="http://schemas.microsoft.com/office/powerpoint/2010/main" val="3879711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37AE4-D3F6-D68E-5300-B9DD7390CB44}"/>
              </a:ext>
            </a:extLst>
          </p:cNvPr>
          <p:cNvSpPr>
            <a:spLocks noGrp="1"/>
          </p:cNvSpPr>
          <p:nvPr>
            <p:ph type="title"/>
          </p:nvPr>
        </p:nvSpPr>
        <p:spPr/>
        <p:txBody>
          <a:bodyPr/>
          <a:lstStyle/>
          <a:p>
            <a:r>
              <a:rPr lang="en-US" dirty="0"/>
              <a:t>Building Our Reference Table</a:t>
            </a:r>
            <a:endParaRPr lang="en-CA" dirty="0"/>
          </a:p>
        </p:txBody>
      </p:sp>
      <p:sp>
        <p:nvSpPr>
          <p:cNvPr id="3" name="Content Placeholder 2">
            <a:extLst>
              <a:ext uri="{FF2B5EF4-FFF2-40B4-BE49-F238E27FC236}">
                <a16:creationId xmlns:a16="http://schemas.microsoft.com/office/drawing/2014/main" id="{3D733AE5-52B8-00C4-35C1-CBAD41424587}"/>
              </a:ext>
            </a:extLst>
          </p:cNvPr>
          <p:cNvSpPr>
            <a:spLocks noGrp="1"/>
          </p:cNvSpPr>
          <p:nvPr>
            <p:ph idx="1"/>
          </p:nvPr>
        </p:nvSpPr>
        <p:spPr>
          <a:xfrm>
            <a:off x="838200" y="2048049"/>
            <a:ext cx="4058920" cy="4351338"/>
          </a:xfrm>
        </p:spPr>
        <p:txBody>
          <a:bodyPr>
            <a:normAutofit/>
          </a:bodyPr>
          <a:lstStyle/>
          <a:p>
            <a:r>
              <a:rPr lang="en-US" dirty="0"/>
              <a:t>By fitting this curve to an exponential, we can extract our main metric </a:t>
            </a:r>
            <a:r>
              <a:rPr lang="el-GR" dirty="0">
                <a:latin typeface="Minion Pro" panose="02040503050306020203" pitchFamily="18" charset="0"/>
              </a:rPr>
              <a:t>τ</a:t>
            </a:r>
            <a:r>
              <a:rPr lang="en-US" dirty="0"/>
              <a:t> (W)</a:t>
            </a:r>
          </a:p>
          <a:p>
            <a:endParaRPr lang="en-CA" dirty="0"/>
          </a:p>
          <a:p>
            <a:r>
              <a:rPr lang="en-CA" dirty="0"/>
              <a:t>Many of these curves give us a large collection of  possible  </a:t>
            </a:r>
            <a:r>
              <a:rPr lang="el-GR" dirty="0">
                <a:latin typeface="Minion Pro" panose="02040503050306020203" pitchFamily="18" charset="0"/>
              </a:rPr>
              <a:t>τ</a:t>
            </a:r>
            <a:r>
              <a:rPr lang="en-US" dirty="0"/>
              <a:t>(W)</a:t>
            </a:r>
            <a:r>
              <a:rPr lang="en-US" dirty="0">
                <a:latin typeface="Minion Pro" panose="02040503050306020203" pitchFamily="18" charset="0"/>
              </a:rPr>
              <a:t> </a:t>
            </a:r>
            <a:r>
              <a:rPr lang="en-US" dirty="0">
                <a:latin typeface="+mj-lt"/>
              </a:rPr>
              <a:t>to overlay on data</a:t>
            </a:r>
            <a:endParaRPr lang="en-US" dirty="0">
              <a:latin typeface="Minion Pro" panose="02040503050306020203" pitchFamily="18" charset="0"/>
            </a:endParaRPr>
          </a:p>
        </p:txBody>
      </p:sp>
      <p:pic>
        <p:nvPicPr>
          <p:cNvPr id="5" name="Picture 4" descr="A graph of different colored lines&#10;&#10;AI-generated content may be incorrect.">
            <a:extLst>
              <a:ext uri="{FF2B5EF4-FFF2-40B4-BE49-F238E27FC236}">
                <a16:creationId xmlns:a16="http://schemas.microsoft.com/office/drawing/2014/main" id="{3D35764B-D85F-1943-A6B7-B33BA1174B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2578" y="1644396"/>
            <a:ext cx="6762999" cy="5017551"/>
          </a:xfrm>
          <a:prstGeom prst="rect">
            <a:avLst/>
          </a:prstGeom>
        </p:spPr>
      </p:pic>
    </p:spTree>
    <p:extLst>
      <p:ext uri="{BB962C8B-B14F-4D97-AF65-F5344CB8AC3E}">
        <p14:creationId xmlns:p14="http://schemas.microsoft.com/office/powerpoint/2010/main" val="4040939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6BC78-C147-A03C-4D33-B9969BBB513B}"/>
              </a:ext>
            </a:extLst>
          </p:cNvPr>
          <p:cNvSpPr>
            <a:spLocks noGrp="1"/>
          </p:cNvSpPr>
          <p:nvPr>
            <p:ph type="title"/>
          </p:nvPr>
        </p:nvSpPr>
        <p:spPr/>
        <p:txBody>
          <a:bodyPr/>
          <a:lstStyle/>
          <a:p>
            <a:r>
              <a:rPr lang="en-US" dirty="0"/>
              <a:t>Future Work</a:t>
            </a:r>
            <a:endParaRPr lang="en-CA" dirty="0"/>
          </a:p>
        </p:txBody>
      </p:sp>
      <p:sp>
        <p:nvSpPr>
          <p:cNvPr id="3" name="Content Placeholder 2">
            <a:extLst>
              <a:ext uri="{FF2B5EF4-FFF2-40B4-BE49-F238E27FC236}">
                <a16:creationId xmlns:a16="http://schemas.microsoft.com/office/drawing/2014/main" id="{95022B5E-00E4-4E7E-1D93-7DDFF1AD8695}"/>
              </a:ext>
            </a:extLst>
          </p:cNvPr>
          <p:cNvSpPr>
            <a:spLocks noGrp="1"/>
          </p:cNvSpPr>
          <p:nvPr>
            <p:ph idx="1"/>
          </p:nvPr>
        </p:nvSpPr>
        <p:spPr>
          <a:xfrm>
            <a:off x="171989" y="2048049"/>
            <a:ext cx="8318863" cy="4351338"/>
          </a:xfrm>
        </p:spPr>
        <p:txBody>
          <a:bodyPr>
            <a:normAutofit/>
          </a:bodyPr>
          <a:lstStyle/>
          <a:p>
            <a:r>
              <a:rPr lang="en-US" dirty="0"/>
              <a:t>Travel to Tokai, Japan to collect data:</a:t>
            </a:r>
          </a:p>
          <a:p>
            <a:pPr lvl="1"/>
            <a:r>
              <a:rPr lang="en-US" sz="2000" dirty="0"/>
              <a:t>2026? Delayed from June 2025 due to MLF shutdown</a:t>
            </a:r>
            <a:endParaRPr lang="en-US" dirty="0"/>
          </a:p>
          <a:p>
            <a:endParaRPr lang="en-US" dirty="0"/>
          </a:p>
          <a:p>
            <a:r>
              <a:rPr lang="en-US" dirty="0"/>
              <a:t>Analyze real data, compare to simulations</a:t>
            </a:r>
          </a:p>
          <a:p>
            <a:pPr lvl="1"/>
            <a:r>
              <a:rPr lang="en-US" dirty="0"/>
              <a:t>Likely need to run more simulations – not a huge effort</a:t>
            </a:r>
          </a:p>
          <a:p>
            <a:pPr lvl="1"/>
            <a:endParaRPr lang="en-US" dirty="0"/>
          </a:p>
          <a:p>
            <a:r>
              <a:rPr lang="en-US" dirty="0"/>
              <a:t>Conclude a W</a:t>
            </a:r>
            <a:r>
              <a:rPr lang="en-US" baseline="-25000" dirty="0"/>
              <a:t>DLC</a:t>
            </a:r>
            <a:r>
              <a:rPr lang="en-US" dirty="0"/>
              <a:t> for the tested guide: inform future DLC coating studies</a:t>
            </a:r>
          </a:p>
        </p:txBody>
      </p:sp>
      <p:sp>
        <p:nvSpPr>
          <p:cNvPr id="5" name="Slide Number Placeholder 4">
            <a:extLst>
              <a:ext uri="{FF2B5EF4-FFF2-40B4-BE49-F238E27FC236}">
                <a16:creationId xmlns:a16="http://schemas.microsoft.com/office/drawing/2014/main" id="{907B744D-0CA0-B8E9-7B0F-10A24B4CABBC}"/>
              </a:ext>
            </a:extLst>
          </p:cNvPr>
          <p:cNvSpPr>
            <a:spLocks noGrp="1"/>
          </p:cNvSpPr>
          <p:nvPr>
            <p:ph type="sldNum" sz="quarter" idx="12"/>
          </p:nvPr>
        </p:nvSpPr>
        <p:spPr/>
        <p:txBody>
          <a:bodyPr/>
          <a:lstStyle/>
          <a:p>
            <a:fld id="{A4060E2B-25DB-47F5-B68A-4CACD5C016EE}" type="slidenum">
              <a:rPr lang="en-CA" smtClean="0"/>
              <a:t>16</a:t>
            </a:fld>
            <a:endParaRPr lang="en-CA"/>
          </a:p>
        </p:txBody>
      </p:sp>
      <p:pic>
        <p:nvPicPr>
          <p:cNvPr id="1028" name="Picture 4">
            <a:extLst>
              <a:ext uri="{FF2B5EF4-FFF2-40B4-BE49-F238E27FC236}">
                <a16:creationId xmlns:a16="http://schemas.microsoft.com/office/drawing/2014/main" id="{699829AF-6E4B-8168-8DCE-759B536A52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9768" y="1644651"/>
            <a:ext cx="3862232" cy="462580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93A1FA67-935E-82CA-CF45-D6430B76A905}"/>
              </a:ext>
            </a:extLst>
          </p:cNvPr>
          <p:cNvCxnSpPr/>
          <p:nvPr/>
        </p:nvCxnSpPr>
        <p:spPr>
          <a:xfrm>
            <a:off x="8948057" y="1980657"/>
            <a:ext cx="86214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493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468C9-A4ED-E8CE-BE6F-B42F3521D017}"/>
              </a:ext>
            </a:extLst>
          </p:cNvPr>
          <p:cNvSpPr>
            <a:spLocks noGrp="1"/>
          </p:cNvSpPr>
          <p:nvPr>
            <p:ph type="title"/>
          </p:nvPr>
        </p:nvSpPr>
        <p:spPr>
          <a:xfrm>
            <a:off x="275492" y="1957500"/>
            <a:ext cx="3281624" cy="1325563"/>
          </a:xfrm>
        </p:spPr>
        <p:txBody>
          <a:bodyPr/>
          <a:lstStyle/>
          <a:p>
            <a:r>
              <a:rPr lang="en-US" dirty="0"/>
              <a:t>Questions?</a:t>
            </a:r>
            <a:endParaRPr lang="en-CA" dirty="0"/>
          </a:p>
        </p:txBody>
      </p:sp>
      <p:pic>
        <p:nvPicPr>
          <p:cNvPr id="13" name="Picture 12">
            <a:extLst>
              <a:ext uri="{FF2B5EF4-FFF2-40B4-BE49-F238E27FC236}">
                <a16:creationId xmlns:a16="http://schemas.microsoft.com/office/drawing/2014/main" id="{0A2FB334-3BFE-470D-EF5D-843E2E2CC53E}"/>
              </a:ext>
            </a:extLst>
          </p:cNvPr>
          <p:cNvPicPr>
            <a:picLocks noChangeAspect="1"/>
          </p:cNvPicPr>
          <p:nvPr/>
        </p:nvPicPr>
        <p:blipFill>
          <a:blip r:embed="rId2"/>
          <a:stretch>
            <a:fillRect/>
          </a:stretch>
        </p:blipFill>
        <p:spPr>
          <a:xfrm>
            <a:off x="135952" y="3190830"/>
            <a:ext cx="6202005" cy="3508118"/>
          </a:xfrm>
          <a:prstGeom prst="rect">
            <a:avLst/>
          </a:prstGeom>
        </p:spPr>
      </p:pic>
      <p:sp>
        <p:nvSpPr>
          <p:cNvPr id="15" name="Slide Number Placeholder 14">
            <a:extLst>
              <a:ext uri="{FF2B5EF4-FFF2-40B4-BE49-F238E27FC236}">
                <a16:creationId xmlns:a16="http://schemas.microsoft.com/office/drawing/2014/main" id="{6D4E8650-57AB-A2F6-5E95-BA5428EC5650}"/>
              </a:ext>
            </a:extLst>
          </p:cNvPr>
          <p:cNvSpPr>
            <a:spLocks noGrp="1"/>
          </p:cNvSpPr>
          <p:nvPr>
            <p:ph type="sldNum" sz="quarter" idx="12"/>
          </p:nvPr>
        </p:nvSpPr>
        <p:spPr/>
        <p:txBody>
          <a:bodyPr/>
          <a:lstStyle/>
          <a:p>
            <a:fld id="{A4060E2B-25DB-47F5-B68A-4CACD5C016EE}" type="slidenum">
              <a:rPr lang="en-CA" smtClean="0"/>
              <a:t>17</a:t>
            </a:fld>
            <a:endParaRPr lang="en-CA"/>
          </a:p>
        </p:txBody>
      </p:sp>
      <p:pic>
        <p:nvPicPr>
          <p:cNvPr id="3" name="Picture 2">
            <a:extLst>
              <a:ext uri="{FF2B5EF4-FFF2-40B4-BE49-F238E27FC236}">
                <a16:creationId xmlns:a16="http://schemas.microsoft.com/office/drawing/2014/main" id="{7ED83FFC-2E77-BAB5-A0AD-236605FF53ED}"/>
              </a:ext>
            </a:extLst>
          </p:cNvPr>
          <p:cNvPicPr>
            <a:picLocks noChangeAspect="1"/>
          </p:cNvPicPr>
          <p:nvPr/>
        </p:nvPicPr>
        <p:blipFill>
          <a:blip r:embed="rId3"/>
          <a:srcRect l="5517" t="57439" r="761" b="15038"/>
          <a:stretch/>
        </p:blipFill>
        <p:spPr>
          <a:xfrm>
            <a:off x="2551345" y="894177"/>
            <a:ext cx="9093955" cy="1367790"/>
          </a:xfrm>
          <a:prstGeom prst="rect">
            <a:avLst/>
          </a:prstGeom>
        </p:spPr>
      </p:pic>
      <p:sp>
        <p:nvSpPr>
          <p:cNvPr id="4" name="TextBox 3">
            <a:extLst>
              <a:ext uri="{FF2B5EF4-FFF2-40B4-BE49-F238E27FC236}">
                <a16:creationId xmlns:a16="http://schemas.microsoft.com/office/drawing/2014/main" id="{6BC710EA-8E21-3F9B-812A-7B5C86CB2D91}"/>
              </a:ext>
            </a:extLst>
          </p:cNvPr>
          <p:cNvSpPr txBox="1"/>
          <p:nvPr/>
        </p:nvSpPr>
        <p:spPr>
          <a:xfrm>
            <a:off x="6337956" y="6362273"/>
            <a:ext cx="4330840" cy="369332"/>
          </a:xfrm>
          <a:prstGeom prst="rect">
            <a:avLst/>
          </a:prstGeom>
          <a:noFill/>
        </p:spPr>
        <p:txBody>
          <a:bodyPr wrap="square" rtlCol="0">
            <a:spAutoFit/>
          </a:bodyPr>
          <a:lstStyle/>
          <a:p>
            <a:r>
              <a:rPr lang="en-US" dirty="0"/>
              <a:t>Fig: UWinnipeg Guide Coating Facility</a:t>
            </a:r>
            <a:endParaRPr lang="en-CA" dirty="0"/>
          </a:p>
        </p:txBody>
      </p:sp>
      <p:sp>
        <p:nvSpPr>
          <p:cNvPr id="7" name="TextBox 6">
            <a:extLst>
              <a:ext uri="{FF2B5EF4-FFF2-40B4-BE49-F238E27FC236}">
                <a16:creationId xmlns:a16="http://schemas.microsoft.com/office/drawing/2014/main" id="{6C4AEC96-28BA-F6A9-11BF-C4B69D1E1B23}"/>
              </a:ext>
            </a:extLst>
          </p:cNvPr>
          <p:cNvSpPr txBox="1"/>
          <p:nvPr/>
        </p:nvSpPr>
        <p:spPr>
          <a:xfrm>
            <a:off x="7098322" y="2755754"/>
            <a:ext cx="4330840" cy="3416320"/>
          </a:xfrm>
          <a:prstGeom prst="rect">
            <a:avLst/>
          </a:prstGeom>
          <a:noFill/>
          <a:ln>
            <a:solidFill>
              <a:schemeClr val="tx1"/>
            </a:solidFill>
          </a:ln>
        </p:spPr>
        <p:txBody>
          <a:bodyPr wrap="square" rtlCol="0">
            <a:spAutoFit/>
          </a:bodyPr>
          <a:lstStyle/>
          <a:p>
            <a:pPr algn="ctr"/>
            <a:r>
              <a:rPr lang="en-US" sz="2800" b="1" dirty="0"/>
              <a:t>Update from </a:t>
            </a:r>
          </a:p>
          <a:p>
            <a:pPr algn="ctr"/>
            <a:r>
              <a:rPr lang="en-US" sz="2800" b="1" dirty="0"/>
              <a:t>A. Brossard’s Talk: </a:t>
            </a:r>
          </a:p>
          <a:p>
            <a:pPr algn="ctr"/>
            <a:endParaRPr lang="en-US" sz="2800" b="1" dirty="0"/>
          </a:p>
          <a:p>
            <a:pPr algn="ctr"/>
            <a:r>
              <a:rPr lang="en-US" sz="2800" b="1" dirty="0"/>
              <a:t>FIRST UCN EXPECTED AT TRIUMF IN MERE HOURS</a:t>
            </a:r>
          </a:p>
          <a:p>
            <a:pPr algn="ctr"/>
            <a:r>
              <a:rPr lang="en-CA" sz="1600" dirty="0"/>
              <a:t>Actively tuning beam, doing radiation surveys (literally right now as you read this!!!)</a:t>
            </a:r>
          </a:p>
          <a:p>
            <a:pPr algn="ctr"/>
            <a:endParaRPr lang="en-CA" sz="1600" dirty="0"/>
          </a:p>
        </p:txBody>
      </p:sp>
      <p:sp>
        <p:nvSpPr>
          <p:cNvPr id="8" name="TextBox 7">
            <a:extLst>
              <a:ext uri="{FF2B5EF4-FFF2-40B4-BE49-F238E27FC236}">
                <a16:creationId xmlns:a16="http://schemas.microsoft.com/office/drawing/2014/main" id="{CF7398FC-CFFE-AA21-FAE7-20500BCBB297}"/>
              </a:ext>
            </a:extLst>
          </p:cNvPr>
          <p:cNvSpPr txBox="1"/>
          <p:nvPr/>
        </p:nvSpPr>
        <p:spPr>
          <a:xfrm>
            <a:off x="4802275" y="159052"/>
            <a:ext cx="3637503" cy="369332"/>
          </a:xfrm>
          <a:prstGeom prst="rect">
            <a:avLst/>
          </a:prstGeom>
          <a:noFill/>
        </p:spPr>
        <p:txBody>
          <a:bodyPr wrap="square" rtlCol="0">
            <a:spAutoFit/>
          </a:bodyPr>
          <a:lstStyle/>
          <a:p>
            <a:r>
              <a:rPr lang="en-US" b="1" dirty="0"/>
              <a:t>thomashepworth12@gmail.com</a:t>
            </a:r>
            <a:endParaRPr lang="en-CA" b="1" dirty="0"/>
          </a:p>
        </p:txBody>
      </p:sp>
    </p:spTree>
    <p:extLst>
      <p:ext uri="{BB962C8B-B14F-4D97-AF65-F5344CB8AC3E}">
        <p14:creationId xmlns:p14="http://schemas.microsoft.com/office/powerpoint/2010/main" val="3553482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C4680-6498-9153-8163-D971C010F59E}"/>
              </a:ext>
            </a:extLst>
          </p:cNvPr>
          <p:cNvSpPr>
            <a:spLocks noGrp="1"/>
          </p:cNvSpPr>
          <p:nvPr>
            <p:ph type="title"/>
          </p:nvPr>
        </p:nvSpPr>
        <p:spPr/>
        <p:txBody>
          <a:bodyPr/>
          <a:lstStyle/>
          <a:p>
            <a:pPr algn="ctr"/>
            <a:r>
              <a:rPr lang="en-US" dirty="0"/>
              <a:t>Backups</a:t>
            </a:r>
            <a:endParaRPr lang="en-CA" dirty="0"/>
          </a:p>
        </p:txBody>
      </p:sp>
      <p:sp>
        <p:nvSpPr>
          <p:cNvPr id="8" name="Slide Number Placeholder 7">
            <a:extLst>
              <a:ext uri="{FF2B5EF4-FFF2-40B4-BE49-F238E27FC236}">
                <a16:creationId xmlns:a16="http://schemas.microsoft.com/office/drawing/2014/main" id="{29BBAC3A-81B6-EDCC-B1A6-6CC4C4D31773}"/>
              </a:ext>
            </a:extLst>
          </p:cNvPr>
          <p:cNvSpPr>
            <a:spLocks noGrp="1"/>
          </p:cNvSpPr>
          <p:nvPr>
            <p:ph type="sldNum" sz="quarter" idx="12"/>
          </p:nvPr>
        </p:nvSpPr>
        <p:spPr/>
        <p:txBody>
          <a:bodyPr/>
          <a:lstStyle/>
          <a:p>
            <a:fld id="{A4060E2B-25DB-47F5-B68A-4CACD5C016EE}" type="slidenum">
              <a:rPr lang="en-CA" smtClean="0"/>
              <a:t>18</a:t>
            </a:fld>
            <a:endParaRPr lang="en-CA"/>
          </a:p>
        </p:txBody>
      </p:sp>
    </p:spTree>
    <p:extLst>
      <p:ext uri="{BB962C8B-B14F-4D97-AF65-F5344CB8AC3E}">
        <p14:creationId xmlns:p14="http://schemas.microsoft.com/office/powerpoint/2010/main" val="1791007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93459-7BE5-D745-BA9A-9944900B9DA7}"/>
              </a:ext>
            </a:extLst>
          </p:cNvPr>
          <p:cNvSpPr>
            <a:spLocks noGrp="1"/>
          </p:cNvSpPr>
          <p:nvPr>
            <p:ph type="title"/>
          </p:nvPr>
        </p:nvSpPr>
        <p:spPr/>
        <p:txBody>
          <a:bodyPr/>
          <a:lstStyle/>
          <a:p>
            <a:endParaRPr lang="en-CA"/>
          </a:p>
        </p:txBody>
      </p:sp>
      <p:pic>
        <p:nvPicPr>
          <p:cNvPr id="7" name="Content Placeholder 6" descr="A graph with red and green lines&#10;&#10;AI-generated content may be incorrect.">
            <a:extLst>
              <a:ext uri="{FF2B5EF4-FFF2-40B4-BE49-F238E27FC236}">
                <a16:creationId xmlns:a16="http://schemas.microsoft.com/office/drawing/2014/main" id="{DC416F65-5D0A-D68D-D2E5-2BEB4C05ACE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97034" y="587549"/>
            <a:ext cx="7469543" cy="5602157"/>
          </a:xfrm>
        </p:spPr>
      </p:pic>
      <p:sp>
        <p:nvSpPr>
          <p:cNvPr id="4" name="Slide Number Placeholder 3">
            <a:extLst>
              <a:ext uri="{FF2B5EF4-FFF2-40B4-BE49-F238E27FC236}">
                <a16:creationId xmlns:a16="http://schemas.microsoft.com/office/drawing/2014/main" id="{891A837F-F185-6C75-1A8A-711B70837071}"/>
              </a:ext>
            </a:extLst>
          </p:cNvPr>
          <p:cNvSpPr>
            <a:spLocks noGrp="1"/>
          </p:cNvSpPr>
          <p:nvPr>
            <p:ph type="sldNum" sz="quarter" idx="12"/>
          </p:nvPr>
        </p:nvSpPr>
        <p:spPr/>
        <p:txBody>
          <a:bodyPr/>
          <a:lstStyle/>
          <a:p>
            <a:fld id="{A4060E2B-25DB-47F5-B68A-4CACD5C016EE}" type="slidenum">
              <a:rPr lang="en-CA" smtClean="0"/>
              <a:t>19</a:t>
            </a:fld>
            <a:endParaRPr lang="en-CA"/>
          </a:p>
        </p:txBody>
      </p:sp>
      <p:sp>
        <p:nvSpPr>
          <p:cNvPr id="5" name="Text Placeholder 4">
            <a:extLst>
              <a:ext uri="{FF2B5EF4-FFF2-40B4-BE49-F238E27FC236}">
                <a16:creationId xmlns:a16="http://schemas.microsoft.com/office/drawing/2014/main" id="{88211931-EE8D-33C4-546D-AA826C1E1F93}"/>
              </a:ext>
            </a:extLst>
          </p:cNvPr>
          <p:cNvSpPr>
            <a:spLocks noGrp="1"/>
          </p:cNvSpPr>
          <p:nvPr>
            <p:ph type="body" sz="quarter" idx="13"/>
          </p:nvPr>
        </p:nvSpPr>
        <p:spPr/>
        <p:txBody>
          <a:bodyPr/>
          <a:lstStyle/>
          <a:p>
            <a:endParaRPr lang="en-CA"/>
          </a:p>
        </p:txBody>
      </p:sp>
    </p:spTree>
    <p:extLst>
      <p:ext uri="{BB962C8B-B14F-4D97-AF65-F5344CB8AC3E}">
        <p14:creationId xmlns:p14="http://schemas.microsoft.com/office/powerpoint/2010/main" val="1178689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04CEC-C02A-99FC-8A67-7A4B8E2D5CAB}"/>
              </a:ext>
            </a:extLst>
          </p:cNvPr>
          <p:cNvSpPr>
            <a:spLocks noGrp="1"/>
          </p:cNvSpPr>
          <p:nvPr>
            <p:ph type="title"/>
          </p:nvPr>
        </p:nvSpPr>
        <p:spPr/>
        <p:txBody>
          <a:bodyPr/>
          <a:lstStyle/>
          <a:p>
            <a:r>
              <a:rPr lang="en-US" dirty="0"/>
              <a:t>Overview</a:t>
            </a:r>
            <a:endParaRPr lang="en-CA" dirty="0"/>
          </a:p>
        </p:txBody>
      </p:sp>
      <p:sp>
        <p:nvSpPr>
          <p:cNvPr id="3" name="Content Placeholder 2">
            <a:extLst>
              <a:ext uri="{FF2B5EF4-FFF2-40B4-BE49-F238E27FC236}">
                <a16:creationId xmlns:a16="http://schemas.microsoft.com/office/drawing/2014/main" id="{97DFD82B-FE4B-417F-F3FB-C504F0FBE148}"/>
              </a:ext>
            </a:extLst>
          </p:cNvPr>
          <p:cNvSpPr>
            <a:spLocks noGrp="1"/>
          </p:cNvSpPr>
          <p:nvPr>
            <p:ph idx="1"/>
          </p:nvPr>
        </p:nvSpPr>
        <p:spPr/>
        <p:txBody>
          <a:bodyPr/>
          <a:lstStyle/>
          <a:p>
            <a:pPr marL="0" indent="0">
              <a:buNone/>
            </a:pPr>
            <a:r>
              <a:rPr lang="en-US" dirty="0"/>
              <a:t>In this talk I will:</a:t>
            </a:r>
          </a:p>
          <a:p>
            <a:pPr marL="914400" lvl="1" indent="-457200">
              <a:buFont typeface="+mj-lt"/>
              <a:buAutoNum type="arabicPeriod"/>
            </a:pPr>
            <a:r>
              <a:rPr lang="en-US" dirty="0"/>
              <a:t> Introduce the search for a non-zero neutron electric dipole moment (nEDM) at TRIUMF using ultracold neutrons (UCN)</a:t>
            </a:r>
          </a:p>
          <a:p>
            <a:pPr marL="914400" lvl="1" indent="-457200">
              <a:buFont typeface="+mj-lt"/>
              <a:buAutoNum type="arabicPeriod"/>
            </a:pPr>
            <a:endParaRPr lang="en-US" dirty="0"/>
          </a:p>
          <a:p>
            <a:pPr marL="914400" lvl="1" indent="-457200">
              <a:buFont typeface="+mj-lt"/>
              <a:buAutoNum type="arabicPeriod"/>
            </a:pPr>
            <a:r>
              <a:rPr lang="en-US" dirty="0"/>
              <a:t>Motivate the need for highly efficient UCN transport guides, and the use of Diamond-Like-Carbon (DLC) coatings</a:t>
            </a:r>
          </a:p>
          <a:p>
            <a:pPr marL="914400" lvl="1" indent="-457200">
              <a:buFont typeface="+mj-lt"/>
              <a:buAutoNum type="arabicPeriod"/>
            </a:pPr>
            <a:endParaRPr lang="en-US" dirty="0"/>
          </a:p>
          <a:p>
            <a:pPr marL="914400" lvl="1" indent="-457200">
              <a:buFont typeface="+mj-lt"/>
              <a:buAutoNum type="arabicPeriod"/>
            </a:pPr>
            <a:r>
              <a:rPr lang="en-US" dirty="0"/>
              <a:t>Discuss experiments to determine the material properties of DLC produced at UWinnipeg</a:t>
            </a:r>
          </a:p>
          <a:p>
            <a:endParaRPr lang="en-CA" dirty="0"/>
          </a:p>
        </p:txBody>
      </p:sp>
      <p:sp>
        <p:nvSpPr>
          <p:cNvPr id="4" name="Slide Number Placeholder 3">
            <a:extLst>
              <a:ext uri="{FF2B5EF4-FFF2-40B4-BE49-F238E27FC236}">
                <a16:creationId xmlns:a16="http://schemas.microsoft.com/office/drawing/2014/main" id="{DB23F415-0DDD-0269-427E-C9861EC5864F}"/>
              </a:ext>
            </a:extLst>
          </p:cNvPr>
          <p:cNvSpPr>
            <a:spLocks noGrp="1"/>
          </p:cNvSpPr>
          <p:nvPr>
            <p:ph type="sldNum" sz="quarter" idx="12"/>
          </p:nvPr>
        </p:nvSpPr>
        <p:spPr/>
        <p:txBody>
          <a:bodyPr/>
          <a:lstStyle/>
          <a:p>
            <a:fld id="{A4060E2B-25DB-47F5-B68A-4CACD5C016EE}" type="slidenum">
              <a:rPr lang="en-CA" smtClean="0"/>
              <a:t>2</a:t>
            </a:fld>
            <a:endParaRPr lang="en-CA"/>
          </a:p>
        </p:txBody>
      </p:sp>
      <p:sp>
        <p:nvSpPr>
          <p:cNvPr id="5" name="TextBox 4">
            <a:extLst>
              <a:ext uri="{FF2B5EF4-FFF2-40B4-BE49-F238E27FC236}">
                <a16:creationId xmlns:a16="http://schemas.microsoft.com/office/drawing/2014/main" id="{FCD2EB7E-9670-93F7-D6EC-D5E281AEA305}"/>
              </a:ext>
            </a:extLst>
          </p:cNvPr>
          <p:cNvSpPr txBox="1"/>
          <p:nvPr/>
        </p:nvSpPr>
        <p:spPr>
          <a:xfrm>
            <a:off x="350874" y="5616329"/>
            <a:ext cx="11259879" cy="1200329"/>
          </a:xfrm>
          <a:prstGeom prst="rect">
            <a:avLst/>
          </a:prstGeom>
          <a:noFill/>
          <a:ln>
            <a:solidFill>
              <a:schemeClr val="tx1"/>
            </a:solidFill>
          </a:ln>
        </p:spPr>
        <p:txBody>
          <a:bodyPr wrap="square" rtlCol="0">
            <a:spAutoFit/>
          </a:bodyPr>
          <a:lstStyle/>
          <a:p>
            <a:r>
              <a:rPr lang="en-US" dirty="0"/>
              <a:t>Other TUCAN talks this week:</a:t>
            </a:r>
          </a:p>
          <a:p>
            <a:pPr marL="285750" indent="-285750">
              <a:buFont typeface="Arial" panose="020B0604020202020204" pitchFamily="34" charset="0"/>
              <a:buChar char="•"/>
            </a:pPr>
            <a:r>
              <a:rPr lang="en-US" dirty="0"/>
              <a:t>A. Brossard – TUCAN developments towards first UCN production and nEDM experiment – Monday</a:t>
            </a:r>
          </a:p>
          <a:p>
            <a:pPr marL="285750" indent="-285750">
              <a:buFont typeface="Arial" panose="020B0604020202020204" pitchFamily="34" charset="0"/>
              <a:buChar char="•"/>
            </a:pPr>
            <a:r>
              <a:rPr lang="en-US" dirty="0"/>
              <a:t>M. </a:t>
            </a:r>
            <a:r>
              <a:rPr lang="en-US" dirty="0" err="1"/>
              <a:t>Katotoka</a:t>
            </a:r>
            <a:r>
              <a:rPr lang="en-US" dirty="0"/>
              <a:t> – Shim Coils and their importance in measuring the nEDM – Tuesday, 11:15 am</a:t>
            </a:r>
          </a:p>
          <a:p>
            <a:endParaRPr lang="en-CA" dirty="0"/>
          </a:p>
        </p:txBody>
      </p:sp>
      <p:sp>
        <p:nvSpPr>
          <p:cNvPr id="6" name="TextBox 5">
            <a:extLst>
              <a:ext uri="{FF2B5EF4-FFF2-40B4-BE49-F238E27FC236}">
                <a16:creationId xmlns:a16="http://schemas.microsoft.com/office/drawing/2014/main" id="{69FA0DCC-AED2-D45B-78DE-7089B1B4AEE3}"/>
              </a:ext>
            </a:extLst>
          </p:cNvPr>
          <p:cNvSpPr txBox="1"/>
          <p:nvPr/>
        </p:nvSpPr>
        <p:spPr>
          <a:xfrm>
            <a:off x="5174064" y="212303"/>
            <a:ext cx="3637503" cy="307777"/>
          </a:xfrm>
          <a:prstGeom prst="rect">
            <a:avLst/>
          </a:prstGeom>
          <a:noFill/>
        </p:spPr>
        <p:txBody>
          <a:bodyPr wrap="square" rtlCol="0">
            <a:spAutoFit/>
          </a:bodyPr>
          <a:lstStyle/>
          <a:p>
            <a:r>
              <a:rPr lang="en-US" sz="1400" dirty="0"/>
              <a:t>thomashepworth12@gmail.com</a:t>
            </a:r>
            <a:endParaRPr lang="en-CA" sz="1400" dirty="0"/>
          </a:p>
        </p:txBody>
      </p:sp>
    </p:spTree>
    <p:extLst>
      <p:ext uri="{BB962C8B-B14F-4D97-AF65-F5344CB8AC3E}">
        <p14:creationId xmlns:p14="http://schemas.microsoft.com/office/powerpoint/2010/main" val="29499867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95290-BB52-5060-7197-53B3EE949870}"/>
              </a:ext>
            </a:extLst>
          </p:cNvPr>
          <p:cNvSpPr>
            <a:spLocks noGrp="1"/>
          </p:cNvSpPr>
          <p:nvPr>
            <p:ph type="title"/>
          </p:nvPr>
        </p:nvSpPr>
        <p:spPr/>
        <p:txBody>
          <a:bodyPr/>
          <a:lstStyle/>
          <a:p>
            <a:r>
              <a:rPr lang="en-US" dirty="0"/>
              <a:t>Reweighting </a:t>
            </a:r>
            <a:endParaRPr lang="en-CA" dirty="0"/>
          </a:p>
        </p:txBody>
      </p:sp>
      <p:sp>
        <p:nvSpPr>
          <p:cNvPr id="3" name="Content Placeholder 2">
            <a:extLst>
              <a:ext uri="{FF2B5EF4-FFF2-40B4-BE49-F238E27FC236}">
                <a16:creationId xmlns:a16="http://schemas.microsoft.com/office/drawing/2014/main" id="{9EF308EE-B6FB-C23B-76FE-8E0A2AA2629D}"/>
              </a:ext>
            </a:extLst>
          </p:cNvPr>
          <p:cNvSpPr>
            <a:spLocks noGrp="1"/>
          </p:cNvSpPr>
          <p:nvPr>
            <p:ph idx="1"/>
          </p:nvPr>
        </p:nvSpPr>
        <p:spPr/>
        <p:txBody>
          <a:bodyPr>
            <a:normAutofit/>
          </a:bodyPr>
          <a:lstStyle/>
          <a:p>
            <a:r>
              <a:rPr lang="en-US" dirty="0"/>
              <a:t>J-PARC sims are done with uniform energy spectrum</a:t>
            </a:r>
          </a:p>
          <a:p>
            <a:pPr lvl="1"/>
            <a:r>
              <a:rPr lang="en-US" dirty="0"/>
              <a:t>Certainly not will come out of the Doppler shifter</a:t>
            </a:r>
          </a:p>
          <a:p>
            <a:endParaRPr lang="en-US" dirty="0"/>
          </a:p>
          <a:p>
            <a:r>
              <a:rPr lang="en-US" dirty="0"/>
              <a:t>We can Reweight storage curves for the measured energy spectra from the DS</a:t>
            </a:r>
          </a:p>
          <a:p>
            <a:pPr marL="0" indent="0">
              <a:buNone/>
            </a:pPr>
            <a:endParaRPr lang="en-US" dirty="0"/>
          </a:p>
          <a:p>
            <a:r>
              <a:rPr lang="en-US" dirty="0"/>
              <a:t>Simulations are separated into filling and then storage and draining.</a:t>
            </a:r>
          </a:p>
          <a:p>
            <a:pPr lvl="1"/>
            <a:r>
              <a:rPr lang="en-US" dirty="0"/>
              <a:t>2 sims -&gt; reweight twice</a:t>
            </a:r>
          </a:p>
        </p:txBody>
      </p:sp>
      <p:sp>
        <p:nvSpPr>
          <p:cNvPr id="4" name="Slide Number Placeholder 3">
            <a:extLst>
              <a:ext uri="{FF2B5EF4-FFF2-40B4-BE49-F238E27FC236}">
                <a16:creationId xmlns:a16="http://schemas.microsoft.com/office/drawing/2014/main" id="{F0A3C22D-E518-1A13-3E70-C2E97BCBD57D}"/>
              </a:ext>
            </a:extLst>
          </p:cNvPr>
          <p:cNvSpPr>
            <a:spLocks noGrp="1"/>
          </p:cNvSpPr>
          <p:nvPr>
            <p:ph type="sldNum" sz="quarter" idx="12"/>
          </p:nvPr>
        </p:nvSpPr>
        <p:spPr/>
        <p:txBody>
          <a:bodyPr/>
          <a:lstStyle/>
          <a:p>
            <a:fld id="{A4060E2B-25DB-47F5-B68A-4CACD5C016EE}" type="slidenum">
              <a:rPr lang="en-CA" smtClean="0"/>
              <a:t>20</a:t>
            </a:fld>
            <a:endParaRPr lang="en-CA"/>
          </a:p>
        </p:txBody>
      </p:sp>
    </p:spTree>
    <p:extLst>
      <p:ext uri="{BB962C8B-B14F-4D97-AF65-F5344CB8AC3E}">
        <p14:creationId xmlns:p14="http://schemas.microsoft.com/office/powerpoint/2010/main" val="3017778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D0CDBD-3CEC-297F-8D8E-9A05B102B5C8}"/>
              </a:ext>
            </a:extLst>
          </p:cNvPr>
          <p:cNvSpPr>
            <a:spLocks noGrp="1"/>
          </p:cNvSpPr>
          <p:nvPr>
            <p:ph type="sldNum" sz="quarter" idx="12"/>
          </p:nvPr>
        </p:nvSpPr>
        <p:spPr/>
        <p:txBody>
          <a:bodyPr/>
          <a:lstStyle/>
          <a:p>
            <a:fld id="{A4060E2B-25DB-47F5-B68A-4CACD5C016EE}" type="slidenum">
              <a:rPr lang="en-CA" smtClean="0"/>
              <a:t>21</a:t>
            </a:fld>
            <a:endParaRPr lang="en-CA" dirty="0"/>
          </a:p>
        </p:txBody>
      </p:sp>
      <p:sp>
        <p:nvSpPr>
          <p:cNvPr id="12" name="TextBox 11">
            <a:extLst>
              <a:ext uri="{FF2B5EF4-FFF2-40B4-BE49-F238E27FC236}">
                <a16:creationId xmlns:a16="http://schemas.microsoft.com/office/drawing/2014/main" id="{C1405CD2-055F-D0C3-CC44-C9BD50E403C2}"/>
              </a:ext>
            </a:extLst>
          </p:cNvPr>
          <p:cNvSpPr txBox="1"/>
          <p:nvPr/>
        </p:nvSpPr>
        <p:spPr>
          <a:xfrm>
            <a:off x="6220177" y="1178279"/>
            <a:ext cx="5472289" cy="646331"/>
          </a:xfrm>
          <a:prstGeom prst="rect">
            <a:avLst/>
          </a:prstGeom>
          <a:noFill/>
        </p:spPr>
        <p:txBody>
          <a:bodyPr wrap="square" rtlCol="0">
            <a:spAutoFit/>
          </a:bodyPr>
          <a:lstStyle/>
          <a:p>
            <a:r>
              <a:rPr lang="en-CA" dirty="0"/>
              <a:t>Reweight using Filled spectrum, filter which UCN hit detector and get:</a:t>
            </a:r>
          </a:p>
        </p:txBody>
      </p:sp>
      <p:pic>
        <p:nvPicPr>
          <p:cNvPr id="14" name="Picture 13">
            <a:extLst>
              <a:ext uri="{FF2B5EF4-FFF2-40B4-BE49-F238E27FC236}">
                <a16:creationId xmlns:a16="http://schemas.microsoft.com/office/drawing/2014/main" id="{7632E117-3AFE-A9C8-A78C-E64F96DC1A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766" y="1824610"/>
            <a:ext cx="5769997" cy="4256352"/>
          </a:xfrm>
          <a:prstGeom prst="rect">
            <a:avLst/>
          </a:prstGeom>
        </p:spPr>
      </p:pic>
      <p:pic>
        <p:nvPicPr>
          <p:cNvPr id="17" name="Content Placeholder 5">
            <a:extLst>
              <a:ext uri="{FF2B5EF4-FFF2-40B4-BE49-F238E27FC236}">
                <a16:creationId xmlns:a16="http://schemas.microsoft.com/office/drawing/2014/main" id="{99744ABE-C01C-CDDF-9FB9-3F01280585B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61345" y="1777117"/>
            <a:ext cx="5589951" cy="4351338"/>
          </a:xfrm>
        </p:spPr>
      </p:pic>
      <p:sp>
        <p:nvSpPr>
          <p:cNvPr id="18" name="TextBox 17">
            <a:extLst>
              <a:ext uri="{FF2B5EF4-FFF2-40B4-BE49-F238E27FC236}">
                <a16:creationId xmlns:a16="http://schemas.microsoft.com/office/drawing/2014/main" id="{74A7C0DC-1EC8-4B2D-C1E0-76591852C007}"/>
              </a:ext>
            </a:extLst>
          </p:cNvPr>
          <p:cNvSpPr txBox="1"/>
          <p:nvPr/>
        </p:nvSpPr>
        <p:spPr>
          <a:xfrm>
            <a:off x="3581401" y="6308857"/>
            <a:ext cx="6571622" cy="369332"/>
          </a:xfrm>
          <a:prstGeom prst="rect">
            <a:avLst/>
          </a:prstGeom>
          <a:noFill/>
        </p:spPr>
        <p:txBody>
          <a:bodyPr wrap="square" rtlCol="0">
            <a:spAutoFit/>
          </a:bodyPr>
          <a:lstStyle/>
          <a:p>
            <a:r>
              <a:rPr lang="en-CA" dirty="0"/>
              <a:t>Sum the weighted counts in the plot on the right and get:</a:t>
            </a:r>
          </a:p>
        </p:txBody>
      </p:sp>
    </p:spTree>
    <p:extLst>
      <p:ext uri="{BB962C8B-B14F-4D97-AF65-F5344CB8AC3E}">
        <p14:creationId xmlns:p14="http://schemas.microsoft.com/office/powerpoint/2010/main" val="33341695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blue graph with white text&#10;&#10;AI-generated content may be incorrect.">
            <a:extLst>
              <a:ext uri="{FF2B5EF4-FFF2-40B4-BE49-F238E27FC236}">
                <a16:creationId xmlns:a16="http://schemas.microsoft.com/office/drawing/2014/main" id="{727AA06B-25B7-BA87-CC3D-E63348A2EDC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7218" y="1919113"/>
            <a:ext cx="5898762" cy="4351338"/>
          </a:xfrm>
        </p:spPr>
      </p:pic>
      <p:sp>
        <p:nvSpPr>
          <p:cNvPr id="4" name="Slide Number Placeholder 3">
            <a:extLst>
              <a:ext uri="{FF2B5EF4-FFF2-40B4-BE49-F238E27FC236}">
                <a16:creationId xmlns:a16="http://schemas.microsoft.com/office/drawing/2014/main" id="{E9573A0A-06ED-B24D-FD33-F4FECA37F61D}"/>
              </a:ext>
            </a:extLst>
          </p:cNvPr>
          <p:cNvSpPr>
            <a:spLocks noGrp="1"/>
          </p:cNvSpPr>
          <p:nvPr>
            <p:ph type="sldNum" sz="quarter" idx="12"/>
          </p:nvPr>
        </p:nvSpPr>
        <p:spPr/>
        <p:txBody>
          <a:bodyPr/>
          <a:lstStyle/>
          <a:p>
            <a:fld id="{A4060E2B-25DB-47F5-B68A-4CACD5C016EE}" type="slidenum">
              <a:rPr lang="en-CA" smtClean="0"/>
              <a:t>22</a:t>
            </a:fld>
            <a:endParaRPr lang="en-CA"/>
          </a:p>
        </p:txBody>
      </p:sp>
      <p:pic>
        <p:nvPicPr>
          <p:cNvPr id="8" name="Picture 7" descr="A graph of energy&#10;&#10;AI-generated content may be incorrect.">
            <a:extLst>
              <a:ext uri="{FF2B5EF4-FFF2-40B4-BE49-F238E27FC236}">
                <a16:creationId xmlns:a16="http://schemas.microsoft.com/office/drawing/2014/main" id="{71A08A2A-21BE-A620-2072-8DA04B16F8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980" y="1919113"/>
            <a:ext cx="5898762" cy="4351338"/>
          </a:xfrm>
          <a:prstGeom prst="rect">
            <a:avLst/>
          </a:prstGeom>
        </p:spPr>
      </p:pic>
      <p:sp>
        <p:nvSpPr>
          <p:cNvPr id="9" name="TextBox 8">
            <a:extLst>
              <a:ext uri="{FF2B5EF4-FFF2-40B4-BE49-F238E27FC236}">
                <a16:creationId xmlns:a16="http://schemas.microsoft.com/office/drawing/2014/main" id="{1B031327-0596-4CCA-E3C6-C9FAF27B297F}"/>
              </a:ext>
            </a:extLst>
          </p:cNvPr>
          <p:cNvSpPr txBox="1"/>
          <p:nvPr/>
        </p:nvSpPr>
        <p:spPr>
          <a:xfrm>
            <a:off x="1083734" y="6329566"/>
            <a:ext cx="4007556" cy="369332"/>
          </a:xfrm>
          <a:prstGeom prst="rect">
            <a:avLst/>
          </a:prstGeom>
          <a:noFill/>
        </p:spPr>
        <p:txBody>
          <a:bodyPr wrap="square" rtlCol="0">
            <a:spAutoFit/>
          </a:bodyPr>
          <a:lstStyle/>
          <a:p>
            <a:r>
              <a:rPr lang="en-CA" dirty="0"/>
              <a:t>UCN energy that make it to guide </a:t>
            </a:r>
          </a:p>
        </p:txBody>
      </p:sp>
      <p:sp>
        <p:nvSpPr>
          <p:cNvPr id="10" name="TextBox 9">
            <a:extLst>
              <a:ext uri="{FF2B5EF4-FFF2-40B4-BE49-F238E27FC236}">
                <a16:creationId xmlns:a16="http://schemas.microsoft.com/office/drawing/2014/main" id="{A9B04D4F-7F16-7DAE-B837-A6F8ED972AD0}"/>
              </a:ext>
            </a:extLst>
          </p:cNvPr>
          <p:cNvSpPr txBox="1"/>
          <p:nvPr/>
        </p:nvSpPr>
        <p:spPr>
          <a:xfrm>
            <a:off x="7061583" y="6270451"/>
            <a:ext cx="4007556" cy="369332"/>
          </a:xfrm>
          <a:prstGeom prst="rect">
            <a:avLst/>
          </a:prstGeom>
          <a:noFill/>
        </p:spPr>
        <p:txBody>
          <a:bodyPr wrap="square" rtlCol="0">
            <a:spAutoFit/>
          </a:bodyPr>
          <a:lstStyle/>
          <a:p>
            <a:r>
              <a:rPr lang="en-CA" dirty="0"/>
              <a:t>After reweighting to J-PARC spectra</a:t>
            </a:r>
          </a:p>
        </p:txBody>
      </p:sp>
      <p:pic>
        <p:nvPicPr>
          <p:cNvPr id="2050" name="Picture 2">
            <a:extLst>
              <a:ext uri="{FF2B5EF4-FFF2-40B4-BE49-F238E27FC236}">
                <a16:creationId xmlns:a16="http://schemas.microsoft.com/office/drawing/2014/main" id="{FCE39F7A-B3FA-A86B-622C-1C34FEA89E6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66483" b="19734"/>
          <a:stretch/>
        </p:blipFill>
        <p:spPr bwMode="auto">
          <a:xfrm>
            <a:off x="1943100" y="1027266"/>
            <a:ext cx="6667500" cy="5225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70ADCF7-0BDF-9A88-019B-E6FBEA8F6550}"/>
              </a:ext>
            </a:extLst>
          </p:cNvPr>
          <p:cNvSpPr txBox="1"/>
          <p:nvPr/>
        </p:nvSpPr>
        <p:spPr>
          <a:xfrm>
            <a:off x="944545" y="1142255"/>
            <a:ext cx="1758461" cy="369332"/>
          </a:xfrm>
          <a:prstGeom prst="rect">
            <a:avLst/>
          </a:prstGeom>
          <a:noFill/>
        </p:spPr>
        <p:txBody>
          <a:bodyPr wrap="square" rtlCol="0">
            <a:spAutoFit/>
          </a:bodyPr>
          <a:lstStyle/>
          <a:p>
            <a:r>
              <a:rPr lang="en-CA" dirty="0"/>
              <a:t>DS Spectrum</a:t>
            </a:r>
          </a:p>
        </p:txBody>
      </p:sp>
      <p:graphicFrame>
        <p:nvGraphicFramePr>
          <p:cNvPr id="14" name="Table 13">
            <a:extLst>
              <a:ext uri="{FF2B5EF4-FFF2-40B4-BE49-F238E27FC236}">
                <a16:creationId xmlns:a16="http://schemas.microsoft.com/office/drawing/2014/main" id="{955693B1-E700-EA50-7F07-D1F86F8F945F}"/>
              </a:ext>
            </a:extLst>
          </p:cNvPr>
          <p:cNvGraphicFramePr>
            <a:graphicFrameLocks noGrp="1"/>
          </p:cNvGraphicFramePr>
          <p:nvPr>
            <p:extLst>
              <p:ext uri="{D42A27DB-BD31-4B8C-83A1-F6EECF244321}">
                <p14:modId xmlns:p14="http://schemas.microsoft.com/office/powerpoint/2010/main" val="4085953623"/>
              </p:ext>
            </p:extLst>
          </p:nvPr>
        </p:nvGraphicFramePr>
        <p:xfrm>
          <a:off x="8012723" y="965098"/>
          <a:ext cx="3413760" cy="723646"/>
        </p:xfrm>
        <a:graphic>
          <a:graphicData uri="http://schemas.openxmlformats.org/drawingml/2006/table">
            <a:tbl>
              <a:tblPr/>
              <a:tblGrid>
                <a:gridCol w="1127760">
                  <a:extLst>
                    <a:ext uri="{9D8B030D-6E8A-4147-A177-3AD203B41FA5}">
                      <a16:colId xmlns:a16="http://schemas.microsoft.com/office/drawing/2014/main" val="3582382253"/>
                    </a:ext>
                  </a:extLst>
                </a:gridCol>
                <a:gridCol w="1059180">
                  <a:extLst>
                    <a:ext uri="{9D8B030D-6E8A-4147-A177-3AD203B41FA5}">
                      <a16:colId xmlns:a16="http://schemas.microsoft.com/office/drawing/2014/main" val="1916140242"/>
                    </a:ext>
                  </a:extLst>
                </a:gridCol>
                <a:gridCol w="1226820">
                  <a:extLst>
                    <a:ext uri="{9D8B030D-6E8A-4147-A177-3AD203B41FA5}">
                      <a16:colId xmlns:a16="http://schemas.microsoft.com/office/drawing/2014/main" val="2346391256"/>
                    </a:ext>
                  </a:extLst>
                </a:gridCol>
              </a:tblGrid>
              <a:tr h="289560">
                <a:tc>
                  <a:txBody>
                    <a:bodyPr/>
                    <a:lstStyle/>
                    <a:p>
                      <a:pPr algn="l" fontAlgn="auto">
                        <a:lnSpc>
                          <a:spcPts val="2175"/>
                        </a:lnSpc>
                        <a:buNone/>
                      </a:pPr>
                      <a:r>
                        <a:rPr lang="en-US" sz="1800" b="0" i="0" dirty="0">
                          <a:solidFill>
                            <a:srgbClr val="000000"/>
                          </a:solidFill>
                          <a:effectLst/>
                          <a:latin typeface="Aptos" panose="020B0004020202020204" pitchFamily="34" charset="0"/>
                        </a:rPr>
                        <a:t>​p0</a:t>
                      </a:r>
                    </a:p>
                  </a:txBody>
                  <a:tcP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l" fontAlgn="auto">
                        <a:lnSpc>
                          <a:spcPts val="2175"/>
                        </a:lnSpc>
                        <a:buNone/>
                      </a:pPr>
                      <a:r>
                        <a:rPr lang="en-US" sz="1800" b="0" i="0" dirty="0">
                          <a:solidFill>
                            <a:srgbClr val="000000"/>
                          </a:solidFill>
                          <a:effectLst/>
                          <a:latin typeface="Aptos" panose="020B0004020202020204" pitchFamily="34" charset="0"/>
                        </a:rPr>
                        <a:t>p1​</a:t>
                      </a:r>
                    </a:p>
                  </a:txBody>
                  <a:tcP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l" fontAlgn="auto">
                        <a:lnSpc>
                          <a:spcPts val="2175"/>
                        </a:lnSpc>
                        <a:buNone/>
                      </a:pPr>
                      <a:r>
                        <a:rPr lang="en-US" sz="1800" b="0" i="0" dirty="0">
                          <a:solidFill>
                            <a:srgbClr val="000000"/>
                          </a:solidFill>
                          <a:effectLst/>
                          <a:latin typeface="Aptos" panose="020B0004020202020204" pitchFamily="34" charset="0"/>
                        </a:rPr>
                        <a:t>p2​</a:t>
                      </a:r>
                    </a:p>
                  </a:txBody>
                  <a:tcP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9099562"/>
                  </a:ext>
                </a:extLst>
              </a:tr>
              <a:tr h="289560">
                <a:tc>
                  <a:txBody>
                    <a:bodyPr/>
                    <a:lstStyle/>
                    <a:p>
                      <a:pPr algn="l" fontAlgn="base">
                        <a:lnSpc>
                          <a:spcPts val="2175"/>
                        </a:lnSpc>
                        <a:buNone/>
                      </a:pPr>
                      <a:r>
                        <a:rPr lang="en-US" sz="1800" b="0" i="0" dirty="0">
                          <a:solidFill>
                            <a:srgbClr val="000000"/>
                          </a:solidFill>
                          <a:effectLst/>
                          <a:latin typeface="Aptos" panose="020B0004020202020204" pitchFamily="34" charset="0"/>
                        </a:rPr>
                        <a:t>383.6009​</a:t>
                      </a:r>
                      <a:endParaRPr lang="en-US" b="0" i="0" dirty="0">
                        <a:solidFill>
                          <a:srgbClr val="000000"/>
                        </a:solidFill>
                        <a:effectLst/>
                      </a:endParaRPr>
                    </a:p>
                  </a:txBody>
                  <a:tcP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l" fontAlgn="base">
                        <a:lnSpc>
                          <a:spcPts val="2175"/>
                        </a:lnSpc>
                        <a:buNone/>
                      </a:pPr>
                      <a:r>
                        <a:rPr lang="en-US" sz="1800" b="0" i="0">
                          <a:solidFill>
                            <a:srgbClr val="000000"/>
                          </a:solidFill>
                          <a:effectLst/>
                          <a:latin typeface="Aptos" panose="020B0004020202020204" pitchFamily="34" charset="0"/>
                        </a:rPr>
                        <a:t>3.6262​</a:t>
                      </a:r>
                      <a:endParaRPr lang="en-US" b="0" i="0">
                        <a:solidFill>
                          <a:srgbClr val="000000"/>
                        </a:solidFill>
                        <a:effectLst/>
                      </a:endParaRPr>
                    </a:p>
                  </a:txBody>
                  <a:tcP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tc>
                  <a:txBody>
                    <a:bodyPr/>
                    <a:lstStyle/>
                    <a:p>
                      <a:pPr algn="l" fontAlgn="base">
                        <a:lnSpc>
                          <a:spcPts val="2175"/>
                        </a:lnSpc>
                        <a:buNone/>
                      </a:pPr>
                      <a:r>
                        <a:rPr lang="en-US" sz="1800" b="0" i="0" dirty="0">
                          <a:solidFill>
                            <a:srgbClr val="000000"/>
                          </a:solidFill>
                          <a:effectLst/>
                          <a:latin typeface="Aptos" panose="020B0004020202020204" pitchFamily="34" charset="0"/>
                        </a:rPr>
                        <a:t>0.7712​</a:t>
                      </a:r>
                      <a:endParaRPr lang="en-US" b="0" i="0" dirty="0">
                        <a:solidFill>
                          <a:srgbClr val="000000"/>
                        </a:solidFill>
                        <a:effectLst/>
                      </a:endParaRPr>
                    </a:p>
                  </a:txBody>
                  <a:tcPr>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9051574"/>
                  </a:ext>
                </a:extLst>
              </a:tr>
            </a:tbl>
          </a:graphicData>
        </a:graphic>
      </p:graphicFrame>
    </p:spTree>
    <p:extLst>
      <p:ext uri="{BB962C8B-B14F-4D97-AF65-F5344CB8AC3E}">
        <p14:creationId xmlns:p14="http://schemas.microsoft.com/office/powerpoint/2010/main" val="5269986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586F3-1891-B31B-54C2-10B684AB3304}"/>
              </a:ext>
            </a:extLst>
          </p:cNvPr>
          <p:cNvSpPr>
            <a:spLocks noGrp="1"/>
          </p:cNvSpPr>
          <p:nvPr>
            <p:ph type="title"/>
          </p:nvPr>
        </p:nvSpPr>
        <p:spPr/>
        <p:txBody>
          <a:bodyPr/>
          <a:lstStyle/>
          <a:p>
            <a:r>
              <a:rPr lang="en-US" dirty="0"/>
              <a:t>Simulation and Analysis Workflow</a:t>
            </a:r>
            <a:endParaRPr lang="en-CA" dirty="0"/>
          </a:p>
        </p:txBody>
      </p:sp>
      <p:sp>
        <p:nvSpPr>
          <p:cNvPr id="3" name="Content Placeholder 2">
            <a:extLst>
              <a:ext uri="{FF2B5EF4-FFF2-40B4-BE49-F238E27FC236}">
                <a16:creationId xmlns:a16="http://schemas.microsoft.com/office/drawing/2014/main" id="{8771FEEB-2784-3580-DF34-B75BC6BC3718}"/>
              </a:ext>
            </a:extLst>
          </p:cNvPr>
          <p:cNvSpPr>
            <a:spLocks noGrp="1"/>
          </p:cNvSpPr>
          <p:nvPr>
            <p:ph idx="1"/>
          </p:nvPr>
        </p:nvSpPr>
        <p:spPr/>
        <p:txBody>
          <a:bodyPr/>
          <a:lstStyle/>
          <a:p>
            <a:r>
              <a:rPr lang="en-US" dirty="0" err="1"/>
              <a:t>PENTrack</a:t>
            </a:r>
            <a:r>
              <a:rPr lang="en-US" dirty="0"/>
              <a:t> uses configuration files as inputs</a:t>
            </a:r>
          </a:p>
          <a:p>
            <a:pPr lvl="1"/>
            <a:r>
              <a:rPr lang="en-US" dirty="0"/>
              <a:t>Config files complete prescribe everything in a simulation</a:t>
            </a:r>
          </a:p>
          <a:p>
            <a:pPr lvl="1"/>
            <a:endParaRPr lang="en-US" dirty="0"/>
          </a:p>
          <a:p>
            <a:r>
              <a:rPr lang="en-US" dirty="0"/>
              <a:t>I use scripts (Perl) to autonomously edit and adjust my template for each simulations (1000s)</a:t>
            </a:r>
            <a:endParaRPr lang="en-CA" dirty="0"/>
          </a:p>
          <a:p>
            <a:r>
              <a:rPr lang="en-CA" dirty="0"/>
              <a:t>Simulations run on </a:t>
            </a:r>
            <a:r>
              <a:rPr lang="en-CA" dirty="0" err="1"/>
              <a:t>ComputeCanada</a:t>
            </a:r>
            <a:r>
              <a:rPr lang="en-CA" dirty="0"/>
              <a:t> servers at Simon Fraser University </a:t>
            </a:r>
          </a:p>
          <a:p>
            <a:pPr lvl="1"/>
            <a:r>
              <a:rPr lang="en-CA" dirty="0"/>
              <a:t> I then download and analyze data when the simulations are completed (hours or days later)</a:t>
            </a:r>
          </a:p>
        </p:txBody>
      </p:sp>
      <p:pic>
        <p:nvPicPr>
          <p:cNvPr id="4" name="Picture 3">
            <a:extLst>
              <a:ext uri="{FF2B5EF4-FFF2-40B4-BE49-F238E27FC236}">
                <a16:creationId xmlns:a16="http://schemas.microsoft.com/office/drawing/2014/main" id="{33FE3137-E9B1-F7FE-C964-121D59C52E36}"/>
              </a:ext>
            </a:extLst>
          </p:cNvPr>
          <p:cNvPicPr>
            <a:picLocks noChangeAspect="1"/>
          </p:cNvPicPr>
          <p:nvPr/>
        </p:nvPicPr>
        <p:blipFill>
          <a:blip r:embed="rId2"/>
          <a:stretch>
            <a:fillRect/>
          </a:stretch>
        </p:blipFill>
        <p:spPr>
          <a:xfrm>
            <a:off x="10213340" y="1529080"/>
            <a:ext cx="1905000" cy="1905000"/>
          </a:xfrm>
          <a:prstGeom prst="rect">
            <a:avLst/>
          </a:prstGeom>
        </p:spPr>
      </p:pic>
      <p:sp>
        <p:nvSpPr>
          <p:cNvPr id="6" name="Slide Number Placeholder 5">
            <a:extLst>
              <a:ext uri="{FF2B5EF4-FFF2-40B4-BE49-F238E27FC236}">
                <a16:creationId xmlns:a16="http://schemas.microsoft.com/office/drawing/2014/main" id="{E63DF234-21DE-D111-51B6-ED292CEB7AB9}"/>
              </a:ext>
            </a:extLst>
          </p:cNvPr>
          <p:cNvSpPr>
            <a:spLocks noGrp="1"/>
          </p:cNvSpPr>
          <p:nvPr>
            <p:ph type="sldNum" sz="quarter" idx="12"/>
          </p:nvPr>
        </p:nvSpPr>
        <p:spPr/>
        <p:txBody>
          <a:bodyPr/>
          <a:lstStyle/>
          <a:p>
            <a:fld id="{A4060E2B-25DB-47F5-B68A-4CACD5C016EE}" type="slidenum">
              <a:rPr lang="en-CA" smtClean="0"/>
              <a:t>23</a:t>
            </a:fld>
            <a:endParaRPr lang="en-CA"/>
          </a:p>
        </p:txBody>
      </p:sp>
    </p:spTree>
    <p:extLst>
      <p:ext uri="{BB962C8B-B14F-4D97-AF65-F5344CB8AC3E}">
        <p14:creationId xmlns:p14="http://schemas.microsoft.com/office/powerpoint/2010/main" val="2364976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609489C-8C60-76FF-21EF-0074CC7284CE}"/>
              </a:ext>
            </a:extLst>
          </p:cNvPr>
          <p:cNvSpPr>
            <a:spLocks noGrp="1"/>
          </p:cNvSpPr>
          <p:nvPr>
            <p:ph type="body" sz="quarter" idx="11"/>
          </p:nvPr>
        </p:nvSpPr>
        <p:spPr>
          <a:xfrm>
            <a:off x="381000" y="2209800"/>
            <a:ext cx="1996440" cy="4267200"/>
          </a:xfrm>
        </p:spPr>
        <p:txBody>
          <a:bodyPr/>
          <a:lstStyle/>
          <a:p>
            <a:endParaRPr lang="en-CA" dirty="0"/>
          </a:p>
        </p:txBody>
      </p:sp>
      <p:sp>
        <p:nvSpPr>
          <p:cNvPr id="3" name="Text Placeholder 2">
            <a:extLst>
              <a:ext uri="{FF2B5EF4-FFF2-40B4-BE49-F238E27FC236}">
                <a16:creationId xmlns:a16="http://schemas.microsoft.com/office/drawing/2014/main" id="{F198ABF1-F719-6128-9E33-957281D45261}"/>
              </a:ext>
            </a:extLst>
          </p:cNvPr>
          <p:cNvSpPr>
            <a:spLocks noGrp="1"/>
          </p:cNvSpPr>
          <p:nvPr>
            <p:ph type="body" sz="quarter" idx="14"/>
          </p:nvPr>
        </p:nvSpPr>
        <p:spPr>
          <a:xfrm>
            <a:off x="380999" y="718653"/>
            <a:ext cx="11430001" cy="533400"/>
          </a:xfrm>
        </p:spPr>
        <p:txBody>
          <a:bodyPr>
            <a:normAutofit lnSpcReduction="10000"/>
          </a:bodyPr>
          <a:lstStyle/>
          <a:p>
            <a:r>
              <a:rPr lang="en-US" dirty="0">
                <a:solidFill>
                  <a:schemeClr val="tx1"/>
                </a:solidFill>
              </a:rPr>
              <a:t>Ingredients for an nEDM measurement</a:t>
            </a:r>
            <a:endParaRPr lang="en-CA" dirty="0">
              <a:solidFill>
                <a:schemeClr val="tx1"/>
              </a:solidFill>
            </a:endParaRPr>
          </a:p>
        </p:txBody>
      </p:sp>
      <p:pic>
        <p:nvPicPr>
          <p:cNvPr id="5" name="Picture 4">
            <a:extLst>
              <a:ext uri="{FF2B5EF4-FFF2-40B4-BE49-F238E27FC236}">
                <a16:creationId xmlns:a16="http://schemas.microsoft.com/office/drawing/2014/main" id="{0FA61ECB-F2F5-5BA1-122C-DB514A05918D}"/>
              </a:ext>
            </a:extLst>
          </p:cNvPr>
          <p:cNvPicPr>
            <a:picLocks noChangeAspect="1"/>
          </p:cNvPicPr>
          <p:nvPr/>
        </p:nvPicPr>
        <p:blipFill>
          <a:blip r:embed="rId3"/>
          <a:stretch>
            <a:fillRect/>
          </a:stretch>
        </p:blipFill>
        <p:spPr>
          <a:xfrm>
            <a:off x="424839" y="1277063"/>
            <a:ext cx="10037851" cy="5224947"/>
          </a:xfrm>
          <a:prstGeom prst="rect">
            <a:avLst/>
          </a:prstGeom>
        </p:spPr>
      </p:pic>
      <p:pic>
        <p:nvPicPr>
          <p:cNvPr id="6" name="Picture 5">
            <a:extLst>
              <a:ext uri="{FF2B5EF4-FFF2-40B4-BE49-F238E27FC236}">
                <a16:creationId xmlns:a16="http://schemas.microsoft.com/office/drawing/2014/main" id="{FE6311D2-A376-1906-3B4A-711924220E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98677" y="2208977"/>
            <a:ext cx="1650210" cy="164374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7B08C9B-9DC2-FA83-4121-908CE538EA17}"/>
              </a:ext>
            </a:extLst>
          </p:cNvPr>
          <p:cNvSpPr txBox="1"/>
          <p:nvPr/>
        </p:nvSpPr>
        <p:spPr>
          <a:xfrm>
            <a:off x="10503116" y="3970828"/>
            <a:ext cx="1545771" cy="646331"/>
          </a:xfrm>
          <a:prstGeom prst="rect">
            <a:avLst/>
          </a:prstGeom>
          <a:noFill/>
        </p:spPr>
        <p:txBody>
          <a:bodyPr wrap="square" rtlCol="0">
            <a:spAutoFit/>
          </a:bodyPr>
          <a:lstStyle/>
          <a:p>
            <a:pPr algn="ctr"/>
            <a:r>
              <a:rPr lang="en-US" dirty="0"/>
              <a:t>520 MeV</a:t>
            </a:r>
          </a:p>
          <a:p>
            <a:pPr algn="ctr"/>
            <a:r>
              <a:rPr lang="en-US" dirty="0"/>
              <a:t>Cyclotron</a:t>
            </a:r>
            <a:endParaRPr lang="en-CA" dirty="0"/>
          </a:p>
        </p:txBody>
      </p:sp>
      <p:sp>
        <p:nvSpPr>
          <p:cNvPr id="9" name="Oval 8">
            <a:extLst>
              <a:ext uri="{FF2B5EF4-FFF2-40B4-BE49-F238E27FC236}">
                <a16:creationId xmlns:a16="http://schemas.microsoft.com/office/drawing/2014/main" id="{7C578167-A465-E5D1-B667-495C9C8EAEB1}"/>
              </a:ext>
            </a:extLst>
          </p:cNvPr>
          <p:cNvSpPr/>
          <p:nvPr/>
        </p:nvSpPr>
        <p:spPr>
          <a:xfrm>
            <a:off x="4771267" y="4841077"/>
            <a:ext cx="1185987" cy="35396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a:extLst>
              <a:ext uri="{FF2B5EF4-FFF2-40B4-BE49-F238E27FC236}">
                <a16:creationId xmlns:a16="http://schemas.microsoft.com/office/drawing/2014/main" id="{FBA3D305-5DDA-CE2F-E010-AAED96E7F695}"/>
              </a:ext>
            </a:extLst>
          </p:cNvPr>
          <p:cNvSpPr/>
          <p:nvPr/>
        </p:nvSpPr>
        <p:spPr>
          <a:xfrm>
            <a:off x="10398677" y="1741224"/>
            <a:ext cx="1547517" cy="3496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5" name="Straight Arrow Connector 14">
            <a:extLst>
              <a:ext uri="{FF2B5EF4-FFF2-40B4-BE49-F238E27FC236}">
                <a16:creationId xmlns:a16="http://schemas.microsoft.com/office/drawing/2014/main" id="{5F528362-851F-6C3E-30B9-BB741880353D}"/>
              </a:ext>
            </a:extLst>
          </p:cNvPr>
          <p:cNvCxnSpPr>
            <a:cxnSpLocks/>
          </p:cNvCxnSpPr>
          <p:nvPr/>
        </p:nvCxnSpPr>
        <p:spPr>
          <a:xfrm>
            <a:off x="4036142" y="2371744"/>
            <a:ext cx="1407623" cy="235757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B85C44D-A7F6-CE80-B346-91C4966D9A64}"/>
              </a:ext>
            </a:extLst>
          </p:cNvPr>
          <p:cNvSpPr txBox="1"/>
          <p:nvPr/>
        </p:nvSpPr>
        <p:spPr>
          <a:xfrm>
            <a:off x="3070163" y="1725413"/>
            <a:ext cx="1547517" cy="646331"/>
          </a:xfrm>
          <a:prstGeom prst="rect">
            <a:avLst/>
          </a:prstGeom>
          <a:noFill/>
          <a:ln>
            <a:solidFill>
              <a:schemeClr val="tx1"/>
            </a:solidFill>
          </a:ln>
        </p:spPr>
        <p:txBody>
          <a:bodyPr wrap="square" rtlCol="0">
            <a:spAutoFit/>
          </a:bodyPr>
          <a:lstStyle/>
          <a:p>
            <a:r>
              <a:rPr lang="en-US" dirty="0"/>
              <a:t>Coated at UWinnipeg</a:t>
            </a:r>
            <a:endParaRPr lang="en-CA" dirty="0"/>
          </a:p>
        </p:txBody>
      </p:sp>
      <p:sp>
        <p:nvSpPr>
          <p:cNvPr id="18" name="Oval 17">
            <a:extLst>
              <a:ext uri="{FF2B5EF4-FFF2-40B4-BE49-F238E27FC236}">
                <a16:creationId xmlns:a16="http://schemas.microsoft.com/office/drawing/2014/main" id="{5565AD64-044A-3424-D2E3-1DC8D3DA8BA4}"/>
              </a:ext>
            </a:extLst>
          </p:cNvPr>
          <p:cNvSpPr/>
          <p:nvPr/>
        </p:nvSpPr>
        <p:spPr>
          <a:xfrm>
            <a:off x="8042787" y="2090868"/>
            <a:ext cx="1650210" cy="35396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0" name="Straight Arrow Connector 19">
            <a:extLst>
              <a:ext uri="{FF2B5EF4-FFF2-40B4-BE49-F238E27FC236}">
                <a16:creationId xmlns:a16="http://schemas.microsoft.com/office/drawing/2014/main" id="{E6439A3D-A7D6-F7A6-0699-C95814BF4154}"/>
              </a:ext>
            </a:extLst>
          </p:cNvPr>
          <p:cNvCxnSpPr/>
          <p:nvPr/>
        </p:nvCxnSpPr>
        <p:spPr>
          <a:xfrm flipH="1">
            <a:off x="9326880" y="1148080"/>
            <a:ext cx="843280" cy="94278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A50F204-417C-4F56-5C2D-FBABDA12D1A0}"/>
              </a:ext>
            </a:extLst>
          </p:cNvPr>
          <p:cNvSpPr txBox="1"/>
          <p:nvPr/>
        </p:nvSpPr>
        <p:spPr>
          <a:xfrm>
            <a:off x="10170160" y="718653"/>
            <a:ext cx="1547517" cy="646331"/>
          </a:xfrm>
          <a:prstGeom prst="rect">
            <a:avLst/>
          </a:prstGeom>
          <a:noFill/>
          <a:ln>
            <a:solidFill>
              <a:schemeClr val="tx1"/>
            </a:solidFill>
          </a:ln>
        </p:spPr>
        <p:txBody>
          <a:bodyPr wrap="square" rtlCol="0">
            <a:spAutoFit/>
          </a:bodyPr>
          <a:lstStyle/>
          <a:p>
            <a:r>
              <a:rPr lang="en-US" dirty="0"/>
              <a:t>Forecasted World Best</a:t>
            </a:r>
            <a:endParaRPr lang="en-CA" dirty="0"/>
          </a:p>
        </p:txBody>
      </p:sp>
    </p:spTree>
    <p:extLst>
      <p:ext uri="{BB962C8B-B14F-4D97-AF65-F5344CB8AC3E}">
        <p14:creationId xmlns:p14="http://schemas.microsoft.com/office/powerpoint/2010/main" val="20861435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CEAD01B-1504-1382-4D1B-28460DA76636}"/>
              </a:ext>
            </a:extLst>
          </p:cNvPr>
          <p:cNvPicPr>
            <a:picLocks noChangeAspect="1"/>
          </p:cNvPicPr>
          <p:nvPr/>
        </p:nvPicPr>
        <p:blipFill>
          <a:blip r:embed="rId3"/>
          <a:stretch>
            <a:fillRect/>
          </a:stretch>
        </p:blipFill>
        <p:spPr>
          <a:xfrm>
            <a:off x="6593559" y="2202893"/>
            <a:ext cx="5311600" cy="3863675"/>
          </a:xfrm>
          <a:prstGeom prst="rect">
            <a:avLst/>
          </a:prstGeom>
        </p:spPr>
      </p:pic>
      <p:sp>
        <p:nvSpPr>
          <p:cNvPr id="2" name="Title 1">
            <a:extLst>
              <a:ext uri="{FF2B5EF4-FFF2-40B4-BE49-F238E27FC236}">
                <a16:creationId xmlns:a16="http://schemas.microsoft.com/office/drawing/2014/main" id="{B00D5A50-8D84-1AC7-E386-8A94BC7DB673}"/>
              </a:ext>
            </a:extLst>
          </p:cNvPr>
          <p:cNvSpPr>
            <a:spLocks noGrp="1"/>
          </p:cNvSpPr>
          <p:nvPr>
            <p:ph type="title"/>
          </p:nvPr>
        </p:nvSpPr>
        <p:spPr/>
        <p:txBody>
          <a:bodyPr/>
          <a:lstStyle/>
          <a:p>
            <a:r>
              <a:rPr lang="en-US" dirty="0"/>
              <a:t>Key Principles of Experiment</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A615431-0BB1-D055-EE31-5D5A7340BA40}"/>
                  </a:ext>
                </a:extLst>
              </p:cNvPr>
              <p:cNvSpPr>
                <a:spLocks noGrp="1"/>
              </p:cNvSpPr>
              <p:nvPr>
                <p:ph idx="1"/>
              </p:nvPr>
            </p:nvSpPr>
            <p:spPr>
              <a:xfrm>
                <a:off x="838201" y="2048049"/>
                <a:ext cx="5914292" cy="4351338"/>
              </a:xfrm>
            </p:spPr>
            <p:txBody>
              <a:bodyPr>
                <a:normAutofit/>
              </a:bodyPr>
              <a:lstStyle/>
              <a:p>
                <a:r>
                  <a:rPr lang="en-US" dirty="0"/>
                  <a:t>Hamiltonian of neutron in an EM field (non-relativistic limit)</a:t>
                </a:r>
              </a:p>
              <a:p>
                <a:pPr marL="0" indent="0" algn="r">
                  <a:buNone/>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a:rPr>
                        <m:t>𝐻</m:t>
                      </m:r>
                      <m:r>
                        <a:rPr lang="en-CA" b="0" i="1" smtClean="0">
                          <a:solidFill>
                            <a:schemeClr val="tx1"/>
                          </a:solidFill>
                          <a:latin typeface="Cambria Math" panose="02040503050406030204" pitchFamily="18" charset="0"/>
                          <a:ea typeface="Cambria Math"/>
                        </a:rPr>
                        <m:t>=−</m:t>
                      </m:r>
                      <m:sSub>
                        <m:sSubPr>
                          <m:ctrlPr>
                            <a:rPr lang="en-CA" b="0" i="1" smtClean="0">
                              <a:solidFill>
                                <a:schemeClr val="tx1"/>
                              </a:solidFill>
                              <a:latin typeface="Cambria Math" panose="02040503050406030204" pitchFamily="18" charset="0"/>
                              <a:ea typeface="Cambria Math"/>
                            </a:rPr>
                          </m:ctrlPr>
                        </m:sSubPr>
                        <m:e>
                          <m:r>
                            <a:rPr lang="en-CA" b="0" i="1" smtClean="0">
                              <a:solidFill>
                                <a:schemeClr val="tx1"/>
                              </a:solidFill>
                              <a:latin typeface="Cambria Math" panose="02040503050406030204" pitchFamily="18" charset="0"/>
                              <a:ea typeface="Cambria Math" panose="02040503050406030204" pitchFamily="18" charset="0"/>
                            </a:rPr>
                            <m:t>𝜇</m:t>
                          </m:r>
                        </m:e>
                        <m:sub>
                          <m:r>
                            <a:rPr lang="en-CA" b="0" i="1" smtClean="0">
                              <a:solidFill>
                                <a:schemeClr val="tx1"/>
                              </a:solidFill>
                              <a:latin typeface="Cambria Math" panose="02040503050406030204" pitchFamily="18" charset="0"/>
                              <a:ea typeface="Cambria Math"/>
                            </a:rPr>
                            <m:t>𝑛</m:t>
                          </m:r>
                        </m:sub>
                      </m:sSub>
                      <m:acc>
                        <m:accPr>
                          <m:chr m:val="⃑"/>
                          <m:ctrlPr>
                            <a:rPr lang="en-US" i="1">
                              <a:solidFill>
                                <a:schemeClr val="tx1"/>
                              </a:solidFill>
                              <a:latin typeface="Cambria Math" panose="02040503050406030204" pitchFamily="18" charset="0"/>
                            </a:rPr>
                          </m:ctrlPr>
                        </m:accPr>
                        <m:e>
                          <m:r>
                            <a:rPr lang="en-US" i="1" smtClean="0">
                              <a:solidFill>
                                <a:schemeClr val="tx1"/>
                              </a:solidFill>
                              <a:latin typeface="Cambria Math" panose="02040503050406030204" pitchFamily="18" charset="0"/>
                              <a:ea typeface="Cambria Math" panose="02040503050406030204" pitchFamily="18" charset="0"/>
                            </a:rPr>
                            <m:t>𝜎</m:t>
                          </m:r>
                        </m:e>
                      </m:acc>
                      <m:r>
                        <a:rPr lang="en-US" i="1">
                          <a:solidFill>
                            <a:schemeClr val="tx1"/>
                          </a:solidFill>
                          <a:latin typeface="Cambria Math"/>
                          <a:ea typeface="Cambria Math"/>
                        </a:rPr>
                        <m:t>∙</m:t>
                      </m:r>
                      <m:acc>
                        <m:accPr>
                          <m:chr m:val="⃑"/>
                          <m:ctrlPr>
                            <a:rPr lang="en-US" i="1">
                              <a:solidFill>
                                <a:schemeClr val="tx1"/>
                              </a:solidFill>
                              <a:latin typeface="Cambria Math" panose="02040503050406030204" pitchFamily="18" charset="0"/>
                              <a:ea typeface="Cambria Math"/>
                            </a:rPr>
                          </m:ctrlPr>
                        </m:accPr>
                        <m:e>
                          <m:r>
                            <a:rPr lang="en-US" i="1">
                              <a:solidFill>
                                <a:schemeClr val="tx1"/>
                              </a:solidFill>
                              <a:latin typeface="Cambria Math"/>
                              <a:ea typeface="Cambria Math"/>
                            </a:rPr>
                            <m:t>𝐵</m:t>
                          </m:r>
                        </m:e>
                      </m:acc>
                      <m:r>
                        <a:rPr lang="en-US" i="1">
                          <a:solidFill>
                            <a:schemeClr val="tx1"/>
                          </a:solidFill>
                          <a:latin typeface="Cambria Math"/>
                        </a:rPr>
                        <m:t>−</m:t>
                      </m:r>
                      <m:sSub>
                        <m:sSubPr>
                          <m:ctrlPr>
                            <a:rPr lang="en-CA" b="0" i="1" smtClean="0">
                              <a:solidFill>
                                <a:schemeClr val="tx1"/>
                              </a:solidFill>
                              <a:latin typeface="Cambria Math" panose="02040503050406030204" pitchFamily="18" charset="0"/>
                            </a:rPr>
                          </m:ctrlPr>
                        </m:sSubPr>
                        <m:e>
                          <m:r>
                            <a:rPr lang="en-CA" b="0" i="1" smtClean="0">
                              <a:solidFill>
                                <a:schemeClr val="tx1"/>
                              </a:solidFill>
                              <a:latin typeface="Cambria Math" panose="02040503050406030204" pitchFamily="18" charset="0"/>
                            </a:rPr>
                            <m:t>𝑑</m:t>
                          </m:r>
                        </m:e>
                        <m:sub>
                          <m:r>
                            <a:rPr lang="en-CA" b="0" i="1" smtClean="0">
                              <a:solidFill>
                                <a:schemeClr val="tx1"/>
                              </a:solidFill>
                              <a:latin typeface="Cambria Math" panose="02040503050406030204" pitchFamily="18" charset="0"/>
                            </a:rPr>
                            <m:t>𝑛</m:t>
                          </m:r>
                        </m:sub>
                      </m:sSub>
                      <m:acc>
                        <m:accPr>
                          <m:chr m:val="⃑"/>
                          <m:ctrlPr>
                            <a:rPr lang="en-US" i="1">
                              <a:solidFill>
                                <a:schemeClr val="tx1"/>
                              </a:solidFill>
                              <a:latin typeface="Cambria Math" panose="02040503050406030204" pitchFamily="18" charset="0"/>
                            </a:rPr>
                          </m:ctrlPr>
                        </m:accPr>
                        <m:e>
                          <m:r>
                            <a:rPr lang="en-US" i="1" smtClean="0">
                              <a:solidFill>
                                <a:schemeClr val="tx1"/>
                              </a:solidFill>
                              <a:latin typeface="Cambria Math" panose="02040503050406030204" pitchFamily="18" charset="0"/>
                              <a:ea typeface="Cambria Math" panose="02040503050406030204" pitchFamily="18" charset="0"/>
                            </a:rPr>
                            <m:t>𝜎</m:t>
                          </m:r>
                        </m:e>
                      </m:acc>
                      <m:r>
                        <a:rPr lang="en-US" i="1">
                          <a:solidFill>
                            <a:schemeClr val="tx1"/>
                          </a:solidFill>
                          <a:latin typeface="Cambria Math"/>
                          <a:ea typeface="Cambria Math"/>
                        </a:rPr>
                        <m:t>∙</m:t>
                      </m:r>
                      <m:acc>
                        <m:accPr>
                          <m:chr m:val="⃑"/>
                          <m:ctrlPr>
                            <a:rPr lang="en-US" i="1">
                              <a:solidFill>
                                <a:schemeClr val="tx1"/>
                              </a:solidFill>
                              <a:latin typeface="Cambria Math" panose="02040503050406030204" pitchFamily="18" charset="0"/>
                              <a:ea typeface="Cambria Math"/>
                            </a:rPr>
                          </m:ctrlPr>
                        </m:accPr>
                        <m:e>
                          <m:r>
                            <a:rPr lang="en-US" i="1">
                              <a:solidFill>
                                <a:schemeClr val="tx1"/>
                              </a:solidFill>
                              <a:latin typeface="Cambria Math"/>
                              <a:ea typeface="Cambria Math"/>
                            </a:rPr>
                            <m:t>𝐸</m:t>
                          </m:r>
                        </m:e>
                      </m:acc>
                    </m:oMath>
                  </m:oMathPara>
                </a14:m>
                <a:endParaRPr lang="en-US" b="0" i="1" dirty="0">
                  <a:solidFill>
                    <a:schemeClr val="tx1"/>
                  </a:solidFill>
                  <a:latin typeface="Cambria Math"/>
                </a:endParaRPr>
              </a:p>
              <a:p>
                <a:pPr marL="0" indent="0">
                  <a:buNone/>
                </a:pPr>
                <a:endParaRPr lang="en-US" b="0" i="1" dirty="0">
                  <a:solidFill>
                    <a:srgbClr val="FF0000"/>
                  </a:solidFill>
                  <a:latin typeface="Cambria Math"/>
                </a:endParaRPr>
              </a:p>
              <a:p>
                <a:r>
                  <a:rPr lang="en-CA" dirty="0"/>
                  <a:t>Experiment:  precise measurement of neutron spin precession frequency to determine </a:t>
                </a:r>
                <a:r>
                  <a:rPr lang="en-CA" i="1" dirty="0" err="1"/>
                  <a:t>d</a:t>
                </a:r>
                <a:r>
                  <a:rPr lang="en-CA" i="1" baseline="-25000" dirty="0" err="1"/>
                  <a:t>n</a:t>
                </a:r>
                <a:endParaRPr lang="en-CA" i="1" baseline="-25000" dirty="0"/>
              </a:p>
              <a:p>
                <a:pPr marL="0" indent="0">
                  <a:buNone/>
                </a:pPr>
                <a:endParaRPr lang="en-US" sz="800" dirty="0">
                  <a:solidFill>
                    <a:schemeClr val="tx1"/>
                  </a:solidFill>
                </a:endParaRPr>
              </a:p>
              <a:p>
                <a:pPr marL="0" indent="0">
                  <a:buNone/>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ℏ</m:t>
                      </m:r>
                      <m:r>
                        <a:rPr lang="en-US" b="0" i="1" smtClean="0">
                          <a:solidFill>
                            <a:schemeClr val="tx1"/>
                          </a:solidFill>
                          <a:latin typeface="Cambria Math" panose="02040503050406030204" pitchFamily="18" charset="0"/>
                          <a:ea typeface="Cambria Math" panose="02040503050406030204" pitchFamily="18" charset="0"/>
                        </a:rPr>
                        <m:t>𝜔</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US" b="0" i="1" smtClean="0">
                              <a:solidFill>
                                <a:schemeClr val="tx1"/>
                              </a:solidFill>
                              <a:latin typeface="Cambria Math" panose="02040503050406030204" pitchFamily="18" charset="0"/>
                              <a:ea typeface="Cambria Math" panose="02040503050406030204" pitchFamily="18" charset="0"/>
                            </a:rPr>
                            <m:t>𝜇</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𝐵</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CA" b="0" i="1" smtClean="0">
                              <a:solidFill>
                                <a:schemeClr val="tx1"/>
                              </a:solidFill>
                              <a:latin typeface="Cambria Math" panose="02040503050406030204" pitchFamily="18" charset="0"/>
                              <a:ea typeface="Cambria Math"/>
                            </a:rPr>
                            <m:t>𝑑</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𝐸</m:t>
                      </m:r>
                    </m:oMath>
                  </m:oMathPara>
                </a14:m>
                <a:endParaRPr lang="en-US" b="0" dirty="0">
                  <a:solidFill>
                    <a:schemeClr val="tx1"/>
                  </a:solidFill>
                  <a:ea typeface="Cambria Math"/>
                </a:endParaRPr>
              </a:p>
              <a:p>
                <a:endParaRPr lang="en-US" dirty="0"/>
              </a:p>
            </p:txBody>
          </p:sp>
        </mc:Choice>
        <mc:Fallback xmlns="">
          <p:sp>
            <p:nvSpPr>
              <p:cNvPr id="3" name="Content Placeholder 2">
                <a:extLst>
                  <a:ext uri="{FF2B5EF4-FFF2-40B4-BE49-F238E27FC236}">
                    <a16:creationId xmlns:a16="http://schemas.microsoft.com/office/drawing/2014/main" id="{3A615431-0BB1-D055-EE31-5D5A7340BA40}"/>
                  </a:ext>
                </a:extLst>
              </p:cNvPr>
              <p:cNvSpPr>
                <a:spLocks noGrp="1" noRot="1" noChangeAspect="1" noMove="1" noResize="1" noEditPoints="1" noAdjustHandles="1" noChangeArrowheads="1" noChangeShapeType="1" noTextEdit="1"/>
              </p:cNvSpPr>
              <p:nvPr>
                <p:ph idx="1"/>
              </p:nvPr>
            </p:nvSpPr>
            <p:spPr>
              <a:xfrm>
                <a:off x="838201" y="2048049"/>
                <a:ext cx="5914292" cy="4351338"/>
              </a:xfrm>
              <a:blipFill>
                <a:blip r:embed="rId4"/>
                <a:stretch>
                  <a:fillRect l="-1856" t="-2521" r="-3196"/>
                </a:stretch>
              </a:blipFill>
            </p:spPr>
            <p:txBody>
              <a:bodyPr/>
              <a:lstStyle/>
              <a:p>
                <a:r>
                  <a:rPr lang="en-CA">
                    <a:noFill/>
                  </a:rPr>
                  <a:t> </a:t>
                </a:r>
              </a:p>
            </p:txBody>
          </p:sp>
        </mc:Fallback>
      </mc:AlternateContent>
      <p:sp>
        <p:nvSpPr>
          <p:cNvPr id="6" name="Slide Number Placeholder 5">
            <a:extLst>
              <a:ext uri="{FF2B5EF4-FFF2-40B4-BE49-F238E27FC236}">
                <a16:creationId xmlns:a16="http://schemas.microsoft.com/office/drawing/2014/main" id="{434D61F1-429A-A361-2A13-9737889A77A5}"/>
              </a:ext>
            </a:extLst>
          </p:cNvPr>
          <p:cNvSpPr>
            <a:spLocks noGrp="1"/>
          </p:cNvSpPr>
          <p:nvPr>
            <p:ph type="sldNum" sz="quarter" idx="12"/>
          </p:nvPr>
        </p:nvSpPr>
        <p:spPr/>
        <p:txBody>
          <a:bodyPr/>
          <a:lstStyle/>
          <a:p>
            <a:fld id="{A4060E2B-25DB-47F5-B68A-4CACD5C016EE}" type="slidenum">
              <a:rPr lang="en-CA" smtClean="0"/>
              <a:t>25</a:t>
            </a:fld>
            <a:endParaRPr lang="en-CA"/>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B171A36-A11A-6405-E3A3-70ED0ED24469}"/>
                  </a:ext>
                </a:extLst>
              </p:cNvPr>
              <p:cNvSpPr txBox="1"/>
              <p:nvPr/>
            </p:nvSpPr>
            <p:spPr>
              <a:xfrm>
                <a:off x="4928718" y="3367417"/>
                <a:ext cx="1348318"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sz="2000" b="0" i="1" smtClean="0">
                          <a:solidFill>
                            <a:srgbClr val="0070C0"/>
                          </a:solidFill>
                          <a:latin typeface="Cambria Math" panose="02040503050406030204" pitchFamily="18" charset="0"/>
                          <a:ea typeface="Cambria Math" panose="02040503050406030204" pitchFamily="18" charset="0"/>
                        </a:rPr>
                        <m:t>  </m:t>
                      </m:r>
                      <m:borderBox>
                        <m:borderBoxPr>
                          <m:hideTop m:val="on"/>
                          <m:hideBot m:val="on"/>
                          <m:hideLeft m:val="on"/>
                          <m:hideRight m:val="on"/>
                          <m:strikeBLTR m:val="on"/>
                          <m:ctrlPr>
                            <a:rPr lang="en-CA" sz="2000" i="1" smtClean="0">
                              <a:solidFill>
                                <a:srgbClr val="0070C0"/>
                              </a:solidFill>
                              <a:latin typeface="Cambria Math" panose="02040503050406030204" pitchFamily="18" charset="0"/>
                              <a:ea typeface="Cambria Math" panose="02040503050406030204" pitchFamily="18" charset="0"/>
                            </a:rPr>
                          </m:ctrlPr>
                        </m:borderBoxPr>
                        <m:e>
                          <m:r>
                            <m:rPr>
                              <m:brk m:alnAt="14"/>
                            </m:rPr>
                            <a:rPr lang="en-CA" sz="2000" i="1">
                              <a:solidFill>
                                <a:srgbClr val="0070C0"/>
                              </a:solidFill>
                              <a:latin typeface="Cambria Math" panose="02040503050406030204" pitchFamily="18" charset="0"/>
                              <a:ea typeface="Cambria Math" panose="02040503050406030204" pitchFamily="18" charset="0"/>
                            </a:rPr>
                            <m:t>𝑇</m:t>
                          </m:r>
                        </m:e>
                      </m:borderBox>
                      <m:r>
                        <a:rPr lang="en-CA" sz="2000" i="1">
                          <a:solidFill>
                            <a:srgbClr val="0070C0"/>
                          </a:solidFill>
                          <a:latin typeface="Cambria Math" panose="02040503050406030204" pitchFamily="18" charset="0"/>
                          <a:ea typeface="Cambria Math" panose="02040503050406030204" pitchFamily="18" charset="0"/>
                        </a:rPr>
                        <m:t>→</m:t>
                      </m:r>
                      <m:borderBox>
                        <m:borderBoxPr>
                          <m:hideTop m:val="on"/>
                          <m:hideBot m:val="on"/>
                          <m:hideLeft m:val="on"/>
                          <m:hideRight m:val="on"/>
                          <m:strikeBLTR m:val="on"/>
                          <m:ctrlPr>
                            <a:rPr lang="en-CA" sz="2000" i="1">
                              <a:solidFill>
                                <a:srgbClr val="0070C0"/>
                              </a:solidFill>
                              <a:latin typeface="Cambria Math" panose="02040503050406030204" pitchFamily="18" charset="0"/>
                              <a:ea typeface="Cambria Math" panose="02040503050406030204" pitchFamily="18" charset="0"/>
                            </a:rPr>
                          </m:ctrlPr>
                        </m:borderBoxPr>
                        <m:e>
                          <m:r>
                            <m:rPr>
                              <m:brk m:alnAt="14"/>
                              <m:aln/>
                            </m:rPr>
                            <a:rPr lang="en-CA" sz="2000" b="0" i="1" smtClean="0">
                              <a:solidFill>
                                <a:srgbClr val="0070C0"/>
                              </a:solidFill>
                              <a:latin typeface="Cambria Math" panose="02040503050406030204" pitchFamily="18" charset="0"/>
                              <a:ea typeface="Cambria Math" panose="02040503050406030204" pitchFamily="18" charset="0"/>
                            </a:rPr>
                            <m:t>𝐶</m:t>
                          </m:r>
                          <m:r>
                            <a:rPr lang="en-CA" sz="2000" b="0" i="1" smtClean="0">
                              <a:solidFill>
                                <a:srgbClr val="0070C0"/>
                              </a:solidFill>
                              <a:latin typeface="Cambria Math" panose="02040503050406030204" pitchFamily="18" charset="0"/>
                              <a:ea typeface="Cambria Math" panose="02040503050406030204" pitchFamily="18" charset="0"/>
                            </a:rPr>
                            <m:t>𝑃</m:t>
                          </m:r>
                        </m:e>
                      </m:borderBox>
                    </m:oMath>
                  </m:oMathPara>
                </a14:m>
                <a:endParaRPr lang="en-CA" sz="2000" dirty="0">
                  <a:solidFill>
                    <a:srgbClr val="0070C0"/>
                  </a:solidFill>
                </a:endParaRPr>
              </a:p>
            </p:txBody>
          </p:sp>
        </mc:Choice>
        <mc:Fallback xmlns="">
          <p:sp>
            <p:nvSpPr>
              <p:cNvPr id="4" name="TextBox 3">
                <a:extLst>
                  <a:ext uri="{FF2B5EF4-FFF2-40B4-BE49-F238E27FC236}">
                    <a16:creationId xmlns:a16="http://schemas.microsoft.com/office/drawing/2014/main" id="{BB171A36-A11A-6405-E3A3-70ED0ED24469}"/>
                  </a:ext>
                </a:extLst>
              </p:cNvPr>
              <p:cNvSpPr txBox="1">
                <a:spLocks noRot="1" noChangeAspect="1" noMove="1" noResize="1" noEditPoints="1" noAdjustHandles="1" noChangeArrowheads="1" noChangeShapeType="1" noTextEdit="1"/>
              </p:cNvSpPr>
              <p:nvPr/>
            </p:nvSpPr>
            <p:spPr>
              <a:xfrm>
                <a:off x="4928718" y="3367417"/>
                <a:ext cx="1348318" cy="307777"/>
              </a:xfrm>
              <a:prstGeom prst="rect">
                <a:avLst/>
              </a:prstGeom>
              <a:blipFill>
                <a:blip r:embed="rId5"/>
                <a:stretch>
                  <a:fillRect b="-9804"/>
                </a:stretch>
              </a:blipFill>
            </p:spPr>
            <p:txBody>
              <a:bodyPr/>
              <a:lstStyle/>
              <a:p>
                <a:r>
                  <a:rPr lang="en-CA">
                    <a:noFill/>
                  </a:rPr>
                  <a:t> </a:t>
                </a:r>
              </a:p>
            </p:txBody>
          </p:sp>
        </mc:Fallback>
      </mc:AlternateContent>
      <p:cxnSp>
        <p:nvCxnSpPr>
          <p:cNvPr id="7" name="Connector: Elbow 6">
            <a:extLst>
              <a:ext uri="{FF2B5EF4-FFF2-40B4-BE49-F238E27FC236}">
                <a16:creationId xmlns:a16="http://schemas.microsoft.com/office/drawing/2014/main" id="{0CB6E29B-7D1D-9E7A-ADFF-298A4F4BA1D7}"/>
              </a:ext>
            </a:extLst>
          </p:cNvPr>
          <p:cNvCxnSpPr>
            <a:cxnSpLocks/>
          </p:cNvCxnSpPr>
          <p:nvPr/>
        </p:nvCxnSpPr>
        <p:spPr>
          <a:xfrm>
            <a:off x="4612195" y="3317742"/>
            <a:ext cx="633046" cy="222515"/>
          </a:xfrm>
          <a:prstGeom prst="bentConnector3">
            <a:avLst>
              <a:gd name="adj1" fmla="val -794"/>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0332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D3C9B-ADF9-B5BD-8B87-69C998118D03}"/>
              </a:ext>
            </a:extLst>
          </p:cNvPr>
          <p:cNvSpPr>
            <a:spLocks noGrp="1"/>
          </p:cNvSpPr>
          <p:nvPr>
            <p:ph type="title"/>
          </p:nvPr>
        </p:nvSpPr>
        <p:spPr/>
        <p:txBody>
          <a:bodyPr/>
          <a:lstStyle/>
          <a:p>
            <a:r>
              <a:rPr lang="en-US" dirty="0"/>
              <a:t>Benchmarking</a:t>
            </a:r>
            <a:endParaRPr lang="en-CA" dirty="0"/>
          </a:p>
        </p:txBody>
      </p:sp>
      <p:sp>
        <p:nvSpPr>
          <p:cNvPr id="3" name="Content Placeholder 2">
            <a:extLst>
              <a:ext uri="{FF2B5EF4-FFF2-40B4-BE49-F238E27FC236}">
                <a16:creationId xmlns:a16="http://schemas.microsoft.com/office/drawing/2014/main" id="{734F9DC4-D853-6533-8EAF-9A25EA2B42E4}"/>
              </a:ext>
            </a:extLst>
          </p:cNvPr>
          <p:cNvSpPr>
            <a:spLocks noGrp="1"/>
          </p:cNvSpPr>
          <p:nvPr>
            <p:ph idx="1"/>
          </p:nvPr>
        </p:nvSpPr>
        <p:spPr>
          <a:xfrm>
            <a:off x="838200" y="2005012"/>
            <a:ext cx="10515600" cy="4351338"/>
          </a:xfrm>
        </p:spPr>
        <p:txBody>
          <a:bodyPr>
            <a:normAutofit/>
          </a:bodyPr>
          <a:lstStyle/>
          <a:p>
            <a:r>
              <a:rPr lang="en-US" dirty="0" err="1"/>
              <a:t>PENTrack</a:t>
            </a:r>
            <a:r>
              <a:rPr lang="en-US" dirty="0"/>
              <a:t> results must be analytically verified by comparing the following:</a:t>
            </a:r>
          </a:p>
          <a:p>
            <a:endParaRPr lang="en-US" dirty="0"/>
          </a:p>
          <a:p>
            <a:endParaRPr lang="en-US" dirty="0"/>
          </a:p>
          <a:p>
            <a:endParaRPr lang="en-US" dirty="0"/>
          </a:p>
          <a:p>
            <a:endParaRPr lang="en-US" dirty="0"/>
          </a:p>
          <a:p>
            <a:pPr marL="0" indent="0">
              <a:buNone/>
            </a:pPr>
            <a:r>
              <a:rPr lang="en-CA" dirty="0"/>
              <a:t>to the fit of the simulated data:</a:t>
            </a:r>
          </a:p>
          <a:p>
            <a:pPr marL="0" indent="0">
              <a:buNone/>
            </a:pPr>
            <a:r>
              <a:rPr lang="en-CA" dirty="0"/>
              <a:t>  </a:t>
            </a:r>
          </a:p>
        </p:txBody>
      </p:sp>
      <p:sp>
        <p:nvSpPr>
          <p:cNvPr id="4" name="Slide Number Placeholder 3">
            <a:extLst>
              <a:ext uri="{FF2B5EF4-FFF2-40B4-BE49-F238E27FC236}">
                <a16:creationId xmlns:a16="http://schemas.microsoft.com/office/drawing/2014/main" id="{3EB7E793-2A80-6EC6-6EEC-859547A032F9}"/>
              </a:ext>
            </a:extLst>
          </p:cNvPr>
          <p:cNvSpPr>
            <a:spLocks noGrp="1"/>
          </p:cNvSpPr>
          <p:nvPr>
            <p:ph type="sldNum" sz="quarter" idx="12"/>
          </p:nvPr>
        </p:nvSpPr>
        <p:spPr/>
        <p:txBody>
          <a:bodyPr/>
          <a:lstStyle/>
          <a:p>
            <a:fld id="{A4060E2B-25DB-47F5-B68A-4CACD5C016EE}" type="slidenum">
              <a:rPr lang="en-CA" smtClean="0"/>
              <a:t>26</a:t>
            </a:fld>
            <a:endParaRPr lang="en-CA"/>
          </a:p>
        </p:txBody>
      </p:sp>
      <p:pic>
        <p:nvPicPr>
          <p:cNvPr id="6" name="Picture 5">
            <a:extLst>
              <a:ext uri="{FF2B5EF4-FFF2-40B4-BE49-F238E27FC236}">
                <a16:creationId xmlns:a16="http://schemas.microsoft.com/office/drawing/2014/main" id="{256CD802-7B2A-DEFE-B198-A622E666A7B1}"/>
              </a:ext>
            </a:extLst>
          </p:cNvPr>
          <p:cNvPicPr>
            <a:picLocks noChangeAspect="1"/>
          </p:cNvPicPr>
          <p:nvPr/>
        </p:nvPicPr>
        <p:blipFill>
          <a:blip r:embed="rId2"/>
          <a:stretch>
            <a:fillRect/>
          </a:stretch>
        </p:blipFill>
        <p:spPr>
          <a:xfrm>
            <a:off x="914341" y="3714863"/>
            <a:ext cx="5181659" cy="1207091"/>
          </a:xfrm>
          <a:prstGeom prst="rect">
            <a:avLst/>
          </a:prstGeom>
        </p:spPr>
      </p:pic>
      <p:pic>
        <p:nvPicPr>
          <p:cNvPr id="8" name="Picture 7">
            <a:extLst>
              <a:ext uri="{FF2B5EF4-FFF2-40B4-BE49-F238E27FC236}">
                <a16:creationId xmlns:a16="http://schemas.microsoft.com/office/drawing/2014/main" id="{CDCEF35D-7C66-45FD-E6A2-BC390662AF33}"/>
              </a:ext>
            </a:extLst>
          </p:cNvPr>
          <p:cNvPicPr>
            <a:picLocks noChangeAspect="1"/>
          </p:cNvPicPr>
          <p:nvPr/>
        </p:nvPicPr>
        <p:blipFill>
          <a:blip r:embed="rId3"/>
          <a:stretch>
            <a:fillRect/>
          </a:stretch>
        </p:blipFill>
        <p:spPr>
          <a:xfrm>
            <a:off x="993364" y="2816528"/>
            <a:ext cx="8140843" cy="1207091"/>
          </a:xfrm>
          <a:prstGeom prst="rect">
            <a:avLst/>
          </a:prstGeom>
        </p:spPr>
      </p:pic>
      <p:sp>
        <p:nvSpPr>
          <p:cNvPr id="9" name="TextBox 8">
            <a:extLst>
              <a:ext uri="{FF2B5EF4-FFF2-40B4-BE49-F238E27FC236}">
                <a16:creationId xmlns:a16="http://schemas.microsoft.com/office/drawing/2014/main" id="{D2A7EDD3-C0F6-E9F6-CBD2-212AC31789A4}"/>
              </a:ext>
            </a:extLst>
          </p:cNvPr>
          <p:cNvSpPr txBox="1"/>
          <p:nvPr/>
        </p:nvSpPr>
        <p:spPr>
          <a:xfrm>
            <a:off x="9596430" y="3714863"/>
            <a:ext cx="2336800" cy="646331"/>
          </a:xfrm>
          <a:prstGeom prst="rect">
            <a:avLst/>
          </a:prstGeom>
          <a:noFill/>
        </p:spPr>
        <p:txBody>
          <a:bodyPr wrap="square" rtlCol="0">
            <a:spAutoFit/>
          </a:bodyPr>
          <a:lstStyle/>
          <a:p>
            <a:r>
              <a:rPr lang="en-US" dirty="0"/>
              <a:t>Calculate for Uniform energy spectrum</a:t>
            </a:r>
            <a:endParaRPr lang="en-CA" dirty="0"/>
          </a:p>
        </p:txBody>
      </p:sp>
      <p:sp>
        <p:nvSpPr>
          <p:cNvPr id="10" name="Right Brace 9">
            <a:extLst>
              <a:ext uri="{FF2B5EF4-FFF2-40B4-BE49-F238E27FC236}">
                <a16:creationId xmlns:a16="http://schemas.microsoft.com/office/drawing/2014/main" id="{5537B4D3-CB61-4FFC-085E-E4EAC992FDC7}"/>
              </a:ext>
            </a:extLst>
          </p:cNvPr>
          <p:cNvSpPr/>
          <p:nvPr/>
        </p:nvSpPr>
        <p:spPr>
          <a:xfrm>
            <a:off x="9003323" y="3228622"/>
            <a:ext cx="593107" cy="1557741"/>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ln w="28575">
                <a:solidFill>
                  <a:schemeClr val="tx1"/>
                </a:solidFill>
              </a:ln>
            </a:endParaRPr>
          </a:p>
        </p:txBody>
      </p:sp>
      <p:pic>
        <p:nvPicPr>
          <p:cNvPr id="12" name="Picture 11">
            <a:extLst>
              <a:ext uri="{FF2B5EF4-FFF2-40B4-BE49-F238E27FC236}">
                <a16:creationId xmlns:a16="http://schemas.microsoft.com/office/drawing/2014/main" id="{FA9AC0BA-CB7F-9620-6C16-753ACC25CA4D}"/>
              </a:ext>
            </a:extLst>
          </p:cNvPr>
          <p:cNvPicPr>
            <a:picLocks noChangeAspect="1"/>
          </p:cNvPicPr>
          <p:nvPr/>
        </p:nvPicPr>
        <p:blipFill>
          <a:blip r:embed="rId4"/>
          <a:stretch>
            <a:fillRect/>
          </a:stretch>
        </p:blipFill>
        <p:spPr>
          <a:xfrm>
            <a:off x="1271232" y="5633992"/>
            <a:ext cx="2484879" cy="525648"/>
          </a:xfrm>
          <a:prstGeom prst="rect">
            <a:avLst/>
          </a:prstGeom>
        </p:spPr>
      </p:pic>
    </p:spTree>
    <p:extLst>
      <p:ext uri="{BB962C8B-B14F-4D97-AF65-F5344CB8AC3E}">
        <p14:creationId xmlns:p14="http://schemas.microsoft.com/office/powerpoint/2010/main" val="2738792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ECD05-57AD-2BAA-D0B9-D352075CE323}"/>
              </a:ext>
            </a:extLst>
          </p:cNvPr>
          <p:cNvSpPr>
            <a:spLocks noGrp="1"/>
          </p:cNvSpPr>
          <p:nvPr>
            <p:ph type="title"/>
          </p:nvPr>
        </p:nvSpPr>
        <p:spPr/>
        <p:txBody>
          <a:bodyPr/>
          <a:lstStyle/>
          <a:p>
            <a:endParaRPr lang="en-CA" dirty="0"/>
          </a:p>
        </p:txBody>
      </p:sp>
      <p:sp>
        <p:nvSpPr>
          <p:cNvPr id="4" name="Slide Number Placeholder 3">
            <a:extLst>
              <a:ext uri="{FF2B5EF4-FFF2-40B4-BE49-F238E27FC236}">
                <a16:creationId xmlns:a16="http://schemas.microsoft.com/office/drawing/2014/main" id="{82EEE150-D415-05CE-6F7F-43AC8AF901C6}"/>
              </a:ext>
            </a:extLst>
          </p:cNvPr>
          <p:cNvSpPr>
            <a:spLocks noGrp="1"/>
          </p:cNvSpPr>
          <p:nvPr>
            <p:ph type="sldNum" sz="quarter" idx="12"/>
          </p:nvPr>
        </p:nvSpPr>
        <p:spPr/>
        <p:txBody>
          <a:bodyPr/>
          <a:lstStyle/>
          <a:p>
            <a:fld id="{A4060E2B-25DB-47F5-B68A-4CACD5C016EE}" type="slidenum">
              <a:rPr lang="en-CA" smtClean="0"/>
              <a:t>27</a:t>
            </a:fld>
            <a:endParaRPr lang="en-CA"/>
          </a:p>
        </p:txBody>
      </p:sp>
      <p:pic>
        <p:nvPicPr>
          <p:cNvPr id="6" name="Picture 5" descr="A long white pipe with a square hole&#10;&#10;AI-generated content may be incorrect.">
            <a:extLst>
              <a:ext uri="{FF2B5EF4-FFF2-40B4-BE49-F238E27FC236}">
                <a16:creationId xmlns:a16="http://schemas.microsoft.com/office/drawing/2014/main" id="{17745F0C-7E25-6DD2-FF5F-14CC15A915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532" y="2802139"/>
            <a:ext cx="4760590" cy="1832201"/>
          </a:xfrm>
          <a:prstGeom prst="rect">
            <a:avLst/>
          </a:prstGeom>
        </p:spPr>
      </p:pic>
      <p:pic>
        <p:nvPicPr>
          <p:cNvPr id="8" name="Picture 7" descr="A graph of a function&#10;&#10;AI-generated content may be incorrect.">
            <a:extLst>
              <a:ext uri="{FF2B5EF4-FFF2-40B4-BE49-F238E27FC236}">
                <a16:creationId xmlns:a16="http://schemas.microsoft.com/office/drawing/2014/main" id="{B9F1CBAB-3DB0-00EF-A0D2-ECC8296D72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2549" y="904863"/>
            <a:ext cx="7138919" cy="5354189"/>
          </a:xfrm>
          <a:prstGeom prst="rect">
            <a:avLst/>
          </a:prstGeom>
        </p:spPr>
      </p:pic>
      <p:sp>
        <p:nvSpPr>
          <p:cNvPr id="9" name="TextBox 8">
            <a:extLst>
              <a:ext uri="{FF2B5EF4-FFF2-40B4-BE49-F238E27FC236}">
                <a16:creationId xmlns:a16="http://schemas.microsoft.com/office/drawing/2014/main" id="{799269B0-EA1B-E63F-89A4-713164FE727D}"/>
              </a:ext>
            </a:extLst>
          </p:cNvPr>
          <p:cNvSpPr txBox="1"/>
          <p:nvPr/>
        </p:nvSpPr>
        <p:spPr>
          <a:xfrm>
            <a:off x="777583" y="4863401"/>
            <a:ext cx="3426487" cy="646331"/>
          </a:xfrm>
          <a:prstGeom prst="rect">
            <a:avLst/>
          </a:prstGeom>
          <a:noFill/>
          <a:ln>
            <a:solidFill>
              <a:schemeClr val="tx1"/>
            </a:solidFill>
          </a:ln>
        </p:spPr>
        <p:txBody>
          <a:bodyPr wrap="square" rtlCol="0">
            <a:spAutoFit/>
          </a:bodyPr>
          <a:lstStyle/>
          <a:p>
            <a:r>
              <a:rPr lang="en-US" dirty="0"/>
              <a:t>UCN leave cube with uniform energy and angular spectrum</a:t>
            </a:r>
            <a:endParaRPr lang="en-CA" dirty="0"/>
          </a:p>
        </p:txBody>
      </p:sp>
    </p:spTree>
    <p:extLst>
      <p:ext uri="{BB962C8B-B14F-4D97-AF65-F5344CB8AC3E}">
        <p14:creationId xmlns:p14="http://schemas.microsoft.com/office/powerpoint/2010/main" val="8263594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90B46-9D38-C698-62E4-DCE5626BC3CC}"/>
              </a:ext>
            </a:extLst>
          </p:cNvPr>
          <p:cNvSpPr>
            <a:spLocks noGrp="1"/>
          </p:cNvSpPr>
          <p:nvPr>
            <p:ph type="title"/>
          </p:nvPr>
        </p:nvSpPr>
        <p:spPr/>
        <p:txBody>
          <a:bodyPr/>
          <a:lstStyle/>
          <a:p>
            <a:r>
              <a:rPr lang="en-US" dirty="0"/>
              <a:t>Weighted Uncertainty Calculation: Bin and Scale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43B8178-BF27-1E39-CE6F-410E028AB332}"/>
                  </a:ext>
                </a:extLst>
              </p:cNvPr>
              <p:cNvSpPr>
                <a:spLocks noGrp="1"/>
              </p:cNvSpPr>
              <p:nvPr>
                <p:ph idx="1"/>
              </p:nvPr>
            </p:nvSpPr>
            <p:spPr/>
            <p:txBody>
              <a:bodyPr>
                <a:normAutofit fontScale="47500" lnSpcReduction="20000"/>
              </a:bodyPr>
              <a:lstStyle/>
              <a:p>
                <a:r>
                  <a:rPr lang="en-US" dirty="0"/>
                  <a:t>Bin your simulated UCNs by the weighting parameter (</a:t>
                </a:r>
                <a14:m>
                  <m:oMath xmlns:m="http://schemas.openxmlformats.org/officeDocument/2006/math">
                    <m:r>
                      <a:rPr lang="en-US" b="0" i="1" smtClean="0">
                        <a:latin typeface="Cambria Math" panose="02040503050406030204" pitchFamily="18" charset="0"/>
                      </a:rPr>
                      <m:t>𝐻</m:t>
                    </m:r>
                  </m:oMath>
                </a14:m>
                <a:r>
                  <a:rPr lang="en-US" dirty="0"/>
                  <a:t>), such that you have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𝑢</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r>
                          <a:rPr lang="en-US" b="0" i="1" smtClean="0">
                            <a:latin typeface="Cambria Math" panose="02040503050406030204" pitchFamily="18" charset="0"/>
                          </a:rPr>
                          <m:t>,</m:t>
                        </m:r>
                        <m:r>
                          <a:rPr lang="en-US" b="0" i="1" smtClean="0">
                            <a:latin typeface="Cambria Math" panose="02040503050406030204" pitchFamily="18" charset="0"/>
                          </a:rPr>
                          <m:t>𝑡</m:t>
                        </m:r>
                      </m:e>
                    </m:d>
                  </m:oMath>
                </a14:m>
                <a:endParaRPr lang="en-US" dirty="0"/>
              </a:p>
              <a:p>
                <a:r>
                  <a:rPr lang="en-US" dirty="0"/>
                  <a:t>Now, </a:t>
                </a: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𝑁</m:t>
                        </m:r>
                      </m:e>
                      <m:sub>
                        <m:r>
                          <a:rPr lang="en-US" b="0" i="1" smtClean="0">
                            <a:latin typeface="Cambria Math" panose="02040503050406030204" pitchFamily="18" charset="0"/>
                            <a:ea typeface="Cambria Math" panose="02040503050406030204" pitchFamily="18" charset="0"/>
                          </a:rPr>
                          <m:t>𝑤</m:t>
                        </m:r>
                      </m:sub>
                    </m:sSub>
                    <m:r>
                      <a:rPr lang="en-US" b="0" i="1" smtClean="0">
                        <a:latin typeface="Cambria Math" panose="02040503050406030204" pitchFamily="18" charset="0"/>
                        <a:ea typeface="Cambria Math" panose="02040503050406030204" pitchFamily="18" charset="0"/>
                      </a:rPr>
                      <m:t>=</m:t>
                    </m:r>
                    <m:nary>
                      <m:naryPr>
                        <m:chr m:val="∑"/>
                        <m:supHide m:val="on"/>
                        <m:ctrlPr>
                          <a:rPr lang="en-US" b="0" i="1" smtClean="0">
                            <a:latin typeface="Cambria Math" panose="02040503050406030204" pitchFamily="18" charset="0"/>
                            <a:ea typeface="Cambria Math" panose="02040503050406030204" pitchFamily="18" charset="0"/>
                          </a:rPr>
                        </m:ctrlPr>
                      </m:naryPr>
                      <m:sub>
                        <m:r>
                          <m:rPr>
                            <m:brk m:alnAt="7"/>
                          </m:rPr>
                          <a:rPr lang="en-US" b="0" i="1" smtClean="0">
                            <a:latin typeface="Cambria Math" panose="02040503050406030204" pitchFamily="18" charset="0"/>
                            <a:ea typeface="Cambria Math" panose="02040503050406030204" pitchFamily="18" charset="0"/>
                          </a:rPr>
                          <m:t>𝐻</m:t>
                        </m:r>
                      </m:sub>
                      <m:sup/>
                      <m:e>
                        <m:r>
                          <a:rPr lang="en-US" b="0" i="1" smtClean="0">
                            <a:latin typeface="Cambria Math" panose="02040503050406030204" pitchFamily="18" charset="0"/>
                          </a:rPr>
                          <m:t>𝑤</m:t>
                        </m:r>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𝑢</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r>
                              <a:rPr lang="en-US" b="0" i="1" smtClean="0">
                                <a:latin typeface="Cambria Math" panose="02040503050406030204" pitchFamily="18" charset="0"/>
                              </a:rPr>
                              <m:t>,</m:t>
                            </m:r>
                            <m:r>
                              <a:rPr lang="en-US" b="0" i="1" smtClean="0">
                                <a:latin typeface="Cambria Math" panose="02040503050406030204" pitchFamily="18" charset="0"/>
                              </a:rPr>
                              <m:t>𝑡</m:t>
                            </m:r>
                          </m:e>
                        </m:d>
                      </m:e>
                    </m:nary>
                  </m:oMath>
                </a14:m>
                <a:endParaRPr lang="en-US" dirty="0"/>
              </a:p>
              <a:p>
                <a:r>
                  <a:rPr lang="en-US" dirty="0"/>
                  <a:t>For a single bin, the uncertainty is </a:t>
                </a:r>
                <a14:m>
                  <m:oMath xmlns:m="http://schemas.openxmlformats.org/officeDocument/2006/math">
                    <m:r>
                      <a:rPr lang="en-US" b="0" i="1" smtClean="0">
                        <a:latin typeface="Cambria Math" panose="02040503050406030204" pitchFamily="18" charset="0"/>
                      </a:rPr>
                      <m:t>𝑤</m:t>
                    </m:r>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𝑢</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r>
                              <a:rPr lang="en-US" b="0" i="1" smtClean="0">
                                <a:latin typeface="Cambria Math" panose="02040503050406030204" pitchFamily="18" charset="0"/>
                              </a:rPr>
                              <m:t>,</m:t>
                            </m:r>
                            <m:r>
                              <a:rPr lang="en-US" b="0" i="1" smtClean="0">
                                <a:latin typeface="Cambria Math" panose="02040503050406030204" pitchFamily="18" charset="0"/>
                              </a:rPr>
                              <m:t>𝑡</m:t>
                            </m:r>
                          </m:e>
                        </m:d>
                      </m:e>
                    </m:rad>
                  </m:oMath>
                </a14:m>
                <a:endParaRPr lang="en-US" b="0" dirty="0"/>
              </a:p>
              <a:p>
                <a:pPr lvl="1"/>
                <a:endParaRPr lang="en-US" dirty="0"/>
              </a:p>
              <a:p>
                <a:r>
                  <a:rPr lang="en-US" dirty="0"/>
                  <a:t>Then the total uncertainty is obtained by error propagation</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𝑤</m:t>
                          </m:r>
                        </m:sub>
                      </m:sSub>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nary>
                            <m:naryPr>
                              <m:chr m:val="∑"/>
                              <m:supHide m:val="on"/>
                              <m:ctrlPr>
                                <a:rPr lang="en-US" b="0" i="1" smtClean="0">
                                  <a:latin typeface="Cambria Math" panose="02040503050406030204" pitchFamily="18" charset="0"/>
                                  <a:ea typeface="Cambria Math" panose="02040503050406030204" pitchFamily="18" charset="0"/>
                                </a:rPr>
                              </m:ctrlPr>
                            </m:naryPr>
                            <m:sub>
                              <m:r>
                                <m:rPr>
                                  <m:brk m:alnAt="7"/>
                                </m:rPr>
                                <a:rPr lang="en-US" b="0" i="1" smtClean="0">
                                  <a:latin typeface="Cambria Math" panose="02040503050406030204" pitchFamily="18" charset="0"/>
                                  <a:ea typeface="Cambria Math" panose="02040503050406030204" pitchFamily="18" charset="0"/>
                                </a:rPr>
                                <m:t>𝐻</m:t>
                              </m:r>
                            </m:sub>
                            <m:sup/>
                            <m:e>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rPr>
                                        <m:t>𝑤</m:t>
                                      </m:r>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rad>
                                        <m:radPr>
                                          <m:degHide m:val="on"/>
                                          <m:ctrlPr>
                                            <a:rPr lang="en-US" b="0" i="1" smtClean="0">
                                              <a:latin typeface="Cambria Math" panose="02040503050406030204" pitchFamily="18" charset="0"/>
                                            </a:rPr>
                                          </m:ctrlPr>
                                        </m:radPr>
                                        <m:deg/>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𝑢</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r>
                                                <a:rPr lang="en-US" b="0" i="1" smtClean="0">
                                                  <a:latin typeface="Cambria Math" panose="02040503050406030204" pitchFamily="18" charset="0"/>
                                                </a:rPr>
                                                <m:t>,</m:t>
                                              </m:r>
                                              <m:r>
                                                <a:rPr lang="en-US" b="0" i="1" smtClean="0">
                                                  <a:latin typeface="Cambria Math" panose="02040503050406030204" pitchFamily="18" charset="0"/>
                                                </a:rPr>
                                                <m:t>𝑡</m:t>
                                              </m:r>
                                            </m:e>
                                          </m:d>
                                        </m:e>
                                      </m:rad>
                                    </m:e>
                                  </m:d>
                                </m:e>
                                <m:sup>
                                  <m:r>
                                    <a:rPr lang="en-US" b="0" i="1" smtClean="0">
                                      <a:latin typeface="Cambria Math" panose="02040503050406030204" pitchFamily="18" charset="0"/>
                                    </a:rPr>
                                    <m:t>2</m:t>
                                  </m:r>
                                </m:sup>
                              </m:sSup>
                            </m:e>
                          </m:nary>
                        </m:e>
                      </m:rad>
                    </m:oMath>
                  </m:oMathPara>
                </a14:m>
                <a:endParaRPr lang="en-US" b="0" dirty="0"/>
              </a:p>
              <a:p>
                <a:r>
                  <a:rPr lang="en-US" dirty="0">
                    <a:latin typeface="Arial" panose="020B0604020202020204" pitchFamily="34" charset="0"/>
                    <a:cs typeface="Arial" panose="020B0604020202020204" pitchFamily="34" charset="0"/>
                  </a:rPr>
                  <a:t>For weighting of a filled spectrum with a function:</a:t>
                </a:r>
                <a:endParaRPr lang="en-US" b="0" dirty="0">
                  <a:latin typeface="Arial" panose="020B0604020202020204" pitchFamily="34" charset="0"/>
                  <a:cs typeface="Arial" panose="020B0604020202020204" pitchFamily="34" charset="0"/>
                </a:endParaRPr>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𝑓𝑖𝑙𝑙𝑒𝑑</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r>
                      <a:rPr lang="en-US" b="0" i="1" smtClean="0">
                        <a:latin typeface="Cambria Math" panose="02040503050406030204" pitchFamily="18" charset="0"/>
                      </a:rPr>
                      <m:t>=</m:t>
                    </m:r>
                    <m:r>
                      <a:rPr lang="en-US" b="0" i="1" smtClean="0">
                        <a:latin typeface="Cambria Math" panose="02040503050406030204" pitchFamily="18" charset="0"/>
                      </a:rPr>
                      <m:t>𝑤</m:t>
                    </m:r>
                    <m:r>
                      <a:rPr lang="en-US" b="0" i="1" smtClean="0">
                        <a:latin typeface="Cambria Math" panose="02040503050406030204" pitchFamily="18" charset="0"/>
                      </a:rPr>
                      <m:t>(</m:t>
                    </m:r>
                    <m:r>
                      <a:rPr lang="en-US" b="0" i="1" smtClean="0">
                        <a:latin typeface="Cambria Math" panose="02040503050406030204" pitchFamily="18" charset="0"/>
                      </a:rPr>
                      <m:t>𝐻</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𝑓𝑖𝑙𝑙𝑒𝑑</m:t>
                        </m:r>
                      </m:sub>
                    </m:sSub>
                    <m:d>
                      <m:dPr>
                        <m:ctrlPr>
                          <a:rPr lang="en-US" i="1">
                            <a:latin typeface="Cambria Math" panose="02040503050406030204" pitchFamily="18" charset="0"/>
                          </a:rPr>
                        </m:ctrlPr>
                      </m:dPr>
                      <m:e>
                        <m:r>
                          <a:rPr lang="en-US" i="1">
                            <a:latin typeface="Cambria Math" panose="02040503050406030204" pitchFamily="18" charset="0"/>
                          </a:rPr>
                          <m:t>𝐻</m:t>
                        </m:r>
                      </m:e>
                    </m:d>
                  </m:oMath>
                </a14:m>
                <a:endParaRPr lang="en-US" b="0" i="1" dirty="0">
                  <a:latin typeface="Cambria Math" panose="02040503050406030204" pitchFamily="18" charset="0"/>
                </a:endParaRPr>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r>
                          <a:rPr lang="en-US" b="0" i="1" smtClean="0">
                            <a:latin typeface="Cambria Math" panose="02040503050406030204" pitchFamily="18" charset="0"/>
                          </a:rPr>
                          <m:t>(</m:t>
                        </m:r>
                        <m:r>
                          <a:rPr lang="en-US" b="0" i="1" smtClean="0">
                            <a:latin typeface="Cambria Math" panose="02040503050406030204" pitchFamily="18" charset="0"/>
                          </a:rPr>
                          <m:t>𝑤</m:t>
                        </m:r>
                      </m:e>
                      <m:sub>
                        <m:r>
                          <a:rPr lang="en-US" b="0" i="1" smtClean="0">
                            <a:latin typeface="Cambria Math" panose="02040503050406030204" pitchFamily="18" charset="0"/>
                          </a:rPr>
                          <m:t>𝑓𝑖𝑙𝑙𝑒𝑑</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r>
                      <a:rPr lang="en-US" b="0" i="1" smtClean="0">
                        <a:latin typeface="Cambria Math" panose="02040503050406030204" pitchFamily="18" charset="0"/>
                      </a:rPr>
                      <m:t>)=</m:t>
                    </m:r>
                    <m:r>
                      <a:rPr lang="en-US" b="0" i="1" smtClean="0">
                        <a:latin typeface="Cambria Math" panose="02040503050406030204" pitchFamily="18" charset="0"/>
                      </a:rPr>
                      <m:t>𝑤</m:t>
                    </m:r>
                    <m:r>
                      <a:rPr lang="en-US" b="0" i="1" smtClean="0">
                        <a:latin typeface="Cambria Math" panose="02040503050406030204" pitchFamily="18" charset="0"/>
                      </a:rPr>
                      <m:t>(</m:t>
                    </m:r>
                    <m:r>
                      <a:rPr lang="en-US" b="0" i="1" smtClean="0">
                        <a:latin typeface="Cambria Math" panose="02040503050406030204" pitchFamily="18" charset="0"/>
                      </a:rPr>
                      <m:t>𝐻</m:t>
                    </m:r>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b="0" i="1" smtClean="0">
                                <a:latin typeface="Cambria Math" panose="02040503050406030204" pitchFamily="18" charset="0"/>
                              </a:rPr>
                              <m:t>𝑓𝑖𝑙𝑙𝑒𝑑</m:t>
                            </m:r>
                          </m:sub>
                        </m:sSub>
                        <m:d>
                          <m:dPr>
                            <m:ctrlPr>
                              <a:rPr lang="en-US" i="1">
                                <a:latin typeface="Cambria Math" panose="02040503050406030204" pitchFamily="18" charset="0"/>
                              </a:rPr>
                            </m:ctrlPr>
                          </m:dPr>
                          <m:e>
                            <m:r>
                              <a:rPr lang="en-US" i="1">
                                <a:latin typeface="Cambria Math" panose="02040503050406030204" pitchFamily="18" charset="0"/>
                              </a:rPr>
                              <m:t>𝐻</m:t>
                            </m:r>
                          </m:e>
                        </m:d>
                      </m:e>
                    </m:rad>
                  </m:oMath>
                </a14:m>
                <a:endParaRPr lang="en-US" b="0" dirty="0"/>
              </a:p>
              <a:p>
                <a:r>
                  <a:rPr lang="en-US" dirty="0"/>
                  <a:t>For weighting of storage results:</a:t>
                </a:r>
                <a:endParaRPr lang="en-US" b="0" dirty="0"/>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𝑠𝑡𝑜𝑟𝑒𝑑</m:t>
                        </m:r>
                        <m:r>
                          <a:rPr lang="en-US" b="0" i="1" smtClean="0">
                            <a:latin typeface="Cambria Math" panose="02040503050406030204" pitchFamily="18" charset="0"/>
                          </a:rPr>
                          <m:t>,</m:t>
                        </m:r>
                        <m:r>
                          <a:rPr lang="en-US" b="0" i="1" smtClean="0">
                            <a:latin typeface="Cambria Math" panose="02040503050406030204" pitchFamily="18" charset="0"/>
                          </a:rPr>
                          <m:t>𝑟𝑤</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𝑓𝑖𝑙𝑙𝑒𝑑</m:t>
                        </m:r>
                      </m:sub>
                    </m:sSub>
                    <m:r>
                      <a:rPr lang="en-US" b="0" i="1" smtClean="0">
                        <a:latin typeface="Cambria Math" panose="02040503050406030204" pitchFamily="18" charset="0"/>
                      </a:rPr>
                      <m:t>(</m:t>
                    </m:r>
                    <m:r>
                      <a:rPr lang="en-US" b="0" i="1" smtClean="0">
                        <a:latin typeface="Cambria Math" panose="02040503050406030204" pitchFamily="18" charset="0"/>
                      </a:rPr>
                      <m:t>𝐻</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b="0" i="1" smtClean="0">
                            <a:latin typeface="Cambria Math" panose="02040503050406030204" pitchFamily="18" charset="0"/>
                          </a:rPr>
                          <m:t>𝑠𝑡𝑜𝑟𝑒𝑑</m:t>
                        </m:r>
                        <m:r>
                          <a:rPr lang="en-US" b="0" i="1" smtClean="0">
                            <a:latin typeface="Cambria Math" panose="02040503050406030204" pitchFamily="18" charset="0"/>
                          </a:rPr>
                          <m:t>,</m:t>
                        </m:r>
                        <m:r>
                          <a:rPr lang="en-US" b="0" i="1" smtClean="0">
                            <a:latin typeface="Cambria Math" panose="02040503050406030204" pitchFamily="18" charset="0"/>
                          </a:rPr>
                          <m:t>𝑠𝑖𝑚</m:t>
                        </m:r>
                      </m:sub>
                    </m:sSub>
                    <m:d>
                      <m:dPr>
                        <m:ctrlPr>
                          <a:rPr lang="en-US" i="1">
                            <a:latin typeface="Cambria Math" panose="02040503050406030204" pitchFamily="18" charset="0"/>
                          </a:rPr>
                        </m:ctrlPr>
                      </m:dPr>
                      <m:e>
                        <m:r>
                          <a:rPr lang="en-US" i="1">
                            <a:latin typeface="Cambria Math" panose="02040503050406030204" pitchFamily="18" charset="0"/>
                          </a:rPr>
                          <m:t>𝐻</m:t>
                        </m:r>
                      </m:e>
                    </m:d>
                  </m:oMath>
                </a14:m>
                <a:endParaRPr lang="en-US" b="0" i="1" dirty="0">
                  <a:latin typeface="Cambria Math" panose="02040503050406030204" pitchFamily="18" charset="0"/>
                </a:endParaRPr>
              </a:p>
              <a:p>
                <a:pPr lvl="1"/>
                <a14:m>
                  <m:oMath xmlns:m="http://schemas.openxmlformats.org/officeDocument/2006/math">
                    <m:r>
                      <a:rPr lang="en-US" b="0" i="1" smtClean="0">
                        <a:latin typeface="Cambria Math" panose="02040503050406030204" pitchFamily="18" charset="0"/>
                      </a:rPr>
                      <m:t>𝜎</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𝑠𝑡𝑜𝑟𝑒𝑑</m:t>
                            </m:r>
                            <m:r>
                              <a:rPr lang="en-US" b="0" i="1" smtClean="0">
                                <a:latin typeface="Cambria Math" panose="02040503050406030204" pitchFamily="18" charset="0"/>
                              </a:rPr>
                              <m:t>,</m:t>
                            </m:r>
                            <m:r>
                              <a:rPr lang="en-US" b="0" i="1" smtClean="0">
                                <a:latin typeface="Cambria Math" panose="02040503050406030204" pitchFamily="18" charset="0"/>
                              </a:rPr>
                              <m:t>𝑟𝑤</m:t>
                            </m:r>
                          </m:sub>
                        </m:sSub>
                        <m:r>
                          <a:rPr lang="en-US" b="0" i="1" smtClean="0">
                            <a:latin typeface="Cambria Math" panose="02040503050406030204" pitchFamily="18" charset="0"/>
                          </a:rPr>
                          <m:t>(</m:t>
                        </m:r>
                        <m:r>
                          <a:rPr lang="en-US" b="0" i="1" smtClean="0">
                            <a:latin typeface="Cambria Math" panose="02040503050406030204" pitchFamily="18" charset="0"/>
                          </a:rPr>
                          <m:t>𝐻</m:t>
                        </m:r>
                        <m:r>
                          <a:rPr lang="en-US" b="0" i="1" smtClean="0">
                            <a:latin typeface="Cambria Math" panose="02040503050406030204" pitchFamily="18" charset="0"/>
                          </a:rPr>
                          <m:t>)</m:t>
                        </m:r>
                      </m:e>
                    </m: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𝑟𝑤</m:t>
                        </m:r>
                      </m:sub>
                    </m:sSub>
                    <m:d>
                      <m:dPr>
                        <m:ctrlPr>
                          <a:rPr lang="en-US" i="1">
                            <a:latin typeface="Cambria Math" panose="02040503050406030204" pitchFamily="18" charset="0"/>
                          </a:rPr>
                        </m:ctrlPr>
                      </m:dPr>
                      <m:e>
                        <m:r>
                          <a:rPr lang="en-US" i="1">
                            <a:latin typeface="Cambria Math" panose="02040503050406030204" pitchFamily="18" charset="0"/>
                          </a:rPr>
                          <m:t>𝐻</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b="0" i="1" smtClean="0">
                                <a:latin typeface="Cambria Math" panose="02040503050406030204" pitchFamily="18" charset="0"/>
                              </a:rPr>
                            </m:ctrlPr>
                          </m:fPr>
                          <m:num>
                            <m:r>
                              <a:rPr lang="en-US" b="0" i="1" smtClean="0">
                                <a:latin typeface="Cambria Math" panose="02040503050406030204" pitchFamily="18" charset="0"/>
                              </a:rPr>
                              <m:t>𝜎</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𝑓𝑖𝑙𝑙𝑒𝑑</m:t>
                                        </m:r>
                                      </m:sub>
                                    </m:sSub>
                                  </m:e>
                                </m:d>
                              </m:e>
                              <m:sup>
                                <m:r>
                                  <a:rPr lang="en-US" b="0" i="1" smtClean="0">
                                    <a:latin typeface="Cambria Math" panose="02040503050406030204" pitchFamily="18" charset="0"/>
                                  </a:rPr>
                                  <m:t>2</m:t>
                                </m:r>
                              </m:sup>
                            </m:s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𝑤</m:t>
                                </m:r>
                              </m:e>
                              <m:sub>
                                <m:r>
                                  <a:rPr lang="en-US" b="0" i="1" smtClean="0">
                                    <a:latin typeface="Cambria Math" panose="02040503050406030204" pitchFamily="18" charset="0"/>
                                  </a:rPr>
                                  <m:t>𝑓𝑖𝑙𝑙𝑒𝑑</m:t>
                                </m:r>
                              </m:sub>
                              <m:sup>
                                <m:r>
                                  <a:rPr lang="en-US" b="0" i="1" smtClean="0">
                                    <a:latin typeface="Cambria Math" panose="02040503050406030204" pitchFamily="18" charset="0"/>
                                  </a:rPr>
                                  <m:t>2</m:t>
                                </m:r>
                              </m:sup>
                            </m:sSub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𝜎</m:t>
                            </m:r>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𝑠𝑖𝑚</m:t>
                                        </m:r>
                                      </m:sub>
                                    </m:sSub>
                                  </m:e>
                                </m:d>
                              </m:e>
                              <m:sup>
                                <m:r>
                                  <a:rPr lang="en-US" b="0" i="1" smtClean="0">
                                    <a:latin typeface="Cambria Math" panose="02040503050406030204" pitchFamily="18" charset="0"/>
                                  </a:rPr>
                                  <m:t>2</m:t>
                                </m:r>
                              </m:sup>
                            </m:s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𝑠𝑖𝑚</m:t>
                                </m:r>
                              </m:sub>
                              <m:sup>
                                <m:r>
                                  <a:rPr lang="en-US" b="0" i="1" smtClean="0">
                                    <a:latin typeface="Cambria Math" panose="02040503050406030204" pitchFamily="18" charset="0"/>
                                  </a:rPr>
                                  <m:t>2</m:t>
                                </m:r>
                              </m:sup>
                            </m:sSubSup>
                          </m:den>
                        </m:f>
                      </m:e>
                    </m:ra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𝑟𝑤</m:t>
                        </m:r>
                      </m:sub>
                    </m:sSub>
                    <m:d>
                      <m:dPr>
                        <m:ctrlPr>
                          <a:rPr lang="en-US" i="1">
                            <a:latin typeface="Cambria Math" panose="02040503050406030204" pitchFamily="18" charset="0"/>
                          </a:rPr>
                        </m:ctrlPr>
                      </m:dPr>
                      <m:e>
                        <m:r>
                          <a:rPr lang="en-US" i="1">
                            <a:latin typeface="Cambria Math" panose="02040503050406030204" pitchFamily="18" charset="0"/>
                          </a:rPr>
                          <m:t>𝐻</m:t>
                        </m:r>
                      </m:e>
                    </m:d>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i="1">
                                <a:latin typeface="Cambria Math" panose="02040503050406030204" pitchFamily="18" charset="0"/>
                              </a:rPr>
                              <m:t>𝜎</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b="0" i="1" smtClean="0">
                                            <a:latin typeface="Cambria Math" panose="02040503050406030204" pitchFamily="18" charset="0"/>
                                          </a:rPr>
                                        </m:ctrlPr>
                                      </m:sSubPr>
                                      <m:e>
                                        <m:r>
                                          <a:rPr lang="en-US" i="1">
                                            <a:latin typeface="Cambria Math" panose="02040503050406030204" pitchFamily="18" charset="0"/>
                                          </a:rPr>
                                          <m:t>𝑤</m:t>
                                        </m:r>
                                      </m:e>
                                      <m:sub>
                                        <m:r>
                                          <a:rPr lang="en-US" b="0" i="1" smtClean="0">
                                            <a:latin typeface="Cambria Math" panose="02040503050406030204" pitchFamily="18" charset="0"/>
                                          </a:rPr>
                                          <m:t>𝑓𝑖𝑙𝑙𝑒𝑑</m:t>
                                        </m:r>
                                      </m:sub>
                                    </m:sSub>
                                  </m:e>
                                </m:d>
                              </m:e>
                              <m:sup>
                                <m:r>
                                  <a:rPr lang="en-US" i="1">
                                    <a:latin typeface="Cambria Math" panose="02040503050406030204" pitchFamily="18" charset="0"/>
                                  </a:rPr>
                                  <m:t>2</m:t>
                                </m:r>
                              </m:sup>
                            </m:sSup>
                          </m:num>
                          <m:den>
                            <m:sSubSup>
                              <m:sSubSupPr>
                                <m:ctrlPr>
                                  <a:rPr lang="en-US" b="0" i="1" smtClean="0">
                                    <a:latin typeface="Cambria Math" panose="02040503050406030204" pitchFamily="18" charset="0"/>
                                  </a:rPr>
                                </m:ctrlPr>
                              </m:sSubSupPr>
                              <m:e>
                                <m:r>
                                  <a:rPr lang="en-US" i="1">
                                    <a:latin typeface="Cambria Math" panose="02040503050406030204" pitchFamily="18" charset="0"/>
                                  </a:rPr>
                                  <m:t>𝑤</m:t>
                                </m:r>
                              </m:e>
                              <m:sub>
                                <m:r>
                                  <a:rPr lang="en-US" b="0" i="1" smtClean="0">
                                    <a:latin typeface="Cambria Math" panose="02040503050406030204" pitchFamily="18" charset="0"/>
                                  </a:rPr>
                                  <m:t>𝑓𝑖𝑙𝑙𝑒𝑑</m:t>
                                </m:r>
                              </m:sub>
                              <m:sup>
                                <m:r>
                                  <a:rPr lang="en-US" i="1">
                                    <a:latin typeface="Cambria Math" panose="02040503050406030204" pitchFamily="18" charset="0"/>
                                  </a:rPr>
                                  <m:t>2</m:t>
                                </m:r>
                              </m:sup>
                            </m:sSubSup>
                          </m:den>
                        </m:f>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𝑠𝑖𝑚</m:t>
                                </m:r>
                              </m:sub>
                            </m:sSub>
                          </m:den>
                        </m:f>
                      </m:e>
                    </m:ra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𝑟𝑤</m:t>
                        </m:r>
                      </m:sub>
                    </m:sSub>
                    <m:d>
                      <m:dPr>
                        <m:ctrlPr>
                          <a:rPr lang="en-US" i="1">
                            <a:latin typeface="Cambria Math" panose="02040503050406030204" pitchFamily="18" charset="0"/>
                          </a:rPr>
                        </m:ctrlPr>
                      </m:dPr>
                      <m:e>
                        <m:r>
                          <a:rPr lang="en-US" i="1">
                            <a:latin typeface="Cambria Math" panose="02040503050406030204" pitchFamily="18" charset="0"/>
                          </a:rPr>
                          <m:t>𝐻</m:t>
                        </m:r>
                      </m:e>
                    </m:d>
                    <m:r>
                      <a:rPr lang="en-US" b="0" i="1" smtClean="0">
                        <a:latin typeface="Cambria Math" panose="02040503050406030204" pitchFamily="18" charset="0"/>
                      </a:rPr>
                      <m:t>∗</m:t>
                    </m:r>
                    <m:rad>
                      <m:radPr>
                        <m:degHide m:val="on"/>
                        <m:ctrlPr>
                          <a:rPr lang="en-US" i="1">
                            <a:latin typeface="Cambria Math" panose="02040503050406030204" pitchFamily="18" charset="0"/>
                          </a:rPr>
                        </m:ctrlPr>
                      </m:radPr>
                      <m:deg/>
                      <m:e>
                        <m:f>
                          <m:fPr>
                            <m:ctrlPr>
                              <a:rPr lang="en-US" i="1">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𝑓𝑖𝑙𝑙𝑒𝑑</m:t>
                                </m:r>
                              </m:sub>
                            </m:sSub>
                            <m:r>
                              <a:rPr lang="en-US" b="0" i="1" smtClean="0">
                                <a:latin typeface="Cambria Math" panose="02040503050406030204" pitchFamily="18" charset="0"/>
                              </a:rPr>
                              <m:t>(</m:t>
                            </m:r>
                            <m:r>
                              <a:rPr lang="en-US" b="0" i="1" smtClean="0">
                                <a:latin typeface="Cambria Math" panose="02040503050406030204" pitchFamily="18" charset="0"/>
                              </a:rPr>
                              <m:t>𝐻</m:t>
                            </m:r>
                            <m:r>
                              <a:rPr lang="en-US" b="0" i="1" smtClean="0">
                                <a:latin typeface="Cambria Math" panose="02040503050406030204" pitchFamily="18" charset="0"/>
                              </a:rPr>
                              <m:t>)</m:t>
                            </m:r>
                          </m:den>
                        </m:f>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𝑠𝑖𝑚</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den>
                        </m:f>
                      </m:e>
                    </m:rad>
                  </m:oMath>
                </a14:m>
                <a:endParaRPr lang="en-US" dirty="0"/>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𝑠𝑡𝑜𝑟𝑒𝑑</m:t>
                        </m:r>
                        <m:r>
                          <a:rPr lang="en-US" b="0" i="1" smtClean="0">
                            <a:latin typeface="Cambria Math" panose="02040503050406030204" pitchFamily="18" charset="0"/>
                          </a:rPr>
                          <m:t>,</m:t>
                        </m:r>
                        <m:r>
                          <a:rPr lang="en-US" b="0" i="1" smtClean="0">
                            <a:latin typeface="Cambria Math" panose="02040503050406030204" pitchFamily="18" charset="0"/>
                          </a:rPr>
                          <m:t>𝑟𝑤</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𝑠𝑡𝑜𝑟𝑒𝑑</m:t>
                        </m:r>
                        <m:r>
                          <a:rPr lang="en-US" b="0" i="1" smtClean="0">
                            <a:latin typeface="Cambria Math" panose="02040503050406030204" pitchFamily="18" charset="0"/>
                          </a:rPr>
                          <m:t>,</m:t>
                        </m:r>
                        <m:r>
                          <a:rPr lang="en-US" b="0" i="1" smtClean="0">
                            <a:latin typeface="Cambria Math" panose="02040503050406030204" pitchFamily="18" charset="0"/>
                          </a:rPr>
                          <m:t>𝑟𝑤</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𝐻</m:t>
                        </m:r>
                      </m:e>
                    </m:d>
                  </m:oMath>
                </a14:m>
                <a:endParaRPr lang="en-US" b="0" dirty="0"/>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r>
                          <a:rPr lang="en-US" b="0" i="1" smtClean="0">
                            <a:latin typeface="Cambria Math" panose="02040503050406030204" pitchFamily="18" charset="0"/>
                          </a:rPr>
                          <m:t>(</m:t>
                        </m:r>
                        <m:r>
                          <a:rPr lang="en-US" b="0" i="1" smtClean="0">
                            <a:latin typeface="Cambria Math" panose="02040503050406030204" pitchFamily="18" charset="0"/>
                          </a:rPr>
                          <m:t>𝑁</m:t>
                        </m:r>
                      </m:e>
                      <m:sub>
                        <m:r>
                          <a:rPr lang="en-US" b="0" i="1" smtClean="0">
                            <a:latin typeface="Cambria Math" panose="02040503050406030204" pitchFamily="18" charset="0"/>
                          </a:rPr>
                          <m:t>𝑠𝑡𝑜𝑟𝑒𝑑</m:t>
                        </m:r>
                        <m:r>
                          <a:rPr lang="en-US" b="0" i="1" smtClean="0">
                            <a:latin typeface="Cambria Math" panose="02040503050406030204" pitchFamily="18" charset="0"/>
                          </a:rPr>
                          <m:t>,</m:t>
                        </m:r>
                        <m:r>
                          <a:rPr lang="en-US" b="0" i="1" smtClean="0">
                            <a:latin typeface="Cambria Math" panose="02040503050406030204" pitchFamily="18" charset="0"/>
                          </a:rPr>
                          <m:t>𝑟𝑤</m:t>
                        </m:r>
                        <m:r>
                          <a:rPr lang="en-US" b="0" i="1" smtClean="0">
                            <a:latin typeface="Cambria Math" panose="02040503050406030204" pitchFamily="18" charset="0"/>
                          </a:rPr>
                          <m:t> </m:t>
                        </m:r>
                      </m:sub>
                    </m:sSub>
                    <m:r>
                      <a:rPr lang="en-US" i="1">
                        <a:latin typeface="Cambria Math" panose="02040503050406030204" pitchFamily="18" charset="0"/>
                      </a:rPr>
                      <m:t>)=</m:t>
                    </m:r>
                    <m:rad>
                      <m:radPr>
                        <m:degHide m:val="on"/>
                        <m:ctrlPr>
                          <a:rPr lang="en-US" i="1" smtClean="0">
                            <a:latin typeface="Cambria Math" panose="02040503050406030204" pitchFamily="18" charset="0"/>
                          </a:rPr>
                        </m:ctrlPr>
                      </m:radPr>
                      <m:deg/>
                      <m:e>
                        <m:r>
                          <a:rPr lang="en-US" i="1">
                            <a:latin typeface="Cambria Math" panose="02040503050406030204" pitchFamily="18" charset="0"/>
                          </a:rPr>
                          <m:t>∑</m:t>
                        </m:r>
                        <m:r>
                          <a:rPr lang="en-US" i="1">
                            <a:latin typeface="Cambria Math" panose="02040503050406030204" pitchFamily="18" charset="0"/>
                          </a:rPr>
                          <m:t>𝜎</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𝑠𝑡𝑜𝑟𝑒𝑑</m:t>
                                    </m:r>
                                    <m:r>
                                      <a:rPr lang="en-US" i="1">
                                        <a:latin typeface="Cambria Math" panose="02040503050406030204" pitchFamily="18" charset="0"/>
                                      </a:rPr>
                                      <m:t>,</m:t>
                                    </m:r>
                                    <m:r>
                                      <a:rPr lang="en-US" i="1">
                                        <a:latin typeface="Cambria Math" panose="02040503050406030204" pitchFamily="18" charset="0"/>
                                      </a:rPr>
                                      <m:t>𝑟𝑤</m:t>
                                    </m:r>
                                  </m:sub>
                                </m:sSub>
                                <m:d>
                                  <m:dPr>
                                    <m:ctrlPr>
                                      <a:rPr lang="en-US" i="1">
                                        <a:latin typeface="Cambria Math" panose="02040503050406030204" pitchFamily="18" charset="0"/>
                                      </a:rPr>
                                    </m:ctrlPr>
                                  </m:dPr>
                                  <m:e>
                                    <m:r>
                                      <a:rPr lang="en-US" i="1">
                                        <a:latin typeface="Cambria Math" panose="02040503050406030204" pitchFamily="18" charset="0"/>
                                      </a:rPr>
                                      <m:t>𝐻</m:t>
                                    </m:r>
                                  </m:e>
                                </m:d>
                              </m:e>
                            </m:d>
                          </m:e>
                          <m:sup>
                            <m:r>
                              <a:rPr lang="en-US" i="1">
                                <a:latin typeface="Cambria Math" panose="02040503050406030204" pitchFamily="18" charset="0"/>
                              </a:rPr>
                              <m:t>2</m:t>
                            </m:r>
                          </m:sup>
                        </m:sSup>
                      </m:e>
                    </m:rad>
                  </m:oMath>
                </a14:m>
                <a:endParaRPr lang="en-US" dirty="0"/>
              </a:p>
            </p:txBody>
          </p:sp>
        </mc:Choice>
        <mc:Fallback xmlns="">
          <p:sp>
            <p:nvSpPr>
              <p:cNvPr id="3" name="Content Placeholder 2">
                <a:extLst>
                  <a:ext uri="{FF2B5EF4-FFF2-40B4-BE49-F238E27FC236}">
                    <a16:creationId xmlns:a16="http://schemas.microsoft.com/office/drawing/2014/main" id="{043B8178-BF27-1E39-CE6F-410E028AB332}"/>
                  </a:ext>
                </a:extLst>
              </p:cNvPr>
              <p:cNvSpPr>
                <a:spLocks noGrp="1" noRot="1" noChangeAspect="1" noMove="1" noResize="1" noEditPoints="1" noAdjustHandles="1" noChangeArrowheads="1" noChangeShapeType="1" noTextEdit="1"/>
              </p:cNvSpPr>
              <p:nvPr>
                <p:ph idx="1"/>
              </p:nvPr>
            </p:nvSpPr>
            <p:spPr>
              <a:blipFill>
                <a:blip r:embed="rId2"/>
                <a:stretch>
                  <a:fillRect l="-58" t="-1961"/>
                </a:stretch>
              </a:blipFill>
            </p:spPr>
            <p:txBody>
              <a:bodyPr/>
              <a:lstStyle/>
              <a:p>
                <a:r>
                  <a:rPr lang="en-US">
                    <a:noFill/>
                  </a:rPr>
                  <a:t> </a:t>
                </a:r>
              </a:p>
            </p:txBody>
          </p:sp>
        </mc:Fallback>
      </mc:AlternateContent>
    </p:spTree>
    <p:extLst>
      <p:ext uri="{BB962C8B-B14F-4D97-AF65-F5344CB8AC3E}">
        <p14:creationId xmlns:p14="http://schemas.microsoft.com/office/powerpoint/2010/main" val="2102633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33AA8-83C2-F51D-590B-1310DD0A2DA3}"/>
              </a:ext>
            </a:extLst>
          </p:cNvPr>
          <p:cNvSpPr>
            <a:spLocks noGrp="1"/>
          </p:cNvSpPr>
          <p:nvPr>
            <p:ph type="title"/>
          </p:nvPr>
        </p:nvSpPr>
        <p:spPr/>
        <p:txBody>
          <a:bodyPr/>
          <a:lstStyle/>
          <a:p>
            <a:r>
              <a:rPr lang="en-CA" dirty="0"/>
              <a:t>Lambertian Scattering</a:t>
            </a:r>
          </a:p>
        </p:txBody>
      </p:sp>
      <p:pic>
        <p:nvPicPr>
          <p:cNvPr id="6" name="Content Placeholder 5">
            <a:extLst>
              <a:ext uri="{FF2B5EF4-FFF2-40B4-BE49-F238E27FC236}">
                <a16:creationId xmlns:a16="http://schemas.microsoft.com/office/drawing/2014/main" id="{C51E0470-484B-A2EB-6E2C-BE4D83C6B10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29694" y="1743779"/>
            <a:ext cx="8725828" cy="2618907"/>
          </a:xfrm>
        </p:spPr>
      </p:pic>
      <p:sp>
        <p:nvSpPr>
          <p:cNvPr id="4" name="Slide Number Placeholder 3">
            <a:extLst>
              <a:ext uri="{FF2B5EF4-FFF2-40B4-BE49-F238E27FC236}">
                <a16:creationId xmlns:a16="http://schemas.microsoft.com/office/drawing/2014/main" id="{733EE180-FCAF-EC70-69CD-573CAEF0A13A}"/>
              </a:ext>
            </a:extLst>
          </p:cNvPr>
          <p:cNvSpPr>
            <a:spLocks noGrp="1"/>
          </p:cNvSpPr>
          <p:nvPr>
            <p:ph type="sldNum" sz="quarter" idx="12"/>
          </p:nvPr>
        </p:nvSpPr>
        <p:spPr/>
        <p:txBody>
          <a:bodyPr/>
          <a:lstStyle/>
          <a:p>
            <a:fld id="{A4060E2B-25DB-47F5-B68A-4CACD5C016EE}" type="slidenum">
              <a:rPr lang="en-CA" smtClean="0"/>
              <a:t>29</a:t>
            </a:fld>
            <a:endParaRPr lang="en-CA"/>
          </a:p>
        </p:txBody>
      </p:sp>
      <p:sp>
        <p:nvSpPr>
          <p:cNvPr id="7" name="TextBox 6">
            <a:extLst>
              <a:ext uri="{FF2B5EF4-FFF2-40B4-BE49-F238E27FC236}">
                <a16:creationId xmlns:a16="http://schemas.microsoft.com/office/drawing/2014/main" id="{5D1E83A4-04E7-F50B-BAB9-1B6872CD71A9}"/>
              </a:ext>
            </a:extLst>
          </p:cNvPr>
          <p:cNvSpPr txBox="1"/>
          <p:nvPr/>
        </p:nvSpPr>
        <p:spPr>
          <a:xfrm>
            <a:off x="2235200" y="5147733"/>
            <a:ext cx="6375400" cy="923330"/>
          </a:xfrm>
          <a:prstGeom prst="rect">
            <a:avLst/>
          </a:prstGeom>
          <a:noFill/>
        </p:spPr>
        <p:txBody>
          <a:bodyPr wrap="square" rtlCol="0">
            <a:spAutoFit/>
          </a:bodyPr>
          <a:lstStyle/>
          <a:p>
            <a:r>
              <a:rPr lang="en-US" dirty="0"/>
              <a:t>The outgoing angle after a surface collision is randomized with a cos⁡(θ) probability distribution. It’s used to represent non-specular, elastic reflections from rough surfaces</a:t>
            </a:r>
            <a:endParaRPr lang="en-CA" dirty="0"/>
          </a:p>
        </p:txBody>
      </p:sp>
    </p:spTree>
    <p:extLst>
      <p:ext uri="{BB962C8B-B14F-4D97-AF65-F5344CB8AC3E}">
        <p14:creationId xmlns:p14="http://schemas.microsoft.com/office/powerpoint/2010/main" val="974000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6AD5F72F-B996-F5AE-638C-22B8D25E2171}"/>
                  </a:ext>
                </a:extLst>
              </p:cNvPr>
              <p:cNvSpPr>
                <a:spLocks noGrp="1"/>
              </p:cNvSpPr>
              <p:nvPr>
                <p:ph type="body" sz="quarter" idx="11"/>
              </p:nvPr>
            </p:nvSpPr>
            <p:spPr/>
            <p:txBody>
              <a:bodyPr/>
              <a:lstStyle/>
              <a:p>
                <a:r>
                  <a:rPr lang="en-US" dirty="0"/>
                  <a:t>nEDM experiments are a CP and T violation search</a:t>
                </a:r>
              </a:p>
              <a:p>
                <a:endParaRPr lang="en-US" dirty="0"/>
              </a:p>
              <a:p>
                <a:r>
                  <a:rPr lang="en-US" dirty="0"/>
                  <a:t>This could have profound implications on new physics scenarios</a:t>
                </a:r>
              </a:p>
              <a:p>
                <a:endParaRPr lang="en-US" dirty="0"/>
              </a:p>
              <a:p>
                <a:pPr algn="l"/>
                <a:r>
                  <a:rPr lang="en-US" dirty="0"/>
                  <a:t>The current world best limit on the nEDM is </a:t>
                </a:r>
                <a:r>
                  <a:rPr lang="en-CA" sz="2400" b="0" i="0" u="none" strike="noStrike" baseline="0" dirty="0">
                    <a:solidFill>
                      <a:srgbClr val="000000"/>
                    </a:solidFill>
                    <a:latin typeface="Arial" panose="020B0604020202020204" pitchFamily="34" charset="0"/>
                  </a:rPr>
                  <a:t>1.8 *10</a:t>
                </a:r>
                <a:r>
                  <a:rPr lang="en-CA" sz="2400" b="0" i="0" u="none" strike="noStrike" baseline="30000" dirty="0">
                    <a:solidFill>
                      <a:srgbClr val="000000"/>
                    </a:solidFill>
                    <a:latin typeface="Arial" panose="020B0604020202020204" pitchFamily="34" charset="0"/>
                  </a:rPr>
                  <a:t>-26</a:t>
                </a:r>
                <a:r>
                  <a:rPr lang="en-CA" sz="2400" b="0" i="0" u="none" strike="noStrike" baseline="0" dirty="0">
                    <a:solidFill>
                      <a:srgbClr val="000000"/>
                    </a:solidFill>
                    <a:latin typeface="Arial" panose="020B0604020202020204" pitchFamily="34" charset="0"/>
                  </a:rPr>
                  <a:t> </a:t>
                </a:r>
                <a14:m>
                  <m:oMath xmlns:m="http://schemas.openxmlformats.org/officeDocument/2006/math">
                    <m:r>
                      <a:rPr lang="en-US" sz="2400" b="0" i="1" u="none" strike="noStrike" baseline="0" dirty="0" smtClean="0">
                        <a:solidFill>
                          <a:srgbClr val="000000"/>
                        </a:solidFill>
                        <a:latin typeface="Cambria Math" panose="02040503050406030204" pitchFamily="18" charset="0"/>
                        <a:ea typeface="Cambria Math" panose="02040503050406030204" pitchFamily="18" charset="0"/>
                      </a:rPr>
                      <m:t>𝑒</m:t>
                    </m:r>
                    <m:r>
                      <a:rPr lang="en-CA" sz="2400" b="0" i="1" u="none" strike="noStrike" baseline="0" dirty="0" smtClean="0">
                        <a:solidFill>
                          <a:srgbClr val="000000"/>
                        </a:solidFill>
                        <a:latin typeface="Cambria Math" panose="02040503050406030204" pitchFamily="18" charset="0"/>
                        <a:ea typeface="Cambria Math" panose="02040503050406030204" pitchFamily="18" charset="0"/>
                      </a:rPr>
                      <m:t>∙</m:t>
                    </m:r>
                    <m:r>
                      <a:rPr lang="en-CA" sz="2400" b="0" i="1" u="none" strike="noStrike" baseline="0" dirty="0" smtClean="0">
                        <a:solidFill>
                          <a:srgbClr val="000000"/>
                        </a:solidFill>
                        <a:latin typeface="Cambria Math" panose="02040503050406030204" pitchFamily="18" charset="0"/>
                      </a:rPr>
                      <m:t>𝑐𝑚</m:t>
                    </m:r>
                  </m:oMath>
                </a14:m>
                <a:r>
                  <a:rPr lang="en-CA" sz="2400" b="0" i="0" u="none" strike="noStrike" baseline="0" dirty="0">
                    <a:solidFill>
                      <a:srgbClr val="000000"/>
                    </a:solidFill>
                    <a:latin typeface="Arial" panose="020B0604020202020204" pitchFamily="34" charset="0"/>
                  </a:rPr>
                  <a:t> (90% CL)</a:t>
                </a:r>
              </a:p>
              <a:p>
                <a:pPr lvl="1"/>
                <a:r>
                  <a:rPr lang="en-CA" sz="1400" b="0" i="0" u="none" strike="noStrike" baseline="0" dirty="0">
                    <a:solidFill>
                      <a:srgbClr val="000000"/>
                    </a:solidFill>
                    <a:latin typeface="Arial" panose="020B0604020202020204" pitchFamily="34" charset="0"/>
                  </a:rPr>
                  <a:t>Has always been measured to be zero. It shouldn’t be, and we don’t know why.</a:t>
                </a:r>
              </a:p>
              <a:p>
                <a:r>
                  <a:rPr lang="en-US" dirty="0"/>
                  <a:t>TUCAN aims for a factor of 10 improvement on this measurement</a:t>
                </a:r>
              </a:p>
              <a:p>
                <a:pPr lvl="1"/>
                <a:r>
                  <a:rPr lang="en-US" dirty="0"/>
                  <a:t>We use ultracold neutrons to make these measurements</a:t>
                </a:r>
              </a:p>
              <a:p>
                <a:endParaRPr lang="en-US" dirty="0"/>
              </a:p>
            </p:txBody>
          </p:sp>
        </mc:Choice>
        <mc:Fallback xmlns="">
          <p:sp>
            <p:nvSpPr>
              <p:cNvPr id="2" name="Text Placeholder 1">
                <a:extLst>
                  <a:ext uri="{FF2B5EF4-FFF2-40B4-BE49-F238E27FC236}">
                    <a16:creationId xmlns:a16="http://schemas.microsoft.com/office/drawing/2014/main" id="{6AD5F72F-B996-F5AE-638C-22B8D25E2171}"/>
                  </a:ext>
                </a:extLst>
              </p:cNvPr>
              <p:cNvSpPr>
                <a:spLocks noGrp="1" noRot="1" noChangeAspect="1" noMove="1" noResize="1" noEditPoints="1" noAdjustHandles="1" noChangeArrowheads="1" noChangeShapeType="1" noTextEdit="1"/>
              </p:cNvSpPr>
              <p:nvPr>
                <p:ph type="body" sz="quarter" idx="11"/>
              </p:nvPr>
            </p:nvSpPr>
            <p:spPr>
              <a:blipFill>
                <a:blip r:embed="rId3"/>
                <a:stretch>
                  <a:fillRect l="-640" t="-857"/>
                </a:stretch>
              </a:blipFill>
            </p:spPr>
            <p:txBody>
              <a:bodyPr/>
              <a:lstStyle/>
              <a:p>
                <a:r>
                  <a:rPr lang="en-CA">
                    <a:noFill/>
                  </a:rPr>
                  <a:t> </a:t>
                </a:r>
              </a:p>
            </p:txBody>
          </p:sp>
        </mc:Fallback>
      </mc:AlternateContent>
      <p:sp>
        <p:nvSpPr>
          <p:cNvPr id="3" name="Text Placeholder 2">
            <a:extLst>
              <a:ext uri="{FF2B5EF4-FFF2-40B4-BE49-F238E27FC236}">
                <a16:creationId xmlns:a16="http://schemas.microsoft.com/office/drawing/2014/main" id="{96D074CF-F3A4-848B-A701-FFE172F27CF2}"/>
              </a:ext>
            </a:extLst>
          </p:cNvPr>
          <p:cNvSpPr>
            <a:spLocks noGrp="1"/>
          </p:cNvSpPr>
          <p:nvPr>
            <p:ph type="body" sz="quarter" idx="14"/>
          </p:nvPr>
        </p:nvSpPr>
        <p:spPr/>
        <p:txBody>
          <a:bodyPr>
            <a:normAutofit lnSpcReduction="10000"/>
          </a:bodyPr>
          <a:lstStyle/>
          <a:p>
            <a:r>
              <a:rPr lang="en-US" dirty="0">
                <a:solidFill>
                  <a:schemeClr val="tx1"/>
                </a:solidFill>
              </a:rPr>
              <a:t>Neutron Electric Dipole Moment Experiments</a:t>
            </a:r>
            <a:endParaRPr lang="en-CA" dirty="0">
              <a:solidFill>
                <a:schemeClr val="tx1"/>
              </a:solidFill>
            </a:endParaRPr>
          </a:p>
        </p:txBody>
      </p:sp>
      <p:pic>
        <p:nvPicPr>
          <p:cNvPr id="1026" name="Picture 2" descr="undefined">
            <a:extLst>
              <a:ext uri="{FF2B5EF4-FFF2-40B4-BE49-F238E27FC236}">
                <a16:creationId xmlns:a16="http://schemas.microsoft.com/office/drawing/2014/main" id="{1388574E-F95B-4753-647C-542539F95E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28173" y="2209800"/>
            <a:ext cx="1587809" cy="3974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486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C436986-918B-53D2-DA90-1521F73DC4B4}"/>
              </a:ext>
            </a:extLst>
          </p:cNvPr>
          <p:cNvPicPr>
            <a:picLocks noChangeAspect="1"/>
          </p:cNvPicPr>
          <p:nvPr/>
        </p:nvPicPr>
        <p:blipFill>
          <a:blip r:embed="rId3"/>
          <a:stretch>
            <a:fillRect/>
          </a:stretch>
        </p:blipFill>
        <p:spPr>
          <a:xfrm>
            <a:off x="6738572" y="2696756"/>
            <a:ext cx="5311600" cy="3863675"/>
          </a:xfrm>
          <a:prstGeom prst="rect">
            <a:avLst/>
          </a:prstGeom>
        </p:spPr>
      </p:pic>
      <p:sp>
        <p:nvSpPr>
          <p:cNvPr id="2" name="Title 1">
            <a:extLst>
              <a:ext uri="{FF2B5EF4-FFF2-40B4-BE49-F238E27FC236}">
                <a16:creationId xmlns:a16="http://schemas.microsoft.com/office/drawing/2014/main" id="{F84E35E5-0AFE-592B-8D1A-0AEDB77D0E88}"/>
              </a:ext>
            </a:extLst>
          </p:cNvPr>
          <p:cNvSpPr>
            <a:spLocks noGrp="1"/>
          </p:cNvSpPr>
          <p:nvPr>
            <p:ph type="title"/>
          </p:nvPr>
        </p:nvSpPr>
        <p:spPr>
          <a:xfrm>
            <a:off x="838200" y="587549"/>
            <a:ext cx="6172200" cy="1325563"/>
          </a:xfrm>
        </p:spPr>
        <p:txBody>
          <a:bodyPr/>
          <a:lstStyle/>
          <a:p>
            <a:r>
              <a:rPr lang="en-US" dirty="0"/>
              <a:t>Experimental Technique</a:t>
            </a:r>
            <a:endParaRPr lang="en-CA"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AA3CB14C-20CA-CE77-C93D-153DD78172AA}"/>
                  </a:ext>
                </a:extLst>
              </p:cNvPr>
              <p:cNvSpPr>
                <a:spLocks noGrp="1"/>
              </p:cNvSpPr>
              <p:nvPr>
                <p:ph idx="1"/>
              </p:nvPr>
            </p:nvSpPr>
            <p:spPr/>
            <p:txBody>
              <a:bodyPr/>
              <a:lstStyle/>
              <a:p>
                <a:r>
                  <a:rPr lang="en-US" i="1" dirty="0"/>
                  <a:t>d</a:t>
                </a:r>
                <a:r>
                  <a:rPr lang="en-US" baseline="-25000" dirty="0" err="1"/>
                  <a:t>n</a:t>
                </a:r>
                <a:r>
                  <a:rPr lang="en-US" dirty="0"/>
                  <a:t> is measured indirectly through the neutron’s Larmor spin precession frequency 	</a:t>
                </a:r>
              </a:p>
              <a:p>
                <a:pPr marL="0" indent="0">
                  <a:buNone/>
                </a:pPr>
                <a14:m>
                  <m:oMathPara xmlns:m="http://schemas.openxmlformats.org/officeDocument/2006/math">
                    <m:oMathParaPr>
                      <m:jc m:val="left"/>
                    </m:oMathParaPr>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ℏ</m:t>
                      </m:r>
                      <m:r>
                        <a:rPr lang="en-US" b="0" i="1" smtClean="0">
                          <a:solidFill>
                            <a:schemeClr val="tx1"/>
                          </a:solidFill>
                          <a:latin typeface="Cambria Math" panose="02040503050406030204" pitchFamily="18" charset="0"/>
                          <a:ea typeface="Cambria Math" panose="02040503050406030204" pitchFamily="18" charset="0"/>
                        </a:rPr>
                        <m:t>𝜔</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US" b="0" i="1" smtClean="0">
                              <a:solidFill>
                                <a:schemeClr val="tx1"/>
                              </a:solidFill>
                              <a:latin typeface="Cambria Math" panose="02040503050406030204" pitchFamily="18" charset="0"/>
                              <a:ea typeface="Cambria Math" panose="02040503050406030204" pitchFamily="18" charset="0"/>
                            </a:rPr>
                            <m:t>𝜇</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𝐵</m:t>
                      </m:r>
                      <m:r>
                        <a:rPr lang="en-US" b="0" i="1" smtClean="0">
                          <a:solidFill>
                            <a:schemeClr val="tx1"/>
                          </a:solidFill>
                          <a:latin typeface="Cambria Math" panose="02040503050406030204" pitchFamily="18" charset="0"/>
                          <a:ea typeface="Cambria Math"/>
                        </a:rPr>
                        <m:t>+</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CA" b="0" i="1" smtClean="0">
                              <a:solidFill>
                                <a:schemeClr val="tx1"/>
                              </a:solidFill>
                              <a:latin typeface="Cambria Math" panose="02040503050406030204" pitchFamily="18" charset="0"/>
                              <a:ea typeface="Cambria Math"/>
                            </a:rPr>
                            <m:t>𝑑</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𝐸</m:t>
                      </m:r>
                    </m:oMath>
                  </m:oMathPara>
                </a14:m>
                <a:endParaRPr lang="en-US" sz="2000" b="0" dirty="0">
                  <a:solidFill>
                    <a:schemeClr val="tx1"/>
                  </a:solidFill>
                  <a:ea typeface="Cambria Math"/>
                </a:endParaRPr>
              </a:p>
              <a:p>
                <a:pPr marL="0" indent="0">
                  <a:buNone/>
                </a:pPr>
                <a14:m>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ℏ</m:t>
                    </m:r>
                    <m:r>
                      <a:rPr lang="en-US" b="0" i="1" smtClean="0">
                        <a:solidFill>
                          <a:schemeClr val="tx1"/>
                        </a:solidFill>
                        <a:latin typeface="Cambria Math" panose="02040503050406030204" pitchFamily="18" charset="0"/>
                        <a:ea typeface="Cambria Math" panose="02040503050406030204" pitchFamily="18" charset="0"/>
                      </a:rPr>
                      <m:t>𝜔</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US" b="0" i="1" smtClean="0">
                            <a:solidFill>
                              <a:schemeClr val="tx1"/>
                            </a:solidFill>
                            <a:latin typeface="Cambria Math" panose="02040503050406030204" pitchFamily="18" charset="0"/>
                            <a:ea typeface="Cambria Math" panose="02040503050406030204" pitchFamily="18" charset="0"/>
                          </a:rPr>
                          <m:t>𝜇</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𝐵</m:t>
                    </m:r>
                    <m:r>
                      <a:rPr lang="en-US" b="0" i="1" smtClean="0">
                        <a:solidFill>
                          <a:schemeClr val="tx1"/>
                        </a:solidFill>
                        <a:latin typeface="Cambria Math" panose="02040503050406030204" pitchFamily="18" charset="0"/>
                        <a:ea typeface="Cambria Math"/>
                      </a:rPr>
                      <m:t>−</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CA" b="0" i="1" smtClean="0">
                            <a:solidFill>
                              <a:schemeClr val="tx1"/>
                            </a:solidFill>
                            <a:latin typeface="Cambria Math" panose="02040503050406030204" pitchFamily="18" charset="0"/>
                            <a:ea typeface="Cambria Math"/>
                          </a:rPr>
                          <m:t>𝑑</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𝐸</m:t>
                    </m:r>
                  </m:oMath>
                </a14:m>
                <a:r>
                  <a:rPr lang="en-US" b="0" dirty="0">
                    <a:solidFill>
                      <a:schemeClr val="tx1"/>
                    </a:solidFill>
                    <a:ea typeface="Cambria Math"/>
                  </a:rPr>
                  <a:t>   </a:t>
                </a:r>
              </a:p>
              <a:p>
                <a:pPr marL="0" indent="0">
                  <a:buNone/>
                </a:pPr>
                <a:endParaRPr lang="en-US" b="0" dirty="0">
                  <a:solidFill>
                    <a:schemeClr val="tx1"/>
                  </a:solidFill>
                  <a:ea typeface="Cambria Math"/>
                </a:endParaRPr>
              </a:p>
              <a:p>
                <a:pPr marL="0" indent="0">
                  <a:buNone/>
                </a:pPr>
                <a:r>
                  <a:rPr lang="en-US" dirty="0">
                    <a:ea typeface="Cambria Math"/>
                  </a:rPr>
                  <a:t>Subtract and we get:</a:t>
                </a:r>
              </a:p>
              <a:p>
                <a:endParaRPr lang="en-US" dirty="0">
                  <a:ea typeface="Cambria Math"/>
                </a:endParaRPr>
              </a:p>
              <a:p>
                <a:pPr marL="457200" lvl="1" indent="0">
                  <a:buNone/>
                </a:pPr>
                <a14:m>
                  <m:oMath xmlns:m="http://schemas.openxmlformats.org/officeDocument/2006/math">
                    <m:sSub>
                      <m:sSubPr>
                        <m:ctrlPr>
                          <a:rPr lang="en-CA" sz="2800" i="1" smtClean="0">
                            <a:latin typeface="Cambria Math" panose="02040503050406030204" pitchFamily="18" charset="0"/>
                          </a:rPr>
                        </m:ctrlPr>
                      </m:sSubPr>
                      <m:e>
                        <m:r>
                          <a:rPr lang="en-US" sz="2800" b="0" i="1" smtClean="0">
                            <a:latin typeface="Cambria Math" panose="02040503050406030204" pitchFamily="18" charset="0"/>
                          </a:rPr>
                          <m:t>𝑑</m:t>
                        </m:r>
                      </m:e>
                      <m:sub>
                        <m:r>
                          <m:rPr>
                            <m:sty m:val="p"/>
                          </m:rPr>
                          <a:rPr lang="en-US" sz="2800" b="0" i="0" smtClean="0">
                            <a:latin typeface="Cambria Math" panose="02040503050406030204" pitchFamily="18" charset="0"/>
                          </a:rPr>
                          <m:t>n</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i="1">
                            <a:latin typeface="Cambria Math" panose="02040503050406030204" pitchFamily="18" charset="0"/>
                            <a:ea typeface="Cambria Math" panose="02040503050406030204" pitchFamily="18" charset="0"/>
                          </a:rPr>
                          <m:t>ℏ(</m:t>
                        </m:r>
                        <m:sSub>
                          <m:sSubPr>
                            <m:ctrlPr>
                              <a:rPr lang="en-US" sz="2800" i="1">
                                <a:latin typeface="Cambria Math" panose="02040503050406030204" pitchFamily="18" charset="0"/>
                                <a:ea typeface="Cambria Math" panose="02040503050406030204" pitchFamily="18" charset="0"/>
                              </a:rPr>
                            </m:ctrlPr>
                          </m:sSubPr>
                          <m:e>
                            <m:r>
                              <a:rPr lang="en-US" sz="2800" i="1" smtClean="0">
                                <a:latin typeface="Cambria Math" panose="02040503050406030204" pitchFamily="18" charset="0"/>
                                <a:ea typeface="Cambria Math" panose="02040503050406030204" pitchFamily="18" charset="0"/>
                              </a:rPr>
                              <m:t>𝜔</m:t>
                            </m:r>
                          </m:e>
                          <m:sub>
                            <m:r>
                              <a:rPr lang="en-US" sz="2800" i="1" smtClean="0">
                                <a:latin typeface="Cambria Math" panose="02040503050406030204" pitchFamily="18" charset="0"/>
                                <a:ea typeface="Cambria Math" panose="02040503050406030204" pitchFamily="18" charset="0"/>
                              </a:rPr>
                              <m:t>↑↑</m:t>
                            </m:r>
                          </m:sub>
                        </m:sSub>
                        <m:r>
                          <a:rPr lang="en-US" sz="2800" i="1">
                            <a:latin typeface="Cambria Math" panose="02040503050406030204" pitchFamily="18" charset="0"/>
                            <a:ea typeface="Cambria Math" panose="02040503050406030204" pitchFamily="18" charset="0"/>
                          </a:rPr>
                          <m:t> −</m:t>
                        </m:r>
                        <m:sSub>
                          <m:sSubPr>
                            <m:ctrlPr>
                              <a:rPr lang="en-US" sz="2800" i="1">
                                <a:latin typeface="Cambria Math" panose="02040503050406030204" pitchFamily="18" charset="0"/>
                                <a:ea typeface="Cambria Math" panose="02040503050406030204" pitchFamily="18" charset="0"/>
                              </a:rPr>
                            </m:ctrlPr>
                          </m:sSubPr>
                          <m:e>
                            <m:r>
                              <a:rPr lang="en-US" sz="2800" i="1" smtClean="0">
                                <a:latin typeface="Cambria Math" panose="02040503050406030204" pitchFamily="18" charset="0"/>
                                <a:ea typeface="Cambria Math" panose="02040503050406030204" pitchFamily="18" charset="0"/>
                              </a:rPr>
                              <m:t>𝜔</m:t>
                            </m:r>
                          </m:e>
                          <m:sub>
                            <m:r>
                              <a:rPr lang="en-US" sz="2800" i="1" smtClean="0">
                                <a:latin typeface="Cambria Math" panose="02040503050406030204" pitchFamily="18" charset="0"/>
                                <a:ea typeface="Cambria Math" panose="02040503050406030204" pitchFamily="18" charset="0"/>
                              </a:rPr>
                              <m:t>↑↓</m:t>
                            </m:r>
                          </m:sub>
                        </m:sSub>
                        <m:r>
                          <a:rPr lang="en-US" sz="2800" i="1">
                            <a:latin typeface="Cambria Math" panose="02040503050406030204" pitchFamily="18" charset="0"/>
                            <a:ea typeface="Cambria Math" panose="02040503050406030204" pitchFamily="18" charset="0"/>
                          </a:rPr>
                          <m:t>)</m:t>
                        </m:r>
                      </m:num>
                      <m:den>
                        <m:r>
                          <a:rPr lang="en-US" sz="2800" b="0" i="1" smtClean="0">
                            <a:latin typeface="Cambria Math" panose="02040503050406030204" pitchFamily="18" charset="0"/>
                          </a:rPr>
                          <m:t>4</m:t>
                        </m:r>
                        <m:r>
                          <a:rPr lang="en-US" sz="2800" b="0" i="1" smtClean="0">
                            <a:latin typeface="Cambria Math" panose="02040503050406030204" pitchFamily="18" charset="0"/>
                          </a:rPr>
                          <m:t>𝐸</m:t>
                        </m:r>
                      </m:den>
                    </m:f>
                    <m:r>
                      <a:rPr lang="en-US" sz="2800" b="0" i="1" smtClean="0">
                        <a:latin typeface="Cambria Math" panose="02040503050406030204" pitchFamily="18" charset="0"/>
                      </a:rPr>
                      <m:t>         </m:t>
                    </m:r>
                  </m:oMath>
                </a14:m>
                <a:r>
                  <a:rPr lang="en-CA" sz="2800" i="1" dirty="0">
                    <a:latin typeface="Cambria Math"/>
                    <a:sym typeface="Wingdings" panose="05000000000000000000" pitchFamily="2" charset="2"/>
                  </a:rPr>
                  <a:t></a:t>
                </a:r>
                <a:r>
                  <a:rPr lang="en-CA" sz="2800" i="1" dirty="0">
                    <a:latin typeface="Cambria Math"/>
                  </a:rPr>
                  <a:t>   </a:t>
                </a:r>
                <a:r>
                  <a:rPr lang="en-CA" sz="3200" b="1" u="sng" dirty="0">
                    <a:solidFill>
                      <a:srgbClr val="FF0000"/>
                    </a:solidFill>
                    <a:latin typeface="Cambria Math"/>
                  </a:rPr>
                  <a:t>B must cancel</a:t>
                </a:r>
                <a:endParaRPr lang="en-CA" sz="2800" b="1" u="sng" dirty="0">
                  <a:solidFill>
                    <a:srgbClr val="FF0000"/>
                  </a:solidFill>
                  <a:latin typeface="Cambria Math"/>
                </a:endParaRPr>
              </a:p>
              <a:p>
                <a:pPr marL="3657600" lvl="8" indent="0">
                  <a:buNone/>
                </a:pPr>
                <a:endParaRPr lang="en-CA" sz="2800" i="1" dirty="0">
                  <a:latin typeface="Cambria Math"/>
                </a:endParaRPr>
              </a:p>
              <a:p>
                <a:pPr marL="3657600" lvl="8" indent="0">
                  <a:buNone/>
                </a:pPr>
                <a:endParaRPr lang="en-CA" sz="2400" i="1" dirty="0">
                  <a:solidFill>
                    <a:schemeClr val="tx1"/>
                  </a:solidFill>
                  <a:latin typeface="Cambria Math"/>
                </a:endParaRPr>
              </a:p>
            </p:txBody>
          </p:sp>
        </mc:Choice>
        <mc:Fallback xmlns="">
          <p:sp>
            <p:nvSpPr>
              <p:cNvPr id="5" name="Content Placeholder 4">
                <a:extLst>
                  <a:ext uri="{FF2B5EF4-FFF2-40B4-BE49-F238E27FC236}">
                    <a16:creationId xmlns:a16="http://schemas.microsoft.com/office/drawing/2014/main" id="{AA3CB14C-20CA-CE77-C93D-153DD78172AA}"/>
                  </a:ext>
                </a:extLst>
              </p:cNvPr>
              <p:cNvSpPr>
                <a:spLocks noGrp="1" noRot="1" noChangeAspect="1" noMove="1" noResize="1" noEditPoints="1" noAdjustHandles="1" noChangeArrowheads="1" noChangeShapeType="1" noTextEdit="1"/>
              </p:cNvSpPr>
              <p:nvPr>
                <p:ph idx="1"/>
              </p:nvPr>
            </p:nvSpPr>
            <p:spPr>
              <a:blipFill>
                <a:blip r:embed="rId4"/>
                <a:stretch>
                  <a:fillRect l="-1217" t="-2521"/>
                </a:stretch>
              </a:blipFill>
            </p:spPr>
            <p:txBody>
              <a:bodyPr/>
              <a:lstStyle/>
              <a:p>
                <a:r>
                  <a:rPr lang="en-CA">
                    <a:noFill/>
                  </a:rPr>
                  <a:t> </a:t>
                </a:r>
              </a:p>
            </p:txBody>
          </p:sp>
        </mc:Fallback>
      </mc:AlternateContent>
      <p:sp>
        <p:nvSpPr>
          <p:cNvPr id="3" name="Slide Number Placeholder 2">
            <a:extLst>
              <a:ext uri="{FF2B5EF4-FFF2-40B4-BE49-F238E27FC236}">
                <a16:creationId xmlns:a16="http://schemas.microsoft.com/office/drawing/2014/main" id="{9D025085-E27A-7632-2F5E-8E9BD8703BC1}"/>
              </a:ext>
            </a:extLst>
          </p:cNvPr>
          <p:cNvSpPr>
            <a:spLocks noGrp="1"/>
          </p:cNvSpPr>
          <p:nvPr>
            <p:ph type="sldNum" sz="quarter" idx="12"/>
          </p:nvPr>
        </p:nvSpPr>
        <p:spPr/>
        <p:txBody>
          <a:bodyPr/>
          <a:lstStyle/>
          <a:p>
            <a:fld id="{2928C701-97C7-48B5-AD64-15E2B0AEABBE}" type="slidenum">
              <a:rPr lang="en-CA" smtClean="0"/>
              <a:t>30</a:t>
            </a:fld>
            <a:endParaRPr lang="en-CA"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65FD03E-B000-3828-57D2-1A0FBA2F556E}"/>
                  </a:ext>
                </a:extLst>
              </p:cNvPr>
              <p:cNvSpPr txBox="1"/>
              <p:nvPr/>
            </p:nvSpPr>
            <p:spPr>
              <a:xfrm>
                <a:off x="7685314" y="570721"/>
                <a:ext cx="3973286" cy="14773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precession</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freq</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of</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neutron</m:t>
                      </m:r>
                    </m:oMath>
                  </m:oMathPara>
                </a14:m>
                <a:endParaRPr lang="en-US" b="0"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CA" i="1" smtClean="0">
                              <a:latin typeface="Cambria Math" panose="02040503050406030204" pitchFamily="18" charset="0"/>
                              <a:ea typeface="Cambria Math" panose="02040503050406030204" pitchFamily="18" charset="0"/>
                            </a:rPr>
                            <m:t>𝜇</m:t>
                          </m:r>
                        </m:e>
                        <m:sub>
                          <m:r>
                            <a:rPr lang="en-US" b="0" i="1" smtClean="0">
                              <a:latin typeface="Cambria Math" panose="02040503050406030204" pitchFamily="18" charset="0"/>
                            </a:rPr>
                            <m:t>𝑛</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neutron</m:t>
                      </m:r>
                      <m:r>
                        <a:rPr lang="en-US" b="0" i="0" smtClean="0">
                          <a:latin typeface="Cambria Math" panose="02040503050406030204" pitchFamily="18" charset="0"/>
                        </a:rPr>
                        <m:t> </m:t>
                      </m:r>
                      <m:r>
                        <m:rPr>
                          <m:sty m:val="p"/>
                        </m:rPr>
                        <a:rPr lang="en-US" b="0" i="0" smtClean="0">
                          <a:latin typeface="Cambria Math" panose="02040503050406030204" pitchFamily="18" charset="0"/>
                        </a:rPr>
                        <m:t>magnetic</m:t>
                      </m:r>
                      <m:r>
                        <a:rPr lang="en-US" b="0" i="0" smtClean="0">
                          <a:latin typeface="Cambria Math" panose="02040503050406030204" pitchFamily="18" charset="0"/>
                        </a:rPr>
                        <m:t> </m:t>
                      </m:r>
                      <m:r>
                        <m:rPr>
                          <m:sty m:val="p"/>
                        </m:rPr>
                        <a:rPr lang="en-US" b="0" i="0" smtClean="0">
                          <a:latin typeface="Cambria Math" panose="02040503050406030204" pitchFamily="18" charset="0"/>
                        </a:rPr>
                        <m:t>moment</m:t>
                      </m:r>
                    </m:oMath>
                  </m:oMathPara>
                </a14:m>
                <a:endParaRPr lang="en-CA"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m:rPr>
                          <m:sty m:val="p"/>
                        </m:rPr>
                        <a:rPr lang="en-US" b="0" i="0" smtClean="0">
                          <a:latin typeface="Cambria Math" panose="02040503050406030204" pitchFamily="18" charset="0"/>
                        </a:rPr>
                        <m:t>magnetic</m:t>
                      </m:r>
                      <m:r>
                        <a:rPr lang="en-US" b="0" i="0" smtClean="0">
                          <a:latin typeface="Cambria Math" panose="02040503050406030204" pitchFamily="18" charset="0"/>
                        </a:rPr>
                        <m:t> </m:t>
                      </m:r>
                      <m:r>
                        <m:rPr>
                          <m:sty m:val="p"/>
                        </m:rPr>
                        <a:rPr lang="en-US" b="0" i="0" smtClean="0">
                          <a:latin typeface="Cambria Math" panose="02040503050406030204" pitchFamily="18" charset="0"/>
                        </a:rPr>
                        <m:t>field</m:t>
                      </m:r>
                      <m:r>
                        <a:rPr lang="en-US" b="0" i="0" smtClean="0">
                          <a:latin typeface="Cambria Math" panose="02040503050406030204" pitchFamily="18" charset="0"/>
                        </a:rPr>
                        <m:t>                         </m:t>
                      </m:r>
                    </m:oMath>
                  </m:oMathPara>
                </a14:m>
                <a:endParaRPr lang="en-CA"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r>
                        <a:rPr lang="en-US" b="0" i="1" smtClean="0">
                          <a:latin typeface="Cambria Math" panose="02040503050406030204" pitchFamily="18" charset="0"/>
                        </a:rPr>
                        <m:t>:</m:t>
                      </m:r>
                      <m:r>
                        <m:rPr>
                          <m:sty m:val="p"/>
                        </m:rPr>
                        <a:rPr lang="en-US" b="0" i="0" smtClean="0">
                          <a:latin typeface="Cambria Math" panose="02040503050406030204" pitchFamily="18" charset="0"/>
                        </a:rPr>
                        <m:t>electric</m:t>
                      </m:r>
                      <m:r>
                        <a:rPr lang="en-US" b="0" i="0" smtClean="0">
                          <a:latin typeface="Cambria Math" panose="02040503050406030204" pitchFamily="18" charset="0"/>
                        </a:rPr>
                        <m:t> </m:t>
                      </m:r>
                      <m:r>
                        <m:rPr>
                          <m:sty m:val="p"/>
                        </m:rPr>
                        <a:rPr lang="en-US" b="0" i="0" smtClean="0">
                          <a:latin typeface="Cambria Math" panose="02040503050406030204" pitchFamily="18" charset="0"/>
                        </a:rPr>
                        <m:t>field</m:t>
                      </m:r>
                      <m:r>
                        <a:rPr lang="en-US" b="0" i="0" smtClean="0">
                          <a:latin typeface="Cambria Math" panose="02040503050406030204" pitchFamily="18" charset="0"/>
                        </a:rPr>
                        <m:t>                             </m:t>
                      </m:r>
                    </m:oMath>
                  </m:oMathPara>
                </a14:m>
                <a:endParaRPr lang="en-CA" dirty="0"/>
              </a:p>
              <a:p>
                <a:pPr/>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𝑑</m:t>
                          </m:r>
                        </m:e>
                        <m:sub>
                          <m:r>
                            <m:rPr>
                              <m:sty m:val="p"/>
                            </m:rPr>
                            <a:rPr lang="en-US" b="0" i="0" smtClean="0">
                              <a:latin typeface="Cambria Math" panose="02040503050406030204" pitchFamily="18" charset="0"/>
                            </a:rPr>
                            <m:t>n</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neutron</m:t>
                      </m:r>
                      <m:r>
                        <a:rPr lang="en-US" b="0" i="0" smtClean="0">
                          <a:latin typeface="Cambria Math" panose="02040503050406030204" pitchFamily="18" charset="0"/>
                        </a:rPr>
                        <m:t> </m:t>
                      </m:r>
                      <m:r>
                        <m:rPr>
                          <m:sty m:val="p"/>
                        </m:rPr>
                        <a:rPr lang="en-US" b="0" i="0" smtClean="0">
                          <a:latin typeface="Cambria Math" panose="02040503050406030204" pitchFamily="18" charset="0"/>
                        </a:rPr>
                        <m:t>electric</m:t>
                      </m:r>
                      <m:r>
                        <a:rPr lang="en-US" b="0" i="0" smtClean="0">
                          <a:latin typeface="Cambria Math" panose="02040503050406030204" pitchFamily="18" charset="0"/>
                        </a:rPr>
                        <m:t> </m:t>
                      </m:r>
                      <m:r>
                        <m:rPr>
                          <m:sty m:val="p"/>
                        </m:rPr>
                        <a:rPr lang="en-US" b="0" i="0" smtClean="0">
                          <a:latin typeface="Cambria Math" panose="02040503050406030204" pitchFamily="18" charset="0"/>
                        </a:rPr>
                        <m:t>dipole</m:t>
                      </m:r>
                      <m:r>
                        <a:rPr lang="en-US" b="0" i="0" smtClean="0">
                          <a:latin typeface="Cambria Math" panose="02040503050406030204" pitchFamily="18" charset="0"/>
                        </a:rPr>
                        <m:t> </m:t>
                      </m:r>
                      <m:r>
                        <m:rPr>
                          <m:sty m:val="p"/>
                        </m:rPr>
                        <a:rPr lang="en-US" b="0" i="0" smtClean="0">
                          <a:latin typeface="Cambria Math" panose="02040503050406030204" pitchFamily="18" charset="0"/>
                        </a:rPr>
                        <m:t>moment</m:t>
                      </m:r>
                    </m:oMath>
                  </m:oMathPara>
                </a14:m>
                <a:endParaRPr lang="en-CA" dirty="0"/>
              </a:p>
            </p:txBody>
          </p:sp>
        </mc:Choice>
        <mc:Fallback xmlns="">
          <p:sp>
            <p:nvSpPr>
              <p:cNvPr id="4" name="TextBox 3">
                <a:extLst>
                  <a:ext uri="{FF2B5EF4-FFF2-40B4-BE49-F238E27FC236}">
                    <a16:creationId xmlns:a16="http://schemas.microsoft.com/office/drawing/2014/main" id="{365FD03E-B000-3828-57D2-1A0FBA2F556E}"/>
                  </a:ext>
                </a:extLst>
              </p:cNvPr>
              <p:cNvSpPr txBox="1">
                <a:spLocks noRot="1" noChangeAspect="1" noMove="1" noResize="1" noEditPoints="1" noAdjustHandles="1" noChangeArrowheads="1" noChangeShapeType="1" noTextEdit="1"/>
              </p:cNvSpPr>
              <p:nvPr/>
            </p:nvSpPr>
            <p:spPr>
              <a:xfrm>
                <a:off x="7685314" y="570721"/>
                <a:ext cx="3973286" cy="1477328"/>
              </a:xfrm>
              <a:prstGeom prst="rect">
                <a:avLst/>
              </a:prstGeom>
              <a:blipFill>
                <a:blip r:embed="rId5"/>
                <a:stretch>
                  <a:fillRect r="-920" b="-2893"/>
                </a:stretch>
              </a:blipFill>
            </p:spPr>
            <p:txBody>
              <a:bodyPr/>
              <a:lstStyle/>
              <a:p>
                <a:r>
                  <a:rPr lang="en-CA">
                    <a:noFill/>
                  </a:rPr>
                  <a:t> </a:t>
                </a:r>
              </a:p>
            </p:txBody>
          </p:sp>
        </mc:Fallback>
      </mc:AlternateContent>
      <p:sp>
        <p:nvSpPr>
          <p:cNvPr id="6" name="Rectangle 5">
            <a:extLst>
              <a:ext uri="{FF2B5EF4-FFF2-40B4-BE49-F238E27FC236}">
                <a16:creationId xmlns:a16="http://schemas.microsoft.com/office/drawing/2014/main" id="{7A0CD148-228E-1DB6-EB64-7DA236BC88E9}"/>
              </a:ext>
            </a:extLst>
          </p:cNvPr>
          <p:cNvSpPr/>
          <p:nvPr/>
        </p:nvSpPr>
        <p:spPr>
          <a:xfrm>
            <a:off x="1257300" y="5181600"/>
            <a:ext cx="2667000" cy="10014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Connector: Elbow 7">
            <a:extLst>
              <a:ext uri="{FF2B5EF4-FFF2-40B4-BE49-F238E27FC236}">
                <a16:creationId xmlns:a16="http://schemas.microsoft.com/office/drawing/2014/main" id="{3401E0D9-21DE-95DE-35F0-2438702C6EF2}"/>
              </a:ext>
            </a:extLst>
          </p:cNvPr>
          <p:cNvCxnSpPr>
            <a:cxnSpLocks/>
          </p:cNvCxnSpPr>
          <p:nvPr/>
        </p:nvCxnSpPr>
        <p:spPr>
          <a:xfrm>
            <a:off x="3526972" y="3854957"/>
            <a:ext cx="2253342" cy="153813"/>
          </a:xfrm>
          <a:prstGeom prst="bentConnector3">
            <a:avLst>
              <a:gd name="adj1" fmla="val -24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7FA3161-0A6B-7C7D-8AF0-40C19C8DD921}"/>
              </a:ext>
            </a:extLst>
          </p:cNvPr>
          <p:cNvSpPr txBox="1"/>
          <p:nvPr/>
        </p:nvSpPr>
        <p:spPr>
          <a:xfrm>
            <a:off x="5758545" y="3824104"/>
            <a:ext cx="1295400" cy="461665"/>
          </a:xfrm>
          <a:prstGeom prst="rect">
            <a:avLst/>
          </a:prstGeom>
          <a:noFill/>
        </p:spPr>
        <p:txBody>
          <a:bodyPr wrap="square" rtlCol="0">
            <a:spAutoFit/>
          </a:bodyPr>
          <a:lstStyle/>
          <a:p>
            <a:r>
              <a:rPr lang="en-US" sz="2400" dirty="0"/>
              <a:t>= 0?</a:t>
            </a:r>
            <a:endParaRPr lang="en-CA" sz="2400" dirty="0"/>
          </a:p>
        </p:txBody>
      </p:sp>
    </p:spTree>
    <p:extLst>
      <p:ext uri="{BB962C8B-B14F-4D97-AF65-F5344CB8AC3E}">
        <p14:creationId xmlns:p14="http://schemas.microsoft.com/office/powerpoint/2010/main" val="16067076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F942597E-7554-9A45-9AB9-9EFB634BE667}"/>
                  </a:ext>
                </a:extLst>
              </p:cNvPr>
              <p:cNvSpPr>
                <a:spLocks noGrp="1"/>
              </p:cNvSpPr>
              <p:nvPr>
                <p:ph type="body" sz="quarter" idx="11"/>
              </p:nvPr>
            </p:nvSpPr>
            <p:spPr/>
            <p:txBody>
              <a:bodyPr/>
              <a:lstStyle/>
              <a:p>
                <a:r>
                  <a:rPr lang="en-US" dirty="0"/>
                  <a:t>Hamiltonian of neutron in an EM field (non-relativistic limit)</a:t>
                </a:r>
              </a:p>
              <a:p>
                <a:pPr marL="0" indent="0" algn="r">
                  <a:buNone/>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a:rPr>
                        <m:t>𝐻</m:t>
                      </m:r>
                      <m:r>
                        <a:rPr lang="en-CA" b="0" i="1" smtClean="0">
                          <a:solidFill>
                            <a:srgbClr val="FF0000"/>
                          </a:solidFill>
                          <a:latin typeface="Cambria Math" panose="02040503050406030204" pitchFamily="18" charset="0"/>
                          <a:ea typeface="Cambria Math"/>
                        </a:rPr>
                        <m:t>=−</m:t>
                      </m:r>
                      <m:sSub>
                        <m:sSubPr>
                          <m:ctrlPr>
                            <a:rPr lang="en-CA" b="0" i="1" smtClean="0">
                              <a:solidFill>
                                <a:srgbClr val="FF0000"/>
                              </a:solidFill>
                              <a:latin typeface="Cambria Math" panose="02040503050406030204" pitchFamily="18" charset="0"/>
                              <a:ea typeface="Cambria Math"/>
                            </a:rPr>
                          </m:ctrlPr>
                        </m:sSubPr>
                        <m:e>
                          <m:r>
                            <a:rPr lang="en-CA" b="0" i="1" smtClean="0">
                              <a:solidFill>
                                <a:srgbClr val="FF0000"/>
                              </a:solidFill>
                              <a:latin typeface="Cambria Math" panose="02040503050406030204" pitchFamily="18" charset="0"/>
                              <a:ea typeface="Cambria Math" panose="02040503050406030204" pitchFamily="18" charset="0"/>
                            </a:rPr>
                            <m:t>𝜇</m:t>
                          </m:r>
                        </m:e>
                        <m:sub>
                          <m:r>
                            <a:rPr lang="en-CA" b="0" i="1" smtClean="0">
                              <a:solidFill>
                                <a:srgbClr val="FF0000"/>
                              </a:solidFill>
                              <a:latin typeface="Cambria Math" panose="02040503050406030204" pitchFamily="18" charset="0"/>
                              <a:ea typeface="Cambria Math"/>
                            </a:rPr>
                            <m:t>𝑛</m:t>
                          </m:r>
                        </m:sub>
                      </m:sSub>
                      <m:acc>
                        <m:accPr>
                          <m:chr m:val="⃑"/>
                          <m:ctrlPr>
                            <a:rPr lang="en-US" i="1">
                              <a:solidFill>
                                <a:srgbClr val="FF0000"/>
                              </a:solidFill>
                              <a:latin typeface="Cambria Math" panose="02040503050406030204" pitchFamily="18" charset="0"/>
                            </a:rPr>
                          </m:ctrlPr>
                        </m:accPr>
                        <m:e>
                          <m:r>
                            <a:rPr lang="en-US" i="1" smtClean="0">
                              <a:solidFill>
                                <a:srgbClr val="FF0000"/>
                              </a:solidFill>
                              <a:latin typeface="Cambria Math" panose="02040503050406030204" pitchFamily="18" charset="0"/>
                              <a:ea typeface="Cambria Math" panose="02040503050406030204" pitchFamily="18" charset="0"/>
                            </a:rPr>
                            <m:t>𝜎</m:t>
                          </m:r>
                        </m:e>
                      </m:acc>
                      <m:r>
                        <a:rPr lang="en-US" i="1">
                          <a:solidFill>
                            <a:srgbClr val="FF0000"/>
                          </a:solidFill>
                          <a:latin typeface="Cambria Math"/>
                          <a:ea typeface="Cambria Math"/>
                        </a:rPr>
                        <m:t>∙</m:t>
                      </m:r>
                      <m:acc>
                        <m:accPr>
                          <m:chr m:val="⃑"/>
                          <m:ctrlPr>
                            <a:rPr lang="en-US" i="1">
                              <a:solidFill>
                                <a:srgbClr val="FF0000"/>
                              </a:solidFill>
                              <a:latin typeface="Cambria Math" panose="02040503050406030204" pitchFamily="18" charset="0"/>
                              <a:ea typeface="Cambria Math"/>
                            </a:rPr>
                          </m:ctrlPr>
                        </m:accPr>
                        <m:e>
                          <m:r>
                            <a:rPr lang="en-US" i="1">
                              <a:solidFill>
                                <a:srgbClr val="FF0000"/>
                              </a:solidFill>
                              <a:latin typeface="Cambria Math"/>
                              <a:ea typeface="Cambria Math"/>
                            </a:rPr>
                            <m:t>𝐵</m:t>
                          </m:r>
                        </m:e>
                      </m:acc>
                      <m:r>
                        <a:rPr lang="en-US" i="1">
                          <a:solidFill>
                            <a:srgbClr val="FF0000"/>
                          </a:solidFill>
                          <a:latin typeface="Cambria Math"/>
                        </a:rPr>
                        <m:t>−</m:t>
                      </m:r>
                      <m:sSub>
                        <m:sSubPr>
                          <m:ctrlPr>
                            <a:rPr lang="en-CA" b="0" i="1" smtClean="0">
                              <a:solidFill>
                                <a:srgbClr val="FF0000"/>
                              </a:solidFill>
                              <a:latin typeface="Cambria Math" panose="02040503050406030204" pitchFamily="18" charset="0"/>
                            </a:rPr>
                          </m:ctrlPr>
                        </m:sSubPr>
                        <m:e>
                          <m:r>
                            <a:rPr lang="en-CA" b="0" i="1" smtClean="0">
                              <a:solidFill>
                                <a:srgbClr val="FF0000"/>
                              </a:solidFill>
                              <a:latin typeface="Cambria Math" panose="02040503050406030204" pitchFamily="18" charset="0"/>
                            </a:rPr>
                            <m:t>𝑑</m:t>
                          </m:r>
                        </m:e>
                        <m:sub>
                          <m:r>
                            <a:rPr lang="en-CA" b="0" i="1" smtClean="0">
                              <a:solidFill>
                                <a:srgbClr val="FF0000"/>
                              </a:solidFill>
                              <a:latin typeface="Cambria Math" panose="02040503050406030204" pitchFamily="18" charset="0"/>
                            </a:rPr>
                            <m:t>𝑛</m:t>
                          </m:r>
                        </m:sub>
                      </m:sSub>
                      <m:acc>
                        <m:accPr>
                          <m:chr m:val="⃑"/>
                          <m:ctrlPr>
                            <a:rPr lang="en-US" i="1">
                              <a:solidFill>
                                <a:srgbClr val="FF0000"/>
                              </a:solidFill>
                              <a:latin typeface="Cambria Math" panose="02040503050406030204" pitchFamily="18" charset="0"/>
                            </a:rPr>
                          </m:ctrlPr>
                        </m:accPr>
                        <m:e>
                          <m:r>
                            <a:rPr lang="en-US" i="1" smtClean="0">
                              <a:solidFill>
                                <a:srgbClr val="FF0000"/>
                              </a:solidFill>
                              <a:latin typeface="Cambria Math" panose="02040503050406030204" pitchFamily="18" charset="0"/>
                              <a:ea typeface="Cambria Math" panose="02040503050406030204" pitchFamily="18" charset="0"/>
                            </a:rPr>
                            <m:t>𝜎</m:t>
                          </m:r>
                        </m:e>
                      </m:acc>
                      <m:r>
                        <a:rPr lang="en-US" i="1">
                          <a:solidFill>
                            <a:srgbClr val="FF0000"/>
                          </a:solidFill>
                          <a:latin typeface="Cambria Math"/>
                          <a:ea typeface="Cambria Math"/>
                        </a:rPr>
                        <m:t>∙</m:t>
                      </m:r>
                      <m:acc>
                        <m:accPr>
                          <m:chr m:val="⃑"/>
                          <m:ctrlPr>
                            <a:rPr lang="en-US" i="1">
                              <a:solidFill>
                                <a:srgbClr val="FF0000"/>
                              </a:solidFill>
                              <a:latin typeface="Cambria Math" panose="02040503050406030204" pitchFamily="18" charset="0"/>
                              <a:ea typeface="Cambria Math"/>
                            </a:rPr>
                          </m:ctrlPr>
                        </m:accPr>
                        <m:e>
                          <m:r>
                            <a:rPr lang="en-US" i="1">
                              <a:solidFill>
                                <a:srgbClr val="FF0000"/>
                              </a:solidFill>
                              <a:latin typeface="Cambria Math"/>
                              <a:ea typeface="Cambria Math"/>
                            </a:rPr>
                            <m:t>𝐸</m:t>
                          </m:r>
                        </m:e>
                      </m:acc>
                    </m:oMath>
                  </m:oMathPara>
                </a14:m>
                <a:endParaRPr lang="en-US" b="0" i="1" dirty="0">
                  <a:solidFill>
                    <a:srgbClr val="FF0000"/>
                  </a:solidFill>
                  <a:latin typeface="Cambria Math"/>
                </a:endParaRPr>
              </a:p>
              <a:p>
                <a:pPr marL="0" indent="0">
                  <a:buNone/>
                </a:pPr>
                <a:endParaRPr lang="en-US" b="0" i="1" dirty="0">
                  <a:solidFill>
                    <a:srgbClr val="FF0000"/>
                  </a:solidFill>
                  <a:latin typeface="Cambria Math"/>
                </a:endParaRPr>
              </a:p>
              <a:p>
                <a:r>
                  <a:rPr lang="en-CA" dirty="0"/>
                  <a:t>Experiment:  precise measurement of neutron spin precession frequency to determine </a:t>
                </a:r>
                <a:r>
                  <a:rPr lang="en-CA" i="1" dirty="0" err="1"/>
                  <a:t>d</a:t>
                </a:r>
                <a:r>
                  <a:rPr lang="en-CA" i="1" baseline="-25000" dirty="0" err="1"/>
                  <a:t>n</a:t>
                </a:r>
                <a:endParaRPr lang="en-CA" i="1" baseline="-25000" dirty="0"/>
              </a:p>
              <a:p>
                <a:pPr marL="0" indent="0">
                  <a:buNone/>
                </a:pPr>
                <a:endParaRPr lang="en-US" sz="700" dirty="0"/>
              </a:p>
              <a:p>
                <a:pPr marL="0" indent="0">
                  <a:buNone/>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ea typeface="Cambria Math" panose="02040503050406030204" pitchFamily="18" charset="0"/>
                        </a:rPr>
                        <m:t>ℏ</m:t>
                      </m:r>
                      <m:r>
                        <a:rPr lang="en-US" b="0" i="1" smtClean="0">
                          <a:solidFill>
                            <a:srgbClr val="FF0000"/>
                          </a:solidFill>
                          <a:latin typeface="Cambria Math" panose="02040503050406030204" pitchFamily="18" charset="0"/>
                          <a:ea typeface="Cambria Math" panose="02040503050406030204" pitchFamily="18" charset="0"/>
                        </a:rPr>
                        <m:t>𝜔</m:t>
                      </m:r>
                      <m:r>
                        <a:rPr lang="en-US" b="0" i="1" smtClean="0">
                          <a:solidFill>
                            <a:srgbClr val="FF0000"/>
                          </a:solidFill>
                          <a:latin typeface="Cambria Math"/>
                          <a:ea typeface="Cambria Math"/>
                        </a:rPr>
                        <m:t>=2</m:t>
                      </m:r>
                      <m:sSub>
                        <m:sSubPr>
                          <m:ctrlPr>
                            <a:rPr lang="en-US" b="0" i="1" smtClean="0">
                              <a:solidFill>
                                <a:srgbClr val="FF0000"/>
                              </a:solidFill>
                              <a:latin typeface="Cambria Math" panose="02040503050406030204" pitchFamily="18" charset="0"/>
                              <a:ea typeface="Cambria Math"/>
                            </a:rPr>
                          </m:ctrlPr>
                        </m:sSubPr>
                        <m:e>
                          <m:r>
                            <a:rPr lang="en-US" b="0" i="1" smtClean="0">
                              <a:solidFill>
                                <a:srgbClr val="FF0000"/>
                              </a:solidFill>
                              <a:latin typeface="Cambria Math" panose="02040503050406030204" pitchFamily="18" charset="0"/>
                              <a:ea typeface="Cambria Math" panose="02040503050406030204" pitchFamily="18" charset="0"/>
                            </a:rPr>
                            <m:t>𝜇</m:t>
                          </m:r>
                        </m:e>
                        <m:sub>
                          <m:r>
                            <a:rPr lang="en-CA" b="0" i="1" smtClean="0">
                              <a:solidFill>
                                <a:srgbClr val="FF0000"/>
                              </a:solidFill>
                              <a:latin typeface="Cambria Math" panose="02040503050406030204" pitchFamily="18" charset="0"/>
                              <a:ea typeface="Cambria Math"/>
                            </a:rPr>
                            <m:t>𝑛</m:t>
                          </m:r>
                        </m:sub>
                      </m:sSub>
                      <m:r>
                        <a:rPr lang="en-US" b="0" i="1" smtClean="0">
                          <a:solidFill>
                            <a:srgbClr val="FF0000"/>
                          </a:solidFill>
                          <a:latin typeface="Cambria Math"/>
                          <a:ea typeface="Cambria Math"/>
                        </a:rPr>
                        <m:t>𝐵</m:t>
                      </m:r>
                      <m:r>
                        <a:rPr lang="en-US" b="0" i="1" smtClean="0">
                          <a:solidFill>
                            <a:srgbClr val="FF0000"/>
                          </a:solidFill>
                          <a:latin typeface="Cambria Math"/>
                          <a:ea typeface="Cambria Math"/>
                        </a:rPr>
                        <m:t>±2</m:t>
                      </m:r>
                      <m:sSub>
                        <m:sSubPr>
                          <m:ctrlPr>
                            <a:rPr lang="en-US" b="0" i="1" smtClean="0">
                              <a:solidFill>
                                <a:srgbClr val="FF0000"/>
                              </a:solidFill>
                              <a:latin typeface="Cambria Math" panose="02040503050406030204" pitchFamily="18" charset="0"/>
                              <a:ea typeface="Cambria Math"/>
                            </a:rPr>
                          </m:ctrlPr>
                        </m:sSubPr>
                        <m:e>
                          <m:r>
                            <a:rPr lang="en-CA" b="0" i="1" smtClean="0">
                              <a:solidFill>
                                <a:srgbClr val="FF0000"/>
                              </a:solidFill>
                              <a:latin typeface="Cambria Math" panose="02040503050406030204" pitchFamily="18" charset="0"/>
                              <a:ea typeface="Cambria Math"/>
                            </a:rPr>
                            <m:t>𝑑</m:t>
                          </m:r>
                        </m:e>
                        <m:sub>
                          <m:r>
                            <a:rPr lang="en-CA" b="0" i="1" smtClean="0">
                              <a:solidFill>
                                <a:srgbClr val="FF0000"/>
                              </a:solidFill>
                              <a:latin typeface="Cambria Math" panose="02040503050406030204" pitchFamily="18" charset="0"/>
                              <a:ea typeface="Cambria Math"/>
                            </a:rPr>
                            <m:t>𝑛</m:t>
                          </m:r>
                        </m:sub>
                      </m:sSub>
                      <m:r>
                        <a:rPr lang="en-US" b="0" i="1" smtClean="0">
                          <a:solidFill>
                            <a:srgbClr val="FF0000"/>
                          </a:solidFill>
                          <a:latin typeface="Cambria Math"/>
                          <a:ea typeface="Cambria Math"/>
                        </a:rPr>
                        <m:t>𝐸</m:t>
                      </m:r>
                    </m:oMath>
                  </m:oMathPara>
                </a14:m>
                <a:endParaRPr lang="en-US" b="0" dirty="0">
                  <a:solidFill>
                    <a:srgbClr val="FF0000"/>
                  </a:solidFill>
                  <a:ea typeface="Cambria Math"/>
                </a:endParaRPr>
              </a:p>
              <a:p>
                <a:r>
                  <a:rPr lang="en-US" dirty="0"/>
                  <a:t>Statistical uncertainty:</a:t>
                </a:r>
              </a:p>
              <a:p>
                <a:pPr marL="0" indent="0">
                  <a:buNone/>
                </a:pPr>
                <a14:m>
                  <m:oMathPara xmlns:m="http://schemas.openxmlformats.org/officeDocument/2006/math">
                    <m:oMathParaPr>
                      <m:jc m:val="centerGroup"/>
                    </m:oMathParaPr>
                    <m:oMath xmlns:m="http://schemas.openxmlformats.org/officeDocument/2006/math">
                      <m:sSub>
                        <m:sSubPr>
                          <m:ctrlPr>
                            <a:rPr lang="en-CA" b="0" i="1" smtClean="0">
                              <a:solidFill>
                                <a:srgbClr val="FF0000"/>
                              </a:solidFill>
                              <a:latin typeface="Cambria Math" panose="02040503050406030204" pitchFamily="18" charset="0"/>
                              <a:ea typeface="Cambria Math" panose="02040503050406030204" pitchFamily="18" charset="0"/>
                            </a:rPr>
                          </m:ctrlPr>
                        </m:sSubPr>
                        <m:e>
                          <m:r>
                            <a:rPr lang="en-CA" b="0" i="1" smtClean="0">
                              <a:solidFill>
                                <a:srgbClr val="FF0000"/>
                              </a:solidFill>
                              <a:latin typeface="Cambria Math" panose="02040503050406030204" pitchFamily="18" charset="0"/>
                              <a:ea typeface="Cambria Math" panose="02040503050406030204" pitchFamily="18" charset="0"/>
                            </a:rPr>
                            <m:t>𝜎</m:t>
                          </m:r>
                        </m:e>
                        <m:sub>
                          <m:r>
                            <a:rPr lang="en-CA" b="0" i="1" smtClean="0">
                              <a:solidFill>
                                <a:srgbClr val="FF0000"/>
                              </a:solidFill>
                              <a:latin typeface="Cambria Math" panose="02040503050406030204" pitchFamily="18" charset="0"/>
                              <a:ea typeface="Cambria Math" panose="02040503050406030204" pitchFamily="18" charset="0"/>
                            </a:rPr>
                            <m:t>𝑑</m:t>
                          </m:r>
                        </m:sub>
                      </m:sSub>
                      <m:r>
                        <a:rPr lang="en-CA" b="0" i="1" smtClean="0">
                          <a:solidFill>
                            <a:srgbClr val="FF0000"/>
                          </a:solidFill>
                          <a:latin typeface="Cambria Math" panose="02040503050406030204" pitchFamily="18" charset="0"/>
                          <a:ea typeface="Cambria Math"/>
                        </a:rPr>
                        <m:t>=</m:t>
                      </m:r>
                      <m:f>
                        <m:fPr>
                          <m:ctrlPr>
                            <a:rPr lang="en-CA" b="0" i="1" smtClean="0">
                              <a:solidFill>
                                <a:srgbClr val="FF0000"/>
                              </a:solidFill>
                              <a:latin typeface="Cambria Math" panose="02040503050406030204" pitchFamily="18" charset="0"/>
                              <a:ea typeface="Cambria Math"/>
                            </a:rPr>
                          </m:ctrlPr>
                        </m:fPr>
                        <m:num>
                          <m:r>
                            <a:rPr lang="en-CA" b="0" i="1" smtClean="0">
                              <a:solidFill>
                                <a:srgbClr val="FF0000"/>
                              </a:solidFill>
                              <a:latin typeface="Cambria Math" panose="02040503050406030204" pitchFamily="18" charset="0"/>
                              <a:ea typeface="Cambria Math" panose="02040503050406030204" pitchFamily="18" charset="0"/>
                            </a:rPr>
                            <m:t>ℏ</m:t>
                          </m:r>
                        </m:num>
                        <m:den>
                          <m:r>
                            <a:rPr lang="en-CA" b="0" i="1" smtClean="0">
                              <a:solidFill>
                                <a:srgbClr val="FF0000"/>
                              </a:solidFill>
                              <a:latin typeface="Cambria Math" panose="02040503050406030204" pitchFamily="18" charset="0"/>
                              <a:ea typeface="Cambria Math"/>
                            </a:rPr>
                            <m:t>2</m:t>
                          </m:r>
                          <m:r>
                            <a:rPr lang="en-CA" b="0" i="1" smtClean="0">
                              <a:solidFill>
                                <a:srgbClr val="FF0000"/>
                              </a:solidFill>
                              <a:latin typeface="Cambria Math" panose="02040503050406030204" pitchFamily="18" charset="0"/>
                              <a:ea typeface="Cambria Math" panose="02040503050406030204" pitchFamily="18" charset="0"/>
                            </a:rPr>
                            <m:t>𝛼</m:t>
                          </m:r>
                          <m:r>
                            <a:rPr lang="en-CA" b="0" i="1" smtClean="0">
                              <a:solidFill>
                                <a:srgbClr val="FF0000"/>
                              </a:solidFill>
                              <a:latin typeface="Cambria Math" panose="02040503050406030204" pitchFamily="18" charset="0"/>
                              <a:ea typeface="Cambria Math" panose="02040503050406030204" pitchFamily="18" charset="0"/>
                            </a:rPr>
                            <m:t>𝐸𝑇</m:t>
                          </m:r>
                          <m:rad>
                            <m:radPr>
                              <m:degHide m:val="on"/>
                              <m:ctrlPr>
                                <a:rPr lang="en-CA" b="0" i="1" smtClean="0">
                                  <a:solidFill>
                                    <a:srgbClr val="FF0000"/>
                                  </a:solidFill>
                                  <a:latin typeface="Cambria Math" panose="02040503050406030204" pitchFamily="18" charset="0"/>
                                  <a:ea typeface="Cambria Math" panose="02040503050406030204" pitchFamily="18" charset="0"/>
                                </a:rPr>
                              </m:ctrlPr>
                            </m:radPr>
                            <m:deg/>
                            <m:e>
                              <m:r>
                                <a:rPr lang="en-CA" b="0" i="1" smtClean="0">
                                  <a:solidFill>
                                    <a:srgbClr val="FF0000"/>
                                  </a:solidFill>
                                  <a:latin typeface="Cambria Math" panose="02040503050406030204" pitchFamily="18" charset="0"/>
                                  <a:ea typeface="Cambria Math" panose="02040503050406030204" pitchFamily="18" charset="0"/>
                                </a:rPr>
                                <m:t>𝑁</m:t>
                              </m:r>
                            </m:e>
                          </m:rad>
                        </m:den>
                      </m:f>
                    </m:oMath>
                  </m:oMathPara>
                </a14:m>
                <a:endParaRPr lang="en-US" dirty="0"/>
              </a:p>
            </p:txBody>
          </p:sp>
        </mc:Choice>
        <mc:Fallback xmlns="">
          <p:sp>
            <p:nvSpPr>
              <p:cNvPr id="2" name="Text Placeholder 1">
                <a:extLst>
                  <a:ext uri="{FF2B5EF4-FFF2-40B4-BE49-F238E27FC236}">
                    <a16:creationId xmlns:a16="http://schemas.microsoft.com/office/drawing/2014/main" id="{F942597E-7554-9A45-9AB9-9EFB634BE667}"/>
                  </a:ext>
                </a:extLst>
              </p:cNvPr>
              <p:cNvSpPr>
                <a:spLocks noGrp="1" noRot="1" noChangeAspect="1" noMove="1" noResize="1" noEditPoints="1" noAdjustHandles="1" noChangeArrowheads="1" noChangeShapeType="1" noTextEdit="1"/>
              </p:cNvSpPr>
              <p:nvPr>
                <p:ph type="body" sz="quarter" idx="11"/>
              </p:nvPr>
            </p:nvSpPr>
            <p:spPr>
              <a:blipFill>
                <a:blip r:embed="rId2"/>
                <a:stretch>
                  <a:fillRect l="-640" t="-857"/>
                </a:stretch>
              </a:blipFill>
            </p:spPr>
            <p:txBody>
              <a:bodyPr/>
              <a:lstStyle/>
              <a:p>
                <a:r>
                  <a:rPr lang="en-CA">
                    <a:noFill/>
                  </a:rPr>
                  <a:t> </a:t>
                </a:r>
              </a:p>
            </p:txBody>
          </p:sp>
        </mc:Fallback>
      </mc:AlternateContent>
      <p:sp>
        <p:nvSpPr>
          <p:cNvPr id="3" name="Text Placeholder 2">
            <a:extLst>
              <a:ext uri="{FF2B5EF4-FFF2-40B4-BE49-F238E27FC236}">
                <a16:creationId xmlns:a16="http://schemas.microsoft.com/office/drawing/2014/main" id="{BD345177-3A62-444A-A11D-668E695683A1}"/>
              </a:ext>
            </a:extLst>
          </p:cNvPr>
          <p:cNvSpPr>
            <a:spLocks noGrp="1"/>
          </p:cNvSpPr>
          <p:nvPr>
            <p:ph type="body" sz="quarter" idx="14"/>
          </p:nvPr>
        </p:nvSpPr>
        <p:spPr/>
        <p:txBody>
          <a:bodyPr>
            <a:normAutofit lnSpcReduction="10000"/>
          </a:bodyPr>
          <a:lstStyle/>
          <a:p>
            <a:r>
              <a:rPr lang="en-US" dirty="0"/>
              <a:t>EDM, CP violation, and basic technique</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1A33AAD-9F59-2F33-DDF5-46040EAEDC38}"/>
                  </a:ext>
                </a:extLst>
              </p:cNvPr>
              <p:cNvSpPr txBox="1"/>
              <p:nvPr/>
            </p:nvSpPr>
            <p:spPr>
              <a:xfrm>
                <a:off x="7096125" y="3163519"/>
                <a:ext cx="1348318" cy="3077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sz="2000" b="0" i="1" smtClean="0">
                          <a:solidFill>
                            <a:srgbClr val="0070C0"/>
                          </a:solidFill>
                          <a:latin typeface="Cambria Math" panose="02040503050406030204" pitchFamily="18" charset="0"/>
                          <a:ea typeface="Cambria Math" panose="02040503050406030204" pitchFamily="18" charset="0"/>
                        </a:rPr>
                        <m:t>  </m:t>
                      </m:r>
                      <m:borderBox>
                        <m:borderBoxPr>
                          <m:hideTop m:val="on"/>
                          <m:hideBot m:val="on"/>
                          <m:hideLeft m:val="on"/>
                          <m:hideRight m:val="on"/>
                          <m:strikeBLTR m:val="on"/>
                          <m:ctrlPr>
                            <a:rPr lang="en-CA" sz="2000" i="1" smtClean="0">
                              <a:solidFill>
                                <a:srgbClr val="0070C0"/>
                              </a:solidFill>
                              <a:latin typeface="Cambria Math" panose="02040503050406030204" pitchFamily="18" charset="0"/>
                              <a:ea typeface="Cambria Math" panose="02040503050406030204" pitchFamily="18" charset="0"/>
                            </a:rPr>
                          </m:ctrlPr>
                        </m:borderBoxPr>
                        <m:e>
                          <m:r>
                            <m:rPr>
                              <m:brk m:alnAt="14"/>
                            </m:rPr>
                            <a:rPr lang="en-CA" sz="2000" i="1">
                              <a:solidFill>
                                <a:srgbClr val="0070C0"/>
                              </a:solidFill>
                              <a:latin typeface="Cambria Math" panose="02040503050406030204" pitchFamily="18" charset="0"/>
                              <a:ea typeface="Cambria Math" panose="02040503050406030204" pitchFamily="18" charset="0"/>
                            </a:rPr>
                            <m:t>𝑇</m:t>
                          </m:r>
                        </m:e>
                      </m:borderBox>
                      <m:r>
                        <a:rPr lang="en-CA" sz="2000" i="1">
                          <a:solidFill>
                            <a:srgbClr val="0070C0"/>
                          </a:solidFill>
                          <a:latin typeface="Cambria Math" panose="02040503050406030204" pitchFamily="18" charset="0"/>
                          <a:ea typeface="Cambria Math" panose="02040503050406030204" pitchFamily="18" charset="0"/>
                        </a:rPr>
                        <m:t>→</m:t>
                      </m:r>
                      <m:borderBox>
                        <m:borderBoxPr>
                          <m:hideTop m:val="on"/>
                          <m:hideBot m:val="on"/>
                          <m:hideLeft m:val="on"/>
                          <m:hideRight m:val="on"/>
                          <m:strikeBLTR m:val="on"/>
                          <m:ctrlPr>
                            <a:rPr lang="en-CA" sz="2000" i="1">
                              <a:solidFill>
                                <a:srgbClr val="0070C0"/>
                              </a:solidFill>
                              <a:latin typeface="Cambria Math" panose="02040503050406030204" pitchFamily="18" charset="0"/>
                              <a:ea typeface="Cambria Math" panose="02040503050406030204" pitchFamily="18" charset="0"/>
                            </a:rPr>
                          </m:ctrlPr>
                        </m:borderBoxPr>
                        <m:e>
                          <m:r>
                            <m:rPr>
                              <m:brk m:alnAt="14"/>
                              <m:aln/>
                            </m:rPr>
                            <a:rPr lang="en-CA" sz="2000" b="0" i="1" smtClean="0">
                              <a:solidFill>
                                <a:srgbClr val="0070C0"/>
                              </a:solidFill>
                              <a:latin typeface="Cambria Math" panose="02040503050406030204" pitchFamily="18" charset="0"/>
                              <a:ea typeface="Cambria Math" panose="02040503050406030204" pitchFamily="18" charset="0"/>
                            </a:rPr>
                            <m:t>𝐶</m:t>
                          </m:r>
                          <m:r>
                            <a:rPr lang="en-CA" sz="2000" b="0" i="1" smtClean="0">
                              <a:solidFill>
                                <a:srgbClr val="0070C0"/>
                              </a:solidFill>
                              <a:latin typeface="Cambria Math" panose="02040503050406030204" pitchFamily="18" charset="0"/>
                              <a:ea typeface="Cambria Math" panose="02040503050406030204" pitchFamily="18" charset="0"/>
                            </a:rPr>
                            <m:t>𝑃</m:t>
                          </m:r>
                        </m:e>
                      </m:borderBox>
                    </m:oMath>
                  </m:oMathPara>
                </a14:m>
                <a:endParaRPr lang="en-CA" sz="2000" dirty="0">
                  <a:solidFill>
                    <a:srgbClr val="0070C0"/>
                  </a:solidFill>
                </a:endParaRPr>
              </a:p>
            </p:txBody>
          </p:sp>
        </mc:Choice>
        <mc:Fallback xmlns="">
          <p:sp>
            <p:nvSpPr>
              <p:cNvPr id="4" name="TextBox 3">
                <a:extLst>
                  <a:ext uri="{FF2B5EF4-FFF2-40B4-BE49-F238E27FC236}">
                    <a16:creationId xmlns:a16="http://schemas.microsoft.com/office/drawing/2014/main" id="{A1A33AAD-9F59-2F33-DDF5-46040EAEDC38}"/>
                  </a:ext>
                </a:extLst>
              </p:cNvPr>
              <p:cNvSpPr txBox="1">
                <a:spLocks noRot="1" noChangeAspect="1" noMove="1" noResize="1" noEditPoints="1" noAdjustHandles="1" noChangeArrowheads="1" noChangeShapeType="1" noTextEdit="1"/>
              </p:cNvSpPr>
              <p:nvPr/>
            </p:nvSpPr>
            <p:spPr>
              <a:xfrm>
                <a:off x="7096125" y="3163519"/>
                <a:ext cx="1348318" cy="307777"/>
              </a:xfrm>
              <a:prstGeom prst="rect">
                <a:avLst/>
              </a:prstGeom>
              <a:blipFill>
                <a:blip r:embed="rId3"/>
                <a:stretch>
                  <a:fillRect b="-6000"/>
                </a:stretch>
              </a:blipFill>
            </p:spPr>
            <p:txBody>
              <a:bodyPr/>
              <a:lstStyle/>
              <a:p>
                <a:r>
                  <a:rPr lang="en-CA">
                    <a:noFill/>
                  </a:rPr>
                  <a:t> </a:t>
                </a:r>
              </a:p>
            </p:txBody>
          </p:sp>
        </mc:Fallback>
      </mc:AlternateContent>
      <p:cxnSp>
        <p:nvCxnSpPr>
          <p:cNvPr id="5" name="Straight Connector 4">
            <a:extLst>
              <a:ext uri="{FF2B5EF4-FFF2-40B4-BE49-F238E27FC236}">
                <a16:creationId xmlns:a16="http://schemas.microsoft.com/office/drawing/2014/main" id="{26DE2DBA-8DD5-C7C0-2F96-5A7C71798C15}"/>
              </a:ext>
            </a:extLst>
          </p:cNvPr>
          <p:cNvCxnSpPr>
            <a:cxnSpLocks/>
          </p:cNvCxnSpPr>
          <p:nvPr/>
        </p:nvCxnSpPr>
        <p:spPr>
          <a:xfrm>
            <a:off x="6627357" y="3019394"/>
            <a:ext cx="859293"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Connector: Elbow 5">
            <a:extLst>
              <a:ext uri="{FF2B5EF4-FFF2-40B4-BE49-F238E27FC236}">
                <a16:creationId xmlns:a16="http://schemas.microsoft.com/office/drawing/2014/main" id="{DA8D6264-4497-1EF0-3AC5-E108FF22C9F0}"/>
              </a:ext>
            </a:extLst>
          </p:cNvPr>
          <p:cNvCxnSpPr>
            <a:cxnSpLocks/>
          </p:cNvCxnSpPr>
          <p:nvPr/>
        </p:nvCxnSpPr>
        <p:spPr>
          <a:xfrm>
            <a:off x="6877050" y="3019393"/>
            <a:ext cx="438150" cy="255718"/>
          </a:xfrm>
          <a:prstGeom prst="bentConnector3">
            <a:avLst>
              <a:gd name="adj1" fmla="val 50000"/>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6A69AA4-6B61-0402-8BF7-711D6534C20F}"/>
              </a:ext>
            </a:extLst>
          </p:cNvPr>
          <p:cNvSpPr txBox="1"/>
          <p:nvPr/>
        </p:nvSpPr>
        <p:spPr>
          <a:xfrm>
            <a:off x="2213199" y="5958528"/>
            <a:ext cx="8828315" cy="430887"/>
          </a:xfrm>
          <a:prstGeom prst="rect">
            <a:avLst/>
          </a:prstGeom>
          <a:noFill/>
          <a:ln>
            <a:solidFill>
              <a:srgbClr val="FF0000"/>
            </a:solidFill>
          </a:ln>
        </p:spPr>
        <p:txBody>
          <a:bodyPr wrap="square" rtlCol="0">
            <a:spAutoFit/>
          </a:bodyPr>
          <a:lstStyle/>
          <a:p>
            <a:pPr algn="ctr"/>
            <a:r>
              <a:rPr lang="en-CA" sz="2200" dirty="0">
                <a:solidFill>
                  <a:srgbClr val="FF0000"/>
                </a:solidFill>
                <a:latin typeface="Arial" panose="020B0604020202020204" pitchFamily="34" charset="0"/>
                <a:cs typeface="Arial" panose="020B0604020202020204" pitchFamily="34" charset="0"/>
              </a:rPr>
              <a:t>Precision frequency measurement requiring many polarized neutrons</a:t>
            </a:r>
          </a:p>
        </p:txBody>
      </p:sp>
      <p:pic>
        <p:nvPicPr>
          <p:cNvPr id="8" name="Picture 7">
            <a:extLst>
              <a:ext uri="{FF2B5EF4-FFF2-40B4-BE49-F238E27FC236}">
                <a16:creationId xmlns:a16="http://schemas.microsoft.com/office/drawing/2014/main" id="{C55A866A-CCC0-D44E-9A1E-DE50B6BA1B55}"/>
              </a:ext>
            </a:extLst>
          </p:cNvPr>
          <p:cNvPicPr>
            <a:picLocks noChangeAspect="1"/>
          </p:cNvPicPr>
          <p:nvPr/>
        </p:nvPicPr>
        <p:blipFill>
          <a:blip r:embed="rId4"/>
          <a:stretch>
            <a:fillRect/>
          </a:stretch>
        </p:blipFill>
        <p:spPr>
          <a:xfrm>
            <a:off x="8444443" y="2392442"/>
            <a:ext cx="3232254" cy="892717"/>
          </a:xfrm>
          <a:prstGeom prst="rect">
            <a:avLst/>
          </a:prstGeom>
        </p:spPr>
      </p:pic>
    </p:spTree>
    <p:extLst>
      <p:ext uri="{BB962C8B-B14F-4D97-AF65-F5344CB8AC3E}">
        <p14:creationId xmlns:p14="http://schemas.microsoft.com/office/powerpoint/2010/main" val="37179166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pipe&#10;&#10;AI-generated content may be incorrect.">
            <a:extLst>
              <a:ext uri="{FF2B5EF4-FFF2-40B4-BE49-F238E27FC236}">
                <a16:creationId xmlns:a16="http://schemas.microsoft.com/office/drawing/2014/main" id="{93DA2CD9-6AFF-02D5-EBA4-C44D739395FF}"/>
              </a:ext>
            </a:extLst>
          </p:cNvPr>
          <p:cNvPicPr>
            <a:picLocks noChangeAspect="1"/>
          </p:cNvPicPr>
          <p:nvPr/>
        </p:nvPicPr>
        <p:blipFill>
          <a:blip r:embed="rId4">
            <a:extLst>
              <a:ext uri="{28A0092B-C50C-407E-A947-70E740481C1C}">
                <a14:useLocalDpi xmlns:a14="http://schemas.microsoft.com/office/drawing/2010/main" val="0"/>
              </a:ext>
            </a:extLst>
          </a:blip>
          <a:srcRect t="17782" b="11692"/>
          <a:stretch/>
        </p:blipFill>
        <p:spPr>
          <a:xfrm>
            <a:off x="351182" y="231568"/>
            <a:ext cx="11244469" cy="4019071"/>
          </a:xfrm>
          <a:prstGeom prst="rect">
            <a:avLst/>
          </a:prstGeom>
        </p:spPr>
      </p:pic>
      <p:sp>
        <p:nvSpPr>
          <p:cNvPr id="2" name="Text Placeholder 1">
            <a:extLst>
              <a:ext uri="{FF2B5EF4-FFF2-40B4-BE49-F238E27FC236}">
                <a16:creationId xmlns:a16="http://schemas.microsoft.com/office/drawing/2014/main" id="{A79FDB61-DD96-0287-C899-EF6A450659FE}"/>
              </a:ext>
            </a:extLst>
          </p:cNvPr>
          <p:cNvSpPr>
            <a:spLocks noGrp="1"/>
          </p:cNvSpPr>
          <p:nvPr>
            <p:ph type="body" sz="quarter" idx="11"/>
          </p:nvPr>
        </p:nvSpPr>
        <p:spPr/>
        <p:txBody>
          <a:bodyPr/>
          <a:lstStyle/>
          <a:p>
            <a:endParaRPr lang="en-CA" baseline="-25000" dirty="0"/>
          </a:p>
        </p:txBody>
      </p:sp>
      <p:pic>
        <p:nvPicPr>
          <p:cNvPr id="4" name="000000000001">
            <a:hlinkClick r:id="" action="ppaction://media"/>
            <a:extLst>
              <a:ext uri="{FF2B5EF4-FFF2-40B4-BE49-F238E27FC236}">
                <a16:creationId xmlns:a16="http://schemas.microsoft.com/office/drawing/2014/main" id="{F7A71A41-6847-8F9C-8DEA-DCCD2C5AFA61}"/>
              </a:ext>
            </a:extLst>
          </p:cNvPr>
          <p:cNvPicPr>
            <a:picLocks noChangeAspect="1"/>
          </p:cNvPicPr>
          <p:nvPr>
            <a:videoFile r:link="rId2"/>
            <p:extLst>
              <p:ext uri="{DAA4B4D4-6D71-4841-9C94-3DE7FCFB9230}">
                <p14:media xmlns:p14="http://schemas.microsoft.com/office/powerpoint/2010/main" r:embed="rId1"/>
              </p:ext>
            </p:extLst>
          </p:nvPr>
        </p:nvPicPr>
        <p:blipFill>
          <a:blip r:embed="rId5"/>
          <a:srcRect l="9318" r="8071"/>
          <a:stretch/>
        </p:blipFill>
        <p:spPr>
          <a:xfrm>
            <a:off x="208722" y="4197450"/>
            <a:ext cx="11632096" cy="2650783"/>
          </a:xfrm>
          <a:prstGeom prst="rect">
            <a:avLst/>
          </a:prstGeom>
        </p:spPr>
      </p:pic>
      <p:sp>
        <p:nvSpPr>
          <p:cNvPr id="8" name="Text Placeholder 7">
            <a:extLst>
              <a:ext uri="{FF2B5EF4-FFF2-40B4-BE49-F238E27FC236}">
                <a16:creationId xmlns:a16="http://schemas.microsoft.com/office/drawing/2014/main" id="{95C4FC6B-8119-6AEA-7E29-F2C6415C09D2}"/>
              </a:ext>
            </a:extLst>
          </p:cNvPr>
          <p:cNvSpPr>
            <a:spLocks noGrp="1"/>
          </p:cNvSpPr>
          <p:nvPr>
            <p:ph type="body" sz="quarter" idx="14"/>
          </p:nvPr>
        </p:nvSpPr>
        <p:spPr/>
        <p:txBody>
          <a:bodyPr>
            <a:normAutofit lnSpcReduction="10000"/>
          </a:bodyPr>
          <a:lstStyle/>
          <a:p>
            <a:endParaRPr lang="en-CA"/>
          </a:p>
        </p:txBody>
      </p:sp>
      <p:sp>
        <p:nvSpPr>
          <p:cNvPr id="9" name="Rectangle 8">
            <a:extLst>
              <a:ext uri="{FF2B5EF4-FFF2-40B4-BE49-F238E27FC236}">
                <a16:creationId xmlns:a16="http://schemas.microsoft.com/office/drawing/2014/main" id="{938AB714-9CD1-D51F-A72E-1563B3A758B7}"/>
              </a:ext>
            </a:extLst>
          </p:cNvPr>
          <p:cNvSpPr/>
          <p:nvPr/>
        </p:nvSpPr>
        <p:spPr>
          <a:xfrm>
            <a:off x="7911548" y="3429000"/>
            <a:ext cx="2524539" cy="420583"/>
          </a:xfrm>
          <a:prstGeom prst="rect">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dirty="0"/>
              <a:t>Valve opens at t = 60s</a:t>
            </a:r>
          </a:p>
        </p:txBody>
      </p:sp>
    </p:spTree>
    <p:extLst>
      <p:ext uri="{BB962C8B-B14F-4D97-AF65-F5344CB8AC3E}">
        <p14:creationId xmlns:p14="http://schemas.microsoft.com/office/powerpoint/2010/main" val="308030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CB8A3-7835-4B58-8A9C-A65ADE3008E0}"/>
              </a:ext>
            </a:extLst>
          </p:cNvPr>
          <p:cNvSpPr>
            <a:spLocks noGrp="1"/>
          </p:cNvSpPr>
          <p:nvPr>
            <p:ph type="title"/>
          </p:nvPr>
        </p:nvSpPr>
        <p:spPr/>
        <p:txBody>
          <a:bodyPr/>
          <a:lstStyle/>
          <a:p>
            <a:r>
              <a:rPr lang="en-CA" dirty="0"/>
              <a:t>The Story of Our Universe</a:t>
            </a:r>
          </a:p>
        </p:txBody>
      </p:sp>
      <p:sp>
        <p:nvSpPr>
          <p:cNvPr id="3" name="Content Placeholder 2">
            <a:extLst>
              <a:ext uri="{FF2B5EF4-FFF2-40B4-BE49-F238E27FC236}">
                <a16:creationId xmlns:a16="http://schemas.microsoft.com/office/drawing/2014/main" id="{9F907F9B-C155-46B4-904A-05D9351EA7A6}"/>
              </a:ext>
            </a:extLst>
          </p:cNvPr>
          <p:cNvSpPr>
            <a:spLocks noGrp="1"/>
          </p:cNvSpPr>
          <p:nvPr>
            <p:ph idx="1"/>
          </p:nvPr>
        </p:nvSpPr>
        <p:spPr>
          <a:xfrm>
            <a:off x="629920" y="5957253"/>
            <a:ext cx="11287760" cy="431800"/>
          </a:xfrm>
        </p:spPr>
        <p:txBody>
          <a:bodyPr>
            <a:normAutofit/>
          </a:bodyPr>
          <a:lstStyle/>
          <a:p>
            <a:pPr marL="0" indent="0" algn="ctr">
              <a:buNone/>
            </a:pPr>
            <a:r>
              <a:rPr lang="en-CA" sz="2400" dirty="0"/>
              <a:t>What Happened to all the antimatter?????</a:t>
            </a:r>
          </a:p>
        </p:txBody>
      </p:sp>
      <p:pic>
        <p:nvPicPr>
          <p:cNvPr id="1026" name="Picture 2" descr="Image result for picture of andromeda galaxy">
            <a:extLst>
              <a:ext uri="{FF2B5EF4-FFF2-40B4-BE49-F238E27FC236}">
                <a16:creationId xmlns:a16="http://schemas.microsoft.com/office/drawing/2014/main" id="{56C204DB-FD0C-4F9C-BC5D-4B4DF60F05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5840" y="2053648"/>
            <a:ext cx="4331970" cy="3216160"/>
          </a:xfrm>
          <a:prstGeom prst="rect">
            <a:avLst/>
          </a:prstGeom>
          <a:noFill/>
          <a:extLst>
            <a:ext uri="{909E8E84-426E-40DD-AFC4-6F175D3DCCD1}">
              <a14:hiddenFill xmlns:a14="http://schemas.microsoft.com/office/drawing/2010/main">
                <a:solidFill>
                  <a:srgbClr val="FFFFFF"/>
                </a:solidFill>
              </a14:hiddenFill>
            </a:ext>
          </a:extLst>
        </p:spPr>
      </p:pic>
      <p:sp>
        <p:nvSpPr>
          <p:cNvPr id="6" name="Arrow: Right 5">
            <a:extLst>
              <a:ext uri="{FF2B5EF4-FFF2-40B4-BE49-F238E27FC236}">
                <a16:creationId xmlns:a16="http://schemas.microsoft.com/office/drawing/2014/main" id="{39EC9CEE-116B-412A-B56D-A577718D2810}"/>
              </a:ext>
            </a:extLst>
          </p:cNvPr>
          <p:cNvSpPr/>
          <p:nvPr/>
        </p:nvSpPr>
        <p:spPr>
          <a:xfrm>
            <a:off x="5462226" y="2529052"/>
            <a:ext cx="2015490" cy="204216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prstClr val="white"/>
                </a:solidFill>
                <a:latin typeface="Calibri" panose="020F0502020204030204"/>
              </a:rPr>
              <a:t>1</a:t>
            </a:r>
            <a:r>
              <a:rPr lang="en-CA" sz="2800" dirty="0">
                <a:solidFill>
                  <a:prstClr val="white"/>
                </a:solidFill>
                <a:latin typeface="Calibri" panose="020F0502020204030204"/>
              </a:rPr>
              <a:t>3.8 billion yr</a:t>
            </a: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Explosion: 14 Points 4">
            <a:extLst>
              <a:ext uri="{FF2B5EF4-FFF2-40B4-BE49-F238E27FC236}">
                <a16:creationId xmlns:a16="http://schemas.microsoft.com/office/drawing/2014/main" id="{07F00149-D05A-4FCF-92CB-4FCFB59C6F96}"/>
              </a:ext>
            </a:extLst>
          </p:cNvPr>
          <p:cNvSpPr/>
          <p:nvPr/>
        </p:nvSpPr>
        <p:spPr>
          <a:xfrm>
            <a:off x="372110" y="1690688"/>
            <a:ext cx="5476240" cy="394208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800" b="0" i="0" u="none" strike="noStrike" kern="1200" cap="none" spc="0" normalizeH="0" baseline="0" noProof="0" dirty="0">
                <a:ln>
                  <a:noFill/>
                </a:ln>
                <a:solidFill>
                  <a:prstClr val="white"/>
                </a:solidFill>
                <a:effectLst/>
                <a:uLnTx/>
                <a:uFillTx/>
                <a:latin typeface="Calibri" panose="020F0502020204030204"/>
                <a:ea typeface="+mn-ea"/>
                <a:cs typeface="+mn-cs"/>
              </a:rPr>
              <a:t>Big Bang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800" b="0" i="0" u="none" strike="noStrike" kern="1200" cap="none" spc="0" normalizeH="0" baseline="0" noProof="0" dirty="0">
                <a:ln>
                  <a:noFill/>
                </a:ln>
                <a:solidFill>
                  <a:prstClr val="white"/>
                </a:solidFill>
                <a:effectLst/>
                <a:uLnTx/>
                <a:uFillTx/>
                <a:latin typeface="Calibri" panose="020F0502020204030204"/>
                <a:ea typeface="+mn-ea"/>
                <a:cs typeface="+mn-cs"/>
              </a:rPr>
              <a:t>(energy)</a:t>
            </a:r>
          </a:p>
        </p:txBody>
      </p:sp>
      <p:sp>
        <p:nvSpPr>
          <p:cNvPr id="4" name="Rectangle 3">
            <a:extLst>
              <a:ext uri="{FF2B5EF4-FFF2-40B4-BE49-F238E27FC236}">
                <a16:creationId xmlns:a16="http://schemas.microsoft.com/office/drawing/2014/main" id="{2F4B7B97-32A6-E4AE-063C-A519D7F6F792}"/>
              </a:ext>
            </a:extLst>
          </p:cNvPr>
          <p:cNvSpPr/>
          <p:nvPr/>
        </p:nvSpPr>
        <p:spPr>
          <a:xfrm>
            <a:off x="9320530" y="1090467"/>
            <a:ext cx="2499360" cy="7034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Just Regular Matter</a:t>
            </a:r>
          </a:p>
        </p:txBody>
      </p:sp>
      <p:cxnSp>
        <p:nvCxnSpPr>
          <p:cNvPr id="8" name="Straight Arrow Connector 7">
            <a:extLst>
              <a:ext uri="{FF2B5EF4-FFF2-40B4-BE49-F238E27FC236}">
                <a16:creationId xmlns:a16="http://schemas.microsoft.com/office/drawing/2014/main" id="{BDE6C426-8EE9-B358-7F28-F60FB5CE226F}"/>
              </a:ext>
            </a:extLst>
          </p:cNvPr>
          <p:cNvCxnSpPr/>
          <p:nvPr/>
        </p:nvCxnSpPr>
        <p:spPr>
          <a:xfrm flipH="1">
            <a:off x="10109200" y="1869364"/>
            <a:ext cx="711200" cy="73119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Slide Number Placeholder 9">
            <a:extLst>
              <a:ext uri="{FF2B5EF4-FFF2-40B4-BE49-F238E27FC236}">
                <a16:creationId xmlns:a16="http://schemas.microsoft.com/office/drawing/2014/main" id="{86CAB255-121C-91F6-685F-4367FEFB9343}"/>
              </a:ext>
            </a:extLst>
          </p:cNvPr>
          <p:cNvSpPr>
            <a:spLocks noGrp="1"/>
          </p:cNvSpPr>
          <p:nvPr>
            <p:ph type="sldNum" sz="quarter" idx="12"/>
          </p:nvPr>
        </p:nvSpPr>
        <p:spPr/>
        <p:txBody>
          <a:bodyPr/>
          <a:lstStyle/>
          <a:p>
            <a:fld id="{A4060E2B-25DB-47F5-B68A-4CACD5C016EE}" type="slidenum">
              <a:rPr lang="en-CA" smtClean="0"/>
              <a:t>33</a:t>
            </a:fld>
            <a:endParaRPr lang="en-CA"/>
          </a:p>
        </p:txBody>
      </p:sp>
    </p:spTree>
    <p:extLst>
      <p:ext uri="{BB962C8B-B14F-4D97-AF65-F5344CB8AC3E}">
        <p14:creationId xmlns:p14="http://schemas.microsoft.com/office/powerpoint/2010/main" val="491451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B2401-1DF4-9F1D-EF57-8C306D380E31}"/>
              </a:ext>
            </a:extLst>
          </p:cNvPr>
          <p:cNvSpPr>
            <a:spLocks noGrp="1"/>
          </p:cNvSpPr>
          <p:nvPr>
            <p:ph type="title"/>
          </p:nvPr>
        </p:nvSpPr>
        <p:spPr/>
        <p:txBody>
          <a:bodyPr/>
          <a:lstStyle/>
          <a:p>
            <a:r>
              <a:rPr lang="en-US" dirty="0"/>
              <a:t>Simulation and Analysis Workflow</a:t>
            </a:r>
            <a:endParaRPr lang="en-CA" dirty="0"/>
          </a:p>
        </p:txBody>
      </p:sp>
      <p:pic>
        <p:nvPicPr>
          <p:cNvPr id="5" name="Content Placeholder 4" descr="A screenshot of a computer&#10;&#10;AI-generated content may be incorrect.">
            <a:extLst>
              <a:ext uri="{FF2B5EF4-FFF2-40B4-BE49-F238E27FC236}">
                <a16:creationId xmlns:a16="http://schemas.microsoft.com/office/drawing/2014/main" id="{1E18471D-CB49-AF00-9FD6-27948F2A6142}"/>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36209" t="-2726" r="1182" b="26582"/>
          <a:stretch/>
        </p:blipFill>
        <p:spPr>
          <a:xfrm>
            <a:off x="1411380" y="914399"/>
            <a:ext cx="8413340" cy="5755641"/>
          </a:xfrm>
        </p:spPr>
      </p:pic>
      <p:sp>
        <p:nvSpPr>
          <p:cNvPr id="7" name="Slide Number Placeholder 6">
            <a:extLst>
              <a:ext uri="{FF2B5EF4-FFF2-40B4-BE49-F238E27FC236}">
                <a16:creationId xmlns:a16="http://schemas.microsoft.com/office/drawing/2014/main" id="{281FD195-B835-3D1F-D9D2-8439255F9C97}"/>
              </a:ext>
            </a:extLst>
          </p:cNvPr>
          <p:cNvSpPr>
            <a:spLocks noGrp="1"/>
          </p:cNvSpPr>
          <p:nvPr>
            <p:ph type="sldNum" sz="quarter" idx="12"/>
          </p:nvPr>
        </p:nvSpPr>
        <p:spPr/>
        <p:txBody>
          <a:bodyPr/>
          <a:lstStyle/>
          <a:p>
            <a:fld id="{A4060E2B-25DB-47F5-B68A-4CACD5C016EE}" type="slidenum">
              <a:rPr lang="en-CA" smtClean="0"/>
              <a:t>34</a:t>
            </a:fld>
            <a:endParaRPr lang="en-CA"/>
          </a:p>
        </p:txBody>
      </p:sp>
    </p:spTree>
    <p:extLst>
      <p:ext uri="{BB962C8B-B14F-4D97-AF65-F5344CB8AC3E}">
        <p14:creationId xmlns:p14="http://schemas.microsoft.com/office/powerpoint/2010/main" val="33869213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6E4A3B9-382E-4153-B721-9CC2709C8A91}"/>
              </a:ext>
            </a:extLst>
          </p:cNvPr>
          <p:cNvSpPr/>
          <p:nvPr/>
        </p:nvSpPr>
        <p:spPr>
          <a:xfrm>
            <a:off x="106565" y="797808"/>
            <a:ext cx="6786604" cy="307142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 name="Picture 3" descr="A picture containing LEGO, toy, indoor&#10;&#10;Description automatically generated">
            <a:extLst>
              <a:ext uri="{FF2B5EF4-FFF2-40B4-BE49-F238E27FC236}">
                <a16:creationId xmlns:a16="http://schemas.microsoft.com/office/drawing/2014/main" id="{BDDDD54A-B114-4A17-A696-1B38B0A241CB}"/>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10000"/>
                    </a14:imgEffect>
                  </a14:imgLayer>
                </a14:imgProps>
              </a:ext>
            </a:extLst>
          </a:blip>
          <a:srcRect l="17792" t="27344" r="12566" b="23689"/>
          <a:stretch/>
        </p:blipFill>
        <p:spPr>
          <a:xfrm>
            <a:off x="0" y="0"/>
            <a:ext cx="12192000" cy="6858000"/>
          </a:xfrm>
          <a:prstGeom prst="rect">
            <a:avLst/>
          </a:prstGeom>
        </p:spPr>
      </p:pic>
      <p:sp>
        <p:nvSpPr>
          <p:cNvPr id="6" name="Text Placeholder 5"/>
          <p:cNvSpPr>
            <a:spLocks noGrp="1"/>
          </p:cNvSpPr>
          <p:nvPr>
            <p:ph type="body" sz="quarter" idx="21"/>
          </p:nvPr>
        </p:nvSpPr>
        <p:spPr>
          <a:xfrm>
            <a:off x="2644346" y="205595"/>
            <a:ext cx="8985866" cy="1014516"/>
          </a:xfrm>
        </p:spPr>
        <p:txBody>
          <a:bodyPr/>
          <a:lstStyle/>
          <a:p>
            <a:r>
              <a:rPr lang="en-CA" dirty="0"/>
              <a:t>TUCAN UCN source components</a:t>
            </a:r>
          </a:p>
        </p:txBody>
      </p:sp>
      <p:cxnSp>
        <p:nvCxnSpPr>
          <p:cNvPr id="27" name="Straight Arrow Connector 26"/>
          <p:cNvCxnSpPr>
            <a:cxnSpLocks/>
          </p:cNvCxnSpPr>
          <p:nvPr/>
        </p:nvCxnSpPr>
        <p:spPr>
          <a:xfrm flipH="1">
            <a:off x="3755769" y="6362079"/>
            <a:ext cx="4262816" cy="220155"/>
          </a:xfrm>
          <a:prstGeom prst="straightConnector1">
            <a:avLst/>
          </a:prstGeom>
          <a:ln w="28575">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rot="21399431">
            <a:off x="5392436" y="6490433"/>
            <a:ext cx="631904" cy="307777"/>
          </a:xfrm>
          <a:prstGeom prst="rect">
            <a:avLst/>
          </a:prstGeom>
          <a:noFill/>
        </p:spPr>
        <p:txBody>
          <a:bodyPr wrap="none" rtlCol="0">
            <a:spAutoFit/>
          </a:bodyPr>
          <a:lstStyle/>
          <a:p>
            <a:r>
              <a:rPr lang="en-CA" sz="1400" dirty="0">
                <a:effectLst/>
                <a:latin typeface="Arial" panose="020B0604020202020204" pitchFamily="34" charset="0"/>
                <a:cs typeface="Arial" panose="020B0604020202020204" pitchFamily="34" charset="0"/>
              </a:rPr>
              <a:t>2.5 m</a:t>
            </a:r>
          </a:p>
        </p:txBody>
      </p:sp>
      <p:pic>
        <p:nvPicPr>
          <p:cNvPr id="30" name="Picture 29">
            <a:extLst>
              <a:ext uri="{FF2B5EF4-FFF2-40B4-BE49-F238E27FC236}">
                <a16:creationId xmlns:a16="http://schemas.microsoft.com/office/drawing/2014/main" id="{11A18B49-B9F0-487B-AC3C-B987E82B965B}"/>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54004" y="223751"/>
            <a:ext cx="1947186" cy="350306"/>
          </a:xfrm>
          <a:prstGeom prst="rect">
            <a:avLst/>
          </a:prstGeom>
        </p:spPr>
      </p:pic>
      <p:pic>
        <p:nvPicPr>
          <p:cNvPr id="31" name="Picture 30">
            <a:extLst>
              <a:ext uri="{FF2B5EF4-FFF2-40B4-BE49-F238E27FC236}">
                <a16:creationId xmlns:a16="http://schemas.microsoft.com/office/drawing/2014/main" id="{E57ABE74-390A-450F-ABA9-F1BDED466397}"/>
              </a:ext>
            </a:extLst>
          </p:cNvPr>
          <p:cNvPicPr>
            <a:picLocks noChangeAspect="1"/>
          </p:cNvPicPr>
          <p:nvPr/>
        </p:nvPicPr>
        <p:blipFill>
          <a:blip r:embed="rId8"/>
          <a:stretch>
            <a:fillRect/>
          </a:stretch>
        </p:blipFill>
        <p:spPr>
          <a:xfrm>
            <a:off x="-17199" y="15413"/>
            <a:ext cx="2304813" cy="775893"/>
          </a:xfrm>
          <a:prstGeom prst="rect">
            <a:avLst/>
          </a:prstGeom>
        </p:spPr>
      </p:pic>
      <p:sp>
        <p:nvSpPr>
          <p:cNvPr id="43" name="Rectangle: Rounded Corners 42">
            <a:extLst>
              <a:ext uri="{FF2B5EF4-FFF2-40B4-BE49-F238E27FC236}">
                <a16:creationId xmlns:a16="http://schemas.microsoft.com/office/drawing/2014/main" id="{85FFFC20-0E1A-49F8-9739-1F87816E6D1B}"/>
              </a:ext>
            </a:extLst>
          </p:cNvPr>
          <p:cNvSpPr/>
          <p:nvPr/>
        </p:nvSpPr>
        <p:spPr>
          <a:xfrm>
            <a:off x="266538" y="5721841"/>
            <a:ext cx="1941781" cy="476726"/>
          </a:xfrm>
          <a:prstGeom prst="roundRect">
            <a:avLst/>
          </a:prstGeom>
          <a:ln w="19050">
            <a:solidFill>
              <a:schemeClr val="bg2">
                <a:lumMod val="50000"/>
              </a:schemeClr>
            </a:solidFill>
          </a:ln>
        </p:spPr>
        <p:style>
          <a:lnRef idx="2">
            <a:schemeClr val="accent3"/>
          </a:lnRef>
          <a:fillRef idx="1">
            <a:schemeClr val="lt1"/>
          </a:fillRef>
          <a:effectRef idx="0">
            <a:schemeClr val="accent3"/>
          </a:effectRef>
          <a:fontRef idx="minor">
            <a:schemeClr val="dk1"/>
          </a:fontRef>
        </p:style>
        <p:txBody>
          <a:bodyPr wrap="none" lIns="36000" tIns="0" rIns="36000" bIns="0" rtlCol="0" anchor="ctr">
            <a:spAutoFit/>
          </a:bodyPr>
          <a:lstStyle/>
          <a:p>
            <a:pPr algn="ctr"/>
            <a:r>
              <a:rPr lang="en-CA" sz="1600" dirty="0"/>
              <a:t>W Target</a:t>
            </a:r>
          </a:p>
          <a:p>
            <a:pPr algn="ctr"/>
            <a:r>
              <a:rPr lang="en-CA" sz="1200" i="1" dirty="0"/>
              <a:t>creates spallation neutrons</a:t>
            </a:r>
          </a:p>
        </p:txBody>
      </p:sp>
      <p:cxnSp>
        <p:nvCxnSpPr>
          <p:cNvPr id="5" name="Straight Arrow Connector 4">
            <a:extLst>
              <a:ext uri="{FF2B5EF4-FFF2-40B4-BE49-F238E27FC236}">
                <a16:creationId xmlns:a16="http://schemas.microsoft.com/office/drawing/2014/main" id="{5495D6D2-58E8-41C3-A2F9-86D6807B7D79}"/>
              </a:ext>
            </a:extLst>
          </p:cNvPr>
          <p:cNvCxnSpPr/>
          <p:nvPr/>
        </p:nvCxnSpPr>
        <p:spPr>
          <a:xfrm>
            <a:off x="6201288" y="1247798"/>
            <a:ext cx="691881" cy="1046004"/>
          </a:xfrm>
          <a:prstGeom prst="straightConnector1">
            <a:avLst/>
          </a:prstGeom>
          <a:ln w="57150">
            <a:solidFill>
              <a:srgbClr val="00B0F0"/>
            </a:solidFill>
            <a:tailEnd type="triangle"/>
          </a:ln>
        </p:spPr>
        <p:style>
          <a:lnRef idx="3">
            <a:schemeClr val="accent1"/>
          </a:lnRef>
          <a:fillRef idx="0">
            <a:schemeClr val="accent1"/>
          </a:fillRef>
          <a:effectRef idx="2">
            <a:schemeClr val="accent1"/>
          </a:effectRef>
          <a:fontRef idx="minor">
            <a:schemeClr val="tx1"/>
          </a:fontRef>
        </p:style>
      </p:cxnSp>
      <p:cxnSp>
        <p:nvCxnSpPr>
          <p:cNvPr id="46" name="Straight Arrow Connector 45">
            <a:extLst>
              <a:ext uri="{FF2B5EF4-FFF2-40B4-BE49-F238E27FC236}">
                <a16:creationId xmlns:a16="http://schemas.microsoft.com/office/drawing/2014/main" id="{93282C46-C290-4CE3-93B8-7483A9BAE88E}"/>
              </a:ext>
            </a:extLst>
          </p:cNvPr>
          <p:cNvCxnSpPr>
            <a:cxnSpLocks/>
            <a:stCxn id="34" idx="1"/>
          </p:cNvCxnSpPr>
          <p:nvPr/>
        </p:nvCxnSpPr>
        <p:spPr>
          <a:xfrm flipH="1">
            <a:off x="8504763" y="1247798"/>
            <a:ext cx="543108" cy="407691"/>
          </a:xfrm>
          <a:prstGeom prst="straightConnector1">
            <a:avLst/>
          </a:prstGeom>
          <a:ln w="57150">
            <a:solidFill>
              <a:srgbClr val="00B0F0"/>
            </a:solidFill>
            <a:tailEnd type="triangle"/>
          </a:ln>
        </p:spPr>
        <p:style>
          <a:lnRef idx="3">
            <a:schemeClr val="accent1"/>
          </a:lnRef>
          <a:fillRef idx="0">
            <a:schemeClr val="accent1"/>
          </a:fillRef>
          <a:effectRef idx="2">
            <a:schemeClr val="accent1"/>
          </a:effectRef>
          <a:fontRef idx="minor">
            <a:schemeClr val="tx1"/>
          </a:fontRef>
        </p:style>
      </p:cxnSp>
      <p:sp>
        <p:nvSpPr>
          <p:cNvPr id="34" name="Rectangle: Rounded Corners 33">
            <a:extLst>
              <a:ext uri="{FF2B5EF4-FFF2-40B4-BE49-F238E27FC236}">
                <a16:creationId xmlns:a16="http://schemas.microsoft.com/office/drawing/2014/main" id="{D85C692D-0483-4197-B0C8-074BFC09E05B}"/>
              </a:ext>
            </a:extLst>
          </p:cNvPr>
          <p:cNvSpPr/>
          <p:nvPr/>
        </p:nvSpPr>
        <p:spPr>
          <a:xfrm>
            <a:off x="9047871" y="1009435"/>
            <a:ext cx="3091920" cy="476726"/>
          </a:xfrm>
          <a:prstGeom prst="roundRect">
            <a:avLst/>
          </a:prstGeom>
          <a:ln w="19050">
            <a:solidFill>
              <a:srgbClr val="00B0F0"/>
            </a:solidFill>
          </a:ln>
        </p:spPr>
        <p:style>
          <a:lnRef idx="2">
            <a:schemeClr val="accent3"/>
          </a:lnRef>
          <a:fillRef idx="1">
            <a:schemeClr val="lt1"/>
          </a:fillRef>
          <a:effectRef idx="0">
            <a:schemeClr val="accent3"/>
          </a:effectRef>
          <a:fontRef idx="minor">
            <a:schemeClr val="dk1"/>
          </a:fontRef>
        </p:style>
        <p:txBody>
          <a:bodyPr wrap="none" lIns="36000" tIns="0" rIns="36000" bIns="0" rtlCol="0" anchor="ctr">
            <a:spAutoFit/>
          </a:bodyPr>
          <a:lstStyle/>
          <a:p>
            <a:pPr algn="ctr"/>
            <a:r>
              <a:rPr lang="en-CA" sz="1600" baseline="30000" dirty="0"/>
              <a:t>3</a:t>
            </a:r>
            <a:r>
              <a:rPr lang="en-CA" sz="1600" dirty="0"/>
              <a:t>He cryostat</a:t>
            </a:r>
          </a:p>
          <a:p>
            <a:pPr algn="ctr"/>
            <a:r>
              <a:rPr lang="en-CA" sz="1200" i="1" dirty="0"/>
              <a:t>cools down HEX to 0.8 K at 10 W heat input</a:t>
            </a:r>
            <a:endParaRPr lang="en-CA" sz="1600" i="1" dirty="0"/>
          </a:p>
        </p:txBody>
      </p:sp>
      <p:sp>
        <p:nvSpPr>
          <p:cNvPr id="45" name="Rectangle: Rounded Corners 44">
            <a:extLst>
              <a:ext uri="{FF2B5EF4-FFF2-40B4-BE49-F238E27FC236}">
                <a16:creationId xmlns:a16="http://schemas.microsoft.com/office/drawing/2014/main" id="{E32F6748-877D-4090-A417-BB8A5E1B2778}"/>
              </a:ext>
            </a:extLst>
          </p:cNvPr>
          <p:cNvSpPr/>
          <p:nvPr/>
        </p:nvSpPr>
        <p:spPr>
          <a:xfrm>
            <a:off x="3274455" y="981748"/>
            <a:ext cx="2926833" cy="476726"/>
          </a:xfrm>
          <a:prstGeom prst="roundRect">
            <a:avLst/>
          </a:prstGeom>
          <a:ln w="19050">
            <a:solidFill>
              <a:srgbClr val="00B0F0"/>
            </a:solidFill>
          </a:ln>
        </p:spPr>
        <p:style>
          <a:lnRef idx="2">
            <a:schemeClr val="accent3"/>
          </a:lnRef>
          <a:fillRef idx="1">
            <a:schemeClr val="lt1"/>
          </a:fillRef>
          <a:effectRef idx="0">
            <a:schemeClr val="accent3"/>
          </a:effectRef>
          <a:fontRef idx="minor">
            <a:schemeClr val="dk1"/>
          </a:fontRef>
        </p:style>
        <p:txBody>
          <a:bodyPr wrap="none" lIns="36000" tIns="0" rIns="36000" bIns="0" rtlCol="0" anchor="ctr">
            <a:spAutoFit/>
          </a:bodyPr>
          <a:lstStyle/>
          <a:p>
            <a:pPr algn="ctr"/>
            <a:r>
              <a:rPr lang="en-CA" sz="1600" dirty="0"/>
              <a:t>LD</a:t>
            </a:r>
            <a:r>
              <a:rPr lang="en-CA" sz="1600" baseline="-25000" dirty="0"/>
              <a:t>2</a:t>
            </a:r>
            <a:r>
              <a:rPr lang="en-CA" sz="1600" dirty="0"/>
              <a:t> cryostat</a:t>
            </a:r>
          </a:p>
          <a:p>
            <a:pPr algn="ctr"/>
            <a:r>
              <a:rPr lang="en-CA" sz="1200" i="1" dirty="0"/>
              <a:t>cools down D2 to 20 K at 65 W heat input</a:t>
            </a:r>
          </a:p>
        </p:txBody>
      </p:sp>
      <p:cxnSp>
        <p:nvCxnSpPr>
          <p:cNvPr id="48" name="Straight Arrow Connector 47">
            <a:extLst>
              <a:ext uri="{FF2B5EF4-FFF2-40B4-BE49-F238E27FC236}">
                <a16:creationId xmlns:a16="http://schemas.microsoft.com/office/drawing/2014/main" id="{E3ECE854-E985-4A33-A4F7-250A456F06BB}"/>
              </a:ext>
            </a:extLst>
          </p:cNvPr>
          <p:cNvCxnSpPr>
            <a:cxnSpLocks/>
          </p:cNvCxnSpPr>
          <p:nvPr/>
        </p:nvCxnSpPr>
        <p:spPr>
          <a:xfrm flipH="1" flipV="1">
            <a:off x="7857825" y="4853354"/>
            <a:ext cx="412715" cy="973303"/>
          </a:xfrm>
          <a:prstGeom prst="straightConnector1">
            <a:avLst/>
          </a:prstGeom>
          <a:ln w="57150">
            <a:solidFill>
              <a:srgbClr val="00B0F0"/>
            </a:solidFill>
            <a:tailEnd type="triangle"/>
          </a:ln>
        </p:spPr>
        <p:style>
          <a:lnRef idx="3">
            <a:schemeClr val="accent1"/>
          </a:lnRef>
          <a:fillRef idx="0">
            <a:schemeClr val="accent1"/>
          </a:fillRef>
          <a:effectRef idx="2">
            <a:schemeClr val="accent1"/>
          </a:effectRef>
          <a:fontRef idx="minor">
            <a:schemeClr val="tx1"/>
          </a:fontRef>
        </p:style>
      </p:cxnSp>
      <p:sp>
        <p:nvSpPr>
          <p:cNvPr id="36" name="Rectangle: Rounded Corners 35">
            <a:extLst>
              <a:ext uri="{FF2B5EF4-FFF2-40B4-BE49-F238E27FC236}">
                <a16:creationId xmlns:a16="http://schemas.microsoft.com/office/drawing/2014/main" id="{DD64A84E-9E45-4D60-ABA2-B2740ECC5992}"/>
              </a:ext>
            </a:extLst>
          </p:cNvPr>
          <p:cNvSpPr/>
          <p:nvPr/>
        </p:nvSpPr>
        <p:spPr>
          <a:xfrm>
            <a:off x="8023607" y="5733397"/>
            <a:ext cx="3606605" cy="476726"/>
          </a:xfrm>
          <a:prstGeom prst="roundRect">
            <a:avLst/>
          </a:prstGeom>
          <a:ln w="19050">
            <a:solidFill>
              <a:srgbClr val="00B0F0"/>
            </a:solidFill>
          </a:ln>
        </p:spPr>
        <p:style>
          <a:lnRef idx="2">
            <a:schemeClr val="accent3"/>
          </a:lnRef>
          <a:fillRef idx="1">
            <a:schemeClr val="lt1"/>
          </a:fillRef>
          <a:effectRef idx="0">
            <a:schemeClr val="accent3"/>
          </a:effectRef>
          <a:fontRef idx="minor">
            <a:schemeClr val="dk1"/>
          </a:fontRef>
        </p:style>
        <p:txBody>
          <a:bodyPr wrap="none" lIns="36000" tIns="0" rIns="36000" bIns="0" rtlCol="0" anchor="ctr">
            <a:spAutoFit/>
          </a:bodyPr>
          <a:lstStyle/>
          <a:p>
            <a:pPr algn="ctr"/>
            <a:r>
              <a:rPr lang="en-CA" sz="1600" dirty="0"/>
              <a:t>HEX</a:t>
            </a:r>
          </a:p>
          <a:p>
            <a:pPr algn="ctr"/>
            <a:r>
              <a:rPr lang="en-CA" sz="1200" i="1" dirty="0"/>
              <a:t>cools down isopure 4He to 1 K at 10 W heat input</a:t>
            </a:r>
          </a:p>
        </p:txBody>
      </p:sp>
      <p:cxnSp>
        <p:nvCxnSpPr>
          <p:cNvPr id="49" name="Straight Arrow Connector 48">
            <a:extLst>
              <a:ext uri="{FF2B5EF4-FFF2-40B4-BE49-F238E27FC236}">
                <a16:creationId xmlns:a16="http://schemas.microsoft.com/office/drawing/2014/main" id="{E6DF2DDA-B8A5-4BB3-8961-7F71099C8FA4}"/>
              </a:ext>
            </a:extLst>
          </p:cNvPr>
          <p:cNvCxnSpPr>
            <a:cxnSpLocks/>
          </p:cNvCxnSpPr>
          <p:nvPr/>
        </p:nvCxnSpPr>
        <p:spPr>
          <a:xfrm flipH="1" flipV="1">
            <a:off x="5826418" y="4862691"/>
            <a:ext cx="412715" cy="973303"/>
          </a:xfrm>
          <a:prstGeom prst="straightConnector1">
            <a:avLst/>
          </a:prstGeom>
          <a:ln w="57150">
            <a:solidFill>
              <a:srgbClr val="00B0F0"/>
            </a:solidFill>
            <a:tailEnd type="triangle"/>
          </a:ln>
        </p:spPr>
        <p:style>
          <a:lnRef idx="3">
            <a:schemeClr val="accent1"/>
          </a:lnRef>
          <a:fillRef idx="0">
            <a:schemeClr val="accent1"/>
          </a:fillRef>
          <a:effectRef idx="2">
            <a:schemeClr val="accent1"/>
          </a:effectRef>
          <a:fontRef idx="minor">
            <a:schemeClr val="tx1"/>
          </a:fontRef>
        </p:style>
      </p:cxnSp>
      <p:sp>
        <p:nvSpPr>
          <p:cNvPr id="29" name="Rectangle: Rounded Corners 28">
            <a:extLst>
              <a:ext uri="{FF2B5EF4-FFF2-40B4-BE49-F238E27FC236}">
                <a16:creationId xmlns:a16="http://schemas.microsoft.com/office/drawing/2014/main" id="{6391C291-0391-4BAE-AAF3-1B82AA38AE70}"/>
              </a:ext>
            </a:extLst>
          </p:cNvPr>
          <p:cNvSpPr/>
          <p:nvPr/>
        </p:nvSpPr>
        <p:spPr>
          <a:xfrm>
            <a:off x="4443219" y="5728850"/>
            <a:ext cx="3305563" cy="476726"/>
          </a:xfrm>
          <a:prstGeom prst="roundRect">
            <a:avLst/>
          </a:prstGeom>
          <a:ln w="19050">
            <a:solidFill>
              <a:srgbClr val="00B0F0"/>
            </a:solidFill>
          </a:ln>
        </p:spPr>
        <p:style>
          <a:lnRef idx="2">
            <a:schemeClr val="accent3"/>
          </a:lnRef>
          <a:fillRef idx="1">
            <a:schemeClr val="lt1"/>
          </a:fillRef>
          <a:effectRef idx="0">
            <a:schemeClr val="accent3"/>
          </a:effectRef>
          <a:fontRef idx="minor">
            <a:schemeClr val="dk1"/>
          </a:fontRef>
        </p:style>
        <p:txBody>
          <a:bodyPr wrap="none" lIns="36000" tIns="0" rIns="36000" bIns="0" rtlCol="0" anchor="ctr">
            <a:spAutoFit/>
          </a:bodyPr>
          <a:lstStyle/>
          <a:p>
            <a:pPr algn="ctr"/>
            <a:r>
              <a:rPr lang="en-CA" sz="1600" dirty="0"/>
              <a:t>Superfluid heat conduction channel</a:t>
            </a:r>
          </a:p>
          <a:p>
            <a:pPr algn="ctr"/>
            <a:r>
              <a:rPr lang="en-CA" sz="1200" i="1" dirty="0"/>
              <a:t>removes cryostat from intense radiation</a:t>
            </a:r>
          </a:p>
        </p:txBody>
      </p:sp>
      <p:cxnSp>
        <p:nvCxnSpPr>
          <p:cNvPr id="52" name="Straight Arrow Connector 51">
            <a:extLst>
              <a:ext uri="{FF2B5EF4-FFF2-40B4-BE49-F238E27FC236}">
                <a16:creationId xmlns:a16="http://schemas.microsoft.com/office/drawing/2014/main" id="{58366FB8-1D8D-45F8-A443-6FF43BBC6A08}"/>
              </a:ext>
            </a:extLst>
          </p:cNvPr>
          <p:cNvCxnSpPr>
            <a:cxnSpLocks/>
            <a:stCxn id="51" idx="3"/>
          </p:cNvCxnSpPr>
          <p:nvPr/>
        </p:nvCxnSpPr>
        <p:spPr>
          <a:xfrm>
            <a:off x="2335777" y="5169036"/>
            <a:ext cx="1250006" cy="707216"/>
          </a:xfrm>
          <a:prstGeom prst="straightConnector1">
            <a:avLst/>
          </a:prstGeom>
          <a:ln w="57150">
            <a:solidFill>
              <a:schemeClr val="bg2">
                <a:lumMod val="90000"/>
              </a:schemeClr>
            </a:solidFill>
            <a:tailEnd type="triangle"/>
          </a:ln>
        </p:spPr>
        <p:style>
          <a:lnRef idx="3">
            <a:schemeClr val="accent1"/>
          </a:lnRef>
          <a:fillRef idx="0">
            <a:schemeClr val="accent1"/>
          </a:fillRef>
          <a:effectRef idx="2">
            <a:schemeClr val="accent1"/>
          </a:effectRef>
          <a:fontRef idx="minor">
            <a:schemeClr val="tx1"/>
          </a:fontRef>
        </p:style>
      </p:cxnSp>
      <p:cxnSp>
        <p:nvCxnSpPr>
          <p:cNvPr id="54" name="Straight Arrow Connector 53">
            <a:extLst>
              <a:ext uri="{FF2B5EF4-FFF2-40B4-BE49-F238E27FC236}">
                <a16:creationId xmlns:a16="http://schemas.microsoft.com/office/drawing/2014/main" id="{ED03FE82-A5C8-4B6F-903A-807D46497C83}"/>
              </a:ext>
            </a:extLst>
          </p:cNvPr>
          <p:cNvCxnSpPr>
            <a:cxnSpLocks/>
          </p:cNvCxnSpPr>
          <p:nvPr/>
        </p:nvCxnSpPr>
        <p:spPr>
          <a:xfrm>
            <a:off x="2208319" y="4345956"/>
            <a:ext cx="695655" cy="433787"/>
          </a:xfrm>
          <a:prstGeom prst="straightConnector1">
            <a:avLst/>
          </a:prstGeom>
          <a:ln w="57150">
            <a:solidFill>
              <a:schemeClr val="bg2">
                <a:lumMod val="90000"/>
              </a:schemeClr>
            </a:solidFill>
            <a:tailEnd type="triangle"/>
          </a:ln>
        </p:spPr>
        <p:style>
          <a:lnRef idx="3">
            <a:schemeClr val="accent1"/>
          </a:lnRef>
          <a:fillRef idx="0">
            <a:schemeClr val="accent1"/>
          </a:fillRef>
          <a:effectRef idx="2">
            <a:schemeClr val="accent1"/>
          </a:effectRef>
          <a:fontRef idx="minor">
            <a:schemeClr val="tx1"/>
          </a:fontRef>
        </p:style>
      </p:cxnSp>
      <p:cxnSp>
        <p:nvCxnSpPr>
          <p:cNvPr id="56" name="Straight Arrow Connector 55">
            <a:extLst>
              <a:ext uri="{FF2B5EF4-FFF2-40B4-BE49-F238E27FC236}">
                <a16:creationId xmlns:a16="http://schemas.microsoft.com/office/drawing/2014/main" id="{25C4F8E6-F3AA-4A04-B3F0-D2F8F148F5B8}"/>
              </a:ext>
            </a:extLst>
          </p:cNvPr>
          <p:cNvCxnSpPr>
            <a:cxnSpLocks/>
          </p:cNvCxnSpPr>
          <p:nvPr/>
        </p:nvCxnSpPr>
        <p:spPr>
          <a:xfrm>
            <a:off x="2208319" y="3647552"/>
            <a:ext cx="1066136" cy="1019486"/>
          </a:xfrm>
          <a:prstGeom prst="straightConnector1">
            <a:avLst/>
          </a:prstGeom>
          <a:ln w="57150">
            <a:solidFill>
              <a:schemeClr val="bg2">
                <a:lumMod val="90000"/>
              </a:schemeClr>
            </a:solidFill>
            <a:tailEnd type="triangle"/>
          </a:ln>
        </p:spPr>
        <p:style>
          <a:lnRef idx="3">
            <a:schemeClr val="accent1"/>
          </a:lnRef>
          <a:fillRef idx="0">
            <a:schemeClr val="accent1"/>
          </a:fillRef>
          <a:effectRef idx="2">
            <a:schemeClr val="accent1"/>
          </a:effectRef>
          <a:fontRef idx="minor">
            <a:schemeClr val="tx1"/>
          </a:fontRef>
        </p:style>
      </p:cxnSp>
      <p:cxnSp>
        <p:nvCxnSpPr>
          <p:cNvPr id="58" name="Straight Arrow Connector 57">
            <a:extLst>
              <a:ext uri="{FF2B5EF4-FFF2-40B4-BE49-F238E27FC236}">
                <a16:creationId xmlns:a16="http://schemas.microsoft.com/office/drawing/2014/main" id="{BC419B64-18BE-42D1-9718-776658121030}"/>
              </a:ext>
            </a:extLst>
          </p:cNvPr>
          <p:cNvCxnSpPr>
            <a:cxnSpLocks/>
          </p:cNvCxnSpPr>
          <p:nvPr/>
        </p:nvCxnSpPr>
        <p:spPr>
          <a:xfrm>
            <a:off x="2644346" y="2800505"/>
            <a:ext cx="941437" cy="2008384"/>
          </a:xfrm>
          <a:prstGeom prst="straightConnector1">
            <a:avLst/>
          </a:prstGeom>
          <a:ln w="57150">
            <a:solidFill>
              <a:schemeClr val="bg2">
                <a:lumMod val="90000"/>
              </a:schemeClr>
            </a:solidFill>
            <a:tailEnd type="triangle"/>
          </a:ln>
        </p:spPr>
        <p:style>
          <a:lnRef idx="3">
            <a:schemeClr val="accent1"/>
          </a:lnRef>
          <a:fillRef idx="0">
            <a:schemeClr val="accent1"/>
          </a:fillRef>
          <a:effectRef idx="2">
            <a:schemeClr val="accent1"/>
          </a:effectRef>
          <a:fontRef idx="minor">
            <a:schemeClr val="tx1"/>
          </a:fontRef>
        </p:style>
      </p:cxnSp>
      <p:cxnSp>
        <p:nvCxnSpPr>
          <p:cNvPr id="61" name="Straight Arrow Connector 60">
            <a:extLst>
              <a:ext uri="{FF2B5EF4-FFF2-40B4-BE49-F238E27FC236}">
                <a16:creationId xmlns:a16="http://schemas.microsoft.com/office/drawing/2014/main" id="{B458828E-0A60-455C-BD46-B0E38F115DF1}"/>
              </a:ext>
            </a:extLst>
          </p:cNvPr>
          <p:cNvCxnSpPr>
            <a:cxnSpLocks/>
          </p:cNvCxnSpPr>
          <p:nvPr/>
        </p:nvCxnSpPr>
        <p:spPr>
          <a:xfrm>
            <a:off x="3506875" y="2149994"/>
            <a:ext cx="362094" cy="2849339"/>
          </a:xfrm>
          <a:prstGeom prst="straightConnector1">
            <a:avLst/>
          </a:prstGeom>
          <a:ln w="57150">
            <a:solidFill>
              <a:schemeClr val="bg2">
                <a:lumMod val="90000"/>
              </a:schemeClr>
            </a:solidFill>
            <a:tailEnd type="triangle"/>
          </a:ln>
        </p:spPr>
        <p:style>
          <a:lnRef idx="3">
            <a:schemeClr val="accent1"/>
          </a:lnRef>
          <a:fillRef idx="0">
            <a:schemeClr val="accent1"/>
          </a:fillRef>
          <a:effectRef idx="2">
            <a:schemeClr val="accent1"/>
          </a:effectRef>
          <a:fontRef idx="minor">
            <a:schemeClr val="tx1"/>
          </a:fontRef>
        </p:style>
      </p:cxnSp>
      <p:sp>
        <p:nvSpPr>
          <p:cNvPr id="51" name="Rectangle: Rounded Corners 50">
            <a:extLst>
              <a:ext uri="{FF2B5EF4-FFF2-40B4-BE49-F238E27FC236}">
                <a16:creationId xmlns:a16="http://schemas.microsoft.com/office/drawing/2014/main" id="{1C44D052-842F-4FE7-95AD-0F8ED51688BF}"/>
              </a:ext>
            </a:extLst>
          </p:cNvPr>
          <p:cNvSpPr/>
          <p:nvPr/>
        </p:nvSpPr>
        <p:spPr>
          <a:xfrm>
            <a:off x="139090" y="4930673"/>
            <a:ext cx="2196687" cy="476726"/>
          </a:xfrm>
          <a:prstGeom prst="roundRect">
            <a:avLst/>
          </a:prstGeom>
          <a:ln w="19050">
            <a:solidFill>
              <a:schemeClr val="bg2">
                <a:lumMod val="50000"/>
              </a:schemeClr>
            </a:solidFill>
          </a:ln>
        </p:spPr>
        <p:style>
          <a:lnRef idx="2">
            <a:schemeClr val="accent3"/>
          </a:lnRef>
          <a:fillRef idx="1">
            <a:schemeClr val="lt1"/>
          </a:fillRef>
          <a:effectRef idx="0">
            <a:schemeClr val="accent3"/>
          </a:effectRef>
          <a:fontRef idx="minor">
            <a:schemeClr val="dk1"/>
          </a:fontRef>
        </p:style>
        <p:txBody>
          <a:bodyPr wrap="none" lIns="36000" tIns="0" rIns="36000" bIns="0" rtlCol="0" anchor="ctr">
            <a:spAutoFit/>
          </a:bodyPr>
          <a:lstStyle/>
          <a:p>
            <a:pPr algn="ctr"/>
            <a:r>
              <a:rPr lang="en-CA" sz="1600" dirty="0"/>
              <a:t>Lead</a:t>
            </a:r>
          </a:p>
          <a:p>
            <a:pPr algn="ctr"/>
            <a:r>
              <a:rPr lang="en-CA" sz="1200" i="1" dirty="0"/>
              <a:t>reduces </a:t>
            </a:r>
            <a:r>
              <a:rPr lang="en-CA" sz="1200" i="1" dirty="0">
                <a:sym typeface="Symbol" panose="05050102010706020507" pitchFamily="18" charset="2"/>
              </a:rPr>
              <a:t>-heating of superfluid</a:t>
            </a:r>
            <a:endParaRPr lang="en-CA" sz="1200" i="1" dirty="0"/>
          </a:p>
        </p:txBody>
      </p:sp>
      <p:sp>
        <p:nvSpPr>
          <p:cNvPr id="53" name="Rectangle: Rounded Corners 52">
            <a:extLst>
              <a:ext uri="{FF2B5EF4-FFF2-40B4-BE49-F238E27FC236}">
                <a16:creationId xmlns:a16="http://schemas.microsoft.com/office/drawing/2014/main" id="{F8FA3716-7585-41BC-AE17-5F0AB3B566FA}"/>
              </a:ext>
            </a:extLst>
          </p:cNvPr>
          <p:cNvSpPr/>
          <p:nvPr/>
        </p:nvSpPr>
        <p:spPr>
          <a:xfrm>
            <a:off x="139090" y="4107593"/>
            <a:ext cx="2196687" cy="476726"/>
          </a:xfrm>
          <a:prstGeom prst="roundRect">
            <a:avLst/>
          </a:prstGeom>
          <a:ln w="19050">
            <a:solidFill>
              <a:schemeClr val="bg2">
                <a:lumMod val="50000"/>
              </a:schemeClr>
            </a:solidFill>
          </a:ln>
        </p:spPr>
        <p:style>
          <a:lnRef idx="2">
            <a:schemeClr val="accent3"/>
          </a:lnRef>
          <a:fillRef idx="1">
            <a:schemeClr val="lt1"/>
          </a:fillRef>
          <a:effectRef idx="0">
            <a:schemeClr val="accent3"/>
          </a:effectRef>
          <a:fontRef idx="minor">
            <a:schemeClr val="dk1"/>
          </a:fontRef>
        </p:style>
        <p:txBody>
          <a:bodyPr wrap="square" lIns="36000" tIns="0" rIns="36000" bIns="0" rtlCol="0" anchor="ctr">
            <a:spAutoFit/>
          </a:bodyPr>
          <a:lstStyle/>
          <a:p>
            <a:pPr algn="ctr"/>
            <a:r>
              <a:rPr lang="en-CA" sz="1600" dirty="0"/>
              <a:t>graphite</a:t>
            </a:r>
          </a:p>
          <a:p>
            <a:pPr algn="ctr"/>
            <a:r>
              <a:rPr lang="en-CA" sz="1200" i="1" dirty="0"/>
              <a:t>reflects neutrons</a:t>
            </a:r>
          </a:p>
        </p:txBody>
      </p:sp>
      <p:sp>
        <p:nvSpPr>
          <p:cNvPr id="55" name="Rectangle: Rounded Corners 54">
            <a:extLst>
              <a:ext uri="{FF2B5EF4-FFF2-40B4-BE49-F238E27FC236}">
                <a16:creationId xmlns:a16="http://schemas.microsoft.com/office/drawing/2014/main" id="{5CA32359-A75E-4821-A19A-A5921A2219D7}"/>
              </a:ext>
            </a:extLst>
          </p:cNvPr>
          <p:cNvSpPr/>
          <p:nvPr/>
        </p:nvSpPr>
        <p:spPr>
          <a:xfrm>
            <a:off x="139090" y="3319087"/>
            <a:ext cx="2196687" cy="476726"/>
          </a:xfrm>
          <a:prstGeom prst="roundRect">
            <a:avLst/>
          </a:prstGeom>
          <a:ln w="19050">
            <a:solidFill>
              <a:schemeClr val="bg2">
                <a:lumMod val="50000"/>
              </a:schemeClr>
            </a:solidFill>
          </a:ln>
        </p:spPr>
        <p:style>
          <a:lnRef idx="2">
            <a:schemeClr val="accent3"/>
          </a:lnRef>
          <a:fillRef idx="1">
            <a:schemeClr val="lt1"/>
          </a:fillRef>
          <a:effectRef idx="0">
            <a:schemeClr val="accent3"/>
          </a:effectRef>
          <a:fontRef idx="minor">
            <a:schemeClr val="dk1"/>
          </a:fontRef>
        </p:style>
        <p:txBody>
          <a:bodyPr wrap="square" lIns="36000" tIns="0" rIns="36000" bIns="0" rtlCol="0" anchor="ctr">
            <a:spAutoFit/>
          </a:bodyPr>
          <a:lstStyle/>
          <a:p>
            <a:pPr algn="ctr"/>
            <a:r>
              <a:rPr lang="en-CA" sz="1600" dirty="0"/>
              <a:t>300-K D</a:t>
            </a:r>
            <a:r>
              <a:rPr lang="en-CA" sz="1600" baseline="-25000" dirty="0"/>
              <a:t>2</a:t>
            </a:r>
            <a:r>
              <a:rPr lang="en-CA" sz="1600" dirty="0"/>
              <a:t>O</a:t>
            </a:r>
          </a:p>
          <a:p>
            <a:pPr algn="ctr"/>
            <a:r>
              <a:rPr lang="en-CA" sz="1200" i="1" dirty="0"/>
              <a:t>creates thermal flux</a:t>
            </a:r>
          </a:p>
        </p:txBody>
      </p:sp>
      <p:sp>
        <p:nvSpPr>
          <p:cNvPr id="57" name="Rectangle: Rounded Corners 56">
            <a:extLst>
              <a:ext uri="{FF2B5EF4-FFF2-40B4-BE49-F238E27FC236}">
                <a16:creationId xmlns:a16="http://schemas.microsoft.com/office/drawing/2014/main" id="{75F1AAB2-393A-46FB-BA46-43B6EA2E8C78}"/>
              </a:ext>
            </a:extLst>
          </p:cNvPr>
          <p:cNvSpPr/>
          <p:nvPr/>
        </p:nvSpPr>
        <p:spPr>
          <a:xfrm>
            <a:off x="624963" y="2562142"/>
            <a:ext cx="2196687" cy="476726"/>
          </a:xfrm>
          <a:prstGeom prst="roundRect">
            <a:avLst/>
          </a:prstGeom>
          <a:ln w="19050">
            <a:solidFill>
              <a:schemeClr val="bg2">
                <a:lumMod val="50000"/>
              </a:schemeClr>
            </a:solidFill>
          </a:ln>
        </p:spPr>
        <p:style>
          <a:lnRef idx="2">
            <a:schemeClr val="accent3"/>
          </a:lnRef>
          <a:fillRef idx="1">
            <a:schemeClr val="lt1"/>
          </a:fillRef>
          <a:effectRef idx="0">
            <a:schemeClr val="accent3"/>
          </a:effectRef>
          <a:fontRef idx="minor">
            <a:schemeClr val="dk1"/>
          </a:fontRef>
        </p:style>
        <p:txBody>
          <a:bodyPr wrap="square" lIns="36000" tIns="0" rIns="36000" bIns="0" rtlCol="0" anchor="ctr">
            <a:spAutoFit/>
          </a:bodyPr>
          <a:lstStyle/>
          <a:p>
            <a:pPr algn="ctr"/>
            <a:r>
              <a:rPr lang="en-CA" sz="1600" dirty="0"/>
              <a:t>20-K LD</a:t>
            </a:r>
            <a:r>
              <a:rPr lang="en-CA" sz="1600" baseline="-25000" dirty="0"/>
              <a:t>2</a:t>
            </a:r>
            <a:endParaRPr lang="en-CA" sz="1600" dirty="0"/>
          </a:p>
          <a:p>
            <a:pPr algn="ctr"/>
            <a:r>
              <a:rPr lang="en-CA" sz="1200" i="1" dirty="0"/>
              <a:t>creates cold flux</a:t>
            </a:r>
          </a:p>
        </p:txBody>
      </p:sp>
      <p:sp>
        <p:nvSpPr>
          <p:cNvPr id="60" name="Rectangle: Rounded Corners 59">
            <a:extLst>
              <a:ext uri="{FF2B5EF4-FFF2-40B4-BE49-F238E27FC236}">
                <a16:creationId xmlns:a16="http://schemas.microsoft.com/office/drawing/2014/main" id="{DCE3659C-52CE-4D62-BDD1-57896E16C639}"/>
              </a:ext>
            </a:extLst>
          </p:cNvPr>
          <p:cNvSpPr/>
          <p:nvPr/>
        </p:nvSpPr>
        <p:spPr>
          <a:xfrm>
            <a:off x="1464245" y="1911631"/>
            <a:ext cx="2196687" cy="476726"/>
          </a:xfrm>
          <a:prstGeom prst="roundRect">
            <a:avLst/>
          </a:prstGeom>
          <a:ln w="19050">
            <a:solidFill>
              <a:schemeClr val="bg2">
                <a:lumMod val="50000"/>
              </a:schemeClr>
            </a:solidFill>
          </a:ln>
        </p:spPr>
        <p:style>
          <a:lnRef idx="2">
            <a:schemeClr val="accent3"/>
          </a:lnRef>
          <a:fillRef idx="1">
            <a:schemeClr val="lt1"/>
          </a:fillRef>
          <a:effectRef idx="0">
            <a:schemeClr val="accent3"/>
          </a:effectRef>
          <a:fontRef idx="minor">
            <a:schemeClr val="dk1"/>
          </a:fontRef>
        </p:style>
        <p:txBody>
          <a:bodyPr wrap="square" lIns="36000" tIns="0" rIns="36000" bIns="0" rtlCol="0" anchor="ctr">
            <a:spAutoFit/>
          </a:bodyPr>
          <a:lstStyle/>
          <a:p>
            <a:pPr algn="ctr"/>
            <a:r>
              <a:rPr lang="en-CA" sz="1600" dirty="0"/>
              <a:t>1.1-K </a:t>
            </a:r>
            <a:r>
              <a:rPr lang="en-CA" sz="1600" baseline="30000" dirty="0"/>
              <a:t>4</a:t>
            </a:r>
            <a:r>
              <a:rPr lang="en-CA" sz="1600" dirty="0"/>
              <a:t>He</a:t>
            </a:r>
          </a:p>
          <a:p>
            <a:pPr algn="ctr"/>
            <a:r>
              <a:rPr lang="en-CA" sz="1200" i="1" dirty="0"/>
              <a:t>converts CN to UCN</a:t>
            </a:r>
          </a:p>
        </p:txBody>
      </p:sp>
      <p:sp>
        <p:nvSpPr>
          <p:cNvPr id="66" name="TextBox 65">
            <a:extLst>
              <a:ext uri="{FF2B5EF4-FFF2-40B4-BE49-F238E27FC236}">
                <a16:creationId xmlns:a16="http://schemas.microsoft.com/office/drawing/2014/main" id="{75ACFA69-5DB8-4F72-AFA8-3F5E710A97BE}"/>
              </a:ext>
            </a:extLst>
          </p:cNvPr>
          <p:cNvSpPr txBox="1"/>
          <p:nvPr/>
        </p:nvSpPr>
        <p:spPr>
          <a:xfrm>
            <a:off x="5028392" y="3869230"/>
            <a:ext cx="1095172" cy="646331"/>
          </a:xfrm>
          <a:prstGeom prst="rect">
            <a:avLst/>
          </a:prstGeom>
          <a:noFill/>
        </p:spPr>
        <p:txBody>
          <a:bodyPr wrap="none" rtlCol="0">
            <a:spAutoFit/>
          </a:bodyPr>
          <a:lstStyle/>
          <a:p>
            <a:pPr algn="ctr"/>
            <a:r>
              <a:rPr lang="en-CA" dirty="0"/>
              <a:t>steel</a:t>
            </a:r>
          </a:p>
          <a:p>
            <a:pPr algn="ctr"/>
            <a:r>
              <a:rPr lang="en-CA" dirty="0"/>
              <a:t>shielding</a:t>
            </a:r>
          </a:p>
        </p:txBody>
      </p:sp>
      <p:sp>
        <p:nvSpPr>
          <p:cNvPr id="2" name="TextBox 1">
            <a:extLst>
              <a:ext uri="{FF2B5EF4-FFF2-40B4-BE49-F238E27FC236}">
                <a16:creationId xmlns:a16="http://schemas.microsoft.com/office/drawing/2014/main" id="{B83A652B-9E3F-4A9C-AE54-28EF03C56924}"/>
              </a:ext>
            </a:extLst>
          </p:cNvPr>
          <p:cNvSpPr txBox="1"/>
          <p:nvPr/>
        </p:nvSpPr>
        <p:spPr>
          <a:xfrm rot="16200000" flipH="1">
            <a:off x="6969845" y="1750236"/>
            <a:ext cx="1906308" cy="369332"/>
          </a:xfrm>
          <a:prstGeom prst="rect">
            <a:avLst/>
          </a:prstGeom>
          <a:noFill/>
        </p:spPr>
        <p:txBody>
          <a:bodyPr wrap="square" rtlCol="0">
            <a:spAutoFit/>
          </a:bodyPr>
          <a:lstStyle/>
          <a:p>
            <a:r>
              <a:rPr lang="en-CA" baseline="30000" dirty="0"/>
              <a:t>3</a:t>
            </a:r>
            <a:r>
              <a:rPr lang="en-CA" dirty="0"/>
              <a:t>He pumping</a:t>
            </a:r>
          </a:p>
        </p:txBody>
      </p:sp>
      <p:sp>
        <p:nvSpPr>
          <p:cNvPr id="7" name="Arrow: Right 6">
            <a:extLst>
              <a:ext uri="{FF2B5EF4-FFF2-40B4-BE49-F238E27FC236}">
                <a16:creationId xmlns:a16="http://schemas.microsoft.com/office/drawing/2014/main" id="{84D9FC05-370F-4C92-8866-FAC41DA92E0A}"/>
              </a:ext>
            </a:extLst>
          </p:cNvPr>
          <p:cNvSpPr/>
          <p:nvPr/>
        </p:nvSpPr>
        <p:spPr>
          <a:xfrm>
            <a:off x="11111023" y="3737344"/>
            <a:ext cx="1095172" cy="846975"/>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b="1" dirty="0"/>
              <a:t>EDM</a:t>
            </a:r>
          </a:p>
        </p:txBody>
      </p:sp>
      <p:cxnSp>
        <p:nvCxnSpPr>
          <p:cNvPr id="10" name="Straight Connector 9">
            <a:extLst>
              <a:ext uri="{FF2B5EF4-FFF2-40B4-BE49-F238E27FC236}">
                <a16:creationId xmlns:a16="http://schemas.microsoft.com/office/drawing/2014/main" id="{B9020F18-9E03-ADCA-41FB-A49BCE512503}"/>
              </a:ext>
            </a:extLst>
          </p:cNvPr>
          <p:cNvCxnSpPr/>
          <p:nvPr/>
        </p:nvCxnSpPr>
        <p:spPr>
          <a:xfrm flipV="1">
            <a:off x="7358063" y="4629150"/>
            <a:ext cx="823912" cy="37888"/>
          </a:xfrm>
          <a:prstGeom prst="line">
            <a:avLst/>
          </a:prstGeom>
          <a:ln w="57150">
            <a:solidFill>
              <a:srgbClr val="FFFF31"/>
            </a:solidFill>
          </a:ln>
        </p:spPr>
        <p:style>
          <a:lnRef idx="3">
            <a:schemeClr val="accent2"/>
          </a:lnRef>
          <a:fillRef idx="0">
            <a:schemeClr val="accent2"/>
          </a:fillRef>
          <a:effectRef idx="2">
            <a:schemeClr val="accent2"/>
          </a:effectRef>
          <a:fontRef idx="minor">
            <a:schemeClr val="tx1"/>
          </a:fontRef>
        </p:style>
      </p:cxnSp>
      <p:sp>
        <p:nvSpPr>
          <p:cNvPr id="11" name="TextBox 10">
            <a:extLst>
              <a:ext uri="{FF2B5EF4-FFF2-40B4-BE49-F238E27FC236}">
                <a16:creationId xmlns:a16="http://schemas.microsoft.com/office/drawing/2014/main" id="{1267480B-E0E3-6EB6-8977-FC3EAFF7A83A}"/>
              </a:ext>
            </a:extLst>
          </p:cNvPr>
          <p:cNvSpPr txBox="1"/>
          <p:nvPr/>
        </p:nvSpPr>
        <p:spPr>
          <a:xfrm>
            <a:off x="7640710" y="4240554"/>
            <a:ext cx="564578" cy="369332"/>
          </a:xfrm>
          <a:prstGeom prst="rect">
            <a:avLst/>
          </a:prstGeom>
          <a:noFill/>
        </p:spPr>
        <p:txBody>
          <a:bodyPr wrap="none" rtlCol="0">
            <a:spAutoFit/>
          </a:bodyPr>
          <a:lstStyle/>
          <a:p>
            <a:r>
              <a:rPr lang="en-CA" b="1" baseline="30000" dirty="0">
                <a:solidFill>
                  <a:srgbClr val="FFFF31"/>
                </a:solidFill>
                <a:effectLst>
                  <a:glow rad="101600">
                    <a:schemeClr val="tx1">
                      <a:alpha val="60000"/>
                    </a:schemeClr>
                  </a:glow>
                </a:effectLst>
              </a:rPr>
              <a:t>3</a:t>
            </a:r>
            <a:r>
              <a:rPr lang="en-CA" b="1" dirty="0">
                <a:solidFill>
                  <a:srgbClr val="FFFF31"/>
                </a:solidFill>
                <a:effectLst>
                  <a:glow rad="101600">
                    <a:schemeClr val="tx1">
                      <a:alpha val="60000"/>
                    </a:schemeClr>
                  </a:glow>
                </a:effectLst>
              </a:rPr>
              <a:t>He</a:t>
            </a:r>
          </a:p>
        </p:txBody>
      </p:sp>
      <p:sp>
        <p:nvSpPr>
          <p:cNvPr id="8" name="Rectangle 7">
            <a:extLst>
              <a:ext uri="{FF2B5EF4-FFF2-40B4-BE49-F238E27FC236}">
                <a16:creationId xmlns:a16="http://schemas.microsoft.com/office/drawing/2014/main" id="{FFD59481-379D-3395-2236-162E9D54F804}"/>
              </a:ext>
            </a:extLst>
          </p:cNvPr>
          <p:cNvSpPr/>
          <p:nvPr/>
        </p:nvSpPr>
        <p:spPr>
          <a:xfrm rot="21401192">
            <a:off x="3029576" y="5798336"/>
            <a:ext cx="1827347" cy="5113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t>          </a:t>
            </a:r>
          </a:p>
        </p:txBody>
      </p:sp>
      <p:sp>
        <p:nvSpPr>
          <p:cNvPr id="9" name="Rectangle 8">
            <a:extLst>
              <a:ext uri="{FF2B5EF4-FFF2-40B4-BE49-F238E27FC236}">
                <a16:creationId xmlns:a16="http://schemas.microsoft.com/office/drawing/2014/main" id="{8B55CE08-E9DE-99AC-0FA8-7FAAAA10D4DC}"/>
              </a:ext>
            </a:extLst>
          </p:cNvPr>
          <p:cNvSpPr/>
          <p:nvPr/>
        </p:nvSpPr>
        <p:spPr>
          <a:xfrm>
            <a:off x="2757060" y="4375519"/>
            <a:ext cx="259265" cy="1488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sz="2400" dirty="0"/>
              <a:t>graphite</a:t>
            </a:r>
          </a:p>
        </p:txBody>
      </p:sp>
      <p:sp>
        <p:nvSpPr>
          <p:cNvPr id="12" name="Rectangle 11">
            <a:extLst>
              <a:ext uri="{FF2B5EF4-FFF2-40B4-BE49-F238E27FC236}">
                <a16:creationId xmlns:a16="http://schemas.microsoft.com/office/drawing/2014/main" id="{6531893A-4A60-8845-457F-F013AE1BBC08}"/>
              </a:ext>
            </a:extLst>
          </p:cNvPr>
          <p:cNvSpPr/>
          <p:nvPr/>
        </p:nvSpPr>
        <p:spPr>
          <a:xfrm>
            <a:off x="4576685" y="5066165"/>
            <a:ext cx="186364" cy="684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CA" sz="1200" dirty="0"/>
              <a:t>graphite</a:t>
            </a:r>
          </a:p>
        </p:txBody>
      </p:sp>
      <p:sp>
        <p:nvSpPr>
          <p:cNvPr id="13" name="Rectangle 12">
            <a:extLst>
              <a:ext uri="{FF2B5EF4-FFF2-40B4-BE49-F238E27FC236}">
                <a16:creationId xmlns:a16="http://schemas.microsoft.com/office/drawing/2014/main" id="{06B8B9C6-4684-676E-334E-67C0EFF116E0}"/>
              </a:ext>
            </a:extLst>
          </p:cNvPr>
          <p:cNvSpPr/>
          <p:nvPr/>
        </p:nvSpPr>
        <p:spPr>
          <a:xfrm>
            <a:off x="3616842" y="5946322"/>
            <a:ext cx="288032" cy="192021"/>
          </a:xfrm>
          <a:prstGeom prst="rect">
            <a:avLst/>
          </a:prstGeom>
          <a:solidFill>
            <a:srgbClr val="FF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sz="2400"/>
          </a:p>
        </p:txBody>
      </p:sp>
      <p:cxnSp>
        <p:nvCxnSpPr>
          <p:cNvPr id="17" name="Straight Arrow Connector 16">
            <a:extLst>
              <a:ext uri="{FF2B5EF4-FFF2-40B4-BE49-F238E27FC236}">
                <a16:creationId xmlns:a16="http://schemas.microsoft.com/office/drawing/2014/main" id="{9D90E314-0302-BB1A-5FB9-1B0E382F0E08}"/>
              </a:ext>
            </a:extLst>
          </p:cNvPr>
          <p:cNvCxnSpPr>
            <a:cxnSpLocks/>
          </p:cNvCxnSpPr>
          <p:nvPr/>
        </p:nvCxnSpPr>
        <p:spPr>
          <a:xfrm flipH="1">
            <a:off x="3755769" y="6362079"/>
            <a:ext cx="4262816" cy="220155"/>
          </a:xfrm>
          <a:prstGeom prst="straightConnector1">
            <a:avLst/>
          </a:prstGeom>
          <a:ln w="28575">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D270F6AB-7D1A-CA6D-91DB-77E2347FE1E6}"/>
              </a:ext>
            </a:extLst>
          </p:cNvPr>
          <p:cNvSpPr txBox="1"/>
          <p:nvPr/>
        </p:nvSpPr>
        <p:spPr>
          <a:xfrm rot="21399431">
            <a:off x="5392436" y="6490433"/>
            <a:ext cx="631904" cy="307777"/>
          </a:xfrm>
          <a:prstGeom prst="rect">
            <a:avLst/>
          </a:prstGeom>
          <a:noFill/>
        </p:spPr>
        <p:txBody>
          <a:bodyPr wrap="none" rtlCol="0">
            <a:spAutoFit/>
          </a:bodyPr>
          <a:lstStyle/>
          <a:p>
            <a:r>
              <a:rPr lang="en-CA" sz="1400" dirty="0">
                <a:effectLst/>
                <a:latin typeface="Arial" panose="020B0604020202020204" pitchFamily="34" charset="0"/>
                <a:cs typeface="Arial" panose="020B0604020202020204" pitchFamily="34" charset="0"/>
              </a:rPr>
              <a:t>2.5 m</a:t>
            </a:r>
          </a:p>
        </p:txBody>
      </p:sp>
      <p:sp>
        <p:nvSpPr>
          <p:cNvPr id="19" name="Rectangle 18">
            <a:extLst>
              <a:ext uri="{FF2B5EF4-FFF2-40B4-BE49-F238E27FC236}">
                <a16:creationId xmlns:a16="http://schemas.microsoft.com/office/drawing/2014/main" id="{F5E642DB-A895-CD55-CCF8-1D4A130D4F54}"/>
              </a:ext>
            </a:extLst>
          </p:cNvPr>
          <p:cNvSpPr/>
          <p:nvPr/>
        </p:nvSpPr>
        <p:spPr>
          <a:xfrm rot="5212549">
            <a:off x="3505036" y="3455500"/>
            <a:ext cx="582939" cy="1530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sz="2400" dirty="0"/>
              <a:t>graphite</a:t>
            </a:r>
          </a:p>
        </p:txBody>
      </p:sp>
      <p:sp>
        <p:nvSpPr>
          <p:cNvPr id="20" name="Freeform: Shape 19">
            <a:extLst>
              <a:ext uri="{FF2B5EF4-FFF2-40B4-BE49-F238E27FC236}">
                <a16:creationId xmlns:a16="http://schemas.microsoft.com/office/drawing/2014/main" id="{8A628A05-5A7B-79C2-7AAE-334B47F70EFB}"/>
              </a:ext>
            </a:extLst>
          </p:cNvPr>
          <p:cNvSpPr/>
          <p:nvPr/>
        </p:nvSpPr>
        <p:spPr>
          <a:xfrm>
            <a:off x="3276600" y="4718050"/>
            <a:ext cx="1057275" cy="908050"/>
          </a:xfrm>
          <a:custGeom>
            <a:avLst/>
            <a:gdLst>
              <a:gd name="connsiteX0" fmla="*/ 1057275 w 1057275"/>
              <a:gd name="connsiteY0" fmla="*/ 387350 h 908050"/>
              <a:gd name="connsiteX1" fmla="*/ 1054100 w 1057275"/>
              <a:gd name="connsiteY1" fmla="*/ 514350 h 908050"/>
              <a:gd name="connsiteX2" fmla="*/ 987425 w 1057275"/>
              <a:gd name="connsiteY2" fmla="*/ 673100 h 908050"/>
              <a:gd name="connsiteX3" fmla="*/ 866775 w 1057275"/>
              <a:gd name="connsiteY3" fmla="*/ 809625 h 908050"/>
              <a:gd name="connsiteX4" fmla="*/ 701675 w 1057275"/>
              <a:gd name="connsiteY4" fmla="*/ 876300 h 908050"/>
              <a:gd name="connsiteX5" fmla="*/ 523875 w 1057275"/>
              <a:gd name="connsiteY5" fmla="*/ 908050 h 908050"/>
              <a:gd name="connsiteX6" fmla="*/ 292100 w 1057275"/>
              <a:gd name="connsiteY6" fmla="*/ 876300 h 908050"/>
              <a:gd name="connsiteX7" fmla="*/ 107950 w 1057275"/>
              <a:gd name="connsiteY7" fmla="*/ 749300 h 908050"/>
              <a:gd name="connsiteX8" fmla="*/ 15875 w 1057275"/>
              <a:gd name="connsiteY8" fmla="*/ 600075 h 908050"/>
              <a:gd name="connsiteX9" fmla="*/ 0 w 1057275"/>
              <a:gd name="connsiteY9" fmla="*/ 371475 h 908050"/>
              <a:gd name="connsiteX10" fmla="*/ 73025 w 1057275"/>
              <a:gd name="connsiteY10" fmla="*/ 219075 h 908050"/>
              <a:gd name="connsiteX11" fmla="*/ 174625 w 1057275"/>
              <a:gd name="connsiteY11" fmla="*/ 111125 h 908050"/>
              <a:gd name="connsiteX12" fmla="*/ 403225 w 1057275"/>
              <a:gd name="connsiteY12" fmla="*/ 6350 h 908050"/>
              <a:gd name="connsiteX13" fmla="*/ 555625 w 1057275"/>
              <a:gd name="connsiteY13" fmla="*/ 0 h 908050"/>
              <a:gd name="connsiteX14" fmla="*/ 714375 w 1057275"/>
              <a:gd name="connsiteY14" fmla="*/ 15875 h 908050"/>
              <a:gd name="connsiteX15" fmla="*/ 812800 w 1057275"/>
              <a:gd name="connsiteY15" fmla="*/ 25400 h 908050"/>
              <a:gd name="connsiteX16" fmla="*/ 866775 w 1057275"/>
              <a:gd name="connsiteY16" fmla="*/ 88900 h 908050"/>
              <a:gd name="connsiteX17" fmla="*/ 762000 w 1057275"/>
              <a:gd name="connsiteY17" fmla="*/ 88900 h 908050"/>
              <a:gd name="connsiteX18" fmla="*/ 625475 w 1057275"/>
              <a:gd name="connsiteY18" fmla="*/ 50800 h 908050"/>
              <a:gd name="connsiteX19" fmla="*/ 466725 w 1057275"/>
              <a:gd name="connsiteY19" fmla="*/ 57150 h 908050"/>
              <a:gd name="connsiteX20" fmla="*/ 307975 w 1057275"/>
              <a:gd name="connsiteY20" fmla="*/ 107950 h 908050"/>
              <a:gd name="connsiteX21" fmla="*/ 206375 w 1057275"/>
              <a:gd name="connsiteY21" fmla="*/ 206375 h 908050"/>
              <a:gd name="connsiteX22" fmla="*/ 161925 w 1057275"/>
              <a:gd name="connsiteY22" fmla="*/ 355600 h 908050"/>
              <a:gd name="connsiteX23" fmla="*/ 177800 w 1057275"/>
              <a:gd name="connsiteY23" fmla="*/ 473075 h 908050"/>
              <a:gd name="connsiteX24" fmla="*/ 222250 w 1057275"/>
              <a:gd name="connsiteY24" fmla="*/ 574675 h 908050"/>
              <a:gd name="connsiteX25" fmla="*/ 314325 w 1057275"/>
              <a:gd name="connsiteY25" fmla="*/ 638175 h 908050"/>
              <a:gd name="connsiteX26" fmla="*/ 450850 w 1057275"/>
              <a:gd name="connsiteY26" fmla="*/ 688975 h 908050"/>
              <a:gd name="connsiteX27" fmla="*/ 657225 w 1057275"/>
              <a:gd name="connsiteY27" fmla="*/ 663575 h 908050"/>
              <a:gd name="connsiteX28" fmla="*/ 777875 w 1057275"/>
              <a:gd name="connsiteY28" fmla="*/ 587375 h 908050"/>
              <a:gd name="connsiteX29" fmla="*/ 869950 w 1057275"/>
              <a:gd name="connsiteY29" fmla="*/ 469900 h 908050"/>
              <a:gd name="connsiteX30" fmla="*/ 889000 w 1057275"/>
              <a:gd name="connsiteY30" fmla="*/ 377825 h 908050"/>
              <a:gd name="connsiteX31" fmla="*/ 1057275 w 1057275"/>
              <a:gd name="connsiteY31" fmla="*/ 387350 h 908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57275" h="908050">
                <a:moveTo>
                  <a:pt x="1057275" y="387350"/>
                </a:moveTo>
                <a:cubicBezTo>
                  <a:pt x="1056217" y="429683"/>
                  <a:pt x="1055158" y="472017"/>
                  <a:pt x="1054100" y="514350"/>
                </a:cubicBezTo>
                <a:lnTo>
                  <a:pt x="987425" y="673100"/>
                </a:lnTo>
                <a:lnTo>
                  <a:pt x="866775" y="809625"/>
                </a:lnTo>
                <a:lnTo>
                  <a:pt x="701675" y="876300"/>
                </a:lnTo>
                <a:lnTo>
                  <a:pt x="523875" y="908050"/>
                </a:lnTo>
                <a:lnTo>
                  <a:pt x="292100" y="876300"/>
                </a:lnTo>
                <a:lnTo>
                  <a:pt x="107950" y="749300"/>
                </a:lnTo>
                <a:lnTo>
                  <a:pt x="15875" y="600075"/>
                </a:lnTo>
                <a:lnTo>
                  <a:pt x="0" y="371475"/>
                </a:lnTo>
                <a:lnTo>
                  <a:pt x="73025" y="219075"/>
                </a:lnTo>
                <a:lnTo>
                  <a:pt x="174625" y="111125"/>
                </a:lnTo>
                <a:lnTo>
                  <a:pt x="403225" y="6350"/>
                </a:lnTo>
                <a:lnTo>
                  <a:pt x="555625" y="0"/>
                </a:lnTo>
                <a:lnTo>
                  <a:pt x="714375" y="15875"/>
                </a:lnTo>
                <a:lnTo>
                  <a:pt x="812800" y="25400"/>
                </a:lnTo>
                <a:lnTo>
                  <a:pt x="866775" y="88900"/>
                </a:lnTo>
                <a:lnTo>
                  <a:pt x="762000" y="88900"/>
                </a:lnTo>
                <a:lnTo>
                  <a:pt x="625475" y="50800"/>
                </a:lnTo>
                <a:lnTo>
                  <a:pt x="466725" y="57150"/>
                </a:lnTo>
                <a:lnTo>
                  <a:pt x="307975" y="107950"/>
                </a:lnTo>
                <a:lnTo>
                  <a:pt x="206375" y="206375"/>
                </a:lnTo>
                <a:lnTo>
                  <a:pt x="161925" y="355600"/>
                </a:lnTo>
                <a:lnTo>
                  <a:pt x="177800" y="473075"/>
                </a:lnTo>
                <a:lnTo>
                  <a:pt x="222250" y="574675"/>
                </a:lnTo>
                <a:lnTo>
                  <a:pt x="314325" y="638175"/>
                </a:lnTo>
                <a:lnTo>
                  <a:pt x="450850" y="688975"/>
                </a:lnTo>
                <a:lnTo>
                  <a:pt x="657225" y="663575"/>
                </a:lnTo>
                <a:lnTo>
                  <a:pt x="777875" y="587375"/>
                </a:lnTo>
                <a:lnTo>
                  <a:pt x="869950" y="469900"/>
                </a:lnTo>
                <a:lnTo>
                  <a:pt x="889000" y="377825"/>
                </a:lnTo>
                <a:lnTo>
                  <a:pt x="1057275" y="387350"/>
                </a:lnTo>
                <a:close/>
              </a:path>
            </a:pathLst>
          </a:custGeom>
          <a:gradFill>
            <a:gsLst>
              <a:gs pos="0">
                <a:schemeClr val="accent5">
                  <a:tint val="100000"/>
                  <a:shade val="100000"/>
                  <a:satMod val="130000"/>
                  <a:alpha val="60000"/>
                </a:schemeClr>
              </a:gs>
              <a:gs pos="100000">
                <a:schemeClr val="accent5">
                  <a:tint val="50000"/>
                  <a:shade val="100000"/>
                  <a:satMod val="350000"/>
                  <a:alpha val="60000"/>
                </a:schemeClr>
              </a:gs>
            </a:gsLst>
          </a:gradFill>
          <a:ln>
            <a:noFill/>
          </a:ln>
          <a:effectLst>
            <a:glow rad="12700">
              <a:srgbClr val="4B7FB1"/>
            </a:glow>
            <a:softEdge rad="0"/>
          </a:effectLst>
        </p:spPr>
        <p:style>
          <a:lnRef idx="1">
            <a:schemeClr val="accent5"/>
          </a:lnRef>
          <a:fillRef idx="3">
            <a:schemeClr val="accent5"/>
          </a:fillRef>
          <a:effectRef idx="2">
            <a:schemeClr val="accent5"/>
          </a:effectRef>
          <a:fontRef idx="minor">
            <a:schemeClr val="lt1"/>
          </a:fontRef>
        </p:style>
        <p:txBody>
          <a:bodyPr lIns="48000" tIns="48000" rIns="48000" bIns="48000" rtlCol="0" anchor="ctr"/>
          <a:lstStyle/>
          <a:p>
            <a:r>
              <a:rPr lang="en-CA" sz="1200" dirty="0">
                <a:solidFill>
                  <a:schemeClr val="tx1"/>
                </a:solidFill>
              </a:rPr>
              <a:t>      </a:t>
            </a:r>
          </a:p>
          <a:p>
            <a:endParaRPr lang="en-CA" sz="700" dirty="0">
              <a:solidFill>
                <a:schemeClr val="tx1"/>
              </a:solidFill>
            </a:endParaRPr>
          </a:p>
          <a:p>
            <a:endParaRPr lang="en-CA" sz="1000" dirty="0">
              <a:solidFill>
                <a:schemeClr val="tx1"/>
              </a:solidFill>
            </a:endParaRPr>
          </a:p>
          <a:p>
            <a:endParaRPr lang="en-CA" sz="1000" dirty="0">
              <a:solidFill>
                <a:schemeClr val="tx1"/>
              </a:solidFill>
            </a:endParaRPr>
          </a:p>
          <a:p>
            <a:r>
              <a:rPr lang="en-CA" sz="200" dirty="0">
                <a:solidFill>
                  <a:schemeClr val="tx1"/>
                </a:solidFill>
              </a:rPr>
              <a:t>   </a:t>
            </a:r>
          </a:p>
          <a:p>
            <a:pPr algn="ctr"/>
            <a:r>
              <a:rPr lang="en-CA" sz="1000" dirty="0">
                <a:solidFill>
                  <a:schemeClr val="tx1"/>
                </a:solidFill>
              </a:rPr>
              <a:t>20 K LD</a:t>
            </a:r>
            <a:r>
              <a:rPr lang="en-CA" sz="1000" baseline="-25000" dirty="0">
                <a:solidFill>
                  <a:schemeClr val="tx1"/>
                </a:solidFill>
              </a:rPr>
              <a:t>2</a:t>
            </a:r>
            <a:endParaRPr lang="en-CA" sz="700" baseline="-25000" dirty="0">
              <a:solidFill>
                <a:schemeClr val="tx1"/>
              </a:solidFill>
            </a:endParaRPr>
          </a:p>
        </p:txBody>
      </p:sp>
      <p:sp>
        <p:nvSpPr>
          <p:cNvPr id="21" name="Freeform: Shape 20">
            <a:extLst>
              <a:ext uri="{FF2B5EF4-FFF2-40B4-BE49-F238E27FC236}">
                <a16:creationId xmlns:a16="http://schemas.microsoft.com/office/drawing/2014/main" id="{E8E8BFA9-CE83-0855-81C4-97B88217B158}"/>
              </a:ext>
            </a:extLst>
          </p:cNvPr>
          <p:cNvSpPr/>
          <p:nvPr/>
        </p:nvSpPr>
        <p:spPr>
          <a:xfrm>
            <a:off x="3067050" y="4519613"/>
            <a:ext cx="1502569" cy="1300162"/>
          </a:xfrm>
          <a:custGeom>
            <a:avLst/>
            <a:gdLst>
              <a:gd name="connsiteX0" fmla="*/ 1493044 w 1502569"/>
              <a:gd name="connsiteY0" fmla="*/ 623887 h 1300162"/>
              <a:gd name="connsiteX1" fmla="*/ 1502569 w 1502569"/>
              <a:gd name="connsiteY1" fmla="*/ 1235868 h 1300162"/>
              <a:gd name="connsiteX2" fmla="*/ 0 w 1502569"/>
              <a:gd name="connsiteY2" fmla="*/ 1300162 h 1300162"/>
              <a:gd name="connsiteX3" fmla="*/ 0 w 1502569"/>
              <a:gd name="connsiteY3" fmla="*/ 64293 h 1300162"/>
              <a:gd name="connsiteX4" fmla="*/ 1497806 w 1502569"/>
              <a:gd name="connsiteY4" fmla="*/ 0 h 1300162"/>
              <a:gd name="connsiteX5" fmla="*/ 1497806 w 1502569"/>
              <a:gd name="connsiteY5" fmla="*/ 111918 h 1300162"/>
              <a:gd name="connsiteX6" fmla="*/ 857250 w 1502569"/>
              <a:gd name="connsiteY6" fmla="*/ 104775 h 1300162"/>
              <a:gd name="connsiteX7" fmla="*/ 628650 w 1502569"/>
              <a:gd name="connsiteY7" fmla="*/ 104775 h 1300162"/>
              <a:gd name="connsiteX8" fmla="*/ 421481 w 1502569"/>
              <a:gd name="connsiteY8" fmla="*/ 159543 h 1300162"/>
              <a:gd name="connsiteX9" fmla="*/ 264319 w 1502569"/>
              <a:gd name="connsiteY9" fmla="*/ 271462 h 1300162"/>
              <a:gd name="connsiteX10" fmla="*/ 128588 w 1502569"/>
              <a:gd name="connsiteY10" fmla="*/ 435768 h 1300162"/>
              <a:gd name="connsiteX11" fmla="*/ 80963 w 1502569"/>
              <a:gd name="connsiteY11" fmla="*/ 583406 h 1300162"/>
              <a:gd name="connsiteX12" fmla="*/ 92869 w 1502569"/>
              <a:gd name="connsiteY12" fmla="*/ 816768 h 1300162"/>
              <a:gd name="connsiteX13" fmla="*/ 154781 w 1502569"/>
              <a:gd name="connsiteY13" fmla="*/ 947737 h 1300162"/>
              <a:gd name="connsiteX14" fmla="*/ 245269 w 1502569"/>
              <a:gd name="connsiteY14" fmla="*/ 1059656 h 1300162"/>
              <a:gd name="connsiteX15" fmla="*/ 431006 w 1502569"/>
              <a:gd name="connsiteY15" fmla="*/ 1162050 h 1300162"/>
              <a:gd name="connsiteX16" fmla="*/ 702469 w 1502569"/>
              <a:gd name="connsiteY16" fmla="*/ 1202531 h 1300162"/>
              <a:gd name="connsiteX17" fmla="*/ 888206 w 1502569"/>
              <a:gd name="connsiteY17" fmla="*/ 1178718 h 1300162"/>
              <a:gd name="connsiteX18" fmla="*/ 1112044 w 1502569"/>
              <a:gd name="connsiteY18" fmla="*/ 1114425 h 1300162"/>
              <a:gd name="connsiteX19" fmla="*/ 1266825 w 1502569"/>
              <a:gd name="connsiteY19" fmla="*/ 1004887 h 1300162"/>
              <a:gd name="connsiteX20" fmla="*/ 1378744 w 1502569"/>
              <a:gd name="connsiteY20" fmla="*/ 838200 h 1300162"/>
              <a:gd name="connsiteX21" fmla="*/ 1431131 w 1502569"/>
              <a:gd name="connsiteY21" fmla="*/ 626268 h 1300162"/>
              <a:gd name="connsiteX22" fmla="*/ 1493044 w 1502569"/>
              <a:gd name="connsiteY22" fmla="*/ 623887 h 1300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02569" h="1300162">
                <a:moveTo>
                  <a:pt x="1493044" y="623887"/>
                </a:moveTo>
                <a:lnTo>
                  <a:pt x="1502569" y="1235868"/>
                </a:lnTo>
                <a:lnTo>
                  <a:pt x="0" y="1300162"/>
                </a:lnTo>
                <a:lnTo>
                  <a:pt x="0" y="64293"/>
                </a:lnTo>
                <a:lnTo>
                  <a:pt x="1497806" y="0"/>
                </a:lnTo>
                <a:lnTo>
                  <a:pt x="1497806" y="111918"/>
                </a:lnTo>
                <a:lnTo>
                  <a:pt x="857250" y="104775"/>
                </a:lnTo>
                <a:lnTo>
                  <a:pt x="628650" y="104775"/>
                </a:lnTo>
                <a:lnTo>
                  <a:pt x="421481" y="159543"/>
                </a:lnTo>
                <a:lnTo>
                  <a:pt x="264319" y="271462"/>
                </a:lnTo>
                <a:lnTo>
                  <a:pt x="128588" y="435768"/>
                </a:lnTo>
                <a:lnTo>
                  <a:pt x="80963" y="583406"/>
                </a:lnTo>
                <a:lnTo>
                  <a:pt x="92869" y="816768"/>
                </a:lnTo>
                <a:lnTo>
                  <a:pt x="154781" y="947737"/>
                </a:lnTo>
                <a:lnTo>
                  <a:pt x="245269" y="1059656"/>
                </a:lnTo>
                <a:lnTo>
                  <a:pt x="431006" y="1162050"/>
                </a:lnTo>
                <a:lnTo>
                  <a:pt x="702469" y="1202531"/>
                </a:lnTo>
                <a:lnTo>
                  <a:pt x="888206" y="1178718"/>
                </a:lnTo>
                <a:lnTo>
                  <a:pt x="1112044" y="1114425"/>
                </a:lnTo>
                <a:lnTo>
                  <a:pt x="1266825" y="1004887"/>
                </a:lnTo>
                <a:lnTo>
                  <a:pt x="1378744" y="838200"/>
                </a:lnTo>
                <a:lnTo>
                  <a:pt x="1431131" y="626268"/>
                </a:lnTo>
                <a:lnTo>
                  <a:pt x="1493044" y="623887"/>
                </a:lnTo>
                <a:close/>
              </a:path>
            </a:pathLst>
          </a:custGeom>
          <a:solidFill>
            <a:srgbClr val="F79646">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2400" dirty="0"/>
          </a:p>
          <a:p>
            <a:pPr algn="ctr"/>
            <a:endParaRPr lang="en-CA" sz="2400" dirty="0"/>
          </a:p>
          <a:p>
            <a:pPr algn="ctr"/>
            <a:endParaRPr lang="en-CA" sz="2400" dirty="0"/>
          </a:p>
          <a:p>
            <a:pPr algn="ctr"/>
            <a:r>
              <a:rPr lang="en-CA" sz="1600" dirty="0"/>
              <a:t>300 K       D</a:t>
            </a:r>
            <a:r>
              <a:rPr lang="en-CA" sz="1600" baseline="-25000" dirty="0"/>
              <a:t>2</a:t>
            </a:r>
            <a:r>
              <a:rPr lang="en-CA" sz="1600" dirty="0"/>
              <a:t>O</a:t>
            </a:r>
          </a:p>
        </p:txBody>
      </p:sp>
      <p:sp>
        <p:nvSpPr>
          <p:cNvPr id="22" name="Freeform: Shape 21">
            <a:extLst>
              <a:ext uri="{FF2B5EF4-FFF2-40B4-BE49-F238E27FC236}">
                <a16:creationId xmlns:a16="http://schemas.microsoft.com/office/drawing/2014/main" id="{3E600455-C6D1-70E2-9FAF-7CBB64A26093}"/>
              </a:ext>
            </a:extLst>
          </p:cNvPr>
          <p:cNvSpPr/>
          <p:nvPr/>
        </p:nvSpPr>
        <p:spPr>
          <a:xfrm>
            <a:off x="3531239" y="4480396"/>
            <a:ext cx="5092300" cy="844879"/>
          </a:xfrm>
          <a:custGeom>
            <a:avLst/>
            <a:gdLst>
              <a:gd name="connsiteX0" fmla="*/ 5018242 w 5092300"/>
              <a:gd name="connsiteY0" fmla="*/ 521 h 844879"/>
              <a:gd name="connsiteX1" fmla="*/ 5082536 w 5092300"/>
              <a:gd name="connsiteY1" fmla="*/ 9054 h 844879"/>
              <a:gd name="connsiteX2" fmla="*/ 5079361 w 5092300"/>
              <a:gd name="connsiteY2" fmla="*/ 113829 h 844879"/>
              <a:gd name="connsiteX3" fmla="*/ 5047611 w 5092300"/>
              <a:gd name="connsiteY3" fmla="*/ 228129 h 844879"/>
              <a:gd name="connsiteX4" fmla="*/ 4961886 w 5092300"/>
              <a:gd name="connsiteY4" fmla="*/ 329729 h 844879"/>
              <a:gd name="connsiteX5" fmla="*/ 4834886 w 5092300"/>
              <a:gd name="connsiteY5" fmla="*/ 380529 h 844879"/>
              <a:gd name="connsiteX6" fmla="*/ 4695186 w 5092300"/>
              <a:gd name="connsiteY6" fmla="*/ 409104 h 844879"/>
              <a:gd name="connsiteX7" fmla="*/ 4685066 w 5092300"/>
              <a:gd name="connsiteY7" fmla="*/ 405929 h 844879"/>
              <a:gd name="connsiteX8" fmla="*/ 4686337 w 5092300"/>
              <a:gd name="connsiteY8" fmla="*/ 403567 h 844879"/>
              <a:gd name="connsiteX9" fmla="*/ 540030 w 5092300"/>
              <a:gd name="connsiteY9" fmla="*/ 587032 h 844879"/>
              <a:gd name="connsiteX10" fmla="*/ 533555 w 5092300"/>
              <a:gd name="connsiteY10" fmla="*/ 617860 h 844879"/>
              <a:gd name="connsiteX11" fmla="*/ 504980 w 5092300"/>
              <a:gd name="connsiteY11" fmla="*/ 703585 h 844879"/>
              <a:gd name="connsiteX12" fmla="*/ 426399 w 5092300"/>
              <a:gd name="connsiteY12" fmla="*/ 786929 h 844879"/>
              <a:gd name="connsiteX13" fmla="*/ 309717 w 5092300"/>
              <a:gd name="connsiteY13" fmla="*/ 836935 h 844879"/>
              <a:gd name="connsiteX14" fmla="*/ 209705 w 5092300"/>
              <a:gd name="connsiteY14" fmla="*/ 841698 h 844879"/>
              <a:gd name="connsiteX15" fmla="*/ 107311 w 5092300"/>
              <a:gd name="connsiteY15" fmla="*/ 805979 h 844879"/>
              <a:gd name="connsiteX16" fmla="*/ 33492 w 5092300"/>
              <a:gd name="connsiteY16" fmla="*/ 729779 h 844879"/>
              <a:gd name="connsiteX17" fmla="*/ 155 w 5092300"/>
              <a:gd name="connsiteY17" fmla="*/ 615479 h 844879"/>
              <a:gd name="connsiteX18" fmla="*/ 23967 w 5092300"/>
              <a:gd name="connsiteY18" fmla="*/ 505942 h 844879"/>
              <a:gd name="connsiteX19" fmla="*/ 88261 w 5092300"/>
              <a:gd name="connsiteY19" fmla="*/ 429742 h 844879"/>
              <a:gd name="connsiteX20" fmla="*/ 176367 w 5092300"/>
              <a:gd name="connsiteY20" fmla="*/ 379735 h 844879"/>
              <a:gd name="connsiteX21" fmla="*/ 278761 w 5092300"/>
              <a:gd name="connsiteY21" fmla="*/ 367829 h 844879"/>
              <a:gd name="connsiteX22" fmla="*/ 372802 w 5092300"/>
              <a:gd name="connsiteY22" fmla="*/ 377652 h 844879"/>
              <a:gd name="connsiteX23" fmla="*/ 391967 w 5092300"/>
              <a:gd name="connsiteY23" fmla="*/ 386655 h 844879"/>
              <a:gd name="connsiteX24" fmla="*/ 4695186 w 5092300"/>
              <a:gd name="connsiteY24" fmla="*/ 202729 h 844879"/>
              <a:gd name="connsiteX25" fmla="*/ 4784086 w 5092300"/>
              <a:gd name="connsiteY25" fmla="*/ 190029 h 844879"/>
              <a:gd name="connsiteX26" fmla="*/ 4853936 w 5092300"/>
              <a:gd name="connsiteY26" fmla="*/ 186854 h 844879"/>
              <a:gd name="connsiteX27" fmla="*/ 4904736 w 5092300"/>
              <a:gd name="connsiteY27" fmla="*/ 142404 h 844879"/>
              <a:gd name="connsiteX28" fmla="*/ 4946011 w 5092300"/>
              <a:gd name="connsiteY28" fmla="*/ 78904 h 844879"/>
              <a:gd name="connsiteX29" fmla="*/ 4942836 w 5092300"/>
              <a:gd name="connsiteY29" fmla="*/ 12229 h 844879"/>
              <a:gd name="connsiteX30" fmla="*/ 4952361 w 5092300"/>
              <a:gd name="connsiteY30" fmla="*/ 5879 h 844879"/>
              <a:gd name="connsiteX31" fmla="*/ 5018242 w 5092300"/>
              <a:gd name="connsiteY31" fmla="*/ 521 h 844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092300" h="844879">
                <a:moveTo>
                  <a:pt x="5018242" y="521"/>
                </a:moveTo>
                <a:cubicBezTo>
                  <a:pt x="5045229" y="-868"/>
                  <a:pt x="5071952" y="58"/>
                  <a:pt x="5082536" y="9054"/>
                </a:cubicBezTo>
                <a:cubicBezTo>
                  <a:pt x="5103703" y="27046"/>
                  <a:pt x="5084653" y="80492"/>
                  <a:pt x="5079361" y="113829"/>
                </a:cubicBezTo>
                <a:cubicBezTo>
                  <a:pt x="5074069" y="147166"/>
                  <a:pt x="5067190" y="192146"/>
                  <a:pt x="5047611" y="228129"/>
                </a:cubicBezTo>
                <a:cubicBezTo>
                  <a:pt x="5028032" y="264112"/>
                  <a:pt x="4997340" y="304329"/>
                  <a:pt x="4961886" y="329729"/>
                </a:cubicBezTo>
                <a:cubicBezTo>
                  <a:pt x="4926432" y="355129"/>
                  <a:pt x="4879336" y="367300"/>
                  <a:pt x="4834886" y="380529"/>
                </a:cubicBezTo>
                <a:cubicBezTo>
                  <a:pt x="4790436" y="393758"/>
                  <a:pt x="4718998" y="409104"/>
                  <a:pt x="4695186" y="409104"/>
                </a:cubicBezTo>
                <a:cubicBezTo>
                  <a:pt x="4683280" y="409104"/>
                  <a:pt x="4682750" y="409369"/>
                  <a:pt x="4685066" y="405929"/>
                </a:cubicBezTo>
                <a:lnTo>
                  <a:pt x="4686337" y="403567"/>
                </a:lnTo>
                <a:lnTo>
                  <a:pt x="540030" y="587032"/>
                </a:lnTo>
                <a:lnTo>
                  <a:pt x="533555" y="617860"/>
                </a:lnTo>
                <a:cubicBezTo>
                  <a:pt x="528793" y="648816"/>
                  <a:pt x="522839" y="675407"/>
                  <a:pt x="504980" y="703585"/>
                </a:cubicBezTo>
                <a:cubicBezTo>
                  <a:pt x="487121" y="731763"/>
                  <a:pt x="458943" y="764704"/>
                  <a:pt x="426399" y="786929"/>
                </a:cubicBezTo>
                <a:cubicBezTo>
                  <a:pt x="393855" y="809154"/>
                  <a:pt x="345833" y="827807"/>
                  <a:pt x="309717" y="836935"/>
                </a:cubicBezTo>
                <a:cubicBezTo>
                  <a:pt x="273601" y="846063"/>
                  <a:pt x="243439" y="846857"/>
                  <a:pt x="209705" y="841698"/>
                </a:cubicBezTo>
                <a:cubicBezTo>
                  <a:pt x="175971" y="836539"/>
                  <a:pt x="136680" y="824632"/>
                  <a:pt x="107311" y="805979"/>
                </a:cubicBezTo>
                <a:cubicBezTo>
                  <a:pt x="77942" y="787326"/>
                  <a:pt x="51351" y="761529"/>
                  <a:pt x="33492" y="729779"/>
                </a:cubicBezTo>
                <a:cubicBezTo>
                  <a:pt x="15633" y="698029"/>
                  <a:pt x="1742" y="652785"/>
                  <a:pt x="155" y="615479"/>
                </a:cubicBezTo>
                <a:cubicBezTo>
                  <a:pt x="-1432" y="578173"/>
                  <a:pt x="9283" y="536898"/>
                  <a:pt x="23967" y="505942"/>
                </a:cubicBezTo>
                <a:cubicBezTo>
                  <a:pt x="38651" y="474986"/>
                  <a:pt x="62861" y="450777"/>
                  <a:pt x="88261" y="429742"/>
                </a:cubicBezTo>
                <a:cubicBezTo>
                  <a:pt x="113661" y="408707"/>
                  <a:pt x="144617" y="390054"/>
                  <a:pt x="176367" y="379735"/>
                </a:cubicBezTo>
                <a:cubicBezTo>
                  <a:pt x="208117" y="369416"/>
                  <a:pt x="241058" y="365845"/>
                  <a:pt x="278761" y="367829"/>
                </a:cubicBezTo>
                <a:cubicBezTo>
                  <a:pt x="307038" y="369317"/>
                  <a:pt x="341567" y="367904"/>
                  <a:pt x="372802" y="377652"/>
                </a:cubicBezTo>
                <a:lnTo>
                  <a:pt x="391967" y="386655"/>
                </a:lnTo>
                <a:lnTo>
                  <a:pt x="4695186" y="202729"/>
                </a:lnTo>
                <a:cubicBezTo>
                  <a:pt x="4711061" y="195850"/>
                  <a:pt x="4757628" y="192675"/>
                  <a:pt x="4784086" y="190029"/>
                </a:cubicBezTo>
                <a:cubicBezTo>
                  <a:pt x="4810544" y="187383"/>
                  <a:pt x="4833828" y="194791"/>
                  <a:pt x="4853936" y="186854"/>
                </a:cubicBezTo>
                <a:cubicBezTo>
                  <a:pt x="4874044" y="178917"/>
                  <a:pt x="4889390" y="160396"/>
                  <a:pt x="4904736" y="142404"/>
                </a:cubicBezTo>
                <a:cubicBezTo>
                  <a:pt x="4920082" y="124412"/>
                  <a:pt x="4939661" y="100600"/>
                  <a:pt x="4946011" y="78904"/>
                </a:cubicBezTo>
                <a:cubicBezTo>
                  <a:pt x="4952361" y="57208"/>
                  <a:pt x="4941778" y="24400"/>
                  <a:pt x="4942836" y="12229"/>
                </a:cubicBezTo>
                <a:cubicBezTo>
                  <a:pt x="4943894" y="58"/>
                  <a:pt x="4929078" y="6408"/>
                  <a:pt x="4952361" y="5879"/>
                </a:cubicBezTo>
                <a:cubicBezTo>
                  <a:pt x="4964003" y="5615"/>
                  <a:pt x="4991255" y="1911"/>
                  <a:pt x="5018242" y="521"/>
                </a:cubicBezTo>
                <a:close/>
              </a:path>
            </a:pathLst>
          </a:custGeom>
          <a:gradFill>
            <a:gsLst>
              <a:gs pos="0">
                <a:schemeClr val="accent1">
                  <a:tint val="100000"/>
                  <a:shade val="100000"/>
                  <a:satMod val="130000"/>
                  <a:alpha val="60000"/>
                </a:schemeClr>
              </a:gs>
              <a:gs pos="100000">
                <a:schemeClr val="accent1">
                  <a:tint val="50000"/>
                  <a:shade val="100000"/>
                  <a:satMod val="350000"/>
                  <a:alpha val="60000"/>
                </a:schemeClr>
              </a:gs>
            </a:gsLst>
          </a:gradFill>
          <a:ln>
            <a:noFill/>
          </a:ln>
        </p:spPr>
        <p:style>
          <a:lnRef idx="1">
            <a:schemeClr val="accent1"/>
          </a:lnRef>
          <a:fillRef idx="3">
            <a:schemeClr val="accent1"/>
          </a:fillRef>
          <a:effectRef idx="2">
            <a:schemeClr val="accent1"/>
          </a:effectRef>
          <a:fontRef idx="minor">
            <a:schemeClr val="lt1"/>
          </a:fontRef>
        </p:style>
        <p:txBody>
          <a:bodyPr vert="horz" lIns="0" tIns="0" rIns="0" bIns="0" rtlCol="0" anchor="ctr"/>
          <a:lstStyle/>
          <a:p>
            <a:pPr algn="ctr"/>
            <a:endParaRPr lang="en-CA" sz="1867" baseline="30000" dirty="0">
              <a:solidFill>
                <a:schemeClr val="tx1"/>
              </a:solidFill>
            </a:endParaRPr>
          </a:p>
        </p:txBody>
      </p:sp>
      <p:sp>
        <p:nvSpPr>
          <p:cNvPr id="23" name="TextBox 22">
            <a:extLst>
              <a:ext uri="{FF2B5EF4-FFF2-40B4-BE49-F238E27FC236}">
                <a16:creationId xmlns:a16="http://schemas.microsoft.com/office/drawing/2014/main" id="{CEB91F0C-30B1-0CCE-D475-797D8C225FC2}"/>
              </a:ext>
            </a:extLst>
          </p:cNvPr>
          <p:cNvSpPr txBox="1"/>
          <p:nvPr/>
        </p:nvSpPr>
        <p:spPr>
          <a:xfrm rot="21449653">
            <a:off x="3529347" y="4694553"/>
            <a:ext cx="4922243" cy="369332"/>
          </a:xfrm>
          <a:prstGeom prst="rect">
            <a:avLst/>
          </a:prstGeom>
          <a:noFill/>
        </p:spPr>
        <p:txBody>
          <a:bodyPr wrap="square">
            <a:spAutoFit/>
          </a:bodyPr>
          <a:lstStyle/>
          <a:p>
            <a:r>
              <a:rPr lang="en-CA" sz="1800" dirty="0">
                <a:solidFill>
                  <a:schemeClr val="tx1"/>
                </a:solidFill>
              </a:rPr>
              <a:t>1.1 K                               </a:t>
            </a:r>
            <a:r>
              <a:rPr lang="en-CA" sz="1800" baseline="30000" dirty="0">
                <a:solidFill>
                  <a:schemeClr val="tx1"/>
                </a:solidFill>
              </a:rPr>
              <a:t>4</a:t>
            </a:r>
            <a:r>
              <a:rPr lang="en-CA" sz="1800" dirty="0">
                <a:solidFill>
                  <a:schemeClr val="tx1"/>
                </a:solidFill>
              </a:rPr>
              <a:t>He                  0.9 K</a:t>
            </a:r>
            <a:endParaRPr lang="de-DE" sz="1800" dirty="0">
              <a:solidFill>
                <a:schemeClr val="tx1"/>
              </a:solidFill>
            </a:endParaRPr>
          </a:p>
        </p:txBody>
      </p:sp>
      <p:cxnSp>
        <p:nvCxnSpPr>
          <p:cNvPr id="50" name="Straight Arrow Connector 49">
            <a:extLst>
              <a:ext uri="{FF2B5EF4-FFF2-40B4-BE49-F238E27FC236}">
                <a16:creationId xmlns:a16="http://schemas.microsoft.com/office/drawing/2014/main" id="{7BDD0DE5-6550-4579-90B4-4FC50F0551C6}"/>
              </a:ext>
            </a:extLst>
          </p:cNvPr>
          <p:cNvCxnSpPr>
            <a:cxnSpLocks/>
            <a:stCxn id="43" idx="3"/>
          </p:cNvCxnSpPr>
          <p:nvPr/>
        </p:nvCxnSpPr>
        <p:spPr>
          <a:xfrm>
            <a:off x="2208319" y="5960204"/>
            <a:ext cx="1548906" cy="87433"/>
          </a:xfrm>
          <a:prstGeom prst="straightConnector1">
            <a:avLst/>
          </a:prstGeom>
          <a:ln w="57150">
            <a:solidFill>
              <a:schemeClr val="bg2">
                <a:lumMod val="90000"/>
              </a:schemeClr>
            </a:solidFill>
            <a:tailEnd type="triangle"/>
          </a:ln>
        </p:spPr>
        <p:style>
          <a:lnRef idx="3">
            <a:schemeClr val="accent1"/>
          </a:lnRef>
          <a:fillRef idx="0">
            <a:schemeClr val="accent1"/>
          </a:fillRef>
          <a:effectRef idx="2">
            <a:schemeClr val="accent1"/>
          </a:effectRef>
          <a:fontRef idx="minor">
            <a:schemeClr val="tx1"/>
          </a:fontRef>
        </p:style>
      </p:cxnSp>
      <p:sp>
        <p:nvSpPr>
          <p:cNvPr id="42" name="TextBox 41">
            <a:extLst>
              <a:ext uri="{FF2B5EF4-FFF2-40B4-BE49-F238E27FC236}">
                <a16:creationId xmlns:a16="http://schemas.microsoft.com/office/drawing/2014/main" id="{825C9DE3-AECD-F982-2223-EE9D84FC679A}"/>
              </a:ext>
            </a:extLst>
          </p:cNvPr>
          <p:cNvSpPr txBox="1"/>
          <p:nvPr/>
        </p:nvSpPr>
        <p:spPr>
          <a:xfrm>
            <a:off x="7705962" y="4643946"/>
            <a:ext cx="564578" cy="369332"/>
          </a:xfrm>
          <a:prstGeom prst="rect">
            <a:avLst/>
          </a:prstGeom>
          <a:noFill/>
        </p:spPr>
        <p:txBody>
          <a:bodyPr wrap="none" rtlCol="0">
            <a:spAutoFit/>
          </a:bodyPr>
          <a:lstStyle/>
          <a:p>
            <a:r>
              <a:rPr lang="en-CA" b="1" baseline="30000" dirty="0">
                <a:solidFill>
                  <a:srgbClr val="FFFF31"/>
                </a:solidFill>
                <a:effectLst>
                  <a:glow rad="101600">
                    <a:schemeClr val="tx1">
                      <a:alpha val="60000"/>
                    </a:schemeClr>
                  </a:glow>
                </a:effectLst>
              </a:rPr>
              <a:t>4</a:t>
            </a:r>
            <a:r>
              <a:rPr lang="en-CA" b="1" dirty="0">
                <a:solidFill>
                  <a:srgbClr val="FFFF31"/>
                </a:solidFill>
                <a:effectLst>
                  <a:glow rad="101600">
                    <a:schemeClr val="tx1">
                      <a:alpha val="60000"/>
                    </a:schemeClr>
                  </a:glow>
                </a:effectLst>
              </a:rPr>
              <a:t>He</a:t>
            </a:r>
          </a:p>
        </p:txBody>
      </p:sp>
      <p:sp>
        <p:nvSpPr>
          <p:cNvPr id="15" name="Slide Number Placeholder 14">
            <a:extLst>
              <a:ext uri="{FF2B5EF4-FFF2-40B4-BE49-F238E27FC236}">
                <a16:creationId xmlns:a16="http://schemas.microsoft.com/office/drawing/2014/main" id="{E8C928E6-EF5D-2648-3329-7FC6AB3B81FC}"/>
              </a:ext>
            </a:extLst>
          </p:cNvPr>
          <p:cNvSpPr>
            <a:spLocks noGrp="1"/>
          </p:cNvSpPr>
          <p:nvPr>
            <p:ph type="sldNum" sz="quarter" idx="12"/>
          </p:nvPr>
        </p:nvSpPr>
        <p:spPr/>
        <p:txBody>
          <a:bodyPr/>
          <a:lstStyle/>
          <a:p>
            <a:fld id="{72890513-E58D-2644-ACDB-E89B1349FCEB}" type="slidenum">
              <a:rPr lang="en-US" smtClean="0"/>
              <a:pPr/>
              <a:t>35</a:t>
            </a:fld>
            <a:endParaRPr lang="en-US"/>
          </a:p>
        </p:txBody>
      </p:sp>
    </p:spTree>
    <p:custDataLst>
      <p:tags r:id="rId1"/>
    </p:custDataLst>
    <p:extLst>
      <p:ext uri="{BB962C8B-B14F-4D97-AF65-F5344CB8AC3E}">
        <p14:creationId xmlns:p14="http://schemas.microsoft.com/office/powerpoint/2010/main" val="4273053160"/>
      </p:ext>
    </p:extLst>
  </p:cSld>
  <p:clrMapOvr>
    <a:masterClrMapping/>
  </p:clrMapOvr>
  <mc:AlternateContent xmlns:mc="http://schemas.openxmlformats.org/markup-compatibility/2006" xmlns:p14="http://schemas.microsoft.com/office/powerpoint/2010/main">
    <mc:Choice Requires="p14">
      <p:transition p14:dur="400" advTm="68088">
        <p:circle/>
      </p:transition>
    </mc:Choice>
    <mc:Fallback xmlns="">
      <p:transition advTm="68088">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par>
                                <p:cTn id="43" presetID="10" presetClass="entr" presetSubtype="0" fill="hold"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par>
                                <p:cTn id="53" presetID="10" presetClass="entr" presetSubtype="0" fill="hold"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500"/>
                                        <p:tgtEl>
                                          <p:spTgt spid="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par>
                                <p:cTn id="64" presetID="10" presetClass="entr" presetSubtype="0" fill="hold" nodeType="with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500"/>
                                        <p:tgtEl>
                                          <p:spTgt spid="48"/>
                                        </p:tgtEl>
                                      </p:cBhvr>
                                    </p:animEffect>
                                  </p:childTnLst>
                                </p:cTn>
                              </p:par>
                            </p:childTnLst>
                          </p:cTn>
                        </p:par>
                        <p:par>
                          <p:cTn id="67" fill="hold">
                            <p:stCondLst>
                              <p:cond delay="50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1000"/>
                            </p:stCondLst>
                            <p:childTnLst>
                              <p:par>
                                <p:cTn id="72" presetID="10" presetClass="entr" presetSubtype="0" fill="hold"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childTnLst>
                          </p:cTn>
                        </p:par>
                        <p:par>
                          <p:cTn id="75" fill="hold">
                            <p:stCondLst>
                              <p:cond delay="1500"/>
                            </p:stCondLst>
                            <p:childTnLst>
                              <p:par>
                                <p:cTn id="76" presetID="10" presetClass="entr" presetSubtype="0"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2000"/>
                            </p:stCondLst>
                            <p:childTnLst>
                              <p:par>
                                <p:cTn id="80" presetID="10" presetClass="entr" presetSubtype="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fade">
                                      <p:cBhvr>
                                        <p:cTn id="8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5" grpId="0" animBg="1"/>
      <p:bldP spid="36" grpId="0" animBg="1"/>
      <p:bldP spid="29" grpId="0" animBg="1"/>
      <p:bldP spid="7" grpId="0" animBg="1"/>
      <p:bldP spid="11" grpId="0"/>
      <p:bldP spid="8" grpId="0" animBg="1"/>
      <p:bldP spid="9" grpId="0" animBg="1"/>
      <p:bldP spid="12" grpId="0" animBg="1"/>
      <p:bldP spid="18" grpId="0"/>
      <p:bldP spid="19" grpId="0" animBg="1"/>
      <p:bldP spid="20" grpId="0" animBg="1"/>
      <p:bldP spid="21" grpId="0" animBg="1"/>
      <p:bldP spid="22" grpId="0" animBg="1"/>
      <p:bldP spid="23" grpId="0"/>
      <p:bldP spid="4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04E00-31EB-9E8E-D304-7C34B0A238E1}"/>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46CB8D0F-AF18-E8EF-407E-AD56C6A70739}"/>
              </a:ext>
            </a:extLst>
          </p:cNvPr>
          <p:cNvPicPr>
            <a:picLocks noChangeAspect="1"/>
          </p:cNvPicPr>
          <p:nvPr/>
        </p:nvPicPr>
        <p:blipFill>
          <a:blip r:embed="rId4"/>
          <a:stretch>
            <a:fillRect/>
          </a:stretch>
        </p:blipFill>
        <p:spPr>
          <a:xfrm>
            <a:off x="3727735" y="1007967"/>
            <a:ext cx="8439881" cy="5105842"/>
          </a:xfrm>
          <a:prstGeom prst="rect">
            <a:avLst/>
          </a:prstGeom>
        </p:spPr>
      </p:pic>
      <p:sp>
        <p:nvSpPr>
          <p:cNvPr id="8" name="Title 7">
            <a:extLst>
              <a:ext uri="{FF2B5EF4-FFF2-40B4-BE49-F238E27FC236}">
                <a16:creationId xmlns:a16="http://schemas.microsoft.com/office/drawing/2014/main" id="{F0DA49DC-C462-6B74-FBDC-FB61313D9D1B}"/>
              </a:ext>
            </a:extLst>
          </p:cNvPr>
          <p:cNvSpPr>
            <a:spLocks noGrp="1"/>
          </p:cNvSpPr>
          <p:nvPr>
            <p:ph type="title"/>
          </p:nvPr>
        </p:nvSpPr>
        <p:spPr/>
        <p:txBody>
          <a:bodyPr>
            <a:normAutofit fontScale="90000"/>
          </a:bodyPr>
          <a:lstStyle/>
          <a:p>
            <a:r>
              <a:rPr lang="en-CA" dirty="0"/>
              <a:t>TUCAN source recipe</a:t>
            </a:r>
          </a:p>
        </p:txBody>
      </p:sp>
      <p:sp>
        <p:nvSpPr>
          <p:cNvPr id="18" name="TextBox 17">
            <a:extLst>
              <a:ext uri="{FF2B5EF4-FFF2-40B4-BE49-F238E27FC236}">
                <a16:creationId xmlns:a16="http://schemas.microsoft.com/office/drawing/2014/main" id="{1A2E86B9-D86C-F7CE-7E1F-7019B0D6AA10}"/>
              </a:ext>
            </a:extLst>
          </p:cNvPr>
          <p:cNvSpPr txBox="1"/>
          <p:nvPr/>
        </p:nvSpPr>
        <p:spPr>
          <a:xfrm>
            <a:off x="7847390" y="4759465"/>
            <a:ext cx="761747" cy="369332"/>
          </a:xfrm>
          <a:prstGeom prst="rect">
            <a:avLst/>
          </a:prstGeom>
          <a:noFill/>
        </p:spPr>
        <p:txBody>
          <a:bodyPr wrap="none" rtlCol="0">
            <a:spAutoFit/>
          </a:bodyPr>
          <a:lstStyle/>
          <a:p>
            <a:r>
              <a:rPr lang="en-CA" dirty="0"/>
              <a:t>2.5 m</a:t>
            </a:r>
          </a:p>
        </p:txBody>
      </p:sp>
      <p:cxnSp>
        <p:nvCxnSpPr>
          <p:cNvPr id="29" name="Straight Arrow Connector 28">
            <a:extLst>
              <a:ext uri="{FF2B5EF4-FFF2-40B4-BE49-F238E27FC236}">
                <a16:creationId xmlns:a16="http://schemas.microsoft.com/office/drawing/2014/main" id="{F11DF241-809C-CD81-42C6-BBD49AD7B974}"/>
              </a:ext>
            </a:extLst>
          </p:cNvPr>
          <p:cNvCxnSpPr/>
          <p:nvPr/>
        </p:nvCxnSpPr>
        <p:spPr>
          <a:xfrm flipV="1">
            <a:off x="10109912" y="5628167"/>
            <a:ext cx="189539" cy="948267"/>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845A449-FD8D-459B-AE58-EA8C2ED77A7E}"/>
              </a:ext>
            </a:extLst>
          </p:cNvPr>
          <p:cNvCxnSpPr>
            <a:cxnSpLocks/>
          </p:cNvCxnSpPr>
          <p:nvPr/>
        </p:nvCxnSpPr>
        <p:spPr>
          <a:xfrm flipH="1">
            <a:off x="6691086" y="4759465"/>
            <a:ext cx="3699625" cy="0"/>
          </a:xfrm>
          <a:prstGeom prst="straightConnector1">
            <a:avLst/>
          </a:prstGeom>
          <a:ln w="28575">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sp>
        <p:nvSpPr>
          <p:cNvPr id="34" name="Rectangle 33">
            <a:extLst>
              <a:ext uri="{FF2B5EF4-FFF2-40B4-BE49-F238E27FC236}">
                <a16:creationId xmlns:a16="http://schemas.microsoft.com/office/drawing/2014/main" id="{79C87694-EE65-F4EB-A9F7-90AD2A35C8FC}"/>
              </a:ext>
            </a:extLst>
          </p:cNvPr>
          <p:cNvSpPr/>
          <p:nvPr/>
        </p:nvSpPr>
        <p:spPr>
          <a:xfrm>
            <a:off x="3957561" y="788610"/>
            <a:ext cx="5092309" cy="54815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Oval 34">
            <a:extLst>
              <a:ext uri="{FF2B5EF4-FFF2-40B4-BE49-F238E27FC236}">
                <a16:creationId xmlns:a16="http://schemas.microsoft.com/office/drawing/2014/main" id="{02833D1B-A7B8-2BC6-CEDA-C21471F824D5}"/>
              </a:ext>
            </a:extLst>
          </p:cNvPr>
          <p:cNvSpPr/>
          <p:nvPr/>
        </p:nvSpPr>
        <p:spPr>
          <a:xfrm>
            <a:off x="9574591" y="3502783"/>
            <a:ext cx="1336880" cy="892190"/>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32935BED-2FDD-83E2-7168-ABC2A5E37F54}"/>
              </a:ext>
            </a:extLst>
          </p:cNvPr>
          <p:cNvSpPr txBox="1"/>
          <p:nvPr/>
        </p:nvSpPr>
        <p:spPr>
          <a:xfrm>
            <a:off x="24384" y="937319"/>
            <a:ext cx="5181406" cy="3785652"/>
          </a:xfrm>
          <a:prstGeom prst="rect">
            <a:avLst/>
          </a:prstGeom>
          <a:noFill/>
          <a:effectLst/>
        </p:spPr>
        <p:txBody>
          <a:bodyPr wrap="square" rtlCol="0">
            <a:spAutoFit/>
          </a:bodyPr>
          <a:lstStyle/>
          <a:p>
            <a:pPr marL="457200" indent="-457200">
              <a:buFont typeface="+mj-lt"/>
              <a:buAutoNum type="arabicPeriod"/>
            </a:pPr>
            <a:r>
              <a:rPr lang="en-CA" sz="2000" b="1" dirty="0">
                <a:solidFill>
                  <a:srgbClr val="7030A0"/>
                </a:solidFill>
                <a:effectLst/>
                <a:latin typeface="Arial Nova Light" panose="020B0304020202020204" pitchFamily="34" charset="0"/>
              </a:rPr>
              <a:t>480 MeV protons </a:t>
            </a:r>
            <a:r>
              <a:rPr lang="en-CA" sz="2000" dirty="0">
                <a:effectLst/>
                <a:latin typeface="Arial Nova Light" panose="020B0304020202020204" pitchFamily="34" charset="0"/>
              </a:rPr>
              <a:t>on tungsten create </a:t>
            </a:r>
            <a:r>
              <a:rPr lang="en-CA" sz="2000" b="1" dirty="0">
                <a:effectLst/>
                <a:latin typeface="Arial Nova Light" panose="020B0304020202020204" pitchFamily="34" charset="0"/>
              </a:rPr>
              <a:t>spallation neutrons</a:t>
            </a:r>
          </a:p>
          <a:p>
            <a:pPr marL="457200" indent="-457200">
              <a:buFont typeface="+mj-lt"/>
              <a:buAutoNum type="arabicPeriod"/>
            </a:pPr>
            <a:r>
              <a:rPr lang="en-CA" sz="2000" b="1" dirty="0">
                <a:solidFill>
                  <a:srgbClr val="A5A5A5"/>
                </a:solidFill>
                <a:effectLst/>
                <a:latin typeface="Arial Nova Light" panose="020B0304020202020204" pitchFamily="34" charset="0"/>
              </a:rPr>
              <a:t>lead, graphite </a:t>
            </a:r>
            <a:r>
              <a:rPr lang="en-CA" sz="2000" dirty="0">
                <a:effectLst/>
                <a:latin typeface="Arial Nova Light" panose="020B0304020202020204" pitchFamily="34" charset="0"/>
              </a:rPr>
              <a:t>and </a:t>
            </a:r>
            <a:r>
              <a:rPr lang="en-CA" sz="2000" b="1" dirty="0">
                <a:solidFill>
                  <a:srgbClr val="92D050"/>
                </a:solidFill>
                <a:effectLst/>
                <a:latin typeface="Arial Nova Light" panose="020B0304020202020204" pitchFamily="34" charset="0"/>
              </a:rPr>
              <a:t>heavy water </a:t>
            </a:r>
            <a:r>
              <a:rPr lang="en-CA" sz="2000" b="1" dirty="0">
                <a:effectLst/>
                <a:latin typeface="Arial Nova Light" panose="020B0304020202020204" pitchFamily="34" charset="0"/>
              </a:rPr>
              <a:t>moderate</a:t>
            </a:r>
            <a:r>
              <a:rPr lang="en-CA" sz="2000" dirty="0">
                <a:effectLst/>
                <a:latin typeface="Arial Nova Light" panose="020B0304020202020204" pitchFamily="34" charset="0"/>
              </a:rPr>
              <a:t> fast neutrons (MeV) to thermal neutrons (25 </a:t>
            </a:r>
            <a:r>
              <a:rPr lang="en-CA" sz="2000" dirty="0" err="1">
                <a:effectLst/>
                <a:latin typeface="Arial Nova Light" panose="020B0304020202020204" pitchFamily="34" charset="0"/>
              </a:rPr>
              <a:t>meV</a:t>
            </a:r>
            <a:r>
              <a:rPr lang="en-CA" sz="2000" dirty="0">
                <a:effectLst/>
                <a:latin typeface="Arial Nova Light" panose="020B0304020202020204" pitchFamily="34" charset="0"/>
              </a:rPr>
              <a:t>)</a:t>
            </a:r>
          </a:p>
          <a:p>
            <a:pPr marL="457200" indent="-457200">
              <a:buFont typeface="+mj-lt"/>
              <a:buAutoNum type="arabicPeriod"/>
            </a:pPr>
            <a:r>
              <a:rPr lang="en-CA" sz="2000" b="1" dirty="0">
                <a:solidFill>
                  <a:srgbClr val="0070C0"/>
                </a:solidFill>
                <a:effectLst/>
                <a:latin typeface="Arial Nova Light" panose="020B0304020202020204" pitchFamily="34" charset="0"/>
              </a:rPr>
              <a:t>liquid deuterium </a:t>
            </a:r>
            <a:r>
              <a:rPr lang="en-CA" sz="2000" dirty="0">
                <a:effectLst/>
                <a:latin typeface="Arial Nova Light" panose="020B0304020202020204" pitchFamily="34" charset="0"/>
              </a:rPr>
              <a:t>at 20 K moderates further to create a </a:t>
            </a:r>
            <a:r>
              <a:rPr lang="en-CA" sz="2000" b="1" dirty="0">
                <a:effectLst/>
                <a:latin typeface="Arial Nova Light" panose="020B0304020202020204" pitchFamily="34" charset="0"/>
              </a:rPr>
              <a:t>large cold flux </a:t>
            </a:r>
            <a:r>
              <a:rPr lang="en-CA" sz="2000" dirty="0">
                <a:effectLst/>
                <a:latin typeface="Arial Nova Light" panose="020B0304020202020204" pitchFamily="34" charset="0"/>
              </a:rPr>
              <a:t>(1 </a:t>
            </a:r>
            <a:r>
              <a:rPr lang="en-CA" sz="2000" dirty="0" err="1">
                <a:effectLst/>
                <a:latin typeface="Arial Nova Light" panose="020B0304020202020204" pitchFamily="34" charset="0"/>
              </a:rPr>
              <a:t>meV</a:t>
            </a:r>
            <a:r>
              <a:rPr lang="en-CA" sz="2000" dirty="0">
                <a:effectLst/>
                <a:latin typeface="Arial Nova Light" panose="020B0304020202020204" pitchFamily="34" charset="0"/>
              </a:rPr>
              <a:t>)</a:t>
            </a:r>
          </a:p>
          <a:p>
            <a:pPr marL="457200" indent="-457200">
              <a:buFont typeface="+mj-lt"/>
              <a:buAutoNum type="arabicPeriod"/>
            </a:pPr>
            <a:r>
              <a:rPr lang="en-CA" sz="2000" b="1" baseline="30000" dirty="0">
                <a:solidFill>
                  <a:srgbClr val="F59D56"/>
                </a:solidFill>
                <a:effectLst/>
                <a:latin typeface="Arial Nova Light" panose="020B0304020202020204" pitchFamily="34" charset="0"/>
              </a:rPr>
              <a:t>4</a:t>
            </a:r>
            <a:r>
              <a:rPr lang="en-CA" sz="2000" b="1" dirty="0">
                <a:solidFill>
                  <a:srgbClr val="F59D56"/>
                </a:solidFill>
                <a:effectLst/>
                <a:latin typeface="Arial Nova Light" panose="020B0304020202020204" pitchFamily="34" charset="0"/>
              </a:rPr>
              <a:t>He</a:t>
            </a:r>
            <a:r>
              <a:rPr lang="en-CA" sz="2000" dirty="0">
                <a:effectLst/>
                <a:latin typeface="Arial Nova Light" panose="020B0304020202020204" pitchFamily="34" charset="0"/>
              </a:rPr>
              <a:t> at around 1 K </a:t>
            </a:r>
            <a:r>
              <a:rPr lang="en-CA" sz="2000" b="1" dirty="0">
                <a:effectLst/>
                <a:latin typeface="Arial Nova Light" panose="020B0304020202020204" pitchFamily="34" charset="0"/>
              </a:rPr>
              <a:t>converts</a:t>
            </a:r>
            <a:r>
              <a:rPr lang="en-CA" sz="2000" dirty="0">
                <a:effectLst/>
                <a:latin typeface="Arial Nova Light" panose="020B0304020202020204" pitchFamily="34" charset="0"/>
              </a:rPr>
              <a:t> 1 </a:t>
            </a:r>
            <a:r>
              <a:rPr lang="en-CA" sz="2000" dirty="0" err="1">
                <a:effectLst/>
                <a:latin typeface="Arial Nova Light" panose="020B0304020202020204" pitchFamily="34" charset="0"/>
              </a:rPr>
              <a:t>meV</a:t>
            </a:r>
            <a:r>
              <a:rPr lang="en-CA" sz="2000" dirty="0">
                <a:effectLst/>
                <a:latin typeface="Arial Nova Light" panose="020B0304020202020204" pitchFamily="34" charset="0"/>
              </a:rPr>
              <a:t> (9Å) neutrons </a:t>
            </a:r>
            <a:r>
              <a:rPr lang="en-CA" sz="2000" b="1" dirty="0">
                <a:effectLst/>
                <a:latin typeface="Arial Nova Light" panose="020B0304020202020204" pitchFamily="34" charset="0"/>
              </a:rPr>
              <a:t>to</a:t>
            </a:r>
            <a:r>
              <a:rPr lang="en-CA" sz="2000" dirty="0">
                <a:effectLst/>
                <a:latin typeface="Arial Nova Light" panose="020B0304020202020204" pitchFamily="34" charset="0"/>
              </a:rPr>
              <a:t> </a:t>
            </a:r>
            <a:r>
              <a:rPr lang="en-CA" sz="2000" b="1" dirty="0">
                <a:effectLst/>
                <a:latin typeface="Arial Nova Light" panose="020B0304020202020204" pitchFamily="34" charset="0"/>
              </a:rPr>
              <a:t>UCN </a:t>
            </a:r>
            <a:r>
              <a:rPr lang="en-CA" sz="2000" dirty="0">
                <a:effectLst/>
                <a:latin typeface="Arial Nova Light" panose="020B0304020202020204" pitchFamily="34" charset="0"/>
              </a:rPr>
              <a:t>(&lt; 215 </a:t>
            </a:r>
            <a:r>
              <a:rPr lang="en-CA" sz="2000" dirty="0" err="1">
                <a:effectLst/>
                <a:latin typeface="Arial Nova Light" panose="020B0304020202020204" pitchFamily="34" charset="0"/>
              </a:rPr>
              <a:t>neV</a:t>
            </a:r>
            <a:r>
              <a:rPr lang="en-CA" sz="2000" dirty="0">
                <a:effectLst/>
                <a:latin typeface="Arial Nova Light" panose="020B0304020202020204" pitchFamily="34" charset="0"/>
              </a:rPr>
              <a:t>)</a:t>
            </a:r>
          </a:p>
          <a:p>
            <a:pPr marL="457200" indent="-457200">
              <a:buFont typeface="+mj-lt"/>
              <a:buAutoNum type="arabicPeriod"/>
            </a:pPr>
            <a:endParaRPr lang="en-CA" sz="2000" b="1" dirty="0">
              <a:effectLst/>
              <a:latin typeface="Arial Nova Light" panose="020B0304020202020204" pitchFamily="34" charset="0"/>
            </a:endParaRPr>
          </a:p>
          <a:p>
            <a:pPr marL="457200" indent="-457200">
              <a:buFont typeface="+mj-lt"/>
              <a:buAutoNum type="arabicPeriod"/>
            </a:pPr>
            <a:endParaRPr lang="en-CA" sz="2000" b="1" dirty="0">
              <a:latin typeface="Arial Nova Light" panose="020B0304020202020204" pitchFamily="34" charset="0"/>
            </a:endParaRPr>
          </a:p>
          <a:p>
            <a:endParaRPr lang="en-CA" sz="2000" dirty="0">
              <a:latin typeface="Arial Nova Light" panose="020B0304020202020204" pitchFamily="34" charset="0"/>
            </a:endParaRPr>
          </a:p>
        </p:txBody>
      </p:sp>
      <p:sp>
        <p:nvSpPr>
          <p:cNvPr id="36" name="Rectangle 35">
            <a:extLst>
              <a:ext uri="{FF2B5EF4-FFF2-40B4-BE49-F238E27FC236}">
                <a16:creationId xmlns:a16="http://schemas.microsoft.com/office/drawing/2014/main" id="{FE5FCB9E-D1CF-1BBD-E065-2A0924CA26B0}"/>
              </a:ext>
            </a:extLst>
          </p:cNvPr>
          <p:cNvSpPr/>
          <p:nvPr/>
        </p:nvSpPr>
        <p:spPr>
          <a:xfrm>
            <a:off x="9049870" y="2965751"/>
            <a:ext cx="300318" cy="1917772"/>
          </a:xfrm>
          <a:prstGeom prst="rect">
            <a:avLst/>
          </a:prstGeom>
          <a:solidFill>
            <a:srgbClr val="A5A5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Rectangle 32">
            <a:extLst>
              <a:ext uri="{FF2B5EF4-FFF2-40B4-BE49-F238E27FC236}">
                <a16:creationId xmlns:a16="http://schemas.microsoft.com/office/drawing/2014/main" id="{FA13CACB-B21D-99BE-3F23-DEB710399AF4}"/>
              </a:ext>
            </a:extLst>
          </p:cNvPr>
          <p:cNvSpPr/>
          <p:nvPr/>
        </p:nvSpPr>
        <p:spPr>
          <a:xfrm>
            <a:off x="9347200" y="3229610"/>
            <a:ext cx="1872572" cy="1582053"/>
          </a:xfrm>
          <a:prstGeom prst="rect">
            <a:avLst/>
          </a:prstGeom>
          <a:solidFill>
            <a:srgbClr val="92D05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CA"/>
          </a:p>
        </p:txBody>
      </p:sp>
      <p:sp>
        <p:nvSpPr>
          <p:cNvPr id="40" name="Freeform: Shape 39">
            <a:extLst>
              <a:ext uri="{FF2B5EF4-FFF2-40B4-BE49-F238E27FC236}">
                <a16:creationId xmlns:a16="http://schemas.microsoft.com/office/drawing/2014/main" id="{94F9315B-A3F7-4F71-70BB-3BB78CFBD8E1}"/>
              </a:ext>
            </a:extLst>
          </p:cNvPr>
          <p:cNvSpPr/>
          <p:nvPr/>
        </p:nvSpPr>
        <p:spPr>
          <a:xfrm>
            <a:off x="9347200" y="3713791"/>
            <a:ext cx="284482" cy="429578"/>
          </a:xfrm>
          <a:custGeom>
            <a:avLst/>
            <a:gdLst>
              <a:gd name="connsiteX0" fmla="*/ 294322 w 297180"/>
              <a:gd name="connsiteY0" fmla="*/ 20003 h 429578"/>
              <a:gd name="connsiteX1" fmla="*/ 268605 w 297180"/>
              <a:gd name="connsiteY1" fmla="*/ 150495 h 429578"/>
              <a:gd name="connsiteX2" fmla="*/ 264795 w 297180"/>
              <a:gd name="connsiteY2" fmla="*/ 268605 h 429578"/>
              <a:gd name="connsiteX3" fmla="*/ 272415 w 297180"/>
              <a:gd name="connsiteY3" fmla="*/ 336233 h 429578"/>
              <a:gd name="connsiteX4" fmla="*/ 297180 w 297180"/>
              <a:gd name="connsiteY4" fmla="*/ 429578 h 429578"/>
              <a:gd name="connsiteX5" fmla="*/ 1905 w 297180"/>
              <a:gd name="connsiteY5" fmla="*/ 428625 h 429578"/>
              <a:gd name="connsiteX6" fmla="*/ 0 w 297180"/>
              <a:gd name="connsiteY6" fmla="*/ 0 h 429578"/>
              <a:gd name="connsiteX7" fmla="*/ 294322 w 297180"/>
              <a:gd name="connsiteY7" fmla="*/ 20003 h 42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180" h="429578">
                <a:moveTo>
                  <a:pt x="294322" y="20003"/>
                </a:moveTo>
                <a:lnTo>
                  <a:pt x="268605" y="150495"/>
                </a:lnTo>
                <a:lnTo>
                  <a:pt x="264795" y="268605"/>
                </a:lnTo>
                <a:lnTo>
                  <a:pt x="272415" y="336233"/>
                </a:lnTo>
                <a:lnTo>
                  <a:pt x="297180" y="429578"/>
                </a:lnTo>
                <a:lnTo>
                  <a:pt x="1905" y="428625"/>
                </a:lnTo>
                <a:lnTo>
                  <a:pt x="0" y="0"/>
                </a:lnTo>
                <a:lnTo>
                  <a:pt x="294322" y="20003"/>
                </a:lnTo>
                <a:close/>
              </a:path>
            </a:pathLst>
          </a:cu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 name="Picture 1" descr="A green dots on a black background&#10;&#10;Description automatically generated">
            <a:extLst>
              <a:ext uri="{FF2B5EF4-FFF2-40B4-BE49-F238E27FC236}">
                <a16:creationId xmlns:a16="http://schemas.microsoft.com/office/drawing/2014/main" id="{6D44E1A7-2967-79F3-6F04-DD45D81C3B5B}"/>
              </a:ext>
            </a:extLst>
          </p:cNvPr>
          <p:cNvPicPr>
            <a:picLocks noChangeAspect="1"/>
          </p:cNvPicPr>
          <p:nvPr/>
        </p:nvPicPr>
        <p:blipFill>
          <a:blip r:embed="rId5"/>
          <a:stretch>
            <a:fillRect/>
          </a:stretch>
        </p:blipFill>
        <p:spPr>
          <a:xfrm>
            <a:off x="340128" y="4060506"/>
            <a:ext cx="4004483" cy="1936723"/>
          </a:xfrm>
          <a:prstGeom prst="rect">
            <a:avLst/>
          </a:prstGeom>
        </p:spPr>
      </p:pic>
      <p:pic>
        <p:nvPicPr>
          <p:cNvPr id="4" name="Picture 3" descr="A screenshot of a computer&#10;&#10;Description automatically generated">
            <a:extLst>
              <a:ext uri="{FF2B5EF4-FFF2-40B4-BE49-F238E27FC236}">
                <a16:creationId xmlns:a16="http://schemas.microsoft.com/office/drawing/2014/main" id="{274CB3A9-3F1A-6F47-4E5E-A1B85264B75E}"/>
              </a:ext>
            </a:extLst>
          </p:cNvPr>
          <p:cNvPicPr>
            <a:picLocks noChangeAspect="1"/>
          </p:cNvPicPr>
          <p:nvPr/>
        </p:nvPicPr>
        <p:blipFill>
          <a:blip r:embed="rId6"/>
          <a:stretch>
            <a:fillRect/>
          </a:stretch>
        </p:blipFill>
        <p:spPr>
          <a:xfrm>
            <a:off x="1303047" y="4199402"/>
            <a:ext cx="1689083" cy="1729299"/>
          </a:xfrm>
          <a:prstGeom prst="rect">
            <a:avLst/>
          </a:prstGeom>
        </p:spPr>
      </p:pic>
      <p:pic>
        <p:nvPicPr>
          <p:cNvPr id="9" name="Picture 8">
            <a:extLst>
              <a:ext uri="{FF2B5EF4-FFF2-40B4-BE49-F238E27FC236}">
                <a16:creationId xmlns:a16="http://schemas.microsoft.com/office/drawing/2014/main" id="{2F238F12-4A9D-A0A1-F8DA-0DAC97839242}"/>
              </a:ext>
            </a:extLst>
          </p:cNvPr>
          <p:cNvPicPr>
            <a:picLocks noChangeAspect="1"/>
          </p:cNvPicPr>
          <p:nvPr/>
        </p:nvPicPr>
        <p:blipFill>
          <a:blip r:embed="rId7"/>
          <a:stretch>
            <a:fillRect/>
          </a:stretch>
        </p:blipFill>
        <p:spPr>
          <a:xfrm>
            <a:off x="4722808" y="3638530"/>
            <a:ext cx="4256589" cy="2742226"/>
          </a:xfrm>
          <a:prstGeom prst="rect">
            <a:avLst/>
          </a:prstGeom>
        </p:spPr>
      </p:pic>
      <p:sp>
        <p:nvSpPr>
          <p:cNvPr id="10" name="TextBox 9">
            <a:extLst>
              <a:ext uri="{FF2B5EF4-FFF2-40B4-BE49-F238E27FC236}">
                <a16:creationId xmlns:a16="http://schemas.microsoft.com/office/drawing/2014/main" id="{07C744E9-BFCF-515C-059B-FFB0DC907751}"/>
              </a:ext>
            </a:extLst>
          </p:cNvPr>
          <p:cNvSpPr txBox="1"/>
          <p:nvPr/>
        </p:nvSpPr>
        <p:spPr>
          <a:xfrm>
            <a:off x="241281" y="6169553"/>
            <a:ext cx="2877024" cy="422405"/>
          </a:xfrm>
          <a:prstGeom prst="rect">
            <a:avLst/>
          </a:prstGeom>
          <a:noFill/>
          <a:effectLst>
            <a:softEdge rad="31750"/>
          </a:effectLst>
        </p:spPr>
        <p:txBody>
          <a:bodyPr wrap="none" lIns="180000" tIns="72000" rIns="180000" bIns="72000" rtlCol="0" anchor="b">
            <a:spAutoFit/>
          </a:bodyPr>
          <a:lstStyle/>
          <a:p>
            <a:pPr algn="l"/>
            <a:r>
              <a:rPr lang="en-CA" i="1" dirty="0">
                <a:latin typeface="Arial Nova Light" panose="020B0304020202020204" pitchFamily="34" charset="0"/>
              </a:rPr>
              <a:t>UCN conversion cartoon</a:t>
            </a:r>
          </a:p>
        </p:txBody>
      </p:sp>
      <p:sp>
        <p:nvSpPr>
          <p:cNvPr id="11" name="TextBox 10">
            <a:extLst>
              <a:ext uri="{FF2B5EF4-FFF2-40B4-BE49-F238E27FC236}">
                <a16:creationId xmlns:a16="http://schemas.microsoft.com/office/drawing/2014/main" id="{6969FA87-5CAF-05D7-A428-3B09B5081889}"/>
              </a:ext>
            </a:extLst>
          </p:cNvPr>
          <p:cNvSpPr txBox="1"/>
          <p:nvPr/>
        </p:nvSpPr>
        <p:spPr>
          <a:xfrm>
            <a:off x="4774455" y="6256390"/>
            <a:ext cx="7181146" cy="668626"/>
          </a:xfrm>
          <a:prstGeom prst="rect">
            <a:avLst/>
          </a:prstGeom>
          <a:noFill/>
          <a:effectLst>
            <a:softEdge rad="31750"/>
          </a:effectLst>
        </p:spPr>
        <p:txBody>
          <a:bodyPr wrap="square" lIns="180000" tIns="72000" rIns="180000" bIns="72000" rtlCol="0" anchor="b">
            <a:spAutoFit/>
          </a:bodyPr>
          <a:lstStyle/>
          <a:p>
            <a:pPr algn="l"/>
            <a:r>
              <a:rPr lang="en-CA" i="1" dirty="0">
                <a:latin typeface="Arial Nova Light" panose="020B0304020202020204" pitchFamily="34" charset="0"/>
              </a:rPr>
              <a:t>UCN production cross section</a:t>
            </a:r>
          </a:p>
          <a:p>
            <a:r>
              <a:rPr lang="en-US" sz="800" dirty="0"/>
              <a:t>E. </a:t>
            </a:r>
            <a:r>
              <a:rPr lang="en-US" sz="800" dirty="0" err="1"/>
              <a:t>Korobkina</a:t>
            </a:r>
            <a:r>
              <a:rPr lang="en-US" sz="800" dirty="0"/>
              <a:t>, R. Golub, B.W. </a:t>
            </a:r>
            <a:r>
              <a:rPr lang="en-US" sz="800" dirty="0" err="1"/>
              <a:t>Wehring</a:t>
            </a:r>
            <a:r>
              <a:rPr lang="en-US" sz="800" dirty="0"/>
              <a:t>, and A.R. Young. Physics Letters A, 301(5):462 -</a:t>
            </a:r>
            <a:r>
              <a:rPr lang="en-CA" sz="800" dirty="0"/>
              <a:t> 469, 2002. </a:t>
            </a:r>
          </a:p>
          <a:p>
            <a:r>
              <a:rPr lang="de-DE" sz="800" dirty="0"/>
              <a:t>P. Schmidt-Wellenburg, </a:t>
            </a:r>
            <a:r>
              <a:rPr lang="en-CA" sz="800" dirty="0"/>
              <a:t>et al</a:t>
            </a:r>
            <a:r>
              <a:rPr lang="en-US" sz="800" dirty="0"/>
              <a:t>. Phys. Rev. C, 92:024004, </a:t>
            </a:r>
            <a:r>
              <a:rPr lang="en-CA" sz="800" dirty="0"/>
              <a:t>Aug 2015.</a:t>
            </a:r>
            <a:endParaRPr lang="en-CA" sz="800" i="1" dirty="0">
              <a:latin typeface="Arial Nova Light" panose="020B0304020202020204" pitchFamily="34" charset="0"/>
            </a:endParaRPr>
          </a:p>
        </p:txBody>
      </p:sp>
      <p:grpSp>
        <p:nvGrpSpPr>
          <p:cNvPr id="12" name="Group 11">
            <a:extLst>
              <a:ext uri="{FF2B5EF4-FFF2-40B4-BE49-F238E27FC236}">
                <a16:creationId xmlns:a16="http://schemas.microsoft.com/office/drawing/2014/main" id="{9A8FEACB-06BF-1E26-0DEE-DAB8BFB0024A}"/>
              </a:ext>
            </a:extLst>
          </p:cNvPr>
          <p:cNvGrpSpPr/>
          <p:nvPr/>
        </p:nvGrpSpPr>
        <p:grpSpPr>
          <a:xfrm>
            <a:off x="5032069" y="777867"/>
            <a:ext cx="3677251" cy="2469668"/>
            <a:chOff x="961701" y="3914876"/>
            <a:chExt cx="3677251" cy="2469668"/>
          </a:xfrm>
        </p:grpSpPr>
        <p:pic>
          <p:nvPicPr>
            <p:cNvPr id="13" name="Picture 12">
              <a:extLst>
                <a:ext uri="{FF2B5EF4-FFF2-40B4-BE49-F238E27FC236}">
                  <a16:creationId xmlns:a16="http://schemas.microsoft.com/office/drawing/2014/main" id="{E7D7FC1C-8881-39A5-B768-5580A698D53C}"/>
                </a:ext>
              </a:extLst>
            </p:cNvPr>
            <p:cNvPicPr>
              <a:picLocks noChangeAspect="1"/>
            </p:cNvPicPr>
            <p:nvPr/>
          </p:nvPicPr>
          <p:blipFill>
            <a:blip r:embed="rId8"/>
            <a:stretch>
              <a:fillRect/>
            </a:stretch>
          </p:blipFill>
          <p:spPr>
            <a:xfrm>
              <a:off x="1476708" y="3914876"/>
              <a:ext cx="3162244" cy="2401578"/>
            </a:xfrm>
            <a:prstGeom prst="rect">
              <a:avLst/>
            </a:prstGeom>
          </p:spPr>
        </p:pic>
        <p:sp>
          <p:nvSpPr>
            <p:cNvPr id="14" name="Rectangle 13">
              <a:extLst>
                <a:ext uri="{FF2B5EF4-FFF2-40B4-BE49-F238E27FC236}">
                  <a16:creationId xmlns:a16="http://schemas.microsoft.com/office/drawing/2014/main" id="{0DC6D793-ADBA-71A0-F5B6-E054B59A10B1}"/>
                </a:ext>
              </a:extLst>
            </p:cNvPr>
            <p:cNvSpPr/>
            <p:nvPr/>
          </p:nvSpPr>
          <p:spPr>
            <a:xfrm>
              <a:off x="961701" y="5906706"/>
              <a:ext cx="1030014" cy="4778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a:extLst>
              <a:ext uri="{FF2B5EF4-FFF2-40B4-BE49-F238E27FC236}">
                <a16:creationId xmlns:a16="http://schemas.microsoft.com/office/drawing/2014/main" id="{2FF3BAF9-E9CF-988E-BDF6-47153C3A9AD1}"/>
              </a:ext>
            </a:extLst>
          </p:cNvPr>
          <p:cNvSpPr txBox="1"/>
          <p:nvPr/>
        </p:nvSpPr>
        <p:spPr>
          <a:xfrm>
            <a:off x="5460248" y="3146776"/>
            <a:ext cx="3392550" cy="422405"/>
          </a:xfrm>
          <a:prstGeom prst="rect">
            <a:avLst/>
          </a:prstGeom>
          <a:noFill/>
          <a:effectLst>
            <a:softEdge rad="31750"/>
          </a:effectLst>
        </p:spPr>
        <p:txBody>
          <a:bodyPr wrap="none" lIns="180000" tIns="72000" rIns="180000" bIns="72000" rtlCol="0" anchor="b">
            <a:spAutoFit/>
          </a:bodyPr>
          <a:lstStyle/>
          <a:p>
            <a:pPr algn="l"/>
            <a:r>
              <a:rPr lang="en-CA" i="1" dirty="0">
                <a:latin typeface="Arial Nova Light" panose="020B0304020202020204" pitchFamily="34" charset="0"/>
              </a:rPr>
              <a:t>SF He and UCN dispersion rel.</a:t>
            </a:r>
          </a:p>
        </p:txBody>
      </p:sp>
      <p:sp>
        <p:nvSpPr>
          <p:cNvPr id="17" name="Slide Number Placeholder 16">
            <a:extLst>
              <a:ext uri="{FF2B5EF4-FFF2-40B4-BE49-F238E27FC236}">
                <a16:creationId xmlns:a16="http://schemas.microsoft.com/office/drawing/2014/main" id="{5ABBAC67-6CBC-6521-9B86-154DCC058BE0}"/>
              </a:ext>
            </a:extLst>
          </p:cNvPr>
          <p:cNvSpPr>
            <a:spLocks noGrp="1"/>
          </p:cNvSpPr>
          <p:nvPr>
            <p:ph type="sldNum" sz="quarter" idx="12"/>
          </p:nvPr>
        </p:nvSpPr>
        <p:spPr/>
        <p:txBody>
          <a:bodyPr/>
          <a:lstStyle/>
          <a:p>
            <a:fld id="{72890513-E58D-2644-ACDB-E89B1349FCEB}" type="slidenum">
              <a:rPr lang="en-US" smtClean="0"/>
              <a:pPr/>
              <a:t>36</a:t>
            </a:fld>
            <a:endParaRPr lang="en-US"/>
          </a:p>
        </p:txBody>
      </p:sp>
    </p:spTree>
    <p:custDataLst>
      <p:tags r:id="rId1"/>
    </p:custDataLst>
    <p:extLst>
      <p:ext uri="{BB962C8B-B14F-4D97-AF65-F5344CB8AC3E}">
        <p14:creationId xmlns:p14="http://schemas.microsoft.com/office/powerpoint/2010/main" val="255015815"/>
      </p:ext>
    </p:extLst>
  </p:cSld>
  <p:clrMapOvr>
    <a:masterClrMapping/>
  </p:clrMapOvr>
  <mc:AlternateContent xmlns:mc="http://schemas.openxmlformats.org/markup-compatibility/2006" xmlns:p14="http://schemas.microsoft.com/office/powerpoint/2010/main">
    <mc:Choice Requires="p14">
      <p:transition spd="med" p14:dur="700" advTm="41798">
        <p:fade/>
      </p:transition>
    </mc:Choice>
    <mc:Fallback xmlns="">
      <p:transition spd="med" advTm="4179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par>
                                <p:cTn id="18" presetID="10" presetClass="exit" presetSubtype="0" fill="hold" grpId="0" nodeType="withEffect">
                                  <p:stCondLst>
                                    <p:cond delay="0"/>
                                  </p:stCondLst>
                                  <p:childTnLst>
                                    <p:animEffect transition="out" filter="fade">
                                      <p:cBhvr>
                                        <p:cTn id="19" dur="500"/>
                                        <p:tgtEl>
                                          <p:spTgt spid="33"/>
                                        </p:tgtEl>
                                      </p:cBhvr>
                                    </p:animEffect>
                                    <p:set>
                                      <p:cBhvr>
                                        <p:cTn id="20" dur="1" fill="hold">
                                          <p:stCondLst>
                                            <p:cond delay="499"/>
                                          </p:stCondLst>
                                        </p:cTn>
                                        <p:tgtEl>
                                          <p:spTgt spid="33"/>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fade">
                                      <p:cBhvr>
                                        <p:cTn id="25" dur="500"/>
                                        <p:tgtEl>
                                          <p:spTgt spid="7">
                                            <p:txEl>
                                              <p:pRg st="3" end="3"/>
                                            </p:txEl>
                                          </p:spTgt>
                                        </p:tgtEl>
                                      </p:cBhvr>
                                    </p:animEffect>
                                  </p:childTnLst>
                                </p:cTn>
                              </p:par>
                              <p:par>
                                <p:cTn id="26" presetID="10" presetClass="exit" presetSubtype="0" fill="hold" grpId="0" nodeType="withEffect">
                                  <p:stCondLst>
                                    <p:cond delay="0"/>
                                  </p:stCondLst>
                                  <p:childTnLst>
                                    <p:animEffect transition="out" filter="fade">
                                      <p:cBhvr>
                                        <p:cTn id="27" dur="500"/>
                                        <p:tgtEl>
                                          <p:spTgt spid="35"/>
                                        </p:tgtEl>
                                      </p:cBhvr>
                                    </p:animEffect>
                                    <p:set>
                                      <p:cBhvr>
                                        <p:cTn id="28" dur="1" fill="hold">
                                          <p:stCondLst>
                                            <p:cond delay="499"/>
                                          </p:stCondLst>
                                        </p:cTn>
                                        <p:tgtEl>
                                          <p:spTgt spid="35"/>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40"/>
                                        </p:tgtEl>
                                      </p:cBhvr>
                                    </p:animEffect>
                                    <p:set>
                                      <p:cBhvr>
                                        <p:cTn id="31" dur="1" fill="hold">
                                          <p:stCondLst>
                                            <p:cond delay="499"/>
                                          </p:stCondLst>
                                        </p:cTn>
                                        <p:tgtEl>
                                          <p:spTgt spid="40"/>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par>
                                <p:cTn id="37" presetID="10"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40" grpId="0" animBg="1"/>
      <p:bldP spid="10" grpId="0"/>
      <p:bldP spid="11"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RamseyCycle.wmv">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rotWithShape="1">
          <a:blip r:embed="rId5"/>
          <a:srcRect l="38346" t="25927" r="1209" b="10452"/>
          <a:stretch/>
        </p:blipFill>
        <p:spPr>
          <a:xfrm>
            <a:off x="9054" y="1470999"/>
            <a:ext cx="5527041" cy="4363099"/>
          </a:xfrm>
          <a:prstGeom prst="rect">
            <a:avLst/>
          </a:prstGeom>
        </p:spPr>
      </p:pic>
      <p:pic>
        <p:nvPicPr>
          <p:cNvPr id="13" name="Picture 4" descr="Norman F. Ramsey"/>
          <p:cNvPicPr>
            <a:picLocks noChangeAspect="1" noChangeArrowheads="1"/>
          </p:cNvPicPr>
          <p:nvPr/>
        </p:nvPicPr>
        <p:blipFill rotWithShape="1">
          <a:blip r:embed="rId6">
            <a:extLst>
              <a:ext uri="{28A0092B-C50C-407E-A947-70E740481C1C}">
                <a14:useLocalDpi xmlns:a14="http://schemas.microsoft.com/office/drawing/2010/main" val="0"/>
              </a:ext>
            </a:extLst>
          </a:blip>
          <a:srcRect b="18854"/>
          <a:stretch/>
        </p:blipFill>
        <p:spPr bwMode="auto">
          <a:xfrm>
            <a:off x="10223502" y="923937"/>
            <a:ext cx="1968500" cy="225914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fontScale="90000"/>
          </a:bodyPr>
          <a:lstStyle/>
          <a:p>
            <a:r>
              <a:rPr lang="en-CA" dirty="0"/>
              <a:t> Ramsey method</a:t>
            </a:r>
            <a:br>
              <a:rPr lang="en-CA" dirty="0"/>
            </a:br>
            <a:endParaRPr lang="en-CA" dirty="0"/>
          </a:p>
        </p:txBody>
      </p:sp>
      <p:sp>
        <p:nvSpPr>
          <p:cNvPr id="8" name="Text Box 11"/>
          <p:cNvSpPr txBox="1">
            <a:spLocks noChangeArrowheads="1"/>
          </p:cNvSpPr>
          <p:nvPr/>
        </p:nvSpPr>
        <p:spPr bwMode="auto">
          <a:xfrm>
            <a:off x="5915749" y="973986"/>
            <a:ext cx="4336243" cy="5197128"/>
          </a:xfrm>
          <a:prstGeom prst="rect">
            <a:avLst/>
          </a:prstGeom>
          <a:noFill/>
          <a:ln w="9525">
            <a:noFill/>
            <a:miter lim="800000"/>
            <a:headEnd/>
            <a:tailEnd/>
          </a:ln>
        </p:spPr>
        <p:txBody>
          <a:bodyPr wrap="square">
            <a:spAutoFit/>
          </a:bodyPr>
          <a:lstStyle/>
          <a:p>
            <a:pPr marL="324000" indent="-252000">
              <a:lnSpc>
                <a:spcPts val="2667"/>
              </a:lnSpc>
              <a:spcBef>
                <a:spcPts val="667"/>
              </a:spcBef>
            </a:pPr>
            <a:r>
              <a:rPr lang="en-US" sz="2133" dirty="0">
                <a:latin typeface="TUM Neue Helvetica 55 Regular" pitchFamily="34" charset="0"/>
              </a:rPr>
              <a:t>1</a:t>
            </a:r>
            <a:r>
              <a:rPr lang="en-US" sz="2133" dirty="0">
                <a:latin typeface="Arial Nova Light" panose="020B0304020202020204" pitchFamily="34" charset="0"/>
              </a:rPr>
              <a:t>. prepare a sample of </a:t>
            </a:r>
            <a:r>
              <a:rPr lang="en-US" sz="2133" b="1" dirty="0">
                <a:latin typeface="Arial Nova Light" panose="020B0304020202020204" pitchFamily="34" charset="0"/>
              </a:rPr>
              <a:t>polarized   neutrons</a:t>
            </a:r>
          </a:p>
          <a:p>
            <a:pPr marL="324000" indent="-252000">
              <a:lnSpc>
                <a:spcPts val="2667"/>
              </a:lnSpc>
              <a:spcBef>
                <a:spcPts val="667"/>
              </a:spcBef>
            </a:pPr>
            <a:r>
              <a:rPr lang="en-US" sz="2133" dirty="0">
                <a:latin typeface="Arial Nova Light" panose="020B0304020202020204" pitchFamily="34" charset="0"/>
              </a:rPr>
              <a:t>2. make a 90° spin flip (“</a:t>
            </a:r>
            <a:r>
              <a:rPr lang="en-US" sz="2133" b="1" dirty="0">
                <a:latin typeface="Arial Nova Light" panose="020B0304020202020204" pitchFamily="34" charset="0"/>
              </a:rPr>
              <a:t>start clock</a:t>
            </a:r>
            <a:r>
              <a:rPr lang="en-US" sz="2133" dirty="0">
                <a:latin typeface="Arial Nova Light" panose="020B0304020202020204" pitchFamily="34" charset="0"/>
              </a:rPr>
              <a:t>”)</a:t>
            </a:r>
          </a:p>
          <a:p>
            <a:pPr marL="324000" indent="-252000">
              <a:lnSpc>
                <a:spcPts val="2667"/>
              </a:lnSpc>
              <a:spcBef>
                <a:spcPts val="667"/>
              </a:spcBef>
            </a:pPr>
            <a:r>
              <a:rPr lang="en-US" sz="2133" dirty="0">
                <a:latin typeface="Arial Nova Light" panose="020B0304020202020204" pitchFamily="34" charset="0"/>
              </a:rPr>
              <a:t>3. allow </a:t>
            </a:r>
            <a:r>
              <a:rPr lang="en-US" sz="2133" b="1" dirty="0">
                <a:latin typeface="Arial Nova Light" panose="020B0304020202020204" pitchFamily="34" charset="0"/>
              </a:rPr>
              <a:t>free spin precession </a:t>
            </a:r>
            <a:r>
              <a:rPr lang="en-US" sz="2133" dirty="0">
                <a:latin typeface="Arial Nova Light" panose="020B0304020202020204" pitchFamily="34" charset="0"/>
              </a:rPr>
              <a:t>in static, parallel </a:t>
            </a:r>
            <a:r>
              <a:rPr lang="en-US" sz="2133" b="1" i="1" dirty="0">
                <a:latin typeface="Arial Nova Light" panose="020B0304020202020204" pitchFamily="34" charset="0"/>
              </a:rPr>
              <a:t>B </a:t>
            </a:r>
            <a:r>
              <a:rPr lang="en-US" sz="2133" dirty="0">
                <a:latin typeface="Arial Nova Light" panose="020B0304020202020204" pitchFamily="34" charset="0"/>
              </a:rPr>
              <a:t>and </a:t>
            </a:r>
            <a:r>
              <a:rPr lang="en-US" sz="2133" b="1" i="1" dirty="0">
                <a:latin typeface="Arial Nova Light" panose="020B0304020202020204" pitchFamily="34" charset="0"/>
              </a:rPr>
              <a:t>E</a:t>
            </a:r>
            <a:r>
              <a:rPr lang="en-US" sz="2133" dirty="0">
                <a:latin typeface="Arial Nova Light" panose="020B0304020202020204" pitchFamily="34" charset="0"/>
              </a:rPr>
              <a:t> fields</a:t>
            </a:r>
          </a:p>
          <a:p>
            <a:pPr marL="324000" indent="-252000">
              <a:lnSpc>
                <a:spcPts val="2667"/>
              </a:lnSpc>
              <a:spcBef>
                <a:spcPts val="667"/>
              </a:spcBef>
            </a:pPr>
            <a:r>
              <a:rPr lang="en-US" sz="2133" dirty="0">
                <a:latin typeface="Arial Nova Light" panose="020B0304020202020204" pitchFamily="34" charset="0"/>
              </a:rPr>
              <a:t>4. make another 90° spin flip (“</a:t>
            </a:r>
            <a:r>
              <a:rPr lang="en-US" sz="2133" b="1" dirty="0">
                <a:latin typeface="Arial Nova Light" panose="020B0304020202020204" pitchFamily="34" charset="0"/>
              </a:rPr>
              <a:t>stop clock</a:t>
            </a:r>
            <a:r>
              <a:rPr lang="en-US" sz="2133" dirty="0">
                <a:latin typeface="Arial Nova Light" panose="020B0304020202020204" pitchFamily="34" charset="0"/>
              </a:rPr>
              <a:t>”) in phase with first</a:t>
            </a:r>
          </a:p>
          <a:p>
            <a:pPr marL="324000" indent="-252000">
              <a:lnSpc>
                <a:spcPts val="2667"/>
              </a:lnSpc>
              <a:spcBef>
                <a:spcPts val="667"/>
              </a:spcBef>
            </a:pPr>
            <a:r>
              <a:rPr lang="en-US" sz="2133" dirty="0">
                <a:latin typeface="Arial Nova Light" panose="020B0304020202020204" pitchFamily="34" charset="0"/>
              </a:rPr>
              <a:t>5. Projection of neutron spin on B field vector </a:t>
            </a:r>
            <a:r>
              <a:rPr lang="en-US" sz="2133" dirty="0">
                <a:latin typeface="Arial Nova Light" panose="020B0304020202020204" pitchFamily="34" charset="0"/>
                <a:sym typeface="Symbol" panose="05050102010706020507" pitchFamily="18" charset="2"/>
              </a:rPr>
              <a:t> polarization</a:t>
            </a:r>
          </a:p>
          <a:p>
            <a:pPr marL="324000" indent="-252000">
              <a:lnSpc>
                <a:spcPts val="2667"/>
              </a:lnSpc>
              <a:spcBef>
                <a:spcPts val="667"/>
              </a:spcBef>
            </a:pPr>
            <a:endParaRPr lang="en-US" sz="2133" dirty="0">
              <a:latin typeface="Arial Nova Light" panose="020B0304020202020204" pitchFamily="34" charset="0"/>
              <a:sym typeface="Symbol" panose="05050102010706020507" pitchFamily="18" charset="2"/>
            </a:endParaRPr>
          </a:p>
          <a:p>
            <a:pPr marL="324000" indent="-252000">
              <a:lnSpc>
                <a:spcPts val="2667"/>
              </a:lnSpc>
              <a:spcBef>
                <a:spcPts val="667"/>
              </a:spcBef>
            </a:pPr>
            <a:endParaRPr lang="en-US" sz="2133" dirty="0">
              <a:latin typeface="Arial Nova Light" panose="020B0304020202020204" pitchFamily="34" charset="0"/>
            </a:endParaRPr>
          </a:p>
          <a:p>
            <a:pPr marL="324000" indent="-252000">
              <a:lnSpc>
                <a:spcPts val="2667"/>
              </a:lnSpc>
              <a:spcBef>
                <a:spcPts val="667"/>
              </a:spcBef>
            </a:pPr>
            <a:r>
              <a:rPr lang="en-US" sz="2133" dirty="0">
                <a:latin typeface="Arial Nova Light" panose="020B0304020202020204" pitchFamily="34" charset="0"/>
              </a:rPr>
              <a:t>6. </a:t>
            </a:r>
            <a:r>
              <a:rPr lang="en-US" sz="2133" b="1" dirty="0">
                <a:solidFill>
                  <a:schemeClr val="accent2">
                    <a:lumMod val="75000"/>
                  </a:schemeClr>
                </a:solidFill>
                <a:latin typeface="Arial Nova Light" panose="020B0304020202020204" pitchFamily="34" charset="0"/>
              </a:rPr>
              <a:t>Flip E field and repeat</a:t>
            </a:r>
          </a:p>
        </p:txBody>
      </p:sp>
      <p:sp>
        <p:nvSpPr>
          <p:cNvPr id="9" name="Text Box 9"/>
          <p:cNvSpPr txBox="1">
            <a:spLocks noChangeArrowheads="1"/>
          </p:cNvSpPr>
          <p:nvPr/>
        </p:nvSpPr>
        <p:spPr bwMode="auto">
          <a:xfrm>
            <a:off x="8467" y="698451"/>
            <a:ext cx="6479979" cy="379656"/>
          </a:xfrm>
          <a:prstGeom prst="rect">
            <a:avLst/>
          </a:prstGeom>
          <a:noFill/>
          <a:ln w="9525" algn="ctr">
            <a:noFill/>
            <a:miter lim="800000"/>
            <a:headEnd/>
            <a:tailEnd/>
          </a:ln>
        </p:spPr>
        <p:txBody>
          <a:bodyPr wrap="none">
            <a:spAutoFit/>
          </a:bodyPr>
          <a:lstStyle/>
          <a:p>
            <a:r>
              <a:rPr lang="en-US" sz="1867" dirty="0">
                <a:latin typeface="Arial Nova Light" panose="020B0304020202020204" pitchFamily="34" charset="0"/>
              </a:rPr>
              <a:t>N. F. Ramsey, Phys.Rev.</a:t>
            </a:r>
            <a:r>
              <a:rPr lang="en-US" sz="1867" b="1" dirty="0">
                <a:latin typeface="Arial Nova Light" panose="020B0304020202020204" pitchFamily="34" charset="0"/>
              </a:rPr>
              <a:t>76</a:t>
            </a:r>
            <a:r>
              <a:rPr lang="en-US" sz="1867" dirty="0">
                <a:latin typeface="Arial Nova Light" panose="020B0304020202020204" pitchFamily="34" charset="0"/>
              </a:rPr>
              <a:t> 996 (1949)     </a:t>
            </a:r>
            <a:r>
              <a:rPr lang="en-US" sz="1867" dirty="0">
                <a:latin typeface="Arial Nova Light" panose="020B0304020202020204" pitchFamily="34" charset="0"/>
                <a:sym typeface="Symbol"/>
              </a:rPr>
              <a:t></a:t>
            </a:r>
            <a:r>
              <a:rPr lang="en-US" sz="1867" dirty="0">
                <a:latin typeface="Arial Nova Light" panose="020B0304020202020204" pitchFamily="34" charset="0"/>
              </a:rPr>
              <a:t> </a:t>
            </a:r>
            <a:r>
              <a:rPr lang="en-US" sz="1867" b="1" dirty="0">
                <a:latin typeface="Arial Nova Light" panose="020B0304020202020204" pitchFamily="34" charset="0"/>
              </a:rPr>
              <a:t>Nobel Prize 1989</a:t>
            </a:r>
          </a:p>
        </p:txBody>
      </p:sp>
      <p:sp>
        <p:nvSpPr>
          <p:cNvPr id="11" name="Text Box 12"/>
          <p:cNvSpPr txBox="1">
            <a:spLocks noChangeArrowheads="1"/>
          </p:cNvSpPr>
          <p:nvPr/>
        </p:nvSpPr>
        <p:spPr bwMode="auto">
          <a:xfrm>
            <a:off x="7156448" y="6180768"/>
            <a:ext cx="6191088" cy="461665"/>
          </a:xfrm>
          <a:prstGeom prst="rect">
            <a:avLst/>
          </a:prstGeom>
          <a:noFill/>
          <a:ln w="9525" algn="ctr">
            <a:noFill/>
            <a:miter lim="800000"/>
            <a:headEnd/>
            <a:tailEnd/>
          </a:ln>
        </p:spPr>
        <p:txBody>
          <a:bodyPr wrap="square">
            <a:spAutoFit/>
          </a:bodyPr>
          <a:lstStyle/>
          <a:p>
            <a:pPr algn="l"/>
            <a:r>
              <a:rPr lang="en-US" sz="2400" dirty="0">
                <a:latin typeface="Symbol" pitchFamily="18" charset="2"/>
              </a:rPr>
              <a:t>D</a:t>
            </a:r>
            <a:r>
              <a:rPr lang="en-US" sz="2400" i="1" dirty="0">
                <a:latin typeface="Symbol" pitchFamily="18" charset="2"/>
              </a:rPr>
              <a:t>e</a:t>
            </a:r>
            <a:r>
              <a:rPr lang="en-US" sz="2400" dirty="0"/>
              <a:t> = </a:t>
            </a:r>
            <a:r>
              <a:rPr lang="en-US" sz="2400" i="1" dirty="0"/>
              <a:t>h </a:t>
            </a:r>
            <a:r>
              <a:rPr lang="en-US" sz="2400" dirty="0"/>
              <a:t>|</a:t>
            </a:r>
            <a:r>
              <a:rPr lang="en-US" sz="2400" dirty="0" err="1">
                <a:latin typeface="Symbol" pitchFamily="18" charset="2"/>
              </a:rPr>
              <a:t>D</a:t>
            </a:r>
            <a:r>
              <a:rPr lang="en-US" sz="2400" i="1" dirty="0" err="1">
                <a:latin typeface="Symbol" pitchFamily="18" charset="2"/>
              </a:rPr>
              <a:t>n</a:t>
            </a:r>
            <a:r>
              <a:rPr lang="en-US" sz="2400" i="1" dirty="0">
                <a:latin typeface="Symbol" pitchFamily="18" charset="2"/>
              </a:rPr>
              <a:t> </a:t>
            </a:r>
            <a:r>
              <a:rPr lang="en-US" sz="2400" dirty="0"/>
              <a:t>| = 4</a:t>
            </a:r>
            <a:r>
              <a:rPr lang="en-US" sz="2400" i="1" dirty="0"/>
              <a:t>Ed</a:t>
            </a:r>
            <a:r>
              <a:rPr lang="en-US" sz="2400" i="1" baseline="-25000" dirty="0"/>
              <a:t>n</a:t>
            </a:r>
            <a:endParaRPr lang="en-US" sz="2400" dirty="0"/>
          </a:p>
        </p:txBody>
      </p:sp>
      <mc:AlternateContent xmlns:mc="http://schemas.openxmlformats.org/markup-compatibility/2006" xmlns:a14="http://schemas.microsoft.com/office/drawing/2010/main">
        <mc:Choice Requires="a14">
          <p:sp>
            <p:nvSpPr>
              <p:cNvPr id="14" name="TextBox 13"/>
              <p:cNvSpPr txBox="1"/>
              <p:nvPr/>
            </p:nvSpPr>
            <p:spPr>
              <a:xfrm>
                <a:off x="7373387" y="4812664"/>
                <a:ext cx="1872243" cy="84593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400" i="1" smtClean="0">
                          <a:solidFill>
                            <a:schemeClr val="tx1"/>
                          </a:solidFill>
                          <a:latin typeface="Cambria Math"/>
                        </a:rPr>
                        <m:t>𝑃</m:t>
                      </m:r>
                      <m:r>
                        <a:rPr lang="en-CA" sz="2400" i="1" smtClean="0">
                          <a:solidFill>
                            <a:schemeClr val="tx1"/>
                          </a:solidFill>
                          <a:latin typeface="Cambria Math"/>
                        </a:rPr>
                        <m:t>=</m:t>
                      </m:r>
                      <m:f>
                        <m:fPr>
                          <m:ctrlPr>
                            <a:rPr lang="en-CA" sz="2400" i="1">
                              <a:solidFill>
                                <a:schemeClr val="tx1"/>
                              </a:solidFill>
                              <a:latin typeface="Cambria Math" panose="02040503050406030204" pitchFamily="18" charset="0"/>
                            </a:rPr>
                          </m:ctrlPr>
                        </m:fPr>
                        <m:num>
                          <m:sSub>
                            <m:sSubPr>
                              <m:ctrlPr>
                                <a:rPr lang="en-CA" sz="2400" i="1">
                                  <a:solidFill>
                                    <a:schemeClr val="tx1"/>
                                  </a:solidFill>
                                  <a:latin typeface="Cambria Math" panose="02040503050406030204" pitchFamily="18" charset="0"/>
                                </a:rPr>
                              </m:ctrlPr>
                            </m:sSubPr>
                            <m:e>
                              <m:r>
                                <a:rPr lang="en-CA" sz="2400" i="1">
                                  <a:solidFill>
                                    <a:schemeClr val="tx1"/>
                                  </a:solidFill>
                                  <a:latin typeface="Cambria Math"/>
                                </a:rPr>
                                <m:t>𝑁</m:t>
                              </m:r>
                            </m:e>
                            <m:sub>
                              <m:r>
                                <a:rPr lang="en-CA" sz="2400" i="1">
                                  <a:solidFill>
                                    <a:schemeClr val="tx1"/>
                                  </a:solidFill>
                                  <a:latin typeface="Cambria Math"/>
                                  <a:ea typeface="Cambria Math"/>
                                </a:rPr>
                                <m:t>↓</m:t>
                              </m:r>
                            </m:sub>
                          </m:sSub>
                          <m:r>
                            <a:rPr lang="en-CA" sz="2400" i="1">
                              <a:solidFill>
                                <a:schemeClr val="tx1"/>
                              </a:solidFill>
                              <a:latin typeface="Cambria Math"/>
                            </a:rPr>
                            <m:t>−</m:t>
                          </m:r>
                          <m:sSub>
                            <m:sSubPr>
                              <m:ctrlPr>
                                <a:rPr lang="en-CA" sz="2400" i="1">
                                  <a:solidFill>
                                    <a:schemeClr val="tx1"/>
                                  </a:solidFill>
                                  <a:latin typeface="Cambria Math" panose="02040503050406030204" pitchFamily="18" charset="0"/>
                                </a:rPr>
                              </m:ctrlPr>
                            </m:sSubPr>
                            <m:e>
                              <m:r>
                                <a:rPr lang="en-CA" sz="2400" i="1">
                                  <a:solidFill>
                                    <a:schemeClr val="tx1"/>
                                  </a:solidFill>
                                  <a:latin typeface="Cambria Math"/>
                                </a:rPr>
                                <m:t>𝑁</m:t>
                              </m:r>
                            </m:e>
                            <m:sub>
                              <m:r>
                                <a:rPr lang="en-CA" sz="2400" i="1">
                                  <a:solidFill>
                                    <a:schemeClr val="tx1"/>
                                  </a:solidFill>
                                  <a:latin typeface="Cambria Math"/>
                                  <a:ea typeface="Cambria Math"/>
                                </a:rPr>
                                <m:t>↑</m:t>
                              </m:r>
                            </m:sub>
                          </m:sSub>
                        </m:num>
                        <m:den>
                          <m:sSub>
                            <m:sSubPr>
                              <m:ctrlPr>
                                <a:rPr lang="en-CA" sz="2400" i="1">
                                  <a:solidFill>
                                    <a:schemeClr val="tx1"/>
                                  </a:solidFill>
                                  <a:latin typeface="Cambria Math" panose="02040503050406030204" pitchFamily="18" charset="0"/>
                                </a:rPr>
                              </m:ctrlPr>
                            </m:sSubPr>
                            <m:e>
                              <m:r>
                                <a:rPr lang="en-CA" sz="2400" i="1">
                                  <a:solidFill>
                                    <a:schemeClr val="tx1"/>
                                  </a:solidFill>
                                  <a:latin typeface="Cambria Math"/>
                                </a:rPr>
                                <m:t>𝑁</m:t>
                              </m:r>
                            </m:e>
                            <m:sub>
                              <m:r>
                                <a:rPr lang="en-CA" sz="2400" i="1">
                                  <a:solidFill>
                                    <a:schemeClr val="tx1"/>
                                  </a:solidFill>
                                  <a:latin typeface="Cambria Math"/>
                                  <a:ea typeface="Cambria Math"/>
                                </a:rPr>
                                <m:t>↓</m:t>
                              </m:r>
                            </m:sub>
                          </m:sSub>
                          <m:r>
                            <a:rPr lang="en-CA" sz="2400" i="1">
                              <a:solidFill>
                                <a:schemeClr val="tx1"/>
                              </a:solidFill>
                              <a:latin typeface="Cambria Math"/>
                            </a:rPr>
                            <m:t>+</m:t>
                          </m:r>
                          <m:sSub>
                            <m:sSubPr>
                              <m:ctrlPr>
                                <a:rPr lang="en-CA" sz="2400" i="1">
                                  <a:solidFill>
                                    <a:schemeClr val="tx1"/>
                                  </a:solidFill>
                                  <a:latin typeface="Cambria Math" panose="02040503050406030204" pitchFamily="18" charset="0"/>
                                </a:rPr>
                              </m:ctrlPr>
                            </m:sSubPr>
                            <m:e>
                              <m:r>
                                <a:rPr lang="en-CA" sz="2400" i="1">
                                  <a:solidFill>
                                    <a:schemeClr val="tx1"/>
                                  </a:solidFill>
                                  <a:latin typeface="Cambria Math"/>
                                </a:rPr>
                                <m:t>𝑁</m:t>
                              </m:r>
                            </m:e>
                            <m:sub>
                              <m:r>
                                <a:rPr lang="en-CA" sz="2400" i="1">
                                  <a:solidFill>
                                    <a:schemeClr val="tx1"/>
                                  </a:solidFill>
                                  <a:latin typeface="Cambria Math"/>
                                  <a:ea typeface="Cambria Math"/>
                                </a:rPr>
                                <m:t>↑</m:t>
                              </m:r>
                            </m:sub>
                          </m:sSub>
                        </m:den>
                      </m:f>
                    </m:oMath>
                  </m:oMathPara>
                </a14:m>
                <a:endParaRPr lang="en-CA" sz="2400" dirty="0">
                  <a:solidFill>
                    <a:schemeClr val="tx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7373387" y="4812664"/>
                <a:ext cx="1872243" cy="845937"/>
              </a:xfrm>
              <a:prstGeom prst="rect">
                <a:avLst/>
              </a:prstGeom>
              <a:blipFill>
                <a:blip r:embed="rId7"/>
                <a:stretch>
                  <a:fillRect/>
                </a:stretch>
              </a:blipFill>
            </p:spPr>
            <p:txBody>
              <a:bodyPr/>
              <a:lstStyle/>
              <a:p>
                <a:r>
                  <a:rPr lang="en-CA">
                    <a:noFill/>
                  </a:rPr>
                  <a:t> </a:t>
                </a:r>
              </a:p>
            </p:txBody>
          </p:sp>
        </mc:Fallback>
      </mc:AlternateContent>
      <p:sp>
        <p:nvSpPr>
          <p:cNvPr id="2" name="Rectangle 1"/>
          <p:cNvSpPr/>
          <p:nvPr/>
        </p:nvSpPr>
        <p:spPr>
          <a:xfrm>
            <a:off x="5629447" y="1572473"/>
            <a:ext cx="257805" cy="23841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vert="vert270" rtlCol="0" anchor="ctr" anchorCtr="0"/>
          <a:lstStyle/>
          <a:p>
            <a:pPr algn="r"/>
            <a:r>
              <a:rPr lang="en-CA" sz="1600" dirty="0">
                <a:solidFill>
                  <a:schemeClr val="tx1">
                    <a:lumMod val="65000"/>
                    <a:lumOff val="35000"/>
                  </a:schemeClr>
                </a:solidFill>
                <a:latin typeface="+mj-lt"/>
              </a:rPr>
              <a:t>polarization</a:t>
            </a:r>
            <a:endParaRPr lang="de-DE" sz="1600" dirty="0">
              <a:solidFill>
                <a:schemeClr val="tx1">
                  <a:lumMod val="65000"/>
                  <a:lumOff val="35000"/>
                </a:schemeClr>
              </a:solidFill>
              <a:latin typeface="+mj-lt"/>
            </a:endParaRPr>
          </a:p>
        </p:txBody>
      </p:sp>
      <p:sp>
        <p:nvSpPr>
          <p:cNvPr id="10" name="Up Arrow 9"/>
          <p:cNvSpPr/>
          <p:nvPr/>
        </p:nvSpPr>
        <p:spPr>
          <a:xfrm>
            <a:off x="3916596" y="1396561"/>
            <a:ext cx="771647" cy="2013913"/>
          </a:xfrm>
          <a:prstGeom prst="up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de-DE" sz="2400" dirty="0">
                <a:solidFill>
                  <a:schemeClr val="tx1"/>
                </a:solidFill>
                <a:latin typeface="+mj-lt"/>
              </a:rPr>
              <a:t>B</a:t>
            </a:r>
          </a:p>
        </p:txBody>
      </p:sp>
      <p:sp>
        <p:nvSpPr>
          <p:cNvPr id="12" name="Up Arrow 11"/>
          <p:cNvSpPr/>
          <p:nvPr/>
        </p:nvSpPr>
        <p:spPr>
          <a:xfrm>
            <a:off x="4798863" y="1399127"/>
            <a:ext cx="771647" cy="2013913"/>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de-DE" sz="2400" dirty="0">
                <a:solidFill>
                  <a:schemeClr val="tx1"/>
                </a:solidFill>
                <a:latin typeface="+mj-lt"/>
              </a:rPr>
              <a:t>E</a:t>
            </a:r>
          </a:p>
        </p:txBody>
      </p:sp>
      <p:sp>
        <p:nvSpPr>
          <p:cNvPr id="5" name="TextBox 4">
            <a:extLst>
              <a:ext uri="{FF2B5EF4-FFF2-40B4-BE49-F238E27FC236}">
                <a16:creationId xmlns:a16="http://schemas.microsoft.com/office/drawing/2014/main" id="{058B83D7-AC4F-A128-AF15-7DDBA9A2FF0A}"/>
              </a:ext>
            </a:extLst>
          </p:cNvPr>
          <p:cNvSpPr txBox="1"/>
          <p:nvPr/>
        </p:nvSpPr>
        <p:spPr>
          <a:xfrm rot="16200000" flipH="1">
            <a:off x="1501748" y="2400300"/>
            <a:ext cx="1536617" cy="369332"/>
          </a:xfrm>
          <a:prstGeom prst="rect">
            <a:avLst/>
          </a:prstGeom>
          <a:noFill/>
        </p:spPr>
        <p:txBody>
          <a:bodyPr wrap="square" rtlCol="0">
            <a:spAutoFit/>
          </a:bodyPr>
          <a:lstStyle/>
          <a:p>
            <a:r>
              <a:rPr lang="en-CA" dirty="0">
                <a:solidFill>
                  <a:srgbClr val="872327"/>
                </a:solidFill>
              </a:rPr>
              <a:t>neutron spin</a:t>
            </a:r>
          </a:p>
        </p:txBody>
      </p:sp>
      <p:sp>
        <p:nvSpPr>
          <p:cNvPr id="17" name="Rectangle: Rounded Corners 16">
            <a:extLst>
              <a:ext uri="{FF2B5EF4-FFF2-40B4-BE49-F238E27FC236}">
                <a16:creationId xmlns:a16="http://schemas.microsoft.com/office/drawing/2014/main" id="{75552334-D2F8-DD8F-473F-BB761CD64B47}"/>
              </a:ext>
            </a:extLst>
          </p:cNvPr>
          <p:cNvSpPr/>
          <p:nvPr/>
        </p:nvSpPr>
        <p:spPr>
          <a:xfrm>
            <a:off x="358406" y="4812664"/>
            <a:ext cx="4828735" cy="197600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285750" indent="-285750">
              <a:buFont typeface="Arial" panose="020B0604020202020204" pitchFamily="34" charset="0"/>
              <a:buChar char="•"/>
            </a:pPr>
            <a:r>
              <a:rPr lang="en-CA" dirty="0"/>
              <a:t>Ramsey method enables frequency determination through polarization measurement.</a:t>
            </a:r>
          </a:p>
          <a:p>
            <a:pPr marL="285750" indent="-285750">
              <a:buFont typeface="Arial" panose="020B0604020202020204" pitchFamily="34" charset="0"/>
              <a:buChar char="•"/>
            </a:pPr>
            <a:r>
              <a:rPr lang="en-CA" dirty="0"/>
              <a:t>The key is to separate the two spin flips and give the spin enough time to pick up additional phase.</a:t>
            </a:r>
          </a:p>
        </p:txBody>
      </p:sp>
      <p:sp>
        <p:nvSpPr>
          <p:cNvPr id="7" name="Slide Number Placeholder 6">
            <a:extLst>
              <a:ext uri="{FF2B5EF4-FFF2-40B4-BE49-F238E27FC236}">
                <a16:creationId xmlns:a16="http://schemas.microsoft.com/office/drawing/2014/main" id="{A43F8C93-4D4F-1224-6419-B7E3A827D89D}"/>
              </a:ext>
            </a:extLst>
          </p:cNvPr>
          <p:cNvSpPr>
            <a:spLocks noGrp="1"/>
          </p:cNvSpPr>
          <p:nvPr>
            <p:ph type="sldNum" sz="quarter" idx="12"/>
          </p:nvPr>
        </p:nvSpPr>
        <p:spPr/>
        <p:txBody>
          <a:bodyPr/>
          <a:lstStyle/>
          <a:p>
            <a:fld id="{72890513-E58D-2644-ACDB-E89B1349FCEB}" type="slidenum">
              <a:rPr lang="en-US" smtClean="0"/>
              <a:pPr/>
              <a:t>37</a:t>
            </a:fld>
            <a:endParaRPr lang="en-US"/>
          </a:p>
        </p:txBody>
      </p:sp>
    </p:spTree>
    <p:custDataLst>
      <p:tags r:id="rId1"/>
    </p:custDataLst>
    <p:extLst>
      <p:ext uri="{BB962C8B-B14F-4D97-AF65-F5344CB8AC3E}">
        <p14:creationId xmlns:p14="http://schemas.microsoft.com/office/powerpoint/2010/main" val="1719533570"/>
      </p:ext>
    </p:extLst>
  </p:cSld>
  <p:clrMapOvr>
    <a:masterClrMapping/>
  </p:clrMapOvr>
  <mc:AlternateContent xmlns:mc="http://schemas.openxmlformats.org/markup-compatibility/2006" xmlns:p14="http://schemas.microsoft.com/office/powerpoint/2010/main">
    <mc:Choice Requires="p14">
      <p:transition spd="med" p14:dur="700" advTm="87295">
        <p:fade/>
      </p:transition>
    </mc:Choice>
    <mc:Fallback xmlns="">
      <p:transition spd="med" advTm="8729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par>
                                <p:cTn id="8" presetID="10" presetClass="exit" presetSubtype="0" fill="hold" grpId="0"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2" presetClass="mediacall" presetSubtype="0" fill="hold" nodeType="withEffect">
                                  <p:stCondLst>
                                    <p:cond delay="0"/>
                                  </p:stCondLst>
                                  <p:childTnLst>
                                    <p:cmd type="call" cmd="togglePause">
                                      <p:cBhvr>
                                        <p:cTn id="12" dur="1" fill="hold"/>
                                        <p:tgtEl>
                                          <p:spTgt spid="15"/>
                                        </p:tgtEl>
                                      </p:cBhvr>
                                    </p:cmd>
                                  </p:childTnLst>
                                </p:cTn>
                              </p:par>
                              <p:par>
                                <p:cTn id="13" presetID="10" presetClass="entr" presetSubtype="0" fill="hold" nodeType="withEffect">
                                  <p:stCondLst>
                                    <p:cond delay="700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par>
                                <p:cTn id="16" presetID="10" presetClass="entr" presetSubtype="0" fill="hold" nodeType="withEffect">
                                  <p:stCondLst>
                                    <p:cond delay="1500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fade">
                                      <p:cBhvr>
                                        <p:cTn id="18" dur="500"/>
                                        <p:tgtEl>
                                          <p:spTgt spid="8">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Effect transition="in" filter="fade">
                                      <p:cBhvr>
                                        <p:cTn id="23" dur="500"/>
                                        <p:tgtEl>
                                          <p:spTgt spid="8">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mph" presetSubtype="0" accel="25000" decel="25000" fill="hold" grpId="0" nodeType="clickEffect">
                                  <p:stCondLst>
                                    <p:cond delay="0"/>
                                  </p:stCondLst>
                                  <p:childTnLst>
                                    <p:animRot by="10800000">
                                      <p:cBhvr>
                                        <p:cTn id="33" dur="2000" fill="hold"/>
                                        <p:tgtEl>
                                          <p:spTgt spid="12"/>
                                        </p:tgtEl>
                                        <p:attrNameLst>
                                          <p:attrName>r</p:attrName>
                                        </p:attrNameLst>
                                      </p:cBhvr>
                                    </p:animRo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nodeType="withEffect">
                                  <p:stCondLst>
                                    <p:cond delay="0"/>
                                  </p:stCondLst>
                                  <p:childTnLst>
                                    <p:set>
                                      <p:cBhvr>
                                        <p:cTn id="39" dur="1" fill="hold">
                                          <p:stCondLst>
                                            <p:cond delay="0"/>
                                          </p:stCondLst>
                                        </p:cTn>
                                        <p:tgtEl>
                                          <p:spTgt spid="8">
                                            <p:txEl>
                                              <p:pRg st="7" end="7"/>
                                            </p:txEl>
                                          </p:spTgt>
                                        </p:tgtEl>
                                        <p:attrNameLst>
                                          <p:attrName>style.visibility</p:attrName>
                                        </p:attrNameLst>
                                      </p:cBhvr>
                                      <p:to>
                                        <p:strVal val="visible"/>
                                      </p:to>
                                    </p:set>
                                    <p:animEffect transition="in" filter="fade">
                                      <p:cBhvr>
                                        <p:cTn id="40" dur="500"/>
                                        <p:tgtEl>
                                          <p:spTgt spid="8">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46" fill="hold" display="0">
                  <p:stCondLst>
                    <p:cond delay="indefinite"/>
                  </p:stCondLst>
                </p:cTn>
                <p:tgtEl>
                  <p:spTgt spid="15"/>
                </p:tgtEl>
              </p:cMediaNode>
            </p:video>
          </p:childTnLst>
        </p:cTn>
      </p:par>
    </p:tnLst>
    <p:bldLst>
      <p:bldP spid="11" grpId="0"/>
      <p:bldP spid="14" grpId="0"/>
      <p:bldP spid="2" grpId="0" animBg="1"/>
      <p:bldP spid="12" grpId="0" animBg="1"/>
      <p:bldP spid="5" grpId="0"/>
      <p:bldP spid="17" grpId="0" animBg="1"/>
    </p:bldLst>
  </p:timing>
  <p:extLst>
    <p:ext uri="{E180D4A7-C9FB-4DFB-919C-405C955672EB}">
      <p14:showEvtLst xmlns:p14="http://schemas.microsoft.com/office/powerpoint/2010/main">
        <p14:playEvt time="17050" objId="15"/>
        <p14:stopEvt time="52170" objId="15"/>
      </p14:showEvtLst>
    </p:ext>
  </p:extLs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0486C-3268-3592-2B87-C25D1E1956A4}"/>
              </a:ext>
            </a:extLst>
          </p:cNvPr>
          <p:cNvSpPr>
            <a:spLocks noGrp="1"/>
          </p:cNvSpPr>
          <p:nvPr>
            <p:ph type="title"/>
          </p:nvPr>
        </p:nvSpPr>
        <p:spPr/>
        <p:txBody>
          <a:bodyPr/>
          <a:lstStyle/>
          <a:p>
            <a:r>
              <a:rPr lang="en-US" dirty="0"/>
              <a:t>Future UCN guides</a:t>
            </a:r>
            <a:endParaRPr lang="en-CA" dirty="0"/>
          </a:p>
        </p:txBody>
      </p:sp>
      <p:sp>
        <p:nvSpPr>
          <p:cNvPr id="3" name="Content Placeholder 2">
            <a:extLst>
              <a:ext uri="{FF2B5EF4-FFF2-40B4-BE49-F238E27FC236}">
                <a16:creationId xmlns:a16="http://schemas.microsoft.com/office/drawing/2014/main" id="{DA69DA5A-E3BE-40C8-4694-355D1D78C00F}"/>
              </a:ext>
            </a:extLst>
          </p:cNvPr>
          <p:cNvSpPr>
            <a:spLocks noGrp="1"/>
          </p:cNvSpPr>
          <p:nvPr>
            <p:ph idx="1"/>
          </p:nvPr>
        </p:nvSpPr>
        <p:spPr/>
        <p:txBody>
          <a:bodyPr/>
          <a:lstStyle/>
          <a:p>
            <a:r>
              <a:rPr lang="en-US" dirty="0"/>
              <a:t>Each individual UW DLC guide must be tested on its own before being installed in the experiment at TRIUMF</a:t>
            </a:r>
          </a:p>
          <a:p>
            <a:endParaRPr lang="en-US" dirty="0"/>
          </a:p>
          <a:p>
            <a:r>
              <a:rPr lang="en-US" dirty="0"/>
              <a:t>These simulations can be used to test all future UW guides at the JPARC UCN source</a:t>
            </a:r>
          </a:p>
          <a:p>
            <a:pPr lvl="1"/>
            <a:r>
              <a:rPr lang="en-US" dirty="0"/>
              <a:t>Workflow can also be adapted to TRIUMF UCN source, once it is producing UCN (hopefully in July!)</a:t>
            </a:r>
          </a:p>
          <a:p>
            <a:pPr lvl="1"/>
            <a:endParaRPr lang="en-US" dirty="0"/>
          </a:p>
          <a:p>
            <a:pPr lvl="1"/>
            <a:r>
              <a:rPr lang="en-US" sz="3200" b="1" dirty="0"/>
              <a:t>Need a picture in here</a:t>
            </a:r>
            <a:endParaRPr lang="en-CA" sz="3200" b="1" dirty="0"/>
          </a:p>
          <a:p>
            <a:endParaRPr lang="en-CA" dirty="0"/>
          </a:p>
        </p:txBody>
      </p:sp>
      <p:sp>
        <p:nvSpPr>
          <p:cNvPr id="5" name="Slide Number Placeholder 4">
            <a:extLst>
              <a:ext uri="{FF2B5EF4-FFF2-40B4-BE49-F238E27FC236}">
                <a16:creationId xmlns:a16="http://schemas.microsoft.com/office/drawing/2014/main" id="{01E5DFFE-2E98-FD0C-4414-FAAFE3CCEB56}"/>
              </a:ext>
            </a:extLst>
          </p:cNvPr>
          <p:cNvSpPr>
            <a:spLocks noGrp="1"/>
          </p:cNvSpPr>
          <p:nvPr>
            <p:ph type="sldNum" sz="quarter" idx="12"/>
          </p:nvPr>
        </p:nvSpPr>
        <p:spPr/>
        <p:txBody>
          <a:bodyPr/>
          <a:lstStyle/>
          <a:p>
            <a:fld id="{A4060E2B-25DB-47F5-B68A-4CACD5C016EE}" type="slidenum">
              <a:rPr lang="en-CA" smtClean="0"/>
              <a:t>38</a:t>
            </a:fld>
            <a:endParaRPr lang="en-CA"/>
          </a:p>
        </p:txBody>
      </p:sp>
    </p:spTree>
    <p:extLst>
      <p:ext uri="{BB962C8B-B14F-4D97-AF65-F5344CB8AC3E}">
        <p14:creationId xmlns:p14="http://schemas.microsoft.com/office/powerpoint/2010/main" val="30476169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5D5B7-E898-37D3-C24B-0B06BC743AC1}"/>
              </a:ext>
            </a:extLst>
          </p:cNvPr>
          <p:cNvSpPr>
            <a:spLocks noGrp="1"/>
          </p:cNvSpPr>
          <p:nvPr>
            <p:ph type="title"/>
          </p:nvPr>
        </p:nvSpPr>
        <p:spPr>
          <a:xfrm>
            <a:off x="2138410" y="366743"/>
            <a:ext cx="8229600" cy="1143000"/>
          </a:xfrm>
        </p:spPr>
        <p:txBody>
          <a:bodyPr/>
          <a:lstStyle/>
          <a:p>
            <a:r>
              <a:rPr lang="en-CA" sz="3600" b="1" dirty="0">
                <a:solidFill>
                  <a:srgbClr val="C00000"/>
                </a:solidFill>
              </a:rPr>
              <a:t>DLC in Industry</a:t>
            </a:r>
          </a:p>
        </p:txBody>
      </p:sp>
      <p:pic>
        <p:nvPicPr>
          <p:cNvPr id="1026" name="Picture 2" descr="Picture 4 of 12">
            <a:extLst>
              <a:ext uri="{FF2B5EF4-FFF2-40B4-BE49-F238E27FC236}">
                <a16:creationId xmlns:a16="http://schemas.microsoft.com/office/drawing/2014/main" id="{B04B378C-C7A0-B419-6D4F-0C6F683C919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2162" b="9862"/>
          <a:stretch/>
        </p:blipFill>
        <p:spPr bwMode="auto">
          <a:xfrm>
            <a:off x="455344" y="869200"/>
            <a:ext cx="1600200" cy="353249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40FDAA5-1357-9A1B-AB27-B2C7CC4F9862}"/>
              </a:ext>
            </a:extLst>
          </p:cNvPr>
          <p:cNvPicPr>
            <a:picLocks noChangeAspect="1"/>
          </p:cNvPicPr>
          <p:nvPr/>
        </p:nvPicPr>
        <p:blipFill>
          <a:blip r:embed="rId3"/>
          <a:stretch>
            <a:fillRect/>
          </a:stretch>
        </p:blipFill>
        <p:spPr>
          <a:xfrm>
            <a:off x="4114800" y="1301088"/>
            <a:ext cx="2067420" cy="2592515"/>
          </a:xfrm>
          <a:prstGeom prst="rect">
            <a:avLst/>
          </a:prstGeom>
        </p:spPr>
      </p:pic>
      <p:pic>
        <p:nvPicPr>
          <p:cNvPr id="7" name="Picture 6">
            <a:extLst>
              <a:ext uri="{FF2B5EF4-FFF2-40B4-BE49-F238E27FC236}">
                <a16:creationId xmlns:a16="http://schemas.microsoft.com/office/drawing/2014/main" id="{F4061F1F-FE0D-BC34-B4E4-777491E55872}"/>
              </a:ext>
            </a:extLst>
          </p:cNvPr>
          <p:cNvPicPr>
            <a:picLocks noChangeAspect="1"/>
          </p:cNvPicPr>
          <p:nvPr/>
        </p:nvPicPr>
        <p:blipFill>
          <a:blip r:embed="rId4"/>
          <a:stretch>
            <a:fillRect/>
          </a:stretch>
        </p:blipFill>
        <p:spPr>
          <a:xfrm>
            <a:off x="5943600" y="4114800"/>
            <a:ext cx="4424410" cy="2100050"/>
          </a:xfrm>
          <a:prstGeom prst="rect">
            <a:avLst/>
          </a:prstGeom>
        </p:spPr>
      </p:pic>
      <p:pic>
        <p:nvPicPr>
          <p:cNvPr id="1028" name="Picture 4" descr="Diamond-like carbon for magnetic storage disks - ScienceDirect">
            <a:extLst>
              <a:ext uri="{FF2B5EF4-FFF2-40B4-BE49-F238E27FC236}">
                <a16:creationId xmlns:a16="http://schemas.microsoft.com/office/drawing/2014/main" id="{56703464-5513-DC8B-72AD-9CDAF6D6EA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6032" y="1219201"/>
            <a:ext cx="3259334" cy="233368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EF9FE3A6-12D9-9793-A8B1-BD2D30AC36F7}"/>
              </a:ext>
            </a:extLst>
          </p:cNvPr>
          <p:cNvPicPr>
            <a:picLocks noChangeAspect="1"/>
          </p:cNvPicPr>
          <p:nvPr/>
        </p:nvPicPr>
        <p:blipFill>
          <a:blip r:embed="rId6"/>
          <a:stretch>
            <a:fillRect/>
          </a:stretch>
        </p:blipFill>
        <p:spPr>
          <a:xfrm>
            <a:off x="1657350" y="4320434"/>
            <a:ext cx="4286250" cy="1688783"/>
          </a:xfrm>
          <a:prstGeom prst="rect">
            <a:avLst/>
          </a:prstGeom>
        </p:spPr>
      </p:pic>
      <p:sp>
        <p:nvSpPr>
          <p:cNvPr id="6" name="Slide Number Placeholder 5">
            <a:extLst>
              <a:ext uri="{FF2B5EF4-FFF2-40B4-BE49-F238E27FC236}">
                <a16:creationId xmlns:a16="http://schemas.microsoft.com/office/drawing/2014/main" id="{23A557A0-3D7A-F8BE-2C64-54EE0792635E}"/>
              </a:ext>
            </a:extLst>
          </p:cNvPr>
          <p:cNvSpPr>
            <a:spLocks noGrp="1"/>
          </p:cNvSpPr>
          <p:nvPr>
            <p:ph type="sldNum" sz="quarter" idx="12"/>
          </p:nvPr>
        </p:nvSpPr>
        <p:spPr/>
        <p:txBody>
          <a:bodyPr/>
          <a:lstStyle/>
          <a:p>
            <a:fld id="{A4060E2B-25DB-47F5-B68A-4CACD5C016EE}" type="slidenum">
              <a:rPr lang="en-CA" smtClean="0"/>
              <a:t>39</a:t>
            </a:fld>
            <a:endParaRPr lang="en-CA"/>
          </a:p>
        </p:txBody>
      </p:sp>
    </p:spTree>
    <p:extLst>
      <p:ext uri="{BB962C8B-B14F-4D97-AF65-F5344CB8AC3E}">
        <p14:creationId xmlns:p14="http://schemas.microsoft.com/office/powerpoint/2010/main" val="2485043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262FBE-B68D-08BD-C271-348EAE21AFEA}"/>
              </a:ext>
            </a:extLst>
          </p:cNvPr>
          <p:cNvSpPr>
            <a:spLocks noGrp="1"/>
          </p:cNvSpPr>
          <p:nvPr>
            <p:ph type="body" sz="quarter" idx="11"/>
          </p:nvPr>
        </p:nvSpPr>
        <p:spPr>
          <a:xfrm>
            <a:off x="381000" y="2209800"/>
            <a:ext cx="11430000" cy="4455160"/>
          </a:xfrm>
        </p:spPr>
        <p:txBody>
          <a:bodyPr>
            <a:normAutofit/>
          </a:bodyPr>
          <a:lstStyle/>
          <a:p>
            <a:r>
              <a:rPr lang="en-US" b="1" dirty="0"/>
              <a:t>U</a:t>
            </a:r>
            <a:r>
              <a:rPr lang="en-US" dirty="0"/>
              <a:t>ltra</a:t>
            </a:r>
            <a:r>
              <a:rPr lang="en-US" b="1" dirty="0"/>
              <a:t>c</a:t>
            </a:r>
            <a:r>
              <a:rPr lang="en-US" dirty="0"/>
              <a:t>old </a:t>
            </a:r>
            <a:r>
              <a:rPr lang="en-US" b="1" dirty="0"/>
              <a:t>N</a:t>
            </a:r>
            <a:r>
              <a:rPr lang="en-US" dirty="0"/>
              <a:t>eutrons: Neutrons moving at 5 – 14 m/s</a:t>
            </a:r>
          </a:p>
          <a:p>
            <a:pPr lvl="1"/>
            <a:r>
              <a:rPr lang="en-US" dirty="0"/>
              <a:t>Temperature of &lt; 0.004 K --- </a:t>
            </a:r>
            <a:r>
              <a:rPr lang="en-US" b="1" dirty="0">
                <a:solidFill>
                  <a:srgbClr val="00B0F0"/>
                </a:solidFill>
              </a:rPr>
              <a:t>COLD</a:t>
            </a:r>
          </a:p>
          <a:p>
            <a:pPr lvl="1"/>
            <a:r>
              <a:rPr lang="en-CA" dirty="0"/>
              <a:t>Move so slowly they can bounce of surfaces – and be stored!</a:t>
            </a:r>
          </a:p>
          <a:p>
            <a:pPr lvl="1"/>
            <a:r>
              <a:rPr lang="en-CA" dirty="0"/>
              <a:t>E &lt; 350 </a:t>
            </a:r>
            <a:r>
              <a:rPr lang="en-CA" dirty="0" err="1"/>
              <a:t>neV</a:t>
            </a:r>
            <a:endParaRPr lang="en-CA" dirty="0"/>
          </a:p>
          <a:p>
            <a:pPr marL="0" indent="0">
              <a:buNone/>
            </a:pPr>
            <a:endParaRPr lang="en-CA" dirty="0"/>
          </a:p>
          <a:p>
            <a:pPr>
              <a:defRPr/>
            </a:pPr>
            <a:r>
              <a:rPr lang="en-US" dirty="0"/>
              <a:t>Interactions of UCN with all the fundamental forces of Nature:</a:t>
            </a:r>
          </a:p>
          <a:p>
            <a:pPr lvl="1">
              <a:defRPr/>
            </a:pPr>
            <a:r>
              <a:rPr lang="en-US" dirty="0"/>
              <a:t>Gravity:	</a:t>
            </a:r>
            <a:r>
              <a:rPr lang="en-US" i="1" dirty="0"/>
              <a:t>V = </a:t>
            </a:r>
            <a:r>
              <a:rPr lang="en-US" i="1" dirty="0" err="1"/>
              <a:t>mgh</a:t>
            </a:r>
            <a:r>
              <a:rPr lang="en-US" i="1" dirty="0"/>
              <a:t>	</a:t>
            </a:r>
            <a:r>
              <a:rPr lang="en-US" dirty="0"/>
              <a:t> = 100 </a:t>
            </a:r>
            <a:r>
              <a:rPr lang="en-US" dirty="0" err="1"/>
              <a:t>neV</a:t>
            </a:r>
            <a:r>
              <a:rPr lang="en-US" dirty="0"/>
              <a:t>/m</a:t>
            </a:r>
          </a:p>
          <a:p>
            <a:pPr lvl="1">
              <a:defRPr/>
            </a:pPr>
            <a:r>
              <a:rPr lang="en-US" dirty="0"/>
              <a:t>Magnetic:  </a:t>
            </a:r>
            <a:r>
              <a:rPr lang="en-US" i="1" dirty="0"/>
              <a:t>V = -</a:t>
            </a:r>
            <a:r>
              <a:rPr lang="en-US" i="1" dirty="0" err="1"/>
              <a:t>μ•B</a:t>
            </a:r>
            <a:r>
              <a:rPr lang="en-US" i="1" dirty="0"/>
              <a:t>	</a:t>
            </a:r>
            <a:r>
              <a:rPr lang="el-GR" i="1" dirty="0"/>
              <a:t>μ</a:t>
            </a:r>
            <a:r>
              <a:rPr lang="en-US" dirty="0"/>
              <a:t>  =  60 </a:t>
            </a:r>
            <a:r>
              <a:rPr lang="en-US" dirty="0" err="1"/>
              <a:t>neV</a:t>
            </a:r>
            <a:r>
              <a:rPr lang="en-US" dirty="0"/>
              <a:t>/T</a:t>
            </a:r>
          </a:p>
          <a:p>
            <a:pPr lvl="1">
              <a:defRPr/>
            </a:pPr>
            <a:r>
              <a:rPr lang="en-US" dirty="0"/>
              <a:t>Strong:	</a:t>
            </a:r>
            <a:r>
              <a:rPr lang="en-US" i="1" dirty="0"/>
              <a:t>V = </a:t>
            </a:r>
            <a:r>
              <a:rPr lang="en-US" i="1" dirty="0" err="1"/>
              <a:t>V</a:t>
            </a:r>
            <a:r>
              <a:rPr lang="en-US" baseline="-25000" dirty="0" err="1"/>
              <a:t>eff</a:t>
            </a:r>
            <a:r>
              <a:rPr lang="en-US" baseline="-25000" dirty="0"/>
              <a:t>		</a:t>
            </a:r>
            <a:r>
              <a:rPr lang="en-US" i="1" dirty="0" err="1"/>
              <a:t>V</a:t>
            </a:r>
            <a:r>
              <a:rPr lang="en-US" baseline="-25000" dirty="0" err="1"/>
              <a:t>eff</a:t>
            </a:r>
            <a:r>
              <a:rPr lang="en-US" dirty="0"/>
              <a:t> &lt; 335 </a:t>
            </a:r>
            <a:r>
              <a:rPr lang="en-US" dirty="0" err="1"/>
              <a:t>neV</a:t>
            </a:r>
            <a:endParaRPr lang="en-US" dirty="0"/>
          </a:p>
          <a:p>
            <a:pPr lvl="1">
              <a:defRPr/>
            </a:pPr>
            <a:r>
              <a:rPr lang="en-US" dirty="0"/>
              <a:t>Weak:	</a:t>
            </a:r>
            <a:r>
              <a:rPr lang="el-GR" i="1" dirty="0"/>
              <a:t>τ</a:t>
            </a:r>
            <a:r>
              <a:rPr lang="en-CA" i="1" baseline="-25000" dirty="0"/>
              <a:t>n</a:t>
            </a:r>
            <a:r>
              <a:rPr lang="en-US" dirty="0"/>
              <a:t> = 886 s = 15 mins.</a:t>
            </a:r>
          </a:p>
          <a:p>
            <a:pPr lvl="1">
              <a:defRPr/>
            </a:pPr>
            <a:endParaRPr lang="en-US" dirty="0"/>
          </a:p>
          <a:p>
            <a:r>
              <a:rPr lang="en-CA" dirty="0"/>
              <a:t>The ability to study a population of UCN for 100s of sec</a:t>
            </a:r>
            <a:r>
              <a:rPr lang="en-CA" dirty="0">
                <a:latin typeface="Arial" panose="020B0604020202020204" pitchFamily="34" charset="0"/>
                <a:cs typeface="Arial" panose="020B0604020202020204" pitchFamily="34" charset="0"/>
              </a:rPr>
              <a:t> </a:t>
            </a:r>
            <a:r>
              <a:rPr lang="en-CA" dirty="0">
                <a:latin typeface="Arial" panose="020B0604020202020204" pitchFamily="34" charset="0"/>
                <a:cs typeface="Arial" panose="020B0604020202020204" pitchFamily="34" charset="0"/>
                <a:sym typeface="Wingdings" panose="05000000000000000000" pitchFamily="2" charset="2"/>
              </a:rPr>
              <a:t> </a:t>
            </a:r>
            <a:r>
              <a:rPr lang="en-CA" dirty="0">
                <a:sym typeface="Wingdings" panose="05000000000000000000" pitchFamily="2" charset="2"/>
              </a:rPr>
              <a:t>excellent for EDM search!</a:t>
            </a:r>
            <a:endParaRPr lang="en-CA" dirty="0"/>
          </a:p>
          <a:p>
            <a:endParaRPr lang="en-CA" dirty="0"/>
          </a:p>
          <a:p>
            <a:endParaRPr lang="en-US" dirty="0">
              <a:solidFill>
                <a:srgbClr val="00B0F0"/>
              </a:solidFill>
            </a:endParaRPr>
          </a:p>
          <a:p>
            <a:pPr lvl="1"/>
            <a:endParaRPr lang="en-CA" dirty="0"/>
          </a:p>
        </p:txBody>
      </p:sp>
      <p:sp>
        <p:nvSpPr>
          <p:cNvPr id="3" name="Text Placeholder 2">
            <a:extLst>
              <a:ext uri="{FF2B5EF4-FFF2-40B4-BE49-F238E27FC236}">
                <a16:creationId xmlns:a16="http://schemas.microsoft.com/office/drawing/2014/main" id="{65745BC8-FE25-4F1C-670D-49D08D8F6F99}"/>
              </a:ext>
            </a:extLst>
          </p:cNvPr>
          <p:cNvSpPr>
            <a:spLocks noGrp="1"/>
          </p:cNvSpPr>
          <p:nvPr>
            <p:ph type="body" sz="quarter" idx="14"/>
          </p:nvPr>
        </p:nvSpPr>
        <p:spPr/>
        <p:txBody>
          <a:bodyPr>
            <a:normAutofit lnSpcReduction="10000"/>
          </a:bodyPr>
          <a:lstStyle/>
          <a:p>
            <a:r>
              <a:rPr lang="en-US" dirty="0">
                <a:solidFill>
                  <a:schemeClr val="tx1"/>
                </a:solidFill>
              </a:rPr>
              <a:t>What are UCN?</a:t>
            </a:r>
            <a:endParaRPr lang="en-CA" dirty="0">
              <a:solidFill>
                <a:schemeClr val="tx1"/>
              </a:solidFill>
            </a:endParaRPr>
          </a:p>
        </p:txBody>
      </p:sp>
      <p:pic>
        <p:nvPicPr>
          <p:cNvPr id="4" name="Picture 3">
            <a:extLst>
              <a:ext uri="{FF2B5EF4-FFF2-40B4-BE49-F238E27FC236}">
                <a16:creationId xmlns:a16="http://schemas.microsoft.com/office/drawing/2014/main" id="{A3253FDA-CD9E-5B74-7CBE-15ECB636C31E}"/>
              </a:ext>
            </a:extLst>
          </p:cNvPr>
          <p:cNvPicPr>
            <a:picLocks noChangeAspect="1"/>
          </p:cNvPicPr>
          <p:nvPr/>
        </p:nvPicPr>
        <p:blipFill>
          <a:blip r:embed="rId2"/>
          <a:stretch>
            <a:fillRect/>
          </a:stretch>
        </p:blipFill>
        <p:spPr>
          <a:xfrm>
            <a:off x="8852748" y="609600"/>
            <a:ext cx="3115732" cy="1752599"/>
          </a:xfrm>
          <a:prstGeom prst="rect">
            <a:avLst/>
          </a:prstGeom>
        </p:spPr>
      </p:pic>
      <p:sp>
        <p:nvSpPr>
          <p:cNvPr id="5" name="TextBox 4">
            <a:extLst>
              <a:ext uri="{FF2B5EF4-FFF2-40B4-BE49-F238E27FC236}">
                <a16:creationId xmlns:a16="http://schemas.microsoft.com/office/drawing/2014/main" id="{8A00FF3B-31EB-1E37-9B7A-F491A114EE7C}"/>
              </a:ext>
            </a:extLst>
          </p:cNvPr>
          <p:cNvSpPr txBox="1"/>
          <p:nvPr/>
        </p:nvSpPr>
        <p:spPr>
          <a:xfrm>
            <a:off x="10749280" y="1485899"/>
            <a:ext cx="975360" cy="369332"/>
          </a:xfrm>
          <a:prstGeom prst="rect">
            <a:avLst/>
          </a:prstGeom>
          <a:noFill/>
        </p:spPr>
        <p:txBody>
          <a:bodyPr wrap="square" rtlCol="0">
            <a:spAutoFit/>
          </a:bodyPr>
          <a:lstStyle/>
          <a:p>
            <a:r>
              <a:rPr lang="en-US" b="1" dirty="0"/>
              <a:t>13 m/s</a:t>
            </a:r>
            <a:endParaRPr lang="en-CA" b="1" dirty="0"/>
          </a:p>
        </p:txBody>
      </p:sp>
      <p:pic>
        <p:nvPicPr>
          <p:cNvPr id="6" name="Picture 5">
            <a:extLst>
              <a:ext uri="{FF2B5EF4-FFF2-40B4-BE49-F238E27FC236}">
                <a16:creationId xmlns:a16="http://schemas.microsoft.com/office/drawing/2014/main" id="{6DED2CB0-9E01-2E65-E843-D08F959F8EBB}"/>
              </a:ext>
            </a:extLst>
          </p:cNvPr>
          <p:cNvPicPr>
            <a:picLocks noChangeAspect="1"/>
          </p:cNvPicPr>
          <p:nvPr/>
        </p:nvPicPr>
        <p:blipFill>
          <a:blip r:embed="rId3"/>
          <a:stretch>
            <a:fillRect/>
          </a:stretch>
        </p:blipFill>
        <p:spPr>
          <a:xfrm>
            <a:off x="8854523" y="2362199"/>
            <a:ext cx="3113957" cy="1752599"/>
          </a:xfrm>
          <a:prstGeom prst="rect">
            <a:avLst/>
          </a:prstGeom>
        </p:spPr>
      </p:pic>
      <p:sp>
        <p:nvSpPr>
          <p:cNvPr id="7" name="TextBox 6">
            <a:extLst>
              <a:ext uri="{FF2B5EF4-FFF2-40B4-BE49-F238E27FC236}">
                <a16:creationId xmlns:a16="http://schemas.microsoft.com/office/drawing/2014/main" id="{2EFAA8AA-59F0-B597-0DFA-CD603E8328F4}"/>
              </a:ext>
            </a:extLst>
          </p:cNvPr>
          <p:cNvSpPr txBox="1"/>
          <p:nvPr/>
        </p:nvSpPr>
        <p:spPr>
          <a:xfrm>
            <a:off x="10170160" y="3607830"/>
            <a:ext cx="1158240" cy="369332"/>
          </a:xfrm>
          <a:prstGeom prst="rect">
            <a:avLst/>
          </a:prstGeom>
          <a:noFill/>
        </p:spPr>
        <p:txBody>
          <a:bodyPr wrap="square" rtlCol="0">
            <a:spAutoFit/>
          </a:bodyPr>
          <a:lstStyle/>
          <a:p>
            <a:r>
              <a:rPr lang="en-US" b="1" dirty="0"/>
              <a:t>11.5 m/s</a:t>
            </a:r>
            <a:endParaRPr lang="en-CA" b="1" dirty="0"/>
          </a:p>
        </p:txBody>
      </p:sp>
      <p:pic>
        <p:nvPicPr>
          <p:cNvPr id="8" name="Picture 7">
            <a:extLst>
              <a:ext uri="{FF2B5EF4-FFF2-40B4-BE49-F238E27FC236}">
                <a16:creationId xmlns:a16="http://schemas.microsoft.com/office/drawing/2014/main" id="{AA047397-66C3-499F-6313-92A249B28357}"/>
              </a:ext>
            </a:extLst>
          </p:cNvPr>
          <p:cNvPicPr>
            <a:picLocks noChangeAspect="1"/>
          </p:cNvPicPr>
          <p:nvPr/>
        </p:nvPicPr>
        <p:blipFill>
          <a:blip r:embed="rId4"/>
          <a:srcRect l="48889"/>
          <a:stretch/>
        </p:blipFill>
        <p:spPr>
          <a:xfrm>
            <a:off x="7432849" y="609600"/>
            <a:ext cx="1419012" cy="1847994"/>
          </a:xfrm>
          <a:prstGeom prst="rect">
            <a:avLst/>
          </a:prstGeom>
        </p:spPr>
      </p:pic>
    </p:spTree>
    <p:extLst>
      <p:ext uri="{BB962C8B-B14F-4D97-AF65-F5344CB8AC3E}">
        <p14:creationId xmlns:p14="http://schemas.microsoft.com/office/powerpoint/2010/main" val="19828374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4A79E-2FDC-EE27-E281-BD37474AE5E7}"/>
              </a:ext>
            </a:extLst>
          </p:cNvPr>
          <p:cNvSpPr>
            <a:spLocks noGrp="1"/>
          </p:cNvSpPr>
          <p:nvPr>
            <p:ph type="title"/>
          </p:nvPr>
        </p:nvSpPr>
        <p:spPr/>
        <p:txBody>
          <a:bodyPr/>
          <a:lstStyle/>
          <a:p>
            <a:r>
              <a:rPr lang="en-US" dirty="0"/>
              <a:t>Benchmarking Goals</a:t>
            </a:r>
            <a:endParaRPr lang="en-CA" dirty="0"/>
          </a:p>
        </p:txBody>
      </p:sp>
      <p:sp>
        <p:nvSpPr>
          <p:cNvPr id="3" name="Content Placeholder 2">
            <a:extLst>
              <a:ext uri="{FF2B5EF4-FFF2-40B4-BE49-F238E27FC236}">
                <a16:creationId xmlns:a16="http://schemas.microsoft.com/office/drawing/2014/main" id="{044191E4-6E52-D999-0472-EBC9A8A5CF15}"/>
              </a:ext>
            </a:extLst>
          </p:cNvPr>
          <p:cNvSpPr>
            <a:spLocks noGrp="1"/>
          </p:cNvSpPr>
          <p:nvPr>
            <p:ph idx="1"/>
          </p:nvPr>
        </p:nvSpPr>
        <p:spPr/>
        <p:txBody>
          <a:bodyPr/>
          <a:lstStyle/>
          <a:p>
            <a:r>
              <a:rPr lang="en-US" dirty="0"/>
              <a:t>Simulate simple storage experiment</a:t>
            </a:r>
          </a:p>
          <a:p>
            <a:endParaRPr lang="en-US" dirty="0"/>
          </a:p>
          <a:p>
            <a:r>
              <a:rPr lang="en-US" dirty="0"/>
              <a:t>Analyze data statistically and analytically, comparing results to give us confidence in </a:t>
            </a:r>
            <a:r>
              <a:rPr lang="en-US" dirty="0" err="1"/>
              <a:t>PENTrack</a:t>
            </a:r>
            <a:r>
              <a:rPr lang="en-US" dirty="0"/>
              <a:t> simulations</a:t>
            </a:r>
          </a:p>
          <a:p>
            <a:endParaRPr lang="en-CA" dirty="0"/>
          </a:p>
          <a:p>
            <a:r>
              <a:rPr lang="en-CA" dirty="0"/>
              <a:t>Develop a </a:t>
            </a:r>
            <a:r>
              <a:rPr lang="en-CA" dirty="0" err="1"/>
              <a:t>PENTrack</a:t>
            </a:r>
            <a:r>
              <a:rPr lang="en-CA" dirty="0"/>
              <a:t> workflow that can essentially be mirrored onto the JPARC experiment</a:t>
            </a:r>
          </a:p>
        </p:txBody>
      </p:sp>
      <p:sp>
        <p:nvSpPr>
          <p:cNvPr id="5" name="Slide Number Placeholder 4">
            <a:extLst>
              <a:ext uri="{FF2B5EF4-FFF2-40B4-BE49-F238E27FC236}">
                <a16:creationId xmlns:a16="http://schemas.microsoft.com/office/drawing/2014/main" id="{6B257649-932C-88EB-3778-DF6FC83F14DA}"/>
              </a:ext>
            </a:extLst>
          </p:cNvPr>
          <p:cNvSpPr>
            <a:spLocks noGrp="1"/>
          </p:cNvSpPr>
          <p:nvPr>
            <p:ph type="sldNum" sz="quarter" idx="12"/>
          </p:nvPr>
        </p:nvSpPr>
        <p:spPr/>
        <p:txBody>
          <a:bodyPr/>
          <a:lstStyle/>
          <a:p>
            <a:fld id="{A4060E2B-25DB-47F5-B68A-4CACD5C016EE}" type="slidenum">
              <a:rPr lang="en-CA" smtClean="0"/>
              <a:t>40</a:t>
            </a:fld>
            <a:endParaRPr lang="en-CA"/>
          </a:p>
        </p:txBody>
      </p:sp>
    </p:spTree>
    <p:extLst>
      <p:ext uri="{BB962C8B-B14F-4D97-AF65-F5344CB8AC3E}">
        <p14:creationId xmlns:p14="http://schemas.microsoft.com/office/powerpoint/2010/main" val="6951191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83B6E-B208-6E15-BDDB-346458ADBAAD}"/>
              </a:ext>
            </a:extLst>
          </p:cNvPr>
          <p:cNvSpPr>
            <a:spLocks noGrp="1"/>
          </p:cNvSpPr>
          <p:nvPr>
            <p:ph type="title"/>
          </p:nvPr>
        </p:nvSpPr>
        <p:spPr/>
        <p:txBody>
          <a:bodyPr/>
          <a:lstStyle/>
          <a:p>
            <a:r>
              <a:rPr lang="en-US" dirty="0"/>
              <a:t>A General Simulation Workflow</a:t>
            </a:r>
            <a:endParaRPr lang="en-CA" dirty="0"/>
          </a:p>
        </p:txBody>
      </p:sp>
      <p:sp>
        <p:nvSpPr>
          <p:cNvPr id="3" name="Content Placeholder 2">
            <a:extLst>
              <a:ext uri="{FF2B5EF4-FFF2-40B4-BE49-F238E27FC236}">
                <a16:creationId xmlns:a16="http://schemas.microsoft.com/office/drawing/2014/main" id="{907F5E1E-1FA9-6084-5751-DA9F3B1ECE45}"/>
              </a:ext>
            </a:extLst>
          </p:cNvPr>
          <p:cNvSpPr>
            <a:spLocks noGrp="1"/>
          </p:cNvSpPr>
          <p:nvPr>
            <p:ph idx="1"/>
          </p:nvPr>
        </p:nvSpPr>
        <p:spPr/>
        <p:txBody>
          <a:bodyPr/>
          <a:lstStyle/>
          <a:p>
            <a:r>
              <a:rPr lang="en-US" dirty="0"/>
              <a:t>Specify material parameters which you want to vary</a:t>
            </a:r>
          </a:p>
          <a:p>
            <a:endParaRPr lang="en-CA" dirty="0"/>
          </a:p>
          <a:p>
            <a:r>
              <a:rPr lang="en-CA" dirty="0"/>
              <a:t>Create a configuration file template and a corresponding batch file template</a:t>
            </a:r>
          </a:p>
          <a:p>
            <a:r>
              <a:rPr lang="en-CA" dirty="0"/>
              <a:t>Create a configuration generator file, that loops through desired material parameters and runs a unique simulation for each specified option – </a:t>
            </a:r>
            <a:r>
              <a:rPr lang="en-CA" sz="2000" dirty="0" err="1"/>
              <a:t>perl</a:t>
            </a:r>
            <a:r>
              <a:rPr lang="en-CA" sz="2000" dirty="0"/>
              <a:t> scripting</a:t>
            </a:r>
            <a:endParaRPr lang="en-CA" dirty="0"/>
          </a:p>
          <a:p>
            <a:r>
              <a:rPr lang="en-CA" dirty="0"/>
              <a:t>Run simulations and analyze data – </a:t>
            </a:r>
            <a:r>
              <a:rPr lang="en-CA" sz="2000" dirty="0"/>
              <a:t>python scripts</a:t>
            </a:r>
            <a:endParaRPr lang="en-CA" dirty="0"/>
          </a:p>
        </p:txBody>
      </p:sp>
      <p:sp>
        <p:nvSpPr>
          <p:cNvPr id="5" name="Slide Number Placeholder 4">
            <a:extLst>
              <a:ext uri="{FF2B5EF4-FFF2-40B4-BE49-F238E27FC236}">
                <a16:creationId xmlns:a16="http://schemas.microsoft.com/office/drawing/2014/main" id="{014BC1E8-FE0E-9941-741F-28AF60E7753C}"/>
              </a:ext>
            </a:extLst>
          </p:cNvPr>
          <p:cNvSpPr>
            <a:spLocks noGrp="1"/>
          </p:cNvSpPr>
          <p:nvPr>
            <p:ph type="sldNum" sz="quarter" idx="12"/>
          </p:nvPr>
        </p:nvSpPr>
        <p:spPr/>
        <p:txBody>
          <a:bodyPr/>
          <a:lstStyle/>
          <a:p>
            <a:fld id="{A4060E2B-25DB-47F5-B68A-4CACD5C016EE}" type="slidenum">
              <a:rPr lang="en-CA" smtClean="0"/>
              <a:t>41</a:t>
            </a:fld>
            <a:endParaRPr lang="en-CA"/>
          </a:p>
        </p:txBody>
      </p:sp>
    </p:spTree>
    <p:extLst>
      <p:ext uri="{BB962C8B-B14F-4D97-AF65-F5344CB8AC3E}">
        <p14:creationId xmlns:p14="http://schemas.microsoft.com/office/powerpoint/2010/main" val="32896611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9A903-4C88-4BFA-A977-5702F71FF711}"/>
              </a:ext>
            </a:extLst>
          </p:cNvPr>
          <p:cNvSpPr>
            <a:spLocks noGrp="1"/>
          </p:cNvSpPr>
          <p:nvPr>
            <p:ph type="title"/>
          </p:nvPr>
        </p:nvSpPr>
        <p:spPr/>
        <p:txBody>
          <a:bodyPr/>
          <a:lstStyle/>
          <a:p>
            <a:r>
              <a:rPr lang="en-US" dirty="0"/>
              <a:t>Analysis and Results</a:t>
            </a:r>
            <a:endParaRPr lang="en-CA" dirty="0"/>
          </a:p>
        </p:txBody>
      </p:sp>
      <p:sp>
        <p:nvSpPr>
          <p:cNvPr id="3" name="Content Placeholder 2">
            <a:extLst>
              <a:ext uri="{FF2B5EF4-FFF2-40B4-BE49-F238E27FC236}">
                <a16:creationId xmlns:a16="http://schemas.microsoft.com/office/drawing/2014/main" id="{E1DF8FBC-E7F4-070C-2F1A-D584B72BB07F}"/>
              </a:ext>
            </a:extLst>
          </p:cNvPr>
          <p:cNvSpPr>
            <a:spLocks noGrp="1"/>
          </p:cNvSpPr>
          <p:nvPr>
            <p:ph idx="1"/>
          </p:nvPr>
        </p:nvSpPr>
        <p:spPr/>
        <p:txBody>
          <a:bodyPr>
            <a:normAutofit/>
          </a:bodyPr>
          <a:lstStyle/>
          <a:p>
            <a:r>
              <a:rPr lang="en-US" dirty="0"/>
              <a:t>Simulated 20,000 UCN, uniform angular and energy distribution</a:t>
            </a:r>
          </a:p>
          <a:p>
            <a:pPr lvl="1"/>
            <a:r>
              <a:rPr lang="en-US" dirty="0"/>
              <a:t>W values ranging form 0.01 – 0.1 </a:t>
            </a:r>
            <a:r>
              <a:rPr lang="en-US" dirty="0" err="1"/>
              <a:t>neV</a:t>
            </a:r>
            <a:r>
              <a:rPr lang="en-US" dirty="0"/>
              <a:t> (0.01 </a:t>
            </a:r>
            <a:r>
              <a:rPr lang="en-US" dirty="0" err="1"/>
              <a:t>neV</a:t>
            </a:r>
            <a:r>
              <a:rPr lang="en-US" dirty="0"/>
              <a:t> steps)</a:t>
            </a:r>
          </a:p>
          <a:p>
            <a:endParaRPr lang="en-US" dirty="0"/>
          </a:p>
          <a:p>
            <a:r>
              <a:rPr lang="en-US" dirty="0"/>
              <a:t>Statistical analysis compared with analytical model based on the kinetic theory of gas applied to UCNs</a:t>
            </a:r>
          </a:p>
          <a:p>
            <a:endParaRPr lang="en-US" dirty="0"/>
          </a:p>
          <a:p>
            <a:r>
              <a:rPr lang="en-US" dirty="0"/>
              <a:t>Scripts developed to run from command line, so analysis can be done on Compute Canada servers if desired</a:t>
            </a:r>
            <a:endParaRPr lang="en-CA" dirty="0"/>
          </a:p>
          <a:p>
            <a:endParaRPr lang="en-CA" dirty="0"/>
          </a:p>
          <a:p>
            <a:endParaRPr lang="en-CA" dirty="0"/>
          </a:p>
          <a:p>
            <a:endParaRPr lang="en-CA" dirty="0"/>
          </a:p>
          <a:p>
            <a:endParaRPr lang="en-CA" dirty="0"/>
          </a:p>
          <a:p>
            <a:endParaRPr lang="en-CA" dirty="0"/>
          </a:p>
        </p:txBody>
      </p:sp>
      <p:sp>
        <p:nvSpPr>
          <p:cNvPr id="5" name="Slide Number Placeholder 4">
            <a:extLst>
              <a:ext uri="{FF2B5EF4-FFF2-40B4-BE49-F238E27FC236}">
                <a16:creationId xmlns:a16="http://schemas.microsoft.com/office/drawing/2014/main" id="{35F46C6D-0FA9-E80F-F779-C1BE7056EED4}"/>
              </a:ext>
            </a:extLst>
          </p:cNvPr>
          <p:cNvSpPr>
            <a:spLocks noGrp="1"/>
          </p:cNvSpPr>
          <p:nvPr>
            <p:ph type="sldNum" sz="quarter" idx="12"/>
          </p:nvPr>
        </p:nvSpPr>
        <p:spPr/>
        <p:txBody>
          <a:bodyPr/>
          <a:lstStyle/>
          <a:p>
            <a:fld id="{A4060E2B-25DB-47F5-B68A-4CACD5C016EE}" type="slidenum">
              <a:rPr lang="en-CA" smtClean="0"/>
              <a:t>42</a:t>
            </a:fld>
            <a:endParaRPr lang="en-CA"/>
          </a:p>
        </p:txBody>
      </p:sp>
    </p:spTree>
    <p:extLst>
      <p:ext uri="{BB962C8B-B14F-4D97-AF65-F5344CB8AC3E}">
        <p14:creationId xmlns:p14="http://schemas.microsoft.com/office/powerpoint/2010/main" val="2768821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DC9BF-C28A-169C-F13A-6CB1849A294C}"/>
              </a:ext>
            </a:extLst>
          </p:cNvPr>
          <p:cNvSpPr>
            <a:spLocks noGrp="1"/>
          </p:cNvSpPr>
          <p:nvPr>
            <p:ph type="title"/>
          </p:nvPr>
        </p:nvSpPr>
        <p:spPr/>
        <p:txBody>
          <a:bodyPr/>
          <a:lstStyle/>
          <a:p>
            <a:r>
              <a:rPr lang="en-US" dirty="0"/>
              <a:t>Templates, Scripting and Analysis</a:t>
            </a:r>
            <a:endParaRPr lang="en-CA" dirty="0"/>
          </a:p>
        </p:txBody>
      </p:sp>
      <p:sp>
        <p:nvSpPr>
          <p:cNvPr id="3" name="Content Placeholder 2">
            <a:extLst>
              <a:ext uri="{FF2B5EF4-FFF2-40B4-BE49-F238E27FC236}">
                <a16:creationId xmlns:a16="http://schemas.microsoft.com/office/drawing/2014/main" id="{36DB9FF2-F59A-573E-C724-352359E93A90}"/>
              </a:ext>
            </a:extLst>
          </p:cNvPr>
          <p:cNvSpPr>
            <a:spLocks noGrp="1"/>
          </p:cNvSpPr>
          <p:nvPr>
            <p:ph idx="1"/>
          </p:nvPr>
        </p:nvSpPr>
        <p:spPr/>
        <p:txBody>
          <a:bodyPr>
            <a:normAutofit lnSpcReduction="10000"/>
          </a:bodyPr>
          <a:lstStyle/>
          <a:p>
            <a:r>
              <a:rPr lang="en-US" dirty="0"/>
              <a:t>All relevant templates have been created</a:t>
            </a:r>
          </a:p>
          <a:p>
            <a:endParaRPr lang="en-US" dirty="0"/>
          </a:p>
          <a:p>
            <a:r>
              <a:rPr lang="en-US" dirty="0"/>
              <a:t>I must determine the desired material parameters to input</a:t>
            </a:r>
          </a:p>
          <a:p>
            <a:pPr lvl="1"/>
            <a:r>
              <a:rPr lang="en-US" dirty="0"/>
              <a:t>Need to determine what ranges of non DLC components I need to vary to inform error bars in the experiment</a:t>
            </a:r>
          </a:p>
          <a:p>
            <a:pPr lvl="1"/>
            <a:r>
              <a:rPr lang="en-US" dirty="0"/>
              <a:t>Consulting Sean </a:t>
            </a:r>
            <a:r>
              <a:rPr lang="en-US" dirty="0" err="1"/>
              <a:t>Vanbergen</a:t>
            </a:r>
            <a:r>
              <a:rPr lang="en-US" dirty="0"/>
              <a:t> (TRIUMF) next Monday</a:t>
            </a:r>
          </a:p>
          <a:p>
            <a:pPr lvl="1"/>
            <a:endParaRPr lang="en-US" dirty="0"/>
          </a:p>
          <a:p>
            <a:r>
              <a:rPr lang="en-US" dirty="0"/>
              <a:t>Run simulations once this is completed (next two weeks)</a:t>
            </a:r>
          </a:p>
          <a:p>
            <a:r>
              <a:rPr lang="en-US" dirty="0"/>
              <a:t>Analysis only requires minor tweaks from benchmarking analysis</a:t>
            </a:r>
          </a:p>
        </p:txBody>
      </p:sp>
      <p:sp>
        <p:nvSpPr>
          <p:cNvPr id="5" name="Slide Number Placeholder 4">
            <a:extLst>
              <a:ext uri="{FF2B5EF4-FFF2-40B4-BE49-F238E27FC236}">
                <a16:creationId xmlns:a16="http://schemas.microsoft.com/office/drawing/2014/main" id="{5BA0B098-AE5E-F4E2-CE94-957524590135}"/>
              </a:ext>
            </a:extLst>
          </p:cNvPr>
          <p:cNvSpPr>
            <a:spLocks noGrp="1"/>
          </p:cNvSpPr>
          <p:nvPr>
            <p:ph type="sldNum" sz="quarter" idx="12"/>
          </p:nvPr>
        </p:nvSpPr>
        <p:spPr/>
        <p:txBody>
          <a:bodyPr/>
          <a:lstStyle/>
          <a:p>
            <a:fld id="{A4060E2B-25DB-47F5-B68A-4CACD5C016EE}" type="slidenum">
              <a:rPr lang="en-CA" smtClean="0"/>
              <a:t>43</a:t>
            </a:fld>
            <a:endParaRPr lang="en-CA"/>
          </a:p>
        </p:txBody>
      </p:sp>
    </p:spTree>
    <p:extLst>
      <p:ext uri="{BB962C8B-B14F-4D97-AF65-F5344CB8AC3E}">
        <p14:creationId xmlns:p14="http://schemas.microsoft.com/office/powerpoint/2010/main" val="13838293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489B-7D39-D359-3600-F90BA26FB721}"/>
              </a:ext>
            </a:extLst>
          </p:cNvPr>
          <p:cNvSpPr>
            <a:spLocks noGrp="1"/>
          </p:cNvSpPr>
          <p:nvPr>
            <p:ph type="title"/>
          </p:nvPr>
        </p:nvSpPr>
        <p:spPr/>
        <p:txBody>
          <a:bodyPr/>
          <a:lstStyle/>
          <a:p>
            <a:r>
              <a:rPr lang="en-US" dirty="0"/>
              <a:t>Identifying </a:t>
            </a:r>
            <a:r>
              <a:rPr lang="en-US" dirty="0" err="1"/>
              <a:t>PENTrack</a:t>
            </a:r>
            <a:r>
              <a:rPr lang="en-US" dirty="0"/>
              <a:t> issues	</a:t>
            </a:r>
            <a:endParaRPr lang="en-CA" dirty="0"/>
          </a:p>
        </p:txBody>
      </p:sp>
      <p:sp>
        <p:nvSpPr>
          <p:cNvPr id="3" name="Content Placeholder 2">
            <a:extLst>
              <a:ext uri="{FF2B5EF4-FFF2-40B4-BE49-F238E27FC236}">
                <a16:creationId xmlns:a16="http://schemas.microsoft.com/office/drawing/2014/main" id="{57E95F19-6E91-6158-33F3-0D3DAA1FCA18}"/>
              </a:ext>
            </a:extLst>
          </p:cNvPr>
          <p:cNvSpPr>
            <a:spLocks noGrp="1"/>
          </p:cNvSpPr>
          <p:nvPr>
            <p:ph idx="1"/>
          </p:nvPr>
        </p:nvSpPr>
        <p:spPr/>
        <p:txBody>
          <a:bodyPr/>
          <a:lstStyle/>
          <a:p>
            <a:r>
              <a:rPr lang="en-US" dirty="0"/>
              <a:t>I found that the micro-roughness diffuse scattering model was not working properly in </a:t>
            </a:r>
            <a:r>
              <a:rPr lang="en-US" dirty="0" err="1"/>
              <a:t>PENTrack</a:t>
            </a:r>
            <a:endParaRPr lang="en-US" dirty="0"/>
          </a:p>
          <a:p>
            <a:pPr lvl="1"/>
            <a:r>
              <a:rPr lang="en-US" dirty="0"/>
              <a:t>I switched to Lambert scattering for my benchmarking</a:t>
            </a:r>
          </a:p>
          <a:p>
            <a:endParaRPr lang="en-US" dirty="0"/>
          </a:p>
          <a:p>
            <a:r>
              <a:rPr lang="en-US" dirty="0"/>
              <a:t>I consulted Wolfgang Schreyer who identified this as a key issue that he must fix in the </a:t>
            </a:r>
            <a:r>
              <a:rPr lang="en-US" dirty="0" err="1"/>
              <a:t>PENTrack</a:t>
            </a:r>
            <a:r>
              <a:rPr lang="en-US" dirty="0"/>
              <a:t> software package</a:t>
            </a:r>
            <a:endParaRPr lang="en-CA" dirty="0"/>
          </a:p>
        </p:txBody>
      </p:sp>
      <p:sp>
        <p:nvSpPr>
          <p:cNvPr id="5" name="Slide Number Placeholder 4">
            <a:extLst>
              <a:ext uri="{FF2B5EF4-FFF2-40B4-BE49-F238E27FC236}">
                <a16:creationId xmlns:a16="http://schemas.microsoft.com/office/drawing/2014/main" id="{53048A51-414E-F488-E1E4-A512482253C3}"/>
              </a:ext>
            </a:extLst>
          </p:cNvPr>
          <p:cNvSpPr>
            <a:spLocks noGrp="1"/>
          </p:cNvSpPr>
          <p:nvPr>
            <p:ph type="sldNum" sz="quarter" idx="12"/>
          </p:nvPr>
        </p:nvSpPr>
        <p:spPr/>
        <p:txBody>
          <a:bodyPr/>
          <a:lstStyle/>
          <a:p>
            <a:fld id="{A4060E2B-25DB-47F5-B68A-4CACD5C016EE}" type="slidenum">
              <a:rPr lang="en-CA" smtClean="0"/>
              <a:t>44</a:t>
            </a:fld>
            <a:endParaRPr lang="en-CA"/>
          </a:p>
        </p:txBody>
      </p:sp>
    </p:spTree>
    <p:extLst>
      <p:ext uri="{BB962C8B-B14F-4D97-AF65-F5344CB8AC3E}">
        <p14:creationId xmlns:p14="http://schemas.microsoft.com/office/powerpoint/2010/main" val="3577730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94D16-4363-B224-F227-3489320DA8B3}"/>
              </a:ext>
            </a:extLst>
          </p:cNvPr>
          <p:cNvSpPr>
            <a:spLocks noGrp="1"/>
          </p:cNvSpPr>
          <p:nvPr>
            <p:ph type="title"/>
          </p:nvPr>
        </p:nvSpPr>
        <p:spPr/>
        <p:txBody>
          <a:bodyPr/>
          <a:lstStyle/>
          <a:p>
            <a:r>
              <a:rPr lang="en-US" dirty="0"/>
              <a:t>A Global History of nEDM measurements</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FBD4941-71DB-8E20-34AC-432E0B516830}"/>
                  </a:ext>
                </a:extLst>
              </p:cNvPr>
              <p:cNvSpPr>
                <a:spLocks noGrp="1"/>
              </p:cNvSpPr>
              <p:nvPr>
                <p:ph idx="1"/>
              </p:nvPr>
            </p:nvSpPr>
            <p:spPr>
              <a:xfrm>
                <a:off x="247740" y="1657065"/>
                <a:ext cx="5602224" cy="5007893"/>
              </a:xfrm>
            </p:spPr>
            <p:txBody>
              <a:bodyPr>
                <a:normAutofit/>
              </a:bodyPr>
              <a:lstStyle/>
              <a:p>
                <a:r>
                  <a:rPr lang="en-US" sz="2400" dirty="0"/>
                  <a:t>Modern experiments are limited by the number of UCN they store (statistics)</a:t>
                </a:r>
              </a:p>
              <a:p>
                <a:endParaRPr lang="en-US" sz="2400" dirty="0"/>
              </a:p>
              <a:p>
                <a:r>
                  <a:rPr lang="en-US" sz="2400" dirty="0"/>
                  <a:t>How do you increase statistics?</a:t>
                </a:r>
              </a:p>
              <a:p>
                <a:pPr lvl="1"/>
                <a:r>
                  <a:rPr lang="en-US" sz="2000" dirty="0"/>
                  <a:t>Powerful UCN sources</a:t>
                </a:r>
              </a:p>
              <a:p>
                <a:pPr lvl="1"/>
                <a:r>
                  <a:rPr lang="en-US" sz="2000" dirty="0"/>
                  <a:t>Maximally efficient UCN transport</a:t>
                </a:r>
              </a:p>
              <a:p>
                <a:endParaRPr lang="en-US" sz="2400" dirty="0"/>
              </a:p>
              <a:p>
                <a:r>
                  <a:rPr lang="en-US" sz="2000" dirty="0"/>
                  <a:t>Statistical uncertainty</a:t>
                </a:r>
                <a:r>
                  <a:rPr lang="en-US" sz="2400" dirty="0"/>
                  <a:t>:</a:t>
                </a:r>
              </a:p>
              <a:p>
                <a:pPr marL="0" indent="0">
                  <a:buNone/>
                </a:pPr>
                <a14:m>
                  <m:oMathPara xmlns:m="http://schemas.openxmlformats.org/officeDocument/2006/math">
                    <m:oMathParaPr>
                      <m:jc m:val="centerGroup"/>
                    </m:oMathParaPr>
                    <m:oMath xmlns:m="http://schemas.openxmlformats.org/officeDocument/2006/math">
                      <m:sSub>
                        <m:sSubPr>
                          <m:ctrlPr>
                            <a:rPr lang="en-CA" sz="2400" b="1" i="1" smtClean="0">
                              <a:solidFill>
                                <a:srgbClr val="00B0F0"/>
                              </a:solidFill>
                              <a:latin typeface="Cambria Math" panose="02040503050406030204" pitchFamily="18" charset="0"/>
                              <a:ea typeface="Cambria Math" panose="02040503050406030204" pitchFamily="18" charset="0"/>
                            </a:rPr>
                          </m:ctrlPr>
                        </m:sSubPr>
                        <m:e>
                          <m:r>
                            <a:rPr lang="en-CA" sz="2400" b="1" i="1" smtClean="0">
                              <a:solidFill>
                                <a:srgbClr val="00B0F0"/>
                              </a:solidFill>
                              <a:latin typeface="Cambria Math" panose="02040503050406030204" pitchFamily="18" charset="0"/>
                              <a:ea typeface="Cambria Math" panose="02040503050406030204" pitchFamily="18" charset="0"/>
                            </a:rPr>
                            <m:t>𝝈</m:t>
                          </m:r>
                        </m:e>
                        <m:sub>
                          <m:r>
                            <a:rPr lang="en-CA" sz="2400" b="1" i="1" smtClean="0">
                              <a:solidFill>
                                <a:srgbClr val="00B0F0"/>
                              </a:solidFill>
                              <a:latin typeface="Cambria Math" panose="02040503050406030204" pitchFamily="18" charset="0"/>
                              <a:ea typeface="Cambria Math" panose="02040503050406030204" pitchFamily="18" charset="0"/>
                            </a:rPr>
                            <m:t>𝒅</m:t>
                          </m:r>
                        </m:sub>
                      </m:sSub>
                      <m:r>
                        <a:rPr lang="en-CA" sz="2400" b="1" i="1" smtClean="0">
                          <a:solidFill>
                            <a:srgbClr val="00B0F0"/>
                          </a:solidFill>
                          <a:latin typeface="Cambria Math" panose="02040503050406030204" pitchFamily="18" charset="0"/>
                          <a:ea typeface="Cambria Math"/>
                        </a:rPr>
                        <m:t>=</m:t>
                      </m:r>
                      <m:f>
                        <m:fPr>
                          <m:ctrlPr>
                            <a:rPr lang="en-CA" sz="2400" b="1" i="1" smtClean="0">
                              <a:solidFill>
                                <a:srgbClr val="00B0F0"/>
                              </a:solidFill>
                              <a:latin typeface="Cambria Math" panose="02040503050406030204" pitchFamily="18" charset="0"/>
                              <a:ea typeface="Cambria Math"/>
                            </a:rPr>
                          </m:ctrlPr>
                        </m:fPr>
                        <m:num>
                          <m:r>
                            <a:rPr lang="en-CA" sz="2400" b="1" i="1" smtClean="0">
                              <a:solidFill>
                                <a:srgbClr val="00B0F0"/>
                              </a:solidFill>
                              <a:latin typeface="Cambria Math" panose="02040503050406030204" pitchFamily="18" charset="0"/>
                              <a:ea typeface="Cambria Math" panose="02040503050406030204" pitchFamily="18" charset="0"/>
                            </a:rPr>
                            <m:t>ℏ</m:t>
                          </m:r>
                        </m:num>
                        <m:den>
                          <m:r>
                            <a:rPr lang="en-CA" sz="2400" b="1" i="1" smtClean="0">
                              <a:solidFill>
                                <a:srgbClr val="00B0F0"/>
                              </a:solidFill>
                              <a:latin typeface="Cambria Math" panose="02040503050406030204" pitchFamily="18" charset="0"/>
                              <a:ea typeface="Cambria Math"/>
                            </a:rPr>
                            <m:t>𝟐</m:t>
                          </m:r>
                          <m:r>
                            <a:rPr lang="en-CA" sz="2400" b="1" i="1" smtClean="0">
                              <a:solidFill>
                                <a:srgbClr val="00B0F0"/>
                              </a:solidFill>
                              <a:latin typeface="Cambria Math" panose="02040503050406030204" pitchFamily="18" charset="0"/>
                              <a:ea typeface="Cambria Math" panose="02040503050406030204" pitchFamily="18" charset="0"/>
                            </a:rPr>
                            <m:t>𝜶</m:t>
                          </m:r>
                          <m:r>
                            <a:rPr lang="en-CA" sz="2400" b="1" i="1" smtClean="0">
                              <a:solidFill>
                                <a:srgbClr val="00B0F0"/>
                              </a:solidFill>
                              <a:latin typeface="Cambria Math" panose="02040503050406030204" pitchFamily="18" charset="0"/>
                              <a:ea typeface="Cambria Math" panose="02040503050406030204" pitchFamily="18" charset="0"/>
                            </a:rPr>
                            <m:t>𝑬𝑻</m:t>
                          </m:r>
                          <m:rad>
                            <m:radPr>
                              <m:degHide m:val="on"/>
                              <m:ctrlPr>
                                <a:rPr lang="en-CA" sz="2400" b="1" i="1" smtClean="0">
                                  <a:solidFill>
                                    <a:srgbClr val="00B0F0"/>
                                  </a:solidFill>
                                  <a:latin typeface="Cambria Math" panose="02040503050406030204" pitchFamily="18" charset="0"/>
                                  <a:ea typeface="Cambria Math" panose="02040503050406030204" pitchFamily="18" charset="0"/>
                                </a:rPr>
                              </m:ctrlPr>
                            </m:radPr>
                            <m:deg/>
                            <m:e>
                              <m:r>
                                <a:rPr lang="en-CA" sz="2400" b="1" i="1" smtClean="0">
                                  <a:solidFill>
                                    <a:srgbClr val="00B0F0"/>
                                  </a:solidFill>
                                  <a:latin typeface="Cambria Math" panose="02040503050406030204" pitchFamily="18" charset="0"/>
                                  <a:ea typeface="Cambria Math" panose="02040503050406030204" pitchFamily="18" charset="0"/>
                                </a:rPr>
                                <m:t>𝑵</m:t>
                              </m:r>
                            </m:e>
                          </m:rad>
                        </m:den>
                      </m:f>
                    </m:oMath>
                  </m:oMathPara>
                </a14:m>
                <a:endParaRPr lang="en-US" b="1" i="1" dirty="0"/>
              </a:p>
              <a:p>
                <a:pPr lvl="1"/>
                <a:r>
                  <a:rPr lang="en-CA" dirty="0"/>
                  <a:t>Many polarized UCN needed for precision measurements</a:t>
                </a:r>
              </a:p>
            </p:txBody>
          </p:sp>
        </mc:Choice>
        <mc:Fallback xmlns="">
          <p:sp>
            <p:nvSpPr>
              <p:cNvPr id="3" name="Content Placeholder 2">
                <a:extLst>
                  <a:ext uri="{FF2B5EF4-FFF2-40B4-BE49-F238E27FC236}">
                    <a16:creationId xmlns:a16="http://schemas.microsoft.com/office/drawing/2014/main" id="{CFBD4941-71DB-8E20-34AC-432E0B516830}"/>
                  </a:ext>
                </a:extLst>
              </p:cNvPr>
              <p:cNvSpPr>
                <a:spLocks noGrp="1" noRot="1" noChangeAspect="1" noMove="1" noResize="1" noEditPoints="1" noAdjustHandles="1" noChangeArrowheads="1" noChangeShapeType="1" noTextEdit="1"/>
              </p:cNvSpPr>
              <p:nvPr>
                <p:ph idx="1"/>
              </p:nvPr>
            </p:nvSpPr>
            <p:spPr>
              <a:xfrm>
                <a:off x="247740" y="1657065"/>
                <a:ext cx="5602224" cy="5007893"/>
              </a:xfrm>
              <a:blipFill>
                <a:blip r:embed="rId3"/>
                <a:stretch>
                  <a:fillRect l="-1523" t="-1583" r="-3156"/>
                </a:stretch>
              </a:blipFill>
            </p:spPr>
            <p:txBody>
              <a:bodyPr/>
              <a:lstStyle/>
              <a:p>
                <a:r>
                  <a:rPr lang="en-CA">
                    <a:noFill/>
                  </a:rPr>
                  <a:t> </a:t>
                </a:r>
              </a:p>
            </p:txBody>
          </p:sp>
        </mc:Fallback>
      </mc:AlternateContent>
      <p:pic>
        <p:nvPicPr>
          <p:cNvPr id="8" name="Picture 7" descr="A graph of a number of statistical data&#10;&#10;AI-generated content may be incorrect.">
            <a:extLst>
              <a:ext uri="{FF2B5EF4-FFF2-40B4-BE49-F238E27FC236}">
                <a16:creationId xmlns:a16="http://schemas.microsoft.com/office/drawing/2014/main" id="{620E319E-3129-1ACB-A738-F109DED36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1535" y="2042653"/>
            <a:ext cx="6420465" cy="4815348"/>
          </a:xfrm>
          <a:prstGeom prst="rect">
            <a:avLst/>
          </a:prstGeom>
        </p:spPr>
      </p:pic>
      <p:cxnSp>
        <p:nvCxnSpPr>
          <p:cNvPr id="7" name="Straight Connector 6">
            <a:extLst>
              <a:ext uri="{FF2B5EF4-FFF2-40B4-BE49-F238E27FC236}">
                <a16:creationId xmlns:a16="http://schemas.microsoft.com/office/drawing/2014/main" id="{81C95665-3DFF-DCAC-A684-ACAE4F004C84}"/>
              </a:ext>
            </a:extLst>
          </p:cNvPr>
          <p:cNvCxnSpPr>
            <a:cxnSpLocks/>
          </p:cNvCxnSpPr>
          <p:nvPr/>
        </p:nvCxnSpPr>
        <p:spPr>
          <a:xfrm>
            <a:off x="6589776" y="5382768"/>
            <a:ext cx="560222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EE27A4A-41C8-6F59-BB0E-C3207C614D29}"/>
              </a:ext>
            </a:extLst>
          </p:cNvPr>
          <p:cNvSpPr txBox="1"/>
          <p:nvPr/>
        </p:nvSpPr>
        <p:spPr>
          <a:xfrm>
            <a:off x="10821580" y="5127279"/>
            <a:ext cx="1960880" cy="307777"/>
          </a:xfrm>
          <a:prstGeom prst="rect">
            <a:avLst/>
          </a:prstGeom>
          <a:noFill/>
        </p:spPr>
        <p:txBody>
          <a:bodyPr wrap="square" rtlCol="0">
            <a:spAutoFit/>
          </a:bodyPr>
          <a:lstStyle/>
          <a:p>
            <a:r>
              <a:rPr lang="en-US" sz="1400" b="1" dirty="0"/>
              <a:t>TUCAN goal</a:t>
            </a:r>
            <a:endParaRPr lang="en-CA" sz="1400" b="1" dirty="0"/>
          </a:p>
        </p:txBody>
      </p:sp>
      <p:sp>
        <p:nvSpPr>
          <p:cNvPr id="12" name="Slide Number Placeholder 11">
            <a:extLst>
              <a:ext uri="{FF2B5EF4-FFF2-40B4-BE49-F238E27FC236}">
                <a16:creationId xmlns:a16="http://schemas.microsoft.com/office/drawing/2014/main" id="{C0AF449C-7178-9DD9-6929-6557E4C7A9B8}"/>
              </a:ext>
            </a:extLst>
          </p:cNvPr>
          <p:cNvSpPr>
            <a:spLocks noGrp="1"/>
          </p:cNvSpPr>
          <p:nvPr>
            <p:ph type="sldNum" sz="quarter" idx="12"/>
          </p:nvPr>
        </p:nvSpPr>
        <p:spPr/>
        <p:txBody>
          <a:bodyPr/>
          <a:lstStyle/>
          <a:p>
            <a:fld id="{A4060E2B-25DB-47F5-B68A-4CACD5C016EE}" type="slidenum">
              <a:rPr lang="en-CA" smtClean="0"/>
              <a:t>5</a:t>
            </a:fld>
            <a:endParaRPr lang="en-CA"/>
          </a:p>
        </p:txBody>
      </p:sp>
    </p:spTree>
    <p:extLst>
      <p:ext uri="{BB962C8B-B14F-4D97-AF65-F5344CB8AC3E}">
        <p14:creationId xmlns:p14="http://schemas.microsoft.com/office/powerpoint/2010/main" val="3975046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5A94F3-CEAF-04BB-5F9E-820AC08683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A5A34C-6DA0-00D3-109E-98FED93005AF}"/>
              </a:ext>
            </a:extLst>
          </p:cNvPr>
          <p:cNvSpPr>
            <a:spLocks noGrp="1"/>
          </p:cNvSpPr>
          <p:nvPr>
            <p:ph type="title"/>
          </p:nvPr>
        </p:nvSpPr>
        <p:spPr/>
        <p:txBody>
          <a:bodyPr/>
          <a:lstStyle/>
          <a:p>
            <a:r>
              <a:rPr lang="en-US" dirty="0"/>
              <a:t>UCN Transport</a:t>
            </a:r>
            <a:endParaRPr lang="en-CA" dirty="0"/>
          </a:p>
        </p:txBody>
      </p:sp>
      <p:sp>
        <p:nvSpPr>
          <p:cNvPr id="3" name="Content Placeholder 2">
            <a:extLst>
              <a:ext uri="{FF2B5EF4-FFF2-40B4-BE49-F238E27FC236}">
                <a16:creationId xmlns:a16="http://schemas.microsoft.com/office/drawing/2014/main" id="{65977099-2CF5-38D8-2F33-7797DF79CF5E}"/>
              </a:ext>
            </a:extLst>
          </p:cNvPr>
          <p:cNvSpPr>
            <a:spLocks noGrp="1"/>
          </p:cNvSpPr>
          <p:nvPr>
            <p:ph idx="1"/>
          </p:nvPr>
        </p:nvSpPr>
        <p:spPr>
          <a:xfrm>
            <a:off x="294640" y="2048049"/>
            <a:ext cx="3209184" cy="4351338"/>
          </a:xfrm>
        </p:spPr>
        <p:txBody>
          <a:bodyPr>
            <a:normAutofit/>
          </a:bodyPr>
          <a:lstStyle/>
          <a:p>
            <a:r>
              <a:rPr lang="en-US" dirty="0"/>
              <a:t>Guides take UCN from source to experiment</a:t>
            </a:r>
          </a:p>
          <a:p>
            <a:endParaRPr lang="en-US" dirty="0"/>
          </a:p>
          <a:p>
            <a:r>
              <a:rPr lang="en-CA" dirty="0"/>
              <a:t>Without excellent UCN transport, TUCANs forecasted world best UCN source can’t be utilized</a:t>
            </a:r>
          </a:p>
        </p:txBody>
      </p:sp>
      <p:pic>
        <p:nvPicPr>
          <p:cNvPr id="9" name="Picture 3">
            <a:extLst>
              <a:ext uri="{FF2B5EF4-FFF2-40B4-BE49-F238E27FC236}">
                <a16:creationId xmlns:a16="http://schemas.microsoft.com/office/drawing/2014/main" id="{79FC8881-2B2A-A84B-BB6C-B56BA1C1188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275"/>
          <a:stretch/>
        </p:blipFill>
        <p:spPr bwMode="auto">
          <a:xfrm>
            <a:off x="4057708" y="1434086"/>
            <a:ext cx="7736840" cy="5220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0C095827-5C19-68ED-B9A2-DB97F4DF0D5D}"/>
              </a:ext>
            </a:extLst>
          </p:cNvPr>
          <p:cNvSpPr txBox="1"/>
          <p:nvPr/>
        </p:nvSpPr>
        <p:spPr>
          <a:xfrm>
            <a:off x="4443740" y="6192936"/>
            <a:ext cx="2212850" cy="461665"/>
          </a:xfrm>
          <a:prstGeom prst="rect">
            <a:avLst/>
          </a:prstGeom>
          <a:noFill/>
        </p:spPr>
        <p:txBody>
          <a:bodyPr wrap="none" rtlCol="0">
            <a:spAutoFit/>
          </a:bodyPr>
          <a:lstStyle/>
          <a:p>
            <a:r>
              <a:rPr lang="en-CA" dirty="0">
                <a:latin typeface="+mj-lt"/>
              </a:rPr>
              <a:t>MSR not shown </a:t>
            </a:r>
          </a:p>
        </p:txBody>
      </p:sp>
      <p:sp>
        <p:nvSpPr>
          <p:cNvPr id="11" name="Arrow: Right 10">
            <a:extLst>
              <a:ext uri="{FF2B5EF4-FFF2-40B4-BE49-F238E27FC236}">
                <a16:creationId xmlns:a16="http://schemas.microsoft.com/office/drawing/2014/main" id="{FE0B82CF-0A85-21EB-4C22-FA261CF659D5}"/>
              </a:ext>
            </a:extLst>
          </p:cNvPr>
          <p:cNvSpPr/>
          <p:nvPr/>
        </p:nvSpPr>
        <p:spPr>
          <a:xfrm rot="10800000">
            <a:off x="11433868" y="2314415"/>
            <a:ext cx="762000" cy="3048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latin typeface="+mj-lt"/>
            </a:endParaRPr>
          </a:p>
        </p:txBody>
      </p:sp>
      <p:sp>
        <p:nvSpPr>
          <p:cNvPr id="12" name="TextBox 11">
            <a:extLst>
              <a:ext uri="{FF2B5EF4-FFF2-40B4-BE49-F238E27FC236}">
                <a16:creationId xmlns:a16="http://schemas.microsoft.com/office/drawing/2014/main" id="{23614E5F-931E-313F-E8F3-0969B9DF5CA1}"/>
              </a:ext>
            </a:extLst>
          </p:cNvPr>
          <p:cNvSpPr txBox="1"/>
          <p:nvPr/>
        </p:nvSpPr>
        <p:spPr>
          <a:xfrm>
            <a:off x="11466936" y="2495963"/>
            <a:ext cx="744114" cy="461665"/>
          </a:xfrm>
          <a:prstGeom prst="rect">
            <a:avLst/>
          </a:prstGeom>
          <a:noFill/>
        </p:spPr>
        <p:txBody>
          <a:bodyPr wrap="none" rtlCol="0">
            <a:spAutoFit/>
          </a:bodyPr>
          <a:lstStyle/>
          <a:p>
            <a:r>
              <a:rPr lang="en-CA" dirty="0">
                <a:latin typeface="+mj-lt"/>
              </a:rPr>
              <a:t>UCN</a:t>
            </a:r>
          </a:p>
        </p:txBody>
      </p:sp>
      <p:sp>
        <p:nvSpPr>
          <p:cNvPr id="13" name="TextBox 12">
            <a:extLst>
              <a:ext uri="{FF2B5EF4-FFF2-40B4-BE49-F238E27FC236}">
                <a16:creationId xmlns:a16="http://schemas.microsoft.com/office/drawing/2014/main" id="{EE3F07C8-CAB0-D259-0600-2B94F01BA959}"/>
              </a:ext>
            </a:extLst>
          </p:cNvPr>
          <p:cNvSpPr txBox="1"/>
          <p:nvPr/>
        </p:nvSpPr>
        <p:spPr>
          <a:xfrm>
            <a:off x="6257290" y="1953080"/>
            <a:ext cx="4372287" cy="461665"/>
          </a:xfrm>
          <a:prstGeom prst="rect">
            <a:avLst/>
          </a:prstGeom>
          <a:noFill/>
        </p:spPr>
        <p:txBody>
          <a:bodyPr wrap="none" rtlCol="0">
            <a:spAutoFit/>
          </a:bodyPr>
          <a:lstStyle/>
          <a:p>
            <a:r>
              <a:rPr lang="en-CA" dirty="0">
                <a:latin typeface="+mj-lt"/>
              </a:rPr>
              <a:t>Outside of the Concrete Shielding</a:t>
            </a:r>
          </a:p>
        </p:txBody>
      </p:sp>
      <p:cxnSp>
        <p:nvCxnSpPr>
          <p:cNvPr id="14" name="Straight Arrow Connector 13">
            <a:extLst>
              <a:ext uri="{FF2B5EF4-FFF2-40B4-BE49-F238E27FC236}">
                <a16:creationId xmlns:a16="http://schemas.microsoft.com/office/drawing/2014/main" id="{1BEFCD0F-9DF8-FD12-F18A-D12220FA8E19}"/>
              </a:ext>
            </a:extLst>
          </p:cNvPr>
          <p:cNvCxnSpPr>
            <a:cxnSpLocks/>
          </p:cNvCxnSpPr>
          <p:nvPr/>
        </p:nvCxnSpPr>
        <p:spPr>
          <a:xfrm flipH="1">
            <a:off x="6716507" y="3330367"/>
            <a:ext cx="1371600" cy="161057"/>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B178B5E-BDFD-4709-0EC0-3B452E5E2C3F}"/>
              </a:ext>
            </a:extLst>
          </p:cNvPr>
          <p:cNvSpPr txBox="1"/>
          <p:nvPr/>
        </p:nvSpPr>
        <p:spPr>
          <a:xfrm>
            <a:off x="6656590" y="3558298"/>
            <a:ext cx="745717" cy="461665"/>
          </a:xfrm>
          <a:prstGeom prst="rect">
            <a:avLst/>
          </a:prstGeom>
          <a:noFill/>
        </p:spPr>
        <p:txBody>
          <a:bodyPr wrap="square" rtlCol="0">
            <a:spAutoFit/>
          </a:bodyPr>
          <a:lstStyle/>
          <a:p>
            <a:r>
              <a:rPr lang="en-CA" dirty="0">
                <a:latin typeface="+mj-lt"/>
              </a:rPr>
              <a:t>~1m</a:t>
            </a:r>
          </a:p>
        </p:txBody>
      </p:sp>
      <p:sp>
        <p:nvSpPr>
          <p:cNvPr id="16" name="TextBox 15">
            <a:extLst>
              <a:ext uri="{FF2B5EF4-FFF2-40B4-BE49-F238E27FC236}">
                <a16:creationId xmlns:a16="http://schemas.microsoft.com/office/drawing/2014/main" id="{9A43AFD4-E7E0-68BB-C963-F9FFBADA9D50}"/>
              </a:ext>
            </a:extLst>
          </p:cNvPr>
          <p:cNvSpPr txBox="1"/>
          <p:nvPr/>
        </p:nvSpPr>
        <p:spPr>
          <a:xfrm>
            <a:off x="4248732" y="2432392"/>
            <a:ext cx="1717040" cy="369332"/>
          </a:xfrm>
          <a:prstGeom prst="rect">
            <a:avLst/>
          </a:prstGeom>
          <a:noFill/>
        </p:spPr>
        <p:txBody>
          <a:bodyPr wrap="square" rtlCol="0">
            <a:spAutoFit/>
          </a:bodyPr>
          <a:lstStyle/>
          <a:p>
            <a:r>
              <a:rPr lang="en-US" b="1" dirty="0"/>
              <a:t>nEDM Cell</a:t>
            </a:r>
            <a:endParaRPr lang="en-CA" b="1" dirty="0"/>
          </a:p>
        </p:txBody>
      </p:sp>
      <p:sp>
        <p:nvSpPr>
          <p:cNvPr id="18" name="Slide Number Placeholder 17">
            <a:extLst>
              <a:ext uri="{FF2B5EF4-FFF2-40B4-BE49-F238E27FC236}">
                <a16:creationId xmlns:a16="http://schemas.microsoft.com/office/drawing/2014/main" id="{5E5110A2-72D2-8140-1B27-46BDDC23CF90}"/>
              </a:ext>
            </a:extLst>
          </p:cNvPr>
          <p:cNvSpPr>
            <a:spLocks noGrp="1"/>
          </p:cNvSpPr>
          <p:nvPr>
            <p:ph type="sldNum" sz="quarter" idx="12"/>
          </p:nvPr>
        </p:nvSpPr>
        <p:spPr/>
        <p:txBody>
          <a:bodyPr/>
          <a:lstStyle/>
          <a:p>
            <a:fld id="{A4060E2B-25DB-47F5-B68A-4CACD5C016EE}" type="slidenum">
              <a:rPr lang="en-CA" smtClean="0"/>
              <a:t>6</a:t>
            </a:fld>
            <a:endParaRPr lang="en-CA"/>
          </a:p>
        </p:txBody>
      </p:sp>
    </p:spTree>
    <p:extLst>
      <p:ext uri="{BB962C8B-B14F-4D97-AF65-F5344CB8AC3E}">
        <p14:creationId xmlns:p14="http://schemas.microsoft.com/office/powerpoint/2010/main" val="2123748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4D7D3-C37D-F0CB-C4C9-007DFDA1D557}"/>
              </a:ext>
            </a:extLst>
          </p:cNvPr>
          <p:cNvSpPr>
            <a:spLocks noGrp="1"/>
          </p:cNvSpPr>
          <p:nvPr>
            <p:ph type="title"/>
          </p:nvPr>
        </p:nvSpPr>
        <p:spPr/>
        <p:txBody>
          <a:bodyPr/>
          <a:lstStyle/>
          <a:p>
            <a:r>
              <a:rPr lang="en-US" dirty="0"/>
              <a:t>Diamond-Like Carbon (DLC)</a:t>
            </a:r>
            <a:endParaRPr lang="en-CA" dirty="0"/>
          </a:p>
        </p:txBody>
      </p:sp>
      <p:sp>
        <p:nvSpPr>
          <p:cNvPr id="3" name="Content Placeholder 2">
            <a:extLst>
              <a:ext uri="{FF2B5EF4-FFF2-40B4-BE49-F238E27FC236}">
                <a16:creationId xmlns:a16="http://schemas.microsoft.com/office/drawing/2014/main" id="{927A3D40-AB38-E009-18E8-DF7FA5056EE1}"/>
              </a:ext>
            </a:extLst>
          </p:cNvPr>
          <p:cNvSpPr>
            <a:spLocks noGrp="1"/>
          </p:cNvSpPr>
          <p:nvPr>
            <p:ph idx="1"/>
          </p:nvPr>
        </p:nvSpPr>
        <p:spPr>
          <a:xfrm>
            <a:off x="270472" y="2048049"/>
            <a:ext cx="11738648" cy="4351338"/>
          </a:xfrm>
        </p:spPr>
        <p:txBody>
          <a:bodyPr/>
          <a:lstStyle/>
          <a:p>
            <a:r>
              <a:rPr lang="en-US" dirty="0"/>
              <a:t>Simulations using published DLC values indicate a 40-100% increase in UCN delivered compared to next best coatings</a:t>
            </a:r>
            <a:endParaRPr lang="en-CA" dirty="0"/>
          </a:p>
          <a:p>
            <a:endParaRPr lang="en-CA" dirty="0"/>
          </a:p>
        </p:txBody>
      </p:sp>
      <p:grpSp>
        <p:nvGrpSpPr>
          <p:cNvPr id="4" name="Group 36">
            <a:extLst>
              <a:ext uri="{FF2B5EF4-FFF2-40B4-BE49-F238E27FC236}">
                <a16:creationId xmlns:a16="http://schemas.microsoft.com/office/drawing/2014/main" id="{AA8EFE42-7F98-6466-772E-30B51956C155}"/>
              </a:ext>
            </a:extLst>
          </p:cNvPr>
          <p:cNvGrpSpPr>
            <a:grpSpLocks/>
          </p:cNvGrpSpPr>
          <p:nvPr/>
        </p:nvGrpSpPr>
        <p:grpSpPr bwMode="auto">
          <a:xfrm>
            <a:off x="6410960" y="2656349"/>
            <a:ext cx="5984240" cy="4201651"/>
            <a:chOff x="4267200" y="990600"/>
            <a:chExt cx="4876800" cy="3733800"/>
          </a:xfrm>
        </p:grpSpPr>
        <p:grpSp>
          <p:nvGrpSpPr>
            <p:cNvPr id="5" name="Group 142">
              <a:extLst>
                <a:ext uri="{FF2B5EF4-FFF2-40B4-BE49-F238E27FC236}">
                  <a16:creationId xmlns:a16="http://schemas.microsoft.com/office/drawing/2014/main" id="{84417B81-EB7F-B67D-AC0D-57C6762081A4}"/>
                </a:ext>
              </a:extLst>
            </p:cNvPr>
            <p:cNvGrpSpPr>
              <a:grpSpLocks/>
            </p:cNvGrpSpPr>
            <p:nvPr/>
          </p:nvGrpSpPr>
          <p:grpSpPr bwMode="auto">
            <a:xfrm>
              <a:off x="5153891" y="1447800"/>
              <a:ext cx="3842327" cy="2701925"/>
              <a:chOff x="3120" y="1392"/>
              <a:chExt cx="2496" cy="1702"/>
            </a:xfrm>
          </p:grpSpPr>
          <p:sp>
            <p:nvSpPr>
              <p:cNvPr id="8" name="Text Box 118">
                <a:extLst>
                  <a:ext uri="{FF2B5EF4-FFF2-40B4-BE49-F238E27FC236}">
                    <a16:creationId xmlns:a16="http://schemas.microsoft.com/office/drawing/2014/main" id="{61E6D0CD-8FC4-13FB-5000-7A1587536427}"/>
                  </a:ext>
                </a:extLst>
              </p:cNvPr>
              <p:cNvSpPr txBox="1">
                <a:spLocks noChangeArrowheads="1"/>
              </p:cNvSpPr>
              <p:nvPr/>
            </p:nvSpPr>
            <p:spPr bwMode="auto">
              <a:xfrm>
                <a:off x="3120" y="1680"/>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Al</a:t>
                </a:r>
              </a:p>
            </p:txBody>
          </p:sp>
          <p:sp>
            <p:nvSpPr>
              <p:cNvPr id="9" name="Text Box 119">
                <a:extLst>
                  <a:ext uri="{FF2B5EF4-FFF2-40B4-BE49-F238E27FC236}">
                    <a16:creationId xmlns:a16="http://schemas.microsoft.com/office/drawing/2014/main" id="{E0108697-83DA-CC55-9672-BD8B13FBDF3D}"/>
                  </a:ext>
                </a:extLst>
              </p:cNvPr>
              <p:cNvSpPr txBox="1">
                <a:spLocks noChangeArrowheads="1"/>
              </p:cNvSpPr>
              <p:nvPr/>
            </p:nvSpPr>
            <p:spPr bwMode="auto">
              <a:xfrm>
                <a:off x="3360" y="2112"/>
                <a:ext cx="2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Pb</a:t>
                </a:r>
              </a:p>
            </p:txBody>
          </p:sp>
          <p:sp>
            <p:nvSpPr>
              <p:cNvPr id="10" name="Text Box 120">
                <a:extLst>
                  <a:ext uri="{FF2B5EF4-FFF2-40B4-BE49-F238E27FC236}">
                    <a16:creationId xmlns:a16="http://schemas.microsoft.com/office/drawing/2014/main" id="{8AB2E1A2-AF0C-22A3-CB89-BE0181E262AA}"/>
                  </a:ext>
                </a:extLst>
              </p:cNvPr>
              <p:cNvSpPr txBox="1">
                <a:spLocks noChangeArrowheads="1"/>
              </p:cNvSpPr>
              <p:nvPr/>
            </p:nvSpPr>
            <p:spPr bwMode="auto">
              <a:xfrm>
                <a:off x="3936" y="1392"/>
                <a:ext cx="2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Cu</a:t>
                </a:r>
              </a:p>
            </p:txBody>
          </p:sp>
          <p:sp>
            <p:nvSpPr>
              <p:cNvPr id="11" name="Text Box 121">
                <a:extLst>
                  <a:ext uri="{FF2B5EF4-FFF2-40B4-BE49-F238E27FC236}">
                    <a16:creationId xmlns:a16="http://schemas.microsoft.com/office/drawing/2014/main" id="{DFF2807F-D53F-6D15-BCCA-05206E3B7698}"/>
                  </a:ext>
                </a:extLst>
              </p:cNvPr>
              <p:cNvSpPr txBox="1">
                <a:spLocks noChangeArrowheads="1"/>
              </p:cNvSpPr>
              <p:nvPr/>
            </p:nvSpPr>
            <p:spPr bwMode="auto">
              <a:xfrm>
                <a:off x="4272" y="1728"/>
                <a:ext cx="3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baseline="30000">
                    <a:latin typeface="+mj-lt"/>
                  </a:rPr>
                  <a:t>65</a:t>
                </a:r>
                <a:r>
                  <a:rPr lang="en-US" altLang="en-US" sz="1400">
                    <a:latin typeface="+mj-lt"/>
                  </a:rPr>
                  <a:t>Cu</a:t>
                </a:r>
              </a:p>
            </p:txBody>
          </p:sp>
          <p:sp>
            <p:nvSpPr>
              <p:cNvPr id="12" name="Text Box 122">
                <a:extLst>
                  <a:ext uri="{FF2B5EF4-FFF2-40B4-BE49-F238E27FC236}">
                    <a16:creationId xmlns:a16="http://schemas.microsoft.com/office/drawing/2014/main" id="{8DB9DF41-5FBB-3407-32F5-65577A03AEFF}"/>
                  </a:ext>
                </a:extLst>
              </p:cNvPr>
              <p:cNvSpPr txBox="1">
                <a:spLocks noChangeArrowheads="1"/>
              </p:cNvSpPr>
              <p:nvPr/>
            </p:nvSpPr>
            <p:spPr bwMode="auto">
              <a:xfrm>
                <a:off x="4224" y="1488"/>
                <a:ext cx="2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Fe</a:t>
                </a:r>
              </a:p>
            </p:txBody>
          </p:sp>
          <p:sp>
            <p:nvSpPr>
              <p:cNvPr id="13" name="Text Box 123">
                <a:extLst>
                  <a:ext uri="{FF2B5EF4-FFF2-40B4-BE49-F238E27FC236}">
                    <a16:creationId xmlns:a16="http://schemas.microsoft.com/office/drawing/2014/main" id="{F12BB00A-FF4E-489A-770C-26EA9B16A352}"/>
                  </a:ext>
                </a:extLst>
              </p:cNvPr>
              <p:cNvSpPr txBox="1">
                <a:spLocks noChangeArrowheads="1"/>
              </p:cNvSpPr>
              <p:nvPr/>
            </p:nvSpPr>
            <p:spPr bwMode="auto">
              <a:xfrm>
                <a:off x="4032" y="2112"/>
                <a:ext cx="2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C</a:t>
                </a:r>
              </a:p>
            </p:txBody>
          </p:sp>
          <p:sp>
            <p:nvSpPr>
              <p:cNvPr id="14" name="Text Box 124">
                <a:extLst>
                  <a:ext uri="{FF2B5EF4-FFF2-40B4-BE49-F238E27FC236}">
                    <a16:creationId xmlns:a16="http://schemas.microsoft.com/office/drawing/2014/main" id="{7466F614-4663-5B33-2C69-54CED1C4D3B4}"/>
                  </a:ext>
                </a:extLst>
              </p:cNvPr>
              <p:cNvSpPr txBox="1">
                <a:spLocks noChangeArrowheads="1"/>
              </p:cNvSpPr>
              <p:nvPr/>
            </p:nvSpPr>
            <p:spPr bwMode="auto">
              <a:xfrm>
                <a:off x="4512" y="1392"/>
                <a:ext cx="2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Ni</a:t>
                </a:r>
              </a:p>
            </p:txBody>
          </p:sp>
          <p:sp>
            <p:nvSpPr>
              <p:cNvPr id="15" name="Text Box 127">
                <a:extLst>
                  <a:ext uri="{FF2B5EF4-FFF2-40B4-BE49-F238E27FC236}">
                    <a16:creationId xmlns:a16="http://schemas.microsoft.com/office/drawing/2014/main" id="{77D31C9E-BF6F-0691-80B2-B299E233079F}"/>
                  </a:ext>
                </a:extLst>
              </p:cNvPr>
              <p:cNvSpPr txBox="1">
                <a:spLocks noChangeArrowheads="1"/>
              </p:cNvSpPr>
              <p:nvPr/>
            </p:nvSpPr>
            <p:spPr bwMode="auto">
              <a:xfrm>
                <a:off x="5088" y="1488"/>
                <a:ext cx="3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baseline="30000">
                    <a:latin typeface="+mj-lt"/>
                  </a:rPr>
                  <a:t>58</a:t>
                </a:r>
                <a:r>
                  <a:rPr lang="en-US" altLang="en-US" sz="1400">
                    <a:latin typeface="+mj-lt"/>
                  </a:rPr>
                  <a:t>Ni</a:t>
                </a:r>
              </a:p>
            </p:txBody>
          </p:sp>
          <p:sp>
            <p:nvSpPr>
              <p:cNvPr id="16" name="Text Box 129">
                <a:extLst>
                  <a:ext uri="{FF2B5EF4-FFF2-40B4-BE49-F238E27FC236}">
                    <a16:creationId xmlns:a16="http://schemas.microsoft.com/office/drawing/2014/main" id="{46A9C6AB-F5C3-D632-BDFF-91E1E0BA31BC}"/>
                  </a:ext>
                </a:extLst>
              </p:cNvPr>
              <p:cNvSpPr txBox="1">
                <a:spLocks noChangeArrowheads="1"/>
              </p:cNvSpPr>
              <p:nvPr/>
            </p:nvSpPr>
            <p:spPr bwMode="auto">
              <a:xfrm>
                <a:off x="4752" y="1872"/>
                <a:ext cx="3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BeO</a:t>
                </a:r>
              </a:p>
            </p:txBody>
          </p:sp>
          <p:sp>
            <p:nvSpPr>
              <p:cNvPr id="17" name="Text Box 130">
                <a:extLst>
                  <a:ext uri="{FF2B5EF4-FFF2-40B4-BE49-F238E27FC236}">
                    <a16:creationId xmlns:a16="http://schemas.microsoft.com/office/drawing/2014/main" id="{C0EE6017-4966-2B7A-8C7A-FFF17FC0B548}"/>
                  </a:ext>
                </a:extLst>
              </p:cNvPr>
              <p:cNvSpPr txBox="1">
                <a:spLocks noChangeArrowheads="1"/>
              </p:cNvSpPr>
              <p:nvPr/>
            </p:nvSpPr>
            <p:spPr bwMode="auto">
              <a:xfrm>
                <a:off x="4512" y="2112"/>
                <a:ext cx="76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Be (300K)</a:t>
                </a:r>
              </a:p>
            </p:txBody>
          </p:sp>
          <p:sp>
            <p:nvSpPr>
              <p:cNvPr id="18" name="Text Box 131">
                <a:extLst>
                  <a:ext uri="{FF2B5EF4-FFF2-40B4-BE49-F238E27FC236}">
                    <a16:creationId xmlns:a16="http://schemas.microsoft.com/office/drawing/2014/main" id="{C3FBE157-3441-CFFC-0C21-AD1EE3236284}"/>
                  </a:ext>
                </a:extLst>
              </p:cNvPr>
              <p:cNvSpPr txBox="1">
                <a:spLocks noChangeArrowheads="1"/>
              </p:cNvSpPr>
              <p:nvPr/>
            </p:nvSpPr>
            <p:spPr bwMode="auto">
              <a:xfrm>
                <a:off x="4512" y="2400"/>
                <a:ext cx="76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Be (77K)</a:t>
                </a:r>
              </a:p>
            </p:txBody>
          </p:sp>
          <p:sp>
            <p:nvSpPr>
              <p:cNvPr id="19" name="Text Box 132">
                <a:extLst>
                  <a:ext uri="{FF2B5EF4-FFF2-40B4-BE49-F238E27FC236}">
                    <a16:creationId xmlns:a16="http://schemas.microsoft.com/office/drawing/2014/main" id="{1AC25F51-2637-5779-B3B3-EE1D90112143}"/>
                  </a:ext>
                </a:extLst>
              </p:cNvPr>
              <p:cNvSpPr txBox="1">
                <a:spLocks noChangeArrowheads="1"/>
              </p:cNvSpPr>
              <p:nvPr/>
            </p:nvSpPr>
            <p:spPr bwMode="auto">
              <a:xfrm>
                <a:off x="4752" y="2688"/>
                <a:ext cx="67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a:latin typeface="+mj-lt"/>
                  </a:rPr>
                  <a:t>Diamond</a:t>
                </a:r>
              </a:p>
            </p:txBody>
          </p:sp>
          <p:sp>
            <p:nvSpPr>
              <p:cNvPr id="20" name="Oval 133">
                <a:extLst>
                  <a:ext uri="{FF2B5EF4-FFF2-40B4-BE49-F238E27FC236}">
                    <a16:creationId xmlns:a16="http://schemas.microsoft.com/office/drawing/2014/main" id="{5648E82D-D5CA-02AD-D99B-68F7631CE042}"/>
                  </a:ext>
                </a:extLst>
              </p:cNvPr>
              <p:cNvSpPr>
                <a:spLocks noChangeArrowheads="1"/>
              </p:cNvSpPr>
              <p:nvPr/>
            </p:nvSpPr>
            <p:spPr bwMode="auto">
              <a:xfrm rot="-3180000">
                <a:off x="4600" y="2187"/>
                <a:ext cx="416" cy="752"/>
              </a:xfrm>
              <a:prstGeom prst="ellipse">
                <a:avLst/>
              </a:prstGeom>
              <a:noFill/>
              <a:ln w="34925">
                <a:solidFill>
                  <a:srgbClr val="00008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mj-lt"/>
                </a:endParaRPr>
              </a:p>
            </p:txBody>
          </p:sp>
          <p:sp>
            <p:nvSpPr>
              <p:cNvPr id="21" name="Text Box 134">
                <a:extLst>
                  <a:ext uri="{FF2B5EF4-FFF2-40B4-BE49-F238E27FC236}">
                    <a16:creationId xmlns:a16="http://schemas.microsoft.com/office/drawing/2014/main" id="{BC6053FC-E5D6-37AA-8EBC-5FEE0ABD1522}"/>
                  </a:ext>
                </a:extLst>
              </p:cNvPr>
              <p:cNvSpPr txBox="1">
                <a:spLocks noChangeArrowheads="1"/>
              </p:cNvSpPr>
              <p:nvPr/>
            </p:nvSpPr>
            <p:spPr bwMode="auto">
              <a:xfrm>
                <a:off x="3888" y="2649"/>
                <a:ext cx="576"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800" b="1">
                    <a:solidFill>
                      <a:schemeClr val="accent2"/>
                    </a:solidFill>
                    <a:latin typeface="+mj-lt"/>
                  </a:rPr>
                  <a:t>DLC</a:t>
                </a:r>
              </a:p>
            </p:txBody>
          </p:sp>
          <p:sp>
            <p:nvSpPr>
              <p:cNvPr id="22" name="Line 136">
                <a:extLst>
                  <a:ext uri="{FF2B5EF4-FFF2-40B4-BE49-F238E27FC236}">
                    <a16:creationId xmlns:a16="http://schemas.microsoft.com/office/drawing/2014/main" id="{5DEC14D8-0DDA-218A-3BB2-49C42CD973BB}"/>
                  </a:ext>
                </a:extLst>
              </p:cNvPr>
              <p:cNvSpPr>
                <a:spLocks noChangeShapeType="1"/>
              </p:cNvSpPr>
              <p:nvPr/>
            </p:nvSpPr>
            <p:spPr bwMode="auto">
              <a:xfrm flipV="1">
                <a:off x="4128" y="2592"/>
                <a:ext cx="432" cy="96"/>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CA">
                  <a:latin typeface="+mj-lt"/>
                </a:endParaRPr>
              </a:p>
            </p:txBody>
          </p:sp>
          <p:sp>
            <p:nvSpPr>
              <p:cNvPr id="23" name="Text Box 139">
                <a:extLst>
                  <a:ext uri="{FF2B5EF4-FFF2-40B4-BE49-F238E27FC236}">
                    <a16:creationId xmlns:a16="http://schemas.microsoft.com/office/drawing/2014/main" id="{F3BF8E29-D069-4E96-C33D-949FC91C6CD9}"/>
                  </a:ext>
                </a:extLst>
              </p:cNvPr>
              <p:cNvSpPr txBox="1">
                <a:spLocks noChangeArrowheads="1"/>
              </p:cNvSpPr>
              <p:nvPr/>
            </p:nvSpPr>
            <p:spPr bwMode="auto">
              <a:xfrm>
                <a:off x="4512" y="2928"/>
                <a:ext cx="1104"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de-CH" altLang="en-US" sz="1200">
                    <a:latin typeface="+mj-lt"/>
                  </a:rPr>
                  <a:t>Peter Fierlinger, PSI</a:t>
                </a:r>
                <a:endParaRPr lang="en-US" altLang="en-US" sz="1400">
                  <a:latin typeface="+mj-lt"/>
                </a:endParaRPr>
              </a:p>
            </p:txBody>
          </p:sp>
        </p:grpSp>
        <p:pic>
          <p:nvPicPr>
            <p:cNvPr id="6" name="Picture 5">
              <a:extLst>
                <a:ext uri="{FF2B5EF4-FFF2-40B4-BE49-F238E27FC236}">
                  <a16:creationId xmlns:a16="http://schemas.microsoft.com/office/drawing/2014/main" id="{40A2DF5B-DE44-8C41-2B58-369C2FE426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990600"/>
              <a:ext cx="48768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190ECBA2-6EC9-83EA-874E-D3BF5DB523AE}"/>
                </a:ext>
              </a:extLst>
            </p:cNvPr>
            <p:cNvSpPr/>
            <p:nvPr/>
          </p:nvSpPr>
          <p:spPr>
            <a:xfrm>
              <a:off x="7162800" y="3810000"/>
              <a:ext cx="14478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pic>
        <p:nvPicPr>
          <p:cNvPr id="24" name="Picture 2">
            <a:extLst>
              <a:ext uri="{FF2B5EF4-FFF2-40B4-BE49-F238E27FC236}">
                <a16:creationId xmlns:a16="http://schemas.microsoft.com/office/drawing/2014/main" id="{E7CF3CE9-A315-8BF9-3561-E68E69A5C3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987" y="3369228"/>
            <a:ext cx="41656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CA1B5B73-DFBD-F9ED-DA04-D7D6770A8AE8}"/>
              </a:ext>
            </a:extLst>
          </p:cNvPr>
          <p:cNvSpPr txBox="1"/>
          <p:nvPr/>
        </p:nvSpPr>
        <p:spPr>
          <a:xfrm>
            <a:off x="413352" y="3052164"/>
            <a:ext cx="3696525" cy="461665"/>
          </a:xfrm>
          <a:prstGeom prst="rect">
            <a:avLst/>
          </a:prstGeom>
          <a:noFill/>
        </p:spPr>
        <p:txBody>
          <a:bodyPr wrap="none" rtlCol="0">
            <a:spAutoFit/>
          </a:bodyPr>
          <a:lstStyle/>
          <a:p>
            <a:r>
              <a:rPr lang="en-CA" dirty="0">
                <a:latin typeface="+mj-lt"/>
              </a:rPr>
              <a:t>UCN losses upon reflection: </a:t>
            </a:r>
          </a:p>
        </p:txBody>
      </p:sp>
      <mc:AlternateContent xmlns:mc="http://schemas.openxmlformats.org/markup-compatibility/2006" xmlns:a14="http://schemas.microsoft.com/office/drawing/2010/main">
        <mc:Choice Requires="a14">
          <p:sp>
            <p:nvSpPr>
              <p:cNvPr id="26" name="Object 69">
                <a:extLst>
                  <a:ext uri="{FF2B5EF4-FFF2-40B4-BE49-F238E27FC236}">
                    <a16:creationId xmlns:a16="http://schemas.microsoft.com/office/drawing/2014/main" id="{FE04786D-70DB-B249-1A20-AFA762F62B16}"/>
                  </a:ext>
                </a:extLst>
              </p:cNvPr>
              <p:cNvSpPr txBox="1"/>
              <p:nvPr/>
            </p:nvSpPr>
            <p:spPr bwMode="auto">
              <a:xfrm>
                <a:off x="2375602" y="4253719"/>
                <a:ext cx="2053255" cy="884678"/>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a:rPr lang="en-CA" i="1">
                          <a:solidFill>
                            <a:srgbClr val="000000"/>
                          </a:solidFill>
                          <a:latin typeface="Cambria Math" panose="02040503050406030204" pitchFamily="18" charset="0"/>
                        </a:rPr>
                        <m:t>𝑉</m:t>
                      </m:r>
                      <m:r>
                        <a:rPr lang="en-CA" i="1">
                          <a:solidFill>
                            <a:srgbClr val="000000"/>
                          </a:solidFill>
                          <a:latin typeface="Cambria Math" panose="02040503050406030204" pitchFamily="18" charset="0"/>
                        </a:rPr>
                        <m:t>=</m:t>
                      </m:r>
                      <m:f>
                        <m:fPr>
                          <m:ctrlPr>
                            <a:rPr lang="en-CA" i="1">
                              <a:solidFill>
                                <a:srgbClr val="000000"/>
                              </a:solidFill>
                              <a:latin typeface="Cambria Math" panose="02040503050406030204" pitchFamily="18" charset="0"/>
                            </a:rPr>
                          </m:ctrlPr>
                        </m:fPr>
                        <m:num>
                          <m:r>
                            <a:rPr lang="en-CA" i="1">
                              <a:solidFill>
                                <a:srgbClr val="000000"/>
                              </a:solidFill>
                              <a:latin typeface="Cambria Math" panose="02040503050406030204" pitchFamily="18" charset="0"/>
                            </a:rPr>
                            <m:t>2</m:t>
                          </m:r>
                          <m:r>
                            <a:rPr lang="en-CA" i="1">
                              <a:solidFill>
                                <a:srgbClr val="000000"/>
                              </a:solidFill>
                              <a:latin typeface="Cambria Math" panose="02040503050406030204" pitchFamily="18" charset="0"/>
                            </a:rPr>
                            <m:t>𝜋</m:t>
                          </m:r>
                          <m:sSup>
                            <m:sSupPr>
                              <m:ctrlPr>
                                <a:rPr lang="en-CA" i="1">
                                  <a:solidFill>
                                    <a:srgbClr val="000000"/>
                                  </a:solidFill>
                                  <a:latin typeface="Cambria Math" panose="02040503050406030204" pitchFamily="18" charset="0"/>
                                </a:rPr>
                              </m:ctrlPr>
                            </m:sSupPr>
                            <m:e>
                              <m:r>
                                <a:rPr lang="en-CA" i="1">
                                  <a:solidFill>
                                    <a:srgbClr val="000000"/>
                                  </a:solidFill>
                                  <a:latin typeface="Cambria Math" panose="02040503050406030204" pitchFamily="18" charset="0"/>
                                </a:rPr>
                                <m:t>ℏ</m:t>
                              </m:r>
                            </m:e>
                            <m:sup>
                              <m:r>
                                <a:rPr lang="en-CA" i="1">
                                  <a:solidFill>
                                    <a:srgbClr val="000000"/>
                                  </a:solidFill>
                                  <a:latin typeface="Cambria Math" panose="02040503050406030204" pitchFamily="18" charset="0"/>
                                </a:rPr>
                                <m:t>2</m:t>
                              </m:r>
                            </m:sup>
                          </m:sSup>
                        </m:num>
                        <m:den>
                          <m:r>
                            <a:rPr lang="en-CA" i="1">
                              <a:solidFill>
                                <a:srgbClr val="000000"/>
                              </a:solidFill>
                              <a:latin typeface="Cambria Math" panose="02040503050406030204" pitchFamily="18" charset="0"/>
                            </a:rPr>
                            <m:t>𝑚</m:t>
                          </m:r>
                        </m:den>
                      </m:f>
                      <m:r>
                        <a:rPr lang="en-CA" i="1">
                          <a:solidFill>
                            <a:srgbClr val="000000"/>
                          </a:solidFill>
                          <a:latin typeface="Cambria Math" panose="02040503050406030204" pitchFamily="18" charset="0"/>
                        </a:rPr>
                        <m:t>𝑁𝑏</m:t>
                      </m:r>
                    </m:oMath>
                  </m:oMathPara>
                </a14:m>
                <a:endParaRPr lang="en-CA" dirty="0">
                  <a:latin typeface="+mj-lt"/>
                </a:endParaRPr>
              </a:p>
            </p:txBody>
          </p:sp>
        </mc:Choice>
        <mc:Fallback xmlns="">
          <p:sp>
            <p:nvSpPr>
              <p:cNvPr id="26" name="Object 69">
                <a:extLst>
                  <a:ext uri="{FF2B5EF4-FFF2-40B4-BE49-F238E27FC236}">
                    <a16:creationId xmlns:a16="http://schemas.microsoft.com/office/drawing/2014/main" id="{FE04786D-70DB-B249-1A20-AFA762F62B16}"/>
                  </a:ext>
                </a:extLst>
              </p:cNvPr>
              <p:cNvSpPr txBox="1">
                <a:spLocks noRot="1" noChangeAspect="1" noMove="1" noResize="1" noEditPoints="1" noAdjustHandles="1" noChangeArrowheads="1" noChangeShapeType="1" noTextEdit="1"/>
              </p:cNvSpPr>
              <p:nvPr/>
            </p:nvSpPr>
            <p:spPr bwMode="auto">
              <a:xfrm>
                <a:off x="2375602" y="4253719"/>
                <a:ext cx="2053255" cy="884678"/>
              </a:xfrm>
              <a:prstGeom prst="rect">
                <a:avLst/>
              </a:prstGeom>
              <a:blipFill>
                <a:blip r:embed="rId5"/>
                <a:stretch>
                  <a:fillRect/>
                </a:stretch>
              </a:blipFill>
              <a:ln>
                <a:noFill/>
              </a:ln>
            </p:spPr>
            <p:txBody>
              <a:bodyPr/>
              <a:lstStyle/>
              <a:p>
                <a:r>
                  <a:rPr lang="en-CA">
                    <a:noFill/>
                  </a:rPr>
                  <a:t> </a:t>
                </a:r>
              </a:p>
            </p:txBody>
          </p:sp>
        </mc:Fallback>
      </mc:AlternateContent>
      <p:sp>
        <p:nvSpPr>
          <p:cNvPr id="27" name="TextBox 26">
            <a:extLst>
              <a:ext uri="{FF2B5EF4-FFF2-40B4-BE49-F238E27FC236}">
                <a16:creationId xmlns:a16="http://schemas.microsoft.com/office/drawing/2014/main" id="{8EDF27C1-18D9-6E2C-FB81-29A4BA134237}"/>
              </a:ext>
            </a:extLst>
          </p:cNvPr>
          <p:cNvSpPr txBox="1"/>
          <p:nvPr/>
        </p:nvSpPr>
        <p:spPr>
          <a:xfrm>
            <a:off x="450666" y="4118727"/>
            <a:ext cx="2578591" cy="461665"/>
          </a:xfrm>
          <a:prstGeom prst="rect">
            <a:avLst/>
          </a:prstGeom>
          <a:noFill/>
        </p:spPr>
        <p:txBody>
          <a:bodyPr wrap="none" rtlCol="0">
            <a:spAutoFit/>
          </a:bodyPr>
          <a:lstStyle/>
          <a:p>
            <a:r>
              <a:rPr lang="en-CA" dirty="0">
                <a:latin typeface="+mj-lt"/>
              </a:rPr>
              <a:t>Material Potential: </a:t>
            </a:r>
          </a:p>
        </p:txBody>
      </p:sp>
      <p:sp>
        <p:nvSpPr>
          <p:cNvPr id="28" name="TextBox 27">
            <a:extLst>
              <a:ext uri="{FF2B5EF4-FFF2-40B4-BE49-F238E27FC236}">
                <a16:creationId xmlns:a16="http://schemas.microsoft.com/office/drawing/2014/main" id="{9209D742-C3D4-E93F-E2ED-0420F30FF8BA}"/>
              </a:ext>
            </a:extLst>
          </p:cNvPr>
          <p:cNvSpPr txBox="1"/>
          <p:nvPr/>
        </p:nvSpPr>
        <p:spPr>
          <a:xfrm>
            <a:off x="97424" y="5340592"/>
            <a:ext cx="6530058" cy="646331"/>
          </a:xfrm>
          <a:prstGeom prst="rect">
            <a:avLst/>
          </a:prstGeom>
          <a:noFill/>
        </p:spPr>
        <p:txBody>
          <a:bodyPr wrap="square" rtlCol="0">
            <a:spAutoFit/>
          </a:bodyPr>
          <a:lstStyle/>
          <a:p>
            <a:r>
              <a:rPr lang="en-CA" dirty="0"/>
              <a:t>To confidently connect any DLC guide to your UCN source, </a:t>
            </a:r>
          </a:p>
          <a:p>
            <a:r>
              <a:rPr lang="en-CA" dirty="0"/>
              <a:t>V and W must be understood</a:t>
            </a:r>
          </a:p>
        </p:txBody>
      </p:sp>
      <p:sp>
        <p:nvSpPr>
          <p:cNvPr id="29" name="TextBox 28">
            <a:extLst>
              <a:ext uri="{FF2B5EF4-FFF2-40B4-BE49-F238E27FC236}">
                <a16:creationId xmlns:a16="http://schemas.microsoft.com/office/drawing/2014/main" id="{773E643E-2F6D-9F6E-5C79-50AC240D7B19}"/>
              </a:ext>
            </a:extLst>
          </p:cNvPr>
          <p:cNvSpPr txBox="1"/>
          <p:nvPr/>
        </p:nvSpPr>
        <p:spPr>
          <a:xfrm>
            <a:off x="1470628" y="6068601"/>
            <a:ext cx="2179048" cy="338554"/>
          </a:xfrm>
          <a:prstGeom prst="rect">
            <a:avLst/>
          </a:prstGeom>
          <a:noFill/>
        </p:spPr>
        <p:txBody>
          <a:bodyPr wrap="square" rtlCol="0">
            <a:spAutoFit/>
          </a:bodyPr>
          <a:lstStyle/>
          <a:p>
            <a:r>
              <a:rPr lang="en-CA" sz="1600" dirty="0"/>
              <a:t>Storage Experiments</a:t>
            </a:r>
          </a:p>
        </p:txBody>
      </p:sp>
      <p:cxnSp>
        <p:nvCxnSpPr>
          <p:cNvPr id="30" name="Connector: Curved 29">
            <a:extLst>
              <a:ext uri="{FF2B5EF4-FFF2-40B4-BE49-F238E27FC236}">
                <a16:creationId xmlns:a16="http://schemas.microsoft.com/office/drawing/2014/main" id="{26AFAE4E-A387-6DD3-107F-0DB996C1AA03}"/>
              </a:ext>
            </a:extLst>
          </p:cNvPr>
          <p:cNvCxnSpPr>
            <a:cxnSpLocks/>
          </p:cNvCxnSpPr>
          <p:nvPr/>
        </p:nvCxnSpPr>
        <p:spPr>
          <a:xfrm>
            <a:off x="270472" y="5880041"/>
            <a:ext cx="3256499" cy="661438"/>
          </a:xfrm>
          <a:prstGeom prst="curvedConnector3">
            <a:avLst>
              <a:gd name="adj1" fmla="val 1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Curved 30">
            <a:extLst>
              <a:ext uri="{FF2B5EF4-FFF2-40B4-BE49-F238E27FC236}">
                <a16:creationId xmlns:a16="http://schemas.microsoft.com/office/drawing/2014/main" id="{80187CE7-B962-C56E-4CEF-F4D7B81D4DE8}"/>
              </a:ext>
            </a:extLst>
          </p:cNvPr>
          <p:cNvCxnSpPr>
            <a:cxnSpLocks/>
          </p:cNvCxnSpPr>
          <p:nvPr/>
        </p:nvCxnSpPr>
        <p:spPr>
          <a:xfrm>
            <a:off x="927862" y="5911033"/>
            <a:ext cx="548640" cy="375523"/>
          </a:xfrm>
          <a:prstGeom prst="curvedConnector3">
            <a:avLst>
              <a:gd name="adj1" fmla="val -5556"/>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8C8EFC43-33B4-ECA2-D1DC-2CF4A6428D78}"/>
              </a:ext>
            </a:extLst>
          </p:cNvPr>
          <p:cNvSpPr txBox="1"/>
          <p:nvPr/>
        </p:nvSpPr>
        <p:spPr>
          <a:xfrm>
            <a:off x="3526971" y="6364030"/>
            <a:ext cx="2476555" cy="338554"/>
          </a:xfrm>
          <a:prstGeom prst="rect">
            <a:avLst/>
          </a:prstGeom>
          <a:noFill/>
        </p:spPr>
        <p:txBody>
          <a:bodyPr wrap="square" rtlCol="0">
            <a:spAutoFit/>
          </a:bodyPr>
          <a:lstStyle/>
          <a:p>
            <a:r>
              <a:rPr lang="en-CA" sz="1600" dirty="0"/>
              <a:t>CN Reflectometry</a:t>
            </a:r>
          </a:p>
        </p:txBody>
      </p:sp>
      <p:sp>
        <p:nvSpPr>
          <p:cNvPr id="41" name="TextBox 40">
            <a:extLst>
              <a:ext uri="{FF2B5EF4-FFF2-40B4-BE49-F238E27FC236}">
                <a16:creationId xmlns:a16="http://schemas.microsoft.com/office/drawing/2014/main" id="{6CB35B33-8994-8033-49CB-24FE3B7AA30C}"/>
              </a:ext>
            </a:extLst>
          </p:cNvPr>
          <p:cNvSpPr txBox="1"/>
          <p:nvPr/>
        </p:nvSpPr>
        <p:spPr>
          <a:xfrm>
            <a:off x="4013200" y="4114065"/>
            <a:ext cx="1893693" cy="923330"/>
          </a:xfrm>
          <a:prstGeom prst="rect">
            <a:avLst/>
          </a:prstGeom>
          <a:noFill/>
        </p:spPr>
        <p:txBody>
          <a:bodyPr wrap="square" rtlCol="0">
            <a:spAutoFit/>
          </a:bodyPr>
          <a:lstStyle/>
          <a:p>
            <a:r>
              <a:rPr lang="en-US" dirty="0"/>
              <a:t>Maximum energy of stored UCN</a:t>
            </a:r>
            <a:endParaRPr lang="en-CA" dirty="0"/>
          </a:p>
        </p:txBody>
      </p:sp>
      <p:sp>
        <p:nvSpPr>
          <p:cNvPr id="43" name="Slide Number Placeholder 42">
            <a:extLst>
              <a:ext uri="{FF2B5EF4-FFF2-40B4-BE49-F238E27FC236}">
                <a16:creationId xmlns:a16="http://schemas.microsoft.com/office/drawing/2014/main" id="{053E2E49-27C8-5A3F-41AA-7781462C44A3}"/>
              </a:ext>
            </a:extLst>
          </p:cNvPr>
          <p:cNvSpPr>
            <a:spLocks noGrp="1"/>
          </p:cNvSpPr>
          <p:nvPr>
            <p:ph type="sldNum" sz="quarter" idx="12"/>
          </p:nvPr>
        </p:nvSpPr>
        <p:spPr/>
        <p:txBody>
          <a:bodyPr/>
          <a:lstStyle/>
          <a:p>
            <a:fld id="{A4060E2B-25DB-47F5-B68A-4CACD5C016EE}" type="slidenum">
              <a:rPr lang="en-CA" smtClean="0"/>
              <a:t>7</a:t>
            </a:fld>
            <a:endParaRPr lang="en-CA"/>
          </a:p>
        </p:txBody>
      </p:sp>
    </p:spTree>
    <p:extLst>
      <p:ext uri="{BB962C8B-B14F-4D97-AF65-F5344CB8AC3E}">
        <p14:creationId xmlns:p14="http://schemas.microsoft.com/office/powerpoint/2010/main" val="1480511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CE05-F194-F225-296B-34164425D303}"/>
              </a:ext>
            </a:extLst>
          </p:cNvPr>
          <p:cNvSpPr>
            <a:spLocks noGrp="1"/>
          </p:cNvSpPr>
          <p:nvPr>
            <p:ph type="title"/>
          </p:nvPr>
        </p:nvSpPr>
        <p:spPr>
          <a:xfrm>
            <a:off x="838200" y="587549"/>
            <a:ext cx="10967720" cy="1325563"/>
          </a:xfrm>
        </p:spPr>
        <p:txBody>
          <a:bodyPr/>
          <a:lstStyle/>
          <a:p>
            <a:r>
              <a:rPr lang="en-US" dirty="0"/>
              <a:t>Determining W: UCN Storage Experiments</a:t>
            </a:r>
            <a:endParaRPr lang="en-CA" dirty="0"/>
          </a:p>
        </p:txBody>
      </p:sp>
      <p:sp>
        <p:nvSpPr>
          <p:cNvPr id="3" name="Content Placeholder 2">
            <a:extLst>
              <a:ext uri="{FF2B5EF4-FFF2-40B4-BE49-F238E27FC236}">
                <a16:creationId xmlns:a16="http://schemas.microsoft.com/office/drawing/2014/main" id="{8BE24CDF-AD80-6DB7-7DB3-D1FFF9EDE005}"/>
              </a:ext>
            </a:extLst>
          </p:cNvPr>
          <p:cNvSpPr>
            <a:spLocks noGrp="1"/>
          </p:cNvSpPr>
          <p:nvPr>
            <p:ph idx="1"/>
          </p:nvPr>
        </p:nvSpPr>
        <p:spPr/>
        <p:txBody>
          <a:bodyPr/>
          <a:lstStyle/>
          <a:p>
            <a:r>
              <a:rPr lang="en-US" dirty="0"/>
              <a:t>We need to measure the transport efficiency of our DLC guides</a:t>
            </a:r>
          </a:p>
          <a:p>
            <a:pPr lvl="1"/>
            <a:r>
              <a:rPr lang="en-US" dirty="0"/>
              <a:t>Must be done for all guides produced at UW</a:t>
            </a:r>
          </a:p>
          <a:p>
            <a:pPr lvl="2"/>
            <a:r>
              <a:rPr lang="en-US" dirty="0"/>
              <a:t>Want a repeatable test procedure</a:t>
            </a:r>
          </a:p>
          <a:p>
            <a:pPr lvl="1"/>
            <a:endParaRPr lang="en-US" dirty="0"/>
          </a:p>
          <a:p>
            <a:pPr lvl="1"/>
            <a:endParaRPr lang="en-US" dirty="0"/>
          </a:p>
          <a:p>
            <a:r>
              <a:rPr lang="en-US" dirty="0"/>
              <a:t>This mostly boils down to measuring W</a:t>
            </a:r>
            <a:r>
              <a:rPr lang="en-US" baseline="-25000" dirty="0"/>
              <a:t>DLC</a:t>
            </a:r>
            <a:endParaRPr lang="en-US" b="1" baseline="-25000" dirty="0">
              <a:solidFill>
                <a:srgbClr val="FF0000"/>
              </a:solidFill>
            </a:endParaRPr>
          </a:p>
          <a:p>
            <a:endParaRPr lang="en-US" baseline="-25000" dirty="0"/>
          </a:p>
          <a:p>
            <a:endParaRPr lang="en-US" dirty="0"/>
          </a:p>
          <a:p>
            <a:r>
              <a:rPr lang="en-US" dirty="0"/>
              <a:t>Compare UCN in vs UCN out </a:t>
            </a:r>
            <a:r>
              <a:rPr lang="en-US" dirty="0">
                <a:sym typeface="Wingdings" panose="05000000000000000000" pitchFamily="2" charset="2"/>
              </a:rPr>
              <a:t> understand UCN losses</a:t>
            </a:r>
            <a:endParaRPr lang="en-US" dirty="0"/>
          </a:p>
          <a:p>
            <a:endParaRPr lang="en-US" dirty="0"/>
          </a:p>
          <a:p>
            <a:pPr lvl="1"/>
            <a:endParaRPr lang="en-US" dirty="0"/>
          </a:p>
          <a:p>
            <a:pPr lvl="1"/>
            <a:endParaRPr lang="en-US" dirty="0"/>
          </a:p>
          <a:p>
            <a:pPr lvl="1"/>
            <a:endParaRPr lang="en-CA" dirty="0"/>
          </a:p>
        </p:txBody>
      </p:sp>
      <p:sp>
        <p:nvSpPr>
          <p:cNvPr id="6" name="Slide Number Placeholder 5">
            <a:extLst>
              <a:ext uri="{FF2B5EF4-FFF2-40B4-BE49-F238E27FC236}">
                <a16:creationId xmlns:a16="http://schemas.microsoft.com/office/drawing/2014/main" id="{CA22FC49-84CA-3159-5831-343733435F13}"/>
              </a:ext>
            </a:extLst>
          </p:cNvPr>
          <p:cNvSpPr>
            <a:spLocks noGrp="1"/>
          </p:cNvSpPr>
          <p:nvPr>
            <p:ph type="sldNum" sz="quarter" idx="12"/>
          </p:nvPr>
        </p:nvSpPr>
        <p:spPr/>
        <p:txBody>
          <a:bodyPr/>
          <a:lstStyle/>
          <a:p>
            <a:fld id="{A4060E2B-25DB-47F5-B68A-4CACD5C016EE}" type="slidenum">
              <a:rPr lang="en-CA" smtClean="0"/>
              <a:t>8</a:t>
            </a:fld>
            <a:endParaRPr lang="en-CA"/>
          </a:p>
        </p:txBody>
      </p:sp>
    </p:spTree>
    <p:extLst>
      <p:ext uri="{BB962C8B-B14F-4D97-AF65-F5344CB8AC3E}">
        <p14:creationId xmlns:p14="http://schemas.microsoft.com/office/powerpoint/2010/main" val="3872421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54137B3-F0D0-BD54-160C-3C1513F715DD}"/>
              </a:ext>
            </a:extLst>
          </p:cNvPr>
          <p:cNvSpPr>
            <a:spLocks noGrp="1"/>
          </p:cNvSpPr>
          <p:nvPr>
            <p:ph type="body" sz="quarter" idx="11"/>
          </p:nvPr>
        </p:nvSpPr>
        <p:spPr/>
        <p:txBody>
          <a:bodyPr/>
          <a:lstStyle/>
          <a:p>
            <a:pPr marL="0" indent="0">
              <a:buNone/>
            </a:pPr>
            <a:r>
              <a:rPr lang="en-US" dirty="0"/>
              <a:t>1: 1m long test guide</a:t>
            </a:r>
          </a:p>
          <a:p>
            <a:pPr marL="0" indent="0">
              <a:buNone/>
            </a:pPr>
            <a:r>
              <a:rPr lang="en-US" dirty="0"/>
              <a:t>2: VAT Valve</a:t>
            </a:r>
          </a:p>
          <a:p>
            <a:pPr marL="0" indent="0">
              <a:buNone/>
            </a:pPr>
            <a:r>
              <a:rPr lang="en-US" dirty="0"/>
              <a:t>3: Rotary Valve</a:t>
            </a:r>
          </a:p>
          <a:p>
            <a:pPr marL="0" indent="0">
              <a:buNone/>
            </a:pPr>
            <a:r>
              <a:rPr lang="en-US" dirty="0"/>
              <a:t>4: Dunia 3He UCN detector </a:t>
            </a:r>
            <a:endParaRPr lang="en-CA" dirty="0"/>
          </a:p>
        </p:txBody>
      </p:sp>
      <p:sp>
        <p:nvSpPr>
          <p:cNvPr id="3" name="Text Placeholder 2">
            <a:extLst>
              <a:ext uri="{FF2B5EF4-FFF2-40B4-BE49-F238E27FC236}">
                <a16:creationId xmlns:a16="http://schemas.microsoft.com/office/drawing/2014/main" id="{5F4FADA8-FD27-7E13-244E-F92003D5619A}"/>
              </a:ext>
            </a:extLst>
          </p:cNvPr>
          <p:cNvSpPr>
            <a:spLocks noGrp="1"/>
          </p:cNvSpPr>
          <p:nvPr>
            <p:ph type="body" sz="quarter" idx="14"/>
          </p:nvPr>
        </p:nvSpPr>
        <p:spPr/>
        <p:txBody>
          <a:bodyPr>
            <a:normAutofit lnSpcReduction="10000"/>
          </a:bodyPr>
          <a:lstStyle/>
          <a:p>
            <a:r>
              <a:rPr lang="en-US" dirty="0"/>
              <a:t>UCN Storage Experiment at JPARC</a:t>
            </a:r>
            <a:endParaRPr lang="en-CA" dirty="0"/>
          </a:p>
        </p:txBody>
      </p:sp>
      <p:pic>
        <p:nvPicPr>
          <p:cNvPr id="5" name="Picture 4" descr="A drawing of a circular object&#10;&#10;AI-generated content may be incorrect.">
            <a:extLst>
              <a:ext uri="{FF2B5EF4-FFF2-40B4-BE49-F238E27FC236}">
                <a16:creationId xmlns:a16="http://schemas.microsoft.com/office/drawing/2014/main" id="{1A78C8A0-1DAB-9CF4-00F5-DCFF67AB29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1011" y="2209799"/>
            <a:ext cx="7995583" cy="4267201"/>
          </a:xfrm>
          <a:prstGeom prst="rect">
            <a:avLst/>
          </a:prstGeom>
        </p:spPr>
      </p:pic>
      <p:sp>
        <p:nvSpPr>
          <p:cNvPr id="4" name="TextBox 3">
            <a:extLst>
              <a:ext uri="{FF2B5EF4-FFF2-40B4-BE49-F238E27FC236}">
                <a16:creationId xmlns:a16="http://schemas.microsoft.com/office/drawing/2014/main" id="{D75245C5-A02B-7A6D-D4C5-8FC38324C6DE}"/>
              </a:ext>
            </a:extLst>
          </p:cNvPr>
          <p:cNvSpPr txBox="1"/>
          <p:nvPr/>
        </p:nvSpPr>
        <p:spPr>
          <a:xfrm>
            <a:off x="4815841" y="6507854"/>
            <a:ext cx="6387158" cy="369332"/>
          </a:xfrm>
          <a:prstGeom prst="rect">
            <a:avLst/>
          </a:prstGeom>
          <a:noFill/>
        </p:spPr>
        <p:txBody>
          <a:bodyPr wrap="square" rtlCol="0">
            <a:spAutoFit/>
          </a:bodyPr>
          <a:lstStyle/>
          <a:p>
            <a:r>
              <a:rPr lang="en-US" dirty="0"/>
              <a:t>3D model of the experiment</a:t>
            </a:r>
            <a:endParaRPr lang="en-CA" dirty="0"/>
          </a:p>
        </p:txBody>
      </p:sp>
    </p:spTree>
    <p:extLst>
      <p:ext uri="{BB962C8B-B14F-4D97-AF65-F5344CB8AC3E}">
        <p14:creationId xmlns:p14="http://schemas.microsoft.com/office/powerpoint/2010/main" val="30698269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5.3|12.1|23.3"/>
</p:tagLst>
</file>

<file path=ppt/tags/tag2.xml><?xml version="1.0" encoding="utf-8"?>
<p:tagLst xmlns:a="http://schemas.openxmlformats.org/drawingml/2006/main" xmlns:r="http://schemas.openxmlformats.org/officeDocument/2006/relationships" xmlns:p="http://schemas.openxmlformats.org/presentationml/2006/main">
  <p:tag name="TIMING" val="|9|9.2|4.7|8.7"/>
</p:tagLst>
</file>

<file path=ppt/tags/tag3.xml><?xml version="1.0" encoding="utf-8"?>
<p:tagLst xmlns:a="http://schemas.openxmlformats.org/drawingml/2006/main" xmlns:r="http://schemas.openxmlformats.org/officeDocument/2006/relationships" xmlns:p="http://schemas.openxmlformats.org/presentationml/2006/main">
  <p:tag name="TIMING" val="|17|21.7|30.4|16.3"/>
</p:tagLst>
</file>

<file path=ppt/theme/theme1.xml><?xml version="1.0" encoding="utf-8"?>
<a:theme xmlns:a="http://schemas.openxmlformats.org/drawingml/2006/main" name="TUCAN-Deck-Template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1).potx" id="{0C77CC7C-969B-4D3F-9F9A-2F8C615F6B85}" vid="{17B05BD5-DCFC-4CD5-A224-C5C8D34C8E00}"/>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1).potx" id="{0C77CC7C-969B-4D3F-9F9A-2F8C615F6B85}" vid="{75F24A97-E2CF-4EE3-9623-9C518381D56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TUCAN-Deck-Template (1)</Template>
  <TotalTime>16686</TotalTime>
  <Words>2940</Words>
  <Application>Microsoft Office PowerPoint</Application>
  <PresentationFormat>Widescreen</PresentationFormat>
  <Paragraphs>476</Paragraphs>
  <Slides>44</Slides>
  <Notes>19</Notes>
  <HiddenSlides>0</HiddenSlides>
  <MMClips>2</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44</vt:i4>
      </vt:variant>
    </vt:vector>
  </HeadingPairs>
  <TitlesOfParts>
    <vt:vector size="57" baseType="lpstr">
      <vt:lpstr>Aptos</vt:lpstr>
      <vt:lpstr>Arial</vt:lpstr>
      <vt:lpstr>Arial Nova Light</vt:lpstr>
      <vt:lpstr>Calibri</vt:lpstr>
      <vt:lpstr>Calibri Light</vt:lpstr>
      <vt:lpstr>Cambria Math</vt:lpstr>
      <vt:lpstr>Minion Pro</vt:lpstr>
      <vt:lpstr>Symbol</vt:lpstr>
      <vt:lpstr>TUM Neue Helvetica 55 Regular</vt:lpstr>
      <vt:lpstr>verdana</vt:lpstr>
      <vt:lpstr>Wingdings</vt:lpstr>
      <vt:lpstr>TUCAN-Deck-Template (1)</vt:lpstr>
      <vt:lpstr>Custom Design</vt:lpstr>
      <vt:lpstr>Determining Material Properties of DLC Coatings for a Neutron Electric Dipole Moment Experiment</vt:lpstr>
      <vt:lpstr>Overview</vt:lpstr>
      <vt:lpstr>PowerPoint Presentation</vt:lpstr>
      <vt:lpstr>PowerPoint Presentation</vt:lpstr>
      <vt:lpstr>A Global History of nEDM measurements</vt:lpstr>
      <vt:lpstr>UCN Transport</vt:lpstr>
      <vt:lpstr>Diamond-Like Carbon (DLC)</vt:lpstr>
      <vt:lpstr>Determining W: UCN Storage Experiments</vt:lpstr>
      <vt:lpstr>PowerPoint Presentation</vt:lpstr>
      <vt:lpstr>PowerPoint Presentation</vt:lpstr>
      <vt:lpstr>PowerPoint Presentation</vt:lpstr>
      <vt:lpstr>PowerPoint Presentation</vt:lpstr>
      <vt:lpstr>PENTrack</vt:lpstr>
      <vt:lpstr>J-PARC Simulation Goals</vt:lpstr>
      <vt:lpstr>Building Our Reference Table</vt:lpstr>
      <vt:lpstr>Future Work</vt:lpstr>
      <vt:lpstr>Questions?</vt:lpstr>
      <vt:lpstr>Backups</vt:lpstr>
      <vt:lpstr>PowerPoint Presentation</vt:lpstr>
      <vt:lpstr>Reweighting </vt:lpstr>
      <vt:lpstr>PowerPoint Presentation</vt:lpstr>
      <vt:lpstr>PowerPoint Presentation</vt:lpstr>
      <vt:lpstr>Simulation and Analysis Workflow</vt:lpstr>
      <vt:lpstr>PowerPoint Presentation</vt:lpstr>
      <vt:lpstr>Key Principles of Experiment</vt:lpstr>
      <vt:lpstr>Benchmarking</vt:lpstr>
      <vt:lpstr>PowerPoint Presentation</vt:lpstr>
      <vt:lpstr>Weighted Uncertainty Calculation: Bin and Scale</vt:lpstr>
      <vt:lpstr>Lambertian Scattering</vt:lpstr>
      <vt:lpstr>Experimental Technique</vt:lpstr>
      <vt:lpstr>PowerPoint Presentation</vt:lpstr>
      <vt:lpstr>PowerPoint Presentation</vt:lpstr>
      <vt:lpstr>The Story of Our Universe</vt:lpstr>
      <vt:lpstr>Simulation and Analysis Workflow</vt:lpstr>
      <vt:lpstr>PowerPoint Presentation</vt:lpstr>
      <vt:lpstr>TUCAN source recipe</vt:lpstr>
      <vt:lpstr> Ramsey method </vt:lpstr>
      <vt:lpstr>Future UCN guides</vt:lpstr>
      <vt:lpstr>DLC in Industry</vt:lpstr>
      <vt:lpstr>Benchmarking Goals</vt:lpstr>
      <vt:lpstr>A General Simulation Workflow</vt:lpstr>
      <vt:lpstr>Analysis and Results</vt:lpstr>
      <vt:lpstr>Templates, Scripting and Analysis</vt:lpstr>
      <vt:lpstr>Identifying PENTrack issues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Thomas Hepworth</dc:creator>
  <cp:lastModifiedBy>Thomas Hepworth</cp:lastModifiedBy>
  <cp:revision>46</cp:revision>
  <dcterms:created xsi:type="dcterms:W3CDTF">2024-06-14T04:51:43Z</dcterms:created>
  <dcterms:modified xsi:type="dcterms:W3CDTF">2025-06-10T22:16:09Z</dcterms:modified>
</cp:coreProperties>
</file>