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955" r:id="rId2"/>
    <p:sldId id="759" r:id="rId3"/>
    <p:sldId id="957" r:id="rId4"/>
    <p:sldId id="958" r:id="rId5"/>
    <p:sldId id="959" r:id="rId6"/>
    <p:sldId id="960" r:id="rId7"/>
    <p:sldId id="621" r:id="rId8"/>
    <p:sldId id="968" r:id="rId9"/>
    <p:sldId id="999" r:id="rId10"/>
    <p:sldId id="1000" r:id="rId11"/>
    <p:sldId id="964" r:id="rId12"/>
    <p:sldId id="1001" r:id="rId13"/>
    <p:sldId id="1185" r:id="rId14"/>
    <p:sldId id="1142" r:id="rId15"/>
    <p:sldId id="1143" r:id="rId16"/>
    <p:sldId id="1151" r:id="rId17"/>
    <p:sldId id="1180" r:id="rId18"/>
    <p:sldId id="991" r:id="rId19"/>
    <p:sldId id="992" r:id="rId20"/>
    <p:sldId id="1182" r:id="rId21"/>
    <p:sldId id="1002" r:id="rId22"/>
    <p:sldId id="1136" r:id="rId23"/>
    <p:sldId id="982" r:id="rId24"/>
    <p:sldId id="983" r:id="rId25"/>
    <p:sldId id="905" r:id="rId26"/>
    <p:sldId id="907" r:id="rId27"/>
    <p:sldId id="909" r:id="rId28"/>
    <p:sldId id="1186" r:id="rId29"/>
    <p:sldId id="1183" r:id="rId30"/>
    <p:sldId id="1187" r:id="rId3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181"/>
    <a:srgbClr val="FF2F92"/>
    <a:srgbClr val="E2D8CF"/>
    <a:srgbClr val="1F00FF"/>
    <a:srgbClr val="B33892"/>
    <a:srgbClr val="FF0080"/>
    <a:srgbClr val="3466FF"/>
    <a:srgbClr val="92D800"/>
    <a:srgbClr val="3366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15" autoAdjust="0"/>
    <p:restoredTop sz="88864" autoAdjust="0"/>
  </p:normalViewPr>
  <p:slideViewPr>
    <p:cSldViewPr>
      <p:cViewPr varScale="1">
        <p:scale>
          <a:sx n="96" d="100"/>
          <a:sy n="96" d="100"/>
        </p:scale>
        <p:origin x="10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FE80F-C6C7-49AC-A630-402676AD43ED}" type="datetimeFigureOut">
              <a:rPr lang="fr-FR" smtClean="0"/>
              <a:pPr/>
              <a:t>08/06/2025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C277A-5350-4B09-BEE1-7912F4E9320F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67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11BB7-E837-41C6-81F9-4995354CF608}" type="datetimeFigureOut">
              <a:rPr lang="fr-FR" smtClean="0"/>
              <a:pPr/>
              <a:t>08/06/2025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813AD-D645-48A8-B866-EC81430968F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989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716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595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776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053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746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4207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020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1459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276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478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663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9736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335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673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159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688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813AD-D645-48A8-B866-EC81430968FF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9813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47007"/>
            <a:ext cx="7772400" cy="1181993"/>
          </a:xfrm>
          <a:prstGeom prst="rect">
            <a:avLst/>
          </a:prstGeom>
        </p:spPr>
        <p:txBody>
          <a:bodyPr/>
          <a:lstStyle>
            <a:lvl1pPr>
              <a:defRPr sz="4000" b="1">
                <a:latin typeface="News Gothic MT"/>
                <a:cs typeface="News Gothic MT"/>
              </a:defRPr>
            </a:lvl1pPr>
          </a:lstStyle>
          <a:p>
            <a:r>
              <a:rPr lang="en-CA" noProof="0" dirty="0" err="1"/>
              <a:t>Cliquez</a:t>
            </a:r>
            <a:r>
              <a:rPr lang="en-CA" noProof="0" dirty="0"/>
              <a:t>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568" y="3096543"/>
            <a:ext cx="7776864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rgbClr val="004F2E"/>
                </a:solidFill>
                <a:latin typeface="News Gothic MT"/>
                <a:cs typeface="News Gothic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noProof="0" dirty="0" err="1"/>
              <a:t>Cliquez</a:t>
            </a:r>
            <a:r>
              <a:rPr lang="en-CA" noProof="0" dirty="0"/>
              <a:t>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latin typeface="News Gothic MT"/>
                <a:cs typeface="News Gothic MT"/>
              </a:defRPr>
            </a:lvl1pPr>
          </a:lstStyle>
          <a:p>
            <a:r>
              <a:rPr lang="fr-FR" dirty="0"/>
              <a:t>Cliquez pour modifier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52736"/>
            <a:ext cx="8534400" cy="5073427"/>
          </a:xfrm>
          <a:prstGeom prst="rect">
            <a:avLst/>
          </a:prstGeom>
        </p:spPr>
        <p:txBody>
          <a:bodyPr/>
          <a:lstStyle>
            <a:lvl1pPr>
              <a:buClr>
                <a:srgbClr val="004F2E"/>
              </a:buClr>
              <a:buSzPct val="150000"/>
              <a:buFont typeface="Arial"/>
              <a:buChar char="•"/>
              <a:defRPr sz="1800" b="1">
                <a:latin typeface="News Gothic MT"/>
                <a:cs typeface="News Gothic MT"/>
              </a:defRPr>
            </a:lvl1pPr>
            <a:lvl2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2pPr>
            <a:lvl3pPr>
              <a:buClr>
                <a:srgbClr val="004F2E"/>
              </a:buClr>
              <a:buSzPct val="150000"/>
              <a:defRPr sz="1600" b="1">
                <a:latin typeface="News Gothic MT"/>
                <a:cs typeface="News Gothic MT"/>
              </a:defRPr>
            </a:lvl3pPr>
            <a:lvl4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4pPr>
            <a:lvl5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5940152" y="764704"/>
            <a:ext cx="3060000" cy="72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1143000"/>
          </a:xfrm>
          <a:prstGeom prst="rect">
            <a:avLst/>
          </a:prstGeom>
        </p:spPr>
        <p:txBody>
          <a:bodyPr vert="horz"/>
          <a:lstStyle>
            <a:lvl1pPr algn="l">
              <a:defRPr sz="3000" b="1">
                <a:latin typeface="News Gothic MT"/>
                <a:cs typeface="News Gothic MT"/>
              </a:defRPr>
            </a:lvl1pPr>
          </a:lstStyle>
          <a:p>
            <a:r>
              <a:rPr lang="fr-FR" dirty="0"/>
              <a:t>Cliquez pour modifier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52736"/>
            <a:ext cx="4267200" cy="5073427"/>
          </a:xfrm>
          <a:prstGeom prst="rect">
            <a:avLst/>
          </a:prstGeom>
        </p:spPr>
        <p:txBody>
          <a:bodyPr/>
          <a:lstStyle>
            <a:lvl1pPr>
              <a:buClr>
                <a:srgbClr val="004F2E"/>
              </a:buClr>
              <a:buSzPct val="150000"/>
              <a:buFont typeface="Arial"/>
              <a:buChar char="•"/>
              <a:defRPr sz="1800" b="1">
                <a:latin typeface="News Gothic MT"/>
                <a:cs typeface="News Gothic MT"/>
              </a:defRPr>
            </a:lvl1pPr>
            <a:lvl2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2pPr>
            <a:lvl3pPr>
              <a:buClr>
                <a:srgbClr val="004F2E"/>
              </a:buClr>
              <a:buSzPct val="150000"/>
              <a:defRPr sz="1600" b="1">
                <a:latin typeface="News Gothic MT"/>
                <a:cs typeface="News Gothic MT"/>
              </a:defRPr>
            </a:lvl3pPr>
            <a:lvl4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4pPr>
            <a:lvl5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0"/>
          </p:nvPr>
        </p:nvSpPr>
        <p:spPr>
          <a:xfrm>
            <a:off x="4572000" y="1052736"/>
            <a:ext cx="4343400" cy="5073427"/>
          </a:xfrm>
          <a:prstGeom prst="rect">
            <a:avLst/>
          </a:prstGeom>
        </p:spPr>
        <p:txBody>
          <a:bodyPr/>
          <a:lstStyle>
            <a:lvl1pPr>
              <a:buClr>
                <a:srgbClr val="004F2E"/>
              </a:buClr>
              <a:buSzPct val="150000"/>
              <a:buFont typeface="Arial"/>
              <a:buChar char="•"/>
              <a:defRPr sz="1800" b="1">
                <a:latin typeface="News Gothic MT"/>
                <a:cs typeface="News Gothic MT"/>
              </a:defRPr>
            </a:lvl1pPr>
            <a:lvl2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2pPr>
            <a:lvl3pPr>
              <a:buClr>
                <a:srgbClr val="004F2E"/>
              </a:buClr>
              <a:buSzPct val="150000"/>
              <a:defRPr sz="1600" b="1">
                <a:latin typeface="News Gothic MT"/>
                <a:cs typeface="News Gothic MT"/>
              </a:defRPr>
            </a:lvl3pPr>
            <a:lvl4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4pPr>
            <a:lvl5pPr>
              <a:buClr>
                <a:srgbClr val="004F2E"/>
              </a:buClr>
              <a:buSzPct val="150000"/>
              <a:buFont typeface="Arial"/>
              <a:buChar char="•"/>
              <a:defRPr sz="1600" b="1">
                <a:latin typeface="News Gothic MT"/>
                <a:cs typeface="News Gothic M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940152" y="764704"/>
            <a:ext cx="3060000" cy="72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08/06/2025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5940152" y="764704"/>
            <a:ext cx="3060000" cy="72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179512" y="764704"/>
            <a:ext cx="5580000" cy="72000"/>
          </a:xfrm>
          <a:prstGeom prst="rect">
            <a:avLst/>
          </a:prstGeom>
          <a:solidFill>
            <a:srgbClr val="004F2E"/>
          </a:solidFill>
          <a:ln w="9525">
            <a:noFill/>
            <a:miter lim="800000"/>
            <a:headEnd/>
            <a:tailEnd/>
          </a:ln>
          <a:scene3d>
            <a:camera prst="orthographicFront">
              <a:rot lat="0" lon="0" rev="10800000"/>
            </a:camera>
            <a:lightRig rig="threePt" dir="t"/>
          </a:scene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179511" y="6429949"/>
            <a:ext cx="3240489" cy="42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400" noProof="0" dirty="0">
                <a:solidFill>
                  <a:srgbClr val="5E5E5E"/>
                </a:solidFill>
                <a:latin typeface="News Gothic MT"/>
                <a:cs typeface="News Gothic MT"/>
              </a:rPr>
              <a:t> </a:t>
            </a:r>
            <a:fld id="{3A872A94-13FB-0C44-B4C6-59BC578EFBB9}" type="slidenum">
              <a:rPr lang="en-CA" sz="1400" noProof="0" smtClean="0">
                <a:solidFill>
                  <a:srgbClr val="5E5E5E"/>
                </a:solidFill>
                <a:latin typeface="News Gothic MT"/>
                <a:cs typeface="News Gothic MT"/>
              </a:rPr>
              <a:t>‹#›</a:t>
            </a:fld>
            <a:r>
              <a:rPr lang="en-CA" sz="1400" noProof="0" dirty="0">
                <a:solidFill>
                  <a:srgbClr val="5E5E5E"/>
                </a:solidFill>
                <a:latin typeface="News Gothic MT"/>
                <a:cs typeface="News Gothic MT"/>
              </a:rPr>
              <a:t>     Radioactivity of Rare Isotopes</a:t>
            </a:r>
            <a:endParaRPr lang="en-CA" sz="1400" noProof="0" dirty="0">
              <a:latin typeface="News Gothic MT"/>
              <a:cs typeface="News Gothic MT"/>
            </a:endParaRPr>
          </a:p>
        </p:txBody>
      </p:sp>
      <p:sp>
        <p:nvSpPr>
          <p:cNvPr id="11" name="Rectangle 14"/>
          <p:cNvSpPr>
            <a:spLocks noChangeArrowheads="1"/>
          </p:cNvSpPr>
          <p:nvPr userDrawn="1"/>
        </p:nvSpPr>
        <p:spPr bwMode="auto">
          <a:xfrm>
            <a:off x="180000" y="6372000"/>
            <a:ext cx="3060000" cy="36000"/>
          </a:xfrm>
          <a:prstGeom prst="rect">
            <a:avLst/>
          </a:prstGeom>
          <a:solidFill>
            <a:srgbClr val="FFC82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3420000" y="6372000"/>
            <a:ext cx="5580000" cy="36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DF13400-0FBD-9049-85A9-BDBC5B086D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04048" y="6429600"/>
            <a:ext cx="4032937" cy="42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0" marR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400" baseline="0" noProof="0" dirty="0">
                <a:solidFill>
                  <a:srgbClr val="5E5E5E"/>
                </a:solidFill>
                <a:latin typeface="News Gothic MT"/>
                <a:cs typeface="News Gothic MT"/>
              </a:rPr>
              <a:t>     Gwen Grinyer, CAP Congress, 9 June </a:t>
            </a:r>
            <a:r>
              <a:rPr lang="en-CA" sz="1400" noProof="0" dirty="0">
                <a:solidFill>
                  <a:srgbClr val="5E5E5E"/>
                </a:solidFill>
                <a:latin typeface="News Gothic MT"/>
                <a:cs typeface="News Gothic MT"/>
              </a:rPr>
              <a:t>2025</a:t>
            </a:r>
            <a:endParaRPr lang="en-CA" sz="1400" noProof="0" dirty="0">
              <a:latin typeface="News Gothic MT"/>
              <a:cs typeface="News Gothic M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1.jpe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batomicphysics.ca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microsoft.com/office/2007/relationships/media" Target="../media/media2.mp4"/><Relationship Id="rId7" Type="http://schemas.openxmlformats.org/officeDocument/2006/relationships/image" Target="../media/image3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1.jpe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Rainbow, Smoke, Pride. Royalty-Free Stock Illustration Image -  Pixabay">
            <a:extLst>
              <a:ext uri="{FF2B5EF4-FFF2-40B4-BE49-F238E27FC236}">
                <a16:creationId xmlns:a16="http://schemas.microsoft.com/office/drawing/2014/main" id="{292E55CA-CE26-90B2-FCDC-5541FFA8E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22257"/>
            <a:ext cx="9144000" cy="615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4841C5E-3DA5-0C72-DC94-D62B5EC6DC1A}"/>
              </a:ext>
            </a:extLst>
          </p:cNvPr>
          <p:cNvSpPr/>
          <p:nvPr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47007"/>
            <a:ext cx="9144000" cy="118199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90000"/>
                    </a:prstClr>
                  </a:outerShdw>
                </a:effectLst>
                <a:latin typeface="News Gothic MT"/>
                <a:cs typeface="News Gothic MT"/>
              </a:rPr>
              <a:t>Radioactivity of Rare Isotopes</a:t>
            </a:r>
          </a:p>
        </p:txBody>
      </p:sp>
      <p:sp>
        <p:nvSpPr>
          <p:cNvPr id="10" name="Sous-titre 4">
            <a:extLst>
              <a:ext uri="{FF2B5EF4-FFF2-40B4-BE49-F238E27FC236}">
                <a16:creationId xmlns:a16="http://schemas.microsoft.com/office/drawing/2014/main" id="{01F514A2-1454-224B-B293-62CCAC9773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3568" y="2972544"/>
            <a:ext cx="7776864" cy="1752600"/>
          </a:xfrm>
        </p:spPr>
        <p:txBody>
          <a:bodyPr/>
          <a:lstStyle/>
          <a:p>
            <a:pPr>
              <a:tabLst>
                <a:tab pos="788988" algn="l"/>
              </a:tabLst>
            </a:pPr>
            <a:r>
              <a:rPr lang="en-CA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Nuclear structure at the limits of stability</a:t>
            </a:r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50A3DBB5-50AB-6945-82FB-38BDE6EB5AAE}"/>
              </a:ext>
            </a:extLst>
          </p:cNvPr>
          <p:cNvSpPr txBox="1">
            <a:spLocks/>
          </p:cNvSpPr>
          <p:nvPr/>
        </p:nvSpPr>
        <p:spPr>
          <a:xfrm>
            <a:off x="417516" y="5373216"/>
            <a:ext cx="8307387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Dr. Gwen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 Grinyer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she/her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400" b="1" i="1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Department of Physics, University of Regina, Regina, SK S4S 0A2, Canada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06CC3F-9ECF-A272-8D38-4F537E8AE06C}"/>
              </a:ext>
            </a:extLst>
          </p:cNvPr>
          <p:cNvSpPr txBox="1"/>
          <p:nvPr/>
        </p:nvSpPr>
        <p:spPr>
          <a:xfrm>
            <a:off x="6090726" y="-4686307"/>
            <a:ext cx="1944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spc="100" dirty="0">
                <a:latin typeface="News Gothic MT" panose="020B0503020103020203" pitchFamily="34" charset="0"/>
              </a:rPr>
              <a:t>April 13, 2023</a:t>
            </a:r>
            <a:endParaRPr lang="en-US" sz="1200" spc="100" dirty="0">
              <a:latin typeface="News Gothic MT" panose="020B0503020103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212F01-AF57-3F07-FEFE-BE2DB67204AF}"/>
              </a:ext>
            </a:extLst>
          </p:cNvPr>
          <p:cNvSpPr txBox="1"/>
          <p:nvPr/>
        </p:nvSpPr>
        <p:spPr>
          <a:xfrm>
            <a:off x="6822000" y="6336000"/>
            <a:ext cx="2172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News Gothic MT" panose="020B0503020103020203" pitchFamily="34" charset="0"/>
              </a:rPr>
              <a:t>@gwendoesscience</a:t>
            </a:r>
          </a:p>
        </p:txBody>
      </p:sp>
      <p:pic>
        <p:nvPicPr>
          <p:cNvPr id="13" name="Picture 10" descr="Instagram Logo - Free social icons">
            <a:extLst>
              <a:ext uri="{FF2B5EF4-FFF2-40B4-BE49-F238E27FC236}">
                <a16:creationId xmlns:a16="http://schemas.microsoft.com/office/drawing/2014/main" id="{A22D6770-45F9-4B59-90C3-CCE88BEB1E08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753" y="6273368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A51D1F2-9E7D-D106-E4C0-0945AC1316D9}"/>
              </a:ext>
            </a:extLst>
          </p:cNvPr>
          <p:cNvSpPr txBox="1"/>
          <p:nvPr/>
        </p:nvSpPr>
        <p:spPr>
          <a:xfrm>
            <a:off x="813712" y="6336000"/>
            <a:ext cx="2750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  <a:latin typeface="News Gothic MT" panose="020B0503020103020203" pitchFamily="34" charset="0"/>
              </a:rPr>
              <a:t>Gwen.Grinyer@uregina.ca</a:t>
            </a:r>
            <a:endParaRPr lang="en-US" sz="1600" b="1" dirty="0">
              <a:solidFill>
                <a:schemeClr val="bg1"/>
              </a:solidFill>
              <a:latin typeface="News Gothic MT" panose="020B0503020103020203" pitchFamily="34" charset="0"/>
            </a:endParaRPr>
          </a:p>
        </p:txBody>
      </p:sp>
      <p:pic>
        <p:nvPicPr>
          <p:cNvPr id="17" name="Graphic 16" descr="Envelope">
            <a:extLst>
              <a:ext uri="{FF2B5EF4-FFF2-40B4-BE49-F238E27FC236}">
                <a16:creationId xmlns:a16="http://schemas.microsoft.com/office/drawing/2014/main" id="{E359254D-8E99-5A8A-C154-4601EBFBF5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9512" y="6177704"/>
            <a:ext cx="648000" cy="64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CFA985-0997-87B9-AFF1-86A5EB71DF49}"/>
              </a:ext>
            </a:extLst>
          </p:cNvPr>
          <p:cNvSpPr txBox="1"/>
          <p:nvPr/>
        </p:nvSpPr>
        <p:spPr>
          <a:xfrm>
            <a:off x="7101413" y="116632"/>
            <a:ext cx="2006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spc="100" dirty="0">
                <a:solidFill>
                  <a:schemeClr val="bg1"/>
                </a:solidFill>
                <a:latin typeface="News Gothic MT" panose="020B0503020103020203" pitchFamily="34" charset="0"/>
              </a:rPr>
              <a:t>June 9, 2025</a:t>
            </a:r>
            <a:endParaRPr lang="en-US" sz="1200" spc="100" dirty="0">
              <a:solidFill>
                <a:schemeClr val="bg1"/>
              </a:solidFill>
              <a:latin typeface="News Gothic MT" panose="020B0503020103020203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DE8C6C4-52CA-9226-2A5B-8CC554AFF54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7411" b="17185"/>
          <a:stretch/>
        </p:blipFill>
        <p:spPr>
          <a:xfrm>
            <a:off x="179512" y="145797"/>
            <a:ext cx="1152128" cy="1158369"/>
          </a:xfrm>
          <a:prstGeom prst="ellipse">
            <a:avLst/>
          </a:prstGeom>
        </p:spPr>
      </p:pic>
      <p:pic>
        <p:nvPicPr>
          <p:cNvPr id="22" name="Picture 6" descr="Hats off to CAP exam writers | Physics">
            <a:extLst>
              <a:ext uri="{FF2B5EF4-FFF2-40B4-BE49-F238E27FC236}">
                <a16:creationId xmlns:a16="http://schemas.microsoft.com/office/drawing/2014/main" id="{46A72E9F-C1F6-F6C9-D0EA-A558AAD153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1"/>
          <a:stretch/>
        </p:blipFill>
        <p:spPr bwMode="auto">
          <a:xfrm>
            <a:off x="1331640" y="177950"/>
            <a:ext cx="2700808" cy="10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ats off to CAP exam writers | Physics">
            <a:extLst>
              <a:ext uri="{FF2B5EF4-FFF2-40B4-BE49-F238E27FC236}">
                <a16:creationId xmlns:a16="http://schemas.microsoft.com/office/drawing/2014/main" id="{ED485A0E-7717-82B1-4FE7-059E79E62B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" r="67722"/>
          <a:stretch/>
        </p:blipFill>
        <p:spPr bwMode="auto">
          <a:xfrm>
            <a:off x="107504" y="44624"/>
            <a:ext cx="1353912" cy="132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Half-life of </a:t>
            </a:r>
            <a:r>
              <a:rPr lang="en-CA" baseline="30000"/>
              <a:t>14</a:t>
            </a:r>
            <a:r>
              <a:rPr lang="en-CA"/>
              <a:t>O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Beam of radioactive </a:t>
            </a:r>
            <a:r>
              <a:rPr lang="en-CA" baseline="30000" dirty="0"/>
              <a:t>14</a:t>
            </a:r>
            <a:r>
              <a:rPr lang="en-CA" dirty="0"/>
              <a:t>O</a:t>
            </a:r>
          </a:p>
          <a:p>
            <a:pPr lvl="1"/>
            <a:r>
              <a:rPr lang="en-CA" dirty="0"/>
              <a:t>Intensity ~10</a:t>
            </a:r>
            <a:r>
              <a:rPr lang="en-CA" baseline="30000" dirty="0"/>
              <a:t>5</a:t>
            </a:r>
            <a:r>
              <a:rPr lang="en-CA" dirty="0"/>
              <a:t> ions/s</a:t>
            </a:r>
          </a:p>
          <a:p>
            <a:pPr lvl="1"/>
            <a:endParaRPr lang="en-CA" dirty="0"/>
          </a:p>
          <a:p>
            <a:r>
              <a:rPr lang="en-CA" dirty="0"/>
              <a:t>Data from 1 cycle (~ 25 mins)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P</a:t>
            </a:r>
            <a:r>
              <a:rPr lang="en-CA" dirty="0"/>
              <a:t>recision ± 0.10%</a:t>
            </a:r>
          </a:p>
          <a:p>
            <a:pPr lvl="1"/>
            <a:endParaRPr lang="en-CA" dirty="0"/>
          </a:p>
          <a:p>
            <a:r>
              <a:rPr lang="en-CA" dirty="0"/>
              <a:t>Total of 124 cycles (3 days)</a:t>
            </a:r>
          </a:p>
          <a:p>
            <a:pPr lvl="1"/>
            <a:r>
              <a:rPr lang="en-CA" dirty="0"/>
              <a:t>T</a:t>
            </a:r>
            <a:r>
              <a:rPr lang="en-CA" baseline="-25000" dirty="0"/>
              <a:t>1/2 </a:t>
            </a:r>
            <a:r>
              <a:rPr lang="en-CA" dirty="0"/>
              <a:t>= 70.6192(76) s</a:t>
            </a:r>
          </a:p>
          <a:p>
            <a:pPr lvl="1"/>
            <a:endParaRPr lang="en-CA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198D291-84A2-3241-9B7D-49945E2627DF}"/>
              </a:ext>
            </a:extLst>
          </p:cNvPr>
          <p:cNvGrpSpPr/>
          <p:nvPr/>
        </p:nvGrpSpPr>
        <p:grpSpPr>
          <a:xfrm>
            <a:off x="5059224" y="1032408"/>
            <a:ext cx="3888000" cy="2347482"/>
            <a:chOff x="-2965547" y="390156"/>
            <a:chExt cx="3888000" cy="234748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F90AA8D-8CFD-B348-8A50-8B29498C3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272"/>
            <a:stretch/>
          </p:blipFill>
          <p:spPr>
            <a:xfrm>
              <a:off x="-2965547" y="390156"/>
              <a:ext cx="3888000" cy="201622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2FFE59F-F747-614A-9AF9-A80A714E75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108"/>
            <a:stretch/>
          </p:blipFill>
          <p:spPr>
            <a:xfrm>
              <a:off x="-2965547" y="2376000"/>
              <a:ext cx="3888000" cy="361638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1D1326B-A99C-D749-8C2A-6394E05C20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3" t="88376"/>
          <a:stretch/>
        </p:blipFill>
        <p:spPr>
          <a:xfrm>
            <a:off x="5436095" y="3028547"/>
            <a:ext cx="3511129" cy="385395"/>
          </a:xfrm>
          <a:prstGeom prst="rect">
            <a:avLst/>
          </a:prstGeom>
        </p:spPr>
      </p:pic>
      <p:sp>
        <p:nvSpPr>
          <p:cNvPr id="13" name="Ellipse 42">
            <a:extLst>
              <a:ext uri="{FF2B5EF4-FFF2-40B4-BE49-F238E27FC236}">
                <a16:creationId xmlns:a16="http://schemas.microsoft.com/office/drawing/2014/main" id="{8326254A-856A-6B43-A5FD-5CD8F86B3312}"/>
              </a:ext>
            </a:extLst>
          </p:cNvPr>
          <p:cNvSpPr>
            <a:spLocks noChangeAspect="1"/>
          </p:cNvSpPr>
          <p:nvPr/>
        </p:nvSpPr>
        <p:spPr>
          <a:xfrm>
            <a:off x="8668800" y="2944800"/>
            <a:ext cx="360000" cy="360000"/>
          </a:xfrm>
          <a:prstGeom prst="ellipse">
            <a:avLst/>
          </a:prstGeom>
          <a:noFill/>
          <a:ln w="66675" cap="flat" cmpd="sng" algn="ctr">
            <a:solidFill>
              <a:srgbClr val="FF0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432FF"/>
              </a:solidFill>
            </a:endParaRPr>
          </a:p>
        </p:txBody>
      </p:sp>
      <p:sp>
        <p:nvSpPr>
          <p:cNvPr id="14" name="ZoneTexte 5">
            <a:extLst>
              <a:ext uri="{FF2B5EF4-FFF2-40B4-BE49-F238E27FC236}">
                <a16:creationId xmlns:a16="http://schemas.microsoft.com/office/drawing/2014/main" id="{3E39CB0A-FD1E-3149-9A57-F4559F432C0F}"/>
              </a:ext>
            </a:extLst>
          </p:cNvPr>
          <p:cNvSpPr txBox="1"/>
          <p:nvPr/>
        </p:nvSpPr>
        <p:spPr>
          <a:xfrm>
            <a:off x="7380312" y="3152001"/>
            <a:ext cx="140610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 dirty="0">
                <a:solidFill>
                  <a:srgbClr val="FF0080"/>
                </a:solidFill>
                <a:latin typeface="News Gothic MT"/>
                <a:cs typeface="News Gothic MT"/>
              </a:rPr>
              <a:t>25 mins/cycle!</a:t>
            </a:r>
          </a:p>
        </p:txBody>
      </p:sp>
      <p:sp>
        <p:nvSpPr>
          <p:cNvPr id="15" name="ZoneTexte 5">
            <a:extLst>
              <a:ext uri="{FF2B5EF4-FFF2-40B4-BE49-F238E27FC236}">
                <a16:creationId xmlns:a16="http://schemas.microsoft.com/office/drawing/2014/main" id="{D7DE23B8-3D85-5A4E-9180-F0326CC531A4}"/>
              </a:ext>
            </a:extLst>
          </p:cNvPr>
          <p:cNvSpPr txBox="1"/>
          <p:nvPr/>
        </p:nvSpPr>
        <p:spPr>
          <a:xfrm>
            <a:off x="5545586" y="2580492"/>
            <a:ext cx="210549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CA" sz="1200" b="1">
                <a:latin typeface="News Gothic MT"/>
                <a:cs typeface="News Gothic MT"/>
              </a:rPr>
              <a:t>Half-life = 70.6 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4709B02-45FA-CA4C-BA5B-AD9841ED3A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224" y="3450761"/>
            <a:ext cx="3492000" cy="2894185"/>
          </a:xfrm>
          <a:prstGeom prst="rect">
            <a:avLst/>
          </a:prstGeom>
        </p:spPr>
      </p:pic>
      <p:sp>
        <p:nvSpPr>
          <p:cNvPr id="3" name="ZoneTexte 39">
            <a:extLst>
              <a:ext uri="{FF2B5EF4-FFF2-40B4-BE49-F238E27FC236}">
                <a16:creationId xmlns:a16="http://schemas.microsoft.com/office/drawing/2014/main" id="{E6565975-9D88-84F2-BBCE-A54F2B134FD6}"/>
              </a:ext>
            </a:extLst>
          </p:cNvPr>
          <p:cNvSpPr txBox="1"/>
          <p:nvPr/>
        </p:nvSpPr>
        <p:spPr>
          <a:xfrm>
            <a:off x="5742000" y="476672"/>
            <a:ext cx="338437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 dirty="0" err="1">
                <a:latin typeface="News Gothic MT"/>
                <a:cs typeface="News Gothic MT"/>
              </a:rPr>
              <a:t>S.Sharma</a:t>
            </a:r>
            <a:r>
              <a:rPr lang="en-CA" sz="1200" b="1" dirty="0">
                <a:latin typeface="News Gothic MT"/>
                <a:cs typeface="News Gothic MT"/>
              </a:rPr>
              <a:t> </a:t>
            </a:r>
            <a:r>
              <a:rPr lang="en-CA" sz="1200" b="1" i="1" dirty="0">
                <a:latin typeface="News Gothic MT"/>
                <a:cs typeface="News Gothic MT"/>
              </a:rPr>
              <a:t>et al.</a:t>
            </a:r>
            <a:r>
              <a:rPr lang="en-CA" sz="1200" b="1" dirty="0">
                <a:latin typeface="News Gothic MT"/>
                <a:cs typeface="News Gothic MT"/>
              </a:rPr>
              <a:t>  E. Phys. J. A 58, 83 (2022)</a:t>
            </a:r>
          </a:p>
        </p:txBody>
      </p:sp>
    </p:spTree>
    <p:extLst>
      <p:ext uri="{BB962C8B-B14F-4D97-AF65-F5344CB8AC3E}">
        <p14:creationId xmlns:p14="http://schemas.microsoft.com/office/powerpoint/2010/main" val="2085163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Half-life of </a:t>
            </a:r>
            <a:r>
              <a:rPr lang="en-CA" baseline="30000"/>
              <a:t>14</a:t>
            </a:r>
            <a:r>
              <a:rPr lang="en-CA"/>
              <a:t>O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Beam of radioactive </a:t>
            </a:r>
            <a:r>
              <a:rPr lang="en-CA" baseline="30000" dirty="0"/>
              <a:t>14</a:t>
            </a:r>
            <a:r>
              <a:rPr lang="en-CA" dirty="0"/>
              <a:t>O</a:t>
            </a:r>
          </a:p>
          <a:p>
            <a:pPr lvl="1"/>
            <a:r>
              <a:rPr lang="en-CA" dirty="0"/>
              <a:t>Intensity ~10</a:t>
            </a:r>
            <a:r>
              <a:rPr lang="en-CA" baseline="30000" dirty="0"/>
              <a:t>5</a:t>
            </a:r>
            <a:r>
              <a:rPr lang="en-CA" dirty="0"/>
              <a:t> ions/s</a:t>
            </a:r>
          </a:p>
          <a:p>
            <a:pPr lvl="1"/>
            <a:endParaRPr lang="en-CA" dirty="0"/>
          </a:p>
          <a:p>
            <a:r>
              <a:rPr lang="en-CA" dirty="0"/>
              <a:t>Data from 1 cycle (~ 25 mins)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P</a:t>
            </a:r>
            <a:r>
              <a:rPr lang="en-CA" dirty="0"/>
              <a:t>recision ± 0.10%</a:t>
            </a:r>
          </a:p>
          <a:p>
            <a:pPr lvl="1"/>
            <a:endParaRPr lang="en-CA" dirty="0"/>
          </a:p>
          <a:p>
            <a:r>
              <a:rPr lang="en-CA" dirty="0"/>
              <a:t>Total of 124 cycles (3 days)</a:t>
            </a:r>
          </a:p>
          <a:p>
            <a:pPr lvl="1"/>
            <a:r>
              <a:rPr lang="en-CA" dirty="0"/>
              <a:t>T</a:t>
            </a:r>
            <a:r>
              <a:rPr lang="en-CA" baseline="-25000" dirty="0"/>
              <a:t>1/2 </a:t>
            </a:r>
            <a:r>
              <a:rPr lang="en-CA" dirty="0"/>
              <a:t>= 70.6192(76) s</a:t>
            </a:r>
          </a:p>
          <a:p>
            <a:pPr lvl="1"/>
            <a:endParaRPr lang="en-CA" dirty="0"/>
          </a:p>
          <a:p>
            <a:r>
              <a:rPr lang="en-CA" dirty="0"/>
              <a:t>Half-life of </a:t>
            </a:r>
            <a:r>
              <a:rPr lang="en-CA" baseline="30000" dirty="0"/>
              <a:t>14</a:t>
            </a:r>
            <a:r>
              <a:rPr lang="en-CA" dirty="0"/>
              <a:t>O @ TRIUMF</a:t>
            </a:r>
          </a:p>
          <a:p>
            <a:pPr lvl="1"/>
            <a:r>
              <a:rPr lang="en-CA" dirty="0"/>
              <a:t>Overall precision ± 0.010%</a:t>
            </a:r>
          </a:p>
          <a:p>
            <a:pPr lvl="1"/>
            <a:r>
              <a:rPr lang="en-CA" dirty="0"/>
              <a:t>Comparable precision to </a:t>
            </a:r>
            <a:r>
              <a:rPr lang="en-CA" baseline="30000" dirty="0"/>
              <a:t>10</a:t>
            </a:r>
            <a:r>
              <a:rPr lang="en-CA" dirty="0"/>
              <a:t>C!</a:t>
            </a:r>
          </a:p>
          <a:p>
            <a:pPr lvl="1"/>
            <a:endParaRPr lang="en-CA" dirty="0"/>
          </a:p>
          <a:p>
            <a:r>
              <a:rPr lang="en-CA" dirty="0"/>
              <a:t>Article published in 2022</a:t>
            </a:r>
          </a:p>
          <a:p>
            <a:pPr lvl="1"/>
            <a:r>
              <a:rPr lang="en-CA" dirty="0"/>
              <a:t>Shivani Sharma, U of R</a:t>
            </a:r>
          </a:p>
          <a:p>
            <a:pPr lvl="1"/>
            <a:r>
              <a:rPr lang="en-CA" dirty="0"/>
              <a:t>PhD Medical Physics @TMU</a:t>
            </a:r>
          </a:p>
          <a:p>
            <a:pPr lvl="1"/>
            <a:endParaRPr lang="en-CA" dirty="0"/>
          </a:p>
          <a:p>
            <a:pPr marL="457200" lvl="1" indent="0">
              <a:buNone/>
            </a:pPr>
            <a:endParaRPr lang="en-CA" dirty="0"/>
          </a:p>
        </p:txBody>
      </p:sp>
      <p:sp>
        <p:nvSpPr>
          <p:cNvPr id="23" name="ZoneTexte 39">
            <a:extLst>
              <a:ext uri="{FF2B5EF4-FFF2-40B4-BE49-F238E27FC236}">
                <a16:creationId xmlns:a16="http://schemas.microsoft.com/office/drawing/2014/main" id="{31867D79-79B9-E740-8562-24955B036901}"/>
              </a:ext>
            </a:extLst>
          </p:cNvPr>
          <p:cNvSpPr txBox="1"/>
          <p:nvPr/>
        </p:nvSpPr>
        <p:spPr>
          <a:xfrm>
            <a:off x="5742000" y="476672"/>
            <a:ext cx="338437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 dirty="0" err="1">
                <a:latin typeface="News Gothic MT"/>
                <a:cs typeface="News Gothic MT"/>
              </a:rPr>
              <a:t>S.Sharma</a:t>
            </a:r>
            <a:r>
              <a:rPr lang="en-CA" sz="1200" b="1" dirty="0">
                <a:latin typeface="News Gothic MT"/>
                <a:cs typeface="News Gothic MT"/>
              </a:rPr>
              <a:t> </a:t>
            </a:r>
            <a:r>
              <a:rPr lang="en-CA" sz="1200" b="1" i="1" dirty="0">
                <a:latin typeface="News Gothic MT"/>
                <a:cs typeface="News Gothic MT"/>
              </a:rPr>
              <a:t>et al.</a:t>
            </a:r>
            <a:r>
              <a:rPr lang="en-CA" sz="1200" b="1" dirty="0">
                <a:latin typeface="News Gothic MT"/>
                <a:cs typeface="News Gothic MT"/>
              </a:rPr>
              <a:t>  E. Phys. J. A 58, 83 (2022)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BE38BA-DA7C-DC2D-94BC-BCCD592E3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265" y="1764000"/>
            <a:ext cx="4424400" cy="36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06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5C67577-D4C7-1F97-6A19-CDEB02660D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" t="4090"/>
          <a:stretch/>
        </p:blipFill>
        <p:spPr>
          <a:xfrm>
            <a:off x="4724883" y="3412135"/>
            <a:ext cx="3625544" cy="279612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Next generation: GRIFFIN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Efficient </a:t>
            </a:r>
            <a:r>
              <a:rPr lang="en-CA" dirty="0" err="1"/>
              <a:t>HPGe</a:t>
            </a:r>
            <a:r>
              <a:rPr lang="en-CA" dirty="0"/>
              <a:t> </a:t>
            </a:r>
            <a:r>
              <a:rPr lang="en-US" dirty="0" err="1">
                <a:latin typeface="Lucida Grande"/>
                <a:ea typeface="Lucida Grande"/>
                <a:cs typeface="Lucida Grande"/>
              </a:rPr>
              <a:t>γ</a:t>
            </a:r>
            <a:r>
              <a:rPr lang="en-CA" dirty="0"/>
              <a:t>-ray spectrometer</a:t>
            </a:r>
          </a:p>
          <a:p>
            <a:pPr lvl="1"/>
            <a:r>
              <a:rPr lang="en-CA" dirty="0"/>
              <a:t>16 large volume “clover” detectors</a:t>
            </a:r>
          </a:p>
          <a:p>
            <a:pPr lvl="1"/>
            <a:r>
              <a:rPr lang="en-CA" dirty="0"/>
              <a:t>Detect </a:t>
            </a:r>
            <a:r>
              <a:rPr lang="en-US" dirty="0" err="1">
                <a:latin typeface="Lucida Grande"/>
                <a:ea typeface="Lucida Grande"/>
                <a:cs typeface="Lucida Grande"/>
              </a:rPr>
              <a:t>γ</a:t>
            </a:r>
            <a:r>
              <a:rPr lang="en-CA" dirty="0"/>
              <a:t>-rays to study radioactivity</a:t>
            </a:r>
          </a:p>
          <a:p>
            <a:pPr lvl="1"/>
            <a:endParaRPr lang="en-CA" dirty="0"/>
          </a:p>
          <a:p>
            <a:r>
              <a:rPr lang="en-CA" dirty="0"/>
              <a:t>Recent experiments at GRIFFIN</a:t>
            </a:r>
          </a:p>
          <a:p>
            <a:pPr lvl="1"/>
            <a:r>
              <a:rPr lang="en-CA" dirty="0"/>
              <a:t>S1140: Half-life of </a:t>
            </a:r>
            <a:r>
              <a:rPr lang="en-CA" baseline="30000" dirty="0"/>
              <a:t>14</a:t>
            </a:r>
            <a:r>
              <a:rPr lang="en-CA" dirty="0"/>
              <a:t>O</a:t>
            </a:r>
          </a:p>
          <a:p>
            <a:pPr lvl="1"/>
            <a:r>
              <a:rPr lang="en-CA" dirty="0"/>
              <a:t>S1848: Branching ratio of </a:t>
            </a:r>
            <a:r>
              <a:rPr lang="en-CA" baseline="30000" dirty="0"/>
              <a:t>34</a:t>
            </a:r>
            <a:r>
              <a:rPr lang="en-CA" dirty="0"/>
              <a:t>Ar</a:t>
            </a:r>
          </a:p>
          <a:p>
            <a:pPr lvl="1"/>
            <a:r>
              <a:rPr lang="en-CA" dirty="0"/>
              <a:t>S2232: Beta decay of </a:t>
            </a:r>
            <a:r>
              <a:rPr lang="en-CA" baseline="30000" dirty="0"/>
              <a:t>20</a:t>
            </a:r>
            <a:r>
              <a:rPr lang="en-CA" dirty="0"/>
              <a:t>Mg</a:t>
            </a:r>
          </a:p>
          <a:p>
            <a:pPr lvl="1"/>
            <a:endParaRPr lang="en-CA" dirty="0"/>
          </a:p>
          <a:p>
            <a:r>
              <a:rPr lang="en-US" dirty="0"/>
              <a:t>Regina students lead the analysis!</a:t>
            </a:r>
          </a:p>
          <a:p>
            <a:pPr lvl="1"/>
            <a:r>
              <a:rPr lang="en-US" dirty="0" err="1"/>
              <a:t>Ugrad</a:t>
            </a:r>
            <a:r>
              <a:rPr lang="en-US" dirty="0"/>
              <a:t> </a:t>
            </a:r>
            <a:r>
              <a:rPr lang="en-US" dirty="0" err="1"/>
              <a:t>Dhruval</a:t>
            </a:r>
            <a:r>
              <a:rPr lang="en-US" dirty="0"/>
              <a:t> Shah (alum)</a:t>
            </a:r>
          </a:p>
          <a:p>
            <a:pPr lvl="1"/>
            <a:r>
              <a:rPr lang="en-US" dirty="0" err="1"/>
              <a:t>Ugrad</a:t>
            </a:r>
            <a:r>
              <a:rPr lang="en-US" dirty="0"/>
              <a:t> Zach Sullivan</a:t>
            </a:r>
          </a:p>
          <a:p>
            <a:pPr lvl="1"/>
            <a:r>
              <a:rPr lang="en-US" dirty="0"/>
              <a:t>M.Sc. Fatima </a:t>
            </a:r>
            <a:r>
              <a:rPr lang="en-US" dirty="0" err="1"/>
              <a:t>Aljarrah</a:t>
            </a:r>
            <a:endParaRPr lang="en-US" dirty="0"/>
          </a:p>
          <a:p>
            <a:pPr lvl="1"/>
            <a:r>
              <a:rPr lang="en-US" dirty="0"/>
              <a:t>M.Sc. </a:t>
            </a:r>
            <a:r>
              <a:rPr lang="en-US" dirty="0" err="1"/>
              <a:t>Jizhong</a:t>
            </a:r>
            <a:r>
              <a:rPr lang="en-US" dirty="0"/>
              <a:t> Liu (alum)</a:t>
            </a:r>
            <a:endParaRPr lang="en-US" b="0" i="1" dirty="0"/>
          </a:p>
          <a:p>
            <a:pPr lvl="1"/>
            <a:r>
              <a:rPr lang="en-US" dirty="0"/>
              <a:t>M.Sc. Sydney Plante</a:t>
            </a:r>
          </a:p>
          <a:p>
            <a:pPr lvl="1"/>
            <a:r>
              <a:rPr lang="en-US" dirty="0"/>
              <a:t>M.Sc. Mira Quinn</a:t>
            </a:r>
          </a:p>
          <a:p>
            <a:pPr lvl="1"/>
            <a:r>
              <a:rPr lang="en-US" dirty="0"/>
              <a:t>PDF Chris Griffin</a:t>
            </a:r>
          </a:p>
        </p:txBody>
      </p:sp>
      <p:pic>
        <p:nvPicPr>
          <p:cNvPr id="14" name="Image 25" descr="Screen Shot 2018-02-07 at 00.12.02.png">
            <a:extLst>
              <a:ext uri="{FF2B5EF4-FFF2-40B4-BE49-F238E27FC236}">
                <a16:creationId xmlns:a16="http://schemas.microsoft.com/office/drawing/2014/main" id="{603D2D4A-8674-4C4A-B025-B4CB26400B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53" y="116624"/>
            <a:ext cx="2436103" cy="576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A06FBC-F405-1ACE-1405-362727AA83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4" r="8922"/>
          <a:stretch/>
        </p:blipFill>
        <p:spPr>
          <a:xfrm>
            <a:off x="5197025" y="1040971"/>
            <a:ext cx="3625543" cy="2796124"/>
          </a:xfrm>
          <a:prstGeom prst="rect">
            <a:avLst/>
          </a:prstGeom>
        </p:spPr>
      </p:pic>
      <p:sp>
        <p:nvSpPr>
          <p:cNvPr id="12" name="ZoneTexte 39">
            <a:extLst>
              <a:ext uri="{FF2B5EF4-FFF2-40B4-BE49-F238E27FC236}">
                <a16:creationId xmlns:a16="http://schemas.microsoft.com/office/drawing/2014/main" id="{A955E7A9-32F9-B1CB-7DB5-D79D29E437EF}"/>
              </a:ext>
            </a:extLst>
          </p:cNvPr>
          <p:cNvSpPr txBox="1"/>
          <p:nvPr/>
        </p:nvSpPr>
        <p:spPr>
          <a:xfrm>
            <a:off x="7311438" y="1155370"/>
            <a:ext cx="13650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 dirty="0">
                <a:solidFill>
                  <a:srgbClr val="FF0080"/>
                </a:solidFill>
                <a:latin typeface="News Gothic MT"/>
                <a:cs typeface="News Gothic MT"/>
              </a:rPr>
              <a:t>July 2024</a:t>
            </a:r>
          </a:p>
          <a:p>
            <a:pPr algn="ctr"/>
            <a:r>
              <a:rPr lang="en-CA" sz="1200" dirty="0">
                <a:latin typeface="News Gothic MT"/>
                <a:cs typeface="News Gothic MT"/>
              </a:rPr>
              <a:t>UofR at GRIFFIN</a:t>
            </a:r>
          </a:p>
        </p:txBody>
      </p:sp>
    </p:spTree>
    <p:extLst>
      <p:ext uri="{BB962C8B-B14F-4D97-AF65-F5344CB8AC3E}">
        <p14:creationId xmlns:p14="http://schemas.microsoft.com/office/powerpoint/2010/main" val="2555058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C4A87C-D4D8-9D8B-520F-8AF2E86789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518" y="1704248"/>
            <a:ext cx="4505496" cy="3957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DBBAC57-CE74-DB3A-CBF1-B966B20B0563}"/>
              </a:ext>
            </a:extLst>
          </p:cNvPr>
          <p:cNvSpPr/>
          <p:nvPr/>
        </p:nvSpPr>
        <p:spPr>
          <a:xfrm>
            <a:off x="8244408" y="2708920"/>
            <a:ext cx="877072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64C9E5-2177-CC66-C5D3-0EDAB977EC44}"/>
              </a:ext>
            </a:extLst>
          </p:cNvPr>
          <p:cNvSpPr/>
          <p:nvPr/>
        </p:nvSpPr>
        <p:spPr>
          <a:xfrm>
            <a:off x="4211960" y="1628800"/>
            <a:ext cx="1584176" cy="2664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919B27-E8A4-B1B2-6E15-D3E5B1496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Half-life of </a:t>
            </a:r>
            <a:r>
              <a:rPr lang="en-US" baseline="30000" dirty="0"/>
              <a:t>34</a:t>
            </a:r>
            <a:r>
              <a:rPr lang="en-US" dirty="0"/>
              <a:t>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B77B1-6846-5A05-9435-63E9A0A52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challenging due to </a:t>
            </a:r>
            <a:r>
              <a:rPr lang="en-US" baseline="30000" dirty="0"/>
              <a:t>34</a:t>
            </a:r>
            <a:r>
              <a:rPr lang="en-US" dirty="0"/>
              <a:t>Cl daughter</a:t>
            </a:r>
          </a:p>
          <a:p>
            <a:pPr lvl="1"/>
            <a:r>
              <a:rPr lang="en-US" dirty="0"/>
              <a:t>Total activity looks just like daughter!</a:t>
            </a:r>
          </a:p>
          <a:p>
            <a:pPr lvl="1"/>
            <a:r>
              <a:rPr lang="en-US" dirty="0"/>
              <a:t>Almost no sensitivity to parent (</a:t>
            </a:r>
            <a:r>
              <a:rPr lang="en-US" baseline="30000" dirty="0"/>
              <a:t>34</a:t>
            </a:r>
            <a:r>
              <a:rPr lang="en-US" dirty="0"/>
              <a:t>Ar)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9DA8C-ABF6-60E5-4D56-C3DBBBF78CA5}"/>
              </a:ext>
            </a:extLst>
          </p:cNvPr>
          <p:cNvSpPr txBox="1"/>
          <p:nvPr/>
        </p:nvSpPr>
        <p:spPr>
          <a:xfrm>
            <a:off x="5868144" y="487705"/>
            <a:ext cx="3240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200" b="1" dirty="0">
                <a:effectLst/>
                <a:latin typeface="News Gothic MT" panose="020B0503020103020203" pitchFamily="34" charset="0"/>
              </a:rPr>
              <a:t>V.E. </a:t>
            </a:r>
            <a:r>
              <a:rPr lang="en-CA" sz="1200" b="1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b="1" dirty="0">
                <a:effectLst/>
                <a:latin typeface="News Gothic MT" panose="020B0503020103020203" pitchFamily="34" charset="0"/>
              </a:rPr>
              <a:t> et al. PRC 101, 015504 (2020)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817B812-5E3C-7A51-0B2C-1A34D2130A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094" y="3176376"/>
            <a:ext cx="4359922" cy="2988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0CDEE74-9D27-7E8C-87F8-0597D8942375}"/>
              </a:ext>
            </a:extLst>
          </p:cNvPr>
          <p:cNvSpPr txBox="1"/>
          <p:nvPr/>
        </p:nvSpPr>
        <p:spPr>
          <a:xfrm>
            <a:off x="1619672" y="472421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baseline="30000" dirty="0">
                <a:solidFill>
                  <a:srgbClr val="3466FF"/>
                </a:solidFill>
                <a:effectLst/>
                <a:latin typeface="News Gothic MT" panose="020B0503020103020203" pitchFamily="34" charset="0"/>
              </a:rPr>
              <a:t>34</a:t>
            </a:r>
            <a:r>
              <a:rPr lang="en-CA" sz="2000" b="1" dirty="0">
                <a:solidFill>
                  <a:srgbClr val="3466FF"/>
                </a:solidFill>
                <a:effectLst/>
                <a:latin typeface="News Gothic MT" panose="020B0503020103020203" pitchFamily="34" charset="0"/>
              </a:rPr>
              <a:t>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AA9C125-D214-B460-83B5-7BF5A44F416C}"/>
              </a:ext>
            </a:extLst>
          </p:cNvPr>
          <p:cNvSpPr txBox="1"/>
          <p:nvPr/>
        </p:nvSpPr>
        <p:spPr>
          <a:xfrm>
            <a:off x="899592" y="3644096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baseline="30000" dirty="0">
                <a:solidFill>
                  <a:srgbClr val="00B050"/>
                </a:solidFill>
                <a:effectLst/>
                <a:latin typeface="News Gothic MT" panose="020B0503020103020203" pitchFamily="34" charset="0"/>
              </a:rPr>
              <a:t>34</a:t>
            </a:r>
            <a:r>
              <a:rPr lang="en-CA" sz="2000" b="1" dirty="0">
                <a:solidFill>
                  <a:srgbClr val="00B050"/>
                </a:solidFill>
                <a:effectLst/>
                <a:latin typeface="News Gothic MT" panose="020B0503020103020203" pitchFamily="34" charset="0"/>
              </a:rPr>
              <a:t>Cl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4D0F59-BF38-BAA2-02B6-794D506D86DF}"/>
              </a:ext>
            </a:extLst>
          </p:cNvPr>
          <p:cNvSpPr txBox="1"/>
          <p:nvPr/>
        </p:nvSpPr>
        <p:spPr>
          <a:xfrm>
            <a:off x="2555776" y="3551018"/>
            <a:ext cx="1263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>
                <a:solidFill>
                  <a:srgbClr val="FF0000"/>
                </a:solidFill>
                <a:effectLst/>
                <a:latin typeface="News Gothic MT" panose="020B0503020103020203" pitchFamily="34" charset="0"/>
              </a:rPr>
              <a:t>Total activity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42C5AAB-A219-0B2B-42E1-016B67D7C73A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304475" y="4717884"/>
            <a:ext cx="203419" cy="206387"/>
          </a:xfrm>
          <a:prstGeom prst="straightConnector1">
            <a:avLst/>
          </a:prstGeom>
          <a:ln>
            <a:solidFill>
              <a:srgbClr val="34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9D6C770-F70B-3A94-6AED-2E30F6EDD2FC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1553938" y="3637764"/>
            <a:ext cx="205199" cy="20638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EE63D5B-C9E5-212E-87B7-093C997DE18D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2357941" y="3704907"/>
            <a:ext cx="197835" cy="180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88ED281-9015-05D7-B2BC-FD796D6C6FA5}"/>
              </a:ext>
            </a:extLst>
          </p:cNvPr>
          <p:cNvSpPr txBox="1"/>
          <p:nvPr/>
        </p:nvSpPr>
        <p:spPr>
          <a:xfrm>
            <a:off x="2313307" y="5970766"/>
            <a:ext cx="99899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600" b="1" dirty="0">
                <a:latin typeface="News Gothic MT" panose="020B0503020103020203" pitchFamily="34" charset="0"/>
              </a:rPr>
              <a:t>Time (s)</a:t>
            </a:r>
            <a:endParaRPr lang="en-CA" sz="1600" b="1" dirty="0">
              <a:effectLst/>
              <a:latin typeface="News Gothic MT" panose="020B050302010302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BB8BD9A-6300-F5CE-5D4F-10CE3CE0F0D5}"/>
              </a:ext>
            </a:extLst>
          </p:cNvPr>
          <p:cNvSpPr txBox="1"/>
          <p:nvPr/>
        </p:nvSpPr>
        <p:spPr>
          <a:xfrm rot="16200000">
            <a:off x="-392760" y="4432392"/>
            <a:ext cx="14830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600" b="1" dirty="0">
                <a:latin typeface="News Gothic MT" panose="020B0503020103020203" pitchFamily="34" charset="0"/>
              </a:rPr>
              <a:t>Log (Activity)</a:t>
            </a:r>
            <a:endParaRPr lang="en-CA" sz="1600" b="1" dirty="0">
              <a:effectLst/>
              <a:latin typeface="News Gothic MT" panose="020B0503020103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4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C4A87C-D4D8-9D8B-520F-8AF2E86789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518" y="1704248"/>
            <a:ext cx="4505496" cy="3957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DBBAC57-CE74-DB3A-CBF1-B966B20B0563}"/>
              </a:ext>
            </a:extLst>
          </p:cNvPr>
          <p:cNvSpPr/>
          <p:nvPr/>
        </p:nvSpPr>
        <p:spPr>
          <a:xfrm>
            <a:off x="8244408" y="2708920"/>
            <a:ext cx="877072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64C9E5-2177-CC66-C5D3-0EDAB977EC44}"/>
              </a:ext>
            </a:extLst>
          </p:cNvPr>
          <p:cNvSpPr/>
          <p:nvPr/>
        </p:nvSpPr>
        <p:spPr>
          <a:xfrm>
            <a:off x="4211960" y="1628800"/>
            <a:ext cx="1584176" cy="2664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919B27-E8A4-B1B2-6E15-D3E5B1496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Half-life of </a:t>
            </a:r>
            <a:r>
              <a:rPr lang="en-US" baseline="30000" dirty="0"/>
              <a:t>34</a:t>
            </a:r>
            <a:r>
              <a:rPr lang="en-US" dirty="0"/>
              <a:t>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B77B1-6846-5A05-9435-63E9A0A52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challenging due to </a:t>
            </a:r>
            <a:r>
              <a:rPr lang="en-US" baseline="30000" dirty="0"/>
              <a:t>34</a:t>
            </a:r>
            <a:r>
              <a:rPr lang="en-US" dirty="0"/>
              <a:t>Cl daughter</a:t>
            </a:r>
          </a:p>
          <a:p>
            <a:pPr lvl="1"/>
            <a:r>
              <a:rPr lang="en-US" dirty="0"/>
              <a:t>Total activity looks just like daughter!</a:t>
            </a:r>
          </a:p>
          <a:p>
            <a:pPr lvl="1"/>
            <a:r>
              <a:rPr lang="en-US" dirty="0"/>
              <a:t>Almost no sensitivity to parent (</a:t>
            </a:r>
            <a:r>
              <a:rPr lang="en-US" baseline="30000" dirty="0"/>
              <a:t>34</a:t>
            </a:r>
            <a:r>
              <a:rPr lang="en-US" dirty="0"/>
              <a:t>Ar)</a:t>
            </a:r>
          </a:p>
          <a:p>
            <a:pPr lvl="1"/>
            <a:endParaRPr lang="en-US" dirty="0"/>
          </a:p>
          <a:p>
            <a:r>
              <a:rPr lang="en-US" dirty="0"/>
              <a:t>Gate on </a:t>
            </a:r>
            <a:r>
              <a:rPr lang="en-US" baseline="30000" dirty="0"/>
              <a:t>34</a:t>
            </a:r>
            <a:r>
              <a:rPr lang="en-US" dirty="0"/>
              <a:t>Ar decay 𝛄 ray (666 keV)</a:t>
            </a:r>
          </a:p>
          <a:p>
            <a:pPr lvl="1"/>
            <a:r>
              <a:rPr lang="en-US" dirty="0"/>
              <a:t>Effectively eliminates the </a:t>
            </a:r>
            <a:r>
              <a:rPr lang="en-US" baseline="30000" dirty="0"/>
              <a:t>34</a:t>
            </a:r>
            <a:r>
              <a:rPr lang="en-US" dirty="0"/>
              <a:t>Cl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9DA8C-ABF6-60E5-4D56-C3DBBBF78CA5}"/>
              </a:ext>
            </a:extLst>
          </p:cNvPr>
          <p:cNvSpPr txBox="1"/>
          <p:nvPr/>
        </p:nvSpPr>
        <p:spPr>
          <a:xfrm>
            <a:off x="5868144" y="487705"/>
            <a:ext cx="3240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200" b="1" dirty="0">
                <a:effectLst/>
                <a:latin typeface="News Gothic MT" panose="020B0503020103020203" pitchFamily="34" charset="0"/>
              </a:rPr>
              <a:t>V.E. </a:t>
            </a:r>
            <a:r>
              <a:rPr lang="en-CA" sz="1200" b="1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b="1" dirty="0">
                <a:effectLst/>
                <a:latin typeface="News Gothic MT" panose="020B0503020103020203" pitchFamily="34" charset="0"/>
              </a:rPr>
              <a:t> et al. PRC 101, 015504 (2020)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D3CC24-EE1F-2F1C-0596-D7B525BAE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094" y="3176376"/>
            <a:ext cx="4359922" cy="298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F9A4C5-3F5E-F18E-0446-484BDB6F2127}"/>
              </a:ext>
            </a:extLst>
          </p:cNvPr>
          <p:cNvSpPr txBox="1"/>
          <p:nvPr/>
        </p:nvSpPr>
        <p:spPr>
          <a:xfrm>
            <a:off x="1619672" y="4724216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baseline="30000" dirty="0">
                <a:solidFill>
                  <a:srgbClr val="3466FF"/>
                </a:solidFill>
                <a:effectLst/>
                <a:latin typeface="News Gothic MT" panose="020B0503020103020203" pitchFamily="34" charset="0"/>
              </a:rPr>
              <a:t>34</a:t>
            </a:r>
            <a:r>
              <a:rPr lang="en-CA" sz="2000" b="1" dirty="0">
                <a:solidFill>
                  <a:srgbClr val="3466FF"/>
                </a:solidFill>
                <a:effectLst/>
                <a:latin typeface="News Gothic MT" panose="020B0503020103020203" pitchFamily="34" charset="0"/>
              </a:rPr>
              <a:t>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932BBF-764C-5BA9-8953-BEC4322E49F8}"/>
              </a:ext>
            </a:extLst>
          </p:cNvPr>
          <p:cNvSpPr txBox="1"/>
          <p:nvPr/>
        </p:nvSpPr>
        <p:spPr>
          <a:xfrm>
            <a:off x="899592" y="3644096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baseline="30000" dirty="0">
                <a:solidFill>
                  <a:srgbClr val="00B050"/>
                </a:solidFill>
                <a:effectLst/>
                <a:latin typeface="News Gothic MT" panose="020B0503020103020203" pitchFamily="34" charset="0"/>
              </a:rPr>
              <a:t>34</a:t>
            </a:r>
            <a:r>
              <a:rPr lang="en-CA" sz="2000" b="1" dirty="0">
                <a:solidFill>
                  <a:srgbClr val="00B050"/>
                </a:solidFill>
                <a:effectLst/>
                <a:latin typeface="News Gothic MT" panose="020B0503020103020203" pitchFamily="34" charset="0"/>
              </a:rPr>
              <a:t>Cl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FD39C6-BEFE-6F70-F050-FE50D7FA30DF}"/>
              </a:ext>
            </a:extLst>
          </p:cNvPr>
          <p:cNvSpPr txBox="1"/>
          <p:nvPr/>
        </p:nvSpPr>
        <p:spPr>
          <a:xfrm>
            <a:off x="2555776" y="3551018"/>
            <a:ext cx="1263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>
                <a:solidFill>
                  <a:srgbClr val="FF0000"/>
                </a:solidFill>
                <a:effectLst/>
                <a:latin typeface="News Gothic MT" panose="020B0503020103020203" pitchFamily="34" charset="0"/>
              </a:rPr>
              <a:t>Total activity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91D06F8-C0C8-015F-B0FF-303AF42C3EBF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2304475" y="4717884"/>
            <a:ext cx="203419" cy="206387"/>
          </a:xfrm>
          <a:prstGeom prst="straightConnector1">
            <a:avLst/>
          </a:prstGeom>
          <a:ln>
            <a:solidFill>
              <a:srgbClr val="34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E20770F-984A-E167-8647-7A98B99F1830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1553938" y="3637764"/>
            <a:ext cx="205199" cy="20638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F8C5405-CAC8-A510-07A5-E2C65D944DE5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2357941" y="3704907"/>
            <a:ext cx="197835" cy="180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4712F7E-9330-C862-1A50-FA8E3D975E6D}"/>
              </a:ext>
            </a:extLst>
          </p:cNvPr>
          <p:cNvSpPr txBox="1"/>
          <p:nvPr/>
        </p:nvSpPr>
        <p:spPr>
          <a:xfrm>
            <a:off x="2699792" y="3768480"/>
            <a:ext cx="8178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>
                <a:effectLst/>
                <a:latin typeface="News Gothic MT" panose="020B0503020103020203" pitchFamily="34" charset="0"/>
              </a:rPr>
              <a:t>β counting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93A799-BE74-E944-19B0-8EFE465BF57F}"/>
              </a:ext>
            </a:extLst>
          </p:cNvPr>
          <p:cNvSpPr txBox="1"/>
          <p:nvPr/>
        </p:nvSpPr>
        <p:spPr>
          <a:xfrm>
            <a:off x="1475656" y="4992219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 err="1">
                <a:effectLst/>
                <a:latin typeface="News Gothic MT" panose="020B0503020103020203" pitchFamily="34" charset="0"/>
              </a:rPr>
              <a:t>γ</a:t>
            </a:r>
            <a:r>
              <a:rPr lang="en-CA" sz="1000" dirty="0">
                <a:effectLst/>
                <a:latin typeface="News Gothic MT" panose="020B0503020103020203" pitchFamily="34" charset="0"/>
              </a:rPr>
              <a:t> counting</a:t>
            </a:r>
          </a:p>
          <a:p>
            <a:pPr algn="ctr"/>
            <a:r>
              <a:rPr lang="en-CA" sz="1000" dirty="0">
                <a:latin typeface="News Gothic MT" panose="020B0503020103020203" pitchFamily="34" charset="0"/>
              </a:rPr>
              <a:t>(666 keV gate)</a:t>
            </a:r>
            <a:endParaRPr lang="en-CA" sz="1000" dirty="0">
              <a:effectLst/>
              <a:latin typeface="News Gothic MT" panose="020B0503020103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D4BCDD-7BD9-5FD4-8EB1-B00026BF47BF}"/>
              </a:ext>
            </a:extLst>
          </p:cNvPr>
          <p:cNvSpPr txBox="1"/>
          <p:nvPr/>
        </p:nvSpPr>
        <p:spPr>
          <a:xfrm>
            <a:off x="2313307" y="5970766"/>
            <a:ext cx="99899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600" b="1" dirty="0">
                <a:latin typeface="News Gothic MT" panose="020B0503020103020203" pitchFamily="34" charset="0"/>
              </a:rPr>
              <a:t>Time (s)</a:t>
            </a:r>
            <a:endParaRPr lang="en-CA" sz="1600" b="1" dirty="0">
              <a:effectLst/>
              <a:latin typeface="News Gothic MT" panose="020B0503020103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8099645-9C8F-EC21-76A7-ABE3DB647795}"/>
              </a:ext>
            </a:extLst>
          </p:cNvPr>
          <p:cNvSpPr txBox="1"/>
          <p:nvPr/>
        </p:nvSpPr>
        <p:spPr>
          <a:xfrm rot="16200000">
            <a:off x="-392760" y="4432392"/>
            <a:ext cx="14830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600" b="1" dirty="0">
                <a:latin typeface="News Gothic MT" panose="020B0503020103020203" pitchFamily="34" charset="0"/>
              </a:rPr>
              <a:t>Log (Activity)</a:t>
            </a:r>
            <a:endParaRPr lang="en-CA" sz="1600" b="1" dirty="0">
              <a:effectLst/>
              <a:latin typeface="News Gothic MT" panose="020B0503020103020203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74772C2-32C8-D599-194B-73B3311A66F2}"/>
              </a:ext>
            </a:extLst>
          </p:cNvPr>
          <p:cNvSpPr/>
          <p:nvPr/>
        </p:nvSpPr>
        <p:spPr>
          <a:xfrm>
            <a:off x="6505200" y="4377420"/>
            <a:ext cx="603818" cy="603818"/>
          </a:xfrm>
          <a:prstGeom prst="ellipse">
            <a:avLst/>
          </a:prstGeom>
          <a:noFill/>
          <a:ln w="44450">
            <a:solidFill>
              <a:srgbClr val="FF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46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19B27-E8A4-B1B2-6E15-D3E5B1496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Half-life of </a:t>
            </a:r>
            <a:r>
              <a:rPr lang="en-US" baseline="30000" dirty="0"/>
              <a:t>34</a:t>
            </a:r>
            <a:r>
              <a:rPr lang="en-US" dirty="0"/>
              <a:t>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B77B1-6846-5A05-9435-63E9A0A52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challenging due to </a:t>
            </a:r>
            <a:r>
              <a:rPr lang="en-US" baseline="30000" dirty="0"/>
              <a:t>34</a:t>
            </a:r>
            <a:r>
              <a:rPr lang="en-US" dirty="0"/>
              <a:t>Cl daughter</a:t>
            </a:r>
          </a:p>
          <a:p>
            <a:pPr lvl="1"/>
            <a:r>
              <a:rPr lang="en-US" dirty="0"/>
              <a:t>Total activity looks just like daughter!</a:t>
            </a:r>
          </a:p>
          <a:p>
            <a:pPr lvl="1"/>
            <a:r>
              <a:rPr lang="en-US" dirty="0"/>
              <a:t>Almost no sensitivity to parent (</a:t>
            </a:r>
            <a:r>
              <a:rPr lang="en-US" baseline="30000" dirty="0"/>
              <a:t>34</a:t>
            </a:r>
            <a:r>
              <a:rPr lang="en-US" dirty="0"/>
              <a:t>Ar)</a:t>
            </a:r>
          </a:p>
          <a:p>
            <a:pPr lvl="1"/>
            <a:endParaRPr lang="en-US" dirty="0"/>
          </a:p>
          <a:p>
            <a:r>
              <a:rPr lang="en-US" dirty="0"/>
              <a:t>Gate on </a:t>
            </a:r>
            <a:r>
              <a:rPr lang="en-US" baseline="30000" dirty="0"/>
              <a:t>34</a:t>
            </a:r>
            <a:r>
              <a:rPr lang="en-US" dirty="0"/>
              <a:t>Ar decay 𝛄 ray (666 keV)</a:t>
            </a:r>
          </a:p>
          <a:p>
            <a:pPr lvl="1"/>
            <a:r>
              <a:rPr lang="en-US" dirty="0"/>
              <a:t>Effectively eliminates the </a:t>
            </a:r>
            <a:r>
              <a:rPr lang="en-US" baseline="30000" dirty="0"/>
              <a:t>34</a:t>
            </a:r>
            <a:r>
              <a:rPr lang="en-US" dirty="0"/>
              <a:t>Cl</a:t>
            </a:r>
          </a:p>
          <a:p>
            <a:pPr lvl="1"/>
            <a:endParaRPr lang="en-US" dirty="0"/>
          </a:p>
          <a:p>
            <a:r>
              <a:rPr lang="en-US" dirty="0"/>
              <a:t>Recent T</a:t>
            </a:r>
            <a:r>
              <a:rPr lang="en-US" baseline="-25000" dirty="0"/>
              <a:t>1/2</a:t>
            </a:r>
            <a:r>
              <a:rPr lang="en-US" dirty="0"/>
              <a:t> measurements</a:t>
            </a:r>
          </a:p>
          <a:p>
            <a:pPr lvl="1"/>
            <a:r>
              <a:rPr lang="en-US" dirty="0"/>
              <a:t>Rely on the total activity curve</a:t>
            </a:r>
          </a:p>
          <a:p>
            <a:pPr lvl="1"/>
            <a:r>
              <a:rPr lang="en-US" dirty="0"/>
              <a:t>Results differ by nearly 7σ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9DA8C-ABF6-60E5-4D56-C3DBBBF78CA5}"/>
              </a:ext>
            </a:extLst>
          </p:cNvPr>
          <p:cNvSpPr txBox="1"/>
          <p:nvPr/>
        </p:nvSpPr>
        <p:spPr>
          <a:xfrm>
            <a:off x="5868144" y="487705"/>
            <a:ext cx="3240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200" b="1" dirty="0">
                <a:effectLst/>
                <a:latin typeface="News Gothic MT" panose="020B0503020103020203" pitchFamily="34" charset="0"/>
              </a:rPr>
              <a:t>V.E. </a:t>
            </a:r>
            <a:r>
              <a:rPr lang="en-CA" sz="1200" b="1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b="1" dirty="0">
                <a:effectLst/>
                <a:latin typeface="News Gothic MT" panose="020B0503020103020203" pitchFamily="34" charset="0"/>
              </a:rPr>
              <a:t> et al. PRC 101, 015504 (2020)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6553CC-72F3-1A5A-5AFA-FE3702B19A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717" y="1878256"/>
            <a:ext cx="4209779" cy="35669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A99832-B73F-14D0-E491-5619271438EB}"/>
              </a:ext>
            </a:extLst>
          </p:cNvPr>
          <p:cNvSpPr txBox="1"/>
          <p:nvPr/>
        </p:nvSpPr>
        <p:spPr>
          <a:xfrm>
            <a:off x="8303030" y="2109025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dirty="0">
                <a:effectLst/>
                <a:latin typeface="News Gothic MT" panose="020B0503020103020203" pitchFamily="34" charset="0"/>
              </a:rPr>
              <a:t> </a:t>
            </a:r>
            <a:br>
              <a:rPr lang="en-CA" sz="1200" dirty="0">
                <a:effectLst/>
                <a:latin typeface="News Gothic MT" panose="020B0503020103020203" pitchFamily="34" charset="0"/>
              </a:rPr>
            </a:br>
            <a:r>
              <a:rPr lang="en-CA" sz="1200" dirty="0">
                <a:effectLst/>
                <a:latin typeface="News Gothic MT" panose="020B0503020103020203" pitchFamily="34" charset="0"/>
              </a:rPr>
              <a:t>(2020)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7AAE0D-8BAB-D143-8E1B-FCAD108C0979}"/>
              </a:ext>
            </a:extLst>
          </p:cNvPr>
          <p:cNvSpPr txBox="1"/>
          <p:nvPr/>
        </p:nvSpPr>
        <p:spPr>
          <a:xfrm>
            <a:off x="7380312" y="2109025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dirty="0">
                <a:effectLst/>
                <a:latin typeface="News Gothic MT" panose="020B0503020103020203" pitchFamily="34" charset="0"/>
              </a:rPr>
              <a:t> </a:t>
            </a:r>
            <a:br>
              <a:rPr lang="en-CA" sz="1200" dirty="0">
                <a:effectLst/>
                <a:latin typeface="News Gothic MT" panose="020B0503020103020203" pitchFamily="34" charset="0"/>
              </a:rPr>
            </a:br>
            <a:r>
              <a:rPr lang="en-CA" sz="1200" dirty="0">
                <a:effectLst/>
                <a:latin typeface="News Gothic MT" panose="020B0503020103020203" pitchFamily="34" charset="0"/>
              </a:rPr>
              <a:t>(2006)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55D519-E783-1DF9-C128-CB3ED9D796A9}"/>
              </a:ext>
            </a:extLst>
          </p:cNvPr>
          <p:cNvSpPr txBox="1"/>
          <p:nvPr/>
        </p:nvSpPr>
        <p:spPr>
          <a:xfrm>
            <a:off x="5324408" y="2109025"/>
            <a:ext cx="687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>
                <a:effectLst/>
                <a:latin typeface="News Gothic MT" panose="020B0503020103020203" pitchFamily="34" charset="0"/>
              </a:rPr>
              <a:t>Hardy</a:t>
            </a:r>
            <a:br>
              <a:rPr lang="en-CA" sz="1200" dirty="0">
                <a:effectLst/>
                <a:latin typeface="News Gothic MT" panose="020B0503020103020203" pitchFamily="34" charset="0"/>
              </a:rPr>
            </a:br>
            <a:r>
              <a:rPr lang="en-CA" sz="1200" dirty="0">
                <a:effectLst/>
                <a:latin typeface="News Gothic MT" panose="020B0503020103020203" pitchFamily="34" charset="0"/>
              </a:rPr>
              <a:t>(1974)</a:t>
            </a:r>
          </a:p>
        </p:txBody>
      </p:sp>
    </p:spTree>
    <p:extLst>
      <p:ext uri="{BB962C8B-B14F-4D97-AF65-F5344CB8AC3E}">
        <p14:creationId xmlns:p14="http://schemas.microsoft.com/office/powerpoint/2010/main" val="3735966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19B27-E8A4-B1B2-6E15-D3E5B1496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Half-life of </a:t>
            </a:r>
            <a:r>
              <a:rPr lang="en-US" baseline="30000" dirty="0"/>
              <a:t>34</a:t>
            </a:r>
            <a:r>
              <a:rPr lang="en-US" dirty="0"/>
              <a:t>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B77B1-6846-5A05-9435-63E9A0A52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challenging due to </a:t>
            </a:r>
            <a:r>
              <a:rPr lang="en-US" baseline="30000" dirty="0"/>
              <a:t>34</a:t>
            </a:r>
            <a:r>
              <a:rPr lang="en-US" dirty="0"/>
              <a:t>Cl daughter</a:t>
            </a:r>
          </a:p>
          <a:p>
            <a:pPr lvl="1"/>
            <a:r>
              <a:rPr lang="en-US" dirty="0"/>
              <a:t>Total activity looks just like daughter!</a:t>
            </a:r>
          </a:p>
          <a:p>
            <a:pPr lvl="1"/>
            <a:r>
              <a:rPr lang="en-US" dirty="0"/>
              <a:t>Almost no sensitivity to parent (</a:t>
            </a:r>
            <a:r>
              <a:rPr lang="en-US" baseline="30000" dirty="0"/>
              <a:t>34</a:t>
            </a:r>
            <a:r>
              <a:rPr lang="en-US" dirty="0"/>
              <a:t>Ar)</a:t>
            </a:r>
          </a:p>
          <a:p>
            <a:pPr lvl="1"/>
            <a:endParaRPr lang="en-US" dirty="0"/>
          </a:p>
          <a:p>
            <a:r>
              <a:rPr lang="en-US" dirty="0"/>
              <a:t>Gate on </a:t>
            </a:r>
            <a:r>
              <a:rPr lang="en-US" baseline="30000" dirty="0"/>
              <a:t>34</a:t>
            </a:r>
            <a:r>
              <a:rPr lang="en-US" dirty="0"/>
              <a:t>Ar decay 𝛄 ray (666 keV)</a:t>
            </a:r>
          </a:p>
          <a:p>
            <a:pPr lvl="1"/>
            <a:r>
              <a:rPr lang="en-US" dirty="0"/>
              <a:t>Effectively eliminates the </a:t>
            </a:r>
            <a:r>
              <a:rPr lang="en-US" baseline="30000" dirty="0"/>
              <a:t>34</a:t>
            </a:r>
            <a:r>
              <a:rPr lang="en-US" dirty="0"/>
              <a:t>Cl</a:t>
            </a:r>
          </a:p>
          <a:p>
            <a:pPr lvl="1"/>
            <a:endParaRPr lang="en-US" dirty="0"/>
          </a:p>
          <a:p>
            <a:r>
              <a:rPr lang="en-US" dirty="0"/>
              <a:t>Recent T</a:t>
            </a:r>
            <a:r>
              <a:rPr lang="en-US" baseline="-25000" dirty="0"/>
              <a:t>1/2</a:t>
            </a:r>
            <a:r>
              <a:rPr lang="en-US" dirty="0"/>
              <a:t> measurements</a:t>
            </a:r>
          </a:p>
          <a:p>
            <a:pPr lvl="1"/>
            <a:r>
              <a:rPr lang="en-US" dirty="0"/>
              <a:t>Rely on the total activity curve</a:t>
            </a:r>
          </a:p>
          <a:p>
            <a:pPr lvl="1"/>
            <a:r>
              <a:rPr lang="en-US" dirty="0"/>
              <a:t>Results differ by nearly 7σ</a:t>
            </a:r>
          </a:p>
          <a:p>
            <a:pPr lvl="1"/>
            <a:endParaRPr lang="en-US" dirty="0"/>
          </a:p>
          <a:p>
            <a:r>
              <a:rPr lang="en-US" dirty="0"/>
              <a:t>Goal of experiment S1848:</a:t>
            </a:r>
          </a:p>
          <a:p>
            <a:pPr lvl="1"/>
            <a:r>
              <a:rPr lang="en-US" dirty="0"/>
              <a:t>Deduce the </a:t>
            </a:r>
            <a:r>
              <a:rPr lang="en-US" baseline="30000" dirty="0"/>
              <a:t>34</a:t>
            </a:r>
            <a:r>
              <a:rPr lang="en-US" dirty="0"/>
              <a:t>Ar half-life to ± 0.05%</a:t>
            </a:r>
          </a:p>
          <a:p>
            <a:pPr lvl="1"/>
            <a:r>
              <a:rPr lang="en-US" dirty="0"/>
              <a:t>Solve discrepancy in past results</a:t>
            </a:r>
          </a:p>
          <a:p>
            <a:pPr lvl="1"/>
            <a:r>
              <a:rPr lang="en-US" dirty="0"/>
              <a:t>Will also deduce the branching ratio</a:t>
            </a:r>
          </a:p>
          <a:p>
            <a:pPr lvl="1"/>
            <a:r>
              <a:rPr lang="en-US" dirty="0" err="1"/>
              <a:t>MSc.PhD</a:t>
            </a:r>
            <a:r>
              <a:rPr lang="en-US" dirty="0"/>
              <a:t> thesis of M. Quinn (UofR)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9DA8C-ABF6-60E5-4D56-C3DBBBF78CA5}"/>
              </a:ext>
            </a:extLst>
          </p:cNvPr>
          <p:cNvSpPr txBox="1"/>
          <p:nvPr/>
        </p:nvSpPr>
        <p:spPr>
          <a:xfrm>
            <a:off x="5868144" y="487705"/>
            <a:ext cx="3240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200" b="1" dirty="0">
                <a:effectLst/>
                <a:latin typeface="News Gothic MT" panose="020B0503020103020203" pitchFamily="34" charset="0"/>
              </a:rPr>
              <a:t>V.E. </a:t>
            </a:r>
            <a:r>
              <a:rPr lang="en-CA" sz="1200" b="1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b="1" dirty="0">
                <a:effectLst/>
                <a:latin typeface="News Gothic MT" panose="020B0503020103020203" pitchFamily="34" charset="0"/>
              </a:rPr>
              <a:t> et al. PRC 101, 015504 (2020)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6553CC-72F3-1A5A-5AFA-FE3702B19A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717" y="1878256"/>
            <a:ext cx="4209779" cy="356696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A99832-B73F-14D0-E491-5619271438EB}"/>
              </a:ext>
            </a:extLst>
          </p:cNvPr>
          <p:cNvSpPr txBox="1"/>
          <p:nvPr/>
        </p:nvSpPr>
        <p:spPr>
          <a:xfrm>
            <a:off x="8303030" y="2109025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dirty="0">
                <a:effectLst/>
                <a:latin typeface="News Gothic MT" panose="020B0503020103020203" pitchFamily="34" charset="0"/>
              </a:rPr>
              <a:t> </a:t>
            </a:r>
            <a:br>
              <a:rPr lang="en-CA" sz="1200" dirty="0">
                <a:effectLst/>
                <a:latin typeface="News Gothic MT" panose="020B0503020103020203" pitchFamily="34" charset="0"/>
              </a:rPr>
            </a:br>
            <a:r>
              <a:rPr lang="en-CA" sz="1200" dirty="0">
                <a:effectLst/>
                <a:latin typeface="News Gothic MT" panose="020B0503020103020203" pitchFamily="34" charset="0"/>
              </a:rPr>
              <a:t>(2020)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7AAE0D-8BAB-D143-8E1B-FCAD108C0979}"/>
              </a:ext>
            </a:extLst>
          </p:cNvPr>
          <p:cNvSpPr txBox="1"/>
          <p:nvPr/>
        </p:nvSpPr>
        <p:spPr>
          <a:xfrm>
            <a:off x="7380312" y="2109025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 err="1">
                <a:effectLst/>
                <a:latin typeface="News Gothic MT" panose="020B0503020103020203" pitchFamily="34" charset="0"/>
              </a:rPr>
              <a:t>Iacob</a:t>
            </a:r>
            <a:r>
              <a:rPr lang="en-CA" sz="1200" dirty="0">
                <a:effectLst/>
                <a:latin typeface="News Gothic MT" panose="020B0503020103020203" pitchFamily="34" charset="0"/>
              </a:rPr>
              <a:t> </a:t>
            </a:r>
            <a:br>
              <a:rPr lang="en-CA" sz="1200" dirty="0">
                <a:effectLst/>
                <a:latin typeface="News Gothic MT" panose="020B0503020103020203" pitchFamily="34" charset="0"/>
              </a:rPr>
            </a:br>
            <a:r>
              <a:rPr lang="en-CA" sz="1200" dirty="0">
                <a:effectLst/>
                <a:latin typeface="News Gothic MT" panose="020B0503020103020203" pitchFamily="34" charset="0"/>
              </a:rPr>
              <a:t>(2006)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55D519-E783-1DF9-C128-CB3ED9D796A9}"/>
              </a:ext>
            </a:extLst>
          </p:cNvPr>
          <p:cNvSpPr txBox="1"/>
          <p:nvPr/>
        </p:nvSpPr>
        <p:spPr>
          <a:xfrm>
            <a:off x="5324408" y="2109025"/>
            <a:ext cx="687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>
                <a:effectLst/>
                <a:latin typeface="News Gothic MT" panose="020B0503020103020203" pitchFamily="34" charset="0"/>
              </a:rPr>
              <a:t>Hardy</a:t>
            </a:r>
            <a:br>
              <a:rPr lang="en-CA" sz="1200" dirty="0">
                <a:effectLst/>
                <a:latin typeface="News Gothic MT" panose="020B0503020103020203" pitchFamily="34" charset="0"/>
              </a:rPr>
            </a:br>
            <a:r>
              <a:rPr lang="en-CA" sz="1200" dirty="0">
                <a:effectLst/>
                <a:latin typeface="News Gothic MT" panose="020B0503020103020203" pitchFamily="34" charset="0"/>
              </a:rPr>
              <a:t>(1974)</a:t>
            </a:r>
          </a:p>
        </p:txBody>
      </p:sp>
    </p:spTree>
    <p:extLst>
      <p:ext uri="{BB962C8B-B14F-4D97-AF65-F5344CB8AC3E}">
        <p14:creationId xmlns:p14="http://schemas.microsoft.com/office/powerpoint/2010/main" val="771776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B67544-585D-5AE8-AC84-39B3C811B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25239" y="1726055"/>
            <a:ext cx="5073427" cy="38050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ACE829-88D9-6C3F-EA67-AE79CBC89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57395"/>
            <a:ext cx="1460788" cy="46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5143DB-CCF8-EB7D-AF9A-25CE591CDD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727" y="1157395"/>
            <a:ext cx="1703753" cy="46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Regina Cube for Multiple Particles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Auxiliary detector for GRIFFIN</a:t>
            </a:r>
          </a:p>
          <a:p>
            <a:pPr lvl="1"/>
            <a:r>
              <a:rPr lang="en-CA" dirty="0"/>
              <a:t>Compact charged particle array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α</a:t>
            </a:r>
            <a:r>
              <a:rPr lang="en-CA" dirty="0"/>
              <a:t> decay and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 delayed particles</a:t>
            </a:r>
          </a:p>
          <a:p>
            <a:pPr lvl="1"/>
            <a:r>
              <a:rPr lang="en-CA" dirty="0"/>
              <a:t>Multiple particles (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2p,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βα</a:t>
            </a:r>
            <a:r>
              <a:rPr lang="en-CA" dirty="0"/>
              <a:t>p, …)</a:t>
            </a:r>
          </a:p>
        </p:txBody>
      </p:sp>
    </p:spTree>
    <p:extLst>
      <p:ext uri="{BB962C8B-B14F-4D97-AF65-F5344CB8AC3E}">
        <p14:creationId xmlns:p14="http://schemas.microsoft.com/office/powerpoint/2010/main" val="3826283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Regina Cube for Multiple Particles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Auxiliary detector for GRIFFIN</a:t>
            </a:r>
          </a:p>
          <a:p>
            <a:pPr lvl="1"/>
            <a:r>
              <a:rPr lang="en-CA" dirty="0"/>
              <a:t>Compact charged particle array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α</a:t>
            </a:r>
            <a:r>
              <a:rPr lang="en-CA" dirty="0"/>
              <a:t> decay and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 delayed particles</a:t>
            </a:r>
          </a:p>
          <a:p>
            <a:pPr lvl="1"/>
            <a:r>
              <a:rPr lang="en-CA" dirty="0"/>
              <a:t>Multiple particles (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2p,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βα</a:t>
            </a:r>
            <a:r>
              <a:rPr lang="en-CA" dirty="0"/>
              <a:t>p, …)</a:t>
            </a:r>
          </a:p>
          <a:p>
            <a:pPr lvl="1"/>
            <a:endParaRPr lang="en-CA" dirty="0"/>
          </a:p>
          <a:p>
            <a:r>
              <a:rPr lang="en-CA" dirty="0"/>
              <a:t>6 DSSD detectors (micron BB7)</a:t>
            </a:r>
          </a:p>
          <a:p>
            <a:pPr lvl="1"/>
            <a:r>
              <a:rPr lang="en-CA" dirty="0"/>
              <a:t>Active area: 64 x 64 mm</a:t>
            </a:r>
            <a:r>
              <a:rPr lang="en-CA" baseline="30000" dirty="0"/>
              <a:t>2</a:t>
            </a:r>
            <a:endParaRPr lang="en-CA" dirty="0"/>
          </a:p>
          <a:p>
            <a:pPr lvl="1"/>
            <a:r>
              <a:rPr lang="en-CA" dirty="0"/>
              <a:t>6 x (32+32) strips = 384 channels</a:t>
            </a:r>
          </a:p>
          <a:p>
            <a:pPr lvl="1"/>
            <a:r>
              <a:rPr lang="en-CA" dirty="0"/>
              <a:t>Thick: 1 mm (12 MeV protons)</a:t>
            </a:r>
          </a:p>
          <a:p>
            <a:pPr lvl="1"/>
            <a:r>
              <a:rPr lang="en-CA" dirty="0"/>
              <a:t>Strip pitch: 2 mm (0.5° ang. res.)</a:t>
            </a:r>
          </a:p>
          <a:p>
            <a:pPr lvl="1"/>
            <a:endParaRPr lang="en-CA" dirty="0"/>
          </a:p>
          <a:p>
            <a:r>
              <a:rPr lang="en-CA" dirty="0"/>
              <a:t>Funded $147k (2020 – 2023)</a:t>
            </a:r>
          </a:p>
          <a:p>
            <a:pPr lvl="1"/>
            <a:r>
              <a:rPr lang="en-CA" dirty="0"/>
              <a:t>CFI, Innovation SK, NSERC, UofR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4AE493-F9C9-4C12-E75A-A478ED48C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525239" y="1726055"/>
            <a:ext cx="5073426" cy="380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518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Regina Cube for Multiple Particles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Auxiliary detector for GRIFFIN</a:t>
            </a:r>
          </a:p>
          <a:p>
            <a:pPr lvl="1"/>
            <a:r>
              <a:rPr lang="en-CA" dirty="0"/>
              <a:t>Compact charged particle array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α</a:t>
            </a:r>
            <a:r>
              <a:rPr lang="en-CA" dirty="0"/>
              <a:t> decay and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 delayed particles</a:t>
            </a:r>
          </a:p>
          <a:p>
            <a:pPr lvl="1"/>
            <a:r>
              <a:rPr lang="en-CA" dirty="0"/>
              <a:t>Multiple particles (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2p,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βα</a:t>
            </a:r>
            <a:r>
              <a:rPr lang="en-CA" dirty="0"/>
              <a:t>p, …)</a:t>
            </a:r>
          </a:p>
          <a:p>
            <a:pPr lvl="1"/>
            <a:endParaRPr lang="en-CA" dirty="0"/>
          </a:p>
          <a:p>
            <a:r>
              <a:rPr lang="en-CA" dirty="0"/>
              <a:t>6 DSSD detectors (micron BB7)</a:t>
            </a:r>
          </a:p>
          <a:p>
            <a:pPr lvl="1"/>
            <a:r>
              <a:rPr lang="en-CA" dirty="0"/>
              <a:t>Active area: 64 x 64 mm</a:t>
            </a:r>
            <a:r>
              <a:rPr lang="en-CA" baseline="30000" dirty="0"/>
              <a:t>2</a:t>
            </a:r>
            <a:endParaRPr lang="en-CA" dirty="0"/>
          </a:p>
          <a:p>
            <a:pPr lvl="1"/>
            <a:r>
              <a:rPr lang="en-CA" dirty="0"/>
              <a:t>6 x (32+32) strips = 384 channels</a:t>
            </a:r>
          </a:p>
          <a:p>
            <a:pPr lvl="1"/>
            <a:r>
              <a:rPr lang="en-CA" dirty="0"/>
              <a:t>Thick: 1 mm (12 MeV protons)</a:t>
            </a:r>
          </a:p>
          <a:p>
            <a:pPr lvl="1"/>
            <a:r>
              <a:rPr lang="en-CA" dirty="0"/>
              <a:t>Strip pitch: 2 mm (0.5° ang. res.)</a:t>
            </a:r>
          </a:p>
          <a:p>
            <a:pPr lvl="1"/>
            <a:endParaRPr lang="en-CA" dirty="0"/>
          </a:p>
          <a:p>
            <a:r>
              <a:rPr lang="en-CA" dirty="0"/>
              <a:t>Funded $147k (2020 – 2023)</a:t>
            </a:r>
          </a:p>
          <a:p>
            <a:pPr lvl="1"/>
            <a:r>
              <a:rPr lang="en-CA" dirty="0"/>
              <a:t>CFI, Innovation SK, NSERC, </a:t>
            </a:r>
            <a:r>
              <a:rPr lang="en-CA" dirty="0" err="1"/>
              <a:t>UofR</a:t>
            </a:r>
            <a:endParaRPr lang="en-CA" dirty="0"/>
          </a:p>
          <a:p>
            <a:pPr lvl="1"/>
            <a:endParaRPr lang="en-CA" dirty="0"/>
          </a:p>
          <a:p>
            <a:r>
              <a:rPr lang="en-CA" dirty="0"/>
              <a:t>Design, construction, tests (</a:t>
            </a:r>
            <a:r>
              <a:rPr lang="en-CA" dirty="0" err="1"/>
              <a:t>UofR</a:t>
            </a:r>
            <a:r>
              <a:rPr lang="en-CA" dirty="0"/>
              <a:t>)</a:t>
            </a:r>
          </a:p>
          <a:p>
            <a:pPr lvl="1"/>
            <a:r>
              <a:rPr lang="en-CA" dirty="0"/>
              <a:t>Shipped to TRIUMF in 2023</a:t>
            </a:r>
          </a:p>
          <a:p>
            <a:pPr lvl="1"/>
            <a:r>
              <a:rPr lang="en-CA" dirty="0"/>
              <a:t>First experiment summer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3942E1-9B4C-10A4-1639-5E9036766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525239" y="1726055"/>
            <a:ext cx="5073426" cy="380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2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r 18"/>
          <p:cNvGrpSpPr>
            <a:grpSpLocks noChangeAspect="1"/>
          </p:cNvGrpSpPr>
          <p:nvPr/>
        </p:nvGrpSpPr>
        <p:grpSpPr>
          <a:xfrm>
            <a:off x="289992" y="2204864"/>
            <a:ext cx="4570040" cy="3815245"/>
            <a:chOff x="2362200" y="2362200"/>
            <a:chExt cx="4572000" cy="3816879"/>
          </a:xfrm>
        </p:grpSpPr>
        <p:pic>
          <p:nvPicPr>
            <p:cNvPr id="20" name="Picture 35" descr="magic"/>
            <p:cNvPicPr>
              <a:picLocks noChangeAspect="1" noChangeArrowheads="1"/>
            </p:cNvPicPr>
            <p:nvPr/>
          </p:nvPicPr>
          <p:blipFill>
            <a:blip r:embed="rId2"/>
            <a:srcRect t="12000" r="39053"/>
            <a:stretch>
              <a:fillRect/>
            </a:stretch>
          </p:blipFill>
          <p:spPr bwMode="auto">
            <a:xfrm>
              <a:off x="2362200" y="2362200"/>
              <a:ext cx="4468104" cy="3816879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21" name="Rectangle 20"/>
            <p:cNvSpPr/>
            <p:nvPr/>
          </p:nvSpPr>
          <p:spPr>
            <a:xfrm>
              <a:off x="4572000" y="5486400"/>
              <a:ext cx="23622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Espace réservé du contenu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Rare Isotopes = Short-lived radioactive isotopes not found on Earth</a:t>
            </a:r>
          </a:p>
          <a:p>
            <a:pPr lvl="1"/>
            <a:r>
              <a:rPr lang="en-US" dirty="0"/>
              <a:t>Often exhibit unique properties compared to well-known stable isotopes</a:t>
            </a:r>
          </a:p>
          <a:p>
            <a:pPr lvl="1"/>
            <a:r>
              <a:rPr lang="en-US" dirty="0"/>
              <a:t>Essential tests of fundamental symmetries, structure and nuclear astrophysics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Rare Isotope Research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932040" y="2298704"/>
            <a:ext cx="4104456" cy="1994392"/>
          </a:xfrm>
          <a:prstGeom prst="rect">
            <a:avLst/>
          </a:pr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prstClr val="black">
                  <a:lumMod val="50000"/>
                  <a:lumOff val="50000"/>
                </a:prstClr>
              </a:buClr>
              <a:buSzPct val="150000"/>
            </a:pPr>
            <a:r>
              <a:rPr lang="en-CA" b="1" dirty="0">
                <a:solidFill>
                  <a:prstClr val="black"/>
                </a:solidFill>
                <a:latin typeface="News Gothic MT"/>
                <a:cs typeface="News Gothic MT"/>
              </a:rPr>
              <a:t>Big questions in subatomic physics</a:t>
            </a:r>
          </a:p>
          <a:p>
            <a:pPr marL="342900" indent="-342900">
              <a:spcBef>
                <a:spcPct val="20000"/>
              </a:spcBef>
              <a:buClr>
                <a:srgbClr val="004F2E"/>
              </a:buClr>
              <a:buSzPct val="150000"/>
              <a:buFont typeface="Arial"/>
              <a:buChar char="•"/>
            </a:pPr>
            <a:r>
              <a:rPr lang="en-CA" sz="1600" b="1" dirty="0">
                <a:solidFill>
                  <a:prstClr val="black"/>
                </a:solidFill>
                <a:latin typeface="News Gothic MT"/>
                <a:cs typeface="News Gothic MT"/>
              </a:rPr>
              <a:t>What is the nature of physics at the electroweak scale and beyond?</a:t>
            </a:r>
          </a:p>
          <a:p>
            <a:pPr marL="342900" indent="-342900">
              <a:spcBef>
                <a:spcPct val="20000"/>
              </a:spcBef>
              <a:buClr>
                <a:srgbClr val="004F2E"/>
              </a:buClr>
              <a:buSzPct val="150000"/>
              <a:buFont typeface="Arial"/>
              <a:buChar char="•"/>
            </a:pPr>
            <a:r>
              <a:rPr lang="en-CA" sz="1600" b="1" dirty="0">
                <a:solidFill>
                  <a:prstClr val="black"/>
                </a:solidFill>
                <a:latin typeface="News Gothic MT"/>
                <a:cs typeface="News Gothic MT"/>
              </a:rPr>
              <a:t>How does the structure of nuclei emerge from the nuclear forces?</a:t>
            </a:r>
          </a:p>
          <a:p>
            <a:pPr marL="342900" indent="-342900">
              <a:spcBef>
                <a:spcPct val="20000"/>
              </a:spcBef>
              <a:buClr>
                <a:srgbClr val="004F2E"/>
              </a:buClr>
              <a:buSzPct val="150000"/>
              <a:buFont typeface="Arial"/>
              <a:buChar char="•"/>
            </a:pPr>
            <a:r>
              <a:rPr lang="en-CA" sz="1600" b="1" dirty="0">
                <a:solidFill>
                  <a:prstClr val="black"/>
                </a:solidFill>
                <a:latin typeface="News Gothic MT"/>
                <a:cs typeface="News Gothic MT"/>
              </a:rPr>
              <a:t>How are the elements formed in the universe?</a:t>
            </a:r>
          </a:p>
        </p:txBody>
      </p:sp>
      <p:pic>
        <p:nvPicPr>
          <p:cNvPr id="23" name="Picture 35" descr="magic"/>
          <p:cNvPicPr>
            <a:picLocks noChangeAspect="1" noChangeArrowheads="1"/>
          </p:cNvPicPr>
          <p:nvPr/>
        </p:nvPicPr>
        <p:blipFill>
          <a:blip r:embed="rId2"/>
          <a:srcRect l="28305" t="84898" r="37991" b="3543"/>
          <a:stretch>
            <a:fillRect/>
          </a:stretch>
        </p:blipFill>
        <p:spPr bwMode="auto">
          <a:xfrm>
            <a:off x="2555776" y="5588061"/>
            <a:ext cx="2470987" cy="50287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8" name="ZoneTexte 17"/>
          <p:cNvSpPr txBox="1"/>
          <p:nvPr/>
        </p:nvSpPr>
        <p:spPr>
          <a:xfrm>
            <a:off x="5087677" y="4653136"/>
            <a:ext cx="38892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>
                <a:solidFill>
                  <a:srgbClr val="000000"/>
                </a:solidFill>
                <a:latin typeface="Calibri"/>
                <a:cs typeface="Calibri"/>
              </a:rPr>
              <a:t>Canadian Subatomic Physics LRP 2022-2026</a:t>
            </a:r>
            <a:endParaRPr lang="en-CA" sz="1600" b="1" dirty="0">
              <a:solidFill>
                <a:srgbClr val="000000"/>
              </a:solidFill>
              <a:latin typeface="Calibri"/>
              <a:cs typeface="Calibri"/>
              <a:hlinkClick r:id="rId3"/>
            </a:endParaRPr>
          </a:p>
          <a:p>
            <a:pPr algn="ctr"/>
            <a:r>
              <a:rPr lang="en-CA" sz="1600" b="1" i="1" dirty="0">
                <a:latin typeface="Calibri"/>
                <a:cs typeface="Calibri"/>
                <a:hlinkClick r:id="rId3"/>
              </a:rPr>
              <a:t>www.subatomicphysics.ca</a:t>
            </a:r>
            <a:r>
              <a:rPr lang="en-CA" sz="1600" b="1" i="1" dirty="0">
                <a:latin typeface="Calibri"/>
                <a:cs typeface="Calibri"/>
              </a:rPr>
              <a:t>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23528" y="2544560"/>
            <a:ext cx="158417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>
                <a:latin typeface="News Gothic MT"/>
                <a:cs typeface="News Gothic MT"/>
              </a:rPr>
              <a:t>2p radioactivity</a:t>
            </a:r>
          </a:p>
          <a:p>
            <a:pPr algn="ctr"/>
            <a:r>
              <a:rPr lang="en-CA" sz="1200" b="1">
                <a:latin typeface="News Gothic MT"/>
                <a:cs typeface="News Gothic MT"/>
              </a:rPr>
              <a:t>Discovered 2002</a:t>
            </a:r>
          </a:p>
        </p:txBody>
      </p:sp>
      <p:sp>
        <p:nvSpPr>
          <p:cNvPr id="15" name="Ellipse 14"/>
          <p:cNvSpPr>
            <a:spLocks noChangeAspect="1"/>
          </p:cNvSpPr>
          <p:nvPr/>
        </p:nvSpPr>
        <p:spPr>
          <a:xfrm>
            <a:off x="2339752" y="2563725"/>
            <a:ext cx="395997" cy="395997"/>
          </a:xfrm>
          <a:prstGeom prst="ellipse">
            <a:avLst/>
          </a:prstGeom>
          <a:noFill/>
          <a:ln w="66675" cap="flat" cmpd="sng" algn="ctr">
            <a:solidFill>
              <a:srgbClr val="FF0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>
            <a:spLocks noChangeAspect="1"/>
          </p:cNvSpPr>
          <p:nvPr/>
        </p:nvSpPr>
        <p:spPr>
          <a:xfrm>
            <a:off x="2555776" y="4183969"/>
            <a:ext cx="539996" cy="539996"/>
          </a:xfrm>
          <a:prstGeom prst="ellipse">
            <a:avLst/>
          </a:prstGeom>
          <a:noFill/>
          <a:ln w="66675" cap="flat" cmpd="sng" algn="ctr">
            <a:solidFill>
              <a:srgbClr val="FF0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/>
          <p:cNvCxnSpPr>
            <a:cxnSpLocks noChangeAspect="1"/>
          </p:cNvCxnSpPr>
          <p:nvPr/>
        </p:nvCxnSpPr>
        <p:spPr>
          <a:xfrm>
            <a:off x="2843808" y="4507941"/>
            <a:ext cx="360000" cy="360000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>
            <a:spLocks noChangeAspect="1"/>
          </p:cNvSpPr>
          <p:nvPr/>
        </p:nvSpPr>
        <p:spPr>
          <a:xfrm>
            <a:off x="1115616" y="5192066"/>
            <a:ext cx="395995" cy="395995"/>
          </a:xfrm>
          <a:prstGeom prst="ellipse">
            <a:avLst/>
          </a:prstGeom>
          <a:noFill/>
          <a:ln w="66675" cap="flat" cmpd="sng" algn="ctr">
            <a:solidFill>
              <a:srgbClr val="FF0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 flipH="1" flipV="1">
            <a:off x="1907704" y="2779749"/>
            <a:ext cx="648074" cy="2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cxnSpLocks noChangeAspect="1"/>
          </p:cNvCxnSpPr>
          <p:nvPr/>
        </p:nvCxnSpPr>
        <p:spPr>
          <a:xfrm>
            <a:off x="1331640" y="5444045"/>
            <a:ext cx="360000" cy="360000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3059832" y="5208276"/>
            <a:ext cx="1872208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>
                <a:latin typeface="News Gothic MT"/>
                <a:cs typeface="News Gothic MT"/>
              </a:rPr>
              <a:t>Neutron-rich limit?</a:t>
            </a: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2519819" y="4688008"/>
            <a:ext cx="395997" cy="395997"/>
          </a:xfrm>
          <a:prstGeom prst="ellipse">
            <a:avLst/>
          </a:prstGeom>
          <a:noFill/>
          <a:ln w="66675" cap="flat" cmpd="sng" algn="ctr">
            <a:solidFill>
              <a:srgbClr val="FF0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/>
          <p:cNvCxnSpPr>
            <a:cxnSpLocks noChangeAspect="1"/>
          </p:cNvCxnSpPr>
          <p:nvPr/>
        </p:nvCxnSpPr>
        <p:spPr>
          <a:xfrm>
            <a:off x="2699792" y="4867981"/>
            <a:ext cx="360000" cy="360000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131840" y="4776228"/>
            <a:ext cx="16561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>
                <a:latin typeface="News Gothic MT"/>
                <a:cs typeface="News Gothic MT"/>
              </a:rPr>
              <a:t>Shell Evolution</a:t>
            </a:r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1079659" y="3967928"/>
            <a:ext cx="395997" cy="395997"/>
          </a:xfrm>
          <a:prstGeom prst="ellipse">
            <a:avLst/>
          </a:prstGeom>
          <a:noFill/>
          <a:ln w="66675" cap="flat" cmpd="sng" algn="ctr">
            <a:solidFill>
              <a:srgbClr val="FF0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38"/>
          <p:cNvCxnSpPr/>
          <p:nvPr/>
        </p:nvCxnSpPr>
        <p:spPr>
          <a:xfrm flipH="1" flipV="1">
            <a:off x="827584" y="4003885"/>
            <a:ext cx="432050" cy="144018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292948" y="5682734"/>
            <a:ext cx="3478674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sz="1600" b="1" i="1" dirty="0">
                <a:solidFill>
                  <a:srgbClr val="FF0080"/>
                </a:solidFill>
                <a:latin typeface="Calibri"/>
                <a:cs typeface="Calibri"/>
              </a:rPr>
              <a:t>Experiments on the most exotic nuclei!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-36512" y="3572997"/>
            <a:ext cx="158417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>
                <a:latin typeface="News Gothic MT"/>
                <a:cs typeface="News Gothic MT"/>
              </a:rPr>
              <a:t>Symmetry Tests</a:t>
            </a:r>
          </a:p>
        </p:txBody>
      </p:sp>
      <p:sp>
        <p:nvSpPr>
          <p:cNvPr id="34" name="Ellipse 33"/>
          <p:cNvSpPr>
            <a:spLocks noChangeAspect="1"/>
          </p:cNvSpPr>
          <p:nvPr/>
        </p:nvSpPr>
        <p:spPr>
          <a:xfrm>
            <a:off x="3376800" y="3787861"/>
            <a:ext cx="539996" cy="539996"/>
          </a:xfrm>
          <a:prstGeom prst="ellipse">
            <a:avLst/>
          </a:prstGeom>
          <a:noFill/>
          <a:ln w="66675" cap="flat" cmpd="sng" algn="ctr">
            <a:solidFill>
              <a:srgbClr val="FF008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" name="Connecteur droit 34"/>
          <p:cNvCxnSpPr>
            <a:cxnSpLocks/>
          </p:cNvCxnSpPr>
          <p:nvPr/>
        </p:nvCxnSpPr>
        <p:spPr>
          <a:xfrm>
            <a:off x="3743951" y="4075893"/>
            <a:ext cx="323993" cy="719998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1619672" y="5568897"/>
            <a:ext cx="9361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200" b="1">
                <a:latin typeface="News Gothic MT"/>
                <a:cs typeface="News Gothic MT"/>
              </a:rPr>
              <a:t>Halos,</a:t>
            </a:r>
          </a:p>
          <a:p>
            <a:pPr algn="ctr"/>
            <a:r>
              <a:rPr lang="en-CA" sz="1200" b="1">
                <a:latin typeface="News Gothic MT"/>
                <a:cs typeface="News Gothic MT"/>
              </a:rPr>
              <a:t>Clusters</a:t>
            </a:r>
          </a:p>
        </p:txBody>
      </p:sp>
    </p:spTree>
    <p:extLst>
      <p:ext uri="{BB962C8B-B14F-4D97-AF65-F5344CB8AC3E}">
        <p14:creationId xmlns:p14="http://schemas.microsoft.com/office/powerpoint/2010/main" val="3739161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>
            <a:extLst>
              <a:ext uri="{FF2B5EF4-FFF2-40B4-BE49-F238E27FC236}">
                <a16:creationId xmlns:a16="http://schemas.microsoft.com/office/drawing/2014/main" id="{5ED3F677-CC4F-B75B-70D6-89EBAD1B1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23369" y="3052177"/>
            <a:ext cx="2626285" cy="3888000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Beam of </a:t>
            </a:r>
            <a:r>
              <a:rPr lang="en-CA" baseline="30000" dirty="0"/>
              <a:t>20</a:t>
            </a:r>
            <a:r>
              <a:rPr lang="en-CA" dirty="0"/>
              <a:t>Mg at 10</a:t>
            </a:r>
            <a:r>
              <a:rPr lang="en-CA" baseline="30000" dirty="0"/>
              <a:t>4</a:t>
            </a:r>
            <a:r>
              <a:rPr lang="en-CA" dirty="0"/>
              <a:t> ions/s</a:t>
            </a:r>
          </a:p>
          <a:p>
            <a:pPr lvl="1"/>
            <a:r>
              <a:rPr lang="en-CA" dirty="0"/>
              <a:t>From 4 hour subset of data (~10%)</a:t>
            </a:r>
          </a:p>
          <a:p>
            <a:pPr lvl="1"/>
            <a:r>
              <a:rPr lang="en-CA" dirty="0"/>
              <a:t>See all of the expected 𝛾 rays</a:t>
            </a:r>
          </a:p>
          <a:p>
            <a:pPr lvl="1"/>
            <a:endParaRPr lang="en-CA" dirty="0"/>
          </a:p>
          <a:p>
            <a:r>
              <a:rPr lang="en-CA" dirty="0"/>
              <a:t>Coincident proton spectra</a:t>
            </a:r>
          </a:p>
          <a:p>
            <a:pPr lvl="1"/>
            <a:r>
              <a:rPr lang="en-CA" dirty="0"/>
              <a:t>Gate on 238 and 275 keV gamma</a:t>
            </a:r>
          </a:p>
          <a:p>
            <a:pPr lvl="1"/>
            <a:r>
              <a:rPr lang="en-CA" dirty="0"/>
              <a:t>Selected 3 of 6 detectors (upstream)</a:t>
            </a:r>
          </a:p>
          <a:p>
            <a:pPr lvl="1"/>
            <a:r>
              <a:rPr lang="en-CA" dirty="0"/>
              <a:t>Background subtracted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S2232: Online Results</a:t>
            </a:r>
          </a:p>
        </p:txBody>
      </p:sp>
      <p:sp>
        <p:nvSpPr>
          <p:cNvPr id="66" name="ZoneTexte 31">
            <a:extLst>
              <a:ext uri="{FF2B5EF4-FFF2-40B4-BE49-F238E27FC236}">
                <a16:creationId xmlns:a16="http://schemas.microsoft.com/office/drawing/2014/main" id="{63957617-02D2-7FE6-7A07-E29717DBC876}"/>
              </a:ext>
            </a:extLst>
          </p:cNvPr>
          <p:cNvSpPr txBox="1"/>
          <p:nvPr/>
        </p:nvSpPr>
        <p:spPr>
          <a:xfrm>
            <a:off x="5724512" y="476672"/>
            <a:ext cx="345600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 err="1">
                <a:latin typeface="News Gothic MT"/>
                <a:cs typeface="News Gothic MT"/>
              </a:rPr>
              <a:t>D.Shah</a:t>
            </a:r>
            <a:r>
              <a:rPr lang="fr-FR" sz="1200" b="1" dirty="0">
                <a:latin typeface="News Gothic MT"/>
                <a:cs typeface="News Gothic MT"/>
              </a:rPr>
              <a:t>, </a:t>
            </a:r>
            <a:r>
              <a:rPr lang="fr-FR" sz="1200" b="1" dirty="0" err="1">
                <a:latin typeface="News Gothic MT"/>
                <a:cs typeface="News Gothic MT"/>
              </a:rPr>
              <a:t>S.Plante</a:t>
            </a:r>
            <a:r>
              <a:rPr lang="fr-FR" sz="1200" b="1" dirty="0">
                <a:latin typeface="News Gothic MT"/>
                <a:cs typeface="News Gothic MT"/>
              </a:rPr>
              <a:t> (</a:t>
            </a:r>
            <a:r>
              <a:rPr lang="fr-FR" sz="1200" b="1" dirty="0" err="1">
                <a:latin typeface="News Gothic MT"/>
                <a:cs typeface="News Gothic MT"/>
              </a:rPr>
              <a:t>University</a:t>
            </a:r>
            <a:r>
              <a:rPr lang="fr-FR" sz="1200" b="1" dirty="0">
                <a:latin typeface="News Gothic MT"/>
                <a:cs typeface="News Gothic MT"/>
              </a:rPr>
              <a:t> of Regina)</a:t>
            </a:r>
          </a:p>
        </p:txBody>
      </p:sp>
      <p:pic>
        <p:nvPicPr>
          <p:cNvPr id="40" name="Google Shape;59;p3">
            <a:extLst>
              <a:ext uri="{FF2B5EF4-FFF2-40B4-BE49-F238E27FC236}">
                <a16:creationId xmlns:a16="http://schemas.microsoft.com/office/drawing/2014/main" id="{369EA0DD-07D0-CB5F-BC71-B234E41C84A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8064" y="1007088"/>
            <a:ext cx="3816000" cy="2781952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60;p3">
            <a:extLst>
              <a:ext uri="{FF2B5EF4-FFF2-40B4-BE49-F238E27FC236}">
                <a16:creationId xmlns:a16="http://schemas.microsoft.com/office/drawing/2014/main" id="{E6D3BB3C-CCB8-8BC8-D49E-17EFEF32E591}"/>
              </a:ext>
            </a:extLst>
          </p:cNvPr>
          <p:cNvSpPr txBox="1"/>
          <p:nvPr/>
        </p:nvSpPr>
        <p:spPr>
          <a:xfrm>
            <a:off x="7380312" y="2967335"/>
            <a:ext cx="56137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baseline="30000" dirty="0">
                <a:solidFill>
                  <a:srgbClr val="3366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</a:t>
            </a:r>
            <a:r>
              <a:rPr lang="en-CA" sz="1200" b="0" i="0" u="none" strike="noStrike" cap="none" dirty="0">
                <a:solidFill>
                  <a:srgbClr val="3366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Ne </a:t>
            </a:r>
            <a:endParaRPr dirty="0">
              <a:solidFill>
                <a:srgbClr val="3366FF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dirty="0">
                <a:solidFill>
                  <a:srgbClr val="3366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</a:t>
            </a:r>
            <a:r>
              <a:rPr lang="en-CA" sz="1200" b="0" i="0" u="none" strike="noStrike" cap="none" dirty="0">
                <a:solidFill>
                  <a:srgbClr val="3366F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ββ</a:t>
            </a:r>
            <a:r>
              <a:rPr lang="en-CA" sz="1200" b="0" i="0" u="none" strike="noStrike" cap="none" dirty="0">
                <a:solidFill>
                  <a:srgbClr val="3366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dirty="0">
              <a:solidFill>
                <a:srgbClr val="3366FF"/>
              </a:solidFill>
            </a:endParaRPr>
          </a:p>
        </p:txBody>
      </p:sp>
      <p:sp>
        <p:nvSpPr>
          <p:cNvPr id="42" name="Google Shape;61;p3">
            <a:extLst>
              <a:ext uri="{FF2B5EF4-FFF2-40B4-BE49-F238E27FC236}">
                <a16:creationId xmlns:a16="http://schemas.microsoft.com/office/drawing/2014/main" id="{CFE818A5-29A9-A284-7E45-AC714824DAB0}"/>
              </a:ext>
            </a:extLst>
          </p:cNvPr>
          <p:cNvSpPr txBox="1"/>
          <p:nvPr/>
        </p:nvSpPr>
        <p:spPr>
          <a:xfrm>
            <a:off x="6539202" y="2635566"/>
            <a:ext cx="56137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baseline="30000" dirty="0">
                <a:solidFill>
                  <a:srgbClr val="00B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</a:t>
            </a:r>
            <a:r>
              <a:rPr lang="en-CA" sz="1200" b="0" i="0" u="none" strike="noStrike" cap="none" dirty="0">
                <a:solidFill>
                  <a:srgbClr val="00B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Na </a:t>
            </a:r>
            <a:endParaRPr dirty="0">
              <a:solidFill>
                <a:srgbClr val="00B05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dirty="0">
                <a:solidFill>
                  <a:srgbClr val="00B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</a:t>
            </a:r>
            <a:r>
              <a:rPr lang="en-CA" sz="1200" b="0" i="0" u="none" strike="noStrike" cap="none" dirty="0">
                <a:solidFill>
                  <a:srgbClr val="00B05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β</a:t>
            </a:r>
            <a:r>
              <a:rPr lang="en-CA" sz="1200" b="0" i="0" u="none" strike="noStrike" cap="none" dirty="0">
                <a:solidFill>
                  <a:srgbClr val="00B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dirty="0">
              <a:solidFill>
                <a:srgbClr val="00B050"/>
              </a:solidFill>
            </a:endParaRPr>
          </a:p>
        </p:txBody>
      </p:sp>
      <p:sp>
        <p:nvSpPr>
          <p:cNvPr id="43" name="Google Shape;62;p3">
            <a:extLst>
              <a:ext uri="{FF2B5EF4-FFF2-40B4-BE49-F238E27FC236}">
                <a16:creationId xmlns:a16="http://schemas.microsoft.com/office/drawing/2014/main" id="{C05A51A5-DB15-9634-1B8D-CBED28538237}"/>
              </a:ext>
            </a:extLst>
          </p:cNvPr>
          <p:cNvSpPr txBox="1"/>
          <p:nvPr/>
        </p:nvSpPr>
        <p:spPr>
          <a:xfrm>
            <a:off x="5593201" y="2132856"/>
            <a:ext cx="5629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baseline="30000" dirty="0">
                <a:solidFill>
                  <a:srgbClr val="FF00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</a:t>
            </a:r>
            <a:r>
              <a:rPr lang="en-CA" sz="1200" b="0" i="0" u="none" strike="noStrike" cap="none" dirty="0">
                <a:solidFill>
                  <a:srgbClr val="FF00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Ne </a:t>
            </a:r>
            <a:endParaRPr dirty="0">
              <a:solidFill>
                <a:srgbClr val="FF008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dirty="0">
                <a:solidFill>
                  <a:srgbClr val="FF00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</a:t>
            </a:r>
            <a:r>
              <a:rPr lang="en-CA" sz="1200" b="0" i="0" u="none" strike="noStrike" cap="none" dirty="0">
                <a:solidFill>
                  <a:srgbClr val="FF008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βp</a:t>
            </a:r>
            <a:r>
              <a:rPr lang="en-CA" sz="1200" b="0" i="0" u="none" strike="noStrike" cap="none" dirty="0">
                <a:solidFill>
                  <a:srgbClr val="FF00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dirty="0">
              <a:solidFill>
                <a:srgbClr val="FF0080"/>
              </a:solidFill>
            </a:endParaRPr>
          </a:p>
        </p:txBody>
      </p:sp>
      <p:sp>
        <p:nvSpPr>
          <p:cNvPr id="44" name="Google Shape;65;p3">
            <a:extLst>
              <a:ext uri="{FF2B5EF4-FFF2-40B4-BE49-F238E27FC236}">
                <a16:creationId xmlns:a16="http://schemas.microsoft.com/office/drawing/2014/main" id="{70CB5C2E-0036-7346-19DE-754E9C68096C}"/>
              </a:ext>
            </a:extLst>
          </p:cNvPr>
          <p:cNvSpPr txBox="1"/>
          <p:nvPr/>
        </p:nvSpPr>
        <p:spPr>
          <a:xfrm>
            <a:off x="5945187" y="1124744"/>
            <a:ext cx="579069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baseline="300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511 keV</a:t>
            </a:r>
            <a:endParaRPr sz="1400" b="0" i="0" u="none" strike="noStrike" cap="none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" name="Google Shape;68;p3">
            <a:extLst>
              <a:ext uri="{FF2B5EF4-FFF2-40B4-BE49-F238E27FC236}">
                <a16:creationId xmlns:a16="http://schemas.microsoft.com/office/drawing/2014/main" id="{5B9B86F7-EDA9-AEB5-7898-B6391C51C779}"/>
              </a:ext>
            </a:extLst>
          </p:cNvPr>
          <p:cNvSpPr txBox="1"/>
          <p:nvPr/>
        </p:nvSpPr>
        <p:spPr>
          <a:xfrm>
            <a:off x="6948264" y="3595207"/>
            <a:ext cx="24718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b="0" i="0" u="none" strike="noStrike" cap="none" baseline="30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</a:t>
            </a:r>
            <a:endParaRPr sz="1200" b="0" i="0" u="none" strike="noStrike" cap="none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" name="Google Shape;65;p3">
            <a:extLst>
              <a:ext uri="{FF2B5EF4-FFF2-40B4-BE49-F238E27FC236}">
                <a16:creationId xmlns:a16="http://schemas.microsoft.com/office/drawing/2014/main" id="{CD57F227-0B7D-94E4-FA80-F22999C83F27}"/>
              </a:ext>
            </a:extLst>
          </p:cNvPr>
          <p:cNvSpPr txBox="1"/>
          <p:nvPr/>
        </p:nvSpPr>
        <p:spPr>
          <a:xfrm rot="16200000">
            <a:off x="5572392" y="1445903"/>
            <a:ext cx="85983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baseline="30000" dirty="0">
                <a:solidFill>
                  <a:srgbClr val="FF00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275 keV</a:t>
            </a:r>
            <a:endParaRPr sz="1400" b="0" i="0" u="none" strike="noStrike" cap="none" dirty="0">
              <a:solidFill>
                <a:srgbClr val="FF008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1" name="Google Shape;65;p3">
            <a:extLst>
              <a:ext uri="{FF2B5EF4-FFF2-40B4-BE49-F238E27FC236}">
                <a16:creationId xmlns:a16="http://schemas.microsoft.com/office/drawing/2014/main" id="{C324BF7E-4625-1DEF-9F7B-1D77C6301188}"/>
              </a:ext>
            </a:extLst>
          </p:cNvPr>
          <p:cNvSpPr txBox="1"/>
          <p:nvPr/>
        </p:nvSpPr>
        <p:spPr>
          <a:xfrm rot="16200000">
            <a:off x="5433830" y="1477838"/>
            <a:ext cx="859832" cy="23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baseline="30000" dirty="0">
                <a:solidFill>
                  <a:srgbClr val="FF00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238 keV</a:t>
            </a:r>
          </a:p>
        </p:txBody>
      </p:sp>
      <p:sp>
        <p:nvSpPr>
          <p:cNvPr id="86" name="Google Shape;65;p3">
            <a:extLst>
              <a:ext uri="{FF2B5EF4-FFF2-40B4-BE49-F238E27FC236}">
                <a16:creationId xmlns:a16="http://schemas.microsoft.com/office/drawing/2014/main" id="{0CD5F107-2C7B-B22C-AB29-02E3F2998DEA}"/>
              </a:ext>
            </a:extLst>
          </p:cNvPr>
          <p:cNvSpPr txBox="1"/>
          <p:nvPr/>
        </p:nvSpPr>
        <p:spPr>
          <a:xfrm rot="16200000">
            <a:off x="6463487" y="1292683"/>
            <a:ext cx="859832" cy="23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baseline="30000" dirty="0">
                <a:solidFill>
                  <a:srgbClr val="00B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984 keV</a:t>
            </a:r>
          </a:p>
        </p:txBody>
      </p:sp>
      <p:sp>
        <p:nvSpPr>
          <p:cNvPr id="87" name="Google Shape;65;p3">
            <a:extLst>
              <a:ext uri="{FF2B5EF4-FFF2-40B4-BE49-F238E27FC236}">
                <a16:creationId xmlns:a16="http://schemas.microsoft.com/office/drawing/2014/main" id="{9EB98197-124D-8DB0-C5D5-132DA1F7D617}"/>
              </a:ext>
            </a:extLst>
          </p:cNvPr>
          <p:cNvSpPr txBox="1"/>
          <p:nvPr/>
        </p:nvSpPr>
        <p:spPr>
          <a:xfrm rot="16200000">
            <a:off x="7308000" y="1364691"/>
            <a:ext cx="859832" cy="23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baseline="30000" dirty="0">
                <a:solidFill>
                  <a:srgbClr val="3366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1634 keV</a:t>
            </a:r>
          </a:p>
        </p:txBody>
      </p:sp>
      <p:sp>
        <p:nvSpPr>
          <p:cNvPr id="88" name="Google Shape;65;p3">
            <a:extLst>
              <a:ext uri="{FF2B5EF4-FFF2-40B4-BE49-F238E27FC236}">
                <a16:creationId xmlns:a16="http://schemas.microsoft.com/office/drawing/2014/main" id="{162BCB87-696E-6B08-7C47-963686833E4E}"/>
              </a:ext>
            </a:extLst>
          </p:cNvPr>
          <p:cNvSpPr txBox="1"/>
          <p:nvPr/>
        </p:nvSpPr>
        <p:spPr>
          <a:xfrm rot="16200000">
            <a:off x="6858000" y="2031623"/>
            <a:ext cx="85983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baseline="30000" dirty="0">
                <a:solidFill>
                  <a:srgbClr val="FF00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1298 keV</a:t>
            </a:r>
            <a:endParaRPr sz="1400" b="0" i="0" u="none" strike="noStrike" cap="none" dirty="0">
              <a:solidFill>
                <a:srgbClr val="FF008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4DCB93E-B18C-A34C-D68E-D2904FF1CB1E}"/>
              </a:ext>
            </a:extLst>
          </p:cNvPr>
          <p:cNvSpPr txBox="1"/>
          <p:nvPr/>
        </p:nvSpPr>
        <p:spPr>
          <a:xfrm>
            <a:off x="6300192" y="3611150"/>
            <a:ext cx="17106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spc="50" dirty="0">
                <a:latin typeface="Avenir Book" panose="0200050302000002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sz="1200" b="1" spc="50" baseline="-25000" dirty="0">
                <a:latin typeface="Avenir Book" panose="0200050302000002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𝛄</a:t>
            </a:r>
            <a:r>
              <a:rPr lang="en-US" sz="1200" b="1" spc="50" dirty="0">
                <a:latin typeface="Avenir Book" panose="0200050302000002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(keV)</a:t>
            </a:r>
          </a:p>
        </p:txBody>
      </p:sp>
    </p:spTree>
    <p:extLst>
      <p:ext uri="{BB962C8B-B14F-4D97-AF65-F5344CB8AC3E}">
        <p14:creationId xmlns:p14="http://schemas.microsoft.com/office/powerpoint/2010/main" val="7689955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>
            <a:extLst>
              <a:ext uri="{FF2B5EF4-FFF2-40B4-BE49-F238E27FC236}">
                <a16:creationId xmlns:a16="http://schemas.microsoft.com/office/drawing/2014/main" id="{5ED3F677-CC4F-B75B-70D6-89EBAD1B1B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4"/>
          <a:stretch/>
        </p:blipFill>
        <p:spPr>
          <a:xfrm rot="5400000">
            <a:off x="5463082" y="277862"/>
            <a:ext cx="2482268" cy="3888000"/>
          </a:xfrm>
          <a:prstGeom prst="rect">
            <a:avLst/>
          </a:prstGeom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Beam of </a:t>
            </a:r>
            <a:r>
              <a:rPr lang="en-CA" baseline="30000" dirty="0"/>
              <a:t>20</a:t>
            </a:r>
            <a:r>
              <a:rPr lang="en-CA" dirty="0"/>
              <a:t>Mg at 10</a:t>
            </a:r>
            <a:r>
              <a:rPr lang="en-CA" baseline="30000" dirty="0"/>
              <a:t>4</a:t>
            </a:r>
            <a:r>
              <a:rPr lang="en-CA" dirty="0"/>
              <a:t> ions/s</a:t>
            </a:r>
          </a:p>
          <a:p>
            <a:pPr lvl="1"/>
            <a:r>
              <a:rPr lang="en-CA" dirty="0"/>
              <a:t>From 4 hour subset of data (~10%)</a:t>
            </a:r>
          </a:p>
          <a:p>
            <a:pPr lvl="1"/>
            <a:r>
              <a:rPr lang="en-CA" dirty="0"/>
              <a:t>See all of the expected 𝛾 rays</a:t>
            </a:r>
          </a:p>
          <a:p>
            <a:pPr lvl="1"/>
            <a:endParaRPr lang="en-CA" dirty="0"/>
          </a:p>
          <a:p>
            <a:r>
              <a:rPr lang="en-CA" dirty="0"/>
              <a:t>Coincident proton spectra</a:t>
            </a:r>
          </a:p>
          <a:p>
            <a:pPr lvl="1"/>
            <a:r>
              <a:rPr lang="en-CA" dirty="0"/>
              <a:t>Gate on 238 and 275 keV gamma</a:t>
            </a:r>
          </a:p>
          <a:p>
            <a:pPr lvl="1"/>
            <a:r>
              <a:rPr lang="en-CA" dirty="0"/>
              <a:t>Selected 3 of 6 detectors (upstream)</a:t>
            </a:r>
          </a:p>
          <a:p>
            <a:pPr lvl="1"/>
            <a:r>
              <a:rPr lang="en-CA" dirty="0"/>
              <a:t>Background subtracted</a:t>
            </a:r>
          </a:p>
          <a:p>
            <a:pPr lvl="1"/>
            <a:endParaRPr lang="en-CA" dirty="0"/>
          </a:p>
          <a:p>
            <a:r>
              <a:rPr lang="en-CA" dirty="0"/>
              <a:t>Comparison to ISOLDE</a:t>
            </a:r>
          </a:p>
          <a:p>
            <a:pPr lvl="1"/>
            <a:r>
              <a:rPr lang="en-CA" dirty="0"/>
              <a:t>With this subset ~3x10</a:t>
            </a:r>
            <a:r>
              <a:rPr lang="en-CA" baseline="30000" dirty="0"/>
              <a:t>2</a:t>
            </a:r>
            <a:r>
              <a:rPr lang="en-CA" dirty="0"/>
              <a:t> more counts</a:t>
            </a:r>
          </a:p>
          <a:p>
            <a:pPr lvl="1"/>
            <a:r>
              <a:rPr lang="en-CA" dirty="0"/>
              <a:t>Total data set ~6x10</a:t>
            </a:r>
            <a:r>
              <a:rPr lang="en-CA" baseline="30000" dirty="0"/>
              <a:t>3</a:t>
            </a:r>
            <a:r>
              <a:rPr lang="en-CA" dirty="0"/>
              <a:t> more counts</a:t>
            </a:r>
          </a:p>
          <a:p>
            <a:pPr lvl="1"/>
            <a:r>
              <a:rPr lang="en-CA" dirty="0"/>
              <a:t>Have 𝛾</a:t>
            </a:r>
            <a:r>
              <a:rPr lang="en-US" b="1" spc="50" dirty="0">
                <a:latin typeface="News Gothic MT" panose="020B05030201030202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-ray </a:t>
            </a:r>
            <a:r>
              <a:rPr lang="en-CA" dirty="0"/>
              <a:t>gated p peaks ~10</a:t>
            </a:r>
            <a:r>
              <a:rPr lang="en-CA" baseline="30000" dirty="0"/>
              <a:t>5</a:t>
            </a:r>
            <a:r>
              <a:rPr lang="en-CA" dirty="0"/>
              <a:t> counts!</a:t>
            </a:r>
          </a:p>
          <a:p>
            <a:pPr lvl="1"/>
            <a:endParaRPr lang="en-CA" dirty="0"/>
          </a:p>
          <a:p>
            <a:r>
              <a:rPr lang="en-CA" dirty="0"/>
              <a:t>Full analysis now underway</a:t>
            </a:r>
          </a:p>
          <a:p>
            <a:pPr lvl="1"/>
            <a:r>
              <a:rPr lang="en-CA" dirty="0"/>
              <a:t>MSc thesis Sydney Plante (UofR)</a:t>
            </a:r>
          </a:p>
          <a:p>
            <a:pPr lvl="1"/>
            <a:r>
              <a:rPr lang="en-CA" dirty="0"/>
              <a:t>Also wrote out waveforms (future work)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S2232: Online Results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B41506-AFCE-C581-82E7-C342EBFDD0E5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504" y="3501008"/>
            <a:ext cx="3240000" cy="2663425"/>
          </a:xfrm>
          <a:prstGeom prst="rect">
            <a:avLst/>
          </a:prstGeom>
        </p:spPr>
      </p:pic>
      <p:sp>
        <p:nvSpPr>
          <p:cNvPr id="6" name="Google Shape;65;p3">
            <a:extLst>
              <a:ext uri="{FF2B5EF4-FFF2-40B4-BE49-F238E27FC236}">
                <a16:creationId xmlns:a16="http://schemas.microsoft.com/office/drawing/2014/main" id="{3C97EDD8-AE3B-8BA9-D2FB-A2C59F6D16F3}"/>
              </a:ext>
            </a:extLst>
          </p:cNvPr>
          <p:cNvSpPr txBox="1"/>
          <p:nvPr/>
        </p:nvSpPr>
        <p:spPr>
          <a:xfrm>
            <a:off x="8056600" y="3834071"/>
            <a:ext cx="85983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dirty="0">
                <a:latin typeface="Source Sans Pro"/>
                <a:ea typeface="Source Sans Pro"/>
                <a:cs typeface="Source Sans Pro"/>
                <a:sym typeface="Source Sans Pro"/>
              </a:rPr>
              <a:t>238 keV</a:t>
            </a:r>
          </a:p>
        </p:txBody>
      </p:sp>
      <p:sp>
        <p:nvSpPr>
          <p:cNvPr id="7" name="Google Shape;65;p3">
            <a:extLst>
              <a:ext uri="{FF2B5EF4-FFF2-40B4-BE49-F238E27FC236}">
                <a16:creationId xmlns:a16="http://schemas.microsoft.com/office/drawing/2014/main" id="{1DA9F3BF-4061-39AE-48FB-00C770874AD3}"/>
              </a:ext>
            </a:extLst>
          </p:cNvPr>
          <p:cNvSpPr txBox="1"/>
          <p:nvPr/>
        </p:nvSpPr>
        <p:spPr>
          <a:xfrm>
            <a:off x="8056600" y="5157192"/>
            <a:ext cx="85983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dirty="0">
                <a:latin typeface="Source Sans Pro"/>
                <a:ea typeface="Source Sans Pro"/>
                <a:cs typeface="Source Sans Pro"/>
                <a:sym typeface="Source Sans Pro"/>
              </a:rPr>
              <a:t>275 keV</a:t>
            </a:r>
          </a:p>
        </p:txBody>
      </p:sp>
      <p:sp>
        <p:nvSpPr>
          <p:cNvPr id="8" name="Google Shape;65;p3">
            <a:extLst>
              <a:ext uri="{FF2B5EF4-FFF2-40B4-BE49-F238E27FC236}">
                <a16:creationId xmlns:a16="http://schemas.microsoft.com/office/drawing/2014/main" id="{F95C3999-A7D4-A460-3A45-6F41272B2B1C}"/>
              </a:ext>
            </a:extLst>
          </p:cNvPr>
          <p:cNvSpPr txBox="1"/>
          <p:nvPr/>
        </p:nvSpPr>
        <p:spPr>
          <a:xfrm>
            <a:off x="6400416" y="2017573"/>
            <a:ext cx="85983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dirty="0">
                <a:latin typeface="Source Sans Pro"/>
                <a:ea typeface="Source Sans Pro"/>
                <a:cs typeface="Source Sans Pro"/>
                <a:sym typeface="Source Sans Pro"/>
              </a:rPr>
              <a:t>p</a:t>
            </a:r>
            <a:r>
              <a:rPr lang="en-CA" sz="1400" b="0" i="0" u="none" strike="noStrike" cap="none" baseline="-25000" dirty="0">
                <a:latin typeface="Source Sans Pro"/>
                <a:ea typeface="Source Sans Pro"/>
                <a:cs typeface="Source Sans Pro"/>
                <a:sym typeface="Source Sans Pro"/>
              </a:rPr>
              <a:t>8</a:t>
            </a:r>
          </a:p>
        </p:txBody>
      </p:sp>
      <p:sp>
        <p:nvSpPr>
          <p:cNvPr id="9" name="Google Shape;65;p3">
            <a:extLst>
              <a:ext uri="{FF2B5EF4-FFF2-40B4-BE49-F238E27FC236}">
                <a16:creationId xmlns:a16="http://schemas.microsoft.com/office/drawing/2014/main" id="{3CDC76BC-92B7-69FB-BBEE-592F05F46DFD}"/>
              </a:ext>
            </a:extLst>
          </p:cNvPr>
          <p:cNvSpPr txBox="1"/>
          <p:nvPr/>
        </p:nvSpPr>
        <p:spPr>
          <a:xfrm>
            <a:off x="7120496" y="1780207"/>
            <a:ext cx="85983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dirty="0">
                <a:latin typeface="Source Sans Pro"/>
                <a:ea typeface="Source Sans Pro"/>
                <a:cs typeface="Source Sans Pro"/>
                <a:sym typeface="Source Sans Pro"/>
              </a:rPr>
              <a:t>p</a:t>
            </a:r>
            <a:r>
              <a:rPr lang="en-CA" sz="1400" b="0" i="0" u="none" strike="noStrike" cap="none" baseline="-25000" dirty="0">
                <a:latin typeface="Source Sans Pro"/>
                <a:ea typeface="Source Sans Pro"/>
                <a:cs typeface="Source Sans Pro"/>
                <a:sym typeface="Source Sans Pro"/>
              </a:rPr>
              <a:t>10</a:t>
            </a:r>
          </a:p>
        </p:txBody>
      </p:sp>
      <p:sp>
        <p:nvSpPr>
          <p:cNvPr id="10" name="Google Shape;65;p3">
            <a:extLst>
              <a:ext uri="{FF2B5EF4-FFF2-40B4-BE49-F238E27FC236}">
                <a16:creationId xmlns:a16="http://schemas.microsoft.com/office/drawing/2014/main" id="{1A9BBB24-5165-BBC3-BC00-5600BA0F4A4B}"/>
              </a:ext>
            </a:extLst>
          </p:cNvPr>
          <p:cNvSpPr txBox="1"/>
          <p:nvPr/>
        </p:nvSpPr>
        <p:spPr>
          <a:xfrm>
            <a:off x="6112384" y="2374809"/>
            <a:ext cx="85983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400" b="0" i="0" u="none" strike="noStrike" cap="none" dirty="0">
                <a:latin typeface="Source Sans Pro"/>
                <a:ea typeface="Source Sans Pro"/>
                <a:cs typeface="Source Sans Pro"/>
                <a:sym typeface="Source Sans Pro"/>
              </a:rPr>
              <a:t>p</a:t>
            </a:r>
            <a:r>
              <a:rPr lang="en-CA" sz="1400" b="0" i="0" u="none" strike="noStrike" cap="none" baseline="-25000" dirty="0">
                <a:latin typeface="Source Sans Pro"/>
                <a:ea typeface="Source Sans Pro"/>
                <a:cs typeface="Source Sans Pro"/>
                <a:sym typeface="Source Sans Pro"/>
              </a:rPr>
              <a:t>6</a:t>
            </a:r>
          </a:p>
        </p:txBody>
      </p:sp>
      <p:sp>
        <p:nvSpPr>
          <p:cNvPr id="11" name="ZoneTexte 31">
            <a:extLst>
              <a:ext uri="{FF2B5EF4-FFF2-40B4-BE49-F238E27FC236}">
                <a16:creationId xmlns:a16="http://schemas.microsoft.com/office/drawing/2014/main" id="{660CCB8B-4722-47C9-2DA6-608269718BCD}"/>
              </a:ext>
            </a:extLst>
          </p:cNvPr>
          <p:cNvSpPr txBox="1"/>
          <p:nvPr/>
        </p:nvSpPr>
        <p:spPr>
          <a:xfrm>
            <a:off x="5724512" y="476672"/>
            <a:ext cx="345600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>
                <a:latin typeface="News Gothic MT"/>
                <a:cs typeface="News Gothic MT"/>
              </a:rPr>
              <a:t>M.V. Lund EPJA 52, 304 (2016)</a:t>
            </a:r>
          </a:p>
        </p:txBody>
      </p:sp>
    </p:spTree>
    <p:extLst>
      <p:ext uri="{BB962C8B-B14F-4D97-AF65-F5344CB8AC3E}">
        <p14:creationId xmlns:p14="http://schemas.microsoft.com/office/powerpoint/2010/main" val="161812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Time Projection Chambers (TPC)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Charged particle decay studies</a:t>
            </a:r>
          </a:p>
          <a:p>
            <a:pPr lvl="1"/>
            <a:r>
              <a:rPr lang="en-CA" dirty="0">
                <a:latin typeface="News Gothic MT" panose="020B0503020103020203" pitchFamily="34" charset="0"/>
                <a:ea typeface="Lucida Grande"/>
                <a:cs typeface="Lucida Grande"/>
              </a:rPr>
              <a:t>Proton and alpha decay spectroscopy</a:t>
            </a:r>
          </a:p>
          <a:p>
            <a:pPr lvl="1"/>
            <a:r>
              <a:rPr lang="en-CA" dirty="0">
                <a:latin typeface="News Gothic MT" panose="020B0503020103020203" pitchFamily="34" charset="0"/>
                <a:ea typeface="Lucida Grande"/>
                <a:cs typeface="Lucida Grande"/>
              </a:rPr>
              <a:t>Beta delayed charged particle emission</a:t>
            </a:r>
          </a:p>
          <a:p>
            <a:pPr lvl="2"/>
            <a:endParaRPr lang="en-CA" dirty="0"/>
          </a:p>
          <a:p>
            <a:r>
              <a:rPr lang="en-CA" dirty="0"/>
              <a:t>Traditional method: Silicon detectors</a:t>
            </a:r>
          </a:p>
          <a:p>
            <a:pPr lvl="1"/>
            <a:r>
              <a:rPr lang="en-CA" dirty="0"/>
              <a:t>Expensive and fragile</a:t>
            </a:r>
          </a:p>
          <a:p>
            <a:pPr lvl="1"/>
            <a:r>
              <a:rPr lang="en-CA" dirty="0"/>
              <a:t>Relatively low efficiency</a:t>
            </a:r>
          </a:p>
          <a:p>
            <a:pPr lvl="1"/>
            <a:r>
              <a:rPr lang="en-CA" dirty="0"/>
              <a:t>Low resolution (β summing)</a:t>
            </a:r>
          </a:p>
          <a:p>
            <a:pPr lvl="1"/>
            <a:endParaRPr lang="en-CA" dirty="0"/>
          </a:p>
          <a:p>
            <a:r>
              <a:rPr lang="en-CA" dirty="0"/>
              <a:t>Solution: Gas detectors!</a:t>
            </a:r>
          </a:p>
          <a:p>
            <a:pPr lvl="1"/>
            <a:r>
              <a:rPr lang="en-CA" dirty="0"/>
              <a:t>Nearly transparent to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 particles</a:t>
            </a:r>
          </a:p>
          <a:p>
            <a:pPr lvl="1"/>
            <a:r>
              <a:rPr lang="en-CA" dirty="0"/>
              <a:t>High efficiency and good resolution</a:t>
            </a:r>
          </a:p>
          <a:p>
            <a:pPr lvl="1"/>
            <a:endParaRPr lang="en-CA" dirty="0"/>
          </a:p>
          <a:p>
            <a:r>
              <a:rPr lang="en-CA" dirty="0"/>
              <a:t>Time projection chambers (TPC)</a:t>
            </a:r>
          </a:p>
          <a:p>
            <a:pPr lvl="1"/>
            <a:r>
              <a:rPr lang="en-CA" dirty="0"/>
              <a:t>Event-by-event “images” of radioactivity</a:t>
            </a:r>
          </a:p>
          <a:p>
            <a:pPr lvl="1"/>
            <a:r>
              <a:rPr lang="en-CA" dirty="0"/>
              <a:t>Identify the rarest decays with only 1 event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034466" y="5733256"/>
            <a:ext cx="2333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err="1">
                <a:latin typeface="News Gothic MT"/>
                <a:cs typeface="News Gothic MT"/>
              </a:rPr>
              <a:t>M.Pfutzner</a:t>
            </a:r>
            <a:r>
              <a:rPr lang="fr-FR" sz="1200" b="1">
                <a:latin typeface="News Gothic MT"/>
                <a:cs typeface="News Gothic MT"/>
              </a:rPr>
              <a:t> </a:t>
            </a:r>
            <a:r>
              <a:rPr lang="fr-FR" sz="1200" b="1" i="1">
                <a:latin typeface="News Gothic MT"/>
                <a:cs typeface="News Gothic MT"/>
              </a:rPr>
              <a:t>et al.</a:t>
            </a:r>
            <a:r>
              <a:rPr lang="fr-FR" sz="1200" b="1">
                <a:latin typeface="News Gothic MT"/>
                <a:cs typeface="News Gothic MT"/>
              </a:rPr>
              <a:t> Optical TPC</a:t>
            </a:r>
          </a:p>
        </p:txBody>
      </p:sp>
      <p:pic>
        <p:nvPicPr>
          <p:cNvPr id="19" name="Obraz 2" descr="48Ni_2p_4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6" t="18196" r="11095" b="24506"/>
          <a:stretch>
            <a:fillRect/>
          </a:stretch>
        </p:blipFill>
        <p:spPr bwMode="auto">
          <a:xfrm>
            <a:off x="5703787" y="1198340"/>
            <a:ext cx="144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27" descr="r073_076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1" t="824" r="826" b="36501"/>
          <a:stretch>
            <a:fillRect/>
          </a:stretch>
        </p:blipFill>
        <p:spPr bwMode="auto">
          <a:xfrm>
            <a:off x="5724128" y="2708920"/>
            <a:ext cx="144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12" descr="33_b3alpha_12N.jp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35553" r="31487" b="11084"/>
          <a:stretch>
            <a:fillRect/>
          </a:stretch>
        </p:blipFill>
        <p:spPr bwMode="auto">
          <a:xfrm>
            <a:off x="7236456" y="1196752"/>
            <a:ext cx="1440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 21" descr="Screen shot 2014-10-03 at 4.09.26 PM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21088"/>
            <a:ext cx="1440000" cy="1440000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724128" y="2175247"/>
            <a:ext cx="505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>
                <a:solidFill>
                  <a:schemeClr val="bg1"/>
                </a:solidFill>
              </a:rPr>
              <a:t>2p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724128" y="3707992"/>
            <a:ext cx="505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>
                <a:solidFill>
                  <a:schemeClr val="bg1"/>
                </a:solidFill>
              </a:rPr>
              <a:t>2p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5724128" y="5199583"/>
            <a:ext cx="6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>
                <a:solidFill>
                  <a:schemeClr val="bg1"/>
                </a:solidFill>
              </a:rPr>
              <a:t>β2α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7236296" y="2175247"/>
            <a:ext cx="6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>
                <a:solidFill>
                  <a:schemeClr val="bg1"/>
                </a:solidFill>
              </a:rPr>
              <a:t>β3α</a:t>
            </a:r>
          </a:p>
        </p:txBody>
      </p:sp>
      <p:pic>
        <p:nvPicPr>
          <p:cNvPr id="29" name="Obraz 14" descr="31Ar_b3p_image_re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36360" y="4221024"/>
            <a:ext cx="1439872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ZoneTexte 33"/>
          <p:cNvSpPr txBox="1"/>
          <p:nvPr/>
        </p:nvSpPr>
        <p:spPr>
          <a:xfrm>
            <a:off x="7236296" y="5199583"/>
            <a:ext cx="673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>
                <a:solidFill>
                  <a:schemeClr val="bg1"/>
                </a:solidFill>
              </a:rPr>
              <a:t>β3p</a:t>
            </a:r>
          </a:p>
        </p:txBody>
      </p:sp>
      <p:pic>
        <p:nvPicPr>
          <p:cNvPr id="35" name="Picture 157" descr="2p_no_trace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708920"/>
            <a:ext cx="144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7236296" y="3707992"/>
            <a:ext cx="673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β2p</a:t>
            </a:r>
          </a:p>
        </p:txBody>
      </p:sp>
    </p:spTree>
    <p:extLst>
      <p:ext uri="{BB962C8B-B14F-4D97-AF65-F5344CB8AC3E}">
        <p14:creationId xmlns:p14="http://schemas.microsoft.com/office/powerpoint/2010/main" val="3138300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Proton decay of an excited state!</a:t>
            </a:r>
          </a:p>
          <a:p>
            <a:pPr lvl="1"/>
            <a:r>
              <a:rPr lang="en-US" dirty="0"/>
              <a:t>Incredibly challenging…</a:t>
            </a:r>
          </a:p>
          <a:p>
            <a:pPr lvl="1"/>
            <a:endParaRPr lang="en-US" dirty="0"/>
          </a:p>
          <a:p>
            <a:r>
              <a:rPr lang="en-US" dirty="0"/>
              <a:t>How does it work?</a:t>
            </a:r>
          </a:p>
          <a:p>
            <a:pPr lvl="1"/>
            <a:r>
              <a:rPr lang="en-US" dirty="0"/>
              <a:t>Produce the radioactive </a:t>
            </a:r>
            <a:r>
              <a:rPr lang="en-US" baseline="30000" dirty="0"/>
              <a:t>54</a:t>
            </a:r>
            <a:r>
              <a:rPr lang="en-US" dirty="0"/>
              <a:t>Ni</a:t>
            </a:r>
          </a:p>
          <a:p>
            <a:pPr lvl="1"/>
            <a:r>
              <a:rPr lang="en-US" dirty="0"/>
              <a:t>Only a fraction of it is 10</a:t>
            </a:r>
            <a:r>
              <a:rPr lang="en-US" baseline="30000" dirty="0"/>
              <a:t>+</a:t>
            </a:r>
            <a:r>
              <a:rPr lang="en-US" dirty="0"/>
              <a:t> (0.4%)</a:t>
            </a:r>
          </a:p>
          <a:p>
            <a:pPr lvl="1"/>
            <a:r>
              <a:rPr lang="en-US" dirty="0"/>
              <a:t>Deliver it to the experiment</a:t>
            </a:r>
          </a:p>
          <a:p>
            <a:pPr lvl="1"/>
            <a:r>
              <a:rPr lang="en-US" dirty="0"/>
              <a:t>Measure the protons</a:t>
            </a:r>
          </a:p>
          <a:p>
            <a:pPr lvl="1"/>
            <a:r>
              <a:rPr lang="en-US" dirty="0"/>
              <a:t>And do it all in &lt; a few 100 ns!</a:t>
            </a:r>
          </a:p>
          <a:p>
            <a:pPr lvl="1"/>
            <a:endParaRPr lang="en-US" dirty="0"/>
          </a:p>
          <a:p>
            <a:r>
              <a:rPr lang="en-US" dirty="0"/>
              <a:t>Experiment performed at GANIL</a:t>
            </a:r>
          </a:p>
          <a:p>
            <a:pPr lvl="1"/>
            <a:r>
              <a:rPr lang="en-US" dirty="0"/>
              <a:t>LISE3 fragmentation facility</a:t>
            </a:r>
          </a:p>
          <a:p>
            <a:pPr lvl="1"/>
            <a:r>
              <a:rPr lang="en-US" dirty="0"/>
              <a:t>First decay experiment with TPC</a:t>
            </a:r>
          </a:p>
          <a:p>
            <a:pPr lvl="1"/>
            <a:endParaRPr lang="en-US" dirty="0"/>
          </a:p>
          <a:p>
            <a:r>
              <a:rPr lang="en-US" dirty="0"/>
              <a:t>What does this look like in a TPC?</a:t>
            </a:r>
          </a:p>
          <a:p>
            <a:pPr lvl="1"/>
            <a:r>
              <a:rPr lang="en-US" dirty="0"/>
              <a:t>Movie time!</a:t>
            </a:r>
          </a:p>
          <a:p>
            <a:pPr lvl="1"/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E690: Proton decay of a 10</a:t>
            </a:r>
            <a:r>
              <a:rPr lang="en-CA" baseline="30000"/>
              <a:t>+</a:t>
            </a:r>
            <a:r>
              <a:rPr lang="en-CA"/>
              <a:t> isomer in </a:t>
            </a:r>
            <a:r>
              <a:rPr lang="en-CA" baseline="30000"/>
              <a:t>54</a:t>
            </a:r>
            <a:r>
              <a:rPr lang="en-CA"/>
              <a:t>Ni</a:t>
            </a:r>
          </a:p>
        </p:txBody>
      </p:sp>
      <p:pic>
        <p:nvPicPr>
          <p:cNvPr id="14" name="Image 10">
            <a:extLst>
              <a:ext uri="{FF2B5EF4-FFF2-40B4-BE49-F238E27FC236}">
                <a16:creationId xmlns:a16="http://schemas.microsoft.com/office/drawing/2014/main" id="{0415EEF4-D0F1-9A43-9F08-EC1E83AD8F0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8" t="10263" r="18914" b="2355"/>
          <a:stretch/>
        </p:blipFill>
        <p:spPr bwMode="auto">
          <a:xfrm>
            <a:off x="5765266" y="1786079"/>
            <a:ext cx="2723765" cy="35118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14C513-315C-6442-9A68-3C66F7F82B3F}"/>
              </a:ext>
            </a:extLst>
          </p:cNvPr>
          <p:cNvSpPr/>
          <p:nvPr/>
        </p:nvSpPr>
        <p:spPr>
          <a:xfrm>
            <a:off x="5765266" y="3542009"/>
            <a:ext cx="1728192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6F89C7-8A15-BA47-957C-20FF37FB33A8}"/>
              </a:ext>
            </a:extLst>
          </p:cNvPr>
          <p:cNvSpPr/>
          <p:nvPr/>
        </p:nvSpPr>
        <p:spPr>
          <a:xfrm>
            <a:off x="4427984" y="2060848"/>
            <a:ext cx="1728192" cy="28083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32">
            <a:extLst>
              <a:ext uri="{FF2B5EF4-FFF2-40B4-BE49-F238E27FC236}">
                <a16:creationId xmlns:a16="http://schemas.microsoft.com/office/drawing/2014/main" id="{EF750206-A9FB-934C-A71A-8CC3FE65FFAF}"/>
              </a:ext>
            </a:extLst>
          </p:cNvPr>
          <p:cNvSpPr txBox="1"/>
          <p:nvPr/>
        </p:nvSpPr>
        <p:spPr>
          <a:xfrm>
            <a:off x="7061410" y="5270201"/>
            <a:ext cx="1728193" cy="607071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US" b="1" dirty="0">
                <a:latin typeface="News Gothic MT"/>
                <a:cs typeface="News Gothic MT"/>
              </a:rPr>
              <a:t>Ground State</a:t>
            </a:r>
          </a:p>
          <a:p>
            <a:pPr algn="ctr"/>
            <a:r>
              <a:rPr lang="en-US" sz="1200" b="1" dirty="0">
                <a:solidFill>
                  <a:srgbClr val="FF0080"/>
                </a:solidFill>
                <a:latin typeface="News Gothic MT"/>
                <a:cs typeface="News Gothic MT"/>
              </a:rPr>
              <a:t>T</a:t>
            </a:r>
            <a:r>
              <a:rPr lang="en-US" sz="1200" b="1" baseline="-25000" dirty="0">
                <a:solidFill>
                  <a:srgbClr val="FF0080"/>
                </a:solidFill>
                <a:latin typeface="News Gothic MT"/>
                <a:cs typeface="News Gothic MT"/>
              </a:rPr>
              <a:t>1/2</a:t>
            </a:r>
            <a:r>
              <a:rPr lang="en-US" sz="1200" b="1" dirty="0">
                <a:solidFill>
                  <a:srgbClr val="FF0080"/>
                </a:solidFill>
                <a:latin typeface="News Gothic MT"/>
                <a:cs typeface="News Gothic MT"/>
              </a:rPr>
              <a:t> = 114 </a:t>
            </a:r>
            <a:r>
              <a:rPr lang="en-US" sz="1200" b="1" dirty="0" err="1">
                <a:solidFill>
                  <a:srgbClr val="FF0080"/>
                </a:solidFill>
                <a:latin typeface="News Gothic MT"/>
                <a:cs typeface="News Gothic MT"/>
              </a:rPr>
              <a:t>ms</a:t>
            </a:r>
            <a:endParaRPr lang="en-US" sz="1200" dirty="0">
              <a:solidFill>
                <a:srgbClr val="FF0080"/>
              </a:solidFill>
              <a:latin typeface="News Gothic MT"/>
              <a:cs typeface="News Gothic MT"/>
            </a:endParaRPr>
          </a:p>
        </p:txBody>
      </p:sp>
      <p:sp>
        <p:nvSpPr>
          <p:cNvPr id="21" name="ZoneTexte 32">
            <a:extLst>
              <a:ext uri="{FF2B5EF4-FFF2-40B4-BE49-F238E27FC236}">
                <a16:creationId xmlns:a16="http://schemas.microsoft.com/office/drawing/2014/main" id="{BC3C4065-4459-B048-AB82-9757DE5690CA}"/>
              </a:ext>
            </a:extLst>
          </p:cNvPr>
          <p:cNvSpPr txBox="1"/>
          <p:nvPr/>
        </p:nvSpPr>
        <p:spPr>
          <a:xfrm>
            <a:off x="5292080" y="3989731"/>
            <a:ext cx="1728193" cy="422405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US" b="1" dirty="0">
                <a:latin typeface="News Gothic MT"/>
                <a:cs typeface="News Gothic MT"/>
              </a:rPr>
              <a:t>Protons?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8672A408-ABFD-7D4A-886D-E905007880C7}"/>
              </a:ext>
            </a:extLst>
          </p:cNvPr>
          <p:cNvSpPr/>
          <p:nvPr/>
        </p:nvSpPr>
        <p:spPr>
          <a:xfrm>
            <a:off x="6791346" y="2871975"/>
            <a:ext cx="698224" cy="1371600"/>
          </a:xfrm>
          <a:custGeom>
            <a:avLst/>
            <a:gdLst>
              <a:gd name="connsiteX0" fmla="*/ 0 w 698224"/>
              <a:gd name="connsiteY0" fmla="*/ 1371600 h 1371600"/>
              <a:gd name="connsiteX1" fmla="*/ 662152 w 698224"/>
              <a:gd name="connsiteY1" fmla="*/ 677917 h 1371600"/>
              <a:gd name="connsiteX2" fmla="*/ 551793 w 698224"/>
              <a:gd name="connsiteY2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8224" h="1371600">
                <a:moveTo>
                  <a:pt x="0" y="1371600"/>
                </a:moveTo>
                <a:cubicBezTo>
                  <a:pt x="285093" y="1139058"/>
                  <a:pt x="570187" y="906517"/>
                  <a:pt x="662152" y="677917"/>
                </a:cubicBezTo>
                <a:cubicBezTo>
                  <a:pt x="754117" y="449317"/>
                  <a:pt x="652955" y="224658"/>
                  <a:pt x="551793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9BB7EB0-E888-7F4B-93F9-CC2DC1F763FE}"/>
              </a:ext>
            </a:extLst>
          </p:cNvPr>
          <p:cNvSpPr/>
          <p:nvPr/>
        </p:nvSpPr>
        <p:spPr>
          <a:xfrm>
            <a:off x="5486593" y="2257119"/>
            <a:ext cx="1147098" cy="1639614"/>
          </a:xfrm>
          <a:custGeom>
            <a:avLst/>
            <a:gdLst>
              <a:gd name="connsiteX0" fmla="*/ 327291 w 1147098"/>
              <a:gd name="connsiteY0" fmla="*/ 1639614 h 1639614"/>
              <a:gd name="connsiteX1" fmla="*/ 43512 w 1147098"/>
              <a:gd name="connsiteY1" fmla="*/ 567559 h 1639614"/>
              <a:gd name="connsiteX2" fmla="*/ 1147098 w 1147098"/>
              <a:gd name="connsiteY2" fmla="*/ 0 h 163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7098" h="1639614">
                <a:moveTo>
                  <a:pt x="327291" y="1639614"/>
                </a:moveTo>
                <a:cubicBezTo>
                  <a:pt x="117084" y="1240221"/>
                  <a:pt x="-93123" y="840828"/>
                  <a:pt x="43512" y="567559"/>
                </a:cubicBezTo>
                <a:cubicBezTo>
                  <a:pt x="180146" y="294290"/>
                  <a:pt x="663622" y="147145"/>
                  <a:pt x="1147098" y="0"/>
                </a:cubicBezTo>
              </a:path>
            </a:pathLst>
          </a:custGeom>
          <a:noFill/>
          <a:ln>
            <a:solidFill>
              <a:srgbClr val="00B050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ZoneTexte 32">
            <a:extLst>
              <a:ext uri="{FF2B5EF4-FFF2-40B4-BE49-F238E27FC236}">
                <a16:creationId xmlns:a16="http://schemas.microsoft.com/office/drawing/2014/main" id="{95905A69-134B-B04D-B59F-D6D22580454F}"/>
              </a:ext>
            </a:extLst>
          </p:cNvPr>
          <p:cNvSpPr txBox="1"/>
          <p:nvPr/>
        </p:nvSpPr>
        <p:spPr>
          <a:xfrm>
            <a:off x="6888852" y="1124744"/>
            <a:ext cx="2073307" cy="607071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US" b="1" dirty="0">
                <a:latin typeface="News Gothic MT"/>
                <a:cs typeface="News Gothic MT"/>
              </a:rPr>
              <a:t>Excited 10</a:t>
            </a:r>
            <a:r>
              <a:rPr lang="en-US" b="1" baseline="30000" dirty="0">
                <a:latin typeface="News Gothic MT"/>
                <a:cs typeface="News Gothic MT"/>
              </a:rPr>
              <a:t>+</a:t>
            </a:r>
            <a:r>
              <a:rPr lang="en-US" b="1" dirty="0">
                <a:latin typeface="News Gothic MT"/>
                <a:cs typeface="News Gothic MT"/>
              </a:rPr>
              <a:t> state</a:t>
            </a:r>
          </a:p>
          <a:p>
            <a:pPr algn="ctr"/>
            <a:r>
              <a:rPr lang="en-US" sz="1200" b="1" dirty="0">
                <a:solidFill>
                  <a:srgbClr val="00B050"/>
                </a:solidFill>
                <a:latin typeface="News Gothic MT"/>
                <a:cs typeface="News Gothic MT"/>
              </a:rPr>
              <a:t>T</a:t>
            </a:r>
            <a:r>
              <a:rPr lang="en-US" sz="1200" b="1" baseline="-25000" dirty="0">
                <a:solidFill>
                  <a:srgbClr val="00B050"/>
                </a:solidFill>
                <a:latin typeface="News Gothic MT"/>
                <a:cs typeface="News Gothic MT"/>
              </a:rPr>
              <a:t>1/2</a:t>
            </a:r>
            <a:r>
              <a:rPr lang="en-US" sz="1200" b="1" dirty="0">
                <a:solidFill>
                  <a:srgbClr val="00B050"/>
                </a:solidFill>
                <a:latin typeface="News Gothic MT"/>
                <a:cs typeface="News Gothic MT"/>
              </a:rPr>
              <a:t> = 155 ns!</a:t>
            </a:r>
            <a:endParaRPr lang="en-US" sz="1200" dirty="0">
              <a:solidFill>
                <a:srgbClr val="00B050"/>
              </a:solidFill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1071307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Movie Time: Proton decay in a TPC!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58E1B6-CBAC-2E42-AFD9-0AB58F87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 3D images of exotic radioactivity!</a:t>
            </a:r>
          </a:p>
        </p:txBody>
      </p:sp>
      <p:pic>
        <p:nvPicPr>
          <p:cNvPr id="7" name="54Ni_demo.mp4" descr="54Ni_demo.mp4">
            <a:hlinkClick r:id="" action="ppaction://media"/>
            <a:extLst>
              <a:ext uri="{FF2B5EF4-FFF2-40B4-BE49-F238E27FC236}">
                <a16:creationId xmlns:a16="http://schemas.microsoft.com/office/drawing/2014/main" id="{65994819-88EA-D844-B438-C08708AEB1D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10532" r="8190"/>
          <a:stretch/>
        </p:blipFill>
        <p:spPr>
          <a:xfrm>
            <a:off x="251520" y="1556792"/>
            <a:ext cx="4464496" cy="4119648"/>
          </a:xfrm>
          <a:prstGeom prst="rect">
            <a:avLst/>
          </a:prstGeom>
        </p:spPr>
      </p:pic>
      <p:pic>
        <p:nvPicPr>
          <p:cNvPr id="6" name="E690_54Ni_analysis.mp4" descr="E690_54Ni_analysis.mp4">
            <a:hlinkClick r:id="" action="ppaction://media"/>
            <a:extLst>
              <a:ext uri="{FF2B5EF4-FFF2-40B4-BE49-F238E27FC236}">
                <a16:creationId xmlns:a16="http://schemas.microsoft.com/office/drawing/2014/main" id="{A6AD4DB3-6800-E34E-9F1B-E493161E995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0502" y="1543637"/>
            <a:ext cx="4261627" cy="4261627"/>
          </a:xfrm>
          <a:prstGeom prst="rect">
            <a:avLst/>
          </a:prstGeom>
        </p:spPr>
      </p:pic>
      <p:sp>
        <p:nvSpPr>
          <p:cNvPr id="8" name="ZoneTexte 32">
            <a:extLst>
              <a:ext uri="{FF2B5EF4-FFF2-40B4-BE49-F238E27FC236}">
                <a16:creationId xmlns:a16="http://schemas.microsoft.com/office/drawing/2014/main" id="{79515CE6-D477-E345-9845-BDE1B2B2B66B}"/>
              </a:ext>
            </a:extLst>
          </p:cNvPr>
          <p:cNvSpPr txBox="1"/>
          <p:nvPr/>
        </p:nvSpPr>
        <p:spPr>
          <a:xfrm>
            <a:off x="6963189" y="908720"/>
            <a:ext cx="2073307" cy="607071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algn="ctr"/>
            <a:r>
              <a:rPr lang="en-US" b="1" dirty="0">
                <a:latin typeface="News Gothic MT"/>
                <a:cs typeface="News Gothic MT"/>
              </a:rPr>
              <a:t>Real Data</a:t>
            </a:r>
          </a:p>
          <a:p>
            <a:pPr algn="ctr"/>
            <a:r>
              <a:rPr lang="en-US" sz="1200" b="1" dirty="0">
                <a:solidFill>
                  <a:srgbClr val="FF0080"/>
                </a:solidFill>
                <a:latin typeface="News Gothic MT"/>
                <a:cs typeface="News Gothic MT"/>
              </a:rPr>
              <a:t>Not a simulation!</a:t>
            </a:r>
            <a:endParaRPr lang="en-US" sz="1200" dirty="0">
              <a:solidFill>
                <a:srgbClr val="FF0080"/>
              </a:solidFill>
              <a:latin typeface="News Gothic MT"/>
              <a:cs typeface="News Gothic MT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38D061C-7C3F-BA4A-BB32-FCCD3229D649}"/>
              </a:ext>
            </a:extLst>
          </p:cNvPr>
          <p:cNvSpPr/>
          <p:nvPr/>
        </p:nvSpPr>
        <p:spPr>
          <a:xfrm>
            <a:off x="6804248" y="1124744"/>
            <a:ext cx="538504" cy="425669"/>
          </a:xfrm>
          <a:custGeom>
            <a:avLst/>
            <a:gdLst>
              <a:gd name="connsiteX0" fmla="*/ 538504 w 538504"/>
              <a:gd name="connsiteY0" fmla="*/ 0 h 425669"/>
              <a:gd name="connsiteX1" fmla="*/ 81304 w 538504"/>
              <a:gd name="connsiteY1" fmla="*/ 78827 h 425669"/>
              <a:gd name="connsiteX2" fmla="*/ 2477 w 538504"/>
              <a:gd name="connsiteY2" fmla="*/ 425669 h 42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8504" h="425669">
                <a:moveTo>
                  <a:pt x="538504" y="0"/>
                </a:moveTo>
                <a:cubicBezTo>
                  <a:pt x="354573" y="3941"/>
                  <a:pt x="170642" y="7882"/>
                  <a:pt x="81304" y="78827"/>
                </a:cubicBezTo>
                <a:cubicBezTo>
                  <a:pt x="-8034" y="149772"/>
                  <a:pt x="-2779" y="287720"/>
                  <a:pt x="2477" y="425669"/>
                </a:cubicBezTo>
              </a:path>
            </a:pathLst>
          </a:custGeom>
          <a:noFill/>
          <a:ln>
            <a:solidFill>
              <a:srgbClr val="FF0080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ZoneTexte 32">
            <a:extLst>
              <a:ext uri="{FF2B5EF4-FFF2-40B4-BE49-F238E27FC236}">
                <a16:creationId xmlns:a16="http://schemas.microsoft.com/office/drawing/2014/main" id="{D31DF786-C066-5632-942A-9926B4EB0E43}"/>
              </a:ext>
            </a:extLst>
          </p:cNvPr>
          <p:cNvSpPr txBox="1"/>
          <p:nvPr/>
        </p:nvSpPr>
        <p:spPr>
          <a:xfrm>
            <a:off x="304799" y="5794582"/>
            <a:ext cx="4464496" cy="514738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r>
              <a:rPr lang="fr-FR" sz="1200" dirty="0" err="1">
                <a:latin typeface="News Gothic MT"/>
                <a:cs typeface="News Gothic MT"/>
              </a:rPr>
              <a:t>Videos</a:t>
            </a:r>
            <a:r>
              <a:rPr lang="fr-FR" sz="1200" dirty="0">
                <a:latin typeface="News Gothic MT"/>
                <a:cs typeface="News Gothic MT"/>
              </a:rPr>
              <a:t>: Jérôme </a:t>
            </a:r>
            <a:r>
              <a:rPr lang="fr-FR" sz="1200" dirty="0" err="1">
                <a:latin typeface="News Gothic MT"/>
                <a:cs typeface="News Gothic MT"/>
              </a:rPr>
              <a:t>Giovinazzo</a:t>
            </a:r>
            <a:r>
              <a:rPr lang="fr-FR" sz="1200" dirty="0">
                <a:latin typeface="News Gothic MT"/>
                <a:cs typeface="News Gothic MT"/>
              </a:rPr>
              <a:t> (CENBG)</a:t>
            </a:r>
          </a:p>
          <a:p>
            <a:r>
              <a:rPr lang="fr-FR" sz="1200" b="1" dirty="0" err="1">
                <a:latin typeface="News Gothic MT"/>
                <a:cs typeface="News Gothic MT"/>
              </a:rPr>
              <a:t>J.Giovinazzo</a:t>
            </a:r>
            <a:r>
              <a:rPr lang="fr-FR" sz="1200" b="1" dirty="0">
                <a:latin typeface="News Gothic MT"/>
                <a:cs typeface="News Gothic MT"/>
              </a:rPr>
              <a:t> </a:t>
            </a:r>
            <a:r>
              <a:rPr lang="fr-FR" sz="1200" i="1" dirty="0">
                <a:latin typeface="News Gothic MT"/>
                <a:cs typeface="News Gothic MT"/>
              </a:rPr>
              <a:t>et al.</a:t>
            </a:r>
            <a:r>
              <a:rPr lang="fr-FR" sz="1200" dirty="0">
                <a:latin typeface="News Gothic MT"/>
                <a:cs typeface="News Gothic MT"/>
              </a:rPr>
              <a:t> </a:t>
            </a:r>
            <a:r>
              <a:rPr lang="fr-FR" sz="1000" dirty="0">
                <a:latin typeface="News Gothic MT"/>
                <a:cs typeface="News Gothic MT"/>
              </a:rPr>
              <a:t>Nature Communications </a:t>
            </a:r>
            <a:r>
              <a:rPr lang="fr-FR" sz="1000" b="1" dirty="0">
                <a:latin typeface="News Gothic MT"/>
                <a:cs typeface="News Gothic MT"/>
              </a:rPr>
              <a:t>12</a:t>
            </a:r>
            <a:r>
              <a:rPr lang="fr-FR" sz="1000" dirty="0">
                <a:latin typeface="News Gothic MT"/>
                <a:cs typeface="News Gothic MT"/>
              </a:rPr>
              <a:t>, 4805 (2021)</a:t>
            </a:r>
          </a:p>
        </p:txBody>
      </p:sp>
    </p:spTree>
    <p:extLst>
      <p:ext uri="{BB962C8B-B14F-4D97-AF65-F5344CB8AC3E}">
        <p14:creationId xmlns:p14="http://schemas.microsoft.com/office/powerpoint/2010/main" val="270571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X-ray bursts and novae (T</a:t>
            </a:r>
            <a:r>
              <a:rPr lang="en-US" baseline="-25000" dirty="0"/>
              <a:t>9</a:t>
            </a:r>
            <a:r>
              <a:rPr lang="en-US" dirty="0"/>
              <a:t> &gt; 0.1)</a:t>
            </a:r>
          </a:p>
          <a:p>
            <a:pPr lvl="1"/>
            <a:r>
              <a:rPr lang="en-US" dirty="0"/>
              <a:t>Breakout of the HCNO cycle</a:t>
            </a:r>
          </a:p>
          <a:p>
            <a:pPr lvl="1"/>
            <a:r>
              <a:rPr lang="en-US" dirty="0"/>
              <a:t>One main pathway: </a:t>
            </a:r>
            <a:r>
              <a:rPr lang="en-US" baseline="30000" dirty="0"/>
              <a:t>14</a:t>
            </a:r>
            <a:r>
              <a:rPr lang="en-US" dirty="0"/>
              <a:t>O(α,p)</a:t>
            </a:r>
            <a:r>
              <a:rPr lang="en-US" baseline="30000" dirty="0"/>
              <a:t>17</a:t>
            </a:r>
            <a:r>
              <a:rPr lang="en-US" dirty="0"/>
              <a:t>F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Resonant proton scattering on </a:t>
            </a:r>
            <a:r>
              <a:rPr lang="en-CA" baseline="30000" dirty="0"/>
              <a:t>17</a:t>
            </a:r>
            <a:r>
              <a:rPr lang="en-CA" dirty="0"/>
              <a:t>F</a:t>
            </a:r>
          </a:p>
        </p:txBody>
      </p:sp>
      <p:pic>
        <p:nvPicPr>
          <p:cNvPr id="7" name="Image 6" descr="Screen Shot 2016-06-04 at 13.14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00808"/>
            <a:ext cx="3726584" cy="3861048"/>
          </a:xfrm>
          <a:prstGeom prst="rect">
            <a:avLst/>
          </a:prstGeom>
        </p:spPr>
      </p:pic>
      <p:sp>
        <p:nvSpPr>
          <p:cNvPr id="12" name="ZoneTexte 16">
            <a:extLst>
              <a:ext uri="{FF2B5EF4-FFF2-40B4-BE49-F238E27FC236}">
                <a16:creationId xmlns:a16="http://schemas.microsoft.com/office/drawing/2014/main" id="{88081B9C-9C7D-F845-BDFA-20C52110E737}"/>
              </a:ext>
            </a:extLst>
          </p:cNvPr>
          <p:cNvSpPr txBox="1"/>
          <p:nvPr/>
        </p:nvSpPr>
        <p:spPr>
          <a:xfrm>
            <a:off x="4716016" y="3563724"/>
            <a:ext cx="144016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FR" b="1" baseline="30000" dirty="0">
                <a:solidFill>
                  <a:srgbClr val="00B050"/>
                </a:solidFill>
                <a:latin typeface="News Gothic MT"/>
                <a:cs typeface="News Gothic MT"/>
              </a:rPr>
              <a:t>14</a:t>
            </a:r>
            <a:r>
              <a:rPr lang="fr-FR" b="1" dirty="0">
                <a:solidFill>
                  <a:srgbClr val="00B050"/>
                </a:solidFill>
                <a:latin typeface="News Gothic MT"/>
                <a:cs typeface="News Gothic MT"/>
              </a:rPr>
              <a:t>O</a:t>
            </a:r>
            <a:r>
              <a:rPr lang="en-US" b="1" dirty="0">
                <a:solidFill>
                  <a:srgbClr val="00B050"/>
                </a:solidFill>
                <a:latin typeface="News Gothic MT"/>
              </a:rPr>
              <a:t>(α,p)</a:t>
            </a:r>
            <a:r>
              <a:rPr lang="en-US" b="1" baseline="30000" dirty="0">
                <a:solidFill>
                  <a:srgbClr val="00B050"/>
                </a:solidFill>
                <a:latin typeface="News Gothic MT"/>
              </a:rPr>
              <a:t>17</a:t>
            </a:r>
            <a:r>
              <a:rPr lang="en-US" b="1" dirty="0">
                <a:solidFill>
                  <a:srgbClr val="00B050"/>
                </a:solidFill>
                <a:latin typeface="News Gothic MT"/>
              </a:rPr>
              <a:t>F </a:t>
            </a:r>
            <a:endParaRPr lang="fr-FR" sz="1200" b="1" dirty="0">
              <a:solidFill>
                <a:srgbClr val="00B050"/>
              </a:solidFill>
              <a:latin typeface="News Gothic MT"/>
              <a:cs typeface="News Gothic M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AAD68B-4CBF-E14F-9DE9-3C90BABE9C6E}"/>
              </a:ext>
            </a:extLst>
          </p:cNvPr>
          <p:cNvSpPr/>
          <p:nvPr/>
        </p:nvSpPr>
        <p:spPr>
          <a:xfrm>
            <a:off x="6260384" y="3717032"/>
            <a:ext cx="287928" cy="225421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F948F32-8CA1-2443-A72A-A3E5DDB92B88}"/>
              </a:ext>
            </a:extLst>
          </p:cNvPr>
          <p:cNvSpPr/>
          <p:nvPr/>
        </p:nvSpPr>
        <p:spPr>
          <a:xfrm rot="20160000">
            <a:off x="5580076" y="4039616"/>
            <a:ext cx="756000" cy="72000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Connecteur droit avec flèche 53">
            <a:extLst>
              <a:ext uri="{FF2B5EF4-FFF2-40B4-BE49-F238E27FC236}">
                <a16:creationId xmlns:a16="http://schemas.microsoft.com/office/drawing/2014/main" id="{2CA34E81-C4CF-DD49-A88A-DD95FBB5221F}"/>
              </a:ext>
            </a:extLst>
          </p:cNvPr>
          <p:cNvCxnSpPr>
            <a:cxnSpLocks/>
          </p:cNvCxnSpPr>
          <p:nvPr/>
        </p:nvCxnSpPr>
        <p:spPr>
          <a:xfrm flipV="1">
            <a:off x="5652120" y="3387837"/>
            <a:ext cx="792088" cy="833251"/>
          </a:xfrm>
          <a:prstGeom prst="straightConnector1">
            <a:avLst/>
          </a:prstGeom>
          <a:grpFill/>
          <a:ln w="38100" cap="flat" cmpd="sng" algn="ctr">
            <a:solidFill>
              <a:srgbClr val="00B050"/>
            </a:solidFill>
            <a:prstDash val="solid"/>
            <a:headEnd type="none"/>
            <a:tailEnd type="arrow"/>
          </a:ln>
          <a:effectLst/>
        </p:spPr>
      </p:cxnSp>
      <p:cxnSp>
        <p:nvCxnSpPr>
          <p:cNvPr id="28" name="Connecteur droit avec flèche 53">
            <a:extLst>
              <a:ext uri="{FF2B5EF4-FFF2-40B4-BE49-F238E27FC236}">
                <a16:creationId xmlns:a16="http://schemas.microsoft.com/office/drawing/2014/main" id="{320A4F76-5722-284A-9A85-3BB6D0CB9137}"/>
              </a:ext>
            </a:extLst>
          </p:cNvPr>
          <p:cNvCxnSpPr>
            <a:cxnSpLocks/>
          </p:cNvCxnSpPr>
          <p:nvPr/>
        </p:nvCxnSpPr>
        <p:spPr>
          <a:xfrm flipH="1">
            <a:off x="6444208" y="3501008"/>
            <a:ext cx="0" cy="324000"/>
          </a:xfrm>
          <a:prstGeom prst="straightConnector1">
            <a:avLst/>
          </a:prstGeom>
          <a:grpFill/>
          <a:ln w="38100" cap="flat" cmpd="sng" algn="ctr">
            <a:solidFill>
              <a:srgbClr val="00B050"/>
            </a:solidFill>
            <a:prstDash val="solid"/>
            <a:headEnd type="none"/>
            <a:tailEnd type="arrow"/>
          </a:ln>
          <a:effectLst/>
        </p:spPr>
      </p:cxnSp>
      <p:sp>
        <p:nvSpPr>
          <p:cNvPr id="30" name="ZoneTexte 16">
            <a:extLst>
              <a:ext uri="{FF2B5EF4-FFF2-40B4-BE49-F238E27FC236}">
                <a16:creationId xmlns:a16="http://schemas.microsoft.com/office/drawing/2014/main" id="{80DEB6BD-08BF-0443-9DB6-B435B9EAC957}"/>
              </a:ext>
            </a:extLst>
          </p:cNvPr>
          <p:cNvSpPr txBox="1"/>
          <p:nvPr/>
        </p:nvSpPr>
        <p:spPr>
          <a:xfrm>
            <a:off x="4932040" y="5849164"/>
            <a:ext cx="396044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 err="1">
                <a:latin typeface="News Gothic MT"/>
                <a:cs typeface="News Gothic MT"/>
              </a:rPr>
              <a:t>S.Almarez-Calderon</a:t>
            </a:r>
            <a:r>
              <a:rPr lang="fr-FR" sz="1200" b="1" dirty="0">
                <a:latin typeface="News Gothic MT"/>
                <a:cs typeface="News Gothic MT"/>
              </a:rPr>
              <a:t> </a:t>
            </a:r>
            <a:r>
              <a:rPr lang="fr-FR" sz="1200" b="1" i="1" dirty="0">
                <a:latin typeface="News Gothic MT"/>
                <a:cs typeface="News Gothic MT"/>
              </a:rPr>
              <a:t>et al.</a:t>
            </a:r>
            <a:r>
              <a:rPr lang="fr-FR" sz="1200" b="1" dirty="0">
                <a:latin typeface="News Gothic MT"/>
                <a:cs typeface="News Gothic MT"/>
              </a:rPr>
              <a:t> PRC 86, 025801 (2012)</a:t>
            </a:r>
          </a:p>
        </p:txBody>
      </p:sp>
    </p:spTree>
    <p:extLst>
      <p:ext uri="{BB962C8B-B14F-4D97-AF65-F5344CB8AC3E}">
        <p14:creationId xmlns:p14="http://schemas.microsoft.com/office/powerpoint/2010/main" val="2185954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X-ray bursts and novae (T</a:t>
            </a:r>
            <a:r>
              <a:rPr lang="en-US" baseline="-25000" dirty="0"/>
              <a:t>9</a:t>
            </a:r>
            <a:r>
              <a:rPr lang="en-US" dirty="0"/>
              <a:t> &gt; 0.1)</a:t>
            </a:r>
          </a:p>
          <a:p>
            <a:pPr lvl="1"/>
            <a:r>
              <a:rPr lang="en-US" dirty="0"/>
              <a:t>Breakout of the HCNO cycle</a:t>
            </a:r>
          </a:p>
          <a:p>
            <a:pPr lvl="1"/>
            <a:r>
              <a:rPr lang="en-US" dirty="0"/>
              <a:t>One main pathway: </a:t>
            </a:r>
            <a:r>
              <a:rPr lang="en-US" baseline="30000" dirty="0"/>
              <a:t>14</a:t>
            </a:r>
            <a:r>
              <a:rPr lang="en-US" dirty="0"/>
              <a:t>O(α,p)</a:t>
            </a:r>
            <a:r>
              <a:rPr lang="en-US" baseline="30000" dirty="0"/>
              <a:t>17</a:t>
            </a:r>
            <a:r>
              <a:rPr lang="en-US" dirty="0"/>
              <a:t>F</a:t>
            </a:r>
          </a:p>
          <a:p>
            <a:pPr lvl="1"/>
            <a:endParaRPr lang="en-US" dirty="0"/>
          </a:p>
          <a:p>
            <a:r>
              <a:rPr lang="en-US" dirty="0"/>
              <a:t>Reaction populates states in </a:t>
            </a:r>
            <a:r>
              <a:rPr lang="en-US" baseline="30000" dirty="0"/>
              <a:t>18</a:t>
            </a:r>
            <a:r>
              <a:rPr lang="en-US" dirty="0"/>
              <a:t>Ne</a:t>
            </a:r>
          </a:p>
          <a:p>
            <a:pPr lvl="1"/>
            <a:r>
              <a:rPr lang="en-US" dirty="0"/>
              <a:t>Dominated by a 1</a:t>
            </a:r>
            <a:r>
              <a:rPr lang="en-US" baseline="30000" dirty="0"/>
              <a:t>−</a:t>
            </a:r>
            <a:r>
              <a:rPr lang="en-US" dirty="0"/>
              <a:t> resonance</a:t>
            </a:r>
          </a:p>
          <a:p>
            <a:pPr lvl="1"/>
            <a:r>
              <a:rPr lang="en-US" dirty="0"/>
              <a:t>Excitation energy = 6.15 MeV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Resonant proton scattering on </a:t>
            </a:r>
            <a:r>
              <a:rPr lang="en-CA" baseline="30000" dirty="0"/>
              <a:t>17</a:t>
            </a:r>
            <a:r>
              <a:rPr lang="en-CA" dirty="0"/>
              <a:t>F</a:t>
            </a:r>
          </a:p>
        </p:txBody>
      </p:sp>
      <p:sp>
        <p:nvSpPr>
          <p:cNvPr id="8" name="ZoneTexte 16">
            <a:extLst>
              <a:ext uri="{FF2B5EF4-FFF2-40B4-BE49-F238E27FC236}">
                <a16:creationId xmlns:a16="http://schemas.microsoft.com/office/drawing/2014/main" id="{EA9EC8BB-C890-1E4F-ACAF-A96E519B46CA}"/>
              </a:ext>
            </a:extLst>
          </p:cNvPr>
          <p:cNvSpPr txBox="1"/>
          <p:nvPr/>
        </p:nvSpPr>
        <p:spPr>
          <a:xfrm>
            <a:off x="4932040" y="5849164"/>
            <a:ext cx="396044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 err="1">
                <a:latin typeface="News Gothic MT"/>
                <a:cs typeface="News Gothic MT"/>
              </a:rPr>
              <a:t>S.Almarez-Calderon</a:t>
            </a:r>
            <a:r>
              <a:rPr lang="fr-FR" sz="1200" b="1" dirty="0">
                <a:latin typeface="News Gothic MT"/>
                <a:cs typeface="News Gothic MT"/>
              </a:rPr>
              <a:t> </a:t>
            </a:r>
            <a:r>
              <a:rPr lang="fr-FR" sz="1200" b="1" i="1" dirty="0">
                <a:latin typeface="News Gothic MT"/>
                <a:cs typeface="News Gothic MT"/>
              </a:rPr>
              <a:t>et al.</a:t>
            </a:r>
            <a:r>
              <a:rPr lang="fr-FR" sz="1200" b="1" dirty="0">
                <a:latin typeface="News Gothic MT"/>
                <a:cs typeface="News Gothic MT"/>
              </a:rPr>
              <a:t> PRC 86, 025801 (2012)</a:t>
            </a:r>
          </a:p>
        </p:txBody>
      </p:sp>
      <p:pic>
        <p:nvPicPr>
          <p:cNvPr id="11" name="Image 7" descr="Rate.png">
            <a:extLst>
              <a:ext uri="{FF2B5EF4-FFF2-40B4-BE49-F238E27FC236}">
                <a16:creationId xmlns:a16="http://schemas.microsoft.com/office/drawing/2014/main" id="{1819B3EC-E7CF-FC49-AF96-9451155426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154" y="1988840"/>
            <a:ext cx="4389350" cy="3528392"/>
          </a:xfrm>
          <a:prstGeom prst="rect">
            <a:avLst/>
          </a:prstGeom>
        </p:spPr>
      </p:pic>
      <p:sp>
        <p:nvSpPr>
          <p:cNvPr id="6" name="ZoneTexte 16">
            <a:extLst>
              <a:ext uri="{FF2B5EF4-FFF2-40B4-BE49-F238E27FC236}">
                <a16:creationId xmlns:a16="http://schemas.microsoft.com/office/drawing/2014/main" id="{0CBC409E-A4EE-0141-9DB7-0632CA8272FE}"/>
              </a:ext>
            </a:extLst>
          </p:cNvPr>
          <p:cNvSpPr txBox="1"/>
          <p:nvPr/>
        </p:nvSpPr>
        <p:spPr>
          <a:xfrm>
            <a:off x="7399040" y="3589449"/>
            <a:ext cx="144016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News Gothic MT"/>
                <a:cs typeface="News Gothic MT"/>
              </a:rPr>
              <a:t>Log scale!</a:t>
            </a:r>
            <a:endParaRPr lang="fr-FR" sz="1200" b="1" dirty="0">
              <a:solidFill>
                <a:srgbClr val="00B050"/>
              </a:solidFill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8185343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X-ray bursts and novae (T</a:t>
            </a:r>
            <a:r>
              <a:rPr lang="en-US" baseline="-25000" dirty="0"/>
              <a:t>9</a:t>
            </a:r>
            <a:r>
              <a:rPr lang="en-US" dirty="0"/>
              <a:t> &gt; 0.1)</a:t>
            </a:r>
          </a:p>
          <a:p>
            <a:pPr lvl="1"/>
            <a:r>
              <a:rPr lang="en-US" dirty="0"/>
              <a:t>Breakout of the HCNO cycle</a:t>
            </a:r>
          </a:p>
          <a:p>
            <a:pPr lvl="1"/>
            <a:r>
              <a:rPr lang="en-US" dirty="0"/>
              <a:t>One main pathway: </a:t>
            </a:r>
            <a:r>
              <a:rPr lang="en-US" baseline="30000" dirty="0"/>
              <a:t>14</a:t>
            </a:r>
            <a:r>
              <a:rPr lang="en-US" dirty="0"/>
              <a:t>O(α,p)</a:t>
            </a:r>
            <a:r>
              <a:rPr lang="en-US" baseline="30000" dirty="0"/>
              <a:t>17</a:t>
            </a:r>
            <a:r>
              <a:rPr lang="en-US" dirty="0"/>
              <a:t>F</a:t>
            </a:r>
          </a:p>
          <a:p>
            <a:pPr lvl="1"/>
            <a:endParaRPr lang="en-US" dirty="0"/>
          </a:p>
          <a:p>
            <a:r>
              <a:rPr lang="en-US" dirty="0"/>
              <a:t>Reaction populates states in </a:t>
            </a:r>
            <a:r>
              <a:rPr lang="en-US" baseline="30000" dirty="0"/>
              <a:t>18</a:t>
            </a:r>
            <a:r>
              <a:rPr lang="en-US" dirty="0"/>
              <a:t>Ne</a:t>
            </a:r>
          </a:p>
          <a:p>
            <a:pPr lvl="1"/>
            <a:r>
              <a:rPr lang="en-US" dirty="0"/>
              <a:t>Dominated by a 1</a:t>
            </a:r>
            <a:r>
              <a:rPr lang="en-US" baseline="30000" dirty="0"/>
              <a:t>−</a:t>
            </a:r>
            <a:r>
              <a:rPr lang="en-US" dirty="0"/>
              <a:t> resonance</a:t>
            </a:r>
          </a:p>
          <a:p>
            <a:pPr lvl="1"/>
            <a:r>
              <a:rPr lang="en-US" dirty="0"/>
              <a:t>Excitation energy = 6.15 MeV</a:t>
            </a:r>
          </a:p>
          <a:p>
            <a:pPr lvl="1"/>
            <a:endParaRPr lang="en-US" dirty="0"/>
          </a:p>
          <a:p>
            <a:r>
              <a:rPr lang="en-US" dirty="0"/>
              <a:t>Rate depends on decay widths</a:t>
            </a:r>
          </a:p>
          <a:p>
            <a:pPr lvl="1"/>
            <a:r>
              <a:rPr lang="en-US" dirty="0"/>
              <a:t>Dominated by p decay</a:t>
            </a:r>
          </a:p>
          <a:p>
            <a:pPr lvl="1"/>
            <a:r>
              <a:rPr lang="en-US" dirty="0"/>
              <a:t>Decay by α and 2p unknown</a:t>
            </a:r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Resonant proton scattering on </a:t>
            </a:r>
            <a:r>
              <a:rPr lang="en-CA" baseline="30000" dirty="0"/>
              <a:t>17</a:t>
            </a:r>
            <a:r>
              <a:rPr lang="en-CA" dirty="0"/>
              <a:t>F</a:t>
            </a:r>
          </a:p>
        </p:txBody>
      </p:sp>
      <p:cxnSp>
        <p:nvCxnSpPr>
          <p:cNvPr id="12" name="Connecteur droit 11"/>
          <p:cNvCxnSpPr/>
          <p:nvPr/>
        </p:nvCxnSpPr>
        <p:spPr>
          <a:xfrm>
            <a:off x="7956448" y="54197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13" name="ZoneTexte 12"/>
          <p:cNvSpPr txBox="1"/>
          <p:nvPr/>
        </p:nvSpPr>
        <p:spPr>
          <a:xfrm>
            <a:off x="7974738" y="5476582"/>
            <a:ext cx="806631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2200" b="1" baseline="30000" dirty="0">
                <a:latin typeface="News Gothic MT" panose="020B0503020103020203" pitchFamily="34" charset="0"/>
                <a:cs typeface="Times New Roman"/>
              </a:rPr>
              <a:t>18</a:t>
            </a:r>
            <a:r>
              <a:rPr lang="en-CA" sz="2200" b="1" dirty="0">
                <a:latin typeface="News Gothic MT" panose="020B0503020103020203" pitchFamily="34" charset="0"/>
                <a:cs typeface="Times New Roman"/>
              </a:rPr>
              <a:t>Ne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653449" y="4024809"/>
            <a:ext cx="942887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2200" b="1" baseline="30000" dirty="0">
                <a:latin typeface="News Gothic MT" panose="020B0503020103020203" pitchFamily="34" charset="0"/>
                <a:cs typeface="Times New Roman"/>
              </a:rPr>
              <a:t>17</a:t>
            </a:r>
            <a:r>
              <a:rPr lang="en-CA" sz="2200" b="1" dirty="0">
                <a:latin typeface="News Gothic MT" panose="020B0503020103020203" pitchFamily="34" charset="0"/>
                <a:cs typeface="Times New Roman"/>
              </a:rPr>
              <a:t>F+p</a:t>
            </a:r>
          </a:p>
        </p:txBody>
      </p:sp>
      <p:cxnSp>
        <p:nvCxnSpPr>
          <p:cNvPr id="17" name="Connecteur droit 16"/>
          <p:cNvCxnSpPr/>
          <p:nvPr/>
        </p:nvCxnSpPr>
        <p:spPr>
          <a:xfrm>
            <a:off x="7956448" y="37925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18" name="Connecteur droit 17"/>
          <p:cNvCxnSpPr/>
          <p:nvPr/>
        </p:nvCxnSpPr>
        <p:spPr>
          <a:xfrm>
            <a:off x="7956448" y="35657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19" name="ZoneTexte 18"/>
          <p:cNvSpPr txBox="1"/>
          <p:nvPr/>
        </p:nvSpPr>
        <p:spPr>
          <a:xfrm>
            <a:off x="8609649" y="3645024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4.52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8609649" y="3429000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5.10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8609649" y="3068960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solidFill>
                  <a:srgbClr val="FF0080"/>
                </a:solidFill>
                <a:latin typeface="News Gothic MT" panose="020B0503020103020203" pitchFamily="34" charset="0"/>
                <a:cs typeface="Times New Roman"/>
              </a:rPr>
              <a:t>6.15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7956448" y="31553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24" name="ZoneTexte 23"/>
          <p:cNvSpPr txBox="1"/>
          <p:nvPr/>
        </p:nvSpPr>
        <p:spPr>
          <a:xfrm>
            <a:off x="8609649" y="2872681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6.30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7956448" y="28817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26" name="ZoneTexte 25"/>
          <p:cNvSpPr txBox="1"/>
          <p:nvPr/>
        </p:nvSpPr>
        <p:spPr>
          <a:xfrm>
            <a:off x="8609649" y="2656657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7.06</a:t>
            </a:r>
          </a:p>
        </p:txBody>
      </p:sp>
      <p:cxnSp>
        <p:nvCxnSpPr>
          <p:cNvPr id="27" name="Connecteur droit 26"/>
          <p:cNvCxnSpPr/>
          <p:nvPr/>
        </p:nvCxnSpPr>
        <p:spPr>
          <a:xfrm>
            <a:off x="7956448" y="27737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28" name="ZoneTexte 27"/>
          <p:cNvSpPr txBox="1"/>
          <p:nvPr/>
        </p:nvSpPr>
        <p:spPr>
          <a:xfrm>
            <a:off x="8609649" y="2512641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>
                <a:latin typeface="News Gothic MT" panose="020B0503020103020203" pitchFamily="34" charset="0"/>
                <a:cs typeface="Times New Roman"/>
              </a:rPr>
              <a:t>7.35</a:t>
            </a:r>
          </a:p>
        </p:txBody>
      </p:sp>
      <p:cxnSp>
        <p:nvCxnSpPr>
          <p:cNvPr id="29" name="Connecteur droit 28"/>
          <p:cNvCxnSpPr/>
          <p:nvPr/>
        </p:nvCxnSpPr>
        <p:spPr>
          <a:xfrm>
            <a:off x="7956448" y="26765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30" name="ZoneTexte 29"/>
          <p:cNvSpPr txBox="1"/>
          <p:nvPr/>
        </p:nvSpPr>
        <p:spPr>
          <a:xfrm>
            <a:off x="8609649" y="2368625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>
                <a:latin typeface="News Gothic MT" panose="020B0503020103020203" pitchFamily="34" charset="0"/>
                <a:cs typeface="Times New Roman"/>
              </a:rPr>
              <a:t>7.62</a:t>
            </a:r>
          </a:p>
        </p:txBody>
      </p:sp>
      <p:cxnSp>
        <p:nvCxnSpPr>
          <p:cNvPr id="31" name="Connecteur droit 30"/>
          <p:cNvCxnSpPr/>
          <p:nvPr/>
        </p:nvCxnSpPr>
        <p:spPr>
          <a:xfrm>
            <a:off x="7956448" y="25001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32" name="ZoneTexte 31"/>
          <p:cNvSpPr txBox="1"/>
          <p:nvPr/>
        </p:nvSpPr>
        <p:spPr>
          <a:xfrm>
            <a:off x="8609649" y="2204864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8.09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7956448" y="19709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34" name="ZoneTexte 33"/>
          <p:cNvSpPr txBox="1"/>
          <p:nvPr/>
        </p:nvSpPr>
        <p:spPr>
          <a:xfrm>
            <a:off x="8609649" y="1792561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9.58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7452320" y="3861048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3.92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7452320" y="3664769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4.41</a:t>
            </a:r>
          </a:p>
        </p:txBody>
      </p:sp>
      <p:cxnSp>
        <p:nvCxnSpPr>
          <p:cNvPr id="37" name="Connecteur droit 36"/>
          <p:cNvCxnSpPr/>
          <p:nvPr/>
        </p:nvCxnSpPr>
        <p:spPr>
          <a:xfrm>
            <a:off x="5584075" y="37889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38" name="ZoneTexte 37"/>
          <p:cNvSpPr txBox="1"/>
          <p:nvPr/>
        </p:nvSpPr>
        <p:spPr>
          <a:xfrm>
            <a:off x="5364088" y="3820398"/>
            <a:ext cx="1175322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2200" b="1" baseline="30000" dirty="0">
                <a:latin typeface="News Gothic MT" panose="020B0503020103020203" pitchFamily="34" charset="0"/>
                <a:cs typeface="Times New Roman"/>
              </a:rPr>
              <a:t>16</a:t>
            </a:r>
            <a:r>
              <a:rPr lang="en-CA" sz="2200" b="1" dirty="0">
                <a:latin typeface="News Gothic MT" panose="020B0503020103020203" pitchFamily="34" charset="0"/>
                <a:cs typeface="Times New Roman"/>
              </a:rPr>
              <a:t>O+2p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233385" y="3664769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4.53</a:t>
            </a:r>
          </a:p>
        </p:txBody>
      </p:sp>
      <p:cxnSp>
        <p:nvCxnSpPr>
          <p:cNvPr id="40" name="Connecteur droit 39"/>
          <p:cNvCxnSpPr/>
          <p:nvPr/>
        </p:nvCxnSpPr>
        <p:spPr>
          <a:xfrm>
            <a:off x="6804320" y="28925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41" name="ZoneTexte 40"/>
          <p:cNvSpPr txBox="1"/>
          <p:nvPr/>
        </p:nvSpPr>
        <p:spPr>
          <a:xfrm>
            <a:off x="7452320" y="2728665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7.02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8609649" y="5301208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0.00</a:t>
            </a:r>
          </a:p>
        </p:txBody>
      </p:sp>
      <p:cxnSp>
        <p:nvCxnSpPr>
          <p:cNvPr id="43" name="Connecteur droit avec flèche 42"/>
          <p:cNvCxnSpPr>
            <a:cxnSpLocks/>
          </p:cNvCxnSpPr>
          <p:nvPr/>
        </p:nvCxnSpPr>
        <p:spPr>
          <a:xfrm flipH="1">
            <a:off x="6372201" y="3230077"/>
            <a:ext cx="1439391" cy="468000"/>
          </a:xfrm>
          <a:prstGeom prst="straightConnector1">
            <a:avLst/>
          </a:prstGeom>
          <a:grpFill/>
          <a:ln w="22225" cap="flat" cmpd="sng" algn="ctr">
            <a:solidFill>
              <a:srgbClr val="FF0080"/>
            </a:solidFill>
            <a:prstDash val="dash"/>
            <a:headEnd type="none"/>
            <a:tailEnd type="arrow"/>
          </a:ln>
          <a:effectLst/>
        </p:spPr>
      </p:cxnSp>
      <p:sp>
        <p:nvSpPr>
          <p:cNvPr id="44" name="ZoneTexte 43"/>
          <p:cNvSpPr txBox="1"/>
          <p:nvPr/>
        </p:nvSpPr>
        <p:spPr>
          <a:xfrm>
            <a:off x="4546369" y="3103819"/>
            <a:ext cx="457176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2000" b="1" dirty="0">
                <a:solidFill>
                  <a:srgbClr val="0080FF"/>
                </a:solidFill>
                <a:latin typeface="News Gothic MT" panose="020B0503020103020203" pitchFamily="34" charset="0"/>
                <a:cs typeface="Times New Roman"/>
              </a:rPr>
              <a:t>α?</a:t>
            </a:r>
          </a:p>
        </p:txBody>
      </p:sp>
      <p:cxnSp>
        <p:nvCxnSpPr>
          <p:cNvPr id="45" name="Connecteur droit 44"/>
          <p:cNvCxnSpPr/>
          <p:nvPr/>
        </p:nvCxnSpPr>
        <p:spPr>
          <a:xfrm>
            <a:off x="7956448" y="17945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46" name="ZoneTexte 45"/>
          <p:cNvSpPr txBox="1"/>
          <p:nvPr/>
        </p:nvSpPr>
        <p:spPr>
          <a:xfrm>
            <a:off x="8609649" y="1628800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10.1</a:t>
            </a:r>
          </a:p>
        </p:txBody>
      </p:sp>
      <p:cxnSp>
        <p:nvCxnSpPr>
          <p:cNvPr id="47" name="Connecteur droit 46"/>
          <p:cNvCxnSpPr/>
          <p:nvPr/>
        </p:nvCxnSpPr>
        <p:spPr>
          <a:xfrm>
            <a:off x="7956448" y="34577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48" name="ZoneTexte 47"/>
          <p:cNvSpPr txBox="1"/>
          <p:nvPr/>
        </p:nvSpPr>
        <p:spPr>
          <a:xfrm>
            <a:off x="8609649" y="3284984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5.45</a:t>
            </a:r>
          </a:p>
        </p:txBody>
      </p:sp>
      <p:cxnSp>
        <p:nvCxnSpPr>
          <p:cNvPr id="49" name="Connecteur droit 48"/>
          <p:cNvCxnSpPr/>
          <p:nvPr/>
        </p:nvCxnSpPr>
        <p:spPr>
          <a:xfrm>
            <a:off x="4384362" y="3556760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sp>
        <p:nvSpPr>
          <p:cNvPr id="50" name="ZoneTexte 49"/>
          <p:cNvSpPr txBox="1"/>
          <p:nvPr/>
        </p:nvSpPr>
        <p:spPr>
          <a:xfrm>
            <a:off x="4283968" y="3584629"/>
            <a:ext cx="989373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2200" b="1" baseline="30000" dirty="0">
                <a:latin typeface="News Gothic MT" panose="020B0503020103020203" pitchFamily="34" charset="0"/>
                <a:cs typeface="Times New Roman"/>
              </a:rPr>
              <a:t>14</a:t>
            </a:r>
            <a:r>
              <a:rPr lang="en-CA" sz="2200" b="1" dirty="0">
                <a:latin typeface="News Gothic MT" panose="020B0503020103020203" pitchFamily="34" charset="0"/>
                <a:cs typeface="Times New Roman"/>
              </a:rPr>
              <a:t>O+α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5009249" y="3429000"/>
            <a:ext cx="575799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1400" b="1" dirty="0">
                <a:latin typeface="News Gothic MT" panose="020B0503020103020203" pitchFamily="34" charset="0"/>
                <a:cs typeface="Times New Roman"/>
              </a:rPr>
              <a:t>5.12</a:t>
            </a:r>
          </a:p>
        </p:txBody>
      </p:sp>
      <p:cxnSp>
        <p:nvCxnSpPr>
          <p:cNvPr id="54" name="Connecteur droit avec flèche 53"/>
          <p:cNvCxnSpPr>
            <a:cxnSpLocks/>
          </p:cNvCxnSpPr>
          <p:nvPr/>
        </p:nvCxnSpPr>
        <p:spPr>
          <a:xfrm flipH="1">
            <a:off x="5220072" y="3217622"/>
            <a:ext cx="2591520" cy="211378"/>
          </a:xfrm>
          <a:prstGeom prst="straightConnector1">
            <a:avLst/>
          </a:prstGeom>
          <a:grpFill/>
          <a:ln w="22225" cap="flat" cmpd="sng" algn="ctr">
            <a:solidFill>
              <a:srgbClr val="0080FF"/>
            </a:solidFill>
            <a:prstDash val="dash"/>
            <a:headEnd type="none"/>
            <a:tailEnd type="arrow"/>
          </a:ln>
          <a:effectLst/>
        </p:spPr>
      </p:cxnSp>
      <p:sp>
        <p:nvSpPr>
          <p:cNvPr id="55" name="ZoneTexte 54"/>
          <p:cNvSpPr txBox="1"/>
          <p:nvPr/>
        </p:nvSpPr>
        <p:spPr>
          <a:xfrm>
            <a:off x="5652120" y="3388930"/>
            <a:ext cx="625492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2000" b="1" dirty="0">
                <a:solidFill>
                  <a:srgbClr val="FF0080"/>
                </a:solidFill>
                <a:latin typeface="News Gothic MT" panose="020B0503020103020203" pitchFamily="34" charset="0"/>
                <a:cs typeface="Times New Roman"/>
              </a:rPr>
              <a:t>2p?</a:t>
            </a:r>
          </a:p>
        </p:txBody>
      </p:sp>
      <p:cxnSp>
        <p:nvCxnSpPr>
          <p:cNvPr id="51" name="Connecteur droit avec flèche 42">
            <a:extLst>
              <a:ext uri="{FF2B5EF4-FFF2-40B4-BE49-F238E27FC236}">
                <a16:creationId xmlns:a16="http://schemas.microsoft.com/office/drawing/2014/main" id="{CB996AD3-5004-644A-B468-480BDB05BEF3}"/>
              </a:ext>
            </a:extLst>
          </p:cNvPr>
          <p:cNvCxnSpPr>
            <a:cxnSpLocks/>
          </p:cNvCxnSpPr>
          <p:nvPr/>
        </p:nvCxnSpPr>
        <p:spPr>
          <a:xfrm flipH="1">
            <a:off x="7452321" y="3243505"/>
            <a:ext cx="359271" cy="493272"/>
          </a:xfrm>
          <a:prstGeom prst="straightConnector1">
            <a:avLst/>
          </a:prstGeom>
          <a:grpFill/>
          <a:ln w="22225" cap="flat" cmpd="sng" algn="ctr">
            <a:solidFill>
              <a:srgbClr val="00B050"/>
            </a:solidFill>
            <a:prstDash val="dash"/>
            <a:headEnd type="none"/>
            <a:tailEnd type="arrow"/>
          </a:ln>
          <a:effectLst/>
        </p:spPr>
      </p:cxnSp>
      <p:sp>
        <p:nvSpPr>
          <p:cNvPr id="52" name="ZoneTexte 54">
            <a:extLst>
              <a:ext uri="{FF2B5EF4-FFF2-40B4-BE49-F238E27FC236}">
                <a16:creationId xmlns:a16="http://schemas.microsoft.com/office/drawing/2014/main" id="{A2A110B9-7D48-2549-977E-23D96E8B9089}"/>
              </a:ext>
            </a:extLst>
          </p:cNvPr>
          <p:cNvSpPr txBox="1"/>
          <p:nvPr/>
        </p:nvSpPr>
        <p:spPr>
          <a:xfrm>
            <a:off x="6876256" y="3429000"/>
            <a:ext cx="64953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CA" sz="2000" b="1" dirty="0" err="1">
                <a:solidFill>
                  <a:srgbClr val="00B050"/>
                </a:solidFill>
                <a:latin typeface="News Gothic MT" panose="020B0503020103020203" pitchFamily="34" charset="0"/>
                <a:cs typeface="Times New Roman"/>
              </a:rPr>
              <a:t>p,p</a:t>
            </a:r>
            <a:r>
              <a:rPr lang="en-CA" sz="2000" b="1" dirty="0">
                <a:solidFill>
                  <a:srgbClr val="00B050"/>
                </a:solidFill>
                <a:latin typeface="News Gothic MT" panose="020B0503020103020203" pitchFamily="34" charset="0"/>
                <a:cs typeface="Times New Roman"/>
              </a:rPr>
              <a:t>’</a:t>
            </a:r>
          </a:p>
        </p:txBody>
      </p:sp>
      <p:cxnSp>
        <p:nvCxnSpPr>
          <p:cNvPr id="56" name="Connecteur droit 20">
            <a:extLst>
              <a:ext uri="{FF2B5EF4-FFF2-40B4-BE49-F238E27FC236}">
                <a16:creationId xmlns:a16="http://schemas.microsoft.com/office/drawing/2014/main" id="{15D1CCB4-9176-834F-99CB-5FE8EF96E659}"/>
              </a:ext>
            </a:extLst>
          </p:cNvPr>
          <p:cNvCxnSpPr/>
          <p:nvPr/>
        </p:nvCxnSpPr>
        <p:spPr>
          <a:xfrm>
            <a:off x="7956448" y="3205705"/>
            <a:ext cx="648000" cy="0"/>
          </a:xfrm>
          <a:prstGeom prst="line">
            <a:avLst/>
          </a:prstGeom>
          <a:grpFill/>
          <a:ln w="47625" cap="flat" cmpd="sng" algn="ctr">
            <a:solidFill>
              <a:srgbClr val="FF008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57" name="Connecteur droit avec flèche 42">
            <a:extLst>
              <a:ext uri="{FF2B5EF4-FFF2-40B4-BE49-F238E27FC236}">
                <a16:creationId xmlns:a16="http://schemas.microsoft.com/office/drawing/2014/main" id="{3AEF91B3-675D-D54F-BCAA-5617679E7F2B}"/>
              </a:ext>
            </a:extLst>
          </p:cNvPr>
          <p:cNvCxnSpPr>
            <a:cxnSpLocks/>
          </p:cNvCxnSpPr>
          <p:nvPr/>
        </p:nvCxnSpPr>
        <p:spPr>
          <a:xfrm flipH="1">
            <a:off x="7447119" y="3248016"/>
            <a:ext cx="366574" cy="740833"/>
          </a:xfrm>
          <a:prstGeom prst="straightConnector1">
            <a:avLst/>
          </a:prstGeom>
          <a:grpFill/>
          <a:ln w="22225" cap="flat" cmpd="sng" algn="ctr">
            <a:solidFill>
              <a:srgbClr val="00B050"/>
            </a:solidFill>
            <a:prstDash val="solid"/>
            <a:headEnd type="none"/>
            <a:tailEnd type="arrow"/>
          </a:ln>
          <a:effectLst/>
        </p:spPr>
      </p:cxnSp>
      <p:cxnSp>
        <p:nvCxnSpPr>
          <p:cNvPr id="58" name="Connecteur droit avec flèche 42">
            <a:extLst>
              <a:ext uri="{FF2B5EF4-FFF2-40B4-BE49-F238E27FC236}">
                <a16:creationId xmlns:a16="http://schemas.microsoft.com/office/drawing/2014/main" id="{5F95F91A-C969-BF47-B4BA-0DA3411097BF}"/>
              </a:ext>
            </a:extLst>
          </p:cNvPr>
          <p:cNvCxnSpPr>
            <a:cxnSpLocks/>
          </p:cNvCxnSpPr>
          <p:nvPr/>
        </p:nvCxnSpPr>
        <p:spPr>
          <a:xfrm flipH="1">
            <a:off x="7128000" y="3830400"/>
            <a:ext cx="0" cy="180000"/>
          </a:xfrm>
          <a:prstGeom prst="straightConnector1">
            <a:avLst/>
          </a:prstGeom>
          <a:grpFill/>
          <a:ln w="22225" cap="flat" cmpd="sng" algn="ctr">
            <a:solidFill>
              <a:srgbClr val="00B050"/>
            </a:solidFill>
            <a:prstDash val="solid"/>
            <a:headEnd type="none"/>
            <a:tailEnd type="arrow"/>
          </a:ln>
          <a:effectLst/>
        </p:spPr>
      </p:cxnSp>
      <p:cxnSp>
        <p:nvCxnSpPr>
          <p:cNvPr id="59" name="Connecteur droit 13">
            <a:extLst>
              <a:ext uri="{FF2B5EF4-FFF2-40B4-BE49-F238E27FC236}">
                <a16:creationId xmlns:a16="http://schemas.microsoft.com/office/drawing/2014/main" id="{EC0362CA-C86D-B943-A5EB-616715093F57}"/>
              </a:ext>
            </a:extLst>
          </p:cNvPr>
          <p:cNvCxnSpPr/>
          <p:nvPr/>
        </p:nvCxnSpPr>
        <p:spPr>
          <a:xfrm>
            <a:off x="6804320" y="40085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  <p:cxnSp>
        <p:nvCxnSpPr>
          <p:cNvPr id="60" name="Connecteur droit 14">
            <a:extLst>
              <a:ext uri="{FF2B5EF4-FFF2-40B4-BE49-F238E27FC236}">
                <a16:creationId xmlns:a16="http://schemas.microsoft.com/office/drawing/2014/main" id="{B277BB29-E824-624C-9402-58A53DD01CEA}"/>
              </a:ext>
            </a:extLst>
          </p:cNvPr>
          <p:cNvCxnSpPr/>
          <p:nvPr/>
        </p:nvCxnSpPr>
        <p:spPr>
          <a:xfrm>
            <a:off x="6804320" y="3832105"/>
            <a:ext cx="648000" cy="0"/>
          </a:xfrm>
          <a:prstGeom prst="line">
            <a:avLst/>
          </a:prstGeom>
          <a:grpFill/>
          <a:ln w="15875" cap="flat" cmpd="sng" algn="ctr">
            <a:solidFill>
              <a:srgbClr val="000000"/>
            </a:solidFill>
            <a:prstDash val="solid"/>
            <a:headEnd type="none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205187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X-ray bursts and novae (T</a:t>
            </a:r>
            <a:r>
              <a:rPr lang="en-US" baseline="-25000" dirty="0"/>
              <a:t>9</a:t>
            </a:r>
            <a:r>
              <a:rPr lang="en-US" dirty="0"/>
              <a:t> &gt; 0.1)</a:t>
            </a:r>
          </a:p>
          <a:p>
            <a:pPr lvl="1"/>
            <a:r>
              <a:rPr lang="en-US" dirty="0"/>
              <a:t>Breakout of the HCNO cycle</a:t>
            </a:r>
          </a:p>
          <a:p>
            <a:pPr lvl="1"/>
            <a:r>
              <a:rPr lang="en-US" dirty="0"/>
              <a:t>One main pathway: </a:t>
            </a:r>
            <a:r>
              <a:rPr lang="en-US" baseline="30000" dirty="0"/>
              <a:t>14</a:t>
            </a:r>
            <a:r>
              <a:rPr lang="en-US" dirty="0"/>
              <a:t>O(α,p)</a:t>
            </a:r>
            <a:r>
              <a:rPr lang="en-US" baseline="30000" dirty="0"/>
              <a:t>17</a:t>
            </a:r>
            <a:r>
              <a:rPr lang="en-US" dirty="0"/>
              <a:t>F</a:t>
            </a:r>
          </a:p>
          <a:p>
            <a:pPr lvl="1"/>
            <a:endParaRPr lang="en-US" dirty="0"/>
          </a:p>
          <a:p>
            <a:r>
              <a:rPr lang="en-US" dirty="0"/>
              <a:t>Reaction populates states in </a:t>
            </a:r>
            <a:r>
              <a:rPr lang="en-US" baseline="30000" dirty="0"/>
              <a:t>18</a:t>
            </a:r>
            <a:r>
              <a:rPr lang="en-US" dirty="0"/>
              <a:t>Ne</a:t>
            </a:r>
          </a:p>
          <a:p>
            <a:pPr lvl="1"/>
            <a:r>
              <a:rPr lang="en-US" dirty="0"/>
              <a:t>Dominated by a 1</a:t>
            </a:r>
            <a:r>
              <a:rPr lang="en-US" baseline="30000" dirty="0"/>
              <a:t>−</a:t>
            </a:r>
            <a:r>
              <a:rPr lang="en-US" dirty="0"/>
              <a:t> resonance</a:t>
            </a:r>
          </a:p>
          <a:p>
            <a:pPr lvl="1"/>
            <a:r>
              <a:rPr lang="en-US" dirty="0"/>
              <a:t>Excitation energy = 6.15 MeV</a:t>
            </a:r>
          </a:p>
          <a:p>
            <a:pPr lvl="1"/>
            <a:endParaRPr lang="en-US" dirty="0"/>
          </a:p>
          <a:p>
            <a:r>
              <a:rPr lang="en-US" dirty="0"/>
              <a:t>Rate depends on decay widths</a:t>
            </a:r>
          </a:p>
          <a:p>
            <a:pPr lvl="1"/>
            <a:r>
              <a:rPr lang="en-US" dirty="0"/>
              <a:t>Dominated by p decay</a:t>
            </a:r>
          </a:p>
          <a:p>
            <a:pPr lvl="1"/>
            <a:r>
              <a:rPr lang="en-US" dirty="0"/>
              <a:t>Decay by α and 2p unknown</a:t>
            </a:r>
          </a:p>
          <a:p>
            <a:pPr lvl="1"/>
            <a:endParaRPr lang="en-US" dirty="0"/>
          </a:p>
          <a:p>
            <a:r>
              <a:rPr lang="en-US" dirty="0"/>
              <a:t>Experiment S2029 @ TRIUMF</a:t>
            </a:r>
          </a:p>
          <a:p>
            <a:pPr lvl="1"/>
            <a:r>
              <a:rPr lang="en-US" dirty="0"/>
              <a:t>Beam of </a:t>
            </a:r>
            <a:r>
              <a:rPr lang="en-US" baseline="30000" dirty="0"/>
              <a:t>17</a:t>
            </a:r>
            <a:r>
              <a:rPr lang="en-US" dirty="0"/>
              <a:t>F at 10</a:t>
            </a:r>
            <a:r>
              <a:rPr lang="en-US" baseline="30000" dirty="0"/>
              <a:t>4</a:t>
            </a:r>
            <a:r>
              <a:rPr lang="en-US" dirty="0"/>
              <a:t> ions/s</a:t>
            </a:r>
          </a:p>
          <a:p>
            <a:pPr lvl="1"/>
            <a:r>
              <a:rPr lang="en-US" dirty="0"/>
              <a:t>Aim to discover α and 2p decay</a:t>
            </a:r>
          </a:p>
          <a:p>
            <a:pPr lvl="1"/>
            <a:r>
              <a:rPr lang="en-US" dirty="0"/>
              <a:t>Expected yield ~10 /day</a:t>
            </a:r>
          </a:p>
          <a:p>
            <a:pPr lvl="1"/>
            <a:r>
              <a:rPr lang="en-US" dirty="0"/>
              <a:t>This is only 1 event in 10</a:t>
            </a:r>
            <a:r>
              <a:rPr lang="en-US" baseline="30000" dirty="0"/>
              <a:t>8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Resonant proton scattering on </a:t>
            </a:r>
            <a:r>
              <a:rPr lang="en-CA" baseline="30000" dirty="0"/>
              <a:t>17</a:t>
            </a:r>
            <a:r>
              <a:rPr lang="en-CA" dirty="0"/>
              <a:t>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6231F1-F9F5-2FAE-CCD4-CDE4CFF8B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542" y="1762571"/>
            <a:ext cx="4107946" cy="3600400"/>
          </a:xfrm>
          <a:prstGeom prst="rect">
            <a:avLst/>
          </a:prstGeom>
        </p:spPr>
      </p:pic>
      <p:sp>
        <p:nvSpPr>
          <p:cNvPr id="5" name="ZoneTexte 16">
            <a:extLst>
              <a:ext uri="{FF2B5EF4-FFF2-40B4-BE49-F238E27FC236}">
                <a16:creationId xmlns:a16="http://schemas.microsoft.com/office/drawing/2014/main" id="{AD855E08-882B-1E55-1D89-3D2EFC5B260F}"/>
              </a:ext>
            </a:extLst>
          </p:cNvPr>
          <p:cNvSpPr txBox="1"/>
          <p:nvPr/>
        </p:nvSpPr>
        <p:spPr>
          <a:xfrm>
            <a:off x="7581155" y="1510284"/>
            <a:ext cx="144016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b="1" dirty="0">
                <a:latin typeface="Avenir Book" panose="02000503020000020003" pitchFamily="2" charset="0"/>
                <a:cs typeface="News Gothic MT"/>
              </a:rPr>
              <a:t>Si + </a:t>
            </a:r>
            <a:r>
              <a:rPr lang="fr-FR" b="1" dirty="0" err="1">
                <a:latin typeface="Avenir Book" panose="02000503020000020003" pitchFamily="2" charset="0"/>
                <a:cs typeface="News Gothic MT"/>
              </a:rPr>
              <a:t>CsI</a:t>
            </a:r>
            <a:r>
              <a:rPr lang="fr-FR" b="1" dirty="0">
                <a:latin typeface="Avenir Book" panose="02000503020000020003" pitchFamily="2" charset="0"/>
                <a:cs typeface="News Gothic MT"/>
              </a:rPr>
              <a:t> </a:t>
            </a:r>
            <a:r>
              <a:rPr lang="fr-FR" sz="1200" b="1" dirty="0">
                <a:latin typeface="Avenir Book" panose="02000503020000020003" pitchFamily="2" charset="0"/>
                <a:cs typeface="News Gothic MT"/>
              </a:rPr>
              <a:t>detectors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BD76619-F5BB-72AA-1783-EDB18D9B8AD0}"/>
              </a:ext>
            </a:extLst>
          </p:cNvPr>
          <p:cNvCxnSpPr>
            <a:cxnSpLocks/>
          </p:cNvCxnSpPr>
          <p:nvPr/>
        </p:nvCxnSpPr>
        <p:spPr>
          <a:xfrm flipH="1">
            <a:off x="7734064" y="2064282"/>
            <a:ext cx="376908" cy="484910"/>
          </a:xfrm>
          <a:prstGeom prst="line">
            <a:avLst/>
          </a:prstGeom>
          <a:ln w="19050"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697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67129-5D68-6A6F-4B46-1B6CEE099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ACTAR TPC at TRIUMF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99D59-6DF4-2988-1AF1-D23E11E87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Detector was shipped to Canada!</a:t>
            </a:r>
          </a:p>
          <a:p>
            <a:pPr lvl="1"/>
            <a:r>
              <a:rPr lang="en-US" dirty="0"/>
              <a:t>Departed France in mid-April</a:t>
            </a:r>
          </a:p>
          <a:p>
            <a:pPr lvl="1"/>
            <a:r>
              <a:rPr lang="en-US" dirty="0"/>
              <a:t>Arrived at TRIUMF in late May!</a:t>
            </a:r>
          </a:p>
          <a:p>
            <a:pPr lvl="1"/>
            <a:endParaRPr lang="en-US" dirty="0"/>
          </a:p>
          <a:p>
            <a:r>
              <a:rPr lang="en-US" dirty="0"/>
              <a:t>Will run 3 experiments in 2025</a:t>
            </a:r>
          </a:p>
          <a:p>
            <a:pPr lvl="1"/>
            <a:r>
              <a:rPr lang="en-US" dirty="0"/>
              <a:t>Collab: France, Spain, Canada</a:t>
            </a:r>
          </a:p>
          <a:p>
            <a:pPr lvl="1"/>
            <a:r>
              <a:rPr lang="en-US" dirty="0"/>
              <a:t>Beams not available at GANIL</a:t>
            </a:r>
          </a:p>
          <a:p>
            <a:pPr lvl="1"/>
            <a:r>
              <a:rPr lang="en-US" dirty="0"/>
              <a:t>Can only be done at TRIUMF!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D7A8A8-2170-BCF3-91D8-4E98ACDEE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426" y="1196752"/>
            <a:ext cx="3634991" cy="48305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FB7D1C-FFDA-DE35-FD8F-DBE6DD6C40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94" b="14219"/>
          <a:stretch/>
        </p:blipFill>
        <p:spPr>
          <a:xfrm>
            <a:off x="609255" y="3630222"/>
            <a:ext cx="4036402" cy="2397083"/>
          </a:xfrm>
          <a:prstGeom prst="rect">
            <a:avLst/>
          </a:prstGeom>
        </p:spPr>
      </p:pic>
      <p:sp>
        <p:nvSpPr>
          <p:cNvPr id="8" name="ZoneTexte 31">
            <a:extLst>
              <a:ext uri="{FF2B5EF4-FFF2-40B4-BE49-F238E27FC236}">
                <a16:creationId xmlns:a16="http://schemas.microsoft.com/office/drawing/2014/main" id="{A46A72FA-8C90-C1E9-FED6-5AB2024B72D8}"/>
              </a:ext>
            </a:extLst>
          </p:cNvPr>
          <p:cNvSpPr txBox="1"/>
          <p:nvPr/>
        </p:nvSpPr>
        <p:spPr>
          <a:xfrm>
            <a:off x="5652120" y="476672"/>
            <a:ext cx="345600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b="1" dirty="0" err="1">
                <a:latin typeface="News Gothic MT"/>
                <a:cs typeface="News Gothic MT"/>
              </a:rPr>
              <a:t>F.Aljarrah</a:t>
            </a:r>
            <a:r>
              <a:rPr lang="fr-FR" sz="1200" b="1" dirty="0">
                <a:latin typeface="News Gothic MT"/>
                <a:cs typeface="News Gothic MT"/>
              </a:rPr>
              <a:t>, </a:t>
            </a:r>
            <a:r>
              <a:rPr lang="fr-FR" sz="1200" b="1" dirty="0" err="1">
                <a:latin typeface="News Gothic MT"/>
                <a:cs typeface="News Gothic MT"/>
              </a:rPr>
              <a:t>A.Tsantiri</a:t>
            </a:r>
            <a:r>
              <a:rPr lang="fr-FR" sz="1200" b="1" dirty="0">
                <a:latin typeface="News Gothic MT"/>
                <a:cs typeface="News Gothic MT"/>
              </a:rPr>
              <a:t> (</a:t>
            </a:r>
            <a:r>
              <a:rPr lang="fr-FR" sz="1200" b="1" dirty="0" err="1">
                <a:latin typeface="News Gothic MT"/>
                <a:cs typeface="News Gothic MT"/>
              </a:rPr>
              <a:t>University</a:t>
            </a:r>
            <a:r>
              <a:rPr lang="fr-FR" sz="1200" b="1" dirty="0">
                <a:latin typeface="News Gothic MT"/>
                <a:cs typeface="News Gothic MT"/>
              </a:rPr>
              <a:t> of Regina)</a:t>
            </a:r>
          </a:p>
        </p:txBody>
      </p:sp>
    </p:spTree>
    <p:extLst>
      <p:ext uri="{BB962C8B-B14F-4D97-AF65-F5344CB8AC3E}">
        <p14:creationId xmlns:p14="http://schemas.microsoft.com/office/powerpoint/2010/main" val="341538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Radioactivity: Nuclear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decay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Powerful technique to study rare isotopes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9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84" y="1412776"/>
            <a:ext cx="3678848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" name="ZoneTexte 91"/>
          <p:cNvSpPr txBox="1"/>
          <p:nvPr/>
        </p:nvSpPr>
        <p:spPr>
          <a:xfrm>
            <a:off x="395536" y="2031231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+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395536" y="141277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−</a:t>
            </a:r>
          </a:p>
        </p:txBody>
      </p:sp>
      <p:grpSp>
        <p:nvGrpSpPr>
          <p:cNvPr id="100" name="Grouper 99"/>
          <p:cNvGrpSpPr/>
          <p:nvPr/>
        </p:nvGrpSpPr>
        <p:grpSpPr>
          <a:xfrm>
            <a:off x="1181184" y="1794302"/>
            <a:ext cx="3096344" cy="338554"/>
            <a:chOff x="1403648" y="4170566"/>
            <a:chExt cx="3096344" cy="338554"/>
          </a:xfrm>
        </p:grpSpPr>
        <p:sp>
          <p:nvSpPr>
            <p:cNvPr id="95" name="ZoneTexte 94"/>
            <p:cNvSpPr txBox="1"/>
            <p:nvPr/>
          </p:nvSpPr>
          <p:spPr>
            <a:xfrm>
              <a:off x="1403648" y="4170566"/>
              <a:ext cx="309634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1600" b="1">
                  <a:cs typeface="Times New Roman"/>
                </a:rPr>
                <a:t>neutron           proton</a:t>
              </a:r>
            </a:p>
          </p:txBody>
        </p:sp>
        <p:cxnSp>
          <p:nvCxnSpPr>
            <p:cNvPr id="96" name="Connecteur droit 95"/>
            <p:cNvCxnSpPr/>
            <p:nvPr/>
          </p:nvCxnSpPr>
          <p:spPr>
            <a:xfrm flipH="1" flipV="1">
              <a:off x="2267714" y="4365104"/>
              <a:ext cx="360070" cy="2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er 100"/>
          <p:cNvGrpSpPr/>
          <p:nvPr/>
        </p:nvGrpSpPr>
        <p:grpSpPr>
          <a:xfrm>
            <a:off x="1181184" y="2420888"/>
            <a:ext cx="3096344" cy="338554"/>
            <a:chOff x="1403648" y="4530606"/>
            <a:chExt cx="3096344" cy="338554"/>
          </a:xfrm>
        </p:grpSpPr>
        <p:sp>
          <p:nvSpPr>
            <p:cNvPr id="99" name="ZoneTexte 98"/>
            <p:cNvSpPr txBox="1"/>
            <p:nvPr/>
          </p:nvSpPr>
          <p:spPr>
            <a:xfrm>
              <a:off x="1403648" y="4530606"/>
              <a:ext cx="309634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1600" b="1">
                  <a:cs typeface="Times New Roman"/>
                </a:rPr>
                <a:t>proton              neutron</a:t>
              </a:r>
            </a:p>
          </p:txBody>
        </p:sp>
        <p:cxnSp>
          <p:nvCxnSpPr>
            <p:cNvPr id="98" name="Connecteur droit 97"/>
            <p:cNvCxnSpPr/>
            <p:nvPr/>
          </p:nvCxnSpPr>
          <p:spPr>
            <a:xfrm flipH="1" flipV="1">
              <a:off x="2267714" y="4725142"/>
              <a:ext cx="360070" cy="2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Image 29" descr="Screen Shot 2017-02-02 at 09.50.20.png">
            <a:extLst>
              <a:ext uri="{FF2B5EF4-FFF2-40B4-BE49-F238E27FC236}">
                <a16:creationId xmlns:a16="http://schemas.microsoft.com/office/drawing/2014/main" id="{8DF897C1-37A2-1F41-BCDA-71DDE3208E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1" t="65861" b="4726"/>
          <a:stretch/>
        </p:blipFill>
        <p:spPr>
          <a:xfrm>
            <a:off x="5832028" y="4495404"/>
            <a:ext cx="2988444" cy="1505345"/>
          </a:xfrm>
          <a:prstGeom prst="rect">
            <a:avLst/>
          </a:prstGeom>
        </p:spPr>
      </p:pic>
      <p:pic>
        <p:nvPicPr>
          <p:cNvPr id="34" name="Image 86" descr="Screen Shot 2017-02-02 at 09.50.20.png">
            <a:extLst>
              <a:ext uri="{FF2B5EF4-FFF2-40B4-BE49-F238E27FC236}">
                <a16:creationId xmlns:a16="http://schemas.microsoft.com/office/drawing/2014/main" id="{BF37F57F-AD52-EB4D-A147-998C2D2CE2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1" t="37779" b="50140"/>
          <a:stretch/>
        </p:blipFill>
        <p:spPr>
          <a:xfrm>
            <a:off x="5832028" y="4005064"/>
            <a:ext cx="2988444" cy="618328"/>
          </a:xfrm>
          <a:prstGeom prst="rect">
            <a:avLst/>
          </a:prstGeom>
        </p:spPr>
      </p:pic>
      <p:pic>
        <p:nvPicPr>
          <p:cNvPr id="35" name="Image 28" descr="Screen Shot 2017-02-02 at 09.50.20.png">
            <a:extLst>
              <a:ext uri="{FF2B5EF4-FFF2-40B4-BE49-F238E27FC236}">
                <a16:creationId xmlns:a16="http://schemas.microsoft.com/office/drawing/2014/main" id="{C5255878-867B-8145-B80D-D4B6E6AB29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1" t="7801" b="72832"/>
          <a:stretch/>
        </p:blipFill>
        <p:spPr>
          <a:xfrm>
            <a:off x="5832000" y="3170310"/>
            <a:ext cx="2988444" cy="991143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F05026E-06EF-E34E-AC9C-662066FC5D7A}"/>
              </a:ext>
            </a:extLst>
          </p:cNvPr>
          <p:cNvSpPr/>
          <p:nvPr/>
        </p:nvSpPr>
        <p:spPr>
          <a:xfrm>
            <a:off x="5508104" y="1772816"/>
            <a:ext cx="1296144" cy="302433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88">
            <a:extLst>
              <a:ext uri="{FF2B5EF4-FFF2-40B4-BE49-F238E27FC236}">
                <a16:creationId xmlns:a16="http://schemas.microsoft.com/office/drawing/2014/main" id="{6C0FD476-B80C-854A-8B6E-342907CE53D7}"/>
              </a:ext>
            </a:extLst>
          </p:cNvPr>
          <p:cNvSpPr txBox="1"/>
          <p:nvPr/>
        </p:nvSpPr>
        <p:spPr>
          <a:xfrm>
            <a:off x="5436096" y="5754742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Daughter</a:t>
            </a:r>
          </a:p>
        </p:txBody>
      </p:sp>
      <p:sp>
        <p:nvSpPr>
          <p:cNvPr id="38" name="ZoneTexte 89">
            <a:extLst>
              <a:ext uri="{FF2B5EF4-FFF2-40B4-BE49-F238E27FC236}">
                <a16:creationId xmlns:a16="http://schemas.microsoft.com/office/drawing/2014/main" id="{38A2A31D-26EC-E84C-94DF-E635C15C0926}"/>
              </a:ext>
            </a:extLst>
          </p:cNvPr>
          <p:cNvSpPr txBox="1"/>
          <p:nvPr/>
        </p:nvSpPr>
        <p:spPr>
          <a:xfrm>
            <a:off x="7020272" y="2780928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Parent</a:t>
            </a:r>
          </a:p>
        </p:txBody>
      </p:sp>
      <p:sp>
        <p:nvSpPr>
          <p:cNvPr id="39" name="Ellipse 101">
            <a:extLst>
              <a:ext uri="{FF2B5EF4-FFF2-40B4-BE49-F238E27FC236}">
                <a16:creationId xmlns:a16="http://schemas.microsoft.com/office/drawing/2014/main" id="{ED626D1F-C2AC-A746-AA53-B59521A73FD7}"/>
              </a:ext>
            </a:extLst>
          </p:cNvPr>
          <p:cNvSpPr>
            <a:spLocks noChangeAspect="1"/>
          </p:cNvSpPr>
          <p:nvPr/>
        </p:nvSpPr>
        <p:spPr>
          <a:xfrm>
            <a:off x="7992427" y="4087819"/>
            <a:ext cx="467996" cy="467996"/>
          </a:xfrm>
          <a:prstGeom prst="ellipse">
            <a:avLst/>
          </a:prstGeom>
          <a:noFill/>
          <a:ln w="666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cxnSp>
        <p:nvCxnSpPr>
          <p:cNvPr id="40" name="Connecteur droit 104">
            <a:extLst>
              <a:ext uri="{FF2B5EF4-FFF2-40B4-BE49-F238E27FC236}">
                <a16:creationId xmlns:a16="http://schemas.microsoft.com/office/drawing/2014/main" id="{3C09A0B9-779B-0C4B-92D6-DA4318F5E2C3}"/>
              </a:ext>
            </a:extLst>
          </p:cNvPr>
          <p:cNvCxnSpPr/>
          <p:nvPr/>
        </p:nvCxnSpPr>
        <p:spPr>
          <a:xfrm flipV="1">
            <a:off x="6804248" y="4797152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106">
            <a:extLst>
              <a:ext uri="{FF2B5EF4-FFF2-40B4-BE49-F238E27FC236}">
                <a16:creationId xmlns:a16="http://schemas.microsoft.com/office/drawing/2014/main" id="{0FC83E1E-D663-4E4F-8982-D1718F5036ED}"/>
              </a:ext>
            </a:extLst>
          </p:cNvPr>
          <p:cNvCxnSpPr/>
          <p:nvPr/>
        </p:nvCxnSpPr>
        <p:spPr>
          <a:xfrm flipV="1">
            <a:off x="6804248" y="5093568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107">
            <a:extLst>
              <a:ext uri="{FF2B5EF4-FFF2-40B4-BE49-F238E27FC236}">
                <a16:creationId xmlns:a16="http://schemas.microsoft.com/office/drawing/2014/main" id="{DEF2BC7A-BFB0-7545-8C98-E1832EAEFE45}"/>
              </a:ext>
            </a:extLst>
          </p:cNvPr>
          <p:cNvCxnSpPr/>
          <p:nvPr/>
        </p:nvCxnSpPr>
        <p:spPr>
          <a:xfrm flipV="1">
            <a:off x="6804248" y="5381600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ccolade fermante 108">
            <a:extLst>
              <a:ext uri="{FF2B5EF4-FFF2-40B4-BE49-F238E27FC236}">
                <a16:creationId xmlns:a16="http://schemas.microsoft.com/office/drawing/2014/main" id="{329D8727-34E9-5240-980C-E23B28212F61}"/>
              </a:ext>
            </a:extLst>
          </p:cNvPr>
          <p:cNvSpPr/>
          <p:nvPr/>
        </p:nvSpPr>
        <p:spPr>
          <a:xfrm>
            <a:off x="7236296" y="4653136"/>
            <a:ext cx="457200" cy="838200"/>
          </a:xfrm>
          <a:prstGeom prst="rightBrace">
            <a:avLst>
              <a:gd name="adj1" fmla="val 26754"/>
              <a:gd name="adj2" fmla="val 50000"/>
            </a:avLst>
          </a:prstGeom>
          <a:ln w="508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109">
            <a:extLst>
              <a:ext uri="{FF2B5EF4-FFF2-40B4-BE49-F238E27FC236}">
                <a16:creationId xmlns:a16="http://schemas.microsoft.com/office/drawing/2014/main" id="{2A0CACF7-5642-4A48-8955-E023C869E5E8}"/>
              </a:ext>
            </a:extLst>
          </p:cNvPr>
          <p:cNvSpPr txBox="1"/>
          <p:nvPr/>
        </p:nvSpPr>
        <p:spPr>
          <a:xfrm>
            <a:off x="7740352" y="4678069"/>
            <a:ext cx="10465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Branching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Ratio’s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</a:t>
            </a:r>
          </a:p>
        </p:txBody>
      </p:sp>
      <p:sp>
        <p:nvSpPr>
          <p:cNvPr id="45" name="ZoneTexte 26">
            <a:extLst>
              <a:ext uri="{FF2B5EF4-FFF2-40B4-BE49-F238E27FC236}">
                <a16:creationId xmlns:a16="http://schemas.microsoft.com/office/drawing/2014/main" id="{1710B9A7-94E8-DE48-A10B-91B67ED7F9AC}"/>
              </a:ext>
            </a:extLst>
          </p:cNvPr>
          <p:cNvSpPr txBox="1"/>
          <p:nvPr/>
        </p:nvSpPr>
        <p:spPr>
          <a:xfrm>
            <a:off x="5868144" y="2996952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Half-life</a:t>
            </a:r>
          </a:p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T</a:t>
            </a:r>
            <a:r>
              <a:rPr lang="en-CA" sz="1600" b="1" baseline="-25000">
                <a:solidFill>
                  <a:srgbClr val="FF0080"/>
                </a:solidFill>
                <a:cs typeface="Times New Roman"/>
              </a:rPr>
              <a:t>1/2</a:t>
            </a:r>
          </a:p>
        </p:txBody>
      </p:sp>
      <p:cxnSp>
        <p:nvCxnSpPr>
          <p:cNvPr id="46" name="Connecteur droit 25">
            <a:extLst>
              <a:ext uri="{FF2B5EF4-FFF2-40B4-BE49-F238E27FC236}">
                <a16:creationId xmlns:a16="http://schemas.microsoft.com/office/drawing/2014/main" id="{22962BA9-14E3-9540-924C-561F6E485468}"/>
              </a:ext>
            </a:extLst>
          </p:cNvPr>
          <p:cNvCxnSpPr/>
          <p:nvPr/>
        </p:nvCxnSpPr>
        <p:spPr>
          <a:xfrm>
            <a:off x="6660168" y="5517232"/>
            <a:ext cx="648136" cy="288032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ZoneTexte 30">
            <a:extLst>
              <a:ext uri="{FF2B5EF4-FFF2-40B4-BE49-F238E27FC236}">
                <a16:creationId xmlns:a16="http://schemas.microsoft.com/office/drawing/2014/main" id="{9AC29422-407E-6D48-9AC6-632987635CE5}"/>
              </a:ext>
            </a:extLst>
          </p:cNvPr>
          <p:cNvSpPr txBox="1"/>
          <p:nvPr/>
        </p:nvSpPr>
        <p:spPr>
          <a:xfrm>
            <a:off x="7020272" y="5805264"/>
            <a:ext cx="1728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err="1">
                <a:cs typeface="Times New Roman"/>
              </a:rPr>
              <a:t>γ</a:t>
            </a:r>
            <a:r>
              <a:rPr lang="en-CA" sz="1600" b="1">
                <a:cs typeface="Times New Roman"/>
              </a:rPr>
              <a:t>-ray emission</a:t>
            </a:r>
          </a:p>
        </p:txBody>
      </p:sp>
      <p:sp>
        <p:nvSpPr>
          <p:cNvPr id="48" name="ZoneTexte 31">
            <a:extLst>
              <a:ext uri="{FF2B5EF4-FFF2-40B4-BE49-F238E27FC236}">
                <a16:creationId xmlns:a16="http://schemas.microsoft.com/office/drawing/2014/main" id="{881C95E9-A07C-E442-9569-2B1B6DC371D9}"/>
              </a:ext>
            </a:extLst>
          </p:cNvPr>
          <p:cNvSpPr txBox="1"/>
          <p:nvPr/>
        </p:nvSpPr>
        <p:spPr>
          <a:xfrm>
            <a:off x="7812360" y="3501008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00B050"/>
                </a:solidFill>
                <a:cs typeface="Times New Roman"/>
              </a:rPr>
              <a:t>Q-value </a:t>
            </a:r>
          </a:p>
          <a:p>
            <a:pPr algn="ctr"/>
            <a:r>
              <a:rPr lang="en-CA" sz="1600" b="1">
                <a:solidFill>
                  <a:srgbClr val="00B050"/>
                </a:solidFill>
                <a:cs typeface="Times New Roman"/>
              </a:rPr>
              <a:t>(energy)</a:t>
            </a:r>
          </a:p>
        </p:txBody>
      </p:sp>
    </p:spTree>
    <p:extLst>
      <p:ext uri="{BB962C8B-B14F-4D97-AF65-F5344CB8AC3E}">
        <p14:creationId xmlns:p14="http://schemas.microsoft.com/office/powerpoint/2010/main" val="14044532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ownload Rainbow, Smoke, Pride. Royalty-Free Stock Illustration Image -  Pixabay">
            <a:extLst>
              <a:ext uri="{FF2B5EF4-FFF2-40B4-BE49-F238E27FC236}">
                <a16:creationId xmlns:a16="http://schemas.microsoft.com/office/drawing/2014/main" id="{292E55CA-CE26-90B2-FCDC-5541FFA8E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22257"/>
            <a:ext cx="9144000" cy="615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4841C5E-3DA5-0C72-DC94-D62B5EC6DC1A}"/>
              </a:ext>
            </a:extLst>
          </p:cNvPr>
          <p:cNvSpPr/>
          <p:nvPr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47007"/>
            <a:ext cx="9144000" cy="118199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90000"/>
                    </a:prstClr>
                  </a:outerShdw>
                </a:effectLst>
                <a:latin typeface="News Gothic MT"/>
                <a:cs typeface="News Gothic MT"/>
              </a:rPr>
              <a:t>Thank You!!!</a:t>
            </a:r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50A3DBB5-50AB-6945-82FB-38BDE6EB5AAE}"/>
              </a:ext>
            </a:extLst>
          </p:cNvPr>
          <p:cNvSpPr txBox="1">
            <a:spLocks/>
          </p:cNvSpPr>
          <p:nvPr/>
        </p:nvSpPr>
        <p:spPr>
          <a:xfrm>
            <a:off x="417516" y="5373216"/>
            <a:ext cx="8307387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Dr. Gwen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 Grinyer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she/her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400" b="1" i="1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ws Gothic MT"/>
                <a:cs typeface="News Gothic MT"/>
              </a:rPr>
              <a:t>Department of Physics, University of Regina, Regina, SK S4S 0A2, Canada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06CC3F-9ECF-A272-8D38-4F537E8AE06C}"/>
              </a:ext>
            </a:extLst>
          </p:cNvPr>
          <p:cNvSpPr txBox="1"/>
          <p:nvPr/>
        </p:nvSpPr>
        <p:spPr>
          <a:xfrm>
            <a:off x="6090726" y="-4686307"/>
            <a:ext cx="1944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spc="100" dirty="0">
                <a:latin typeface="News Gothic MT" panose="020B0503020103020203" pitchFamily="34" charset="0"/>
              </a:rPr>
              <a:t>April 13, 2023</a:t>
            </a:r>
            <a:endParaRPr lang="en-US" sz="1200" spc="100" dirty="0">
              <a:latin typeface="News Gothic MT" panose="020B0503020103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212F01-AF57-3F07-FEFE-BE2DB67204AF}"/>
              </a:ext>
            </a:extLst>
          </p:cNvPr>
          <p:cNvSpPr txBox="1"/>
          <p:nvPr/>
        </p:nvSpPr>
        <p:spPr>
          <a:xfrm>
            <a:off x="6822000" y="6336000"/>
            <a:ext cx="2172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News Gothic MT" panose="020B0503020103020203" pitchFamily="34" charset="0"/>
              </a:rPr>
              <a:t>@gwendoesscience</a:t>
            </a:r>
          </a:p>
        </p:txBody>
      </p:sp>
      <p:pic>
        <p:nvPicPr>
          <p:cNvPr id="13" name="Picture 10" descr="Instagram Logo - Free social icons">
            <a:extLst>
              <a:ext uri="{FF2B5EF4-FFF2-40B4-BE49-F238E27FC236}">
                <a16:creationId xmlns:a16="http://schemas.microsoft.com/office/drawing/2014/main" id="{A22D6770-45F9-4B59-90C3-CCE88BEB1E08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753" y="6273368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A51D1F2-9E7D-D106-E4C0-0945AC1316D9}"/>
              </a:ext>
            </a:extLst>
          </p:cNvPr>
          <p:cNvSpPr txBox="1"/>
          <p:nvPr/>
        </p:nvSpPr>
        <p:spPr>
          <a:xfrm>
            <a:off x="813712" y="6336000"/>
            <a:ext cx="2750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bg1"/>
                </a:solidFill>
                <a:latin typeface="News Gothic MT" panose="020B0503020103020203" pitchFamily="34" charset="0"/>
              </a:rPr>
              <a:t>Gwen.Grinyer@uregina.ca</a:t>
            </a:r>
            <a:endParaRPr lang="en-US" sz="1600" b="1" dirty="0">
              <a:solidFill>
                <a:schemeClr val="bg1"/>
              </a:solidFill>
              <a:latin typeface="News Gothic MT" panose="020B0503020103020203" pitchFamily="34" charset="0"/>
            </a:endParaRPr>
          </a:p>
        </p:txBody>
      </p:sp>
      <p:pic>
        <p:nvPicPr>
          <p:cNvPr id="17" name="Graphic 16" descr="Envelope">
            <a:extLst>
              <a:ext uri="{FF2B5EF4-FFF2-40B4-BE49-F238E27FC236}">
                <a16:creationId xmlns:a16="http://schemas.microsoft.com/office/drawing/2014/main" id="{E359254D-8E99-5A8A-C154-4601EBFBF5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9512" y="6177704"/>
            <a:ext cx="648000" cy="64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CFA985-0997-87B9-AFF1-86A5EB71DF49}"/>
              </a:ext>
            </a:extLst>
          </p:cNvPr>
          <p:cNvSpPr txBox="1"/>
          <p:nvPr/>
        </p:nvSpPr>
        <p:spPr>
          <a:xfrm>
            <a:off x="7101413" y="116632"/>
            <a:ext cx="2006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spc="100" dirty="0">
                <a:solidFill>
                  <a:schemeClr val="bg1"/>
                </a:solidFill>
                <a:latin typeface="News Gothic MT" panose="020B0503020103020203" pitchFamily="34" charset="0"/>
              </a:rPr>
              <a:t>June 9, 2025</a:t>
            </a:r>
            <a:endParaRPr lang="en-US" sz="1200" spc="100" dirty="0">
              <a:solidFill>
                <a:schemeClr val="bg1"/>
              </a:solidFill>
              <a:latin typeface="News Gothic MT" panose="020B0503020103020203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DE8C6C4-52CA-9226-2A5B-8CC554AFF54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7411" b="17185"/>
          <a:stretch/>
        </p:blipFill>
        <p:spPr>
          <a:xfrm>
            <a:off x="179512" y="145797"/>
            <a:ext cx="1152128" cy="1158369"/>
          </a:xfrm>
          <a:prstGeom prst="ellipse">
            <a:avLst/>
          </a:prstGeom>
        </p:spPr>
      </p:pic>
      <p:pic>
        <p:nvPicPr>
          <p:cNvPr id="22" name="Picture 6" descr="Hats off to CAP exam writers | Physics">
            <a:extLst>
              <a:ext uri="{FF2B5EF4-FFF2-40B4-BE49-F238E27FC236}">
                <a16:creationId xmlns:a16="http://schemas.microsoft.com/office/drawing/2014/main" id="{46A72E9F-C1F6-F6C9-D0EA-A558AAD153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1"/>
          <a:stretch/>
        </p:blipFill>
        <p:spPr bwMode="auto">
          <a:xfrm>
            <a:off x="1331640" y="177950"/>
            <a:ext cx="2700808" cy="10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ats off to CAP exam writers | Physics">
            <a:extLst>
              <a:ext uri="{FF2B5EF4-FFF2-40B4-BE49-F238E27FC236}">
                <a16:creationId xmlns:a16="http://schemas.microsoft.com/office/drawing/2014/main" id="{ED485A0E-7717-82B1-4FE7-059E79E62B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" r="67722"/>
          <a:stretch/>
        </p:blipFill>
        <p:spPr bwMode="auto">
          <a:xfrm>
            <a:off x="107504" y="44624"/>
            <a:ext cx="1353912" cy="132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148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Radioactivity: Nuclear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decay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Powerful technique to study rare isotopes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Further from stability</a:t>
            </a:r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87" name="Image 86" descr="Screen Shot 2017-02-02 at 09.50.2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1" t="7801" b="4726"/>
          <a:stretch/>
        </p:blipFill>
        <p:spPr>
          <a:xfrm>
            <a:off x="5832028" y="1524000"/>
            <a:ext cx="2988444" cy="4476750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5508104" y="1772816"/>
            <a:ext cx="1296144" cy="302433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ZoneTexte 88"/>
          <p:cNvSpPr txBox="1"/>
          <p:nvPr/>
        </p:nvSpPr>
        <p:spPr>
          <a:xfrm>
            <a:off x="5436096" y="5754742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Daughter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7020272" y="1196752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Parent</a:t>
            </a:r>
          </a:p>
        </p:txBody>
      </p:sp>
      <p:cxnSp>
        <p:nvCxnSpPr>
          <p:cNvPr id="105" name="Connecteur droit 104"/>
          <p:cNvCxnSpPr/>
          <p:nvPr/>
        </p:nvCxnSpPr>
        <p:spPr>
          <a:xfrm flipV="1">
            <a:off x="6804248" y="4797152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 flipV="1">
            <a:off x="6804248" y="5093568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/>
          <p:cNvCxnSpPr/>
          <p:nvPr/>
        </p:nvCxnSpPr>
        <p:spPr>
          <a:xfrm flipV="1">
            <a:off x="6804248" y="5381600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868144" y="1412776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Half-life</a:t>
            </a:r>
          </a:p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T</a:t>
            </a:r>
            <a:r>
              <a:rPr lang="en-CA" sz="1600" b="1" baseline="-25000">
                <a:solidFill>
                  <a:srgbClr val="FF0080"/>
                </a:solidFill>
                <a:cs typeface="Times New Roman"/>
              </a:rPr>
              <a:t>1/2</a:t>
            </a:r>
          </a:p>
        </p:txBody>
      </p:sp>
      <p:cxnSp>
        <p:nvCxnSpPr>
          <p:cNvPr id="26" name="Connecteur droit 25"/>
          <p:cNvCxnSpPr/>
          <p:nvPr/>
        </p:nvCxnSpPr>
        <p:spPr>
          <a:xfrm>
            <a:off x="6660168" y="5517232"/>
            <a:ext cx="648136" cy="288032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7020272" y="5805264"/>
            <a:ext cx="1728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err="1">
                <a:cs typeface="Times New Roman"/>
              </a:rPr>
              <a:t>γ</a:t>
            </a:r>
            <a:r>
              <a:rPr lang="en-CA" sz="1600" b="1">
                <a:cs typeface="Times New Roman"/>
              </a:rPr>
              <a:t>-ray emission</a:t>
            </a:r>
          </a:p>
        </p:txBody>
      </p:sp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1184" y="1412776"/>
            <a:ext cx="3678848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ZoneTexte 29"/>
          <p:cNvSpPr txBox="1"/>
          <p:nvPr/>
        </p:nvSpPr>
        <p:spPr>
          <a:xfrm>
            <a:off x="395536" y="2031231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+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95536" y="141277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−</a:t>
            </a:r>
          </a:p>
        </p:txBody>
      </p:sp>
      <p:grpSp>
        <p:nvGrpSpPr>
          <p:cNvPr id="39" name="Grouper 99">
            <a:extLst>
              <a:ext uri="{FF2B5EF4-FFF2-40B4-BE49-F238E27FC236}">
                <a16:creationId xmlns:a16="http://schemas.microsoft.com/office/drawing/2014/main" id="{27B10EB4-2455-8247-AC95-B4FF705417C3}"/>
              </a:ext>
            </a:extLst>
          </p:cNvPr>
          <p:cNvGrpSpPr/>
          <p:nvPr/>
        </p:nvGrpSpPr>
        <p:grpSpPr>
          <a:xfrm>
            <a:off x="1181184" y="1794302"/>
            <a:ext cx="3096344" cy="338554"/>
            <a:chOff x="1403648" y="4170566"/>
            <a:chExt cx="3096344" cy="338554"/>
          </a:xfrm>
        </p:grpSpPr>
        <p:sp>
          <p:nvSpPr>
            <p:cNvPr id="40" name="ZoneTexte 94">
              <a:extLst>
                <a:ext uri="{FF2B5EF4-FFF2-40B4-BE49-F238E27FC236}">
                  <a16:creationId xmlns:a16="http://schemas.microsoft.com/office/drawing/2014/main" id="{1F9EDC27-0217-C647-9B6A-0090D0ACA1CE}"/>
                </a:ext>
              </a:extLst>
            </p:cNvPr>
            <p:cNvSpPr txBox="1"/>
            <p:nvPr/>
          </p:nvSpPr>
          <p:spPr>
            <a:xfrm>
              <a:off x="1403648" y="4170566"/>
              <a:ext cx="309634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1600" b="1" dirty="0">
                  <a:cs typeface="Times New Roman"/>
                </a:rPr>
                <a:t>neutron           proton</a:t>
              </a:r>
            </a:p>
          </p:txBody>
        </p:sp>
        <p:cxnSp>
          <p:nvCxnSpPr>
            <p:cNvPr id="41" name="Connecteur droit 95">
              <a:extLst>
                <a:ext uri="{FF2B5EF4-FFF2-40B4-BE49-F238E27FC236}">
                  <a16:creationId xmlns:a16="http://schemas.microsoft.com/office/drawing/2014/main" id="{205225E4-AB50-F247-99CB-6BE5AAEEFA20}"/>
                </a:ext>
              </a:extLst>
            </p:cNvPr>
            <p:cNvCxnSpPr/>
            <p:nvPr/>
          </p:nvCxnSpPr>
          <p:spPr>
            <a:xfrm flipH="1" flipV="1">
              <a:off x="2267714" y="4365104"/>
              <a:ext cx="360070" cy="2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er 100">
            <a:extLst>
              <a:ext uri="{FF2B5EF4-FFF2-40B4-BE49-F238E27FC236}">
                <a16:creationId xmlns:a16="http://schemas.microsoft.com/office/drawing/2014/main" id="{55C29256-FAAE-394D-88A5-9B9F3FCFB649}"/>
              </a:ext>
            </a:extLst>
          </p:cNvPr>
          <p:cNvGrpSpPr/>
          <p:nvPr/>
        </p:nvGrpSpPr>
        <p:grpSpPr>
          <a:xfrm>
            <a:off x="1181184" y="2420888"/>
            <a:ext cx="3096344" cy="338554"/>
            <a:chOff x="1403648" y="4530606"/>
            <a:chExt cx="3096344" cy="338554"/>
          </a:xfrm>
        </p:grpSpPr>
        <p:sp>
          <p:nvSpPr>
            <p:cNvPr id="43" name="ZoneTexte 98">
              <a:extLst>
                <a:ext uri="{FF2B5EF4-FFF2-40B4-BE49-F238E27FC236}">
                  <a16:creationId xmlns:a16="http://schemas.microsoft.com/office/drawing/2014/main" id="{45CCA331-ECCA-634A-8360-0637D48683F3}"/>
                </a:ext>
              </a:extLst>
            </p:cNvPr>
            <p:cNvSpPr txBox="1"/>
            <p:nvPr/>
          </p:nvSpPr>
          <p:spPr>
            <a:xfrm>
              <a:off x="1403648" y="4530606"/>
              <a:ext cx="309634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1600" b="1">
                  <a:cs typeface="Times New Roman"/>
                </a:rPr>
                <a:t>proton              neutron</a:t>
              </a:r>
            </a:p>
          </p:txBody>
        </p:sp>
        <p:cxnSp>
          <p:nvCxnSpPr>
            <p:cNvPr id="44" name="Connecteur droit 97">
              <a:extLst>
                <a:ext uri="{FF2B5EF4-FFF2-40B4-BE49-F238E27FC236}">
                  <a16:creationId xmlns:a16="http://schemas.microsoft.com/office/drawing/2014/main" id="{C046DC7F-C155-B043-A829-F33C25F0D99C}"/>
                </a:ext>
              </a:extLst>
            </p:cNvPr>
            <p:cNvCxnSpPr/>
            <p:nvPr/>
          </p:nvCxnSpPr>
          <p:spPr>
            <a:xfrm flipH="1" flipV="1">
              <a:off x="2267714" y="4725142"/>
              <a:ext cx="360070" cy="2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Ellipse 101">
            <a:extLst>
              <a:ext uri="{FF2B5EF4-FFF2-40B4-BE49-F238E27FC236}">
                <a16:creationId xmlns:a16="http://schemas.microsoft.com/office/drawing/2014/main" id="{65C9C2F8-8F6D-FE4F-80E9-3E959A5A3312}"/>
              </a:ext>
            </a:extLst>
          </p:cNvPr>
          <p:cNvSpPr>
            <a:spLocks noChangeAspect="1"/>
          </p:cNvSpPr>
          <p:nvPr/>
        </p:nvSpPr>
        <p:spPr>
          <a:xfrm>
            <a:off x="7992427" y="3114000"/>
            <a:ext cx="467996" cy="467996"/>
          </a:xfrm>
          <a:prstGeom prst="ellipse">
            <a:avLst/>
          </a:prstGeom>
          <a:noFill/>
          <a:ln w="666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34" name="ZoneTexte 31">
            <a:extLst>
              <a:ext uri="{FF2B5EF4-FFF2-40B4-BE49-F238E27FC236}">
                <a16:creationId xmlns:a16="http://schemas.microsoft.com/office/drawing/2014/main" id="{D6289EFB-2C2F-B945-A092-2386A3A698B2}"/>
              </a:ext>
            </a:extLst>
          </p:cNvPr>
          <p:cNvSpPr txBox="1"/>
          <p:nvPr/>
        </p:nvSpPr>
        <p:spPr>
          <a:xfrm>
            <a:off x="7812360" y="3501008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dirty="0">
                <a:solidFill>
                  <a:srgbClr val="00B050"/>
                </a:solidFill>
                <a:cs typeface="Times New Roman"/>
              </a:rPr>
              <a:t>Q-value </a:t>
            </a:r>
          </a:p>
          <a:p>
            <a:pPr algn="ctr"/>
            <a:r>
              <a:rPr lang="en-CA" sz="1600" b="1" dirty="0">
                <a:solidFill>
                  <a:srgbClr val="00B050"/>
                </a:solidFill>
                <a:cs typeface="Times New Roman"/>
              </a:rPr>
              <a:t>(energy)</a:t>
            </a:r>
          </a:p>
        </p:txBody>
      </p:sp>
      <p:sp>
        <p:nvSpPr>
          <p:cNvPr id="35" name="Accolade fermante 108">
            <a:extLst>
              <a:ext uri="{FF2B5EF4-FFF2-40B4-BE49-F238E27FC236}">
                <a16:creationId xmlns:a16="http://schemas.microsoft.com/office/drawing/2014/main" id="{77626A84-A551-5844-BA82-1BFB690DA993}"/>
              </a:ext>
            </a:extLst>
          </p:cNvPr>
          <p:cNvSpPr/>
          <p:nvPr/>
        </p:nvSpPr>
        <p:spPr>
          <a:xfrm>
            <a:off x="7236296" y="4653136"/>
            <a:ext cx="457200" cy="838200"/>
          </a:xfrm>
          <a:prstGeom prst="rightBrace">
            <a:avLst>
              <a:gd name="adj1" fmla="val 26754"/>
              <a:gd name="adj2" fmla="val 50000"/>
            </a:avLst>
          </a:prstGeom>
          <a:ln w="508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109">
            <a:extLst>
              <a:ext uri="{FF2B5EF4-FFF2-40B4-BE49-F238E27FC236}">
                <a16:creationId xmlns:a16="http://schemas.microsoft.com/office/drawing/2014/main" id="{FAC75EC5-8D72-6844-B530-8525AE1C04BA}"/>
              </a:ext>
            </a:extLst>
          </p:cNvPr>
          <p:cNvSpPr txBox="1"/>
          <p:nvPr/>
        </p:nvSpPr>
        <p:spPr>
          <a:xfrm>
            <a:off x="7740352" y="4678069"/>
            <a:ext cx="10465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Branching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Ratio’s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</a:t>
            </a:r>
          </a:p>
        </p:txBody>
      </p:sp>
    </p:spTree>
    <p:extLst>
      <p:ext uri="{BB962C8B-B14F-4D97-AF65-F5344CB8AC3E}">
        <p14:creationId xmlns:p14="http://schemas.microsoft.com/office/powerpoint/2010/main" val="404671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Powerful technique to study rare isotopes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Further from stability</a:t>
            </a:r>
            <a:endParaRPr lang="en-CA" dirty="0"/>
          </a:p>
          <a:p>
            <a:pPr lvl="1"/>
            <a:r>
              <a:rPr lang="en-CA" dirty="0">
                <a:latin typeface="News Gothic MT" panose="020B0503020103020203" pitchFamily="34" charset="0"/>
                <a:ea typeface="Lucida Grande"/>
                <a:cs typeface="Lucida Grande"/>
              </a:rPr>
              <a:t>Particle unbound states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delayed proton decay (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p)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delayed 2 proton decay (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2p)</a:t>
            </a:r>
          </a:p>
          <a:p>
            <a:pPr lvl="1"/>
            <a:r>
              <a:rPr lang="en-CA" dirty="0"/>
              <a:t>2p radioactivity and more!</a:t>
            </a:r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Radioactivity: Nuclear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decay</a:t>
            </a:r>
          </a:p>
        </p:txBody>
      </p:sp>
      <p:pic>
        <p:nvPicPr>
          <p:cNvPr id="87" name="Image 86" descr="Screen Shot 2017-02-02 at 09.50.2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26" t="7801" b="4726"/>
          <a:stretch/>
        </p:blipFill>
        <p:spPr>
          <a:xfrm>
            <a:off x="4302125" y="1524000"/>
            <a:ext cx="4518347" cy="4476750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4139952" y="1988840"/>
            <a:ext cx="1152128" cy="17194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ZoneTexte 88"/>
          <p:cNvSpPr txBox="1"/>
          <p:nvPr/>
        </p:nvSpPr>
        <p:spPr>
          <a:xfrm>
            <a:off x="5436096" y="5754742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Daughter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7020272" y="1196752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Parent</a:t>
            </a:r>
          </a:p>
        </p:txBody>
      </p:sp>
      <p:cxnSp>
        <p:nvCxnSpPr>
          <p:cNvPr id="105" name="Connecteur droit 104"/>
          <p:cNvCxnSpPr/>
          <p:nvPr/>
        </p:nvCxnSpPr>
        <p:spPr>
          <a:xfrm flipV="1">
            <a:off x="6804248" y="4797152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 flipV="1">
            <a:off x="6804248" y="5093568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/>
          <p:cNvCxnSpPr/>
          <p:nvPr/>
        </p:nvCxnSpPr>
        <p:spPr>
          <a:xfrm flipV="1">
            <a:off x="6804248" y="5381600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rme libre 3"/>
          <p:cNvSpPr/>
          <p:nvPr/>
        </p:nvSpPr>
        <p:spPr>
          <a:xfrm>
            <a:off x="5143181" y="2196000"/>
            <a:ext cx="686995" cy="1555978"/>
          </a:xfrm>
          <a:custGeom>
            <a:avLst/>
            <a:gdLst>
              <a:gd name="connsiteX0" fmla="*/ 683282 w 686995"/>
              <a:gd name="connsiteY0" fmla="*/ 319365 h 1555978"/>
              <a:gd name="connsiteX1" fmla="*/ 159680 w 686995"/>
              <a:gd name="connsiteY1" fmla="*/ 1555978 h 1555978"/>
              <a:gd name="connsiteX2" fmla="*/ 0 w 686995"/>
              <a:gd name="connsiteY2" fmla="*/ 1281175 h 1555978"/>
              <a:gd name="connsiteX3" fmla="*/ 33421 w 686995"/>
              <a:gd name="connsiteY3" fmla="*/ 0 h 1555978"/>
              <a:gd name="connsiteX4" fmla="*/ 653574 w 686995"/>
              <a:gd name="connsiteY4" fmla="*/ 14854 h 1555978"/>
              <a:gd name="connsiteX5" fmla="*/ 686995 w 686995"/>
              <a:gd name="connsiteY5" fmla="*/ 245094 h 1555978"/>
              <a:gd name="connsiteX6" fmla="*/ 683282 w 686995"/>
              <a:gd name="connsiteY6" fmla="*/ 319365 h 155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995" h="1555978">
                <a:moveTo>
                  <a:pt x="683282" y="319365"/>
                </a:moveTo>
                <a:lnTo>
                  <a:pt x="159680" y="1555978"/>
                </a:lnTo>
                <a:lnTo>
                  <a:pt x="0" y="1281175"/>
                </a:lnTo>
                <a:lnTo>
                  <a:pt x="33421" y="0"/>
                </a:lnTo>
                <a:lnTo>
                  <a:pt x="653574" y="14854"/>
                </a:lnTo>
                <a:lnTo>
                  <a:pt x="686995" y="245094"/>
                </a:lnTo>
                <a:lnTo>
                  <a:pt x="683282" y="319365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4355976" y="5013176"/>
            <a:ext cx="2412197" cy="0"/>
          </a:xfrm>
          <a:prstGeom prst="line">
            <a:avLst/>
          </a:prstGeom>
          <a:ln w="34925">
            <a:solidFill>
              <a:srgbClr val="9437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5767200" y="2492896"/>
            <a:ext cx="1044045" cy="0"/>
          </a:xfrm>
          <a:prstGeom prst="line">
            <a:avLst/>
          </a:prstGeom>
          <a:ln w="66675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4211960" y="2852936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dirty="0">
                <a:solidFill>
                  <a:srgbClr val="9437FF"/>
                </a:solidFill>
                <a:cs typeface="Times New Roman"/>
              </a:rPr>
              <a:t>Proton</a:t>
            </a:r>
          </a:p>
          <a:p>
            <a:pPr algn="ctr"/>
            <a:r>
              <a:rPr lang="en-CA" sz="1600" b="1" dirty="0">
                <a:solidFill>
                  <a:srgbClr val="9437FF"/>
                </a:solidFill>
                <a:cs typeface="Times New Roman"/>
              </a:rPr>
              <a:t>emission</a:t>
            </a:r>
          </a:p>
        </p:txBody>
      </p:sp>
      <p:cxnSp>
        <p:nvCxnSpPr>
          <p:cNvPr id="31" name="Connecteur droit 30"/>
          <p:cNvCxnSpPr/>
          <p:nvPr/>
        </p:nvCxnSpPr>
        <p:spPr>
          <a:xfrm>
            <a:off x="6660168" y="5517232"/>
            <a:ext cx="648136" cy="288032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7020272" y="5805264"/>
            <a:ext cx="1728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err="1">
                <a:cs typeface="Times New Roman"/>
              </a:rPr>
              <a:t>γ</a:t>
            </a:r>
            <a:r>
              <a:rPr lang="en-CA" sz="1600" b="1">
                <a:cs typeface="Times New Roman"/>
              </a:rPr>
              <a:t>-ray emission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6516216" y="2492896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/>
              </a:rPr>
              <a:t>Isobaric Analogue State</a:t>
            </a:r>
          </a:p>
        </p:txBody>
      </p:sp>
      <p:pic>
        <p:nvPicPr>
          <p:cNvPr id="3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1184" y="1412776"/>
            <a:ext cx="3678848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ZoneTexte 38"/>
          <p:cNvSpPr txBox="1"/>
          <p:nvPr/>
        </p:nvSpPr>
        <p:spPr>
          <a:xfrm>
            <a:off x="395536" y="2031231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+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395536" y="141277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−</a:t>
            </a:r>
          </a:p>
        </p:txBody>
      </p:sp>
      <p:sp>
        <p:nvSpPr>
          <p:cNvPr id="47" name="ZoneTexte 32">
            <a:extLst>
              <a:ext uri="{FF2B5EF4-FFF2-40B4-BE49-F238E27FC236}">
                <a16:creationId xmlns:a16="http://schemas.microsoft.com/office/drawing/2014/main" id="{455D7B50-6ADC-4041-8E7C-E9B5E6B8983B}"/>
              </a:ext>
            </a:extLst>
          </p:cNvPr>
          <p:cNvSpPr txBox="1"/>
          <p:nvPr/>
        </p:nvSpPr>
        <p:spPr>
          <a:xfrm>
            <a:off x="4288826" y="5724543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9437FF"/>
                </a:solidFill>
                <a:cs typeface="Times New Roman"/>
              </a:rPr>
              <a:t>Separation </a:t>
            </a:r>
          </a:p>
          <a:p>
            <a:pPr algn="ctr"/>
            <a:r>
              <a:rPr lang="en-CA" sz="1600" b="1">
                <a:solidFill>
                  <a:srgbClr val="9437FF"/>
                </a:solidFill>
                <a:cs typeface="Times New Roman"/>
              </a:rPr>
              <a:t>Energy</a:t>
            </a:r>
          </a:p>
        </p:txBody>
      </p:sp>
      <p:sp>
        <p:nvSpPr>
          <p:cNvPr id="48" name="ZoneTexte 32">
            <a:extLst>
              <a:ext uri="{FF2B5EF4-FFF2-40B4-BE49-F238E27FC236}">
                <a16:creationId xmlns:a16="http://schemas.microsoft.com/office/drawing/2014/main" id="{72B29115-F19D-3541-83FF-B5F7CBBCA9C6}"/>
              </a:ext>
            </a:extLst>
          </p:cNvPr>
          <p:cNvSpPr txBox="1"/>
          <p:nvPr/>
        </p:nvSpPr>
        <p:spPr>
          <a:xfrm>
            <a:off x="4960800" y="5180400"/>
            <a:ext cx="38437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9437FF"/>
                </a:solidFill>
                <a:cs typeface="Times New Roman"/>
              </a:rPr>
              <a:t>S</a:t>
            </a:r>
            <a:r>
              <a:rPr lang="en-CA" sz="1600" b="1" baseline="-25000">
                <a:solidFill>
                  <a:srgbClr val="9437FF"/>
                </a:solidFill>
                <a:cs typeface="Times New Roman"/>
              </a:rPr>
              <a:t>P</a:t>
            </a:r>
          </a:p>
        </p:txBody>
      </p:sp>
      <p:grpSp>
        <p:nvGrpSpPr>
          <p:cNvPr id="49" name="Grouper 99">
            <a:extLst>
              <a:ext uri="{FF2B5EF4-FFF2-40B4-BE49-F238E27FC236}">
                <a16:creationId xmlns:a16="http://schemas.microsoft.com/office/drawing/2014/main" id="{2358E40D-EA12-F142-BB05-8AD347DE8360}"/>
              </a:ext>
            </a:extLst>
          </p:cNvPr>
          <p:cNvGrpSpPr/>
          <p:nvPr/>
        </p:nvGrpSpPr>
        <p:grpSpPr>
          <a:xfrm>
            <a:off x="1181184" y="1794302"/>
            <a:ext cx="3096344" cy="338554"/>
            <a:chOff x="1403648" y="4170566"/>
            <a:chExt cx="3096344" cy="338554"/>
          </a:xfrm>
        </p:grpSpPr>
        <p:sp>
          <p:nvSpPr>
            <p:cNvPr id="50" name="ZoneTexte 94">
              <a:extLst>
                <a:ext uri="{FF2B5EF4-FFF2-40B4-BE49-F238E27FC236}">
                  <a16:creationId xmlns:a16="http://schemas.microsoft.com/office/drawing/2014/main" id="{BFA4F5BF-91E1-F24D-BE7F-9EB35578F0ED}"/>
                </a:ext>
              </a:extLst>
            </p:cNvPr>
            <p:cNvSpPr txBox="1"/>
            <p:nvPr/>
          </p:nvSpPr>
          <p:spPr>
            <a:xfrm>
              <a:off x="1403648" y="4170566"/>
              <a:ext cx="309634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1600" b="1" dirty="0">
                  <a:cs typeface="Times New Roman"/>
                </a:rPr>
                <a:t>neutron           proton</a:t>
              </a:r>
            </a:p>
          </p:txBody>
        </p:sp>
        <p:cxnSp>
          <p:nvCxnSpPr>
            <p:cNvPr id="51" name="Connecteur droit 95">
              <a:extLst>
                <a:ext uri="{FF2B5EF4-FFF2-40B4-BE49-F238E27FC236}">
                  <a16:creationId xmlns:a16="http://schemas.microsoft.com/office/drawing/2014/main" id="{262DF2D5-5557-A946-9ABB-D8AA5AB796B6}"/>
                </a:ext>
              </a:extLst>
            </p:cNvPr>
            <p:cNvCxnSpPr/>
            <p:nvPr/>
          </p:nvCxnSpPr>
          <p:spPr>
            <a:xfrm flipH="1" flipV="1">
              <a:off x="2267714" y="4365104"/>
              <a:ext cx="360070" cy="2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er 100">
            <a:extLst>
              <a:ext uri="{FF2B5EF4-FFF2-40B4-BE49-F238E27FC236}">
                <a16:creationId xmlns:a16="http://schemas.microsoft.com/office/drawing/2014/main" id="{A7CB1043-65A3-AB4C-970F-2F1669A263C1}"/>
              </a:ext>
            </a:extLst>
          </p:cNvPr>
          <p:cNvGrpSpPr/>
          <p:nvPr/>
        </p:nvGrpSpPr>
        <p:grpSpPr>
          <a:xfrm>
            <a:off x="1181184" y="2420888"/>
            <a:ext cx="3096344" cy="338554"/>
            <a:chOff x="1403648" y="4530606"/>
            <a:chExt cx="3096344" cy="338554"/>
          </a:xfrm>
        </p:grpSpPr>
        <p:sp>
          <p:nvSpPr>
            <p:cNvPr id="53" name="ZoneTexte 98">
              <a:extLst>
                <a:ext uri="{FF2B5EF4-FFF2-40B4-BE49-F238E27FC236}">
                  <a16:creationId xmlns:a16="http://schemas.microsoft.com/office/drawing/2014/main" id="{ABFDDF43-D117-E340-BC73-A619D5566E40}"/>
                </a:ext>
              </a:extLst>
            </p:cNvPr>
            <p:cNvSpPr txBox="1"/>
            <p:nvPr/>
          </p:nvSpPr>
          <p:spPr>
            <a:xfrm>
              <a:off x="1403648" y="4530606"/>
              <a:ext cx="309634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1600" b="1">
                  <a:cs typeface="Times New Roman"/>
                </a:rPr>
                <a:t>proton              neutron</a:t>
              </a:r>
            </a:p>
          </p:txBody>
        </p:sp>
        <p:cxnSp>
          <p:nvCxnSpPr>
            <p:cNvPr id="54" name="Connecteur droit 97">
              <a:extLst>
                <a:ext uri="{FF2B5EF4-FFF2-40B4-BE49-F238E27FC236}">
                  <a16:creationId xmlns:a16="http://schemas.microsoft.com/office/drawing/2014/main" id="{44F1BBAA-5C34-9744-AD81-727214CEF740}"/>
                </a:ext>
              </a:extLst>
            </p:cNvPr>
            <p:cNvCxnSpPr/>
            <p:nvPr/>
          </p:nvCxnSpPr>
          <p:spPr>
            <a:xfrm flipH="1" flipV="1">
              <a:off x="2267714" y="4725142"/>
              <a:ext cx="360070" cy="2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26">
            <a:extLst>
              <a:ext uri="{FF2B5EF4-FFF2-40B4-BE49-F238E27FC236}">
                <a16:creationId xmlns:a16="http://schemas.microsoft.com/office/drawing/2014/main" id="{9A0536C7-7C71-E046-92C3-7024CE7A5AED}"/>
              </a:ext>
            </a:extLst>
          </p:cNvPr>
          <p:cNvSpPr txBox="1"/>
          <p:nvPr/>
        </p:nvSpPr>
        <p:spPr>
          <a:xfrm>
            <a:off x="5868144" y="1412776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Half-life</a:t>
            </a:r>
          </a:p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T</a:t>
            </a:r>
            <a:r>
              <a:rPr lang="en-CA" sz="1600" b="1" baseline="-25000">
                <a:solidFill>
                  <a:srgbClr val="FF0080"/>
                </a:solidFill>
                <a:cs typeface="Times New Roman"/>
              </a:rPr>
              <a:t>1/2</a:t>
            </a:r>
          </a:p>
        </p:txBody>
      </p:sp>
      <p:sp>
        <p:nvSpPr>
          <p:cNvPr id="42" name="Ellipse 101">
            <a:extLst>
              <a:ext uri="{FF2B5EF4-FFF2-40B4-BE49-F238E27FC236}">
                <a16:creationId xmlns:a16="http://schemas.microsoft.com/office/drawing/2014/main" id="{05673630-1FFC-2743-9432-17858DC2C1C5}"/>
              </a:ext>
            </a:extLst>
          </p:cNvPr>
          <p:cNvSpPr>
            <a:spLocks noChangeAspect="1"/>
          </p:cNvSpPr>
          <p:nvPr/>
        </p:nvSpPr>
        <p:spPr>
          <a:xfrm>
            <a:off x="7992427" y="3114000"/>
            <a:ext cx="467996" cy="467996"/>
          </a:xfrm>
          <a:prstGeom prst="ellipse">
            <a:avLst/>
          </a:prstGeom>
          <a:noFill/>
          <a:ln w="666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43" name="ZoneTexte 31">
            <a:extLst>
              <a:ext uri="{FF2B5EF4-FFF2-40B4-BE49-F238E27FC236}">
                <a16:creationId xmlns:a16="http://schemas.microsoft.com/office/drawing/2014/main" id="{081E771E-98CB-EC47-919F-65F3EAE6AE02}"/>
              </a:ext>
            </a:extLst>
          </p:cNvPr>
          <p:cNvSpPr txBox="1"/>
          <p:nvPr/>
        </p:nvSpPr>
        <p:spPr>
          <a:xfrm>
            <a:off x="7812360" y="3501008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00B050"/>
                </a:solidFill>
                <a:cs typeface="Times New Roman"/>
              </a:rPr>
              <a:t>Q-value </a:t>
            </a:r>
          </a:p>
          <a:p>
            <a:pPr algn="ctr"/>
            <a:r>
              <a:rPr lang="en-CA" sz="1600" b="1">
                <a:solidFill>
                  <a:srgbClr val="00B050"/>
                </a:solidFill>
                <a:cs typeface="Times New Roman"/>
              </a:rPr>
              <a:t>(energy)</a:t>
            </a:r>
          </a:p>
        </p:txBody>
      </p:sp>
      <p:sp>
        <p:nvSpPr>
          <p:cNvPr id="44" name="Accolade fermante 108">
            <a:extLst>
              <a:ext uri="{FF2B5EF4-FFF2-40B4-BE49-F238E27FC236}">
                <a16:creationId xmlns:a16="http://schemas.microsoft.com/office/drawing/2014/main" id="{2ADF920A-FF6F-0C44-8912-81D4F98EF511}"/>
              </a:ext>
            </a:extLst>
          </p:cNvPr>
          <p:cNvSpPr/>
          <p:nvPr/>
        </p:nvSpPr>
        <p:spPr>
          <a:xfrm>
            <a:off x="7236296" y="4653136"/>
            <a:ext cx="457200" cy="838200"/>
          </a:xfrm>
          <a:prstGeom prst="rightBrace">
            <a:avLst>
              <a:gd name="adj1" fmla="val 26754"/>
              <a:gd name="adj2" fmla="val 50000"/>
            </a:avLst>
          </a:prstGeom>
          <a:ln w="508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109">
            <a:extLst>
              <a:ext uri="{FF2B5EF4-FFF2-40B4-BE49-F238E27FC236}">
                <a16:creationId xmlns:a16="http://schemas.microsoft.com/office/drawing/2014/main" id="{054EA5D2-912B-9148-A9D2-A566C78E59A5}"/>
              </a:ext>
            </a:extLst>
          </p:cNvPr>
          <p:cNvSpPr txBox="1"/>
          <p:nvPr/>
        </p:nvSpPr>
        <p:spPr>
          <a:xfrm>
            <a:off x="7740352" y="4678069"/>
            <a:ext cx="10465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Branching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Ratio’s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</a:t>
            </a:r>
          </a:p>
        </p:txBody>
      </p:sp>
    </p:spTree>
    <p:extLst>
      <p:ext uri="{BB962C8B-B14F-4D97-AF65-F5344CB8AC3E}">
        <p14:creationId xmlns:p14="http://schemas.microsoft.com/office/powerpoint/2010/main" val="543006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Powerful technique to study rare isotopes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Further from stability</a:t>
            </a:r>
            <a:endParaRPr lang="en-CA" dirty="0"/>
          </a:p>
          <a:p>
            <a:pPr lvl="1"/>
            <a:r>
              <a:rPr lang="en-CA" dirty="0">
                <a:latin typeface="News Gothic MT" panose="020B0503020103020203" pitchFamily="34" charset="0"/>
                <a:ea typeface="Lucida Grande"/>
                <a:cs typeface="Lucida Grande"/>
              </a:rPr>
              <a:t>Particle unbound states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delayed proton decay (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p)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delayed 2 proton decay (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CA" dirty="0"/>
              <a:t>2p)</a:t>
            </a:r>
          </a:p>
          <a:p>
            <a:pPr lvl="1"/>
            <a:r>
              <a:rPr lang="en-CA" dirty="0"/>
              <a:t>2p radioactivity and more!</a:t>
            </a:r>
          </a:p>
          <a:p>
            <a:pPr lvl="1"/>
            <a:endParaRPr lang="en-CA" dirty="0"/>
          </a:p>
          <a:p>
            <a:r>
              <a:rPr lang="en-CA" dirty="0"/>
              <a:t>Measurement principle</a:t>
            </a:r>
          </a:p>
          <a:p>
            <a:pPr lvl="1"/>
            <a:r>
              <a:rPr lang="en-CA" dirty="0"/>
              <a:t>Produce the parent nuclei</a:t>
            </a:r>
          </a:p>
          <a:p>
            <a:pPr lvl="1"/>
            <a:r>
              <a:rPr lang="en-CA" dirty="0"/>
              <a:t>Detect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US" dirty="0"/>
              <a:t>’s, </a:t>
            </a:r>
            <a:r>
              <a:rPr lang="en-US" dirty="0" err="1"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/>
              <a:t> rays &amp; particles</a:t>
            </a:r>
          </a:p>
          <a:p>
            <a:pPr lvl="1"/>
            <a:r>
              <a:rPr lang="en-US" dirty="0"/>
              <a:t>Decay scheme, T</a:t>
            </a:r>
            <a:r>
              <a:rPr lang="en-US" baseline="-25000" dirty="0"/>
              <a:t>1/2</a:t>
            </a:r>
            <a:r>
              <a:rPr lang="en-US" dirty="0"/>
              <a:t>, BR, …</a:t>
            </a:r>
            <a:endParaRPr lang="en-CA" dirty="0"/>
          </a:p>
          <a:p>
            <a:pPr lvl="1"/>
            <a:endParaRPr lang="en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Radioactivity: Nuclear </a:t>
            </a:r>
            <a:r>
              <a:rPr lang="en-CA" dirty="0">
                <a:latin typeface="Lucida Grande"/>
                <a:ea typeface="Lucida Grande"/>
                <a:cs typeface="Lucida Grande"/>
              </a:rPr>
              <a:t>β </a:t>
            </a:r>
            <a:r>
              <a:rPr lang="en-CA" dirty="0"/>
              <a:t>decay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395536" y="2031231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+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395536" y="141277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b="1">
                <a:cs typeface="Times New Roman"/>
              </a:rPr>
              <a:t>β</a:t>
            </a:r>
            <a:r>
              <a:rPr lang="en-CA" sz="2400" b="1" baseline="30000">
                <a:cs typeface="Times New Roman"/>
              </a:rPr>
              <a:t>−</a:t>
            </a:r>
          </a:p>
        </p:txBody>
      </p:sp>
      <p:grpSp>
        <p:nvGrpSpPr>
          <p:cNvPr id="129" name="Grouper 100">
            <a:extLst>
              <a:ext uri="{FF2B5EF4-FFF2-40B4-BE49-F238E27FC236}">
                <a16:creationId xmlns:a16="http://schemas.microsoft.com/office/drawing/2014/main" id="{209E191B-172E-9945-82CA-AFFAC6313CCF}"/>
              </a:ext>
            </a:extLst>
          </p:cNvPr>
          <p:cNvGrpSpPr/>
          <p:nvPr/>
        </p:nvGrpSpPr>
        <p:grpSpPr>
          <a:xfrm>
            <a:off x="1181184" y="2420888"/>
            <a:ext cx="3096344" cy="338554"/>
            <a:chOff x="1403648" y="4530606"/>
            <a:chExt cx="3096344" cy="338554"/>
          </a:xfrm>
        </p:grpSpPr>
        <p:sp>
          <p:nvSpPr>
            <p:cNvPr id="130" name="ZoneTexte 98">
              <a:extLst>
                <a:ext uri="{FF2B5EF4-FFF2-40B4-BE49-F238E27FC236}">
                  <a16:creationId xmlns:a16="http://schemas.microsoft.com/office/drawing/2014/main" id="{B5B8AD69-C1E3-0240-BF45-2A8B2AB42FDA}"/>
                </a:ext>
              </a:extLst>
            </p:cNvPr>
            <p:cNvSpPr txBox="1"/>
            <p:nvPr/>
          </p:nvSpPr>
          <p:spPr>
            <a:xfrm>
              <a:off x="1403648" y="4530606"/>
              <a:ext cx="3096344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1600" b="1">
                  <a:cs typeface="Times New Roman"/>
                </a:rPr>
                <a:t>proton              neutron</a:t>
              </a:r>
            </a:p>
          </p:txBody>
        </p:sp>
        <p:cxnSp>
          <p:nvCxnSpPr>
            <p:cNvPr id="131" name="Connecteur droit 97">
              <a:extLst>
                <a:ext uri="{FF2B5EF4-FFF2-40B4-BE49-F238E27FC236}">
                  <a16:creationId xmlns:a16="http://schemas.microsoft.com/office/drawing/2014/main" id="{2A07F9A1-55CB-884A-A88C-9FA4290B17A7}"/>
                </a:ext>
              </a:extLst>
            </p:cNvPr>
            <p:cNvCxnSpPr/>
            <p:nvPr/>
          </p:nvCxnSpPr>
          <p:spPr>
            <a:xfrm flipH="1" flipV="1">
              <a:off x="2267714" y="4725142"/>
              <a:ext cx="360070" cy="2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Image 86" descr="Screen Shot 2017-02-02 at 09.50.20.png">
            <a:extLst>
              <a:ext uri="{FF2B5EF4-FFF2-40B4-BE49-F238E27FC236}">
                <a16:creationId xmlns:a16="http://schemas.microsoft.com/office/drawing/2014/main" id="{2DAE313E-26B5-D848-BDE1-59F1412C34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26" t="7801" b="4726"/>
          <a:stretch/>
        </p:blipFill>
        <p:spPr>
          <a:xfrm>
            <a:off x="4302125" y="1524000"/>
            <a:ext cx="4518347" cy="447675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C06152B7-1A97-EC4A-96B6-5873B9BE5885}"/>
              </a:ext>
            </a:extLst>
          </p:cNvPr>
          <p:cNvSpPr/>
          <p:nvPr/>
        </p:nvSpPr>
        <p:spPr>
          <a:xfrm>
            <a:off x="4139952" y="1988840"/>
            <a:ext cx="1152128" cy="17194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88">
            <a:extLst>
              <a:ext uri="{FF2B5EF4-FFF2-40B4-BE49-F238E27FC236}">
                <a16:creationId xmlns:a16="http://schemas.microsoft.com/office/drawing/2014/main" id="{58013587-D95C-8044-BD86-6AD2E4B6DBD9}"/>
              </a:ext>
            </a:extLst>
          </p:cNvPr>
          <p:cNvSpPr txBox="1"/>
          <p:nvPr/>
        </p:nvSpPr>
        <p:spPr>
          <a:xfrm>
            <a:off x="5436096" y="5754742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Daughter</a:t>
            </a:r>
          </a:p>
        </p:txBody>
      </p:sp>
      <p:sp>
        <p:nvSpPr>
          <p:cNvPr id="39" name="ZoneTexte 89">
            <a:extLst>
              <a:ext uri="{FF2B5EF4-FFF2-40B4-BE49-F238E27FC236}">
                <a16:creationId xmlns:a16="http://schemas.microsoft.com/office/drawing/2014/main" id="{73C2EBDA-8F3B-AB4E-8E8B-1E99ACAC371C}"/>
              </a:ext>
            </a:extLst>
          </p:cNvPr>
          <p:cNvSpPr txBox="1"/>
          <p:nvPr/>
        </p:nvSpPr>
        <p:spPr>
          <a:xfrm>
            <a:off x="7020272" y="1196752"/>
            <a:ext cx="165618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cs typeface="Times New Roman"/>
              </a:rPr>
              <a:t>Parent</a:t>
            </a:r>
          </a:p>
        </p:txBody>
      </p:sp>
      <p:cxnSp>
        <p:nvCxnSpPr>
          <p:cNvPr id="41" name="Connecteur droit 104">
            <a:extLst>
              <a:ext uri="{FF2B5EF4-FFF2-40B4-BE49-F238E27FC236}">
                <a16:creationId xmlns:a16="http://schemas.microsoft.com/office/drawing/2014/main" id="{1D902A2B-2655-FB4E-8E15-11F6CDEDE818}"/>
              </a:ext>
            </a:extLst>
          </p:cNvPr>
          <p:cNvCxnSpPr/>
          <p:nvPr/>
        </p:nvCxnSpPr>
        <p:spPr>
          <a:xfrm flipV="1">
            <a:off x="6804248" y="4797152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106">
            <a:extLst>
              <a:ext uri="{FF2B5EF4-FFF2-40B4-BE49-F238E27FC236}">
                <a16:creationId xmlns:a16="http://schemas.microsoft.com/office/drawing/2014/main" id="{2A4A5187-0D77-A142-8707-E9C8962D2BF2}"/>
              </a:ext>
            </a:extLst>
          </p:cNvPr>
          <p:cNvCxnSpPr/>
          <p:nvPr/>
        </p:nvCxnSpPr>
        <p:spPr>
          <a:xfrm flipV="1">
            <a:off x="6804248" y="5093568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107">
            <a:extLst>
              <a:ext uri="{FF2B5EF4-FFF2-40B4-BE49-F238E27FC236}">
                <a16:creationId xmlns:a16="http://schemas.microsoft.com/office/drawing/2014/main" id="{CFAA079E-4166-4B46-A370-2510629F0C5C}"/>
              </a:ext>
            </a:extLst>
          </p:cNvPr>
          <p:cNvCxnSpPr/>
          <p:nvPr/>
        </p:nvCxnSpPr>
        <p:spPr>
          <a:xfrm flipV="1">
            <a:off x="6804248" y="5381600"/>
            <a:ext cx="440432" cy="63624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Forme libre 3">
            <a:extLst>
              <a:ext uri="{FF2B5EF4-FFF2-40B4-BE49-F238E27FC236}">
                <a16:creationId xmlns:a16="http://schemas.microsoft.com/office/drawing/2014/main" id="{3C600F09-B1F6-FE4F-B91B-EB7B0C01F800}"/>
              </a:ext>
            </a:extLst>
          </p:cNvPr>
          <p:cNvSpPr/>
          <p:nvPr/>
        </p:nvSpPr>
        <p:spPr>
          <a:xfrm>
            <a:off x="5143181" y="2196000"/>
            <a:ext cx="686995" cy="1555978"/>
          </a:xfrm>
          <a:custGeom>
            <a:avLst/>
            <a:gdLst>
              <a:gd name="connsiteX0" fmla="*/ 683282 w 686995"/>
              <a:gd name="connsiteY0" fmla="*/ 319365 h 1555978"/>
              <a:gd name="connsiteX1" fmla="*/ 159680 w 686995"/>
              <a:gd name="connsiteY1" fmla="*/ 1555978 h 1555978"/>
              <a:gd name="connsiteX2" fmla="*/ 0 w 686995"/>
              <a:gd name="connsiteY2" fmla="*/ 1281175 h 1555978"/>
              <a:gd name="connsiteX3" fmla="*/ 33421 w 686995"/>
              <a:gd name="connsiteY3" fmla="*/ 0 h 1555978"/>
              <a:gd name="connsiteX4" fmla="*/ 653574 w 686995"/>
              <a:gd name="connsiteY4" fmla="*/ 14854 h 1555978"/>
              <a:gd name="connsiteX5" fmla="*/ 686995 w 686995"/>
              <a:gd name="connsiteY5" fmla="*/ 245094 h 1555978"/>
              <a:gd name="connsiteX6" fmla="*/ 683282 w 686995"/>
              <a:gd name="connsiteY6" fmla="*/ 319365 h 155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995" h="1555978">
                <a:moveTo>
                  <a:pt x="683282" y="319365"/>
                </a:moveTo>
                <a:lnTo>
                  <a:pt x="159680" y="1555978"/>
                </a:lnTo>
                <a:lnTo>
                  <a:pt x="0" y="1281175"/>
                </a:lnTo>
                <a:lnTo>
                  <a:pt x="33421" y="0"/>
                </a:lnTo>
                <a:lnTo>
                  <a:pt x="653574" y="14854"/>
                </a:lnTo>
                <a:lnTo>
                  <a:pt x="686995" y="245094"/>
                </a:lnTo>
                <a:lnTo>
                  <a:pt x="683282" y="319365"/>
                </a:lnTo>
                <a:close/>
              </a:path>
            </a:pathLst>
          </a:cu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6">
            <a:extLst>
              <a:ext uri="{FF2B5EF4-FFF2-40B4-BE49-F238E27FC236}">
                <a16:creationId xmlns:a16="http://schemas.microsoft.com/office/drawing/2014/main" id="{6FD54252-2A71-F046-A854-0F3BC06B8193}"/>
              </a:ext>
            </a:extLst>
          </p:cNvPr>
          <p:cNvCxnSpPr/>
          <p:nvPr/>
        </p:nvCxnSpPr>
        <p:spPr>
          <a:xfrm>
            <a:off x="4355976" y="5013176"/>
            <a:ext cx="2412197" cy="0"/>
          </a:xfrm>
          <a:prstGeom prst="line">
            <a:avLst/>
          </a:prstGeom>
          <a:ln w="34925">
            <a:solidFill>
              <a:srgbClr val="9437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35">
            <a:extLst>
              <a:ext uri="{FF2B5EF4-FFF2-40B4-BE49-F238E27FC236}">
                <a16:creationId xmlns:a16="http://schemas.microsoft.com/office/drawing/2014/main" id="{B59EAFCF-8DCF-1147-9434-66C190BDE608}"/>
              </a:ext>
            </a:extLst>
          </p:cNvPr>
          <p:cNvCxnSpPr/>
          <p:nvPr/>
        </p:nvCxnSpPr>
        <p:spPr>
          <a:xfrm>
            <a:off x="5767200" y="2492896"/>
            <a:ext cx="1044045" cy="0"/>
          </a:xfrm>
          <a:prstGeom prst="line">
            <a:avLst/>
          </a:prstGeom>
          <a:ln w="66675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ZoneTexte 37">
            <a:extLst>
              <a:ext uri="{FF2B5EF4-FFF2-40B4-BE49-F238E27FC236}">
                <a16:creationId xmlns:a16="http://schemas.microsoft.com/office/drawing/2014/main" id="{1EEF32FF-0A28-8142-9F96-6135D00F151A}"/>
              </a:ext>
            </a:extLst>
          </p:cNvPr>
          <p:cNvSpPr txBox="1"/>
          <p:nvPr/>
        </p:nvSpPr>
        <p:spPr>
          <a:xfrm>
            <a:off x="4211960" y="2852936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dirty="0">
                <a:solidFill>
                  <a:srgbClr val="9437FF"/>
                </a:solidFill>
                <a:cs typeface="Times New Roman"/>
              </a:rPr>
              <a:t>Proton</a:t>
            </a:r>
          </a:p>
          <a:p>
            <a:pPr algn="ctr"/>
            <a:r>
              <a:rPr lang="en-CA" sz="1600" b="1" dirty="0">
                <a:solidFill>
                  <a:srgbClr val="9437FF"/>
                </a:solidFill>
                <a:cs typeface="Times New Roman"/>
              </a:rPr>
              <a:t>emission</a:t>
            </a:r>
          </a:p>
        </p:txBody>
      </p:sp>
      <p:cxnSp>
        <p:nvCxnSpPr>
          <p:cNvPr id="48" name="Connecteur droit 30">
            <a:extLst>
              <a:ext uri="{FF2B5EF4-FFF2-40B4-BE49-F238E27FC236}">
                <a16:creationId xmlns:a16="http://schemas.microsoft.com/office/drawing/2014/main" id="{A2D19660-6D75-2840-A8E2-D08230ABDC61}"/>
              </a:ext>
            </a:extLst>
          </p:cNvPr>
          <p:cNvCxnSpPr/>
          <p:nvPr/>
        </p:nvCxnSpPr>
        <p:spPr>
          <a:xfrm>
            <a:off x="6660168" y="5517232"/>
            <a:ext cx="648136" cy="288032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ZoneTexte 31">
            <a:extLst>
              <a:ext uri="{FF2B5EF4-FFF2-40B4-BE49-F238E27FC236}">
                <a16:creationId xmlns:a16="http://schemas.microsoft.com/office/drawing/2014/main" id="{8A71B1DD-AEE9-8744-87A0-9EFEA4011E37}"/>
              </a:ext>
            </a:extLst>
          </p:cNvPr>
          <p:cNvSpPr txBox="1"/>
          <p:nvPr/>
        </p:nvSpPr>
        <p:spPr>
          <a:xfrm>
            <a:off x="7020272" y="5805264"/>
            <a:ext cx="172819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err="1">
                <a:cs typeface="Times New Roman"/>
              </a:rPr>
              <a:t>γ</a:t>
            </a:r>
            <a:r>
              <a:rPr lang="en-CA" sz="1600" b="1">
                <a:cs typeface="Times New Roman"/>
              </a:rPr>
              <a:t>-ray emission</a:t>
            </a:r>
          </a:p>
        </p:txBody>
      </p:sp>
      <p:sp>
        <p:nvSpPr>
          <p:cNvPr id="51" name="ZoneTexte 32">
            <a:extLst>
              <a:ext uri="{FF2B5EF4-FFF2-40B4-BE49-F238E27FC236}">
                <a16:creationId xmlns:a16="http://schemas.microsoft.com/office/drawing/2014/main" id="{3745B13E-7D7F-A64D-B07F-185E1751809B}"/>
              </a:ext>
            </a:extLst>
          </p:cNvPr>
          <p:cNvSpPr txBox="1"/>
          <p:nvPr/>
        </p:nvSpPr>
        <p:spPr>
          <a:xfrm>
            <a:off x="4288826" y="5724543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9437FF"/>
                </a:solidFill>
                <a:cs typeface="Times New Roman"/>
              </a:rPr>
              <a:t>Separation </a:t>
            </a:r>
          </a:p>
          <a:p>
            <a:pPr algn="ctr"/>
            <a:r>
              <a:rPr lang="en-CA" sz="1600" b="1">
                <a:solidFill>
                  <a:srgbClr val="9437FF"/>
                </a:solidFill>
                <a:cs typeface="Times New Roman"/>
              </a:rPr>
              <a:t>Energy</a:t>
            </a:r>
          </a:p>
        </p:txBody>
      </p:sp>
      <p:sp>
        <p:nvSpPr>
          <p:cNvPr id="52" name="ZoneTexte 32">
            <a:extLst>
              <a:ext uri="{FF2B5EF4-FFF2-40B4-BE49-F238E27FC236}">
                <a16:creationId xmlns:a16="http://schemas.microsoft.com/office/drawing/2014/main" id="{08825B73-51AF-BE4B-BE6A-BDD61F99D9F2}"/>
              </a:ext>
            </a:extLst>
          </p:cNvPr>
          <p:cNvSpPr txBox="1"/>
          <p:nvPr/>
        </p:nvSpPr>
        <p:spPr>
          <a:xfrm>
            <a:off x="4960800" y="5180400"/>
            <a:ext cx="38437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9437FF"/>
                </a:solidFill>
                <a:cs typeface="Times New Roman"/>
              </a:rPr>
              <a:t>S</a:t>
            </a:r>
            <a:r>
              <a:rPr lang="en-CA" sz="1600" b="1" baseline="-25000">
                <a:solidFill>
                  <a:srgbClr val="9437FF"/>
                </a:solidFill>
                <a:cs typeface="Times New Roman"/>
              </a:rPr>
              <a:t>P</a:t>
            </a:r>
          </a:p>
        </p:txBody>
      </p:sp>
      <p:sp>
        <p:nvSpPr>
          <p:cNvPr id="53" name="ZoneTexte 26">
            <a:extLst>
              <a:ext uri="{FF2B5EF4-FFF2-40B4-BE49-F238E27FC236}">
                <a16:creationId xmlns:a16="http://schemas.microsoft.com/office/drawing/2014/main" id="{FAE12935-8B1A-D44E-8CF0-0B8AB956C43A}"/>
              </a:ext>
            </a:extLst>
          </p:cNvPr>
          <p:cNvSpPr txBox="1"/>
          <p:nvPr/>
        </p:nvSpPr>
        <p:spPr>
          <a:xfrm>
            <a:off x="5868144" y="1412776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Half-life</a:t>
            </a:r>
          </a:p>
          <a:p>
            <a:pPr algn="ctr"/>
            <a:r>
              <a:rPr lang="en-CA" sz="1600" b="1">
                <a:solidFill>
                  <a:srgbClr val="FF0080"/>
                </a:solidFill>
                <a:cs typeface="Times New Roman"/>
              </a:rPr>
              <a:t>T</a:t>
            </a:r>
            <a:r>
              <a:rPr lang="en-CA" sz="1600" b="1" baseline="-25000">
                <a:solidFill>
                  <a:srgbClr val="FF0080"/>
                </a:solidFill>
                <a:cs typeface="Times New Roman"/>
              </a:rPr>
              <a:t>1/2</a:t>
            </a:r>
          </a:p>
        </p:txBody>
      </p:sp>
      <p:sp>
        <p:nvSpPr>
          <p:cNvPr id="54" name="Ellipse 101">
            <a:extLst>
              <a:ext uri="{FF2B5EF4-FFF2-40B4-BE49-F238E27FC236}">
                <a16:creationId xmlns:a16="http://schemas.microsoft.com/office/drawing/2014/main" id="{EB28A79F-361C-334B-92F8-BB90D9BDABBF}"/>
              </a:ext>
            </a:extLst>
          </p:cNvPr>
          <p:cNvSpPr>
            <a:spLocks noChangeAspect="1"/>
          </p:cNvSpPr>
          <p:nvPr/>
        </p:nvSpPr>
        <p:spPr>
          <a:xfrm>
            <a:off x="7992427" y="3114000"/>
            <a:ext cx="467996" cy="467996"/>
          </a:xfrm>
          <a:prstGeom prst="ellipse">
            <a:avLst/>
          </a:prstGeom>
          <a:noFill/>
          <a:ln w="666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7030A0"/>
              </a:solidFill>
            </a:endParaRPr>
          </a:p>
        </p:txBody>
      </p:sp>
      <p:sp>
        <p:nvSpPr>
          <p:cNvPr id="55" name="Accolade fermante 108">
            <a:extLst>
              <a:ext uri="{FF2B5EF4-FFF2-40B4-BE49-F238E27FC236}">
                <a16:creationId xmlns:a16="http://schemas.microsoft.com/office/drawing/2014/main" id="{05412CFF-F429-4348-89CC-54DD845987DC}"/>
              </a:ext>
            </a:extLst>
          </p:cNvPr>
          <p:cNvSpPr/>
          <p:nvPr/>
        </p:nvSpPr>
        <p:spPr>
          <a:xfrm>
            <a:off x="7236296" y="4653136"/>
            <a:ext cx="457200" cy="838200"/>
          </a:xfrm>
          <a:prstGeom prst="rightBrace">
            <a:avLst>
              <a:gd name="adj1" fmla="val 26754"/>
              <a:gd name="adj2" fmla="val 50000"/>
            </a:avLst>
          </a:prstGeom>
          <a:ln w="508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109">
            <a:extLst>
              <a:ext uri="{FF2B5EF4-FFF2-40B4-BE49-F238E27FC236}">
                <a16:creationId xmlns:a16="http://schemas.microsoft.com/office/drawing/2014/main" id="{FFBDB2BB-742F-724D-A212-EDAABD1AD2B4}"/>
              </a:ext>
            </a:extLst>
          </p:cNvPr>
          <p:cNvSpPr txBox="1"/>
          <p:nvPr/>
        </p:nvSpPr>
        <p:spPr>
          <a:xfrm>
            <a:off x="7740352" y="4678069"/>
            <a:ext cx="10465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Branching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Ratio’s</a:t>
            </a:r>
          </a:p>
          <a:p>
            <a:pPr algn="ctr"/>
            <a:r>
              <a:rPr lang="en-CA" sz="1600" b="1">
                <a:solidFill>
                  <a:srgbClr val="00B0F0"/>
                </a:solidFill>
                <a:cs typeface="Times New Roman"/>
              </a:rPr>
              <a:t>BR</a:t>
            </a:r>
          </a:p>
        </p:txBody>
      </p:sp>
      <p:pic>
        <p:nvPicPr>
          <p:cNvPr id="59" name="Picture 1">
            <a:extLst>
              <a:ext uri="{FF2B5EF4-FFF2-40B4-BE49-F238E27FC236}">
                <a16:creationId xmlns:a16="http://schemas.microsoft.com/office/drawing/2014/main" id="{CDA46FDB-E0F6-414D-9790-E11DD0E1C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1184" y="1412776"/>
            <a:ext cx="3678848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ZoneTexte 94">
            <a:extLst>
              <a:ext uri="{FF2B5EF4-FFF2-40B4-BE49-F238E27FC236}">
                <a16:creationId xmlns:a16="http://schemas.microsoft.com/office/drawing/2014/main" id="{A2AC4275-01C8-4240-90B9-1F133495D455}"/>
              </a:ext>
            </a:extLst>
          </p:cNvPr>
          <p:cNvSpPr txBox="1"/>
          <p:nvPr/>
        </p:nvSpPr>
        <p:spPr>
          <a:xfrm>
            <a:off x="1181184" y="1794302"/>
            <a:ext cx="30963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CA" sz="1600" b="1" dirty="0">
                <a:cs typeface="Times New Roman"/>
              </a:rPr>
              <a:t>neutron           proton</a:t>
            </a:r>
          </a:p>
        </p:txBody>
      </p:sp>
      <p:cxnSp>
        <p:nvCxnSpPr>
          <p:cNvPr id="61" name="Connecteur droit 95">
            <a:extLst>
              <a:ext uri="{FF2B5EF4-FFF2-40B4-BE49-F238E27FC236}">
                <a16:creationId xmlns:a16="http://schemas.microsoft.com/office/drawing/2014/main" id="{9F3D8F99-40DA-FB44-BED4-4AFDF07F0C4D}"/>
              </a:ext>
            </a:extLst>
          </p:cNvPr>
          <p:cNvCxnSpPr/>
          <p:nvPr/>
        </p:nvCxnSpPr>
        <p:spPr>
          <a:xfrm flipH="1" flipV="1">
            <a:off x="2045250" y="1988840"/>
            <a:ext cx="360070" cy="2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ZoneTexte 31">
            <a:extLst>
              <a:ext uri="{FF2B5EF4-FFF2-40B4-BE49-F238E27FC236}">
                <a16:creationId xmlns:a16="http://schemas.microsoft.com/office/drawing/2014/main" id="{66704204-9C80-1741-BCE1-1E052F1C13E0}"/>
              </a:ext>
            </a:extLst>
          </p:cNvPr>
          <p:cNvSpPr txBox="1"/>
          <p:nvPr/>
        </p:nvSpPr>
        <p:spPr>
          <a:xfrm>
            <a:off x="7812360" y="3501008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dirty="0">
                <a:solidFill>
                  <a:srgbClr val="00B050"/>
                </a:solidFill>
                <a:cs typeface="Times New Roman"/>
              </a:rPr>
              <a:t>Q-value </a:t>
            </a:r>
          </a:p>
          <a:p>
            <a:pPr algn="ctr"/>
            <a:r>
              <a:rPr lang="en-CA" sz="1600" b="1" dirty="0">
                <a:solidFill>
                  <a:srgbClr val="00B050"/>
                </a:solidFill>
                <a:cs typeface="Times New Roman"/>
              </a:rPr>
              <a:t>(energy)</a:t>
            </a:r>
          </a:p>
        </p:txBody>
      </p:sp>
      <p:sp>
        <p:nvSpPr>
          <p:cNvPr id="33" name="ZoneTexte 36">
            <a:extLst>
              <a:ext uri="{FF2B5EF4-FFF2-40B4-BE49-F238E27FC236}">
                <a16:creationId xmlns:a16="http://schemas.microsoft.com/office/drawing/2014/main" id="{69C77EF3-2931-1F48-B236-8F381168F6EF}"/>
              </a:ext>
            </a:extLst>
          </p:cNvPr>
          <p:cNvSpPr txBox="1"/>
          <p:nvPr/>
        </p:nvSpPr>
        <p:spPr>
          <a:xfrm>
            <a:off x="6516216" y="2492896"/>
            <a:ext cx="1728192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/>
              </a:rPr>
              <a:t>Isobaric Analogue State</a:t>
            </a:r>
          </a:p>
        </p:txBody>
      </p:sp>
    </p:spTree>
    <p:extLst>
      <p:ext uri="{BB962C8B-B14F-4D97-AF65-F5344CB8AC3E}">
        <p14:creationId xmlns:p14="http://schemas.microsoft.com/office/powerpoint/2010/main" val="3342553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TRIUMF’s ISAC Facility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Isotope Separator and Accelerator (ISAC)</a:t>
            </a:r>
          </a:p>
          <a:p>
            <a:pPr lvl="1"/>
            <a:r>
              <a:rPr lang="en-CA" dirty="0"/>
              <a:t>Canada’s rare-isotope beam factory</a:t>
            </a:r>
          </a:p>
        </p:txBody>
      </p:sp>
      <p:pic>
        <p:nvPicPr>
          <p:cNvPr id="6" name="image15.png" descr="isac1"/>
          <p:cNvPicPr>
            <a:picLocks noChangeAspect="1"/>
          </p:cNvPicPr>
          <p:nvPr/>
        </p:nvPicPr>
        <p:blipFill>
          <a:blip r:embed="rId2"/>
          <a:srcRect l="17884" t="28050" r="2699" b="11934"/>
          <a:stretch>
            <a:fillRect/>
          </a:stretch>
        </p:blipFill>
        <p:spPr>
          <a:xfrm>
            <a:off x="3442688" y="1988839"/>
            <a:ext cx="5694680" cy="3349191"/>
          </a:xfrm>
          <a:prstGeom prst="rect">
            <a:avLst/>
          </a:prstGeom>
          <a:ln>
            <a:noFill/>
            <a:miter/>
          </a:ln>
        </p:spPr>
      </p:pic>
      <p:sp>
        <p:nvSpPr>
          <p:cNvPr id="32" name="Line 9"/>
          <p:cNvSpPr>
            <a:spLocks noChangeShapeType="1"/>
          </p:cNvSpPr>
          <p:nvPr/>
        </p:nvSpPr>
        <p:spPr bwMode="auto">
          <a:xfrm>
            <a:off x="914400" y="2743372"/>
            <a:ext cx="0" cy="838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1479327" y="1958988"/>
            <a:ext cx="1986441" cy="63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TRIUMF 500 MeV </a:t>
            </a:r>
          </a:p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Cyclotron 100 </a:t>
            </a:r>
            <a:r>
              <a:rPr kumimoji="0" lang="el-GR" sz="1600" b="1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cs typeface="Calibri"/>
              </a:rPr>
              <a:t>μ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A</a:t>
            </a:r>
            <a:endParaRPr kumimoji="0" lang="el-GR" sz="1600" b="1" i="0" u="none" strike="noStrike" kern="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899592" y="2971972"/>
            <a:ext cx="14382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proton beam</a:t>
            </a:r>
            <a:endParaRPr kumimoji="0" lang="el-GR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36" name="Line 17"/>
          <p:cNvSpPr>
            <a:spLocks noChangeShapeType="1"/>
          </p:cNvSpPr>
          <p:nvPr/>
        </p:nvSpPr>
        <p:spPr bwMode="auto">
          <a:xfrm>
            <a:off x="914401" y="4038773"/>
            <a:ext cx="0" cy="1080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grpSp>
        <p:nvGrpSpPr>
          <p:cNvPr id="37" name="Group 14"/>
          <p:cNvGrpSpPr>
            <a:grpSpLocks/>
          </p:cNvGrpSpPr>
          <p:nvPr/>
        </p:nvGrpSpPr>
        <p:grpSpPr bwMode="auto">
          <a:xfrm>
            <a:off x="547688" y="3621261"/>
            <a:ext cx="520700" cy="731838"/>
            <a:chOff x="380" y="1897"/>
            <a:chExt cx="328" cy="461"/>
          </a:xfrm>
        </p:grpSpPr>
        <p:sp>
          <p:nvSpPr>
            <p:cNvPr id="48" name="Oval 11"/>
            <p:cNvSpPr>
              <a:spLocks noChangeArrowheads="1"/>
            </p:cNvSpPr>
            <p:nvPr/>
          </p:nvSpPr>
          <p:spPr bwMode="auto">
            <a:xfrm>
              <a:off x="380" y="1897"/>
              <a:ext cx="47" cy="191"/>
            </a:xfrm>
            <a:prstGeom prst="ellipse">
              <a:avLst/>
            </a:prstGeom>
            <a:solidFill>
              <a:srgbClr val="00B050"/>
            </a:solidFill>
            <a:ln w="12700">
              <a:round/>
              <a:headEnd type="none" w="sm" len="sm"/>
              <a:tailEnd type="none" w="sm" len="sm"/>
            </a:ln>
            <a:effectLst/>
            <a:scene3d>
              <a:camera prst="legacyObliqueRight">
                <a:rot lat="0" lon="900000" rev="0"/>
              </a:camera>
              <a:lightRig rig="legacyFlat4" dir="b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00B05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49" name="Oval 12"/>
            <p:cNvSpPr>
              <a:spLocks noChangeArrowheads="1"/>
            </p:cNvSpPr>
            <p:nvPr/>
          </p:nvSpPr>
          <p:spPr bwMode="auto">
            <a:xfrm>
              <a:off x="576" y="2304"/>
              <a:ext cx="59" cy="47"/>
            </a:xfrm>
            <a:prstGeom prst="ellipse">
              <a:avLst/>
            </a:prstGeom>
            <a:solidFill>
              <a:srgbClr val="C4709A"/>
            </a:solidFill>
            <a:ln w="12700">
              <a:round/>
              <a:headEnd type="none" w="sm" len="sm"/>
              <a:tailEnd type="none" w="sm" len="sm"/>
            </a:ln>
            <a:effectLst/>
            <a:scene3d>
              <a:camera prst="legacyObliqueTop"/>
              <a:lightRig rig="legacyFlat4" dir="b"/>
            </a:scene3d>
            <a:sp3d extrusionH="887400" prstMaterial="legacyPlastic">
              <a:bevelT w="13500" h="13500" prst="angle"/>
              <a:bevelB w="13500" h="13500" prst="angle"/>
              <a:extrusionClr>
                <a:srgbClr val="C4709A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50" name="Oval 13"/>
            <p:cNvSpPr>
              <a:spLocks noChangeArrowheads="1"/>
            </p:cNvSpPr>
            <p:nvPr/>
          </p:nvSpPr>
          <p:spPr bwMode="auto">
            <a:xfrm>
              <a:off x="511" y="2256"/>
              <a:ext cx="197" cy="102"/>
            </a:xfrm>
            <a:prstGeom prst="ellipse">
              <a:avLst/>
            </a:prstGeom>
            <a:solidFill>
              <a:srgbClr val="0432FF"/>
            </a:solidFill>
            <a:ln w="12700">
              <a:round/>
              <a:headEnd type="none" w="sm" len="sm"/>
              <a:tailEnd type="none" w="sm" len="sm"/>
            </a:ln>
            <a:effectLst/>
            <a:scene3d>
              <a:camera prst="legacyObliqueTop"/>
              <a:lightRig rig="legacyFlat4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0432FF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</p:grp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1311791" y="3579123"/>
            <a:ext cx="18870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production target</a:t>
            </a:r>
            <a:endParaRPr kumimoji="0" lang="el-GR" sz="1600" b="1" i="0" u="none" strike="noStrike" kern="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1311791" y="3954542"/>
            <a:ext cx="11945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ion source</a:t>
            </a:r>
            <a:endParaRPr kumimoji="0" lang="el-GR" sz="16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0" name="AutoShape 19"/>
          <p:cNvSpPr>
            <a:spLocks noChangeArrowheads="1"/>
          </p:cNvSpPr>
          <p:nvPr/>
        </p:nvSpPr>
        <p:spPr bwMode="auto">
          <a:xfrm rot="2460000" flipV="1">
            <a:off x="671513" y="5076879"/>
            <a:ext cx="965200" cy="517525"/>
          </a:xfrm>
          <a:custGeom>
            <a:avLst/>
            <a:gdLst>
              <a:gd name="G0" fmla="+- 5399 0 0"/>
              <a:gd name="G1" fmla="+- 21600 0 5399"/>
              <a:gd name="G2" fmla="*/ 5399 1 2"/>
              <a:gd name="G3" fmla="+- 21600 0 G2"/>
              <a:gd name="G4" fmla="+/ 5399 21600 2"/>
              <a:gd name="G5" fmla="+/ G1 0 2"/>
              <a:gd name="G6" fmla="*/ 21600 21600 5399"/>
              <a:gd name="G7" fmla="*/ G6 1 2"/>
              <a:gd name="G8" fmla="+- 21600 0 G7"/>
              <a:gd name="G9" fmla="*/ 21600 1 2"/>
              <a:gd name="G10" fmla="+- 5399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399" y="21600"/>
                </a:lnTo>
                <a:lnTo>
                  <a:pt x="1620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80"/>
          </a:solidFill>
          <a:ln w="12700">
            <a:miter lim="800000"/>
            <a:headEnd/>
            <a:tailEnd/>
          </a:ln>
          <a:effectLst/>
          <a:scene3d>
            <a:camera prst="legacyObliqueBottomRight">
              <a:rot lat="19499999" lon="20699999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0080"/>
            </a:extrusion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1" name="Line 20"/>
          <p:cNvSpPr>
            <a:spLocks noChangeShapeType="1"/>
          </p:cNvSpPr>
          <p:nvPr/>
        </p:nvSpPr>
        <p:spPr bwMode="auto">
          <a:xfrm>
            <a:off x="1350963" y="5797604"/>
            <a:ext cx="288925" cy="1174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2" name="Line 21"/>
          <p:cNvSpPr>
            <a:spLocks noChangeShapeType="1"/>
          </p:cNvSpPr>
          <p:nvPr/>
        </p:nvSpPr>
        <p:spPr bwMode="auto">
          <a:xfrm flipV="1">
            <a:off x="1443038" y="5603929"/>
            <a:ext cx="350838" cy="317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3" name="Line 22"/>
          <p:cNvSpPr>
            <a:spLocks noChangeShapeType="1"/>
          </p:cNvSpPr>
          <p:nvPr/>
        </p:nvSpPr>
        <p:spPr bwMode="auto">
          <a:xfrm flipH="1">
            <a:off x="1633538" y="5964292"/>
            <a:ext cx="63500" cy="187325"/>
          </a:xfrm>
          <a:prstGeom prst="line">
            <a:avLst/>
          </a:prstGeom>
          <a:noFill/>
          <a:ln w="12700">
            <a:solidFill>
              <a:srgbClr val="C4709A"/>
            </a:solidFill>
            <a:round/>
            <a:headEnd type="none" w="sm" len="sm"/>
            <a:tailEnd type="none" w="sm" len="sm"/>
          </a:ln>
          <a:effectLst/>
          <a:scene3d>
            <a:camera prst="legacyObliqueTopLeft">
              <a:rot lat="600000" lon="120000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66"/>
            </a:extrusionClr>
          </a:sp3d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4" name="Line 23"/>
          <p:cNvSpPr>
            <a:spLocks noChangeShapeType="1"/>
          </p:cNvSpPr>
          <p:nvPr/>
        </p:nvSpPr>
        <p:spPr bwMode="auto">
          <a:xfrm flipH="1">
            <a:off x="1776413" y="5626154"/>
            <a:ext cx="52388" cy="200025"/>
          </a:xfrm>
          <a:prstGeom prst="line">
            <a:avLst/>
          </a:prstGeom>
          <a:noFill/>
          <a:ln w="12700">
            <a:solidFill>
              <a:srgbClr val="C4709A"/>
            </a:solidFill>
            <a:round/>
            <a:headEnd type="none" w="sm" len="sm"/>
            <a:tailEnd type="none" w="sm" len="sm"/>
          </a:ln>
          <a:effectLst/>
          <a:scene3d>
            <a:camera prst="legacyObliqueTopLeft">
              <a:rot lat="600000" lon="120000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66"/>
            </a:extrusionClr>
          </a:sp3d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1403648" y="4999489"/>
            <a:ext cx="16930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FF0080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mass separator</a:t>
            </a:r>
            <a:endParaRPr kumimoji="0" lang="el-GR" sz="1600" b="1" i="0" u="none" strike="noStrike" kern="0" cap="none" spc="0" normalizeH="0" baseline="0" noProof="0">
              <a:ln>
                <a:noFill/>
              </a:ln>
              <a:solidFill>
                <a:srgbClr val="FF008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6" name="Line 25"/>
          <p:cNvSpPr>
            <a:spLocks noChangeShapeType="1"/>
          </p:cNvSpPr>
          <p:nvPr/>
        </p:nvSpPr>
        <p:spPr bwMode="auto">
          <a:xfrm>
            <a:off x="1447801" y="5762679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53" name="Text Box 26"/>
          <p:cNvSpPr txBox="1">
            <a:spLocks noChangeArrowheads="1"/>
          </p:cNvSpPr>
          <p:nvPr/>
        </p:nvSpPr>
        <p:spPr bwMode="auto">
          <a:xfrm>
            <a:off x="4038107" y="5576525"/>
            <a:ext cx="20281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ws Gothic MT" panose="020B0503020103020203" pitchFamily="34" charset="0"/>
                <a:cs typeface="Calibri"/>
              </a:rPr>
              <a:t>experimental area </a:t>
            </a:r>
          </a:p>
        </p:txBody>
      </p:sp>
      <p:pic>
        <p:nvPicPr>
          <p:cNvPr id="26" name="Image 25" descr="Screen Shot 2018-02-07 at 00.12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53" y="116624"/>
            <a:ext cx="2436103" cy="576072"/>
          </a:xfrm>
          <a:prstGeom prst="rect">
            <a:avLst/>
          </a:prstGeom>
        </p:spPr>
      </p:pic>
      <p:pic>
        <p:nvPicPr>
          <p:cNvPr id="27" name="Image 25" descr="Screen Shot 2018-02-07 at 00.12.02.png">
            <a:extLst>
              <a:ext uri="{FF2B5EF4-FFF2-40B4-BE49-F238E27FC236}">
                <a16:creationId xmlns:a16="http://schemas.microsoft.com/office/drawing/2014/main" id="{5A317212-C5C5-7B4E-AD33-3F4722B472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t="7175" r="78577"/>
          <a:stretch/>
        </p:blipFill>
        <p:spPr>
          <a:xfrm>
            <a:off x="467544" y="1844824"/>
            <a:ext cx="909719" cy="1005906"/>
          </a:xfrm>
          <a:prstGeom prst="rect">
            <a:avLst/>
          </a:prstGeom>
        </p:spPr>
      </p:pic>
      <p:sp>
        <p:nvSpPr>
          <p:cNvPr id="28" name="Text Box 10">
            <a:extLst>
              <a:ext uri="{FF2B5EF4-FFF2-40B4-BE49-F238E27FC236}">
                <a16:creationId xmlns:a16="http://schemas.microsoft.com/office/drawing/2014/main" id="{457880D6-4565-B441-B4E5-2DEB9755F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403" y="4503862"/>
            <a:ext cx="260840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lang="en-US" sz="1600" b="1" kern="0" dirty="0">
                <a:solidFill>
                  <a:srgbClr val="000000"/>
                </a:solidFill>
                <a:latin typeface="News Gothic MT" panose="020B0503020103020203" pitchFamily="34" charset="0"/>
                <a:cs typeface="Calibri"/>
              </a:rPr>
              <a:t>ions + ionized molecules</a:t>
            </a:r>
            <a:endParaRPr kumimoji="0" lang="el-G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9" name="Text Box 10">
            <a:extLst>
              <a:ext uri="{FF2B5EF4-FFF2-40B4-BE49-F238E27FC236}">
                <a16:creationId xmlns:a16="http://schemas.microsoft.com/office/drawing/2014/main" id="{EB79671C-799F-CE42-868F-27205E2D5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5805264"/>
            <a:ext cx="16161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lang="en-US" sz="1600" b="1" kern="0" dirty="0">
                <a:solidFill>
                  <a:srgbClr val="000000"/>
                </a:solidFill>
                <a:latin typeface="News Gothic MT" panose="020B0503020103020203" pitchFamily="34" charset="0"/>
                <a:cs typeface="Calibri"/>
              </a:rPr>
              <a:t>~30 keV beam</a:t>
            </a:r>
            <a:endParaRPr kumimoji="0" lang="el-G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6637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Half-life of </a:t>
            </a:r>
            <a:r>
              <a:rPr lang="en-CA" baseline="30000"/>
              <a:t>10</a:t>
            </a:r>
            <a:r>
              <a:rPr lang="en-CA"/>
              <a:t>C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Beam of radioactive </a:t>
            </a:r>
            <a:r>
              <a:rPr lang="en-CA" baseline="30000" dirty="0"/>
              <a:t>10</a:t>
            </a:r>
            <a:r>
              <a:rPr lang="en-CA" dirty="0"/>
              <a:t>C</a:t>
            </a:r>
          </a:p>
          <a:p>
            <a:pPr lvl="1"/>
            <a:r>
              <a:rPr lang="en-CA" dirty="0"/>
              <a:t>Intensity ~10</a:t>
            </a:r>
            <a:r>
              <a:rPr lang="en-CA" baseline="30000" dirty="0"/>
              <a:t>5</a:t>
            </a:r>
            <a:r>
              <a:rPr lang="en-CA" dirty="0"/>
              <a:t> ions/s</a:t>
            </a:r>
          </a:p>
          <a:p>
            <a:pPr lvl="1"/>
            <a:endParaRPr lang="en-CA" dirty="0"/>
          </a:p>
          <a:p>
            <a:r>
              <a:rPr lang="en-CA" dirty="0"/>
              <a:t>Data from 1 cycle (~ 8 mins)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P</a:t>
            </a:r>
            <a:r>
              <a:rPr lang="en-CA" dirty="0"/>
              <a:t>recision ± 0.07%</a:t>
            </a:r>
          </a:p>
          <a:p>
            <a:pPr lvl="1"/>
            <a:endParaRPr lang="en-CA" dirty="0"/>
          </a:p>
          <a:p>
            <a:r>
              <a:rPr lang="en-CA" dirty="0"/>
              <a:t>Total of 550 cycles (4 days)</a:t>
            </a:r>
          </a:p>
          <a:p>
            <a:pPr lvl="1"/>
            <a:r>
              <a:rPr lang="en-CA" dirty="0"/>
              <a:t>T</a:t>
            </a:r>
            <a:r>
              <a:rPr lang="en-CA" baseline="-25000" dirty="0"/>
              <a:t>1/2 </a:t>
            </a:r>
            <a:r>
              <a:rPr lang="en-CA" dirty="0"/>
              <a:t>= 19.3009(17) s</a:t>
            </a:r>
          </a:p>
        </p:txBody>
      </p:sp>
      <p:sp>
        <p:nvSpPr>
          <p:cNvPr id="18" name="ZoneTexte 39">
            <a:extLst>
              <a:ext uri="{FF2B5EF4-FFF2-40B4-BE49-F238E27FC236}">
                <a16:creationId xmlns:a16="http://schemas.microsoft.com/office/drawing/2014/main" id="{8626202C-7F03-E145-A1BC-95E6D9B882C8}"/>
              </a:ext>
            </a:extLst>
          </p:cNvPr>
          <p:cNvSpPr txBox="1"/>
          <p:nvPr/>
        </p:nvSpPr>
        <p:spPr>
          <a:xfrm>
            <a:off x="5796136" y="476672"/>
            <a:ext cx="352839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FR" sz="1200" b="1" err="1">
                <a:latin typeface="News Gothic MT"/>
                <a:cs typeface="News Gothic MT"/>
              </a:rPr>
              <a:t>M.R.Dunlop</a:t>
            </a:r>
            <a:r>
              <a:rPr lang="fr-FR" sz="1200" b="1">
                <a:latin typeface="News Gothic MT"/>
                <a:cs typeface="News Gothic MT"/>
              </a:rPr>
              <a:t> </a:t>
            </a:r>
            <a:r>
              <a:rPr lang="fr-FR" sz="1200" b="1" i="1">
                <a:latin typeface="News Gothic MT"/>
                <a:cs typeface="News Gothic MT"/>
              </a:rPr>
              <a:t>et al.</a:t>
            </a:r>
            <a:r>
              <a:rPr lang="fr-FR" sz="1200" b="1">
                <a:latin typeface="News Gothic MT"/>
                <a:cs typeface="News Gothic MT"/>
              </a:rPr>
              <a:t> PRL 116, 172501 (2016)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C81717-FB94-B34D-BA54-972A021661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4"/>
          <a:stretch/>
        </p:blipFill>
        <p:spPr>
          <a:xfrm>
            <a:off x="4355976" y="1676681"/>
            <a:ext cx="4690012" cy="3408503"/>
          </a:xfrm>
          <a:prstGeom prst="rect">
            <a:avLst/>
          </a:prstGeom>
        </p:spPr>
      </p:pic>
      <p:sp>
        <p:nvSpPr>
          <p:cNvPr id="20" name="ZoneTexte 5">
            <a:extLst>
              <a:ext uri="{FF2B5EF4-FFF2-40B4-BE49-F238E27FC236}">
                <a16:creationId xmlns:a16="http://schemas.microsoft.com/office/drawing/2014/main" id="{48C86AF3-FCD3-6E41-B891-330BAE84D28E}"/>
              </a:ext>
            </a:extLst>
          </p:cNvPr>
          <p:cNvSpPr txBox="1"/>
          <p:nvPr/>
        </p:nvSpPr>
        <p:spPr>
          <a:xfrm>
            <a:off x="5166117" y="5209747"/>
            <a:ext cx="333305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2400" dirty="0">
                <a:latin typeface="News Gothic MT"/>
                <a:cs typeface="News Gothic MT"/>
              </a:rPr>
              <a:t>A(t) = A</a:t>
            </a:r>
            <a:r>
              <a:rPr lang="en-CA" sz="2400" baseline="-25000" dirty="0">
                <a:latin typeface="News Gothic MT"/>
                <a:cs typeface="News Gothic MT"/>
              </a:rPr>
              <a:t>0</a:t>
            </a:r>
            <a:r>
              <a:rPr lang="en-CA" sz="2400" dirty="0">
                <a:latin typeface="News Gothic MT"/>
                <a:cs typeface="News Gothic MT"/>
              </a:rPr>
              <a:t>e</a:t>
            </a:r>
            <a:r>
              <a:rPr lang="en-CA" sz="2400" baseline="30000" dirty="0">
                <a:latin typeface="News Gothic MT"/>
                <a:cs typeface="News Gothic MT"/>
              </a:rPr>
              <a:t>–</a:t>
            </a:r>
            <a:r>
              <a:rPr lang="en-CA" sz="2400" baseline="30000" dirty="0" err="1">
                <a:latin typeface="News Gothic MT"/>
                <a:cs typeface="News Gothic MT"/>
              </a:rPr>
              <a:t>λt</a:t>
            </a:r>
            <a:r>
              <a:rPr lang="en-CA" sz="2400" dirty="0">
                <a:latin typeface="News Gothic MT"/>
                <a:cs typeface="News Gothic MT"/>
              </a:rPr>
              <a:t> + B </a:t>
            </a:r>
          </a:p>
        </p:txBody>
      </p:sp>
      <p:sp>
        <p:nvSpPr>
          <p:cNvPr id="27" name="ZoneTexte 5">
            <a:extLst>
              <a:ext uri="{FF2B5EF4-FFF2-40B4-BE49-F238E27FC236}">
                <a16:creationId xmlns:a16="http://schemas.microsoft.com/office/drawing/2014/main" id="{28061CDF-15E9-7543-8651-928145A5A7C0}"/>
              </a:ext>
            </a:extLst>
          </p:cNvPr>
          <p:cNvSpPr txBox="1"/>
          <p:nvPr/>
        </p:nvSpPr>
        <p:spPr>
          <a:xfrm>
            <a:off x="7092280" y="3356992"/>
            <a:ext cx="182859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400" dirty="0">
                <a:latin typeface="News Gothic MT"/>
                <a:cs typeface="News Gothic MT"/>
              </a:rPr>
              <a:t>B = background</a:t>
            </a:r>
          </a:p>
        </p:txBody>
      </p:sp>
      <p:sp>
        <p:nvSpPr>
          <p:cNvPr id="28" name="ZoneTexte 5">
            <a:extLst>
              <a:ext uri="{FF2B5EF4-FFF2-40B4-BE49-F238E27FC236}">
                <a16:creationId xmlns:a16="http://schemas.microsoft.com/office/drawing/2014/main" id="{E541916C-23CE-2345-8CB8-F2C2F45D88AD}"/>
              </a:ext>
            </a:extLst>
          </p:cNvPr>
          <p:cNvSpPr txBox="1"/>
          <p:nvPr/>
        </p:nvSpPr>
        <p:spPr>
          <a:xfrm>
            <a:off x="5004048" y="1268760"/>
            <a:ext cx="182859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400" dirty="0">
                <a:latin typeface="News Gothic MT"/>
                <a:cs typeface="News Gothic MT"/>
              </a:rPr>
              <a:t>A</a:t>
            </a:r>
            <a:r>
              <a:rPr lang="en-CA" sz="1400" baseline="-25000" dirty="0">
                <a:latin typeface="News Gothic MT"/>
                <a:cs typeface="News Gothic MT"/>
              </a:rPr>
              <a:t>0</a:t>
            </a:r>
            <a:r>
              <a:rPr lang="en-CA" sz="1400" dirty="0">
                <a:latin typeface="News Gothic MT"/>
                <a:cs typeface="News Gothic MT"/>
              </a:rPr>
              <a:t> = initial activity</a:t>
            </a:r>
          </a:p>
        </p:txBody>
      </p:sp>
      <p:sp>
        <p:nvSpPr>
          <p:cNvPr id="29" name="ZoneTexte 5">
            <a:extLst>
              <a:ext uri="{FF2B5EF4-FFF2-40B4-BE49-F238E27FC236}">
                <a16:creationId xmlns:a16="http://schemas.microsoft.com/office/drawing/2014/main" id="{5DC20184-A458-8140-8612-1DCD3D646D66}"/>
              </a:ext>
            </a:extLst>
          </p:cNvPr>
          <p:cNvSpPr txBox="1"/>
          <p:nvPr/>
        </p:nvSpPr>
        <p:spPr>
          <a:xfrm>
            <a:off x="5004169" y="3212976"/>
            <a:ext cx="1080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CA" sz="1400" b="1" dirty="0" err="1">
                <a:solidFill>
                  <a:srgbClr val="FF0080"/>
                </a:solidFill>
                <a:latin typeface="News Gothic MT"/>
                <a:cs typeface="News Gothic MT"/>
              </a:rPr>
              <a:t>λ</a:t>
            </a:r>
            <a:r>
              <a:rPr lang="en-CA" sz="1400" b="1" dirty="0">
                <a:solidFill>
                  <a:srgbClr val="FF0080"/>
                </a:solidFill>
                <a:latin typeface="News Gothic MT"/>
                <a:cs typeface="News Gothic MT"/>
              </a:rPr>
              <a:t> = slope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EAD6538-9816-714A-953E-2CBDD417BE2B}"/>
              </a:ext>
            </a:extLst>
          </p:cNvPr>
          <p:cNvCxnSpPr>
            <a:cxnSpLocks/>
          </p:cNvCxnSpPr>
          <p:nvPr/>
        </p:nvCxnSpPr>
        <p:spPr>
          <a:xfrm flipV="1">
            <a:off x="4896000" y="1587018"/>
            <a:ext cx="249966" cy="270796"/>
          </a:xfrm>
          <a:prstGeom prst="line">
            <a:avLst/>
          </a:prstGeom>
          <a:ln w="3175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18E2CA5-1419-7741-BAB0-5CF8093B43CE}"/>
              </a:ext>
            </a:extLst>
          </p:cNvPr>
          <p:cNvCxnSpPr>
            <a:cxnSpLocks/>
          </p:cNvCxnSpPr>
          <p:nvPr/>
        </p:nvCxnSpPr>
        <p:spPr>
          <a:xfrm flipH="1" flipV="1">
            <a:off x="7956376" y="3699481"/>
            <a:ext cx="93813" cy="433523"/>
          </a:xfrm>
          <a:prstGeom prst="line">
            <a:avLst/>
          </a:prstGeom>
          <a:ln w="3175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5">
            <a:extLst>
              <a:ext uri="{FF2B5EF4-FFF2-40B4-BE49-F238E27FC236}">
                <a16:creationId xmlns:a16="http://schemas.microsoft.com/office/drawing/2014/main" id="{2F42BF16-3208-AF49-BA85-A539AF1B83DF}"/>
              </a:ext>
            </a:extLst>
          </p:cNvPr>
          <p:cNvSpPr txBox="1"/>
          <p:nvPr/>
        </p:nvSpPr>
        <p:spPr>
          <a:xfrm>
            <a:off x="5004048" y="3481263"/>
            <a:ext cx="14183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CA" sz="1400" b="1" dirty="0" err="1">
                <a:solidFill>
                  <a:schemeClr val="bg1"/>
                </a:solidFill>
                <a:latin typeface="News Gothic MT"/>
                <a:cs typeface="News Gothic MT"/>
              </a:rPr>
              <a:t>λ</a:t>
            </a:r>
            <a:r>
              <a:rPr lang="en-CA" sz="1400" b="1" dirty="0">
                <a:solidFill>
                  <a:schemeClr val="bg1"/>
                </a:solidFill>
                <a:latin typeface="News Gothic MT"/>
                <a:cs typeface="News Gothic MT"/>
              </a:rPr>
              <a:t> </a:t>
            </a:r>
            <a:r>
              <a:rPr lang="en-CA" sz="1400" b="1" dirty="0">
                <a:solidFill>
                  <a:srgbClr val="FF0080"/>
                </a:solidFill>
                <a:latin typeface="News Gothic MT"/>
                <a:cs typeface="News Gothic MT"/>
              </a:rPr>
              <a:t>= ln(2)/T</a:t>
            </a:r>
            <a:r>
              <a:rPr lang="en-CA" sz="1400" b="1" baseline="-25000" dirty="0">
                <a:solidFill>
                  <a:srgbClr val="FF0080"/>
                </a:solidFill>
                <a:latin typeface="News Gothic MT"/>
                <a:cs typeface="News Gothic MT"/>
              </a:rPr>
              <a:t>1/2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98D673C-A7E6-BF40-9997-5662311ABA28}"/>
              </a:ext>
            </a:extLst>
          </p:cNvPr>
          <p:cNvCxnSpPr>
            <a:cxnSpLocks/>
          </p:cNvCxnSpPr>
          <p:nvPr/>
        </p:nvCxnSpPr>
        <p:spPr>
          <a:xfrm flipH="1">
            <a:off x="5418043" y="2802302"/>
            <a:ext cx="234077" cy="338666"/>
          </a:xfrm>
          <a:prstGeom prst="line">
            <a:avLst/>
          </a:prstGeom>
          <a:ln w="31750">
            <a:solidFill>
              <a:srgbClr val="FF0080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7515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Half-life of </a:t>
            </a:r>
            <a:r>
              <a:rPr lang="en-CA" baseline="30000"/>
              <a:t>10</a:t>
            </a:r>
            <a:r>
              <a:rPr lang="en-CA"/>
              <a:t>C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Beam of radioactive </a:t>
            </a:r>
            <a:r>
              <a:rPr lang="en-CA" baseline="30000" dirty="0"/>
              <a:t>10</a:t>
            </a:r>
            <a:r>
              <a:rPr lang="en-CA" dirty="0"/>
              <a:t>C</a:t>
            </a:r>
          </a:p>
          <a:p>
            <a:pPr lvl="1"/>
            <a:r>
              <a:rPr lang="en-CA" dirty="0"/>
              <a:t>Intensity ~10</a:t>
            </a:r>
            <a:r>
              <a:rPr lang="en-CA" baseline="30000" dirty="0"/>
              <a:t>5</a:t>
            </a:r>
            <a:r>
              <a:rPr lang="en-CA" dirty="0"/>
              <a:t> ions/s</a:t>
            </a:r>
          </a:p>
          <a:p>
            <a:pPr lvl="1"/>
            <a:endParaRPr lang="en-CA" dirty="0"/>
          </a:p>
          <a:p>
            <a:r>
              <a:rPr lang="en-CA" dirty="0"/>
              <a:t>Data from 1 cycle (~ 8 mins)</a:t>
            </a:r>
          </a:p>
          <a:p>
            <a:pPr lvl="1"/>
            <a:r>
              <a:rPr lang="en-CA" dirty="0">
                <a:latin typeface="Lucida Grande"/>
                <a:ea typeface="Lucida Grande"/>
                <a:cs typeface="Lucida Grande"/>
              </a:rPr>
              <a:t>P</a:t>
            </a:r>
            <a:r>
              <a:rPr lang="en-CA" dirty="0"/>
              <a:t>recision ± 0.07%</a:t>
            </a:r>
          </a:p>
          <a:p>
            <a:pPr lvl="1"/>
            <a:endParaRPr lang="en-CA" dirty="0"/>
          </a:p>
          <a:p>
            <a:r>
              <a:rPr lang="en-CA" dirty="0"/>
              <a:t>Total of 550 cycles (4 days)</a:t>
            </a:r>
          </a:p>
          <a:p>
            <a:pPr lvl="1"/>
            <a:r>
              <a:rPr lang="en-CA" dirty="0"/>
              <a:t>T</a:t>
            </a:r>
            <a:r>
              <a:rPr lang="en-CA" baseline="-25000" dirty="0"/>
              <a:t>1/2 </a:t>
            </a:r>
            <a:r>
              <a:rPr lang="en-CA" dirty="0"/>
              <a:t>= 19.3009(17) s</a:t>
            </a:r>
          </a:p>
          <a:p>
            <a:pPr lvl="1"/>
            <a:endParaRPr lang="en-CA" dirty="0"/>
          </a:p>
          <a:p>
            <a:r>
              <a:rPr lang="en-CA" dirty="0"/>
              <a:t>Systematic uncertainties</a:t>
            </a:r>
          </a:p>
          <a:p>
            <a:pPr lvl="1"/>
            <a:r>
              <a:rPr lang="en-CA" dirty="0"/>
              <a:t>The most challenging part</a:t>
            </a:r>
          </a:p>
          <a:p>
            <a:pPr lvl="1"/>
            <a:endParaRPr lang="en-CA" dirty="0"/>
          </a:p>
          <a:p>
            <a:r>
              <a:rPr lang="en-CA" dirty="0"/>
              <a:t>Half-life of </a:t>
            </a:r>
            <a:r>
              <a:rPr lang="en-CA" baseline="30000" dirty="0"/>
              <a:t>10</a:t>
            </a:r>
            <a:r>
              <a:rPr lang="en-CA" dirty="0"/>
              <a:t>C @ TRIUMF</a:t>
            </a:r>
          </a:p>
          <a:p>
            <a:pPr lvl="1"/>
            <a:r>
              <a:rPr lang="en-CA" dirty="0"/>
              <a:t>Overall precision ± 0.009%</a:t>
            </a:r>
          </a:p>
          <a:p>
            <a:pPr lvl="1"/>
            <a:r>
              <a:rPr lang="en-CA" dirty="0"/>
              <a:t>Most precise T</a:t>
            </a:r>
            <a:r>
              <a:rPr lang="en-CA" baseline="-25000" dirty="0"/>
              <a:t>1/2</a:t>
            </a:r>
            <a:r>
              <a:rPr lang="en-CA" dirty="0"/>
              <a:t> ever reported!</a:t>
            </a:r>
          </a:p>
          <a:p>
            <a:pPr lvl="1"/>
            <a:endParaRPr lang="en-CA" dirty="0"/>
          </a:p>
          <a:p>
            <a:endParaRPr lang="en-CA" dirty="0"/>
          </a:p>
        </p:txBody>
      </p:sp>
      <p:sp>
        <p:nvSpPr>
          <p:cNvPr id="7" name="ZoneTexte 39">
            <a:extLst>
              <a:ext uri="{FF2B5EF4-FFF2-40B4-BE49-F238E27FC236}">
                <a16:creationId xmlns:a16="http://schemas.microsoft.com/office/drawing/2014/main" id="{B0AE5399-7695-8146-A9D7-AB4898BC48E1}"/>
              </a:ext>
            </a:extLst>
          </p:cNvPr>
          <p:cNvSpPr txBox="1"/>
          <p:nvPr/>
        </p:nvSpPr>
        <p:spPr>
          <a:xfrm>
            <a:off x="5796136" y="476672"/>
            <a:ext cx="352839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FR" sz="1200" b="1" err="1">
                <a:latin typeface="News Gothic MT"/>
                <a:cs typeface="News Gothic MT"/>
              </a:rPr>
              <a:t>M.R.Dunlop</a:t>
            </a:r>
            <a:r>
              <a:rPr lang="fr-FR" sz="1200" b="1">
                <a:latin typeface="News Gothic MT"/>
                <a:cs typeface="News Gothic MT"/>
              </a:rPr>
              <a:t> </a:t>
            </a:r>
            <a:r>
              <a:rPr lang="fr-FR" sz="1200" b="1" i="1">
                <a:latin typeface="News Gothic MT"/>
                <a:cs typeface="News Gothic MT"/>
              </a:rPr>
              <a:t>et al.</a:t>
            </a:r>
            <a:r>
              <a:rPr lang="fr-FR" sz="1200" b="1">
                <a:latin typeface="News Gothic MT"/>
                <a:cs typeface="News Gothic MT"/>
              </a:rPr>
              <a:t> PRL 116, 172501 (2016)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FA8C6A-8DA4-AD41-95DE-F7F8FF9E3F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64000"/>
            <a:ext cx="4427657" cy="367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078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17326</TotalTime>
  <Words>2212</Words>
  <Application>Microsoft Macintosh PowerPoint</Application>
  <PresentationFormat>On-screen Show (4:3)</PresentationFormat>
  <Paragraphs>540</Paragraphs>
  <Slides>30</Slides>
  <Notes>18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Avenir Book</vt:lpstr>
      <vt:lpstr>Calibri</vt:lpstr>
      <vt:lpstr>Lucida Grande</vt:lpstr>
      <vt:lpstr>Merriweather Sans</vt:lpstr>
      <vt:lpstr>News Gothic MT</vt:lpstr>
      <vt:lpstr>Source Sans Pro</vt:lpstr>
      <vt:lpstr>Wingdings</vt:lpstr>
      <vt:lpstr>Thème Office</vt:lpstr>
      <vt:lpstr>Radioactivity of Rare Isotopes</vt:lpstr>
      <vt:lpstr>Rare Isotope Research</vt:lpstr>
      <vt:lpstr>Radioactivity: Nuclear β decay</vt:lpstr>
      <vt:lpstr>Radioactivity: Nuclear β decay</vt:lpstr>
      <vt:lpstr>Radioactivity: Nuclear β decay</vt:lpstr>
      <vt:lpstr>Radioactivity: Nuclear β decay</vt:lpstr>
      <vt:lpstr>TRIUMF’s ISAC Facility</vt:lpstr>
      <vt:lpstr>Half-life of 10C</vt:lpstr>
      <vt:lpstr>Half-life of 10C</vt:lpstr>
      <vt:lpstr>Half-life of 14O</vt:lpstr>
      <vt:lpstr>Half-life of 14O</vt:lpstr>
      <vt:lpstr>Next generation: GRIFFIN</vt:lpstr>
      <vt:lpstr>Half-life of 34Ar</vt:lpstr>
      <vt:lpstr>Half-life of 34Ar</vt:lpstr>
      <vt:lpstr>Half-life of 34Ar</vt:lpstr>
      <vt:lpstr>Half-life of 34Ar</vt:lpstr>
      <vt:lpstr>Regina Cube for Multiple Particles</vt:lpstr>
      <vt:lpstr>Regina Cube for Multiple Particles</vt:lpstr>
      <vt:lpstr>Regina Cube for Multiple Particles</vt:lpstr>
      <vt:lpstr>S2232: Online Results</vt:lpstr>
      <vt:lpstr>S2232: Online Results</vt:lpstr>
      <vt:lpstr>Time Projection Chambers (TPC)</vt:lpstr>
      <vt:lpstr>E690: Proton decay of a 10+ isomer in 54Ni</vt:lpstr>
      <vt:lpstr>Movie Time: Proton decay in a TPC!</vt:lpstr>
      <vt:lpstr>Resonant proton scattering on 17F</vt:lpstr>
      <vt:lpstr>Resonant proton scattering on 17F</vt:lpstr>
      <vt:lpstr>Resonant proton scattering on 17F</vt:lpstr>
      <vt:lpstr>Resonant proton scattering on 17F</vt:lpstr>
      <vt:lpstr>ACTAR TPC at TRIUMF</vt:lpstr>
      <vt:lpstr>Thank You!!!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/>
  <cp:lastModifiedBy>Gwen Grinyer</cp:lastModifiedBy>
  <cp:revision>1261</cp:revision>
  <cp:lastPrinted>2017-04-05T12:54:18Z</cp:lastPrinted>
  <dcterms:created xsi:type="dcterms:W3CDTF">2012-09-06T11:20:33Z</dcterms:created>
  <dcterms:modified xsi:type="dcterms:W3CDTF">2025-06-08T20:50:18Z</dcterms:modified>
</cp:coreProperties>
</file>