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media/image8.jpg" ContentType="image/jpg"/>
  <Override PartName="/ppt/media/image9.jpg" ContentType="image/jpg"/>
  <Override PartName="/ppt/media/image13.jpg" ContentType="image/jpg"/>
  <Override PartName="/ppt/media/image21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5"/>
  </p:notesMasterIdLst>
  <p:sldIdLst>
    <p:sldId id="256" r:id="rId5"/>
    <p:sldId id="1151" r:id="rId6"/>
    <p:sldId id="1152" r:id="rId7"/>
    <p:sldId id="293" r:id="rId8"/>
    <p:sldId id="1108" r:id="rId9"/>
    <p:sldId id="1153" r:id="rId10"/>
    <p:sldId id="1144" r:id="rId11"/>
    <p:sldId id="1154" r:id="rId12"/>
    <p:sldId id="1136" r:id="rId13"/>
    <p:sldId id="297" r:id="rId14"/>
    <p:sldId id="294" r:id="rId15"/>
    <p:sldId id="298" r:id="rId16"/>
    <p:sldId id="1117" r:id="rId17"/>
    <p:sldId id="1155" r:id="rId18"/>
    <p:sldId id="1127" r:id="rId19"/>
    <p:sldId id="1132" r:id="rId20"/>
    <p:sldId id="1118" r:id="rId21"/>
    <p:sldId id="1134" r:id="rId22"/>
    <p:sldId id="1138" r:id="rId23"/>
    <p:sldId id="1139" r:id="rId24"/>
    <p:sldId id="1141" r:id="rId25"/>
    <p:sldId id="278" r:id="rId26"/>
    <p:sldId id="1126" r:id="rId27"/>
    <p:sldId id="1137" r:id="rId28"/>
    <p:sldId id="1119" r:id="rId29"/>
    <p:sldId id="1133" r:id="rId30"/>
    <p:sldId id="1147" r:id="rId31"/>
    <p:sldId id="1148" r:id="rId32"/>
    <p:sldId id="1140" r:id="rId33"/>
    <p:sldId id="1131" r:id="rId3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B38809-798F-43CB-B079-28C21D796973}">
          <p14:sldIdLst>
            <p14:sldId id="256"/>
            <p14:sldId id="1151"/>
            <p14:sldId id="1152"/>
            <p14:sldId id="293"/>
            <p14:sldId id="1108"/>
            <p14:sldId id="1153"/>
            <p14:sldId id="1144"/>
            <p14:sldId id="1154"/>
            <p14:sldId id="1136"/>
            <p14:sldId id="297"/>
            <p14:sldId id="294"/>
            <p14:sldId id="298"/>
            <p14:sldId id="1117"/>
            <p14:sldId id="1155"/>
            <p14:sldId id="1127"/>
            <p14:sldId id="1132"/>
            <p14:sldId id="1118"/>
            <p14:sldId id="1134"/>
            <p14:sldId id="1138"/>
            <p14:sldId id="1139"/>
            <p14:sldId id="1141"/>
            <p14:sldId id="278"/>
            <p14:sldId id="1126"/>
            <p14:sldId id="1137"/>
            <p14:sldId id="1119"/>
            <p14:sldId id="1133"/>
            <p14:sldId id="1147"/>
            <p14:sldId id="1148"/>
            <p14:sldId id="1140"/>
            <p14:sldId id="113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93D6"/>
    <a:srgbClr val="FDD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681" autoAdjust="0"/>
    <p:restoredTop sz="97698"/>
  </p:normalViewPr>
  <p:slideViewPr>
    <p:cSldViewPr snapToGrid="0" snapToObjects="1">
      <p:cViewPr varScale="1">
        <p:scale>
          <a:sx n="82" d="100"/>
          <a:sy n="82" d="100"/>
        </p:scale>
        <p:origin x="34" y="7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5EBFA12-734F-442A-883D-FEA979F0F70B}" type="datetimeFigureOut">
              <a:rPr lang="en-CA" smtClean="0"/>
              <a:t>2025-06-12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6179DB1-FA0C-4089-A0F9-C6F7D4E0981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6410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/>
              <a:t>Presenter’s title / additional designations</a:t>
            </a:r>
            <a:br>
              <a:rPr lang="en-US" sz="1400" dirty="0"/>
            </a:br>
            <a:r>
              <a:rPr lang="en-US" sz="1400" dirty="0"/>
              <a:t>Faculty of / Department of / additional designations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rgbClr val="FDD21F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0F92D-A86D-B242-A3E2-8EDAA5871B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9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rubin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7713E6A-6C97-CE41-B76C-4BC09BAF4848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71962D-6345-C64F-8DEC-2CD825A27D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C4B9BF6-B3BC-1740-B405-CD995056BA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305650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adient 1">
    <p:bg>
      <p:bgPr>
        <a:gradFill flip="none" rotWithShape="1">
          <a:gsLst>
            <a:gs pos="71000">
              <a:schemeClr val="accent1">
                <a:lumMod val="89000"/>
              </a:schemeClr>
            </a:gs>
            <a:gs pos="0">
              <a:schemeClr val="accent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895083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adient 2">
    <p:bg>
      <p:bgPr>
        <a:gradFill flip="none" rotWithShape="1">
          <a:gsLst>
            <a:gs pos="70000">
              <a:schemeClr val="accent3"/>
            </a:gs>
            <a:gs pos="0">
              <a:schemeClr val="accent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3513654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adient 3">
    <p:bg>
      <p:bgPr>
        <a:gradFill flip="none" rotWithShape="1">
          <a:gsLst>
            <a:gs pos="70000">
              <a:schemeClr val="accent1"/>
            </a:gs>
            <a:gs pos="0">
              <a:schemeClr val="accent5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359153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berr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1BC07281-6125-4C46-9EEE-F3383A4968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3363274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e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071246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Taylor Institute atriu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CAD4EEC-47C1-4C4F-92B7-C155837AC2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84" y="1"/>
            <a:ext cx="12180231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42A856F-D7AE-084A-BA0A-619BF4BACCF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F81D92-634B-CF48-973A-DCF1F44D1C56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D8A120-1957-8A4E-87B5-134F2E3C44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AACF37C-6F78-E74F-A6DE-1DA77548C7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726328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9D3A21A-5F37-B243-B2B4-ECED95B9C8F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add full-slide photo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AB9CF4-46FB-2F4B-ADCF-18BDD6B1A39E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020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979714"/>
            <a:ext cx="9144000" cy="2665575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closing note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380816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5474711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 err="1"/>
              <a:t>presentersemail@ucalgary.ca</a:t>
            </a:r>
            <a:br>
              <a:rPr lang="en-US" sz="1400" dirty="0"/>
            </a:br>
            <a:r>
              <a:rPr lang="en-US" sz="1400" dirty="0"/>
              <a:t>Twitter handle / additional contact info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9421D-4CBB-0B45-BECA-B7C1634DF4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82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/>
              <a:t>Presenter’s title / additional designations</a:t>
            </a:r>
            <a:br>
              <a:rPr lang="en-US" sz="1400" dirty="0"/>
            </a:br>
            <a:r>
              <a:rPr lang="en-US" sz="1400" dirty="0"/>
              <a:t>Faculty of / Department of / additional designations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9F7FB5-8A8B-6840-8821-3E103FA70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5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apercli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1405B4-CFCA-7B4F-B27E-AFC289A8AA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462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F9EC9C0-5382-E948-A121-C5B2AA3269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/>
              <a:t>Presenter’s title / additional designations</a:t>
            </a:r>
            <a:br>
              <a:rPr lang="en-US" sz="1400" dirty="0"/>
            </a:br>
            <a:r>
              <a:rPr lang="en-US" sz="1400" dirty="0"/>
              <a:t>Faculty of / Department of / additional designations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rgbClr val="FDD21F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0F92D-A86D-B242-A3E2-8EDAA5871B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17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dd a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4ADCEF7-50E6-F148-85D9-6C4E11468F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a background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 dirty="0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 dirty="0"/>
              <a:t>Presenter’s Name</a:t>
            </a:r>
            <a:br>
              <a:rPr lang="en-US" sz="1400" dirty="0"/>
            </a:br>
            <a:r>
              <a:rPr lang="en-US" sz="1400" dirty="0"/>
              <a:t>Presenter’s title / additional designations</a:t>
            </a:r>
            <a:br>
              <a:rPr lang="en-US" sz="1400" dirty="0"/>
            </a:br>
            <a:r>
              <a:rPr lang="en-US" sz="1400" dirty="0"/>
              <a:t>Faculty of / Department of / additional designations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rgbClr val="FDD21F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0F92D-A86D-B242-A3E2-8EDAA5871B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C9623-35C9-4842-9D43-217A878295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5546" y="367553"/>
            <a:ext cx="10276269" cy="984730"/>
          </a:xfrm>
          <a:prstGeom prst="rect">
            <a:avLst/>
          </a:prstGeom>
        </p:spPr>
        <p:txBody>
          <a:bodyPr anchor="ctr"/>
          <a:lstStyle>
            <a:lvl1pPr>
              <a:defRPr sz="36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C70E2-8956-C345-AEB7-70259E74A0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5002" y="1626140"/>
            <a:ext cx="10256813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400"/>
            </a:lvl1pPr>
            <a:lvl2pPr>
              <a:buClr>
                <a:schemeClr val="accent1"/>
              </a:buClr>
              <a:defRPr sz="20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FF6EDF-A82D-594D-B5C2-0A52064F685D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tx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9E50EE-F688-F14F-8CFF-534A2A22A2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10" cy="52399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25088A-D264-9741-8951-65AE4210C42D}"/>
              </a:ext>
            </a:extLst>
          </p:cNvPr>
          <p:cNvSpPr/>
          <p:nvPr userDrawn="1"/>
        </p:nvSpPr>
        <p:spPr>
          <a:xfrm rot="10800000" flipV="1">
            <a:off x="652278" y="1352283"/>
            <a:ext cx="875245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93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7C5-BAC5-1547-924B-5C7C6591F3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835239"/>
            <a:ext cx="10515600" cy="1503743"/>
          </a:xfrm>
          <a:prstGeom prst="rect">
            <a:avLst/>
          </a:prstGeom>
        </p:spPr>
        <p:txBody>
          <a:bodyPr anchor="b"/>
          <a:lstStyle>
            <a:lvl1pPr algn="ctr">
              <a:defRPr sz="4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a 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89F6E-8F8B-BF46-B902-6793548AE6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765216"/>
            <a:ext cx="10515600" cy="76814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 section subtitle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923C1E-FEAF-3847-8F41-6D9EAF12B618}"/>
              </a:ext>
            </a:extLst>
          </p:cNvPr>
          <p:cNvSpPr/>
          <p:nvPr userDrawn="1"/>
        </p:nvSpPr>
        <p:spPr>
          <a:xfrm>
            <a:off x="5572115" y="3479693"/>
            <a:ext cx="1035069" cy="644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E6A666-7EB5-4546-B449-CC4B00B6946C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47B7B9-20D2-5C4C-8E5F-B0843515BD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9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7C5-BAC5-1547-924B-5C7C6591F3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835239"/>
            <a:ext cx="10515600" cy="1503743"/>
          </a:xfrm>
          <a:prstGeom prst="rect">
            <a:avLst/>
          </a:prstGeom>
        </p:spPr>
        <p:txBody>
          <a:bodyPr anchor="b"/>
          <a:lstStyle>
            <a:lvl1pPr algn="ctr">
              <a:defRPr sz="48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add a 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89F6E-8F8B-BF46-B902-6793548AE6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765216"/>
            <a:ext cx="10515600" cy="76814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 section subtitle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923C1E-FEAF-3847-8F41-6D9EAF12B618}"/>
              </a:ext>
            </a:extLst>
          </p:cNvPr>
          <p:cNvSpPr/>
          <p:nvPr userDrawn="1"/>
        </p:nvSpPr>
        <p:spPr>
          <a:xfrm>
            <a:off x="5572115" y="3479693"/>
            <a:ext cx="1035069" cy="6446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093245-3BC0-BA49-9E2F-15539E4A12A2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tx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DA146A-1928-834A-A188-426610F59B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10" cy="5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8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2DD51B-1006-3D43-8BBF-271E9F19F6AC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AE120D-228A-6848-89AA-15506DABA9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073D5C-7DE2-8B43-9E03-9E533500C5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45323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dark oran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3DDAFE-9DAA-CF47-AE1F-E357B870A049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D7EADD-79EF-004D-AAFE-B4247A2277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B8CEC71-8FF2-3346-AD43-5429CFDD0D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one </a:t>
            </a:r>
            <a:br>
              <a:rPr lang="en-US" dirty="0"/>
            </a:br>
            <a:r>
              <a:rPr lang="en-US" dirty="0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181736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512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5" r:id="rId4"/>
    <p:sldLayoutId id="2147483650" r:id="rId5"/>
    <p:sldLayoutId id="2147483651" r:id="rId6"/>
    <p:sldLayoutId id="2147483663" r:id="rId7"/>
    <p:sldLayoutId id="2147483664" r:id="rId8"/>
    <p:sldLayoutId id="2147483665" r:id="rId9"/>
    <p:sldLayoutId id="2147483666" r:id="rId10"/>
    <p:sldLayoutId id="2147483677" r:id="rId11"/>
    <p:sldLayoutId id="2147483678" r:id="rId12"/>
    <p:sldLayoutId id="2147483679" r:id="rId13"/>
    <p:sldLayoutId id="2147483668" r:id="rId14"/>
    <p:sldLayoutId id="2147483676" r:id="rId15"/>
    <p:sldLayoutId id="2147483669" r:id="rId16"/>
    <p:sldLayoutId id="2147483672" r:id="rId17"/>
    <p:sldLayoutId id="2147483671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0.pn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4.png"/><Relationship Id="rId7" Type="http://schemas.openxmlformats.org/officeDocument/2006/relationships/image" Target="../media/image3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tiff"/><Relationship Id="rId5" Type="http://schemas.openxmlformats.org/officeDocument/2006/relationships/image" Target="../media/image36.tiff"/><Relationship Id="rId4" Type="http://schemas.openxmlformats.org/officeDocument/2006/relationships/image" Target="../media/image35.jpeg"/><Relationship Id="rId9" Type="http://schemas.openxmlformats.org/officeDocument/2006/relationships/image" Target="../media/image41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image" Target="../media/image43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64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0.png"/><Relationship Id="rId4" Type="http://schemas.openxmlformats.org/officeDocument/2006/relationships/image" Target="../media/image29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EF6ED-5AC5-4E43-8069-ECF11021C7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Microwave spectroscopy of antihydrogen in the ALPHA experiment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0AD6A-0122-5B4D-AA60-80E9977A68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CAP2025 – University of Saskatchewan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4C0D7-003C-CA48-8405-44EF48FAB8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b="1" dirty="0"/>
              <a:t>Tim Friesen </a:t>
            </a:r>
            <a:r>
              <a:rPr lang="en-US" sz="2000" b="1" dirty="0"/>
              <a:t>(He/Him/His) </a:t>
            </a:r>
          </a:p>
          <a:p>
            <a:r>
              <a:rPr lang="en-US" sz="2000" b="1" dirty="0"/>
              <a:t>on behalf of the ALPHA collaboration</a:t>
            </a:r>
          </a:p>
          <a:p>
            <a:r>
              <a:rPr lang="en-US" sz="1800" dirty="0"/>
              <a:t>Associate Professor</a:t>
            </a:r>
          </a:p>
          <a:p>
            <a:r>
              <a:rPr lang="en-US" sz="1800" dirty="0"/>
              <a:t>Department of Physics and Astronomy, University of Calgary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60EEBA-A79C-0F4C-9377-12B2BF0711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800" dirty="0"/>
              <a:t>June 12, 2025</a:t>
            </a:r>
          </a:p>
        </p:txBody>
      </p:sp>
    </p:spTree>
    <p:extLst>
      <p:ext uri="{BB962C8B-B14F-4D97-AF65-F5344CB8AC3E}">
        <p14:creationId xmlns:p14="http://schemas.microsoft.com/office/powerpoint/2010/main" val="1814768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Producing and trapping antihydrogen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48CC7D-488C-0946-89EA-D648E6071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279" y="1352283"/>
            <a:ext cx="8119441" cy="55073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CE99483-FB6A-DD38-A44E-9353A62D6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586" y="1354949"/>
            <a:ext cx="8357340" cy="5504688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24A79236-33B1-A708-2EDA-ED69B2D493FB}"/>
              </a:ext>
            </a:extLst>
          </p:cNvPr>
          <p:cNvSpPr/>
          <p:nvPr/>
        </p:nvSpPr>
        <p:spPr>
          <a:xfrm rot="11924487">
            <a:off x="5417679" y="2281903"/>
            <a:ext cx="1129366" cy="1102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E71589-02AB-60BB-760E-C87C61F0F5A2}"/>
              </a:ext>
            </a:extLst>
          </p:cNvPr>
          <p:cNvSpPr txBox="1"/>
          <p:nvPr/>
        </p:nvSpPr>
        <p:spPr>
          <a:xfrm rot="1152559">
            <a:off x="5683645" y="203205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B = 1 T</a:t>
            </a:r>
          </a:p>
        </p:txBody>
      </p:sp>
    </p:spTree>
    <p:extLst>
      <p:ext uri="{BB962C8B-B14F-4D97-AF65-F5344CB8AC3E}">
        <p14:creationId xmlns:p14="http://schemas.microsoft.com/office/powerpoint/2010/main" val="1207821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Producing and trapping antihydrogen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48CC7D-488C-0946-89EA-D648E6071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279" y="1352283"/>
            <a:ext cx="8119441" cy="55073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CE99483-FB6A-DD38-A44E-9353A62D6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586" y="1354949"/>
            <a:ext cx="8357340" cy="550468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D171BE1-998E-D5B6-7126-F72798CE6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0168" y="1352283"/>
            <a:ext cx="8339992" cy="5504688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56733BFA-5AF7-67DC-EC3B-C63670170728}"/>
              </a:ext>
            </a:extLst>
          </p:cNvPr>
          <p:cNvSpPr/>
          <p:nvPr/>
        </p:nvSpPr>
        <p:spPr>
          <a:xfrm rot="11924487">
            <a:off x="5417679" y="2281903"/>
            <a:ext cx="1129366" cy="1102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841E09-2407-DABF-DE15-452C2D73D320}"/>
              </a:ext>
            </a:extLst>
          </p:cNvPr>
          <p:cNvSpPr txBox="1"/>
          <p:nvPr/>
        </p:nvSpPr>
        <p:spPr>
          <a:xfrm rot="1152559">
            <a:off x="5683645" y="203205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B = 1 T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55F11F3-103A-E647-E4BF-3BDF1400E9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9600" y1="67130" x2="49600" y2="67130"/>
                        <a14:foregroundMark x1="16667" y1="68750" x2="16667" y2="68750"/>
                        <a14:backgroundMark x1="82800" y1="16667" x2="82800" y2="1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351" b="12786"/>
          <a:stretch/>
        </p:blipFill>
        <p:spPr bwMode="auto">
          <a:xfrm rot="900620">
            <a:off x="1627559" y="4884378"/>
            <a:ext cx="1833468" cy="98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B168FB-F677-D910-E594-B9A5D14A84F8}"/>
                  </a:ext>
                </a:extLst>
              </p:cNvPr>
              <p:cNvSpPr txBox="1"/>
              <p:nvPr/>
            </p:nvSpPr>
            <p:spPr>
              <a:xfrm>
                <a:off x="10182287" y="1687894"/>
                <a:ext cx="11768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≈0.5 </m:t>
                      </m:r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B168FB-F677-D910-E594-B9A5D14A8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2287" y="1687894"/>
                <a:ext cx="1176861" cy="276999"/>
              </a:xfrm>
              <a:prstGeom prst="rect">
                <a:avLst/>
              </a:prstGeom>
              <a:blipFill>
                <a:blip r:embed="rId7"/>
                <a:stretch>
                  <a:fillRect l="-3109" r="-3627" b="-888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2154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Producing and trapping antihydrogen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48CC7D-488C-0946-89EA-D648E6071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279" y="1352283"/>
            <a:ext cx="8119441" cy="55073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CE99483-FB6A-DD38-A44E-9353A62D6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586" y="1354949"/>
            <a:ext cx="8357340" cy="550468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D171BE1-998E-D5B6-7126-F72798CE6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0168" y="1352283"/>
            <a:ext cx="8339992" cy="55046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9BFEA7-861A-0B50-9F67-0284F9555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9555" y="1354949"/>
            <a:ext cx="8332740" cy="5504688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A9C4479F-6BC8-D6A5-9965-435E7D4D869D}"/>
              </a:ext>
            </a:extLst>
          </p:cNvPr>
          <p:cNvSpPr/>
          <p:nvPr/>
        </p:nvSpPr>
        <p:spPr>
          <a:xfrm rot="11924487">
            <a:off x="5417679" y="2281903"/>
            <a:ext cx="1129366" cy="1102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60BAE2-50E2-7956-9E88-7D90151848C8}"/>
              </a:ext>
            </a:extLst>
          </p:cNvPr>
          <p:cNvSpPr txBox="1"/>
          <p:nvPr/>
        </p:nvSpPr>
        <p:spPr>
          <a:xfrm rot="1152559">
            <a:off x="5683645" y="203205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B = 1 T</a:t>
            </a:r>
          </a:p>
        </p:txBody>
      </p:sp>
    </p:spTree>
    <p:extLst>
      <p:ext uri="{BB962C8B-B14F-4D97-AF65-F5344CB8AC3E}">
        <p14:creationId xmlns:p14="http://schemas.microsoft.com/office/powerpoint/2010/main" val="3029904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37982-CFBC-02DA-E0E3-A99AD7062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Ground state hyperfine splitting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6C92BC-5CA0-9AF8-7CA9-FA348D3FCC2F}"/>
                  </a:ext>
                </a:extLst>
              </p:cNvPr>
              <p:cNvSpPr txBox="1"/>
              <p:nvPr/>
            </p:nvSpPr>
            <p:spPr>
              <a:xfrm>
                <a:off x="8027614" y="2011177"/>
                <a:ext cx="2328843" cy="954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/>
                  <a:t>At same magnetic field</a:t>
                </a:r>
              </a:p>
              <a:p>
                <a:endParaRPr lang="en-CA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000" b="0" i="0" smtClean="0">
                              <a:latin typeface="Cambria Math" panose="02040503050406030204" pitchFamily="18" charset="0"/>
                            </a:rPr>
                            <m:t>HFS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000" b="0" i="0" smtClean="0">
                              <a:latin typeface="Cambria Math" panose="02040503050406030204" pitchFamily="18" charset="0"/>
                            </a:rPr>
                            <m:t>da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000" b="0" i="0" smtClean="0">
                              <a:latin typeface="Cambria Math" panose="02040503050406030204" pitchFamily="18" charset="0"/>
                            </a:rPr>
                            <m:t>cb</m:t>
                          </m:r>
                        </m:sub>
                      </m:sSub>
                    </m:oMath>
                  </m:oMathPara>
                </a14:m>
                <a:br>
                  <a:rPr lang="en-CA" sz="2000" b="0" dirty="0"/>
                </a:br>
                <a:endParaRPr lang="en-CA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6C92BC-5CA0-9AF8-7CA9-FA348D3FCC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7614" y="2011177"/>
                <a:ext cx="2328843" cy="954172"/>
              </a:xfrm>
              <a:prstGeom prst="rect">
                <a:avLst/>
              </a:prstGeom>
              <a:blipFill>
                <a:blip r:embed="rId2"/>
                <a:stretch>
                  <a:fillRect l="-2356" t="-3846" r="-1571" b="-576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orange and white curves&#10;&#10;AI-generated content may be incorrect.">
            <a:extLst>
              <a:ext uri="{FF2B5EF4-FFF2-40B4-BE49-F238E27FC236}">
                <a16:creationId xmlns:a16="http://schemas.microsoft.com/office/drawing/2014/main" id="{0E56ABD7-2959-C2CF-899C-5B2A4AE3A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2248" y="3412723"/>
            <a:ext cx="4484941" cy="2548995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16227E26-01C8-C8C3-6F67-8C98AEDA6BCA}"/>
              </a:ext>
            </a:extLst>
          </p:cNvPr>
          <p:cNvSpPr/>
          <p:nvPr/>
        </p:nvSpPr>
        <p:spPr>
          <a:xfrm>
            <a:off x="634095" y="2150737"/>
            <a:ext cx="7008153" cy="418331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94A1E20C-5C65-C8AC-F685-F0C4B12E7734}"/>
              </a:ext>
            </a:extLst>
          </p:cNvPr>
          <p:cNvSpPr txBox="1"/>
          <p:nvPr/>
        </p:nvSpPr>
        <p:spPr>
          <a:xfrm>
            <a:off x="6296638" y="4357689"/>
            <a:ext cx="1419029" cy="91178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27025">
              <a:lnSpc>
                <a:spcPct val="100000"/>
              </a:lnSpc>
              <a:spcBef>
                <a:spcPts val="90"/>
              </a:spcBef>
            </a:pPr>
            <a:r>
              <a:rPr sz="1400" spc="30" dirty="0">
                <a:latin typeface="Tahoma"/>
                <a:cs typeface="Tahoma"/>
              </a:rPr>
              <a:t>At </a:t>
            </a:r>
            <a:r>
              <a:rPr sz="1400" spc="-55" dirty="0">
                <a:latin typeface="Tahoma"/>
                <a:cs typeface="Tahoma"/>
              </a:rPr>
              <a:t>1</a:t>
            </a:r>
            <a:r>
              <a:rPr sz="1400" spc="-20" dirty="0">
                <a:latin typeface="Tahoma"/>
                <a:cs typeface="Tahoma"/>
              </a:rPr>
              <a:t> </a:t>
            </a:r>
            <a:r>
              <a:rPr sz="1400" spc="5" dirty="0">
                <a:latin typeface="Tahoma"/>
                <a:cs typeface="Tahoma"/>
              </a:rPr>
              <a:t>T:</a:t>
            </a:r>
            <a:endParaRPr sz="14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 dirty="0">
              <a:latin typeface="Tahoma"/>
              <a:cs typeface="Tahoma"/>
            </a:endParaRPr>
          </a:p>
          <a:p>
            <a:pPr marL="52705">
              <a:lnSpc>
                <a:spcPct val="100000"/>
              </a:lnSpc>
            </a:pPr>
            <a:r>
              <a:rPr sz="1400" i="1" spc="5" dirty="0">
                <a:latin typeface="Arial"/>
                <a:cs typeface="Arial"/>
              </a:rPr>
              <a:t>f</a:t>
            </a:r>
            <a:r>
              <a:rPr sz="1400" i="1" spc="7" baseline="-13888" dirty="0">
                <a:latin typeface="Arial"/>
                <a:cs typeface="Arial"/>
              </a:rPr>
              <a:t>bc </a:t>
            </a:r>
            <a:r>
              <a:rPr sz="1400" i="1" spc="-40" dirty="0">
                <a:latin typeface="Meiryo"/>
                <a:cs typeface="Meiryo"/>
              </a:rPr>
              <a:t>≈ </a:t>
            </a:r>
            <a:r>
              <a:rPr sz="1400" spc="-45" dirty="0">
                <a:latin typeface="Tahoma"/>
                <a:cs typeface="Tahoma"/>
              </a:rPr>
              <a:t>28</a:t>
            </a:r>
            <a:r>
              <a:rPr sz="1400" i="1" spc="-45" dirty="0">
                <a:latin typeface="Arial"/>
                <a:cs typeface="Arial"/>
              </a:rPr>
              <a:t>.</a:t>
            </a:r>
            <a:r>
              <a:rPr sz="1400" spc="-45" dirty="0">
                <a:latin typeface="Tahoma"/>
                <a:cs typeface="Tahoma"/>
              </a:rPr>
              <a:t>0</a:t>
            </a:r>
            <a:r>
              <a:rPr sz="1400" spc="-100" dirty="0">
                <a:latin typeface="Tahoma"/>
                <a:cs typeface="Tahoma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GHz</a:t>
            </a:r>
            <a:endParaRPr sz="1400" dirty="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334"/>
              </a:spcBef>
            </a:pPr>
            <a:r>
              <a:rPr sz="1400" i="1" spc="-10" dirty="0">
                <a:latin typeface="Arial"/>
                <a:cs typeface="Arial"/>
              </a:rPr>
              <a:t>f</a:t>
            </a:r>
            <a:r>
              <a:rPr sz="1400" i="1" spc="-15" baseline="-13888" dirty="0">
                <a:latin typeface="Arial"/>
                <a:cs typeface="Arial"/>
              </a:rPr>
              <a:t>ad </a:t>
            </a:r>
            <a:r>
              <a:rPr sz="1400" i="1" spc="-40" dirty="0">
                <a:latin typeface="Meiryo"/>
                <a:cs typeface="Meiryo"/>
              </a:rPr>
              <a:t>≈ </a:t>
            </a:r>
            <a:r>
              <a:rPr sz="1400" spc="-45" dirty="0">
                <a:latin typeface="Tahoma"/>
                <a:cs typeface="Tahoma"/>
              </a:rPr>
              <a:t>29</a:t>
            </a:r>
            <a:r>
              <a:rPr sz="1400" i="1" spc="-45" dirty="0">
                <a:latin typeface="Arial"/>
                <a:cs typeface="Arial"/>
              </a:rPr>
              <a:t>.</a:t>
            </a:r>
            <a:r>
              <a:rPr sz="1400" spc="-45" dirty="0">
                <a:latin typeface="Tahoma"/>
                <a:cs typeface="Tahoma"/>
              </a:rPr>
              <a:t>42</a:t>
            </a:r>
            <a:r>
              <a:rPr sz="1400" spc="-75" dirty="0">
                <a:latin typeface="Tahoma"/>
                <a:cs typeface="Tahoma"/>
              </a:rPr>
              <a:t> </a:t>
            </a:r>
            <a:r>
              <a:rPr lang="en-CA" sz="1400" spc="25" dirty="0">
                <a:latin typeface="Times New Roman"/>
                <a:cs typeface="Times New Roman"/>
              </a:rPr>
              <a:t>GHz</a:t>
            </a:r>
            <a:endParaRPr sz="1400" dirty="0"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696D31-6145-FB76-5BE6-0B997FBCBED3}"/>
                  </a:ext>
                </a:extLst>
              </p:cNvPr>
              <p:cNvSpPr txBox="1"/>
              <p:nvPr/>
            </p:nvSpPr>
            <p:spPr>
              <a:xfrm>
                <a:off x="6453768" y="6334055"/>
                <a:ext cx="18723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0.1 </m:t>
                      </m:r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mT</m:t>
                      </m:r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⇒2.8 </m:t>
                      </m:r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MHz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696D31-6145-FB76-5BE6-0B997FBCBE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768" y="6334055"/>
                <a:ext cx="1872307" cy="276999"/>
              </a:xfrm>
              <a:prstGeom prst="rect">
                <a:avLst/>
              </a:prstGeom>
              <a:blipFill>
                <a:blip r:embed="rId5"/>
                <a:stretch>
                  <a:fillRect l="-2606" r="-2606" b="-888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5595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DE82A-DA2C-FE74-487B-04E4AEA498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F6079-5D10-8A6D-0517-659A19EEC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Approach</a:t>
            </a:r>
          </a:p>
        </p:txBody>
      </p:sp>
      <p:sp>
        <p:nvSpPr>
          <p:cNvPr id="8" name="Verbindingslijn: gekromd 8">
            <a:extLst>
              <a:ext uri="{FF2B5EF4-FFF2-40B4-BE49-F238E27FC236}">
                <a16:creationId xmlns:a16="http://schemas.microsoft.com/office/drawing/2014/main" id="{67E906BB-1301-9D2D-00EA-DEAF62FCF4DB}"/>
              </a:ext>
            </a:extLst>
          </p:cNvPr>
          <p:cNvSpPr/>
          <p:nvPr/>
        </p:nvSpPr>
        <p:spPr>
          <a:xfrm rot="5400000" flipV="1">
            <a:off x="4665151" y="21613"/>
            <a:ext cx="47307" cy="2769900"/>
          </a:xfrm>
          <a:prstGeom prst="curvedConnector3">
            <a:avLst>
              <a:gd name="adj1" fmla="val 4929919"/>
            </a:avLst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Verbindingslijn: gekromd 8">
            <a:extLst>
              <a:ext uri="{FF2B5EF4-FFF2-40B4-BE49-F238E27FC236}">
                <a16:creationId xmlns:a16="http://schemas.microsoft.com/office/drawing/2014/main" id="{B7282BE9-B0F9-DB3A-338D-421B76090120}"/>
              </a:ext>
            </a:extLst>
          </p:cNvPr>
          <p:cNvSpPr/>
          <p:nvPr/>
        </p:nvSpPr>
        <p:spPr>
          <a:xfrm rot="5400000" flipV="1">
            <a:off x="4665152" y="1817627"/>
            <a:ext cx="47307" cy="2769900"/>
          </a:xfrm>
          <a:prstGeom prst="curvedConnector3">
            <a:avLst>
              <a:gd name="adj1" fmla="val 5494271"/>
            </a:avLst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A0A7318-B08B-E092-F9F2-7E9B9B835298}"/>
              </a:ext>
            </a:extLst>
          </p:cNvPr>
          <p:cNvCxnSpPr/>
          <p:nvPr/>
        </p:nvCxnSpPr>
        <p:spPr>
          <a:xfrm>
            <a:off x="3272708" y="5931956"/>
            <a:ext cx="2896712" cy="0"/>
          </a:xfrm>
          <a:prstGeom prst="line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FEEC9A2-FDFC-E753-637B-903959B2F831}"/>
              </a:ext>
            </a:extLst>
          </p:cNvPr>
          <p:cNvCxnSpPr/>
          <p:nvPr/>
        </p:nvCxnSpPr>
        <p:spPr>
          <a:xfrm>
            <a:off x="3272708" y="5806624"/>
            <a:ext cx="2896712" cy="0"/>
          </a:xfrm>
          <a:prstGeom prst="line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ADFA243-380C-E019-9C63-318A70DCBE0B}"/>
              </a:ext>
            </a:extLst>
          </p:cNvPr>
          <p:cNvCxnSpPr/>
          <p:nvPr/>
        </p:nvCxnSpPr>
        <p:spPr>
          <a:xfrm>
            <a:off x="3269378" y="5655929"/>
            <a:ext cx="3240000" cy="0"/>
          </a:xfrm>
          <a:prstGeom prst="line">
            <a:avLst/>
          </a:prstGeom>
          <a:solidFill>
            <a:srgbClr val="00B050"/>
          </a:solidFill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2B555C-9D9E-0A01-F148-3F0D2D090DA1}"/>
              </a:ext>
            </a:extLst>
          </p:cNvPr>
          <p:cNvCxnSpPr/>
          <p:nvPr/>
        </p:nvCxnSpPr>
        <p:spPr>
          <a:xfrm>
            <a:off x="3271598" y="5555962"/>
            <a:ext cx="2896712" cy="0"/>
          </a:xfrm>
          <a:prstGeom prst="line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017F129-F8E8-C7F7-9598-3BCA3EA4AF3F}"/>
              </a:ext>
            </a:extLst>
          </p:cNvPr>
          <p:cNvSpPr/>
          <p:nvPr/>
        </p:nvSpPr>
        <p:spPr>
          <a:xfrm rot="16200000">
            <a:off x="4491908" y="5176104"/>
            <a:ext cx="393793" cy="15292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1B3D9DE-509A-2B1A-B7D8-DF70514EDC19}"/>
              </a:ext>
            </a:extLst>
          </p:cNvPr>
          <p:cNvCxnSpPr>
            <a:cxnSpLocks/>
          </p:cNvCxnSpPr>
          <p:nvPr/>
        </p:nvCxnSpPr>
        <p:spPr>
          <a:xfrm flipV="1">
            <a:off x="1868847" y="1430217"/>
            <a:ext cx="0" cy="48904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90CEA7A-2487-E95F-0802-F3D7879736CB}"/>
              </a:ext>
            </a:extLst>
          </p:cNvPr>
          <p:cNvCxnSpPr>
            <a:cxnSpLocks/>
          </p:cNvCxnSpPr>
          <p:nvPr/>
        </p:nvCxnSpPr>
        <p:spPr>
          <a:xfrm flipV="1">
            <a:off x="1868847" y="6268133"/>
            <a:ext cx="5146003" cy="294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27BD848-9064-AFBA-950D-20E8B349B7D9}"/>
              </a:ext>
            </a:extLst>
          </p:cNvPr>
          <p:cNvSpPr txBox="1"/>
          <p:nvPr/>
        </p:nvSpPr>
        <p:spPr>
          <a:xfrm>
            <a:off x="464987" y="3584529"/>
            <a:ext cx="1165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Frequency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F35232-FD08-B3BB-8636-E90867E2DCEB}"/>
              </a:ext>
            </a:extLst>
          </p:cNvPr>
          <p:cNvSpPr txBox="1"/>
          <p:nvPr/>
        </p:nvSpPr>
        <p:spPr>
          <a:xfrm>
            <a:off x="4096444" y="6359537"/>
            <a:ext cx="6097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Position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DBC15DC-F85C-D320-2800-63EF1594EE59}"/>
              </a:ext>
            </a:extLst>
          </p:cNvPr>
          <p:cNvCxnSpPr>
            <a:cxnSpLocks/>
          </p:cNvCxnSpPr>
          <p:nvPr/>
        </p:nvCxnSpPr>
        <p:spPr>
          <a:xfrm>
            <a:off x="6509378" y="3704321"/>
            <a:ext cx="0" cy="1951608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2B38F03-3176-5E12-A995-0909AC810EBB}"/>
                  </a:ext>
                </a:extLst>
              </p:cNvPr>
              <p:cNvSpPr txBox="1"/>
              <p:nvPr/>
            </p:nvSpPr>
            <p:spPr>
              <a:xfrm>
                <a:off x="6729983" y="4538496"/>
                <a:ext cx="2550570" cy="598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m:rPr>
                            <m:sty m:val="p"/>
                          </m:rPr>
                          <a:rPr lang="en-CA" sz="2000" b="0" i="0" baseline="-25000" smtClean="0">
                            <a:latin typeface="Cambria Math" panose="02040503050406030204" pitchFamily="18" charset="0"/>
                          </a:rPr>
                          <m:t>hfs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000" b="0" i="0" smtClean="0">
                            <a:latin typeface="Cambria Math" panose="02040503050406030204" pitchFamily="18" charset="0"/>
                          </a:rPr>
                          <m:t>da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CA" sz="2000" b="0" i="0" smtClean="0"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CA" sz="2000" dirty="0"/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000" i="0">
                            <a:latin typeface="Cambria Math" panose="02040503050406030204" pitchFamily="18" charset="0"/>
                          </a:rPr>
                          <m:t>cb</m:t>
                        </m:r>
                        <m:r>
                          <a:rPr lang="en-CA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CA" sz="2000"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</m:oMath>
                </a14:m>
                <a:endParaRPr lang="en-CA" sz="2000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10BA2AC-3D21-5C77-6CA0-8DBFB95513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9983" y="4538496"/>
                <a:ext cx="2550570" cy="598177"/>
              </a:xfrm>
              <a:prstGeom prst="rect">
                <a:avLst/>
              </a:prstGeom>
              <a:blipFill>
                <a:blip r:embed="rId2"/>
                <a:stretch>
                  <a:fillRect l="-3349" t="-12245" r="-95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CD20E37-752E-4B35-40F7-B3114ADA8EB2}"/>
                  </a:ext>
                </a:extLst>
              </p:cNvPr>
              <p:cNvSpPr txBox="1"/>
              <p:nvPr/>
            </p:nvSpPr>
            <p:spPr>
              <a:xfrm>
                <a:off x="2210865" y="2472540"/>
                <a:ext cx="3518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da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E547F68-2A8E-B2F3-1DEA-2218B244A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865" y="2472540"/>
                <a:ext cx="351827" cy="276999"/>
              </a:xfrm>
              <a:prstGeom prst="rect">
                <a:avLst/>
              </a:prstGeom>
              <a:blipFill>
                <a:blip r:embed="rId3"/>
                <a:stretch>
                  <a:fillRect l="-24561" t="-4444" r="-8772" b="-3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AB13FBD-841A-EC76-D560-FC60DD2455BF}"/>
                  </a:ext>
                </a:extLst>
              </p:cNvPr>
              <p:cNvSpPr txBox="1"/>
              <p:nvPr/>
            </p:nvSpPr>
            <p:spPr>
              <a:xfrm>
                <a:off x="2244141" y="4666634"/>
                <a:ext cx="342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cb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CA05ACB-648C-93DF-9A64-873A9F4E1D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141" y="4666634"/>
                <a:ext cx="342210" cy="276999"/>
              </a:xfrm>
              <a:prstGeom prst="rect">
                <a:avLst/>
              </a:prstGeom>
              <a:blipFill>
                <a:blip r:embed="rId4"/>
                <a:stretch>
                  <a:fillRect l="-25000" t="-4444" r="-8929" b="-3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FF39AA07-A683-DA55-B7C5-C8E4DE361EC6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2562692" y="2610473"/>
            <a:ext cx="956819" cy="567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014DAEFB-4349-9F9C-EE1D-B44463DAC2D8}"/>
              </a:ext>
            </a:extLst>
          </p:cNvPr>
          <p:cNvCxnSpPr>
            <a:cxnSpLocks/>
          </p:cNvCxnSpPr>
          <p:nvPr/>
        </p:nvCxnSpPr>
        <p:spPr>
          <a:xfrm flipV="1">
            <a:off x="2655022" y="4851521"/>
            <a:ext cx="956819" cy="567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5F066EB-030B-D8C6-9280-F2ED8A10ABB0}"/>
              </a:ext>
            </a:extLst>
          </p:cNvPr>
          <p:cNvSpPr txBox="1"/>
          <p:nvPr/>
        </p:nvSpPr>
        <p:spPr>
          <a:xfrm>
            <a:off x="6950000" y="1688636"/>
            <a:ext cx="524412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Find minimum resonance for both transitions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Stepped increasing frequency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Look for appearance of annihilations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29A8B16-A8E8-8ED2-2204-D8A829FCB9D7}"/>
              </a:ext>
            </a:extLst>
          </p:cNvPr>
          <p:cNvCxnSpPr/>
          <p:nvPr/>
        </p:nvCxnSpPr>
        <p:spPr>
          <a:xfrm>
            <a:off x="3270488" y="3882055"/>
            <a:ext cx="2896712" cy="0"/>
          </a:xfrm>
          <a:prstGeom prst="line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ADEEBE8-EBBE-60AF-A902-04BA75E852F1}"/>
              </a:ext>
            </a:extLst>
          </p:cNvPr>
          <p:cNvCxnSpPr/>
          <p:nvPr/>
        </p:nvCxnSpPr>
        <p:spPr>
          <a:xfrm>
            <a:off x="3270488" y="3756723"/>
            <a:ext cx="2896712" cy="0"/>
          </a:xfrm>
          <a:prstGeom prst="line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5523B3D-AA18-F327-DCD2-2B4DC4AFDB91}"/>
              </a:ext>
            </a:extLst>
          </p:cNvPr>
          <p:cNvCxnSpPr/>
          <p:nvPr/>
        </p:nvCxnSpPr>
        <p:spPr>
          <a:xfrm>
            <a:off x="3270487" y="3631392"/>
            <a:ext cx="2896712" cy="0"/>
          </a:xfrm>
          <a:prstGeom prst="line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7FF0AEC-C1F2-44F1-FFD6-EBDB95851ABB}"/>
              </a:ext>
            </a:extLst>
          </p:cNvPr>
          <p:cNvCxnSpPr/>
          <p:nvPr/>
        </p:nvCxnSpPr>
        <p:spPr>
          <a:xfrm>
            <a:off x="3269378" y="3506061"/>
            <a:ext cx="2896712" cy="0"/>
          </a:xfrm>
          <a:prstGeom prst="line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3C48ACFD-1D7F-0EE1-E87E-7A4F94D420D4}"/>
              </a:ext>
            </a:extLst>
          </p:cNvPr>
          <p:cNvSpPr/>
          <p:nvPr/>
        </p:nvSpPr>
        <p:spPr>
          <a:xfrm rot="16200000">
            <a:off x="4489688" y="3126203"/>
            <a:ext cx="393793" cy="15292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B7CDACE-0AE6-11B6-EFE0-F192E454D775}"/>
              </a:ext>
            </a:extLst>
          </p:cNvPr>
          <p:cNvCxnSpPr/>
          <p:nvPr/>
        </p:nvCxnSpPr>
        <p:spPr>
          <a:xfrm>
            <a:off x="3269378" y="3631392"/>
            <a:ext cx="3240000" cy="0"/>
          </a:xfrm>
          <a:prstGeom prst="line">
            <a:avLst/>
          </a:prstGeom>
          <a:solidFill>
            <a:srgbClr val="00B050"/>
          </a:solidFill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103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1777D-69BB-B289-9D1B-698223066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Previous result (2017)	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8BF3692-D724-F8E4-099A-D4A2B9421C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5625" y="1794149"/>
            <a:ext cx="5664965" cy="221710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5B31F4-F6D4-96B3-D280-5D5E2E861CE2}"/>
              </a:ext>
            </a:extLst>
          </p:cNvPr>
          <p:cNvSpPr txBox="1"/>
          <p:nvPr/>
        </p:nvSpPr>
        <p:spPr>
          <a:xfrm>
            <a:off x="6634406" y="1968964"/>
            <a:ext cx="52260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Dataset – 194 annihilations total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Sum of 22 separate “runs” with </a:t>
            </a:r>
          </a:p>
          <a:p>
            <a:r>
              <a:rPr lang="en-CA" sz="2400" dirty="0"/>
              <a:t>magnetic field ramps between each</a:t>
            </a:r>
          </a:p>
          <a:p>
            <a:endParaRPr lang="en-CA" sz="2400" dirty="0"/>
          </a:p>
          <a:p>
            <a:endParaRPr lang="en-CA" sz="2400" dirty="0"/>
          </a:p>
          <a:p>
            <a:endParaRPr lang="en-CA" sz="2400" dirty="0"/>
          </a:p>
          <a:p>
            <a:endParaRPr lang="en-CA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E4EA5EB-D881-AEF5-2FDD-4FE6386F1A25}"/>
                  </a:ext>
                </a:extLst>
              </p:cNvPr>
              <p:cNvSpPr txBox="1"/>
              <p:nvPr/>
            </p:nvSpPr>
            <p:spPr>
              <a:xfrm>
                <a:off x="820958" y="4705489"/>
                <a:ext cx="8975599" cy="18544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800" b="1" dirty="0"/>
                  <a:t>2017 – 2024 Improvements: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800" dirty="0"/>
                  <a:t>Two orders of magnitude improvement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en-CA" sz="28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2800" dirty="0"/>
                  <a:t>trapping rate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800" dirty="0"/>
                  <a:t>Stabilized magnetic fields (DCCTs with PID control)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800" dirty="0"/>
                  <a:t>No need to cycle superconducting magnets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E4EA5EB-D881-AEF5-2FDD-4FE6386F1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958" y="4705489"/>
                <a:ext cx="8975599" cy="1854482"/>
              </a:xfrm>
              <a:prstGeom prst="rect">
                <a:avLst/>
              </a:prstGeom>
              <a:blipFill>
                <a:blip r:embed="rId3"/>
                <a:stretch>
                  <a:fillRect l="-1427" t="-3289" b="-657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2C848F19-18B7-CABF-928B-20C8190BAB4E}"/>
              </a:ext>
            </a:extLst>
          </p:cNvPr>
          <p:cNvSpPr txBox="1"/>
          <p:nvPr/>
        </p:nvSpPr>
        <p:spPr>
          <a:xfrm>
            <a:off x="665777" y="4083792"/>
            <a:ext cx="6097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spc="40" dirty="0">
                <a:solidFill>
                  <a:srgbClr val="000000"/>
                </a:solidFill>
              </a:rPr>
              <a:t>[ALPHA, </a:t>
            </a:r>
            <a:r>
              <a:rPr lang="en-CA" sz="1800" spc="-30" dirty="0">
                <a:solidFill>
                  <a:srgbClr val="000000"/>
                </a:solidFill>
              </a:rPr>
              <a:t>Nature </a:t>
            </a:r>
            <a:r>
              <a:rPr lang="en-CA" sz="1800" spc="-50" dirty="0">
                <a:solidFill>
                  <a:srgbClr val="000000"/>
                </a:solidFill>
              </a:rPr>
              <a:t>548, </a:t>
            </a:r>
            <a:r>
              <a:rPr lang="en-CA" sz="1800" spc="-55" dirty="0">
                <a:solidFill>
                  <a:srgbClr val="000000"/>
                </a:solidFill>
              </a:rPr>
              <a:t>66</a:t>
            </a:r>
            <a:r>
              <a:rPr lang="en-CA" sz="1800" spc="105" dirty="0">
                <a:solidFill>
                  <a:srgbClr val="000000"/>
                </a:solidFill>
              </a:rPr>
              <a:t> </a:t>
            </a:r>
            <a:r>
              <a:rPr lang="en-CA" sz="1800" spc="-40" dirty="0">
                <a:solidFill>
                  <a:srgbClr val="000000"/>
                </a:solidFill>
              </a:rPr>
              <a:t>(2017)]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1918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AB848-EC98-17AF-7FD2-1DB4E6932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2024 HFS Measurement Protocol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F0422F-7CA5-2085-319D-FF19A5C996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/>
                  <a:t>Energize trapping magnets</a:t>
                </a:r>
              </a:p>
              <a:p>
                <a:r>
                  <a:rPr lang="en-CA" dirty="0"/>
                  <a:t>Accumulate ~1500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en-CA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dirty="0"/>
                  <a:t>over roughly 1 hour</a:t>
                </a:r>
              </a:p>
              <a:p>
                <a:r>
                  <a:rPr lang="en-CA" dirty="0"/>
                  <a:t>Let magnetic fields settle</a:t>
                </a:r>
              </a:p>
              <a:p>
                <a:r>
                  <a:rPr lang="en-CA" dirty="0"/>
                  <a:t>Repeat pairs of resonance scans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F0422F-7CA5-2085-319D-FF19A5C996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2" t="-196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3228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62739-C763-34DE-8595-F3E0515F2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5FB920-DA0C-0F08-4892-35F46BEB42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855498" y="1742577"/>
            <a:ext cx="8356264" cy="293030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129148-ED3C-17F9-01A7-7469E5A253FF}"/>
              </a:ext>
            </a:extLst>
          </p:cNvPr>
          <p:cNvSpPr txBox="1"/>
          <p:nvPr/>
        </p:nvSpPr>
        <p:spPr>
          <a:xfrm rot="20680070">
            <a:off x="3621260" y="2198069"/>
            <a:ext cx="73044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600" dirty="0">
                <a:solidFill>
                  <a:schemeClr val="accent1">
                    <a:lumMod val="60000"/>
                    <a:lumOff val="40000"/>
                    <a:alpha val="34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406690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627EE-B1AB-9630-40C7-D1976FE2C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8BB14-B61D-6F01-83E3-67D48E19A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5C5841F-667A-3590-D1CB-84043D56E5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855498" y="1742577"/>
            <a:ext cx="8356264" cy="2930301"/>
          </a:xfrm>
        </p:spPr>
      </p:pic>
      <p:pic>
        <p:nvPicPr>
          <p:cNvPr id="4" name="Picture 3" descr="A graph of a frequency&#10;&#10;AI-generated content may be incorrect.">
            <a:extLst>
              <a:ext uri="{FF2B5EF4-FFF2-40B4-BE49-F238E27FC236}">
                <a16:creationId xmlns:a16="http://schemas.microsoft.com/office/drawing/2014/main" id="{11EB3C97-741C-A81B-3D56-9E3797A15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250" y="2355830"/>
            <a:ext cx="4385712" cy="30708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A diagram of a frequency&#10;&#10;AI-generated content may be incorrect.">
            <a:extLst>
              <a:ext uri="{FF2B5EF4-FFF2-40B4-BE49-F238E27FC236}">
                <a16:creationId xmlns:a16="http://schemas.microsoft.com/office/drawing/2014/main" id="{F9BF1B37-C1AD-EE56-60AC-235B206D0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9167" y="2441524"/>
            <a:ext cx="4386819" cy="307157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6B47E0D-EA49-A572-4B4D-83803B8AD950}"/>
                  </a:ext>
                </a:extLst>
              </p:cNvPr>
              <p:cNvSpPr txBox="1"/>
              <p:nvPr/>
            </p:nvSpPr>
            <p:spPr>
              <a:xfrm>
                <a:off x="3010401" y="5650542"/>
                <a:ext cx="9314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→|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6B47E0D-EA49-A572-4B4D-83803B8AD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401" y="5650542"/>
                <a:ext cx="931409" cy="276999"/>
              </a:xfrm>
              <a:prstGeom prst="rect">
                <a:avLst/>
              </a:prstGeom>
              <a:blipFill>
                <a:blip r:embed="rId5"/>
                <a:stretch>
                  <a:fillRect t="-2222" r="-8497" b="-3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D0681A-F6BE-A988-5C82-0FFBD29AFBBB}"/>
                  </a:ext>
                </a:extLst>
              </p:cNvPr>
              <p:cNvSpPr txBox="1"/>
              <p:nvPr/>
            </p:nvSpPr>
            <p:spPr>
              <a:xfrm>
                <a:off x="8304796" y="5690325"/>
                <a:ext cx="9624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→|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ED0681A-F6BE-A988-5C82-0FFBD29AF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4796" y="5690325"/>
                <a:ext cx="962443" cy="276999"/>
              </a:xfrm>
              <a:prstGeom prst="rect">
                <a:avLst/>
              </a:prstGeom>
              <a:blipFill>
                <a:blip r:embed="rId6"/>
                <a:stretch>
                  <a:fillRect t="-2174" r="-8228" b="-3260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90AD919-5C73-A7EE-5F57-1F1AA7541831}"/>
              </a:ext>
            </a:extLst>
          </p:cNvPr>
          <p:cNvSpPr txBox="1"/>
          <p:nvPr/>
        </p:nvSpPr>
        <p:spPr>
          <a:xfrm rot="20680070">
            <a:off x="2162110" y="3167389"/>
            <a:ext cx="7304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chemeClr val="accent1">
                    <a:lumMod val="60000"/>
                    <a:lumOff val="40000"/>
                    <a:alpha val="34000"/>
                  </a:schemeClr>
                </a:solidFill>
              </a:rPr>
              <a:t>PRELIMINARY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6F165C-50DA-2062-0EF5-3BF5AC45A0CB}"/>
              </a:ext>
            </a:extLst>
          </p:cNvPr>
          <p:cNvSpPr txBox="1"/>
          <p:nvPr/>
        </p:nvSpPr>
        <p:spPr>
          <a:xfrm rot="20680070">
            <a:off x="8164076" y="2946117"/>
            <a:ext cx="7304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chemeClr val="accent1">
                    <a:lumMod val="60000"/>
                    <a:lumOff val="40000"/>
                    <a:alpha val="34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4213766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1FD40-84F3-2ACD-F322-A454E26C2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0A382-962F-AFDD-D534-D587EBB0E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Analysis</a:t>
            </a:r>
          </a:p>
        </p:txBody>
      </p:sp>
      <p:pic>
        <p:nvPicPr>
          <p:cNvPr id="4" name="Picture 3" descr="A graph of a frequency&#10;&#10;AI-generated content may be incorrect.">
            <a:extLst>
              <a:ext uri="{FF2B5EF4-FFF2-40B4-BE49-F238E27FC236}">
                <a16:creationId xmlns:a16="http://schemas.microsoft.com/office/drawing/2014/main" id="{E9915B71-3B9F-EBE8-9F87-300DCF160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185" y="3741916"/>
            <a:ext cx="3133645" cy="219412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A diagram of a frequency&#10;&#10;AI-generated content may be incorrect.">
            <a:extLst>
              <a:ext uri="{FF2B5EF4-FFF2-40B4-BE49-F238E27FC236}">
                <a16:creationId xmlns:a16="http://schemas.microsoft.com/office/drawing/2014/main" id="{0A197230-9060-06F0-EFFD-1A111B63A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891" y="1303506"/>
            <a:ext cx="3102939" cy="217262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8204BC-471F-08CB-83E5-E35B22AAC89C}"/>
                  </a:ext>
                </a:extLst>
              </p:cNvPr>
              <p:cNvSpPr txBox="1"/>
              <p:nvPr/>
            </p:nvSpPr>
            <p:spPr>
              <a:xfrm>
                <a:off x="9761271" y="3876347"/>
                <a:ext cx="9314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→|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8204BC-471F-08CB-83E5-E35B22AAC8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1271" y="3876347"/>
                <a:ext cx="931409" cy="276999"/>
              </a:xfrm>
              <a:prstGeom prst="rect">
                <a:avLst/>
              </a:prstGeom>
              <a:blipFill>
                <a:blip r:embed="rId4"/>
                <a:stretch>
                  <a:fillRect t="-2222" r="-8497" b="-3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9E60801-3B4D-EA90-86C2-073F7408C79A}"/>
                  </a:ext>
                </a:extLst>
              </p:cNvPr>
              <p:cNvSpPr txBox="1"/>
              <p:nvPr/>
            </p:nvSpPr>
            <p:spPr>
              <a:xfrm>
                <a:off x="9730237" y="1422220"/>
                <a:ext cx="9624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→|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9E60801-3B4D-EA90-86C2-073F7408C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0237" y="1422220"/>
                <a:ext cx="962443" cy="276999"/>
              </a:xfrm>
              <a:prstGeom prst="rect">
                <a:avLst/>
              </a:prstGeom>
              <a:blipFill>
                <a:blip r:embed="rId5"/>
                <a:stretch>
                  <a:fillRect t="-2174" r="-8228" b="-3260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BFE363-73E5-D8A8-C6BE-019CDD095D84}"/>
                  </a:ext>
                </a:extLst>
              </p:cNvPr>
              <p:cNvSpPr txBox="1"/>
              <p:nvPr/>
            </p:nvSpPr>
            <p:spPr>
              <a:xfrm>
                <a:off x="713678" y="1705508"/>
                <a:ext cx="6013634" cy="3046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b="1" dirty="0"/>
                  <a:t>Lineshapes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Magnetic field shape (Zeeman broadening)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Depletion of trapped population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Energy distribution of trapped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endParaRPr lang="en-CA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CA" sz="2400" dirty="0"/>
                  <a:t> dynamics in non-uniform field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Local, spatially dependant microwave power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Motional broadening effects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BFE363-73E5-D8A8-C6BE-019CDD095D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678" y="1705508"/>
                <a:ext cx="6013634" cy="3046988"/>
              </a:xfrm>
              <a:prstGeom prst="rect">
                <a:avLst/>
              </a:prstGeom>
              <a:blipFill>
                <a:blip r:embed="rId6"/>
                <a:stretch>
                  <a:fillRect l="-1520" t="-1600" r="-60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6BD0F0B5-9C17-12D0-05A1-99F32165A5EB}"/>
              </a:ext>
            </a:extLst>
          </p:cNvPr>
          <p:cNvSpPr txBox="1"/>
          <p:nvPr/>
        </p:nvSpPr>
        <p:spPr>
          <a:xfrm rot="20680070">
            <a:off x="8361871" y="1689842"/>
            <a:ext cx="7304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chemeClr val="accent1">
                    <a:lumMod val="60000"/>
                    <a:lumOff val="40000"/>
                    <a:alpha val="34000"/>
                  </a:schemeClr>
                </a:solidFill>
              </a:rPr>
              <a:t>PRELIMINARY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BF4313-43A4-FD6E-DC5F-7313588AD078}"/>
              </a:ext>
            </a:extLst>
          </p:cNvPr>
          <p:cNvSpPr txBox="1"/>
          <p:nvPr/>
        </p:nvSpPr>
        <p:spPr>
          <a:xfrm rot="20680070">
            <a:off x="8361870" y="4010038"/>
            <a:ext cx="7304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chemeClr val="accent1">
                    <a:lumMod val="60000"/>
                    <a:lumOff val="40000"/>
                    <a:alpha val="34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627130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AC1EA-E827-A348-AE38-BDF7260FD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Why study antimatter?</a:t>
            </a:r>
          </a:p>
        </p:txBody>
      </p:sp>
      <p:pic>
        <p:nvPicPr>
          <p:cNvPr id="4" name="Content Placeholder 3" descr="Text&#10;&#10;Description automatically generated">
            <a:extLst>
              <a:ext uri="{FF2B5EF4-FFF2-40B4-BE49-F238E27FC236}">
                <a16:creationId xmlns:a16="http://schemas.microsoft.com/office/drawing/2014/main" id="{C32547D7-3CB4-ABAF-082C-99C967C301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7158" y="2649724"/>
            <a:ext cx="3914823" cy="23694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C6D318-C271-BC55-444E-4141C102D1AC}"/>
              </a:ext>
            </a:extLst>
          </p:cNvPr>
          <p:cNvSpPr txBox="1"/>
          <p:nvPr/>
        </p:nvSpPr>
        <p:spPr>
          <a:xfrm>
            <a:off x="6329380" y="1863090"/>
            <a:ext cx="3615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Weak equivalence principle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116DF2-35E8-641F-A69B-BE2D1EE57E52}"/>
              </a:ext>
            </a:extLst>
          </p:cNvPr>
          <p:cNvSpPr/>
          <p:nvPr/>
        </p:nvSpPr>
        <p:spPr>
          <a:xfrm>
            <a:off x="5733004" y="2248528"/>
            <a:ext cx="5292841" cy="31437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Content Placeholder 23" descr="A red apple with a stem&#10;&#10;Description automatically generated with medium confidence">
            <a:extLst>
              <a:ext uri="{FF2B5EF4-FFF2-40B4-BE49-F238E27FC236}">
                <a16:creationId xmlns:a16="http://schemas.microsoft.com/office/drawing/2014/main" id="{FCEDD7C3-07DB-AE34-0432-1BB4A1A98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380" y="2572636"/>
            <a:ext cx="482964" cy="436009"/>
          </a:xfrm>
          <a:prstGeom prst="rect">
            <a:avLst/>
          </a:prstGeom>
        </p:spPr>
      </p:pic>
      <p:sp>
        <p:nvSpPr>
          <p:cNvPr id="8" name="object 7">
            <a:extLst>
              <a:ext uri="{FF2B5EF4-FFF2-40B4-BE49-F238E27FC236}">
                <a16:creationId xmlns:a16="http://schemas.microsoft.com/office/drawing/2014/main" id="{4934E680-D7E5-CB02-0491-C91A2481DD48}"/>
              </a:ext>
            </a:extLst>
          </p:cNvPr>
          <p:cNvSpPr/>
          <p:nvPr/>
        </p:nvSpPr>
        <p:spPr>
          <a:xfrm>
            <a:off x="6468688" y="3029485"/>
            <a:ext cx="204349" cy="2459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E87B86D2-55C4-394F-DDA8-A92E2851643C}"/>
              </a:ext>
            </a:extLst>
          </p:cNvPr>
          <p:cNvSpPr txBox="1"/>
          <p:nvPr/>
        </p:nvSpPr>
        <p:spPr>
          <a:xfrm>
            <a:off x="6329380" y="4534212"/>
            <a:ext cx="539241" cy="25776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00" spc="-15" dirty="0">
                <a:latin typeface="Tahoma"/>
                <a:cs typeface="Tahoma"/>
              </a:rPr>
              <a:t>E</a:t>
            </a:r>
            <a:r>
              <a:rPr sz="1600" spc="-45" dirty="0">
                <a:latin typeface="Tahoma"/>
                <a:cs typeface="Tahoma"/>
              </a:rPr>
              <a:t>a</a:t>
            </a:r>
            <a:r>
              <a:rPr sz="1600" spc="-20" dirty="0">
                <a:latin typeface="Tahoma"/>
                <a:cs typeface="Tahoma"/>
              </a:rPr>
              <a:t>rth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10" name="object 11">
            <a:extLst>
              <a:ext uri="{FF2B5EF4-FFF2-40B4-BE49-F238E27FC236}">
                <a16:creationId xmlns:a16="http://schemas.microsoft.com/office/drawing/2014/main" id="{4D47CE8A-9136-B326-870F-AA6574A13971}"/>
              </a:ext>
            </a:extLst>
          </p:cNvPr>
          <p:cNvSpPr/>
          <p:nvPr/>
        </p:nvSpPr>
        <p:spPr>
          <a:xfrm>
            <a:off x="7945508" y="3015121"/>
            <a:ext cx="204349" cy="2459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42966B92-99DB-29CD-A4D6-F603759EDF79}"/>
              </a:ext>
            </a:extLst>
          </p:cNvPr>
          <p:cNvSpPr/>
          <p:nvPr/>
        </p:nvSpPr>
        <p:spPr>
          <a:xfrm>
            <a:off x="7528011" y="3460551"/>
            <a:ext cx="1039473" cy="10384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B08EF3B4-BB5E-F52E-51F9-C193F34ED6D6}"/>
              </a:ext>
            </a:extLst>
          </p:cNvPr>
          <p:cNvSpPr txBox="1"/>
          <p:nvPr/>
        </p:nvSpPr>
        <p:spPr>
          <a:xfrm>
            <a:off x="7570661" y="4519836"/>
            <a:ext cx="996823" cy="25776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00" spc="-5" dirty="0">
                <a:latin typeface="Tahoma"/>
                <a:cs typeface="Tahoma"/>
              </a:rPr>
              <a:t>Anti-E</a:t>
            </a:r>
            <a:r>
              <a:rPr sz="1600" spc="-35" dirty="0">
                <a:latin typeface="Tahoma"/>
                <a:cs typeface="Tahoma"/>
              </a:rPr>
              <a:t>a</a:t>
            </a:r>
            <a:r>
              <a:rPr sz="1600" spc="-20" dirty="0">
                <a:latin typeface="Tahoma"/>
                <a:cs typeface="Tahoma"/>
              </a:rPr>
              <a:t>rth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14" name="object 18">
            <a:extLst>
              <a:ext uri="{FF2B5EF4-FFF2-40B4-BE49-F238E27FC236}">
                <a16:creationId xmlns:a16="http://schemas.microsoft.com/office/drawing/2014/main" id="{24F0F39A-49CC-FA07-D2D2-E65C5471BF6D}"/>
              </a:ext>
            </a:extLst>
          </p:cNvPr>
          <p:cNvSpPr/>
          <p:nvPr/>
        </p:nvSpPr>
        <p:spPr>
          <a:xfrm>
            <a:off x="9455700" y="3015121"/>
            <a:ext cx="139215" cy="2058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19">
            <a:extLst>
              <a:ext uri="{FF2B5EF4-FFF2-40B4-BE49-F238E27FC236}">
                <a16:creationId xmlns:a16="http://schemas.microsoft.com/office/drawing/2014/main" id="{8103243F-0521-FD0A-6CA4-231EE7C72BA0}"/>
              </a:ext>
            </a:extLst>
          </p:cNvPr>
          <p:cNvSpPr txBox="1"/>
          <p:nvPr/>
        </p:nvSpPr>
        <p:spPr>
          <a:xfrm>
            <a:off x="9859791" y="2552797"/>
            <a:ext cx="90805" cy="4424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800" spc="-10" dirty="0">
                <a:latin typeface="Tahoma"/>
                <a:cs typeface="Tahoma"/>
              </a:rPr>
              <a:t>?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16" name="object 20">
            <a:extLst>
              <a:ext uri="{FF2B5EF4-FFF2-40B4-BE49-F238E27FC236}">
                <a16:creationId xmlns:a16="http://schemas.microsoft.com/office/drawing/2014/main" id="{9C8832D9-9210-1108-39EC-20F0AD86361E}"/>
              </a:ext>
            </a:extLst>
          </p:cNvPr>
          <p:cNvSpPr/>
          <p:nvPr/>
        </p:nvSpPr>
        <p:spPr>
          <a:xfrm>
            <a:off x="9004830" y="3460551"/>
            <a:ext cx="1039473" cy="10384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7" name="object 21">
            <a:extLst>
              <a:ext uri="{FF2B5EF4-FFF2-40B4-BE49-F238E27FC236}">
                <a16:creationId xmlns:a16="http://schemas.microsoft.com/office/drawing/2014/main" id="{26E30D7E-8EEA-DA87-7BBA-04CE4769839B}"/>
              </a:ext>
            </a:extLst>
          </p:cNvPr>
          <p:cNvSpPr txBox="1"/>
          <p:nvPr/>
        </p:nvSpPr>
        <p:spPr>
          <a:xfrm>
            <a:off x="9260932" y="4512001"/>
            <a:ext cx="689664" cy="25776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00" spc="-15" dirty="0">
                <a:latin typeface="Tahoma"/>
                <a:cs typeface="Tahoma"/>
              </a:rPr>
              <a:t>E</a:t>
            </a:r>
            <a:r>
              <a:rPr sz="1600" spc="-45" dirty="0">
                <a:latin typeface="Tahoma"/>
                <a:cs typeface="Tahoma"/>
              </a:rPr>
              <a:t>a</a:t>
            </a:r>
            <a:r>
              <a:rPr sz="1600" spc="-20" dirty="0">
                <a:latin typeface="Tahoma"/>
                <a:cs typeface="Tahoma"/>
              </a:rPr>
              <a:t>rth</a:t>
            </a:r>
            <a:endParaRPr sz="1600" dirty="0">
              <a:latin typeface="Tahoma"/>
              <a:cs typeface="Tahoma"/>
            </a:endParaRPr>
          </a:p>
        </p:txBody>
      </p:sp>
      <p:pic>
        <p:nvPicPr>
          <p:cNvPr id="18" name="Picture 17" descr="A picture containing indoor, black, apple, dark&#10;&#10;Description automatically generated">
            <a:extLst>
              <a:ext uri="{FF2B5EF4-FFF2-40B4-BE49-F238E27FC236}">
                <a16:creationId xmlns:a16="http://schemas.microsoft.com/office/drawing/2014/main" id="{B8EF63F1-B4EA-777B-194F-E2DA40E00E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9085" y="2558285"/>
            <a:ext cx="482778" cy="436009"/>
          </a:xfrm>
          <a:prstGeom prst="rect">
            <a:avLst/>
          </a:prstGeom>
        </p:spPr>
      </p:pic>
      <p:pic>
        <p:nvPicPr>
          <p:cNvPr id="19" name="Picture 18" descr="A picture containing indoor, black, apple, dark&#10;&#10;Description automatically generated">
            <a:extLst>
              <a:ext uri="{FF2B5EF4-FFF2-40B4-BE49-F238E27FC236}">
                <a16:creationId xmlns:a16="http://schemas.microsoft.com/office/drawing/2014/main" id="{F6D711A2-4C4C-FC44-AFCD-27D95E5DA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6293" y="2575258"/>
            <a:ext cx="482778" cy="43600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8DDDDE4-EDC7-4D54-DA68-C1A4C7F662AD}"/>
              </a:ext>
            </a:extLst>
          </p:cNvPr>
          <p:cNvSpPr txBox="1"/>
          <p:nvPr/>
        </p:nvSpPr>
        <p:spPr>
          <a:xfrm>
            <a:off x="7401223" y="4834489"/>
            <a:ext cx="129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(under CPT)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92EB21-B2D0-EE54-35CE-EAE46D344E87}"/>
              </a:ext>
            </a:extLst>
          </p:cNvPr>
          <p:cNvSpPr txBox="1"/>
          <p:nvPr/>
        </p:nvSpPr>
        <p:spPr>
          <a:xfrm>
            <a:off x="1615345" y="1887547"/>
            <a:ext cx="3685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Baryon Asymmetry Problem</a:t>
            </a:r>
          </a:p>
        </p:txBody>
      </p:sp>
    </p:spTree>
    <p:extLst>
      <p:ext uri="{BB962C8B-B14F-4D97-AF65-F5344CB8AC3E}">
        <p14:creationId xmlns:p14="http://schemas.microsoft.com/office/powerpoint/2010/main" val="87439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2" grpId="0"/>
      <p:bldP spid="14" grpId="0" animBg="1"/>
      <p:bldP spid="15" grpId="0"/>
      <p:bldP spid="16" grpId="0" animBg="1"/>
      <p:bldP spid="17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B3126-BCE1-F0CA-A280-F7C0B01A1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ACCB6-66EE-6722-A63D-7071FA38F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1205B6F-0BF5-9D4A-BF25-ED9DB912DD98}"/>
                  </a:ext>
                </a:extLst>
              </p:cNvPr>
              <p:cNvSpPr txBox="1"/>
              <p:nvPr/>
            </p:nvSpPr>
            <p:spPr>
              <a:xfrm>
                <a:off x="713678" y="1705508"/>
                <a:ext cx="6209905" cy="4893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b="1" dirty="0"/>
                  <a:t>Lineshapes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Magnetic field shape (Zeeman broadening)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Energy distribution of trapped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endParaRPr lang="en-CA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CA" sz="2400" dirty="0"/>
                  <a:t> dynamics in non-uniform field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Local, spatially dependant microwave power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Motional broadening effects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400" dirty="0"/>
              </a:p>
              <a:p>
                <a:r>
                  <a:rPr lang="en-CA" sz="2400" b="1" dirty="0"/>
                  <a:t>Approach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Fit with an empirical function with an onset </a:t>
                </a:r>
              </a:p>
              <a:p>
                <a:r>
                  <a:rPr lang="en-CA" sz="2400" dirty="0"/>
                  <a:t>frequency parameter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endParaRPr lang="en-CA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CA" sz="2400" dirty="0"/>
                  <a:t> is a proxy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CA" sz="2400" b="0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HFS</m:t>
                        </m:r>
                      </m:sub>
                    </m:sSub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CA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𝑑𝑎</m:t>
                            </m:r>
                          </m:sub>
                          <m:sup>
                            <m:r>
                              <a:rPr lang="en-CA" sz="2400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p>
                        </m:sSub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𝑐𝑏</m:t>
                        </m:r>
                      </m:sub>
                      <m: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bSup>
                  </m:oMath>
                </a14:m>
                <a:r>
                  <a:rPr lang="en-CA" sz="2400" b="0" dirty="0"/>
                  <a:t> </a:t>
                </a:r>
                <a:r>
                  <a:rPr lang="en-CA" sz="2400" dirty="0"/>
                  <a:t>(if measured at same field)</a:t>
                </a:r>
                <a:br>
                  <a:rPr lang="en-CA" sz="2400" b="0" dirty="0"/>
                </a:br>
                <a:endParaRPr lang="en-CA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1205B6F-0BF5-9D4A-BF25-ED9DB912DD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678" y="1705508"/>
                <a:ext cx="6209905" cy="4893647"/>
              </a:xfrm>
              <a:prstGeom prst="rect">
                <a:avLst/>
              </a:prstGeom>
              <a:blipFill>
                <a:blip r:embed="rId2"/>
                <a:stretch>
                  <a:fillRect l="-1472" t="-996" r="-39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graph of a frequency&#10;&#10;AI-generated content may be incorrect.">
            <a:extLst>
              <a:ext uri="{FF2B5EF4-FFF2-40B4-BE49-F238E27FC236}">
                <a16:creationId xmlns:a16="http://schemas.microsoft.com/office/drawing/2014/main" id="{4AE030C4-A190-C7FF-9790-E1365BC93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185" y="3741916"/>
            <a:ext cx="3133645" cy="219412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 descr="A diagram of a frequency&#10;&#10;AI-generated content may be incorrect.">
            <a:extLst>
              <a:ext uri="{FF2B5EF4-FFF2-40B4-BE49-F238E27FC236}">
                <a16:creationId xmlns:a16="http://schemas.microsoft.com/office/drawing/2014/main" id="{2B217432-A352-041F-623F-8E6BE283EB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9891" y="1303506"/>
            <a:ext cx="3102939" cy="217262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B7045D-626D-9D35-46F1-1A141E52B4C6}"/>
                  </a:ext>
                </a:extLst>
              </p:cNvPr>
              <p:cNvSpPr txBox="1"/>
              <p:nvPr/>
            </p:nvSpPr>
            <p:spPr>
              <a:xfrm>
                <a:off x="9761271" y="3876347"/>
                <a:ext cx="9314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→|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8B7045D-626D-9D35-46F1-1A141E52B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1271" y="3876347"/>
                <a:ext cx="931409" cy="276999"/>
              </a:xfrm>
              <a:prstGeom prst="rect">
                <a:avLst/>
              </a:prstGeom>
              <a:blipFill>
                <a:blip r:embed="rId5"/>
                <a:stretch>
                  <a:fillRect t="-2222" r="-8497" b="-3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0004005-9B28-48DA-CB45-8051673009DF}"/>
                  </a:ext>
                </a:extLst>
              </p:cNvPr>
              <p:cNvSpPr txBox="1"/>
              <p:nvPr/>
            </p:nvSpPr>
            <p:spPr>
              <a:xfrm>
                <a:off x="9730237" y="1422220"/>
                <a:ext cx="9624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→|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0004005-9B28-48DA-CB45-8051673009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0237" y="1422220"/>
                <a:ext cx="962443" cy="276999"/>
              </a:xfrm>
              <a:prstGeom prst="rect">
                <a:avLst/>
              </a:prstGeom>
              <a:blipFill>
                <a:blip r:embed="rId6"/>
                <a:stretch>
                  <a:fillRect t="-2174" r="-8228" b="-3260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3AAE43AB-87A4-6375-5C72-71F3BA9693E4}"/>
              </a:ext>
            </a:extLst>
          </p:cNvPr>
          <p:cNvSpPr txBox="1"/>
          <p:nvPr/>
        </p:nvSpPr>
        <p:spPr>
          <a:xfrm rot="20680070">
            <a:off x="8451376" y="2354796"/>
            <a:ext cx="2274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chemeClr val="accent1">
                    <a:lumMod val="60000"/>
                    <a:lumOff val="40000"/>
                    <a:alpha val="34000"/>
                  </a:schemeClr>
                </a:solidFill>
              </a:rPr>
              <a:t>PRELIMINARY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CB9C9F-E516-137B-124C-80F1246BE6E2}"/>
              </a:ext>
            </a:extLst>
          </p:cNvPr>
          <p:cNvSpPr txBox="1"/>
          <p:nvPr/>
        </p:nvSpPr>
        <p:spPr>
          <a:xfrm rot="20680070">
            <a:off x="8451376" y="4674999"/>
            <a:ext cx="2274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chemeClr val="accent1">
                    <a:lumMod val="60000"/>
                    <a:lumOff val="40000"/>
                    <a:alpha val="34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341214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5F629C2-8178-8177-4817-E70A2A26BDF8}"/>
                  </a:ext>
                </a:extLst>
              </p:cNvPr>
              <p:cNvSpPr txBox="1"/>
              <p:nvPr/>
            </p:nvSpPr>
            <p:spPr>
              <a:xfrm>
                <a:off x="642026" y="1692613"/>
                <a:ext cx="5284888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200" dirty="0"/>
                  <a:t>Two HFS measurements at two different base fields: 1.03 T and 1.07 T.  &gt;30,000 trapped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2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CA" sz="2200" dirty="0"/>
                  <a:t> </a:t>
                </a:r>
              </a:p>
              <a:p>
                <a:endParaRPr lang="en-CA" sz="2200" dirty="0"/>
              </a:p>
              <a:p>
                <a:r>
                  <a:rPr lang="en-CA" sz="2200" dirty="0"/>
                  <a:t>Paper in preparation…</a:t>
                </a:r>
              </a:p>
              <a:p>
                <a:endParaRPr lang="en-CA" sz="2200" dirty="0"/>
              </a:p>
              <a:p>
                <a:endParaRPr lang="en-CA" sz="2200" dirty="0"/>
              </a:p>
              <a:p>
                <a:pPr marL="342900" indent="-342900">
                  <a:buFontTx/>
                  <a:buChar char="-"/>
                </a:pPr>
                <a:r>
                  <a:rPr lang="en-CA" sz="2200" dirty="0"/>
                  <a:t>Sensitive to antiproton structure effects</a:t>
                </a:r>
              </a:p>
              <a:p>
                <a:pPr marL="342900" indent="-342900">
                  <a:buFontTx/>
                  <a:buChar char="-"/>
                </a:pPr>
                <a:r>
                  <a:rPr lang="en-CA" sz="2200" dirty="0"/>
                  <a:t>Improved determination of 2S hyperfine splitting</a:t>
                </a:r>
              </a:p>
              <a:p>
                <a:pPr marL="342900" indent="-342900">
                  <a:buFontTx/>
                  <a:buChar char="-"/>
                </a:pPr>
                <a:r>
                  <a:rPr lang="en-CA" sz="2200" dirty="0"/>
                  <a:t>Absolute frequency precision approaching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22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sz="2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CA" sz="2200" dirty="0"/>
                  <a:t> 1S – 2S </a:t>
                </a:r>
              </a:p>
              <a:p>
                <a:endParaRPr lang="en-CA" sz="2200" dirty="0"/>
              </a:p>
              <a:p>
                <a:endParaRPr lang="en-CA" sz="2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5F629C2-8178-8177-4817-E70A2A26BD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026" y="1692613"/>
                <a:ext cx="5284888" cy="4832092"/>
              </a:xfrm>
              <a:prstGeom prst="rect">
                <a:avLst/>
              </a:prstGeom>
              <a:blipFill>
                <a:blip r:embed="rId2"/>
                <a:stretch>
                  <a:fillRect l="-1499" t="-88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6CA4DCAA-A58B-2AEB-C31E-336D38B9F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F68D1-0672-A1B4-C4B5-78FAE6B1D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6254" y="1692613"/>
            <a:ext cx="4456411" cy="4351338"/>
          </a:xfrm>
        </p:spPr>
        <p:txBody>
          <a:bodyPr/>
          <a:lstStyle/>
          <a:p>
            <a:pPr marL="0" indent="0">
              <a:buNone/>
            </a:pPr>
            <a:r>
              <a:rPr lang="en-CA" sz="2200" dirty="0"/>
              <a:t>Systematics:</a:t>
            </a:r>
          </a:p>
          <a:p>
            <a:pPr lvl="1"/>
            <a:r>
              <a:rPr lang="en-CA" sz="2200" dirty="0"/>
              <a:t>Choice of function</a:t>
            </a:r>
          </a:p>
          <a:p>
            <a:pPr lvl="1"/>
            <a:r>
              <a:rPr lang="en-CA" sz="2200" dirty="0"/>
              <a:t>Choice of onset parameter</a:t>
            </a:r>
          </a:p>
          <a:p>
            <a:pPr lvl="1"/>
            <a:r>
              <a:rPr lang="en-CA" sz="2200" dirty="0"/>
              <a:t>Assumption of linear field drift</a:t>
            </a:r>
          </a:p>
          <a:p>
            <a:pPr lvl="1"/>
            <a:r>
              <a:rPr lang="en-CA" sz="2200" dirty="0"/>
              <a:t>Reproducibility of shape between repetitions</a:t>
            </a:r>
          </a:p>
          <a:p>
            <a:pPr lvl="1"/>
            <a:r>
              <a:rPr lang="en-CA" sz="2200" dirty="0"/>
              <a:t>Binning</a:t>
            </a:r>
          </a:p>
          <a:p>
            <a:pPr lvl="1"/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4104100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77736-88F9-CEAD-3FBE-2D98EC88D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Thanks!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501" y="6007358"/>
            <a:ext cx="2033725" cy="505049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249" y="5948380"/>
            <a:ext cx="1381125" cy="666750"/>
          </a:xfrm>
          <a:prstGeom prst="rect">
            <a:avLst/>
          </a:prstGeom>
        </p:spPr>
      </p:pic>
      <p:pic>
        <p:nvPicPr>
          <p:cNvPr id="53" name="Picture 1" descr="ALPHA_team.jpg">
            <a:extLst>
              <a:ext uri="{FF2B5EF4-FFF2-40B4-BE49-F238E27FC236}">
                <a16:creationId xmlns:a16="http://schemas.microsoft.com/office/drawing/2014/main" id="{4FDC484A-535A-FB44-AF73-B3A4AB355C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38" y="449622"/>
            <a:ext cx="2957566" cy="1970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69D784D0-1B9F-1B49-BFC9-EDCAA40D3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6927" y="449622"/>
            <a:ext cx="3227990" cy="1865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D2D83A79-FB9B-FD49-8E82-BD42828D21B9}"/>
              </a:ext>
            </a:extLst>
          </p:cNvPr>
          <p:cNvSpPr txBox="1"/>
          <p:nvPr/>
        </p:nvSpPr>
        <p:spPr>
          <a:xfrm>
            <a:off x="5360222" y="2009101"/>
            <a:ext cx="81144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ALPHA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F8FEB85D-3042-E248-B727-ECCD9FC7B3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6412" y="1861913"/>
            <a:ext cx="715366" cy="419722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282119" y="1732102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A" dirty="0"/>
          </a:p>
          <a:p>
            <a:r>
              <a:rPr lang="en-CA" dirty="0"/>
              <a:t>timothy.friesen@ucalgary.ca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734111-70F7-6BEB-CD86-324EF1FF36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2066" y="5975220"/>
            <a:ext cx="1878059" cy="526832"/>
          </a:xfrm>
          <a:prstGeom prst="rect">
            <a:avLst/>
          </a:prstGeom>
        </p:spPr>
      </p:pic>
      <p:pic>
        <p:nvPicPr>
          <p:cNvPr id="7" name="Picture 6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ABD50CC3-77A8-111D-2D40-321C99039F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11087" y="5975220"/>
            <a:ext cx="2390101" cy="4961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94D379-6C55-0018-18E6-7C7681A63EF5}"/>
              </a:ext>
            </a:extLst>
          </p:cNvPr>
          <p:cNvSpPr txBox="1"/>
          <p:nvPr/>
        </p:nvSpPr>
        <p:spPr>
          <a:xfrm>
            <a:off x="259569" y="3280165"/>
            <a:ext cx="2387864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700" b="1" dirty="0" err="1"/>
              <a:t>UCalgary</a:t>
            </a:r>
            <a:r>
              <a:rPr lang="en-CA" sz="1700" b="1" dirty="0"/>
              <a:t> PSR + NMR:</a:t>
            </a:r>
          </a:p>
          <a:p>
            <a:r>
              <a:rPr lang="en-CA" sz="1700" dirty="0"/>
              <a:t>Jay Suh</a:t>
            </a:r>
          </a:p>
          <a:p>
            <a:r>
              <a:rPr lang="en-CA" sz="1700" dirty="0"/>
              <a:t>Abbygale Swadling</a:t>
            </a:r>
          </a:p>
          <a:p>
            <a:r>
              <a:rPr lang="en-CA" sz="1700" dirty="0"/>
              <a:t>Sean Wilson</a:t>
            </a:r>
          </a:p>
          <a:p>
            <a:r>
              <a:rPr lang="en-CA" sz="1700" dirty="0"/>
              <a:t>Pouya Heidari</a:t>
            </a:r>
          </a:p>
          <a:p>
            <a:r>
              <a:rPr lang="en-CA" sz="1700" dirty="0"/>
              <a:t>Alberto Uribe Jimenez</a:t>
            </a:r>
          </a:p>
          <a:p>
            <a:r>
              <a:rPr lang="en-CA" sz="1700" dirty="0"/>
              <a:t>Reece Stefanyshyn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C06427-2E3F-98D5-C3BE-8563C06896F6}"/>
              </a:ext>
            </a:extLst>
          </p:cNvPr>
          <p:cNvSpPr txBox="1"/>
          <p:nvPr/>
        </p:nvSpPr>
        <p:spPr>
          <a:xfrm>
            <a:off x="2909278" y="3280165"/>
            <a:ext cx="368408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700" b="1" dirty="0"/>
              <a:t>Modeling:</a:t>
            </a:r>
          </a:p>
          <a:p>
            <a:r>
              <a:rPr lang="en-CA" sz="1700" dirty="0"/>
              <a:t>Simone Stracka (</a:t>
            </a:r>
            <a:r>
              <a:rPr lang="en-CA" sz="17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INFN </a:t>
            </a:r>
            <a:r>
              <a:rPr lang="en-CA" sz="1700" b="0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Sezione</a:t>
            </a:r>
            <a:r>
              <a:rPr lang="en-CA" sz="17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di Pisa)</a:t>
            </a:r>
            <a:endParaRPr lang="en-CA" sz="1700" dirty="0"/>
          </a:p>
          <a:p>
            <a:r>
              <a:rPr lang="en-CA" sz="1700" dirty="0"/>
              <a:t>Germano </a:t>
            </a:r>
            <a:r>
              <a:rPr lang="en-CA" sz="1700" dirty="0" err="1"/>
              <a:t>Benome</a:t>
            </a:r>
            <a:r>
              <a:rPr lang="en-CA" sz="1700" dirty="0"/>
              <a:t> (U. Brescia)</a:t>
            </a:r>
          </a:p>
          <a:p>
            <a:r>
              <a:rPr lang="en-CA" sz="1700" dirty="0"/>
              <a:t>Adriano Del Vinicio (U. Brescia)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442E39-7C05-39AB-B767-45F6319AF76F}"/>
              </a:ext>
            </a:extLst>
          </p:cNvPr>
          <p:cNvSpPr txBox="1"/>
          <p:nvPr/>
        </p:nvSpPr>
        <p:spPr>
          <a:xfrm>
            <a:off x="282119" y="2305562"/>
            <a:ext cx="6097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https://alpha.web.cern.ch/</a:t>
            </a:r>
          </a:p>
        </p:txBody>
      </p:sp>
      <p:pic>
        <p:nvPicPr>
          <p:cNvPr id="11" name="Picture 10" descr="A group of men wearing hard hats and standing in a factory&#10;&#10;AI-generated content may be incorrect.">
            <a:extLst>
              <a:ext uri="{FF2B5EF4-FFF2-40B4-BE49-F238E27FC236}">
                <a16:creationId xmlns:a16="http://schemas.microsoft.com/office/drawing/2014/main" id="{64E6D08E-1E86-73F4-2C2D-F6F528AE6E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36133" y="2476533"/>
            <a:ext cx="4489577" cy="3367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88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6BE61-E8E6-88A0-44DF-AEF64FCFF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Antiproton NMR</a:t>
            </a:r>
          </a:p>
        </p:txBody>
      </p:sp>
      <p:pic>
        <p:nvPicPr>
          <p:cNvPr id="6" name="Content Placeholder 5" descr="A graph of a magnetic field&#10;&#10;AI-generated content may be incorrect.">
            <a:extLst>
              <a:ext uri="{FF2B5EF4-FFF2-40B4-BE49-F238E27FC236}">
                <a16:creationId xmlns:a16="http://schemas.microsoft.com/office/drawing/2014/main" id="{F62809FF-E26F-213B-FCF2-7FE8F208D3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546" y="1613267"/>
            <a:ext cx="5947255" cy="266505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A5DA97-8E99-8B62-36F7-0DE15D40B8BC}"/>
                  </a:ext>
                </a:extLst>
              </p:cNvPr>
              <p:cNvSpPr txBox="1"/>
              <p:nvPr/>
            </p:nvSpPr>
            <p:spPr>
              <a:xfrm>
                <a:off x="6686133" y="1993846"/>
                <a:ext cx="6097112" cy="423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sz="2000" i="1" kern="100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 kern="100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kern="100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cd</m:t>
                        </m:r>
                      </m:sub>
                      <m:sup>
                        <m:r>
                          <a:rPr lang="en-US" sz="2000" i="1" kern="100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000" kern="1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 = (</a:t>
                </a:r>
                <a:r>
                  <a:rPr lang="en-US" sz="2000" i="1" kern="1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a/h</a:t>
                </a:r>
                <a:r>
                  <a:rPr lang="en-US" sz="2000" kern="1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)([</a:t>
                </a:r>
                <a14:m>
                  <m:oMath xmlns:m="http://schemas.openxmlformats.org/officeDocument/2006/math">
                    <m:r>
                      <a:rPr lang="en-US" sz="2000" i="1" kern="100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1/2−</m:t>
                    </m:r>
                    <m:rad>
                      <m:radPr>
                        <m:degHide m:val="on"/>
                        <m:ctrlPr>
                          <a:rPr lang="en-CA" sz="2000" i="1" kern="100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i="1" kern="100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</m:rad>
                    <m:r>
                      <a:rPr lang="en-US" sz="2000" i="1" kern="100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/(1+</m:t>
                    </m:r>
                    <m:r>
                      <a:rPr lang="en-US" sz="2000" i="1" kern="100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𝜂</m:t>
                    </m:r>
                    <m:r>
                      <a:rPr lang="en-US" sz="2000" i="1" kern="100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kern="1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],  </a:t>
                </a:r>
                <a:r>
                  <a:rPr lang="en-US" sz="2000" kern="100" dirty="0">
                    <a:effectLst/>
                    <a:latin typeface="Cambria Math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𝜂 </a:t>
                </a:r>
                <a:r>
                  <a:rPr lang="en-US" sz="2000" kern="1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 kern="10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kern="100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𝛾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CA" sz="2000" i="1" kern="1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kern="100"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</m:acc>
                      </m:sub>
                    </m:sSub>
                    <m:r>
                      <a:rPr lang="en-US" sz="2000" i="1" kern="100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CA" sz="2000" i="1" kern="100" spc="-30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kern="100" spc="-300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sSup>
                          <m:sSupPr>
                            <m:ctrlPr>
                              <a:rPr lang="en-CA" sz="2000" i="1" kern="100" spc="-3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kern="100" spc="-300"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 kern="100" spc="-300"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endParaRPr lang="en-CA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A5DA97-8E99-8B62-36F7-0DE15D40B8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6133" y="1993846"/>
                <a:ext cx="6097112" cy="423770"/>
              </a:xfrm>
              <a:prstGeom prst="rect">
                <a:avLst/>
              </a:prstGeom>
              <a:blipFill>
                <a:blip r:embed="rId3"/>
                <a:stretch>
                  <a:fillRect l="-500" t="-8571" b="-1857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F988C0-7B83-ED91-5A97-CD5DA2E8319A}"/>
                  </a:ext>
                </a:extLst>
              </p:cNvPr>
              <p:cNvSpPr txBox="1"/>
              <p:nvPr/>
            </p:nvSpPr>
            <p:spPr>
              <a:xfrm>
                <a:off x="6874686" y="2682262"/>
                <a:ext cx="982320" cy="5270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CA" sz="2000" b="0" i="0" smtClean="0">
                          <a:latin typeface="Cambria Math" panose="02040503050406030204" pitchFamily="18" charset="0"/>
                        </a:rPr>
                        <m:t>HFS</m:t>
                      </m:r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F988C0-7B83-ED91-5A97-CD5DA2E83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4686" y="2682262"/>
                <a:ext cx="982320" cy="5270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" name="Picture 60" descr="A yellow and green squares&#10;&#10;AI-generated content may be incorrect.">
            <a:extLst>
              <a:ext uri="{FF2B5EF4-FFF2-40B4-BE49-F238E27FC236}">
                <a16:creationId xmlns:a16="http://schemas.microsoft.com/office/drawing/2014/main" id="{A939FCA8-4D73-70A4-CFE8-34B6831A12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801" y="5244733"/>
            <a:ext cx="5808000" cy="9379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366CA48-48AC-4781-DF23-BFC1CC37D59A}"/>
                  </a:ext>
                </a:extLst>
              </p:cNvPr>
              <p:cNvSpPr txBox="1"/>
              <p:nvPr/>
            </p:nvSpPr>
            <p:spPr>
              <a:xfrm>
                <a:off x="1127982" y="4812280"/>
                <a:ext cx="35082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000" dirty="0"/>
                  <a:t>Stripline </a:t>
                </a:r>
                <a14:m>
                  <m:oMath xmlns:m="http://schemas.openxmlformats.org/officeDocument/2006/math"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CA" sz="2000" dirty="0"/>
                  <a:t> resonator antenna</a:t>
                </a: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366CA48-48AC-4781-DF23-BFC1CC37D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982" y="4812280"/>
                <a:ext cx="3508268" cy="400110"/>
              </a:xfrm>
              <a:prstGeom prst="rect">
                <a:avLst/>
              </a:prstGeom>
              <a:blipFill>
                <a:blip r:embed="rId6"/>
                <a:stretch>
                  <a:fillRect l="-1736" t="-7576" r="-1042" b="-2575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Picture 63" descr="A yellow cylinder with blue circles and lines&#10;&#10;AI-generated content may be incorrect.">
            <a:extLst>
              <a:ext uri="{FF2B5EF4-FFF2-40B4-BE49-F238E27FC236}">
                <a16:creationId xmlns:a16="http://schemas.microsoft.com/office/drawing/2014/main" id="{05FBD97D-1463-C47B-04B8-41EABF8413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5747" y="2976806"/>
            <a:ext cx="1231120" cy="3487634"/>
          </a:xfrm>
          <a:prstGeom prst="rect">
            <a:avLst/>
          </a:prstGeom>
        </p:spPr>
      </p:pic>
      <p:cxnSp>
        <p:nvCxnSpPr>
          <p:cNvPr id="66" name="Connector: Curved 65">
            <a:extLst>
              <a:ext uri="{FF2B5EF4-FFF2-40B4-BE49-F238E27FC236}">
                <a16:creationId xmlns:a16="http://schemas.microsoft.com/office/drawing/2014/main" id="{9719B2E3-9937-5B54-66E4-50347E2C9C35}"/>
              </a:ext>
            </a:extLst>
          </p:cNvPr>
          <p:cNvCxnSpPr>
            <a:stCxn id="61" idx="3"/>
          </p:cNvCxnSpPr>
          <p:nvPr/>
        </p:nvCxnSpPr>
        <p:spPr>
          <a:xfrm flipV="1">
            <a:off x="6482801" y="4720623"/>
            <a:ext cx="2287430" cy="993094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132030AF-293E-9EC9-B1AB-713A71B9FEEC}"/>
                  </a:ext>
                </a:extLst>
              </p:cNvPr>
              <p:cNvSpPr/>
              <p:nvPr/>
            </p:nvSpPr>
            <p:spPr>
              <a:xfrm>
                <a:off x="3041515" y="1580924"/>
                <a:ext cx="1407268" cy="4943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24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CA" sz="2400" b="0" i="0" smtClean="0">
                          <a:latin typeface="Cambria Math" panose="02040503050406030204" pitchFamily="18" charset="0"/>
                        </a:rPr>
                        <m:t>↔</m:t>
                      </m:r>
                      <m:r>
                        <m:rPr>
                          <m:sty m:val="p"/>
                        </m:rPr>
                        <a:rPr lang="en-CA" sz="2400" b="0" i="0" smtClean="0">
                          <a:latin typeface="Cambria Math" panose="02040503050406030204" pitchFamily="18" charset="0"/>
                        </a:rPr>
                        <m:t>d</m:t>
                      </m:r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132030AF-293E-9EC9-B1AB-713A71B9FE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515" y="1580924"/>
                <a:ext cx="1407268" cy="4943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05302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9A329-4952-E383-8B84-F0EA5E2D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Electron cyclotron resonance magnetometry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EDB9D4F-F52A-92B1-DC03-1B7178D5E055}"/>
                  </a:ext>
                </a:extLst>
              </p:cNvPr>
              <p:cNvSpPr txBox="1"/>
              <p:nvPr/>
            </p:nvSpPr>
            <p:spPr>
              <a:xfrm>
                <a:off x="3820918" y="4271326"/>
                <a:ext cx="1721882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EDB9D4F-F52A-92B1-DC03-1B7178D5E0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918" y="4271326"/>
                <a:ext cx="1721882" cy="7838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D5AB2D6-3D70-CF87-8BAD-14979691784C}"/>
                  </a:ext>
                </a:extLst>
              </p:cNvPr>
              <p:cNvSpPr txBox="1"/>
              <p:nvPr/>
            </p:nvSpPr>
            <p:spPr>
              <a:xfrm>
                <a:off x="3109971" y="5347913"/>
                <a:ext cx="47190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dirty="0"/>
                  <a:t>At 1 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≈28 </m:t>
                    </m:r>
                    <m:r>
                      <m:rPr>
                        <m:sty m:val="p"/>
                      </m:rPr>
                      <a:rPr lang="en-CA" sz="2400" b="0" i="0" smtClean="0">
                        <a:latin typeface="Cambria Math" panose="02040503050406030204" pitchFamily="18" charset="0"/>
                      </a:rPr>
                      <m:t>GHz</m:t>
                    </m:r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2400" b="0" i="0" smtClean="0">
                        <a:latin typeface="Cambria Math" panose="02040503050406030204" pitchFamily="18" charset="0"/>
                      </a:rPr>
                      <m:t>insert</m:t>
                    </m:r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2400" b="0" i="0" smtClean="0">
                        <a:latin typeface="Cambria Math" panose="02040503050406030204" pitchFamily="18" charset="0"/>
                      </a:rPr>
                      <m:t>reference</m:t>
                    </m:r>
                  </m:oMath>
                </a14:m>
                <a:endParaRPr lang="en-CA" sz="24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D5AB2D6-3D70-CF87-8BAD-1497969178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971" y="5347913"/>
                <a:ext cx="4719049" cy="461665"/>
              </a:xfrm>
              <a:prstGeom prst="rect">
                <a:avLst/>
              </a:prstGeom>
              <a:blipFill>
                <a:blip r:embed="rId3"/>
                <a:stretch>
                  <a:fillRect l="-1938" t="-10526" b="-2894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B5942149-E7C4-13B1-080B-F99B4249B1FB}"/>
              </a:ext>
            </a:extLst>
          </p:cNvPr>
          <p:cNvSpPr txBox="1"/>
          <p:nvPr/>
        </p:nvSpPr>
        <p:spPr>
          <a:xfrm>
            <a:off x="8706084" y="5083207"/>
            <a:ext cx="3391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1 ppm precision (on-axis) 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C0BDAE8-840D-4D36-4973-2A662069CCE1}"/>
              </a:ext>
            </a:extLst>
          </p:cNvPr>
          <p:cNvGrpSpPr/>
          <p:nvPr/>
        </p:nvGrpSpPr>
        <p:grpSpPr>
          <a:xfrm>
            <a:off x="423286" y="1614985"/>
            <a:ext cx="7059068" cy="2411416"/>
            <a:chOff x="469944" y="1614985"/>
            <a:chExt cx="8559996" cy="2608274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15A8B41-B707-174E-AE4B-40F924BA372D}"/>
                </a:ext>
              </a:extLst>
            </p:cNvPr>
            <p:cNvGrpSpPr/>
            <p:nvPr/>
          </p:nvGrpSpPr>
          <p:grpSpPr>
            <a:xfrm>
              <a:off x="1674689" y="1614985"/>
              <a:ext cx="6530796" cy="2608274"/>
              <a:chOff x="786562" y="1584803"/>
              <a:chExt cx="8216597" cy="3506056"/>
            </a:xfrm>
          </p:grpSpPr>
          <p:pic>
            <p:nvPicPr>
              <p:cNvPr id="14" name="Picture 13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BC0E7B6F-C368-A473-B142-BDF2FEFACB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4973658" y="2416264"/>
                <a:ext cx="1896433" cy="1630126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DD9050E-E4D9-8B4F-053D-FDD48BC9ABEC}"/>
                  </a:ext>
                </a:extLst>
              </p:cNvPr>
              <p:cNvSpPr/>
              <p:nvPr/>
            </p:nvSpPr>
            <p:spPr>
              <a:xfrm>
                <a:off x="1780822" y="2691917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15AF2BA-3C67-08EE-0928-9FA6F745A51A}"/>
                  </a:ext>
                </a:extLst>
              </p:cNvPr>
              <p:cNvSpPr/>
              <p:nvPr/>
            </p:nvSpPr>
            <p:spPr>
              <a:xfrm>
                <a:off x="2724460" y="2173643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1589B64-05C2-8DC6-CF7F-DBC06022C78A}"/>
                  </a:ext>
                </a:extLst>
              </p:cNvPr>
              <p:cNvSpPr/>
              <p:nvPr/>
            </p:nvSpPr>
            <p:spPr>
              <a:xfrm>
                <a:off x="3643040" y="2173643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001F6BE-F318-A62E-613F-867B5E2CDD1D}"/>
                  </a:ext>
                </a:extLst>
              </p:cNvPr>
              <p:cNvSpPr/>
              <p:nvPr/>
            </p:nvSpPr>
            <p:spPr>
              <a:xfrm>
                <a:off x="4561619" y="2173643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D6B50CF-060D-F807-2B91-8EDB09D85627}"/>
                  </a:ext>
                </a:extLst>
              </p:cNvPr>
              <p:cNvSpPr/>
              <p:nvPr/>
            </p:nvSpPr>
            <p:spPr>
              <a:xfrm>
                <a:off x="5480199" y="2173643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AF9C715-3A81-6496-E5C5-46C4C818CDFB}"/>
                  </a:ext>
                </a:extLst>
              </p:cNvPr>
              <p:cNvSpPr/>
              <p:nvPr/>
            </p:nvSpPr>
            <p:spPr>
              <a:xfrm>
                <a:off x="6398778" y="2173643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D6412D4-0806-545E-7C8C-C35AEC13A342}"/>
                  </a:ext>
                </a:extLst>
              </p:cNvPr>
              <p:cNvSpPr/>
              <p:nvPr/>
            </p:nvSpPr>
            <p:spPr>
              <a:xfrm>
                <a:off x="7317358" y="2173643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F8D9505-20B3-EE0D-9FB7-36D020782121}"/>
                  </a:ext>
                </a:extLst>
              </p:cNvPr>
              <p:cNvSpPr/>
              <p:nvPr/>
            </p:nvSpPr>
            <p:spPr>
              <a:xfrm>
                <a:off x="8235937" y="2173643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D284B8B-9519-EC12-B9C1-7C6B06004EBC}"/>
                  </a:ext>
                </a:extLst>
              </p:cNvPr>
              <p:cNvSpPr/>
              <p:nvPr/>
            </p:nvSpPr>
            <p:spPr>
              <a:xfrm>
                <a:off x="1780822" y="3580714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CEF1B1A-2680-43A1-5338-E4632D528AA5}"/>
                  </a:ext>
                </a:extLst>
              </p:cNvPr>
              <p:cNvSpPr/>
              <p:nvPr/>
            </p:nvSpPr>
            <p:spPr>
              <a:xfrm>
                <a:off x="2715593" y="4059191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22DE78C-4191-7D99-7EAD-9A8186919E6E}"/>
                  </a:ext>
                </a:extLst>
              </p:cNvPr>
              <p:cNvSpPr/>
              <p:nvPr/>
            </p:nvSpPr>
            <p:spPr>
              <a:xfrm>
                <a:off x="3634173" y="4059191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1577294-A75B-AB38-8B0E-96C96EA730FC}"/>
                  </a:ext>
                </a:extLst>
              </p:cNvPr>
              <p:cNvSpPr/>
              <p:nvPr/>
            </p:nvSpPr>
            <p:spPr>
              <a:xfrm>
                <a:off x="4552752" y="4059191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EEA34EB-D921-2D53-79F1-4E20A544E345}"/>
                  </a:ext>
                </a:extLst>
              </p:cNvPr>
              <p:cNvSpPr/>
              <p:nvPr/>
            </p:nvSpPr>
            <p:spPr>
              <a:xfrm>
                <a:off x="5471332" y="4059191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02A6F81-F5D3-A5B4-BDD0-62C28939B878}"/>
                  </a:ext>
                </a:extLst>
              </p:cNvPr>
              <p:cNvSpPr/>
              <p:nvPr/>
            </p:nvSpPr>
            <p:spPr>
              <a:xfrm>
                <a:off x="6389911" y="4059191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73B16B4-D102-FC86-322C-864BB17AE37D}"/>
                  </a:ext>
                </a:extLst>
              </p:cNvPr>
              <p:cNvSpPr/>
              <p:nvPr/>
            </p:nvSpPr>
            <p:spPr>
              <a:xfrm>
                <a:off x="7308491" y="4059191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2603B23-8917-9A81-E03B-59422D12B4E9}"/>
                  </a:ext>
                </a:extLst>
              </p:cNvPr>
              <p:cNvSpPr/>
              <p:nvPr/>
            </p:nvSpPr>
            <p:spPr>
              <a:xfrm>
                <a:off x="8227070" y="4059191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A8EB5EB-1833-D09C-D7D0-52F609F8B4FA}"/>
                  </a:ext>
                </a:extLst>
              </p:cNvPr>
              <p:cNvSpPr/>
              <p:nvPr/>
            </p:nvSpPr>
            <p:spPr>
              <a:xfrm>
                <a:off x="2710071" y="1589065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0E02234-3983-E839-4721-7AE2676A170F}"/>
                  </a:ext>
                </a:extLst>
              </p:cNvPr>
              <p:cNvSpPr/>
              <p:nvPr/>
            </p:nvSpPr>
            <p:spPr>
              <a:xfrm>
                <a:off x="8489894" y="1598869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B7E4537-5366-6104-C4FE-19675AAE70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15593" y="1906885"/>
                <a:ext cx="6278699" cy="161857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CB54FE3B-C516-A0FD-B871-AAA34CB589D3}"/>
                  </a:ext>
                </a:extLst>
              </p:cNvPr>
              <p:cNvSpPr/>
              <p:nvPr/>
            </p:nvSpPr>
            <p:spPr>
              <a:xfrm>
                <a:off x="2715593" y="4272258"/>
                <a:ext cx="6278699" cy="161857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37E4B4D8-FB31-9554-D686-09A4818A2C3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91321" y="5078849"/>
                <a:ext cx="1362514" cy="1201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5EA38F5-22AF-1EA6-29B6-9939639FF530}"/>
                  </a:ext>
                </a:extLst>
              </p:cNvPr>
              <p:cNvSpPr txBox="1"/>
              <p:nvPr/>
            </p:nvSpPr>
            <p:spPr>
              <a:xfrm>
                <a:off x="7946952" y="4527127"/>
                <a:ext cx="314511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b="1" dirty="0"/>
                  <a:t>B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6A295E7-2A91-AD9B-F665-DEF2913EEB46}"/>
                  </a:ext>
                </a:extLst>
              </p:cNvPr>
              <p:cNvSpPr/>
              <p:nvPr/>
            </p:nvSpPr>
            <p:spPr>
              <a:xfrm>
                <a:off x="5599983" y="1593731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AFE37E9-3FE3-FFBB-E5E2-8DA478795DEA}"/>
                  </a:ext>
                </a:extLst>
              </p:cNvPr>
              <p:cNvSpPr/>
              <p:nvPr/>
            </p:nvSpPr>
            <p:spPr>
              <a:xfrm>
                <a:off x="7044939" y="1592640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BA890A3-3C83-8790-537F-2F93D6B92737}"/>
                  </a:ext>
                </a:extLst>
              </p:cNvPr>
              <p:cNvSpPr/>
              <p:nvPr/>
            </p:nvSpPr>
            <p:spPr>
              <a:xfrm>
                <a:off x="4155027" y="1584803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18E1DDC-5B31-A925-2AA6-C2D7EBB21BA1}"/>
                  </a:ext>
                </a:extLst>
              </p:cNvPr>
              <p:cNvSpPr/>
              <p:nvPr/>
            </p:nvSpPr>
            <p:spPr>
              <a:xfrm>
                <a:off x="2705918" y="4523553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69BC869-E125-0880-CB6C-126B3A42FC7C}"/>
                  </a:ext>
                </a:extLst>
              </p:cNvPr>
              <p:cNvSpPr/>
              <p:nvPr/>
            </p:nvSpPr>
            <p:spPr>
              <a:xfrm>
                <a:off x="8485741" y="4533357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6F1F38C-3B43-4F25-9952-2DEDB6A5CB60}"/>
                  </a:ext>
                </a:extLst>
              </p:cNvPr>
              <p:cNvSpPr/>
              <p:nvPr/>
            </p:nvSpPr>
            <p:spPr>
              <a:xfrm>
                <a:off x="5595830" y="4528219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8CAE601-82AF-8939-9D91-CE763EB83B4D}"/>
                  </a:ext>
                </a:extLst>
              </p:cNvPr>
              <p:cNvSpPr/>
              <p:nvPr/>
            </p:nvSpPr>
            <p:spPr>
              <a:xfrm>
                <a:off x="7040786" y="4527128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EC77101-99F0-0663-EEB4-B5D17FD1E5CB}"/>
                  </a:ext>
                </a:extLst>
              </p:cNvPr>
              <p:cNvSpPr/>
              <p:nvPr/>
            </p:nvSpPr>
            <p:spPr>
              <a:xfrm>
                <a:off x="4150874" y="4519291"/>
                <a:ext cx="501042" cy="240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3B53D40-FD3B-5FE0-D65B-E58467134BD4}"/>
                  </a:ext>
                </a:extLst>
              </p:cNvPr>
              <p:cNvSpPr/>
              <p:nvPr/>
            </p:nvSpPr>
            <p:spPr>
              <a:xfrm>
                <a:off x="786564" y="2691917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BB7AA0D8-7B44-201F-1354-4B5D9F643720}"/>
                  </a:ext>
                </a:extLst>
              </p:cNvPr>
              <p:cNvSpPr/>
              <p:nvPr/>
            </p:nvSpPr>
            <p:spPr>
              <a:xfrm>
                <a:off x="786564" y="3580714"/>
                <a:ext cx="767222" cy="120353"/>
              </a:xfrm>
              <a:prstGeom prst="rect">
                <a:avLst/>
              </a:prstGeom>
              <a:solidFill>
                <a:srgbClr val="FFCD00"/>
              </a:solidFill>
              <a:ln>
                <a:solidFill>
                  <a:srgbClr val="FFC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2A105C11-1FC7-11EC-7D12-36FB783732FA}"/>
                  </a:ext>
                </a:extLst>
              </p:cNvPr>
              <p:cNvSpPr/>
              <p:nvPr/>
            </p:nvSpPr>
            <p:spPr>
              <a:xfrm>
                <a:off x="786562" y="2912136"/>
                <a:ext cx="873409" cy="568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e-</a:t>
                </a: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C58DA22-64C7-D164-0E9D-67619B81B16D}"/>
                  </a:ext>
                </a:extLst>
              </p:cNvPr>
              <p:cNvSpPr/>
              <p:nvPr/>
            </p:nvSpPr>
            <p:spPr>
              <a:xfrm>
                <a:off x="2921790" y="3092163"/>
                <a:ext cx="470657" cy="143289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907DA65-29A3-773F-8236-D8C21F273EEF}"/>
                </a:ext>
              </a:extLst>
            </p:cNvPr>
            <p:cNvGrpSpPr/>
            <p:nvPr/>
          </p:nvGrpSpPr>
          <p:grpSpPr>
            <a:xfrm>
              <a:off x="575859" y="2367293"/>
              <a:ext cx="937639" cy="941623"/>
              <a:chOff x="1085162" y="2388654"/>
              <a:chExt cx="937639" cy="941623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C9210E0-7872-0E35-0C54-C6648D875EE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196691" y="2491254"/>
                <a:ext cx="742835" cy="742835"/>
                <a:chOff x="1173933" y="2629180"/>
                <a:chExt cx="460569" cy="460569"/>
              </a:xfrm>
            </p:grpSpPr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2FE20DA4-9AAD-A9C3-6653-4301B8C85EA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349719" y="2798946"/>
                  <a:ext cx="121038" cy="121038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9A347B65-C253-019A-43E6-5BFC8A737D7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89200" y="2744446"/>
                  <a:ext cx="230038" cy="230038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D3B3BEB6-BB42-C4DD-0FA1-D54C9FDC859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31084" y="2686330"/>
                  <a:ext cx="346269" cy="346269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BF77459C-5A15-1F27-E547-720DB8D0A4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173933" y="2629180"/>
                  <a:ext cx="460569" cy="460569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51" name="Partial Circle 50">
                <a:extLst>
                  <a:ext uri="{FF2B5EF4-FFF2-40B4-BE49-F238E27FC236}">
                    <a16:creationId xmlns:a16="http://schemas.microsoft.com/office/drawing/2014/main" id="{86D2C045-B72D-FE14-48D5-D6D004CEDC2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873289">
                <a:off x="1083170" y="2390646"/>
                <a:ext cx="941623" cy="937639"/>
              </a:xfrm>
              <a:prstGeom prst="pi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>
                  <a:solidFill>
                    <a:schemeClr val="tx1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E28D729-9BFA-B4E1-4F53-004A2854A838}"/>
                    </a:ext>
                  </a:extLst>
                </p:cNvPr>
                <p:cNvSpPr txBox="1"/>
                <p:nvPr/>
              </p:nvSpPr>
              <p:spPr>
                <a:xfrm>
                  <a:off x="469944" y="2638363"/>
                  <a:ext cx="633847" cy="399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CA" dirty="0"/>
                    <a:t>W</a:t>
                  </a: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E28D729-9BFA-B4E1-4F53-004A2854A8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9944" y="2638363"/>
                  <a:ext cx="633847" cy="399483"/>
                </a:xfrm>
                <a:prstGeom prst="rect">
                  <a:avLst/>
                </a:prstGeom>
                <a:blipFill>
                  <a:blip r:embed="rId5"/>
                  <a:stretch>
                    <a:fillRect t="-8197" r="-10465" b="-2459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Can 41">
              <a:extLst>
                <a:ext uri="{FF2B5EF4-FFF2-40B4-BE49-F238E27FC236}">
                  <a16:creationId xmlns:a16="http://schemas.microsoft.com/office/drawing/2014/main" id="{58762265-12A3-BC0B-B2B4-655609F73079}"/>
                </a:ext>
              </a:extLst>
            </p:cNvPr>
            <p:cNvSpPr/>
            <p:nvPr/>
          </p:nvSpPr>
          <p:spPr>
            <a:xfrm rot="5400000">
              <a:off x="8351010" y="2693435"/>
              <a:ext cx="656308" cy="146647"/>
            </a:xfrm>
            <a:prstGeom prst="can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F24816B-29BE-12D3-51C0-A3EC5251FA18}"/>
                </a:ext>
              </a:extLst>
            </p:cNvPr>
            <p:cNvSpPr txBox="1"/>
            <p:nvPr/>
          </p:nvSpPr>
          <p:spPr>
            <a:xfrm>
              <a:off x="8406051" y="2134476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MCP</a:t>
              </a:r>
            </a:p>
          </p:txBody>
        </p:sp>
      </p:grpSp>
      <p:pic>
        <p:nvPicPr>
          <p:cNvPr id="62" name="Content Placeholder 15" descr="Chart, histogram&#10;&#10;Description automatically generated">
            <a:extLst>
              <a:ext uri="{FF2B5EF4-FFF2-40B4-BE49-F238E27FC236}">
                <a16:creationId xmlns:a16="http://schemas.microsoft.com/office/drawing/2014/main" id="{CF0FD933-B560-9EC3-F5BD-C7499FE775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7737364" y="1574738"/>
            <a:ext cx="4368629" cy="2908787"/>
          </a:xfrm>
        </p:spPr>
      </p:pic>
    </p:spTree>
    <p:extLst>
      <p:ext uri="{BB962C8B-B14F-4D97-AF65-F5344CB8AC3E}">
        <p14:creationId xmlns:p14="http://schemas.microsoft.com/office/powerpoint/2010/main" val="33780651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2B969-450B-FB5F-0E2C-82198FF84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Magnetic field maps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0B3D1A2-37F0-3079-96BE-4F170FD4D663}"/>
              </a:ext>
            </a:extLst>
          </p:cNvPr>
          <p:cNvGrpSpPr/>
          <p:nvPr/>
        </p:nvGrpSpPr>
        <p:grpSpPr>
          <a:xfrm>
            <a:off x="512105" y="2479589"/>
            <a:ext cx="5871929" cy="2422827"/>
            <a:chOff x="535546" y="1701985"/>
            <a:chExt cx="5159352" cy="172701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05A1FC0-BC75-8727-A63C-83CA9239EA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5546" y="1871713"/>
              <a:ext cx="4930160" cy="1557287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2EF7EF3-A446-C7BF-FF38-0444C7BFFBD7}"/>
                </a:ext>
              </a:extLst>
            </p:cNvPr>
            <p:cNvSpPr/>
            <p:nvPr/>
          </p:nvSpPr>
          <p:spPr>
            <a:xfrm>
              <a:off x="4778908" y="1701985"/>
              <a:ext cx="915990" cy="2469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79C81CAE-F7F3-630C-1BE8-48D4E806B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306" y="1701985"/>
            <a:ext cx="5669589" cy="37176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A8E089-C625-CE3F-A61C-EAFE2EAE75FD}"/>
              </a:ext>
            </a:extLst>
          </p:cNvPr>
          <p:cNvSpPr txBox="1"/>
          <p:nvPr/>
        </p:nvSpPr>
        <p:spPr>
          <a:xfrm>
            <a:off x="984403" y="2479589"/>
            <a:ext cx="156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Magnet model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AC4917-D9A1-F72A-4E0A-F81D6E37F052}"/>
              </a:ext>
            </a:extLst>
          </p:cNvPr>
          <p:cNvSpPr txBox="1"/>
          <p:nvPr/>
        </p:nvSpPr>
        <p:spPr>
          <a:xfrm>
            <a:off x="6913264" y="1651417"/>
            <a:ext cx="4441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Electron Cyclotron Resonance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ACAD9D-A19B-7683-1D9C-D317881DA7AC}"/>
              </a:ext>
            </a:extLst>
          </p:cNvPr>
          <p:cNvSpPr txBox="1"/>
          <p:nvPr/>
        </p:nvSpPr>
        <p:spPr>
          <a:xfrm>
            <a:off x="6600030" y="5400276"/>
            <a:ext cx="4490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1 ppm on-axis field measurements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686B4C-8F76-AE66-9BC9-0243464418CB}"/>
              </a:ext>
            </a:extLst>
          </p:cNvPr>
          <p:cNvSpPr txBox="1"/>
          <p:nvPr/>
        </p:nvSpPr>
        <p:spPr>
          <a:xfrm>
            <a:off x="10090531" y="2202590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Model</a:t>
            </a:r>
          </a:p>
          <a:p>
            <a:r>
              <a:rPr lang="en-CA" dirty="0"/>
              <a:t>ECR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1C573D-9181-A050-738C-33622447AFBE}"/>
              </a:ext>
            </a:extLst>
          </p:cNvPr>
          <p:cNvCxnSpPr/>
          <p:nvPr/>
        </p:nvCxnSpPr>
        <p:spPr>
          <a:xfrm>
            <a:off x="9740335" y="2377688"/>
            <a:ext cx="35019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3A6553E-06F5-EAD2-545D-1FB6852D7572}"/>
              </a:ext>
            </a:extLst>
          </p:cNvPr>
          <p:cNvSpPr/>
          <p:nvPr/>
        </p:nvSpPr>
        <p:spPr>
          <a:xfrm>
            <a:off x="9897389" y="2655253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9F9113-E9F2-3286-C21F-5B0B237C1588}"/>
              </a:ext>
            </a:extLst>
          </p:cNvPr>
          <p:cNvSpPr/>
          <p:nvPr/>
        </p:nvSpPr>
        <p:spPr>
          <a:xfrm>
            <a:off x="9647382" y="2237177"/>
            <a:ext cx="1236956" cy="5634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183900-A122-95BF-81AF-41C9F5908013}"/>
              </a:ext>
            </a:extLst>
          </p:cNvPr>
          <p:cNvSpPr txBox="1"/>
          <p:nvPr/>
        </p:nvSpPr>
        <p:spPr>
          <a:xfrm>
            <a:off x="6600030" y="5928981"/>
            <a:ext cx="4917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/>
              <a:t>[E.D. Hunter et al. Physics of Plasmas, 27, 032106 (2020)]</a:t>
            </a:r>
          </a:p>
        </p:txBody>
      </p:sp>
    </p:spTree>
    <p:extLst>
      <p:ext uri="{BB962C8B-B14F-4D97-AF65-F5344CB8AC3E}">
        <p14:creationId xmlns:p14="http://schemas.microsoft.com/office/powerpoint/2010/main" val="36356521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9F5318-5180-4706-2E6B-4CFD405ED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EADCD-3F60-B208-5914-555E6EB16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Magnetic field time evolution</a:t>
            </a:r>
          </a:p>
        </p:txBody>
      </p:sp>
      <p:pic>
        <p:nvPicPr>
          <p:cNvPr id="1026" name="Picture 2" descr="A graph of a graph with numbers and text&#10;&#10;Description automatically generated with medium confidence">
            <a:extLst>
              <a:ext uri="{FF2B5EF4-FFF2-40B4-BE49-F238E27FC236}">
                <a16:creationId xmlns:a16="http://schemas.microsoft.com/office/drawing/2014/main" id="{0382851C-DC02-0ACC-0502-354C8FCFB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783" y="1648779"/>
            <a:ext cx="6439130" cy="477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E8560D4-0636-A65F-5D65-7802CDC66047}"/>
              </a:ext>
            </a:extLst>
          </p:cNvPr>
          <p:cNvSpPr/>
          <p:nvPr/>
        </p:nvSpPr>
        <p:spPr>
          <a:xfrm>
            <a:off x="2297151" y="1778620"/>
            <a:ext cx="875371" cy="46488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743A331-E77C-1CEB-996B-3FE46EC21BD1}"/>
              </a:ext>
            </a:extLst>
          </p:cNvPr>
          <p:cNvSpPr/>
          <p:nvPr/>
        </p:nvSpPr>
        <p:spPr>
          <a:xfrm>
            <a:off x="3044283" y="6060688"/>
            <a:ext cx="6038052" cy="6356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EB2518-1216-F65F-4E37-79154318BFB3}"/>
              </a:ext>
            </a:extLst>
          </p:cNvPr>
          <p:cNvSpPr txBox="1"/>
          <p:nvPr/>
        </p:nvSpPr>
        <p:spPr>
          <a:xfrm>
            <a:off x="2607850" y="191532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2000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806180-D7DF-E7E5-7B92-8E9FE1DCF662}"/>
              </a:ext>
            </a:extLst>
          </p:cNvPr>
          <p:cNvSpPr txBox="1"/>
          <p:nvPr/>
        </p:nvSpPr>
        <p:spPr>
          <a:xfrm>
            <a:off x="2958907" y="58145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B0728A-0847-6C26-3C83-1B78AFAC485A}"/>
              </a:ext>
            </a:extLst>
          </p:cNvPr>
          <p:cNvSpPr txBox="1"/>
          <p:nvPr/>
        </p:nvSpPr>
        <p:spPr>
          <a:xfrm>
            <a:off x="2724869" y="483340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500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681F02-855B-4BFA-8F56-846FC11CB659}"/>
              </a:ext>
            </a:extLst>
          </p:cNvPr>
          <p:cNvSpPr txBox="1"/>
          <p:nvPr/>
        </p:nvSpPr>
        <p:spPr>
          <a:xfrm>
            <a:off x="2607850" y="286970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1500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BDC6C9-60D8-74E3-66FF-BCD467BEA58E}"/>
              </a:ext>
            </a:extLst>
          </p:cNvPr>
          <p:cNvSpPr txBox="1"/>
          <p:nvPr/>
        </p:nvSpPr>
        <p:spPr>
          <a:xfrm>
            <a:off x="2602274" y="388086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1000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CE8457-F7E4-D96E-D43A-BB56FC5CE4A9}"/>
              </a:ext>
            </a:extLst>
          </p:cNvPr>
          <p:cNvSpPr txBox="1"/>
          <p:nvPr/>
        </p:nvSpPr>
        <p:spPr>
          <a:xfrm rot="16200000">
            <a:off x="877707" y="3814871"/>
            <a:ext cx="2972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Frequency – 28,887,000 (kHz)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11D721-F3CB-4319-07E5-FE6590DF7570}"/>
              </a:ext>
            </a:extLst>
          </p:cNvPr>
          <p:cNvSpPr txBox="1"/>
          <p:nvPr/>
        </p:nvSpPr>
        <p:spPr>
          <a:xfrm>
            <a:off x="3291113" y="60581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3E1E4D-C3F6-3DF4-BE23-69A9CAF8632D}"/>
              </a:ext>
            </a:extLst>
          </p:cNvPr>
          <p:cNvSpPr txBox="1"/>
          <p:nvPr/>
        </p:nvSpPr>
        <p:spPr>
          <a:xfrm>
            <a:off x="4257552" y="60581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FE0020-4D62-A906-56C3-2683C01C9EFD}"/>
              </a:ext>
            </a:extLst>
          </p:cNvPr>
          <p:cNvSpPr txBox="1"/>
          <p:nvPr/>
        </p:nvSpPr>
        <p:spPr>
          <a:xfrm>
            <a:off x="5229814" y="60581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10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B8FD31-2AC2-0F0F-5FF4-6B8FD2A3F6FA}"/>
              </a:ext>
            </a:extLst>
          </p:cNvPr>
          <p:cNvSpPr txBox="1"/>
          <p:nvPr/>
        </p:nvSpPr>
        <p:spPr>
          <a:xfrm>
            <a:off x="6124780" y="60581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15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AF833F-B7E8-9E0F-E98C-67DC1CFCB784}"/>
              </a:ext>
            </a:extLst>
          </p:cNvPr>
          <p:cNvSpPr txBox="1"/>
          <p:nvPr/>
        </p:nvSpPr>
        <p:spPr>
          <a:xfrm>
            <a:off x="7081264" y="60581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20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29367D-CACD-7E00-0C73-B9A7AA36A409}"/>
              </a:ext>
            </a:extLst>
          </p:cNvPr>
          <p:cNvSpPr txBox="1"/>
          <p:nvPr/>
        </p:nvSpPr>
        <p:spPr>
          <a:xfrm>
            <a:off x="8037748" y="60581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25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7CA372-9F04-9446-9117-E88A9A41A480}"/>
              </a:ext>
            </a:extLst>
          </p:cNvPr>
          <p:cNvSpPr txBox="1"/>
          <p:nvPr/>
        </p:nvSpPr>
        <p:spPr>
          <a:xfrm>
            <a:off x="4339931" y="6377236"/>
            <a:ext cx="245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Time after trap ramp (h)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952323A-9798-12D5-2B08-7E614E2DED80}"/>
                  </a:ext>
                </a:extLst>
              </p:cNvPr>
              <p:cNvSpPr txBox="1"/>
              <p:nvPr/>
            </p:nvSpPr>
            <p:spPr>
              <a:xfrm>
                <a:off x="7054512" y="3865477"/>
                <a:ext cx="5070427" cy="400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CA" sz="2000" dirty="0"/>
                  <a:t>B-drift = -2.6 </a:t>
                </a:r>
                <a14:m>
                  <m:oMath xmlns:m="http://schemas.openxmlformats.org/officeDocument/2006/math"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sz="2000" dirty="0"/>
                  <a:t>T/hr  (-73 kHz/hr or -0.02 kHz/s) 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952323A-9798-12D5-2B08-7E614E2DED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4512" y="3865477"/>
                <a:ext cx="5070427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20573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637A5-CD69-8E5C-7F90-B36E627E8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DEF09-1928-584F-E7AD-A1E6817B7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11DD52-E685-9266-BF54-F654AE8E9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202" y="1924010"/>
            <a:ext cx="10733595" cy="300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531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D5B0D-B2F0-3EC7-DEDB-94A4E559D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C7B9A51-2C72-4574-73F9-BAFCEDCD47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7115" y="3650497"/>
            <a:ext cx="6226317" cy="2981436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2AA23A-7D7C-39FE-E974-2A8C02970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115" y="726980"/>
            <a:ext cx="6234943" cy="280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974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07491-DEEB-08B4-5BA7-2343BB952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Compensating for B-drift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E33C80-2B96-C777-0543-22A0D4B8EE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2372" y="1284051"/>
            <a:ext cx="6439920" cy="456551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8D1C79-F324-D5EA-FEF8-DA8FD5AD5DFA}"/>
              </a:ext>
            </a:extLst>
          </p:cNvPr>
          <p:cNvSpPr txBox="1"/>
          <p:nvPr/>
        </p:nvSpPr>
        <p:spPr>
          <a:xfrm>
            <a:off x="7406747" y="5953088"/>
            <a:ext cx="1015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Time (h)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B0400EC-4BF9-3A1B-D401-4C82CB4269BD}"/>
                  </a:ext>
                </a:extLst>
              </p:cNvPr>
              <p:cNvSpPr txBox="1"/>
              <p:nvPr/>
            </p:nvSpPr>
            <p:spPr>
              <a:xfrm>
                <a:off x="535545" y="2090854"/>
                <a:ext cx="3504675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000" dirty="0"/>
                  <a:t>Repeat cycles of </a:t>
                </a:r>
                <a:br>
                  <a:rPr lang="en-CA" sz="2000" dirty="0"/>
                </a:br>
                <a:endParaRPr lang="en-CA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000" dirty="0"/>
                  <a:t>Accumulate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endParaRPr lang="en-CA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000" dirty="0"/>
                  <a:t>Wait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000" dirty="0"/>
                  <a:t>Scan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→|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en-CA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000" dirty="0"/>
                  <a:t>Scan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begChr m:val="|"/>
                        <m:endChr m:val="⟩"/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endParaRPr lang="en-CA" sz="20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000" dirty="0"/>
              </a:p>
              <a:p>
                <a:r>
                  <a:rPr lang="en-CA" sz="2000" b="0" dirty="0"/>
                  <a:t>Assume linear drift and fit a </a:t>
                </a:r>
              </a:p>
              <a:p>
                <a:r>
                  <a:rPr lang="en-CA" sz="2000" dirty="0"/>
                  <a:t>common slope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B0400EC-4BF9-3A1B-D401-4C82CB4269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45" y="2090854"/>
                <a:ext cx="3504675" cy="3170099"/>
              </a:xfrm>
              <a:prstGeom prst="rect">
                <a:avLst/>
              </a:prstGeom>
              <a:blipFill>
                <a:blip r:embed="rId3"/>
                <a:stretch>
                  <a:fillRect l="-1913" t="-1154" b="-25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32CB55D-34E6-B149-11AD-1A24625CF0BA}"/>
              </a:ext>
            </a:extLst>
          </p:cNvPr>
          <p:cNvCxnSpPr>
            <a:cxnSpLocks/>
          </p:cNvCxnSpPr>
          <p:nvPr/>
        </p:nvCxnSpPr>
        <p:spPr>
          <a:xfrm flipV="1">
            <a:off x="6096000" y="1925367"/>
            <a:ext cx="0" cy="128476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EC1156A-4A1D-5E90-D599-9EAD068E7EA0}"/>
                  </a:ext>
                </a:extLst>
              </p:cNvPr>
              <p:cNvSpPr txBox="1"/>
              <p:nvPr/>
            </p:nvSpPr>
            <p:spPr>
              <a:xfrm>
                <a:off x="6145146" y="2417802"/>
                <a:ext cx="61311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HFS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EC1156A-4A1D-5E90-D599-9EAD068E7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146" y="2417802"/>
                <a:ext cx="613117" cy="276999"/>
              </a:xfrm>
              <a:prstGeom prst="rect">
                <a:avLst/>
              </a:prstGeom>
              <a:blipFill>
                <a:blip r:embed="rId4"/>
                <a:stretch>
                  <a:fillRect l="-7921" t="-4444" r="-3960" b="-3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D3C48A0-C862-BCDC-5665-F793D0DB658D}"/>
              </a:ext>
            </a:extLst>
          </p:cNvPr>
          <p:cNvSpPr txBox="1"/>
          <p:nvPr/>
        </p:nvSpPr>
        <p:spPr>
          <a:xfrm rot="20680070">
            <a:off x="5529351" y="2788933"/>
            <a:ext cx="7304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>
                <a:solidFill>
                  <a:schemeClr val="accent1">
                    <a:lumMod val="60000"/>
                    <a:lumOff val="40000"/>
                    <a:alpha val="34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406012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DF1DD-D950-2F75-959F-E060A9D7A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Antihydrogen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E8D78F-3358-4573-C79F-68736A05E525}"/>
              </a:ext>
            </a:extLst>
          </p:cNvPr>
          <p:cNvGrpSpPr>
            <a:grpSpLocks noChangeAspect="1"/>
          </p:cNvGrpSpPr>
          <p:nvPr/>
        </p:nvGrpSpPr>
        <p:grpSpPr>
          <a:xfrm>
            <a:off x="2501774" y="2145203"/>
            <a:ext cx="6343812" cy="2843081"/>
            <a:chOff x="2968143" y="2988892"/>
            <a:chExt cx="2076853" cy="930775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B712A652-0516-90CD-1F4D-95575277A6F0}"/>
                </a:ext>
              </a:extLst>
            </p:cNvPr>
            <p:cNvSpPr txBox="1"/>
            <p:nvPr/>
          </p:nvSpPr>
          <p:spPr>
            <a:xfrm>
              <a:off x="3063183" y="2988892"/>
              <a:ext cx="492125" cy="14505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2800" spc="-25" dirty="0">
                  <a:cs typeface="Tahoma"/>
                </a:rPr>
                <a:t>Hydrogen</a:t>
              </a:r>
              <a:endParaRPr sz="2800" dirty="0">
                <a:cs typeface="Tahoma"/>
              </a:endParaRPr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4E98CC26-F385-0FDC-3B87-124B22A987AB}"/>
                </a:ext>
              </a:extLst>
            </p:cNvPr>
            <p:cNvSpPr txBox="1"/>
            <p:nvPr/>
          </p:nvSpPr>
          <p:spPr>
            <a:xfrm>
              <a:off x="4270285" y="2988892"/>
              <a:ext cx="678815" cy="14505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2800" spc="-15" dirty="0">
                  <a:cs typeface="Tahoma"/>
                </a:rPr>
                <a:t>Antihydrogen</a:t>
              </a:r>
              <a:endParaRPr sz="2800" dirty="0">
                <a:cs typeface="Tahoma"/>
              </a:endParaRPr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183A7D8A-53A4-C6DF-35FF-B1614550798C}"/>
                </a:ext>
              </a:extLst>
            </p:cNvPr>
            <p:cNvSpPr/>
            <p:nvPr/>
          </p:nvSpPr>
          <p:spPr>
            <a:xfrm>
              <a:off x="2968143" y="3223450"/>
              <a:ext cx="718791" cy="69621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08C05312-A678-E583-9836-079CEFE62F82}"/>
                </a:ext>
              </a:extLst>
            </p:cNvPr>
            <p:cNvSpPr/>
            <p:nvPr/>
          </p:nvSpPr>
          <p:spPr>
            <a:xfrm>
              <a:off x="4326205" y="3223450"/>
              <a:ext cx="718791" cy="69621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98881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97A1B-0123-AC07-A1DF-FD646DA39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DD345-2804-3E99-BC60-51DBD565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Protocol</a:t>
            </a:r>
          </a:p>
        </p:txBody>
      </p:sp>
      <p:sp>
        <p:nvSpPr>
          <p:cNvPr id="8" name="Verbindingslijn: gekromd 8">
            <a:extLst>
              <a:ext uri="{FF2B5EF4-FFF2-40B4-BE49-F238E27FC236}">
                <a16:creationId xmlns:a16="http://schemas.microsoft.com/office/drawing/2014/main" id="{407F5AD6-40CC-1B06-B964-A6E861519487}"/>
              </a:ext>
            </a:extLst>
          </p:cNvPr>
          <p:cNvSpPr/>
          <p:nvPr/>
        </p:nvSpPr>
        <p:spPr>
          <a:xfrm rot="5400000" flipV="1">
            <a:off x="4665151" y="21613"/>
            <a:ext cx="47307" cy="2769900"/>
          </a:xfrm>
          <a:prstGeom prst="curvedConnector3">
            <a:avLst>
              <a:gd name="adj1" fmla="val 4929919"/>
            </a:avLst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Verbindingslijn: gekromd 8">
            <a:extLst>
              <a:ext uri="{FF2B5EF4-FFF2-40B4-BE49-F238E27FC236}">
                <a16:creationId xmlns:a16="http://schemas.microsoft.com/office/drawing/2014/main" id="{424D8E51-6EA0-5B82-A606-E419C86A64AF}"/>
              </a:ext>
            </a:extLst>
          </p:cNvPr>
          <p:cNvSpPr/>
          <p:nvPr/>
        </p:nvSpPr>
        <p:spPr>
          <a:xfrm rot="5400000" flipV="1">
            <a:off x="4665152" y="1784257"/>
            <a:ext cx="47307" cy="2769900"/>
          </a:xfrm>
          <a:prstGeom prst="curvedConnector3">
            <a:avLst>
              <a:gd name="adj1" fmla="val 5494271"/>
            </a:avLst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4601B0-F360-E440-D286-92E15C3D90DA}"/>
              </a:ext>
            </a:extLst>
          </p:cNvPr>
          <p:cNvGrpSpPr/>
          <p:nvPr/>
        </p:nvGrpSpPr>
        <p:grpSpPr>
          <a:xfrm>
            <a:off x="3271598" y="5055670"/>
            <a:ext cx="2897822" cy="876286"/>
            <a:chOff x="3405087" y="5557886"/>
            <a:chExt cx="2897822" cy="876286"/>
          </a:xfrm>
          <a:solidFill>
            <a:srgbClr val="00B050"/>
          </a:solidFill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E012326-5FBA-1A30-9E99-1CEE463FF2DF}"/>
                </a:ext>
              </a:extLst>
            </p:cNvPr>
            <p:cNvCxnSpPr/>
            <p:nvPr/>
          </p:nvCxnSpPr>
          <p:spPr>
            <a:xfrm>
              <a:off x="3406197" y="6434172"/>
              <a:ext cx="2896712" cy="0"/>
            </a:xfrm>
            <a:prstGeom prst="line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5FE7691-CF73-04D3-6B50-94782D852ABE}"/>
                </a:ext>
              </a:extLst>
            </p:cNvPr>
            <p:cNvCxnSpPr/>
            <p:nvPr/>
          </p:nvCxnSpPr>
          <p:spPr>
            <a:xfrm>
              <a:off x="3406197" y="6308840"/>
              <a:ext cx="2896712" cy="0"/>
            </a:xfrm>
            <a:prstGeom prst="line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5AF10CB-B89B-5617-81DB-9B5DE5EB8147}"/>
                </a:ext>
              </a:extLst>
            </p:cNvPr>
            <p:cNvCxnSpPr/>
            <p:nvPr/>
          </p:nvCxnSpPr>
          <p:spPr>
            <a:xfrm>
              <a:off x="3406196" y="6183509"/>
              <a:ext cx="2896712" cy="0"/>
            </a:xfrm>
            <a:prstGeom prst="line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35D6D0-60FC-F541-B2DD-32E5FB73C86E}"/>
                </a:ext>
              </a:extLst>
            </p:cNvPr>
            <p:cNvCxnSpPr/>
            <p:nvPr/>
          </p:nvCxnSpPr>
          <p:spPr>
            <a:xfrm>
              <a:off x="3405087" y="6058178"/>
              <a:ext cx="2896712" cy="0"/>
            </a:xfrm>
            <a:prstGeom prst="line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09D7C292-7FF9-6094-8146-D1CB18870CC0}"/>
                </a:ext>
              </a:extLst>
            </p:cNvPr>
            <p:cNvSpPr/>
            <p:nvPr/>
          </p:nvSpPr>
          <p:spPr>
            <a:xfrm rot="16200000">
              <a:off x="4625397" y="5678320"/>
              <a:ext cx="393793" cy="152926"/>
            </a:xfrm>
            <a:prstGeom prst="rightArrow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C943F1D-D999-AE6C-B1D5-2BE083E158B9}"/>
              </a:ext>
            </a:extLst>
          </p:cNvPr>
          <p:cNvCxnSpPr/>
          <p:nvPr/>
        </p:nvCxnSpPr>
        <p:spPr>
          <a:xfrm>
            <a:off x="3270488" y="3869796"/>
            <a:ext cx="2896712" cy="0"/>
          </a:xfrm>
          <a:prstGeom prst="line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A5F40C7-9E33-C518-D265-ABC39502B1C7}"/>
              </a:ext>
            </a:extLst>
          </p:cNvPr>
          <p:cNvCxnSpPr/>
          <p:nvPr/>
        </p:nvCxnSpPr>
        <p:spPr>
          <a:xfrm>
            <a:off x="3270488" y="3744464"/>
            <a:ext cx="2896712" cy="0"/>
          </a:xfrm>
          <a:prstGeom prst="line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225DAC7-C95F-1A0D-3E2A-06C096A19C40}"/>
              </a:ext>
            </a:extLst>
          </p:cNvPr>
          <p:cNvCxnSpPr/>
          <p:nvPr/>
        </p:nvCxnSpPr>
        <p:spPr>
          <a:xfrm>
            <a:off x="3270487" y="3619133"/>
            <a:ext cx="2896712" cy="0"/>
          </a:xfrm>
          <a:prstGeom prst="line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DBF082C-4F17-704C-D9A6-5B287F67373B}"/>
              </a:ext>
            </a:extLst>
          </p:cNvPr>
          <p:cNvCxnSpPr/>
          <p:nvPr/>
        </p:nvCxnSpPr>
        <p:spPr>
          <a:xfrm>
            <a:off x="3269378" y="3493802"/>
            <a:ext cx="2896712" cy="0"/>
          </a:xfrm>
          <a:prstGeom prst="line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4DCEE9F2-8EC5-B240-3CDB-6AEE0D1E7C26}"/>
              </a:ext>
            </a:extLst>
          </p:cNvPr>
          <p:cNvSpPr/>
          <p:nvPr/>
        </p:nvSpPr>
        <p:spPr>
          <a:xfrm rot="16200000">
            <a:off x="4489688" y="3113944"/>
            <a:ext cx="393793" cy="15292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F510F72-B2EC-3906-49A6-86BC8E2A3406}"/>
              </a:ext>
            </a:extLst>
          </p:cNvPr>
          <p:cNvSpPr/>
          <p:nvPr/>
        </p:nvSpPr>
        <p:spPr>
          <a:xfrm>
            <a:off x="3256537" y="1770942"/>
            <a:ext cx="2912884" cy="24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CB9587B-F59B-E594-D7A2-BA31C1787302}"/>
              </a:ext>
            </a:extLst>
          </p:cNvPr>
          <p:cNvCxnSpPr>
            <a:cxnSpLocks/>
          </p:cNvCxnSpPr>
          <p:nvPr/>
        </p:nvCxnSpPr>
        <p:spPr>
          <a:xfrm flipV="1">
            <a:off x="1868847" y="1430217"/>
            <a:ext cx="0" cy="48904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8B4D387-8ACA-9497-6240-0CBDED2CEE1C}"/>
              </a:ext>
            </a:extLst>
          </p:cNvPr>
          <p:cNvCxnSpPr>
            <a:cxnSpLocks/>
          </p:cNvCxnSpPr>
          <p:nvPr/>
        </p:nvCxnSpPr>
        <p:spPr>
          <a:xfrm flipV="1">
            <a:off x="1868847" y="6268133"/>
            <a:ext cx="5146003" cy="294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CAEF4BF-103C-359C-096D-D341CED2C0F1}"/>
              </a:ext>
            </a:extLst>
          </p:cNvPr>
          <p:cNvSpPr txBox="1"/>
          <p:nvPr/>
        </p:nvSpPr>
        <p:spPr>
          <a:xfrm>
            <a:off x="464987" y="3584529"/>
            <a:ext cx="1165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Frequency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ACE695-A792-4DF5-1F6A-8791DED217E1}"/>
              </a:ext>
            </a:extLst>
          </p:cNvPr>
          <p:cNvSpPr txBox="1"/>
          <p:nvPr/>
        </p:nvSpPr>
        <p:spPr>
          <a:xfrm>
            <a:off x="4096444" y="6359537"/>
            <a:ext cx="6097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BCA1FE9-B487-3698-6A0D-93698B7B480D}"/>
                  </a:ext>
                </a:extLst>
              </p:cNvPr>
              <p:cNvSpPr txBox="1"/>
              <p:nvPr/>
            </p:nvSpPr>
            <p:spPr>
              <a:xfrm>
                <a:off x="2210865" y="2472540"/>
                <a:ext cx="3518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da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BCA1FE9-B487-3698-6A0D-93698B7B48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865" y="2472540"/>
                <a:ext cx="351827" cy="276999"/>
              </a:xfrm>
              <a:prstGeom prst="rect">
                <a:avLst/>
              </a:prstGeom>
              <a:blipFill>
                <a:blip r:embed="rId2"/>
                <a:stretch>
                  <a:fillRect l="-24561" t="-4444" r="-8772" b="-3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7EB39AB-0626-B466-CF11-3D49639A23EC}"/>
                  </a:ext>
                </a:extLst>
              </p:cNvPr>
              <p:cNvSpPr txBox="1"/>
              <p:nvPr/>
            </p:nvSpPr>
            <p:spPr>
              <a:xfrm>
                <a:off x="2244141" y="4666634"/>
                <a:ext cx="342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cb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7EB39AB-0626-B466-CF11-3D49639A23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141" y="4666634"/>
                <a:ext cx="342210" cy="276999"/>
              </a:xfrm>
              <a:prstGeom prst="rect">
                <a:avLst/>
              </a:prstGeom>
              <a:blipFill>
                <a:blip r:embed="rId3"/>
                <a:stretch>
                  <a:fillRect l="-25000" t="-4444" r="-8929" b="-3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>
            <a:extLst>
              <a:ext uri="{FF2B5EF4-FFF2-40B4-BE49-F238E27FC236}">
                <a16:creationId xmlns:a16="http://schemas.microsoft.com/office/drawing/2014/main" id="{F562A068-B8A5-3D06-DC01-6F8651192A50}"/>
              </a:ext>
            </a:extLst>
          </p:cNvPr>
          <p:cNvSpPr/>
          <p:nvPr/>
        </p:nvSpPr>
        <p:spPr>
          <a:xfrm>
            <a:off x="3308826" y="4026865"/>
            <a:ext cx="2912884" cy="24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826FC1D5-C0E4-1230-5304-C3C174BC54B6}"/>
              </a:ext>
            </a:extLst>
          </p:cNvPr>
          <p:cNvCxnSpPr>
            <a:cxnSpLocks/>
            <a:stCxn id="42" idx="3"/>
          </p:cNvCxnSpPr>
          <p:nvPr/>
        </p:nvCxnSpPr>
        <p:spPr>
          <a:xfrm flipV="1">
            <a:off x="2562692" y="2610473"/>
            <a:ext cx="956819" cy="567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9599FC3-F365-804C-DE4C-C72249989788}"/>
              </a:ext>
            </a:extLst>
          </p:cNvPr>
          <p:cNvCxnSpPr>
            <a:cxnSpLocks/>
          </p:cNvCxnSpPr>
          <p:nvPr/>
        </p:nvCxnSpPr>
        <p:spPr>
          <a:xfrm flipV="1">
            <a:off x="2655022" y="4851521"/>
            <a:ext cx="956819" cy="567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D483169-5DFB-72F0-4761-21D117BF2BA3}"/>
              </a:ext>
            </a:extLst>
          </p:cNvPr>
          <p:cNvCxnSpPr/>
          <p:nvPr/>
        </p:nvCxnSpPr>
        <p:spPr>
          <a:xfrm>
            <a:off x="3269378" y="5670443"/>
            <a:ext cx="3240000" cy="0"/>
          </a:xfrm>
          <a:prstGeom prst="line">
            <a:avLst/>
          </a:prstGeom>
          <a:solidFill>
            <a:srgbClr val="00B050"/>
          </a:solidFill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D4DE10B-AEA3-D81A-1BDF-371B970EFF63}"/>
              </a:ext>
            </a:extLst>
          </p:cNvPr>
          <p:cNvCxnSpPr/>
          <p:nvPr/>
        </p:nvCxnSpPr>
        <p:spPr>
          <a:xfrm>
            <a:off x="3270487" y="3619133"/>
            <a:ext cx="3240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DC6534-9E5C-04E7-EAA8-8F23E8FCF959}"/>
                  </a:ext>
                </a:extLst>
              </p:cNvPr>
              <p:cNvSpPr txBox="1"/>
              <p:nvPr/>
            </p:nvSpPr>
            <p:spPr>
              <a:xfrm>
                <a:off x="7295176" y="5325700"/>
                <a:ext cx="3651681" cy="1212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b="1" dirty="0"/>
                  <a:t>Phase 1: </a:t>
                </a:r>
              </a:p>
              <a:p>
                <a:r>
                  <a:rPr lang="en-CA" dirty="0"/>
                  <a:t>Scan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800" i="0">
                            <a:latin typeface="Cambria Math" panose="02040503050406030204" pitchFamily="18" charset="0"/>
                          </a:rPr>
                          <m:t>cb</m:t>
                        </m:r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CA" sz="1800"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</m:oMath>
                </a14:m>
                <a:endParaRPr lang="en-CA" sz="1800" dirty="0"/>
              </a:p>
              <a:p>
                <a:r>
                  <a:rPr lang="en-CA" sz="1800" dirty="0"/>
                  <a:t>48 steps,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18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CA" sz="1800" dirty="0"/>
                  <a:t> = 5 kHz/step,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=8 </m:t>
                    </m:r>
                    <m:r>
                      <m:rPr>
                        <m:sty m:val="p"/>
                      </m:rPr>
                      <a:rPr lang="en-CA" sz="18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CA" sz="1800" dirty="0"/>
              </a:p>
              <a:p>
                <a:r>
                  <a:rPr lang="en-CA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DC6534-9E5C-04E7-EAA8-8F23E8FCF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5176" y="5325700"/>
                <a:ext cx="3651681" cy="1212511"/>
              </a:xfrm>
              <a:prstGeom prst="rect">
                <a:avLst/>
              </a:prstGeom>
              <a:blipFill>
                <a:blip r:embed="rId4"/>
                <a:stretch>
                  <a:fillRect l="-1503" t="-30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830E7DD-502C-3A52-6CD8-E1FFB1FD27B8}"/>
              </a:ext>
            </a:extLst>
          </p:cNvPr>
          <p:cNvSpPr txBox="1"/>
          <p:nvPr/>
        </p:nvSpPr>
        <p:spPr>
          <a:xfrm>
            <a:off x="7247343" y="4324310"/>
            <a:ext cx="42060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Phase 2: </a:t>
            </a:r>
          </a:p>
          <a:p>
            <a:r>
              <a:rPr lang="en-CA" dirty="0"/>
              <a:t>Remove any remaining c-state atoms</a:t>
            </a:r>
            <a:endParaRPr lang="en-CA" sz="1800" dirty="0"/>
          </a:p>
          <a:p>
            <a:r>
              <a:rPr lang="en-CA" dirty="0"/>
              <a:t> </a:t>
            </a: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51E7437A-2B92-AE72-1195-41807A75B51A}"/>
              </a:ext>
            </a:extLst>
          </p:cNvPr>
          <p:cNvCxnSpPr>
            <a:cxnSpLocks/>
            <a:endCxn id="44" idx="3"/>
          </p:cNvCxnSpPr>
          <p:nvPr/>
        </p:nvCxnSpPr>
        <p:spPr>
          <a:xfrm rot="10800000">
            <a:off x="6221710" y="4149922"/>
            <a:ext cx="1073466" cy="372926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C20F095-2296-8A77-56B8-8A4AF0FCEBF0}"/>
              </a:ext>
            </a:extLst>
          </p:cNvPr>
          <p:cNvSpPr txBox="1"/>
          <p:nvPr/>
        </p:nvSpPr>
        <p:spPr>
          <a:xfrm>
            <a:off x="7247343" y="1587200"/>
            <a:ext cx="3377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Phase 4: </a:t>
            </a:r>
          </a:p>
          <a:p>
            <a:r>
              <a:rPr lang="en-CA" dirty="0"/>
              <a:t>Remove any remaining d-state atoms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AD23E6F-DB30-0C2C-2E44-A532EC2B7E47}"/>
                  </a:ext>
                </a:extLst>
              </p:cNvPr>
              <p:cNvSpPr txBox="1"/>
              <p:nvPr/>
            </p:nvSpPr>
            <p:spPr>
              <a:xfrm>
                <a:off x="7218727" y="2887546"/>
                <a:ext cx="4000506" cy="1212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b="1" dirty="0"/>
                  <a:t>Phase 3: </a:t>
                </a:r>
              </a:p>
              <a:p>
                <a:r>
                  <a:rPr lang="en-CA" dirty="0"/>
                  <a:t>Scan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800" b="0" i="0" smtClean="0">
                            <a:latin typeface="Cambria Math" panose="02040503050406030204" pitchFamily="18" charset="0"/>
                          </a:rPr>
                          <m:t>da</m:t>
                        </m:r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CA" sz="1800"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</m:oMath>
                </a14:m>
                <a:endParaRPr lang="en-CA" sz="1800" dirty="0"/>
              </a:p>
              <a:p>
                <a:r>
                  <a:rPr lang="en-CA" sz="1800" dirty="0"/>
                  <a:t>48 steps,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18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CA" sz="1800" dirty="0"/>
                  <a:t> = 5 kHz/step,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=8 </m:t>
                    </m:r>
                    <m:r>
                      <m:rPr>
                        <m:sty m:val="p"/>
                      </m:rPr>
                      <a:rPr lang="en-CA" sz="18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CA" sz="1800" dirty="0"/>
              </a:p>
              <a:p>
                <a:r>
                  <a:rPr lang="en-CA" dirty="0"/>
                  <a:t> 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AD23E6F-DB30-0C2C-2E44-A532EC2B7E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8727" y="2887546"/>
                <a:ext cx="4000506" cy="1212511"/>
              </a:xfrm>
              <a:prstGeom prst="rect">
                <a:avLst/>
              </a:prstGeom>
              <a:blipFill>
                <a:blip r:embed="rId5"/>
                <a:stretch>
                  <a:fillRect l="-1220" t="-30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FAEBA147-6044-5B43-37F4-E24827448179}"/>
              </a:ext>
            </a:extLst>
          </p:cNvPr>
          <p:cNvCxnSpPr>
            <a:cxnSpLocks/>
          </p:cNvCxnSpPr>
          <p:nvPr/>
        </p:nvCxnSpPr>
        <p:spPr>
          <a:xfrm rot="10800000" flipV="1">
            <a:off x="6145262" y="1807312"/>
            <a:ext cx="999739" cy="23924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6A034F9B-F14A-B92D-7A53-343DA565752B}"/>
              </a:ext>
            </a:extLst>
          </p:cNvPr>
          <p:cNvCxnSpPr>
            <a:cxnSpLocks/>
          </p:cNvCxnSpPr>
          <p:nvPr/>
        </p:nvCxnSpPr>
        <p:spPr>
          <a:xfrm rot="10800000" flipV="1">
            <a:off x="6221709" y="5516101"/>
            <a:ext cx="1025635" cy="29103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0D9F5CA6-E612-B1FD-FEFF-7B622AEC816C}"/>
              </a:ext>
            </a:extLst>
          </p:cNvPr>
          <p:cNvCxnSpPr>
            <a:cxnSpLocks/>
          </p:cNvCxnSpPr>
          <p:nvPr/>
        </p:nvCxnSpPr>
        <p:spPr>
          <a:xfrm rot="10800000" flipV="1">
            <a:off x="6207403" y="3082592"/>
            <a:ext cx="1011325" cy="385846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50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222-2BF5-F8EC-F9F7-DD9218CF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 experiment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5FB3A35F-9794-7C3B-DD1B-446B31E7B0F9}"/>
              </a:ext>
            </a:extLst>
          </p:cNvPr>
          <p:cNvSpPr/>
          <p:nvPr/>
        </p:nvSpPr>
        <p:spPr>
          <a:xfrm>
            <a:off x="2370517" y="1616730"/>
            <a:ext cx="6702600" cy="47957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411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37F20-57A9-E0B4-F1E9-A9046596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465670-53FC-1CBF-62A9-55A52DDCE3B7}"/>
              </a:ext>
            </a:extLst>
          </p:cNvPr>
          <p:cNvSpPr txBox="1">
            <a:spLocks/>
          </p:cNvSpPr>
          <p:nvPr/>
        </p:nvSpPr>
        <p:spPr>
          <a:xfrm>
            <a:off x="545273" y="1568543"/>
            <a:ext cx="11166829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Goal:</a:t>
            </a:r>
            <a:r>
              <a:rPr lang="en-CA" dirty="0">
                <a:solidFill>
                  <a:schemeClr val="accent6"/>
                </a:solidFill>
              </a:rPr>
              <a:t> </a:t>
            </a:r>
            <a:r>
              <a:rPr lang="en-CA" dirty="0"/>
              <a:t>Precision measurements with antihydrogen atoms to test fundamental physics</a:t>
            </a:r>
          </a:p>
        </p:txBody>
      </p:sp>
    </p:spTree>
    <p:extLst>
      <p:ext uri="{BB962C8B-B14F-4D97-AF65-F5344CB8AC3E}">
        <p14:creationId xmlns:p14="http://schemas.microsoft.com/office/powerpoint/2010/main" val="1415213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EB19B-571C-7547-EB4C-DEDEAAD45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D8481-46E0-830B-955C-EC453E1C8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38DD4-F660-41B6-F972-F80870E79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1" y="2273562"/>
            <a:ext cx="11499059" cy="2839069"/>
          </a:xfrm>
        </p:spPr>
        <p:txBody>
          <a:bodyPr numCol="2" spcCol="720000"/>
          <a:lstStyle/>
          <a:p>
            <a:pPr marL="0" indent="0">
              <a:buNone/>
            </a:pPr>
            <a:r>
              <a:rPr lang="en-CA" b="1" dirty="0"/>
              <a:t>Spectroscopy (CPT tests):</a:t>
            </a:r>
          </a:p>
          <a:p>
            <a:r>
              <a:rPr lang="en-CA" dirty="0"/>
              <a:t>1S – 2S (H: 10 Hz/4 x 10</a:t>
            </a:r>
            <a:r>
              <a:rPr lang="en-CA" baseline="30000" dirty="0"/>
              <a:t>-15</a:t>
            </a:r>
            <a:r>
              <a:rPr lang="en-CA" dirty="0"/>
              <a:t>)</a:t>
            </a:r>
          </a:p>
          <a:p>
            <a:r>
              <a:rPr lang="en-CA" dirty="0"/>
              <a:t>Ground state HFS (H: 2 </a:t>
            </a:r>
            <a:r>
              <a:rPr lang="en-CA" dirty="0" err="1"/>
              <a:t>mHz</a:t>
            </a:r>
            <a:r>
              <a:rPr lang="en-CA" dirty="0"/>
              <a:t>/1 x 10</a:t>
            </a:r>
            <a:r>
              <a:rPr lang="en-CA" baseline="30000" dirty="0"/>
              <a:t>-12</a:t>
            </a:r>
            <a:r>
              <a:rPr lang="en-CA" dirty="0"/>
              <a:t>) </a:t>
            </a:r>
          </a:p>
          <a:p>
            <a:r>
              <a:rPr lang="en-CA" dirty="0"/>
              <a:t>Lamb shift</a:t>
            </a:r>
          </a:p>
          <a:p>
            <a:r>
              <a:rPr lang="en-CA" dirty="0"/>
              <a:t>1S – 2P (laser cooling)</a:t>
            </a:r>
          </a:p>
          <a:p>
            <a:r>
              <a:rPr lang="en-CA" dirty="0" err="1"/>
              <a:t>nS</a:t>
            </a:r>
            <a:r>
              <a:rPr lang="en-CA" dirty="0"/>
              <a:t> – </a:t>
            </a:r>
            <a:r>
              <a:rPr lang="en-CA" dirty="0" err="1"/>
              <a:t>n’S</a:t>
            </a:r>
            <a:r>
              <a:rPr lang="en-CA" dirty="0"/>
              <a:t>/P  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5E31FD1-8F71-2A9B-70C2-315819C21A76}"/>
              </a:ext>
            </a:extLst>
          </p:cNvPr>
          <p:cNvSpPr txBox="1">
            <a:spLocks/>
          </p:cNvSpPr>
          <p:nvPr/>
        </p:nvSpPr>
        <p:spPr>
          <a:xfrm>
            <a:off x="545273" y="1568543"/>
            <a:ext cx="11166829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Goal:</a:t>
            </a:r>
            <a:r>
              <a:rPr lang="en-CA" dirty="0">
                <a:solidFill>
                  <a:schemeClr val="accent6"/>
                </a:solidFill>
              </a:rPr>
              <a:t> </a:t>
            </a:r>
            <a:r>
              <a:rPr lang="en-CA" dirty="0"/>
              <a:t>Precision measurements with antihydrogen atoms to test fundamental physics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61CFFF-A0F2-DFF1-7661-272B4A4C7C59}"/>
              </a:ext>
            </a:extLst>
          </p:cNvPr>
          <p:cNvSpPr txBox="1"/>
          <p:nvPr/>
        </p:nvSpPr>
        <p:spPr>
          <a:xfrm>
            <a:off x="6704446" y="2740627"/>
            <a:ext cx="60971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spc="-10" dirty="0">
                <a:latin typeface="Arial"/>
                <a:cs typeface="Arial"/>
              </a:rPr>
              <a:t>[C.G. Parthey </a:t>
            </a:r>
            <a:r>
              <a:rPr lang="en-CA" sz="1400" spc="5" dirty="0">
                <a:latin typeface="Arial"/>
                <a:cs typeface="Arial"/>
              </a:rPr>
              <a:t>et </a:t>
            </a:r>
            <a:r>
              <a:rPr lang="en-CA" sz="1400" spc="-5" dirty="0">
                <a:latin typeface="Arial"/>
                <a:cs typeface="Arial"/>
              </a:rPr>
              <a:t>al. </a:t>
            </a:r>
            <a:r>
              <a:rPr lang="en-CA" sz="1400" spc="-15" dirty="0">
                <a:latin typeface="Arial"/>
                <a:cs typeface="Arial"/>
              </a:rPr>
              <a:t>Phys. </a:t>
            </a:r>
            <a:r>
              <a:rPr lang="en-CA" sz="1400" spc="-20" dirty="0">
                <a:latin typeface="Arial"/>
                <a:cs typeface="Arial"/>
              </a:rPr>
              <a:t>Rev. </a:t>
            </a:r>
            <a:r>
              <a:rPr lang="en-CA" sz="1400" spc="5" dirty="0">
                <a:latin typeface="Arial"/>
                <a:cs typeface="Arial"/>
              </a:rPr>
              <a:t>Let. </a:t>
            </a:r>
            <a:r>
              <a:rPr lang="en-CA" sz="1400" spc="-10" dirty="0">
                <a:latin typeface="Arial"/>
                <a:cs typeface="Arial"/>
              </a:rPr>
              <a:t>107, </a:t>
            </a:r>
            <a:r>
              <a:rPr lang="en-CA" sz="1400" spc="-20" dirty="0">
                <a:latin typeface="Arial"/>
                <a:cs typeface="Arial"/>
              </a:rPr>
              <a:t>203001</a:t>
            </a:r>
            <a:r>
              <a:rPr lang="en-CA" sz="1400" spc="105" dirty="0">
                <a:latin typeface="Arial"/>
                <a:cs typeface="Arial"/>
              </a:rPr>
              <a:t> </a:t>
            </a:r>
            <a:r>
              <a:rPr lang="en-CA" sz="1400" spc="5" dirty="0">
                <a:latin typeface="Arial"/>
                <a:cs typeface="Arial"/>
              </a:rPr>
              <a:t>(2011).]</a:t>
            </a:r>
            <a:endParaRPr lang="en-CA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6D20CF-5C8F-369F-57D1-631FED41EB56}"/>
              </a:ext>
            </a:extLst>
          </p:cNvPr>
          <p:cNvSpPr txBox="1"/>
          <p:nvPr/>
        </p:nvSpPr>
        <p:spPr>
          <a:xfrm>
            <a:off x="6688824" y="3176460"/>
            <a:ext cx="6440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spcBef>
                <a:spcPts val="335"/>
              </a:spcBef>
            </a:pPr>
            <a:r>
              <a:rPr lang="en-CA" sz="1400" spc="22" dirty="0">
                <a:latin typeface="Arial"/>
                <a:cs typeface="Arial"/>
              </a:rPr>
              <a:t>[</a:t>
            </a:r>
            <a:r>
              <a:rPr lang="en-CA" sz="1400" spc="15" dirty="0">
                <a:latin typeface="Arial"/>
                <a:cs typeface="Arial"/>
              </a:rPr>
              <a:t>H.</a:t>
            </a:r>
            <a:r>
              <a:rPr lang="en-CA" sz="1400" spc="40" dirty="0">
                <a:latin typeface="Arial"/>
                <a:cs typeface="Arial"/>
              </a:rPr>
              <a:t> </a:t>
            </a:r>
            <a:r>
              <a:rPr lang="en-CA" sz="1400" dirty="0">
                <a:latin typeface="Arial"/>
                <a:cs typeface="Arial"/>
              </a:rPr>
              <a:t>Hellwig</a:t>
            </a:r>
            <a:r>
              <a:rPr lang="en-CA" sz="1400" spc="45" dirty="0">
                <a:latin typeface="Arial"/>
                <a:cs typeface="Arial"/>
              </a:rPr>
              <a:t> </a:t>
            </a:r>
            <a:r>
              <a:rPr lang="en-CA" sz="1400" spc="5" dirty="0">
                <a:latin typeface="Arial"/>
                <a:cs typeface="Arial"/>
              </a:rPr>
              <a:t>et</a:t>
            </a:r>
            <a:r>
              <a:rPr lang="en-CA" sz="1400" spc="50" dirty="0">
                <a:latin typeface="Arial"/>
                <a:cs typeface="Arial"/>
              </a:rPr>
              <a:t> </a:t>
            </a:r>
            <a:r>
              <a:rPr lang="en-CA" sz="1400" spc="-5" dirty="0">
                <a:latin typeface="Arial"/>
                <a:cs typeface="Arial"/>
              </a:rPr>
              <a:t>al.</a:t>
            </a:r>
            <a:r>
              <a:rPr lang="en-CA" sz="1400" spc="120" dirty="0">
                <a:latin typeface="Arial"/>
                <a:cs typeface="Arial"/>
              </a:rPr>
              <a:t> </a:t>
            </a:r>
            <a:r>
              <a:rPr lang="en-CA" sz="1400" spc="-15" dirty="0">
                <a:latin typeface="Arial"/>
                <a:cs typeface="Arial"/>
              </a:rPr>
              <a:t>IEEE</a:t>
            </a:r>
            <a:r>
              <a:rPr lang="en-CA" sz="1400" spc="50" dirty="0">
                <a:latin typeface="Arial"/>
                <a:cs typeface="Arial"/>
              </a:rPr>
              <a:t> </a:t>
            </a:r>
            <a:r>
              <a:rPr lang="en-CA" sz="1400" spc="-10" dirty="0">
                <a:latin typeface="Arial"/>
                <a:cs typeface="Arial"/>
              </a:rPr>
              <a:t>Trans.</a:t>
            </a:r>
            <a:r>
              <a:rPr lang="en-CA" sz="1400" spc="50" dirty="0">
                <a:latin typeface="Arial"/>
                <a:cs typeface="Arial"/>
              </a:rPr>
              <a:t> </a:t>
            </a:r>
            <a:r>
              <a:rPr lang="en-CA" sz="1400" spc="-15" dirty="0">
                <a:latin typeface="Arial"/>
                <a:cs typeface="Arial"/>
              </a:rPr>
              <a:t>on </a:t>
            </a:r>
            <a:r>
              <a:rPr lang="en-CA" sz="1400" dirty="0">
                <a:latin typeface="Arial"/>
                <a:cs typeface="Arial"/>
              </a:rPr>
              <a:t>Instr.</a:t>
            </a:r>
            <a:r>
              <a:rPr lang="en-CA" sz="1400" spc="45" dirty="0">
                <a:latin typeface="Arial"/>
                <a:cs typeface="Arial"/>
              </a:rPr>
              <a:t> </a:t>
            </a:r>
            <a:r>
              <a:rPr lang="en-CA" sz="1400" spc="-15" dirty="0">
                <a:latin typeface="Arial"/>
                <a:cs typeface="Arial"/>
              </a:rPr>
              <a:t>and</a:t>
            </a:r>
            <a:r>
              <a:rPr lang="en-CA" sz="1400" spc="50" dirty="0">
                <a:latin typeface="Arial"/>
                <a:cs typeface="Arial"/>
              </a:rPr>
              <a:t> </a:t>
            </a:r>
            <a:r>
              <a:rPr lang="en-CA" sz="1400" spc="-10" dirty="0">
                <a:latin typeface="Arial"/>
                <a:cs typeface="Arial"/>
              </a:rPr>
              <a:t>Meas.</a:t>
            </a:r>
            <a:r>
              <a:rPr lang="en-CA" sz="1400" spc="50" dirty="0">
                <a:latin typeface="Arial"/>
                <a:cs typeface="Arial"/>
              </a:rPr>
              <a:t> </a:t>
            </a:r>
            <a:r>
              <a:rPr lang="en-CA" sz="1400" spc="-10" dirty="0">
                <a:latin typeface="Arial"/>
                <a:cs typeface="Arial"/>
              </a:rPr>
              <a:t>19,</a:t>
            </a:r>
            <a:r>
              <a:rPr lang="en-CA" sz="1400" spc="50" dirty="0">
                <a:latin typeface="Arial"/>
                <a:cs typeface="Arial"/>
              </a:rPr>
              <a:t> </a:t>
            </a:r>
            <a:r>
              <a:rPr lang="en-CA" sz="1400" spc="-20" dirty="0">
                <a:latin typeface="Arial"/>
                <a:cs typeface="Arial"/>
              </a:rPr>
              <a:t>200</a:t>
            </a:r>
            <a:r>
              <a:rPr lang="en-CA" sz="1400" spc="50" dirty="0">
                <a:latin typeface="Arial"/>
                <a:cs typeface="Arial"/>
              </a:rPr>
              <a:t> </a:t>
            </a:r>
            <a:r>
              <a:rPr lang="en-CA" sz="1400" spc="5" dirty="0">
                <a:latin typeface="Arial"/>
                <a:cs typeface="Arial"/>
              </a:rPr>
              <a:t>(1970).]</a:t>
            </a:r>
            <a:endParaRPr lang="en-CA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4259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B70FB-90D5-B47B-2BC3-249433E29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3A653-8927-6164-EF16-C63090E35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F8642-2EAA-EB7E-1901-9AA069E7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1" y="2273562"/>
            <a:ext cx="11766037" cy="2839069"/>
          </a:xfrm>
        </p:spPr>
        <p:txBody>
          <a:bodyPr numCol="2" spcCol="720000"/>
          <a:lstStyle/>
          <a:p>
            <a:pPr marL="0" indent="0">
              <a:buNone/>
            </a:pPr>
            <a:r>
              <a:rPr lang="en-CA" b="1" dirty="0"/>
              <a:t>Spectroscopy (CPT tests):</a:t>
            </a:r>
          </a:p>
          <a:p>
            <a:r>
              <a:rPr lang="en-CA" dirty="0"/>
              <a:t>1S – 2S (H: 10 Hz/4 x 10</a:t>
            </a:r>
            <a:r>
              <a:rPr lang="en-CA" baseline="30000" dirty="0"/>
              <a:t>-15</a:t>
            </a:r>
            <a:r>
              <a:rPr lang="en-CA" dirty="0"/>
              <a:t>)</a:t>
            </a:r>
          </a:p>
          <a:p>
            <a:r>
              <a:rPr lang="en-CA" dirty="0"/>
              <a:t>Ground state HFS (H: 2 </a:t>
            </a:r>
            <a:r>
              <a:rPr lang="en-CA" dirty="0" err="1"/>
              <a:t>mHz</a:t>
            </a:r>
            <a:r>
              <a:rPr lang="en-CA" dirty="0"/>
              <a:t>/1 x 10</a:t>
            </a:r>
            <a:r>
              <a:rPr lang="en-CA" baseline="30000" dirty="0"/>
              <a:t>-12</a:t>
            </a:r>
            <a:r>
              <a:rPr lang="en-CA" dirty="0"/>
              <a:t>) </a:t>
            </a:r>
          </a:p>
          <a:p>
            <a:r>
              <a:rPr lang="en-CA" dirty="0"/>
              <a:t>Lamb shift</a:t>
            </a:r>
          </a:p>
          <a:p>
            <a:r>
              <a:rPr lang="en-CA" dirty="0"/>
              <a:t>1S – 2P (laser cooling)</a:t>
            </a:r>
          </a:p>
          <a:p>
            <a:r>
              <a:rPr lang="en-CA" dirty="0" err="1"/>
              <a:t>nS</a:t>
            </a:r>
            <a:r>
              <a:rPr lang="en-CA" dirty="0"/>
              <a:t> – </a:t>
            </a:r>
            <a:r>
              <a:rPr lang="en-CA" dirty="0" err="1"/>
              <a:t>n’S</a:t>
            </a:r>
            <a:r>
              <a:rPr lang="en-CA" dirty="0"/>
              <a:t>/P</a:t>
            </a:r>
          </a:p>
          <a:p>
            <a:pPr marL="0" indent="0">
              <a:buNone/>
            </a:pPr>
            <a:r>
              <a:rPr lang="en-CA" b="1" dirty="0"/>
              <a:t>Gravity (WEP test): </a:t>
            </a:r>
          </a:p>
          <a:p>
            <a:r>
              <a:rPr lang="en-CA" dirty="0"/>
              <a:t>Test the Weak Equivalence Principle with free-fall experiments (ALPHA-g)</a:t>
            </a:r>
          </a:p>
          <a:p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4188732-1D43-359E-5523-318ED4410AEC}"/>
              </a:ext>
            </a:extLst>
          </p:cNvPr>
          <p:cNvSpPr txBox="1">
            <a:spLocks/>
          </p:cNvSpPr>
          <p:nvPr/>
        </p:nvSpPr>
        <p:spPr>
          <a:xfrm>
            <a:off x="545273" y="1568543"/>
            <a:ext cx="11315987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Goal:</a:t>
            </a:r>
            <a:r>
              <a:rPr lang="en-CA" dirty="0">
                <a:solidFill>
                  <a:schemeClr val="accent6"/>
                </a:solidFill>
              </a:rPr>
              <a:t> </a:t>
            </a:r>
            <a:r>
              <a:rPr lang="en-CA" dirty="0"/>
              <a:t>Precision measurements with antihydrogen atoms to test fundamental physics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21004A-BE7D-7469-02BD-0184DFF59348}"/>
              </a:ext>
            </a:extLst>
          </p:cNvPr>
          <p:cNvSpPr txBox="1">
            <a:spLocks/>
          </p:cNvSpPr>
          <p:nvPr/>
        </p:nvSpPr>
        <p:spPr>
          <a:xfrm>
            <a:off x="555002" y="5592126"/>
            <a:ext cx="10256813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Approach:</a:t>
            </a:r>
            <a:r>
              <a:rPr lang="en-CA" b="1" dirty="0"/>
              <a:t> </a:t>
            </a:r>
            <a:r>
              <a:rPr lang="en-CA" dirty="0"/>
              <a:t>Trap antihydrogen in a magnetic minimum neutral atom trap. </a:t>
            </a:r>
          </a:p>
        </p:txBody>
      </p:sp>
    </p:spTree>
    <p:extLst>
      <p:ext uri="{BB962C8B-B14F-4D97-AF65-F5344CB8AC3E}">
        <p14:creationId xmlns:p14="http://schemas.microsoft.com/office/powerpoint/2010/main" val="626404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6DC4A-4178-00A5-4F95-A33D120A0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D67A9-EAB6-2999-1DE3-4E850C8E1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FD2D7-FE54-5002-AE9A-4DD2058C7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1" y="2273562"/>
            <a:ext cx="11766037" cy="2839069"/>
          </a:xfrm>
        </p:spPr>
        <p:txBody>
          <a:bodyPr numCol="2" spcCol="720000"/>
          <a:lstStyle/>
          <a:p>
            <a:pPr marL="0" indent="0">
              <a:buNone/>
            </a:pPr>
            <a:r>
              <a:rPr lang="en-CA" b="1" dirty="0"/>
              <a:t>Spectroscopy (CPT tests):</a:t>
            </a:r>
          </a:p>
          <a:p>
            <a:r>
              <a:rPr lang="en-CA" dirty="0"/>
              <a:t>1S – 2S (H: 10 Hz/4 x 10</a:t>
            </a:r>
            <a:r>
              <a:rPr lang="en-CA" baseline="30000" dirty="0"/>
              <a:t>-15</a:t>
            </a:r>
            <a:r>
              <a:rPr lang="en-CA" dirty="0"/>
              <a:t>)</a:t>
            </a:r>
          </a:p>
          <a:p>
            <a:r>
              <a:rPr lang="en-CA" dirty="0"/>
              <a:t>Ground state HFS (H: 2 </a:t>
            </a:r>
            <a:r>
              <a:rPr lang="en-CA" dirty="0" err="1"/>
              <a:t>mHz</a:t>
            </a:r>
            <a:r>
              <a:rPr lang="en-CA" dirty="0"/>
              <a:t>/1 x 10</a:t>
            </a:r>
            <a:r>
              <a:rPr lang="en-CA" baseline="30000" dirty="0"/>
              <a:t>-12</a:t>
            </a:r>
            <a:r>
              <a:rPr lang="en-CA" dirty="0"/>
              <a:t>) </a:t>
            </a:r>
          </a:p>
          <a:p>
            <a:r>
              <a:rPr lang="en-CA" dirty="0"/>
              <a:t>Lamb shift</a:t>
            </a:r>
          </a:p>
          <a:p>
            <a:r>
              <a:rPr lang="en-CA" dirty="0"/>
              <a:t>1S – 2P (laser cooling)</a:t>
            </a:r>
          </a:p>
          <a:p>
            <a:r>
              <a:rPr lang="en-CA" dirty="0" err="1"/>
              <a:t>nS</a:t>
            </a:r>
            <a:r>
              <a:rPr lang="en-CA" dirty="0"/>
              <a:t> – </a:t>
            </a:r>
            <a:r>
              <a:rPr lang="en-CA" dirty="0" err="1"/>
              <a:t>n’S</a:t>
            </a:r>
            <a:r>
              <a:rPr lang="en-CA" dirty="0"/>
              <a:t>/P</a:t>
            </a:r>
          </a:p>
          <a:p>
            <a:pPr marL="0" indent="0">
              <a:buNone/>
            </a:pPr>
            <a:r>
              <a:rPr lang="en-CA" b="1" dirty="0"/>
              <a:t>Gravity (WEP test): </a:t>
            </a:r>
          </a:p>
          <a:p>
            <a:r>
              <a:rPr lang="en-CA" dirty="0"/>
              <a:t>Test the Weak Equivalence Principle with free-fall experiments (ALPHA-g)</a:t>
            </a:r>
          </a:p>
          <a:p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09E5F5-7AD3-3C4A-1AEB-E35D4D2AC7E4}"/>
              </a:ext>
            </a:extLst>
          </p:cNvPr>
          <p:cNvSpPr txBox="1">
            <a:spLocks/>
          </p:cNvSpPr>
          <p:nvPr/>
        </p:nvSpPr>
        <p:spPr>
          <a:xfrm>
            <a:off x="545273" y="1568543"/>
            <a:ext cx="11315987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Goal:</a:t>
            </a:r>
            <a:r>
              <a:rPr lang="en-CA" dirty="0">
                <a:solidFill>
                  <a:schemeClr val="accent6"/>
                </a:solidFill>
              </a:rPr>
              <a:t> </a:t>
            </a:r>
            <a:r>
              <a:rPr lang="en-CA" dirty="0"/>
              <a:t>Precision measurements with antihydrogen atoms to test fundamental physics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2E610E-AB84-86BC-7F0A-0E4A34F2BA37}"/>
              </a:ext>
            </a:extLst>
          </p:cNvPr>
          <p:cNvSpPr txBox="1">
            <a:spLocks/>
          </p:cNvSpPr>
          <p:nvPr/>
        </p:nvSpPr>
        <p:spPr>
          <a:xfrm>
            <a:off x="555002" y="5592126"/>
            <a:ext cx="10256813" cy="9847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chemeClr val="accent6"/>
                </a:solidFill>
              </a:rPr>
              <a:t>Approach:</a:t>
            </a:r>
            <a:r>
              <a:rPr lang="en-CA" b="1" dirty="0"/>
              <a:t> </a:t>
            </a:r>
            <a:r>
              <a:rPr lang="en-CA" dirty="0"/>
              <a:t>Trap antihydrogen in a magnetic minimum neutral atom trap.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88C7BC-5C46-6680-EB6F-6B0F8D43D842}"/>
              </a:ext>
            </a:extLst>
          </p:cNvPr>
          <p:cNvSpPr/>
          <p:nvPr/>
        </p:nvSpPr>
        <p:spPr>
          <a:xfrm>
            <a:off x="555002" y="3106366"/>
            <a:ext cx="5352930" cy="53177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1875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5104E-014C-C59A-7A5F-F81F550C5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ALPHA-2 Apparatus</a:t>
            </a:r>
          </a:p>
        </p:txBody>
      </p:sp>
      <p:pic>
        <p:nvPicPr>
          <p:cNvPr id="5" name="Content Placeholder 4" descr="A machine with many machines&#10;&#10;AI-generated content may be incorrect.">
            <a:extLst>
              <a:ext uri="{FF2B5EF4-FFF2-40B4-BE49-F238E27FC236}">
                <a16:creationId xmlns:a16="http://schemas.microsoft.com/office/drawing/2014/main" id="{1CBDA624-F768-A9EB-92A1-54DE397965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7688" y="1525482"/>
            <a:ext cx="7920378" cy="4554943"/>
          </a:xfrm>
        </p:spPr>
      </p:pic>
    </p:spTree>
    <p:extLst>
      <p:ext uri="{BB962C8B-B14F-4D97-AF65-F5344CB8AC3E}">
        <p14:creationId xmlns:p14="http://schemas.microsoft.com/office/powerpoint/2010/main" val="25877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algary 2">
      <a:dk1>
        <a:srgbClr val="000000"/>
      </a:dk1>
      <a:lt1>
        <a:srgbClr val="FFFFFF"/>
      </a:lt1>
      <a:dk2>
        <a:srgbClr val="8C857B"/>
      </a:dk2>
      <a:lt2>
        <a:srgbClr val="C3BFB6"/>
      </a:lt2>
      <a:accent1>
        <a:srgbClr val="EE2C2A"/>
      </a:accent1>
      <a:accent2>
        <a:srgbClr val="FFA300"/>
      </a:accent2>
      <a:accent3>
        <a:srgbClr val="FF671F"/>
      </a:accent3>
      <a:accent4>
        <a:srgbClr val="46A67B"/>
      </a:accent4>
      <a:accent5>
        <a:srgbClr val="EC0971"/>
      </a:accent5>
      <a:accent6>
        <a:srgbClr val="9C0533"/>
      </a:accent6>
      <a:hlink>
        <a:srgbClr val="D6001C"/>
      </a:hlink>
      <a:folHlink>
        <a:srgbClr val="8C857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mple - Widescreen" id="{574B2FC3-2B42-0047-9AB7-67EFA8572FA1}" vid="{DA7D9E4C-DB24-2043-8D8E-DD81E63FCC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D735855909F14FB6250141B48BB436" ma:contentTypeVersion="0" ma:contentTypeDescription="Create a new document." ma:contentTypeScope="" ma:versionID="2668d068a3d15d27978d94907a5ce0c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EB53F2-F1EC-4153-845D-F99D9069D7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9D0D9F6-CA9E-4BC3-8427-80211BF51C66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2167551-A149-4BA9-8A5D-26598435BE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Simple - Widescreen</Template>
  <TotalTime>13875</TotalTime>
  <Words>1021</Words>
  <Application>Microsoft Office PowerPoint</Application>
  <PresentationFormat>Widescreen</PresentationFormat>
  <Paragraphs>230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Meiryo</vt:lpstr>
      <vt:lpstr>Aptos</vt:lpstr>
      <vt:lpstr>Arial</vt:lpstr>
      <vt:lpstr>Calibri</vt:lpstr>
      <vt:lpstr>Cambria Math</vt:lpstr>
      <vt:lpstr>Tahoma</vt:lpstr>
      <vt:lpstr>Times New Roman</vt:lpstr>
      <vt:lpstr>Office Theme</vt:lpstr>
      <vt:lpstr>Microwave spectroscopy of antihydrogen in the ALPHA experiment</vt:lpstr>
      <vt:lpstr>Why study antimatter?</vt:lpstr>
      <vt:lpstr>Antihydrogen</vt:lpstr>
      <vt:lpstr>ALPHA experiment</vt:lpstr>
      <vt:lpstr>ALPHA </vt:lpstr>
      <vt:lpstr>ALPHA </vt:lpstr>
      <vt:lpstr>ALPHA </vt:lpstr>
      <vt:lpstr>ALPHA </vt:lpstr>
      <vt:lpstr>ALPHA-2 Apparatus</vt:lpstr>
      <vt:lpstr>Producing and trapping antihydrogen</vt:lpstr>
      <vt:lpstr>Producing and trapping antihydrogen</vt:lpstr>
      <vt:lpstr>Producing and trapping antihydrogen</vt:lpstr>
      <vt:lpstr>Ground state hyperfine splitting</vt:lpstr>
      <vt:lpstr>Approach</vt:lpstr>
      <vt:lpstr>Previous result (2017) </vt:lpstr>
      <vt:lpstr>2024 HFS Measurement Protocol </vt:lpstr>
      <vt:lpstr>Results</vt:lpstr>
      <vt:lpstr>Results</vt:lpstr>
      <vt:lpstr>Analysis</vt:lpstr>
      <vt:lpstr>Analysis</vt:lpstr>
      <vt:lpstr>Result</vt:lpstr>
      <vt:lpstr>Thanks!</vt:lpstr>
      <vt:lpstr>Antiproton NMR</vt:lpstr>
      <vt:lpstr>Electron cyclotron resonance magnetometry</vt:lpstr>
      <vt:lpstr>Magnetic field maps</vt:lpstr>
      <vt:lpstr>Magnetic field time evolution</vt:lpstr>
      <vt:lpstr>PowerPoint Presentation</vt:lpstr>
      <vt:lpstr>PowerPoint Presentation</vt:lpstr>
      <vt:lpstr>Compensating for B-drift</vt:lpstr>
      <vt:lpstr>Protocol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Friesen</dc:creator>
  <cp:lastModifiedBy>Timothy Friesen</cp:lastModifiedBy>
  <cp:revision>308</cp:revision>
  <cp:lastPrinted>2023-04-03T03:18:55Z</cp:lastPrinted>
  <dcterms:created xsi:type="dcterms:W3CDTF">2022-10-10T21:22:04Z</dcterms:created>
  <dcterms:modified xsi:type="dcterms:W3CDTF">2025-06-12T22:24:55Z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0x010100D3D735855909F14FB6250141B48BB436</vt:lpwstr>
  </property>
</Properties>
</file>