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03"/>
  </p:notesMasterIdLst>
  <p:sldIdLst>
    <p:sldId id="256" r:id="rId4"/>
    <p:sldId id="340" r:id="rId5"/>
    <p:sldId id="374" r:id="rId6"/>
    <p:sldId id="373" r:id="rId7"/>
    <p:sldId id="337" r:id="rId8"/>
    <p:sldId id="341" r:id="rId9"/>
    <p:sldId id="367" r:id="rId10"/>
    <p:sldId id="342" r:id="rId11"/>
    <p:sldId id="344" r:id="rId12"/>
    <p:sldId id="257" r:id="rId13"/>
    <p:sldId id="345" r:id="rId14"/>
    <p:sldId id="258" r:id="rId15"/>
    <p:sldId id="2444" r:id="rId16"/>
    <p:sldId id="261" r:id="rId17"/>
    <p:sldId id="263" r:id="rId18"/>
    <p:sldId id="262" r:id="rId19"/>
    <p:sldId id="264" r:id="rId20"/>
    <p:sldId id="260" r:id="rId21"/>
    <p:sldId id="266" r:id="rId22"/>
    <p:sldId id="265" r:id="rId23"/>
    <p:sldId id="351" r:id="rId24"/>
    <p:sldId id="277" r:id="rId25"/>
    <p:sldId id="267" r:id="rId26"/>
    <p:sldId id="368" r:id="rId27"/>
    <p:sldId id="268" r:id="rId28"/>
    <p:sldId id="272" r:id="rId29"/>
    <p:sldId id="274" r:id="rId30"/>
    <p:sldId id="269" r:id="rId31"/>
    <p:sldId id="275" r:id="rId32"/>
    <p:sldId id="273" r:id="rId33"/>
    <p:sldId id="271" r:id="rId34"/>
    <p:sldId id="346" r:id="rId35"/>
    <p:sldId id="281" r:id="rId36"/>
    <p:sldId id="282" r:id="rId37"/>
    <p:sldId id="284" r:id="rId38"/>
    <p:sldId id="283" r:id="rId39"/>
    <p:sldId id="287" r:id="rId40"/>
    <p:sldId id="286" r:id="rId41"/>
    <p:sldId id="285" r:id="rId42"/>
    <p:sldId id="289" r:id="rId43"/>
    <p:sldId id="369" r:id="rId44"/>
    <p:sldId id="288" r:id="rId45"/>
    <p:sldId id="293" r:id="rId46"/>
    <p:sldId id="291" r:id="rId47"/>
    <p:sldId id="294" r:id="rId48"/>
    <p:sldId id="292" r:id="rId49"/>
    <p:sldId id="295" r:id="rId50"/>
    <p:sldId id="333" r:id="rId51"/>
    <p:sldId id="334" r:id="rId52"/>
    <p:sldId id="296" r:id="rId53"/>
    <p:sldId id="375" r:id="rId54"/>
    <p:sldId id="297" r:id="rId55"/>
    <p:sldId id="301" r:id="rId56"/>
    <p:sldId id="298" r:id="rId57"/>
    <p:sldId id="347" r:id="rId58"/>
    <p:sldId id="303" r:id="rId59"/>
    <p:sldId id="302" r:id="rId60"/>
    <p:sldId id="300" r:id="rId61"/>
    <p:sldId id="323" r:id="rId62"/>
    <p:sldId id="376" r:id="rId63"/>
    <p:sldId id="307" r:id="rId64"/>
    <p:sldId id="321" r:id="rId65"/>
    <p:sldId id="324" r:id="rId66"/>
    <p:sldId id="322" r:id="rId67"/>
    <p:sldId id="326" r:id="rId68"/>
    <p:sldId id="349" r:id="rId69"/>
    <p:sldId id="325" r:id="rId70"/>
    <p:sldId id="350" r:id="rId71"/>
    <p:sldId id="348" r:id="rId72"/>
    <p:sldId id="352" r:id="rId73"/>
    <p:sldId id="353" r:id="rId74"/>
    <p:sldId id="310" r:id="rId75"/>
    <p:sldId id="279" r:id="rId76"/>
    <p:sldId id="358" r:id="rId77"/>
    <p:sldId id="359" r:id="rId78"/>
    <p:sldId id="370" r:id="rId79"/>
    <p:sldId id="371" r:id="rId80"/>
    <p:sldId id="360" r:id="rId81"/>
    <p:sldId id="366" r:id="rId82"/>
    <p:sldId id="357" r:id="rId83"/>
    <p:sldId id="361" r:id="rId84"/>
    <p:sldId id="362" r:id="rId85"/>
    <p:sldId id="364" r:id="rId86"/>
    <p:sldId id="311" r:id="rId87"/>
    <p:sldId id="308" r:id="rId88"/>
    <p:sldId id="312" r:id="rId89"/>
    <p:sldId id="313" r:id="rId90"/>
    <p:sldId id="320" r:id="rId91"/>
    <p:sldId id="305" r:id="rId92"/>
    <p:sldId id="314" r:id="rId93"/>
    <p:sldId id="316" r:id="rId94"/>
    <p:sldId id="332" r:id="rId95"/>
    <p:sldId id="363" r:id="rId96"/>
    <p:sldId id="336" r:id="rId97"/>
    <p:sldId id="462" r:id="rId98"/>
    <p:sldId id="365" r:id="rId99"/>
    <p:sldId id="280" r:id="rId100"/>
    <p:sldId id="372" r:id="rId101"/>
    <p:sldId id="2449" r:id="rId10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3DD3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5795" autoAdjust="0"/>
  </p:normalViewPr>
  <p:slideViewPr>
    <p:cSldViewPr snapToGrid="0">
      <p:cViewPr varScale="1">
        <p:scale>
          <a:sx n="87" d="100"/>
          <a:sy n="87" d="100"/>
        </p:scale>
        <p:origin x="533" y="34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6" Type="http://schemas.openxmlformats.org/officeDocument/2006/relationships/slide" Target="slides/slide13.xml"/><Relationship Id="rId107" Type="http://schemas.openxmlformats.org/officeDocument/2006/relationships/tableStyles" Target="tableStyles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theme" Target="theme/theme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presProps" Target="presProp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524FA-7967-4C42-B1BD-845267AD9149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EE084-D09E-42F3-A6E6-2013A701B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465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Remark that Pusey conveyed violability of this inequality in personal communication back </a:t>
            </a:r>
            <a:r>
              <a:rPr lang="en-US"/>
              <a:t>at Perimeter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EE084-D09E-42F3-A6E6-2013A701BC8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197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EE084-D09E-42F3-A6E6-2013A701BC8B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48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EE084-D09E-42F3-A6E6-2013A701BC8B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15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</a:t>
            </a:r>
            <a:r>
              <a:rPr lang="en-US" baseline="0" dirty="0"/>
              <a:t> that since HLP, only major advancement is better classical constraining, and </a:t>
            </a:r>
            <a:r>
              <a:rPr lang="en-US" i="1" baseline="0" dirty="0"/>
              <a:t>slightly</a:t>
            </a:r>
            <a:r>
              <a:rPr lang="en-US" i="0" baseline="0" dirty="0"/>
              <a:t> better GPT constraints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EE084-D09E-42F3-A6E6-2013A701BC8B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525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Ciaran was recruited because of his causal expertise. And his research within Babylon is about what sorts of algorithms will  be good for automated diagnoses.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DEE084-D09E-42F3-A6E6-2013A701BC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8137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</a:t>
            </a:r>
            <a:r>
              <a:rPr lang="en-US" baseline="0" dirty="0"/>
              <a:t> that since HLP, only major advancement is better classical constraining, and </a:t>
            </a:r>
            <a:r>
              <a:rPr lang="en-US" i="1" baseline="0" dirty="0"/>
              <a:t>slightly</a:t>
            </a:r>
            <a:r>
              <a:rPr lang="en-US" i="0" baseline="0" dirty="0"/>
              <a:t> better GPT constraints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EE084-D09E-42F3-A6E6-2013A701BC8B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02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4608D-6C5E-48C0-A775-02BA0A873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4D43DF-2D01-4DAE-99C9-50488C7D9B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67DE6-7E91-438B-8301-9404A8B73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A4AD7-EC42-4A61-A18C-0270986DA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082DC-4A8E-4D28-940B-32454F738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79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64C30-964B-480B-8DDE-55D209207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D43C61-39FE-4696-8C18-CCC8411E69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F18BF-34AA-4B62-9681-2D0C82B79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65FA-25DB-40D9-B300-C16E78566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1348A-7780-47FB-BAD1-CF6C9BAA1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3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C115F7-B2ED-4FAC-BE9D-42A2810D48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A96646-A221-4B7D-9003-78C1F05AFE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22389-C6CD-4353-872C-2B7E8C82F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5B70A-3F6A-4673-9CBE-C7CB3A6D1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1BB67-1972-4D08-BF16-D8C9FB67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20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49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519002" indent="0" algn="ctr">
              <a:buNone/>
              <a:defRPr/>
            </a:lvl2pPr>
            <a:lvl3pPr marL="1038007" indent="0" algn="ctr">
              <a:buNone/>
              <a:defRPr/>
            </a:lvl3pPr>
            <a:lvl4pPr marL="1557008" indent="0" algn="ctr">
              <a:buNone/>
              <a:defRPr/>
            </a:lvl4pPr>
            <a:lvl5pPr marL="2076012" indent="0" algn="ctr">
              <a:buNone/>
              <a:defRPr/>
            </a:lvl5pPr>
            <a:lvl6pPr marL="2595014" indent="0" algn="ctr">
              <a:buNone/>
              <a:defRPr/>
            </a:lvl6pPr>
            <a:lvl7pPr marL="3114019" indent="0" algn="ctr">
              <a:buNone/>
              <a:defRPr/>
            </a:lvl7pPr>
            <a:lvl8pPr marL="3633019" indent="0" algn="ctr">
              <a:buNone/>
              <a:defRPr/>
            </a:lvl8pPr>
            <a:lvl9pPr marL="415202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2696F-A5F9-4C8E-821C-2624FDB01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2038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DAAAA-4C0B-4939-A44E-B1F9F2EB5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65277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 anchor="t"/>
          <a:lstStyle>
            <a:lvl1pPr algn="l">
              <a:defRPr sz="4533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267"/>
            </a:lvl1pPr>
            <a:lvl2pPr marL="519002" indent="0">
              <a:buNone/>
              <a:defRPr sz="2000"/>
            </a:lvl2pPr>
            <a:lvl3pPr marL="1038007" indent="0">
              <a:buNone/>
              <a:defRPr sz="1867"/>
            </a:lvl3pPr>
            <a:lvl4pPr marL="1557008" indent="0">
              <a:buNone/>
              <a:defRPr sz="1600"/>
            </a:lvl4pPr>
            <a:lvl5pPr marL="2076012" indent="0">
              <a:buNone/>
              <a:defRPr sz="1600"/>
            </a:lvl5pPr>
            <a:lvl6pPr marL="2595014" indent="0">
              <a:buNone/>
              <a:defRPr sz="1600"/>
            </a:lvl6pPr>
            <a:lvl7pPr marL="3114019" indent="0">
              <a:buNone/>
              <a:defRPr sz="1600"/>
            </a:lvl7pPr>
            <a:lvl8pPr marL="3633019" indent="0">
              <a:buNone/>
              <a:defRPr sz="1600"/>
            </a:lvl8pPr>
            <a:lvl9pPr marL="415202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2A9BF-749D-4A1B-A2FF-89BE216B4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22239"/>
      </p:ext>
    </p:extLst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4" y="1600201"/>
            <a:ext cx="5392616" cy="4525963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267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4" y="1600201"/>
            <a:ext cx="5392616" cy="4525963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267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09DB0-96FA-43C6-B8C7-BC945683F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034187"/>
      </p:ext>
    </p:extLst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755" cy="639763"/>
          </a:xfrm>
        </p:spPr>
        <p:txBody>
          <a:bodyPr anchor="b"/>
          <a:lstStyle>
            <a:lvl1pPr marL="0" indent="0">
              <a:buNone/>
              <a:defRPr sz="2667" b="0"/>
            </a:lvl1pPr>
            <a:lvl2pPr marL="519002" indent="0">
              <a:buNone/>
              <a:defRPr sz="2267" b="1"/>
            </a:lvl2pPr>
            <a:lvl3pPr marL="1038007" indent="0">
              <a:buNone/>
              <a:defRPr sz="2000" b="1"/>
            </a:lvl3pPr>
            <a:lvl4pPr marL="1557008" indent="0">
              <a:buNone/>
              <a:defRPr sz="1867" b="1"/>
            </a:lvl4pPr>
            <a:lvl5pPr marL="2076012" indent="0">
              <a:buNone/>
              <a:defRPr sz="1867" b="1"/>
            </a:lvl5pPr>
            <a:lvl6pPr marL="2595014" indent="0">
              <a:buNone/>
              <a:defRPr sz="1867" b="1"/>
            </a:lvl6pPr>
            <a:lvl7pPr marL="3114019" indent="0">
              <a:buNone/>
              <a:defRPr sz="1867" b="1"/>
            </a:lvl7pPr>
            <a:lvl8pPr marL="3633019" indent="0">
              <a:buNone/>
              <a:defRPr sz="1867" b="1"/>
            </a:lvl8pPr>
            <a:lvl9pPr marL="4152020" indent="0">
              <a:buNone/>
              <a:defRPr sz="1867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755" cy="3951288"/>
          </a:xfrm>
        </p:spPr>
        <p:txBody>
          <a:bodyPr/>
          <a:lstStyle>
            <a:lvl1pPr>
              <a:defRPr sz="2667"/>
            </a:lvl1pPr>
            <a:lvl2pPr>
              <a:defRPr sz="2267"/>
            </a:lvl2pPr>
            <a:lvl3pPr>
              <a:defRPr sz="200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727" y="1535113"/>
            <a:ext cx="5388708" cy="639763"/>
          </a:xfrm>
        </p:spPr>
        <p:txBody>
          <a:bodyPr anchor="b"/>
          <a:lstStyle>
            <a:lvl1pPr marL="0" indent="0">
              <a:buNone/>
              <a:defRPr sz="2667" b="0"/>
            </a:lvl1pPr>
            <a:lvl2pPr marL="519002" indent="0">
              <a:buNone/>
              <a:defRPr sz="2267" b="1"/>
            </a:lvl2pPr>
            <a:lvl3pPr marL="1038007" indent="0">
              <a:buNone/>
              <a:defRPr sz="2000" b="1"/>
            </a:lvl3pPr>
            <a:lvl4pPr marL="1557008" indent="0">
              <a:buNone/>
              <a:defRPr sz="1867" b="1"/>
            </a:lvl4pPr>
            <a:lvl5pPr marL="2076012" indent="0">
              <a:buNone/>
              <a:defRPr sz="1867" b="1"/>
            </a:lvl5pPr>
            <a:lvl6pPr marL="2595014" indent="0">
              <a:buNone/>
              <a:defRPr sz="1867" b="1"/>
            </a:lvl6pPr>
            <a:lvl7pPr marL="3114019" indent="0">
              <a:buNone/>
              <a:defRPr sz="1867" b="1"/>
            </a:lvl7pPr>
            <a:lvl8pPr marL="3633019" indent="0">
              <a:buNone/>
              <a:defRPr sz="1867" b="1"/>
            </a:lvl8pPr>
            <a:lvl9pPr marL="4152020" indent="0">
              <a:buNone/>
              <a:defRPr sz="1867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727" y="2174875"/>
            <a:ext cx="5388708" cy="3951288"/>
          </a:xfrm>
        </p:spPr>
        <p:txBody>
          <a:bodyPr/>
          <a:lstStyle>
            <a:lvl1pPr>
              <a:defRPr sz="2667"/>
            </a:lvl1pPr>
            <a:lvl2pPr>
              <a:defRPr sz="2267"/>
            </a:lvl2pPr>
            <a:lvl3pPr>
              <a:defRPr sz="200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DD8E3-750E-4E9F-A602-5752B93E6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19112"/>
      </p:ext>
    </p:extLst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5B510-F827-4844-A00F-D842BE335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97009"/>
      </p:ext>
    </p:extLst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F8FA5-ACD8-45A3-93F5-6F65DB4E87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18584"/>
      </p:ext>
    </p:extLst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25" y="273049"/>
            <a:ext cx="4011247" cy="1162051"/>
          </a:xfrm>
        </p:spPr>
        <p:txBody>
          <a:bodyPr anchor="b"/>
          <a:lstStyle>
            <a:lvl1pPr algn="l">
              <a:defRPr sz="2267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4" y="273074"/>
            <a:ext cx="6815016" cy="585311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667"/>
            </a:lvl3pPr>
            <a:lvl4pPr>
              <a:defRPr sz="2267"/>
            </a:lvl4pPr>
            <a:lvl5pPr>
              <a:defRPr sz="2267"/>
            </a:lvl5pPr>
            <a:lvl6pPr>
              <a:defRPr sz="2267"/>
            </a:lvl6pPr>
            <a:lvl7pPr>
              <a:defRPr sz="2267"/>
            </a:lvl7pPr>
            <a:lvl8pPr>
              <a:defRPr sz="2267"/>
            </a:lvl8pPr>
            <a:lvl9pPr>
              <a:defRPr sz="2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25" y="1435104"/>
            <a:ext cx="4011247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19002" indent="0">
              <a:buNone/>
              <a:defRPr sz="1333"/>
            </a:lvl2pPr>
            <a:lvl3pPr marL="1038007" indent="0">
              <a:buNone/>
              <a:defRPr sz="1200"/>
            </a:lvl3pPr>
            <a:lvl4pPr marL="1557008" indent="0">
              <a:buNone/>
              <a:defRPr sz="1067"/>
            </a:lvl4pPr>
            <a:lvl5pPr marL="2076012" indent="0">
              <a:buNone/>
              <a:defRPr sz="1067"/>
            </a:lvl5pPr>
            <a:lvl6pPr marL="2595014" indent="0">
              <a:buNone/>
              <a:defRPr sz="1067"/>
            </a:lvl6pPr>
            <a:lvl7pPr marL="3114019" indent="0">
              <a:buNone/>
              <a:defRPr sz="1067"/>
            </a:lvl7pPr>
            <a:lvl8pPr marL="3633019" indent="0">
              <a:buNone/>
              <a:defRPr sz="1067"/>
            </a:lvl8pPr>
            <a:lvl9pPr marL="4152020" indent="0">
              <a:buNone/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D762F-B2CC-488C-A1A7-8A84CE7F6B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567981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6AF92-78E7-4812-A672-F7846DEEF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FA394-3C90-409F-8F81-D2588AF91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22121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87C2D-4FA1-4DD9-9896-2D46D0E1D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66C2E-EFE5-4358-ABCD-2D4AE7B33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F04DE-FAC0-457C-B4E3-17F519AF6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3531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5" y="4800601"/>
            <a:ext cx="7315200" cy="566739"/>
          </a:xfrm>
        </p:spPr>
        <p:txBody>
          <a:bodyPr anchor="b"/>
          <a:lstStyle>
            <a:lvl1pPr algn="l">
              <a:defRPr sz="2267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</p:spPr>
        <p:txBody>
          <a:bodyPr/>
          <a:lstStyle>
            <a:lvl1pPr marL="0" indent="0">
              <a:buNone/>
              <a:defRPr sz="3600"/>
            </a:lvl1pPr>
            <a:lvl2pPr marL="519002" indent="0">
              <a:buNone/>
              <a:defRPr sz="3200"/>
            </a:lvl2pPr>
            <a:lvl3pPr marL="1038007" indent="0">
              <a:buNone/>
              <a:defRPr sz="2667"/>
            </a:lvl3pPr>
            <a:lvl4pPr marL="1557008" indent="0">
              <a:buNone/>
              <a:defRPr sz="2267"/>
            </a:lvl4pPr>
            <a:lvl5pPr marL="2076012" indent="0">
              <a:buNone/>
              <a:defRPr sz="2267"/>
            </a:lvl5pPr>
            <a:lvl6pPr marL="2595014" indent="0">
              <a:buNone/>
              <a:defRPr sz="2267"/>
            </a:lvl6pPr>
            <a:lvl7pPr marL="3114019" indent="0">
              <a:buNone/>
              <a:defRPr sz="2267"/>
            </a:lvl7pPr>
            <a:lvl8pPr marL="3633019" indent="0">
              <a:buNone/>
              <a:defRPr sz="2267"/>
            </a:lvl8pPr>
            <a:lvl9pPr marL="4152020" indent="0">
              <a:buNone/>
              <a:defRPr sz="2267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5" y="5367361"/>
            <a:ext cx="73152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19002" indent="0">
              <a:buNone/>
              <a:defRPr sz="1333"/>
            </a:lvl2pPr>
            <a:lvl3pPr marL="1038007" indent="0">
              <a:buNone/>
              <a:defRPr sz="1200"/>
            </a:lvl3pPr>
            <a:lvl4pPr marL="1557008" indent="0">
              <a:buNone/>
              <a:defRPr sz="1067"/>
            </a:lvl4pPr>
            <a:lvl5pPr marL="2076012" indent="0">
              <a:buNone/>
              <a:defRPr sz="1067"/>
            </a:lvl5pPr>
            <a:lvl6pPr marL="2595014" indent="0">
              <a:buNone/>
              <a:defRPr sz="1067"/>
            </a:lvl6pPr>
            <a:lvl7pPr marL="3114019" indent="0">
              <a:buNone/>
              <a:defRPr sz="1067"/>
            </a:lvl7pPr>
            <a:lvl8pPr marL="3633019" indent="0">
              <a:buNone/>
              <a:defRPr sz="1067"/>
            </a:lvl8pPr>
            <a:lvl9pPr marL="4152020" indent="0">
              <a:buNone/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B5948-3CFE-4252-A239-D305FB2BF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85773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F6710-C579-4B99-B4FF-19B84C7C4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70625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33" y="274640"/>
            <a:ext cx="804203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F8B59-4099-4E71-957A-A36D825EB3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453986"/>
      </p:ext>
    </p:extLst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6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518943" indent="0" algn="ctr">
              <a:buNone/>
              <a:defRPr/>
            </a:lvl2pPr>
            <a:lvl3pPr marL="1037889" indent="0" algn="ctr">
              <a:buNone/>
              <a:defRPr/>
            </a:lvl3pPr>
            <a:lvl4pPr marL="1556830" indent="0" algn="ctr">
              <a:buNone/>
              <a:defRPr/>
            </a:lvl4pPr>
            <a:lvl5pPr marL="2075776" indent="0" algn="ctr">
              <a:buNone/>
              <a:defRPr/>
            </a:lvl5pPr>
            <a:lvl6pPr marL="2594718" indent="0" algn="ctr">
              <a:buNone/>
              <a:defRPr/>
            </a:lvl6pPr>
            <a:lvl7pPr marL="3113666" indent="0" algn="ctr">
              <a:buNone/>
              <a:defRPr/>
            </a:lvl7pPr>
            <a:lvl8pPr marL="3632605" indent="0" algn="ctr">
              <a:buNone/>
              <a:defRPr/>
            </a:lvl8pPr>
            <a:lvl9pPr marL="415154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2696F-A5F9-4C8E-821C-2624FDB014B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843960"/>
      </p:ext>
    </p:extLst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DAAAA-4C0B-4939-A44E-B1F9F2EB5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237636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 anchor="t"/>
          <a:lstStyle>
            <a:lvl1pPr algn="l">
              <a:defRPr sz="4533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267"/>
            </a:lvl1pPr>
            <a:lvl2pPr marL="518943" indent="0">
              <a:buNone/>
              <a:defRPr sz="2000"/>
            </a:lvl2pPr>
            <a:lvl3pPr marL="1037889" indent="0">
              <a:buNone/>
              <a:defRPr sz="1867"/>
            </a:lvl3pPr>
            <a:lvl4pPr marL="1556830" indent="0">
              <a:buNone/>
              <a:defRPr sz="1600"/>
            </a:lvl4pPr>
            <a:lvl5pPr marL="2075776" indent="0">
              <a:buNone/>
              <a:defRPr sz="1600"/>
            </a:lvl5pPr>
            <a:lvl6pPr marL="2594718" indent="0">
              <a:buNone/>
              <a:defRPr sz="1600"/>
            </a:lvl6pPr>
            <a:lvl7pPr marL="3113666" indent="0">
              <a:buNone/>
              <a:defRPr sz="1600"/>
            </a:lvl7pPr>
            <a:lvl8pPr marL="3632605" indent="0">
              <a:buNone/>
              <a:defRPr sz="1600"/>
            </a:lvl8pPr>
            <a:lvl9pPr marL="415154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2A9BF-749D-4A1B-A2FF-89BE216B48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27365"/>
      </p:ext>
    </p:extLst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4" y="1600201"/>
            <a:ext cx="5392616" cy="4525963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267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4" y="1600201"/>
            <a:ext cx="5392616" cy="4525963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267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09DB0-96FA-43C6-B8C7-BC945683F5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024029"/>
      </p:ext>
    </p:extLst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755" cy="639763"/>
          </a:xfrm>
        </p:spPr>
        <p:txBody>
          <a:bodyPr anchor="b"/>
          <a:lstStyle>
            <a:lvl1pPr marL="0" indent="0">
              <a:buNone/>
              <a:defRPr sz="2667" b="0"/>
            </a:lvl1pPr>
            <a:lvl2pPr marL="518943" indent="0">
              <a:buNone/>
              <a:defRPr sz="2267" b="1"/>
            </a:lvl2pPr>
            <a:lvl3pPr marL="1037889" indent="0">
              <a:buNone/>
              <a:defRPr sz="2000" b="1"/>
            </a:lvl3pPr>
            <a:lvl4pPr marL="1556830" indent="0">
              <a:buNone/>
              <a:defRPr sz="1867" b="1"/>
            </a:lvl4pPr>
            <a:lvl5pPr marL="2075776" indent="0">
              <a:buNone/>
              <a:defRPr sz="1867" b="1"/>
            </a:lvl5pPr>
            <a:lvl6pPr marL="2594718" indent="0">
              <a:buNone/>
              <a:defRPr sz="1867" b="1"/>
            </a:lvl6pPr>
            <a:lvl7pPr marL="3113666" indent="0">
              <a:buNone/>
              <a:defRPr sz="1867" b="1"/>
            </a:lvl7pPr>
            <a:lvl8pPr marL="3632605" indent="0">
              <a:buNone/>
              <a:defRPr sz="1867" b="1"/>
            </a:lvl8pPr>
            <a:lvl9pPr marL="4151548" indent="0">
              <a:buNone/>
              <a:defRPr sz="1867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755" cy="3951288"/>
          </a:xfrm>
        </p:spPr>
        <p:txBody>
          <a:bodyPr/>
          <a:lstStyle>
            <a:lvl1pPr>
              <a:defRPr sz="2667"/>
            </a:lvl1pPr>
            <a:lvl2pPr>
              <a:defRPr sz="2267"/>
            </a:lvl2pPr>
            <a:lvl3pPr>
              <a:defRPr sz="200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742" y="1535113"/>
            <a:ext cx="5388708" cy="639763"/>
          </a:xfrm>
        </p:spPr>
        <p:txBody>
          <a:bodyPr anchor="b"/>
          <a:lstStyle>
            <a:lvl1pPr marL="0" indent="0">
              <a:buNone/>
              <a:defRPr sz="2667" b="0"/>
            </a:lvl1pPr>
            <a:lvl2pPr marL="518943" indent="0">
              <a:buNone/>
              <a:defRPr sz="2267" b="1"/>
            </a:lvl2pPr>
            <a:lvl3pPr marL="1037889" indent="0">
              <a:buNone/>
              <a:defRPr sz="2000" b="1"/>
            </a:lvl3pPr>
            <a:lvl4pPr marL="1556830" indent="0">
              <a:buNone/>
              <a:defRPr sz="1867" b="1"/>
            </a:lvl4pPr>
            <a:lvl5pPr marL="2075776" indent="0">
              <a:buNone/>
              <a:defRPr sz="1867" b="1"/>
            </a:lvl5pPr>
            <a:lvl6pPr marL="2594718" indent="0">
              <a:buNone/>
              <a:defRPr sz="1867" b="1"/>
            </a:lvl6pPr>
            <a:lvl7pPr marL="3113666" indent="0">
              <a:buNone/>
              <a:defRPr sz="1867" b="1"/>
            </a:lvl7pPr>
            <a:lvl8pPr marL="3632605" indent="0">
              <a:buNone/>
              <a:defRPr sz="1867" b="1"/>
            </a:lvl8pPr>
            <a:lvl9pPr marL="4151548" indent="0">
              <a:buNone/>
              <a:defRPr sz="1867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742" y="2174875"/>
            <a:ext cx="5388708" cy="3951288"/>
          </a:xfrm>
        </p:spPr>
        <p:txBody>
          <a:bodyPr/>
          <a:lstStyle>
            <a:lvl1pPr>
              <a:defRPr sz="2667"/>
            </a:lvl1pPr>
            <a:lvl2pPr>
              <a:defRPr sz="2267"/>
            </a:lvl2pPr>
            <a:lvl3pPr>
              <a:defRPr sz="200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DD8E3-750E-4E9F-A602-5752B93E68D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907934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5B510-F827-4844-A00F-D842BE3354B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140267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F8FA5-ACD8-45A3-93F5-6F65DB4E87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864790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0F2B5-B940-4E09-9DE7-08025A9D2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08FCBA-C848-4402-9595-CB7C61F31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4E6B8-49C5-433D-8DB6-10C607750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A9C63-C015-45DD-95C9-F7F4802AB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B3E4F-029E-463A-8065-8A1D0345A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57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43" y="273049"/>
            <a:ext cx="4011247" cy="1162051"/>
          </a:xfrm>
        </p:spPr>
        <p:txBody>
          <a:bodyPr anchor="b"/>
          <a:lstStyle>
            <a:lvl1pPr algn="l">
              <a:defRPr sz="2267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4" y="273085"/>
            <a:ext cx="6815016" cy="585311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667"/>
            </a:lvl3pPr>
            <a:lvl4pPr>
              <a:defRPr sz="2267"/>
            </a:lvl4pPr>
            <a:lvl5pPr>
              <a:defRPr sz="2267"/>
            </a:lvl5pPr>
            <a:lvl6pPr>
              <a:defRPr sz="2267"/>
            </a:lvl6pPr>
            <a:lvl7pPr>
              <a:defRPr sz="2267"/>
            </a:lvl7pPr>
            <a:lvl8pPr>
              <a:defRPr sz="2267"/>
            </a:lvl8pPr>
            <a:lvl9pPr>
              <a:defRPr sz="2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43" y="1435104"/>
            <a:ext cx="4011247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18943" indent="0">
              <a:buNone/>
              <a:defRPr sz="1333"/>
            </a:lvl2pPr>
            <a:lvl3pPr marL="1037889" indent="0">
              <a:buNone/>
              <a:defRPr sz="1200"/>
            </a:lvl3pPr>
            <a:lvl4pPr marL="1556830" indent="0">
              <a:buNone/>
              <a:defRPr sz="1067"/>
            </a:lvl4pPr>
            <a:lvl5pPr marL="2075776" indent="0">
              <a:buNone/>
              <a:defRPr sz="1067"/>
            </a:lvl5pPr>
            <a:lvl6pPr marL="2594718" indent="0">
              <a:buNone/>
              <a:defRPr sz="1067"/>
            </a:lvl6pPr>
            <a:lvl7pPr marL="3113666" indent="0">
              <a:buNone/>
              <a:defRPr sz="1067"/>
            </a:lvl7pPr>
            <a:lvl8pPr marL="3632605" indent="0">
              <a:buNone/>
              <a:defRPr sz="1067"/>
            </a:lvl8pPr>
            <a:lvl9pPr marL="4151548" indent="0">
              <a:buNone/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D762F-B2CC-488C-A1A7-8A84CE7F6B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751374"/>
      </p:ext>
    </p:extLst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5" y="4800601"/>
            <a:ext cx="7315200" cy="566739"/>
          </a:xfrm>
        </p:spPr>
        <p:txBody>
          <a:bodyPr anchor="b"/>
          <a:lstStyle>
            <a:lvl1pPr algn="l">
              <a:defRPr sz="2267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</p:spPr>
        <p:txBody>
          <a:bodyPr/>
          <a:lstStyle>
            <a:lvl1pPr marL="0" indent="0">
              <a:buNone/>
              <a:defRPr sz="3600"/>
            </a:lvl1pPr>
            <a:lvl2pPr marL="518943" indent="0">
              <a:buNone/>
              <a:defRPr sz="3200"/>
            </a:lvl2pPr>
            <a:lvl3pPr marL="1037889" indent="0">
              <a:buNone/>
              <a:defRPr sz="2667"/>
            </a:lvl3pPr>
            <a:lvl4pPr marL="1556830" indent="0">
              <a:buNone/>
              <a:defRPr sz="2267"/>
            </a:lvl4pPr>
            <a:lvl5pPr marL="2075776" indent="0">
              <a:buNone/>
              <a:defRPr sz="2267"/>
            </a:lvl5pPr>
            <a:lvl6pPr marL="2594718" indent="0">
              <a:buNone/>
              <a:defRPr sz="2267"/>
            </a:lvl6pPr>
            <a:lvl7pPr marL="3113666" indent="0">
              <a:buNone/>
              <a:defRPr sz="2267"/>
            </a:lvl7pPr>
            <a:lvl8pPr marL="3632605" indent="0">
              <a:buNone/>
              <a:defRPr sz="2267"/>
            </a:lvl8pPr>
            <a:lvl9pPr marL="4151548" indent="0">
              <a:buNone/>
              <a:defRPr sz="2267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5" y="5367371"/>
            <a:ext cx="73152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18943" indent="0">
              <a:buNone/>
              <a:defRPr sz="1333"/>
            </a:lvl2pPr>
            <a:lvl3pPr marL="1037889" indent="0">
              <a:buNone/>
              <a:defRPr sz="1200"/>
            </a:lvl3pPr>
            <a:lvl4pPr marL="1556830" indent="0">
              <a:buNone/>
              <a:defRPr sz="1067"/>
            </a:lvl4pPr>
            <a:lvl5pPr marL="2075776" indent="0">
              <a:buNone/>
              <a:defRPr sz="1067"/>
            </a:lvl5pPr>
            <a:lvl6pPr marL="2594718" indent="0">
              <a:buNone/>
              <a:defRPr sz="1067"/>
            </a:lvl6pPr>
            <a:lvl7pPr marL="3113666" indent="0">
              <a:buNone/>
              <a:defRPr sz="1067"/>
            </a:lvl7pPr>
            <a:lvl8pPr marL="3632605" indent="0">
              <a:buNone/>
              <a:defRPr sz="1067"/>
            </a:lvl8pPr>
            <a:lvl9pPr marL="4151548" indent="0">
              <a:buNone/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B5948-3CFE-4252-A239-D305FB2BF9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655592"/>
      </p:ext>
    </p:extLst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F6710-C579-4B99-B4FF-19B84C7C47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26428"/>
      </p:ext>
    </p:extLst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41" y="274640"/>
            <a:ext cx="804203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F8B59-4099-4E71-957A-A36D825EB3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307772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350A9-15AB-4DD4-822F-65E9335E7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174EE-A46A-4BF0-87E1-ACB749368D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56AA5B-9427-4786-BDBA-B5F0EBCDD7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3EE16A-D87A-40E9-AD0A-71993BB9B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5653E4-345F-4EF5-ACB4-6973D55FB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D39C4-1A91-49D2-8F2C-52B8E0E21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79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9CD10-EB3C-4E2A-A879-290589118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560E78-749E-469C-A3F6-F57B5CB28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60810-8BFF-41F5-BF0A-E0EDB037A9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71DC84-3D45-49AF-9882-21B1ABE4CA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D5624F-1C42-4691-885B-C261F84B0F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73931D-97C5-41AB-AE7F-1A9CF1354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607C2B-C5A8-4D94-978C-C6A82CD65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F0E879-0AF3-4325-8149-EA317A582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17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FEEC1-BB02-4AD8-92FF-2EBFD813A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02DA73-F780-48E3-93D0-81B465BB2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73480F-F2BB-4C1E-B12A-E26B8E09C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92AFD6-2953-4BB9-95EF-68D6B6FF6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919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9D95D6-A892-4017-A84B-BA3090CD5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2C0804-E769-4805-AE69-CBF3BEEA6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B25EC-E1B7-4896-8F35-0FCAF0CFC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47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6BDB5-9653-4E71-A90D-E7C440261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16DE7-31F7-4843-87F3-1577004E48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22E005-F346-456B-B0BF-C059DF38E3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29D6C-9F1F-40B4-8384-F607C1911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8023C-D81D-4931-A2F4-349544563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1C0667-B283-4F28-B3F3-14E83C2F3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15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B303E-79C0-49F7-B8B7-79114EC0E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6E0DA0-8339-4678-A1B0-484D18BDD0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DE69E0-68B0-49F8-BC15-8E637BD6E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55C67-0491-42D1-B6DC-8480F87C3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05830-79E2-4DA0-8461-46ECBC3E7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4F7F5E-7725-463A-9747-B97F99505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5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F00BF5-B1CB-4E1E-8D25-432EBA2AF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DB039E-54C0-4D85-A31C-7D200B338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8A3E3-54DA-4A73-83A9-7C053C8D6E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EC7E1-7187-4105-B7C3-14B9796F552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93FEF-E536-4869-B5CC-6B0EBCFED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CD2C0-C0FE-45CF-8C6B-9554B310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29310-653F-467D-9B9E-72CA26CE5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3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7853" tIns="38926" rIns="77853" bIns="38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7853" tIns="38926" rIns="77853" bIns="38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7853" tIns="38926" rIns="77853" bIns="38926" numCol="1" anchor="t" anchorCtr="0" compatLnSpc="1">
            <a:prstTxWarp prst="textNoShape">
              <a:avLst/>
            </a:prstTxWarp>
          </a:bodyPr>
          <a:lstStyle>
            <a:lvl1pPr>
              <a:defRPr sz="16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7853" tIns="38926" rIns="77853" bIns="38926" numCol="1" anchor="t" anchorCtr="0" compatLnSpc="1">
            <a:prstTxWarp prst="textNoShape">
              <a:avLst/>
            </a:prstTxWarp>
          </a:bodyPr>
          <a:lstStyle>
            <a:lvl1pPr algn="ctr">
              <a:defRPr sz="16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7853" tIns="38926" rIns="77853" bIns="38926" numCol="1" anchor="t" anchorCtr="0" compatLnSpc="1">
            <a:prstTxWarp prst="textNoShape">
              <a:avLst/>
            </a:prstTxWarp>
          </a:bodyPr>
          <a:lstStyle>
            <a:lvl1pPr algn="r">
              <a:defRPr sz="1600" b="0"/>
            </a:lvl1pPr>
          </a:lstStyle>
          <a:p>
            <a:pPr>
              <a:defRPr/>
            </a:pPr>
            <a:fld id="{5F0308E5-2A1A-4F80-A67A-53F7BC94C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8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519002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1038007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557008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2076012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89252" indent="-389252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43379" indent="-324376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297506" indent="-259500" algn="l" rtl="0" eaLnBrk="0" fontAlgn="base" hangingPunct="0">
        <a:spcBef>
          <a:spcPct val="20000"/>
        </a:spcBef>
        <a:spcAft>
          <a:spcPct val="0"/>
        </a:spcAft>
        <a:buChar char="•"/>
        <a:defRPr sz="2667">
          <a:solidFill>
            <a:schemeClr val="tx1"/>
          </a:solidFill>
          <a:latin typeface="+mn-lt"/>
        </a:defRPr>
      </a:lvl3pPr>
      <a:lvl4pPr marL="1816508" indent="-259500" algn="l" rtl="0" eaLnBrk="0" fontAlgn="base" hangingPunct="0">
        <a:spcBef>
          <a:spcPct val="20000"/>
        </a:spcBef>
        <a:spcAft>
          <a:spcPct val="0"/>
        </a:spcAft>
        <a:buChar char="–"/>
        <a:defRPr sz="2267">
          <a:solidFill>
            <a:schemeClr val="tx1"/>
          </a:solidFill>
          <a:latin typeface="+mn-lt"/>
        </a:defRPr>
      </a:lvl4pPr>
      <a:lvl5pPr marL="2335514" indent="-259500" algn="l" rtl="0" eaLnBrk="0" fontAlgn="base" hangingPunct="0">
        <a:spcBef>
          <a:spcPct val="20000"/>
        </a:spcBef>
        <a:spcAft>
          <a:spcPct val="0"/>
        </a:spcAft>
        <a:buChar char="»"/>
        <a:defRPr sz="2267">
          <a:solidFill>
            <a:schemeClr val="tx1"/>
          </a:solidFill>
          <a:latin typeface="+mn-lt"/>
        </a:defRPr>
      </a:lvl5pPr>
      <a:lvl6pPr marL="2854514" indent="-259500" algn="l" rtl="0" fontAlgn="base">
        <a:spcBef>
          <a:spcPct val="20000"/>
        </a:spcBef>
        <a:spcAft>
          <a:spcPct val="0"/>
        </a:spcAft>
        <a:buChar char="»"/>
        <a:defRPr sz="2267">
          <a:solidFill>
            <a:schemeClr val="tx1"/>
          </a:solidFill>
          <a:latin typeface="+mn-lt"/>
        </a:defRPr>
      </a:lvl6pPr>
      <a:lvl7pPr marL="3373518" indent="-259500" algn="l" rtl="0" fontAlgn="base">
        <a:spcBef>
          <a:spcPct val="20000"/>
        </a:spcBef>
        <a:spcAft>
          <a:spcPct val="0"/>
        </a:spcAft>
        <a:buChar char="»"/>
        <a:defRPr sz="2267">
          <a:solidFill>
            <a:schemeClr val="tx1"/>
          </a:solidFill>
          <a:latin typeface="+mn-lt"/>
        </a:defRPr>
      </a:lvl7pPr>
      <a:lvl8pPr marL="3892520" indent="-259500" algn="l" rtl="0" fontAlgn="base">
        <a:spcBef>
          <a:spcPct val="20000"/>
        </a:spcBef>
        <a:spcAft>
          <a:spcPct val="0"/>
        </a:spcAft>
        <a:buChar char="»"/>
        <a:defRPr sz="2267">
          <a:solidFill>
            <a:schemeClr val="tx1"/>
          </a:solidFill>
          <a:latin typeface="+mn-lt"/>
        </a:defRPr>
      </a:lvl8pPr>
      <a:lvl9pPr marL="4411524" indent="-259500" algn="l" rtl="0" fontAlgn="base">
        <a:spcBef>
          <a:spcPct val="20000"/>
        </a:spcBef>
        <a:spcAft>
          <a:spcPct val="0"/>
        </a:spcAft>
        <a:buChar char="»"/>
        <a:defRPr sz="22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380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002" algn="l" defTabSz="10380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007" algn="l" defTabSz="10380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7008" algn="l" defTabSz="10380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6012" algn="l" defTabSz="10380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5014" algn="l" defTabSz="10380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4019" algn="l" defTabSz="10380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3019" algn="l" defTabSz="10380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2020" algn="l" defTabSz="10380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7843" tIns="38921" rIns="77843" bIns="389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7843" tIns="38921" rIns="77843" bIns="38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7843" tIns="38921" rIns="77843" bIns="38921" numCol="1" anchor="t" anchorCtr="0" compatLnSpc="1">
            <a:prstTxWarp prst="textNoShape">
              <a:avLst/>
            </a:prstTxWarp>
          </a:bodyPr>
          <a:lstStyle>
            <a:lvl1pPr>
              <a:defRPr sz="1600" b="0"/>
            </a:lvl1pPr>
          </a:lstStyle>
          <a:p>
            <a:pPr defTabSz="121903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7843" tIns="38921" rIns="77843" bIns="38921" numCol="1" anchor="t" anchorCtr="0" compatLnSpc="1">
            <a:prstTxWarp prst="textNoShape">
              <a:avLst/>
            </a:prstTxWarp>
          </a:bodyPr>
          <a:lstStyle>
            <a:lvl1pPr algn="ctr">
              <a:defRPr sz="1600" b="0"/>
            </a:lvl1pPr>
          </a:lstStyle>
          <a:p>
            <a:pPr defTabSz="121903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7843" tIns="38921" rIns="77843" bIns="38921" numCol="1" anchor="t" anchorCtr="0" compatLnSpc="1">
            <a:prstTxWarp prst="textNoShape">
              <a:avLst/>
            </a:prstTxWarp>
          </a:bodyPr>
          <a:lstStyle>
            <a:lvl1pPr algn="r">
              <a:defRPr sz="1600" b="0"/>
            </a:lvl1pPr>
          </a:lstStyle>
          <a:p>
            <a:pPr defTabSz="1219031" fontAlgn="base">
              <a:spcBef>
                <a:spcPct val="0"/>
              </a:spcBef>
              <a:spcAft>
                <a:spcPct val="0"/>
              </a:spcAft>
              <a:defRPr/>
            </a:pPr>
            <a:fld id="{5F0308E5-2A1A-4F80-A67A-53F7BC94C198}" type="slidenum">
              <a:rPr lang="en-US" smtClean="0">
                <a:solidFill>
                  <a:srgbClr val="000000"/>
                </a:solidFill>
              </a:rPr>
              <a:pPr defTabSz="121903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62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518943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1037889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55683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2075776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89208" indent="-389208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43283" indent="-324339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297360" indent="-259471" algn="l" rtl="0" eaLnBrk="0" fontAlgn="base" hangingPunct="0">
        <a:spcBef>
          <a:spcPct val="20000"/>
        </a:spcBef>
        <a:spcAft>
          <a:spcPct val="0"/>
        </a:spcAft>
        <a:buChar char="•"/>
        <a:defRPr sz="2667">
          <a:solidFill>
            <a:schemeClr val="tx1"/>
          </a:solidFill>
          <a:latin typeface="+mn-lt"/>
        </a:defRPr>
      </a:lvl3pPr>
      <a:lvl4pPr marL="1816301" indent="-259471" algn="l" rtl="0" eaLnBrk="0" fontAlgn="base" hangingPunct="0">
        <a:spcBef>
          <a:spcPct val="20000"/>
        </a:spcBef>
        <a:spcAft>
          <a:spcPct val="0"/>
        </a:spcAft>
        <a:buChar char="–"/>
        <a:defRPr sz="2267">
          <a:solidFill>
            <a:schemeClr val="tx1"/>
          </a:solidFill>
          <a:latin typeface="+mn-lt"/>
        </a:defRPr>
      </a:lvl4pPr>
      <a:lvl5pPr marL="2335248" indent="-259471" algn="l" rtl="0" eaLnBrk="0" fontAlgn="base" hangingPunct="0">
        <a:spcBef>
          <a:spcPct val="20000"/>
        </a:spcBef>
        <a:spcAft>
          <a:spcPct val="0"/>
        </a:spcAft>
        <a:buChar char="»"/>
        <a:defRPr sz="2267">
          <a:solidFill>
            <a:schemeClr val="tx1"/>
          </a:solidFill>
          <a:latin typeface="+mn-lt"/>
        </a:defRPr>
      </a:lvl5pPr>
      <a:lvl6pPr marL="2854190" indent="-259471" algn="l" rtl="0" fontAlgn="base">
        <a:spcBef>
          <a:spcPct val="20000"/>
        </a:spcBef>
        <a:spcAft>
          <a:spcPct val="0"/>
        </a:spcAft>
        <a:buChar char="»"/>
        <a:defRPr sz="2267">
          <a:solidFill>
            <a:schemeClr val="tx1"/>
          </a:solidFill>
          <a:latin typeface="+mn-lt"/>
        </a:defRPr>
      </a:lvl6pPr>
      <a:lvl7pPr marL="3373134" indent="-259471" algn="l" rtl="0" fontAlgn="base">
        <a:spcBef>
          <a:spcPct val="20000"/>
        </a:spcBef>
        <a:spcAft>
          <a:spcPct val="0"/>
        </a:spcAft>
        <a:buChar char="»"/>
        <a:defRPr sz="2267">
          <a:solidFill>
            <a:schemeClr val="tx1"/>
          </a:solidFill>
          <a:latin typeface="+mn-lt"/>
        </a:defRPr>
      </a:lvl7pPr>
      <a:lvl8pPr marL="3892077" indent="-259471" algn="l" rtl="0" fontAlgn="base">
        <a:spcBef>
          <a:spcPct val="20000"/>
        </a:spcBef>
        <a:spcAft>
          <a:spcPct val="0"/>
        </a:spcAft>
        <a:buChar char="»"/>
        <a:defRPr sz="2267">
          <a:solidFill>
            <a:schemeClr val="tx1"/>
          </a:solidFill>
          <a:latin typeface="+mn-lt"/>
        </a:defRPr>
      </a:lvl8pPr>
      <a:lvl9pPr marL="4411022" indent="-259471" algn="l" rtl="0" fontAlgn="base">
        <a:spcBef>
          <a:spcPct val="20000"/>
        </a:spcBef>
        <a:spcAft>
          <a:spcPct val="0"/>
        </a:spcAft>
        <a:buChar char="»"/>
        <a:defRPr sz="22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3788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8943" algn="l" defTabSz="103788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7889" algn="l" defTabSz="103788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6830" algn="l" defTabSz="103788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5776" algn="l" defTabSz="103788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4718" algn="l" defTabSz="103788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666" algn="l" defTabSz="103788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2605" algn="l" defTabSz="103788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1548" algn="l" defTabSz="103788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1.png"/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1.png"/><Relationship Id="rId2" Type="http://schemas.openxmlformats.org/officeDocument/2006/relationships/image" Target="../media/image10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53.png"/><Relationship Id="rId7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1.png"/><Relationship Id="rId5" Type="http://schemas.openxmlformats.org/officeDocument/2006/relationships/image" Target="../media/image170.png"/><Relationship Id="rId4" Type="http://schemas.openxmlformats.org/officeDocument/2006/relationships/image" Target="../media/image164.png"/><Relationship Id="rId9" Type="http://schemas.openxmlformats.org/officeDocument/2006/relationships/hyperlink" Target="https://arxiv.org/abs/1208.4119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208.4119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10.png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501.02103" TargetMode="External"/><Relationship Id="rId2" Type="http://schemas.openxmlformats.org/officeDocument/2006/relationships/hyperlink" Target="https://arxiv.org/abs/1405.2572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112.4502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804.04119" TargetMode="External"/><Relationship Id="rId3" Type="http://schemas.openxmlformats.org/officeDocument/2006/relationships/image" Target="../media/image28.png"/><Relationship Id="rId7" Type="http://schemas.openxmlformats.org/officeDocument/2006/relationships/hyperlink" Target="https://arxiv.org/abs/1405.257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301.2258" TargetMode="External"/><Relationship Id="rId5" Type="http://schemas.openxmlformats.org/officeDocument/2006/relationships/hyperlink" Target="https://arxiv.org/abs/1302.4976" TargetMode="External"/><Relationship Id="rId4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7.06476" TargetMode="External"/><Relationship Id="rId2" Type="http://schemas.openxmlformats.org/officeDocument/2006/relationships/hyperlink" Target="https://arxiv.org/abs/1609.00672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7.png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8.png"/><Relationship Id="rId10" Type="http://schemas.openxmlformats.org/officeDocument/2006/relationships/image" Target="../media/image44.png"/><Relationship Id="rId4" Type="http://schemas.openxmlformats.org/officeDocument/2006/relationships/image" Target="../media/image32.png"/><Relationship Id="rId9" Type="http://schemas.openxmlformats.org/officeDocument/2006/relationships/image" Target="../media/image43.png"/><Relationship Id="rId1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8.png"/><Relationship Id="rId3" Type="http://schemas.openxmlformats.org/officeDocument/2006/relationships/image" Target="../media/image51.png"/><Relationship Id="rId7" Type="http://schemas.openxmlformats.org/officeDocument/2006/relationships/image" Target="../media/image35.png"/><Relationship Id="rId12" Type="http://schemas.openxmlformats.org/officeDocument/2006/relationships/image" Target="../media/image5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32.png"/><Relationship Id="rId5" Type="http://schemas.openxmlformats.org/officeDocument/2006/relationships/image" Target="../media/image52.png"/><Relationship Id="rId15" Type="http://schemas.openxmlformats.org/officeDocument/2006/relationships/image" Target="../media/image60.png"/><Relationship Id="rId10" Type="http://schemas.openxmlformats.org/officeDocument/2006/relationships/image" Target="../media/image56.png"/><Relationship Id="rId4" Type="http://schemas.openxmlformats.org/officeDocument/2006/relationships/image" Target="../media/image46.png"/><Relationship Id="rId9" Type="http://schemas.openxmlformats.org/officeDocument/2006/relationships/image" Target="../media/image55.png"/><Relationship Id="rId14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13" Type="http://schemas.openxmlformats.org/officeDocument/2006/relationships/image" Target="../media/image58.png"/><Relationship Id="rId3" Type="http://schemas.openxmlformats.org/officeDocument/2006/relationships/image" Target="../media/image61.png"/><Relationship Id="rId7" Type="http://schemas.openxmlformats.org/officeDocument/2006/relationships/image" Target="../media/image35.png"/><Relationship Id="rId12" Type="http://schemas.openxmlformats.org/officeDocument/2006/relationships/image" Target="../media/image5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32.png"/><Relationship Id="rId5" Type="http://schemas.openxmlformats.org/officeDocument/2006/relationships/image" Target="../media/image52.png"/><Relationship Id="rId15" Type="http://schemas.openxmlformats.org/officeDocument/2006/relationships/image" Target="../media/image65.png"/><Relationship Id="rId10" Type="http://schemas.openxmlformats.org/officeDocument/2006/relationships/image" Target="../media/image63.png"/><Relationship Id="rId4" Type="http://schemas.openxmlformats.org/officeDocument/2006/relationships/image" Target="../media/image46.png"/><Relationship Id="rId9" Type="http://schemas.openxmlformats.org/officeDocument/2006/relationships/image" Target="../media/image62.png"/><Relationship Id="rId14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34.png"/><Relationship Id="rId3" Type="http://schemas.openxmlformats.org/officeDocument/2006/relationships/image" Target="../media/image56.png"/><Relationship Id="rId7" Type="http://schemas.openxmlformats.org/officeDocument/2006/relationships/image" Target="../media/image67.png"/><Relationship Id="rId12" Type="http://schemas.openxmlformats.org/officeDocument/2006/relationships/image" Target="../media/image71.png"/><Relationship Id="rId2" Type="http://schemas.openxmlformats.org/officeDocument/2006/relationships/image" Target="../media/image66.png"/><Relationship Id="rId16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70.png"/><Relationship Id="rId5" Type="http://schemas.openxmlformats.org/officeDocument/2006/relationships/image" Target="../media/image53.png"/><Relationship Id="rId15" Type="http://schemas.openxmlformats.org/officeDocument/2006/relationships/image" Target="../media/image72.png"/><Relationship Id="rId10" Type="http://schemas.openxmlformats.org/officeDocument/2006/relationships/image" Target="../media/image69.png"/><Relationship Id="rId4" Type="http://schemas.openxmlformats.org/officeDocument/2006/relationships/image" Target="../media/image32.png"/><Relationship Id="rId9" Type="http://schemas.openxmlformats.org/officeDocument/2006/relationships/image" Target="../media/image68.png"/><Relationship Id="rId14" Type="http://schemas.openxmlformats.org/officeDocument/2006/relationships/image" Target="../media/image5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760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750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740.png"/><Relationship Id="rId5" Type="http://schemas.openxmlformats.org/officeDocument/2006/relationships/image" Target="../media/image76.png"/><Relationship Id="rId10" Type="http://schemas.openxmlformats.org/officeDocument/2006/relationships/image" Target="../media/image730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77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790.png"/><Relationship Id="rId7" Type="http://schemas.openxmlformats.org/officeDocument/2006/relationships/image" Target="../media/image53.png"/><Relationship Id="rId2" Type="http://schemas.openxmlformats.org/officeDocument/2006/relationships/image" Target="../media/image7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46.png"/><Relationship Id="rId10" Type="http://schemas.openxmlformats.org/officeDocument/2006/relationships/image" Target="../media/image83.png"/><Relationship Id="rId4" Type="http://schemas.openxmlformats.org/officeDocument/2006/relationships/image" Target="../media/image800.png"/><Relationship Id="rId9" Type="http://schemas.openxmlformats.org/officeDocument/2006/relationships/image" Target="../media/image8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5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12" Type="http://schemas.openxmlformats.org/officeDocument/2006/relationships/image" Target="../media/image94.png"/><Relationship Id="rId2" Type="http://schemas.openxmlformats.org/officeDocument/2006/relationships/image" Target="../media/image8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11" Type="http://schemas.openxmlformats.org/officeDocument/2006/relationships/image" Target="../media/image93.png"/><Relationship Id="rId5" Type="http://schemas.openxmlformats.org/officeDocument/2006/relationships/image" Target="../media/image87.png"/><Relationship Id="rId10" Type="http://schemas.openxmlformats.org/officeDocument/2006/relationships/image" Target="../media/image92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0.png"/><Relationship Id="rId13" Type="http://schemas.openxmlformats.org/officeDocument/2006/relationships/image" Target="../media/image950.png"/><Relationship Id="rId3" Type="http://schemas.openxmlformats.org/officeDocument/2006/relationships/image" Target="../media/image850.png"/><Relationship Id="rId7" Type="http://schemas.openxmlformats.org/officeDocument/2006/relationships/image" Target="../media/image890.png"/><Relationship Id="rId12" Type="http://schemas.openxmlformats.org/officeDocument/2006/relationships/image" Target="../media/image940.png"/><Relationship Id="rId2" Type="http://schemas.openxmlformats.org/officeDocument/2006/relationships/image" Target="../media/image8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0.png"/><Relationship Id="rId11" Type="http://schemas.openxmlformats.org/officeDocument/2006/relationships/image" Target="../media/image930.png"/><Relationship Id="rId5" Type="http://schemas.openxmlformats.org/officeDocument/2006/relationships/image" Target="../media/image870.png"/><Relationship Id="rId10" Type="http://schemas.openxmlformats.org/officeDocument/2006/relationships/image" Target="../media/image920.png"/><Relationship Id="rId4" Type="http://schemas.openxmlformats.org/officeDocument/2006/relationships/image" Target="../media/image860.png"/><Relationship Id="rId9" Type="http://schemas.openxmlformats.org/officeDocument/2006/relationships/image" Target="../media/image91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95.png"/><Relationship Id="rId3" Type="http://schemas.openxmlformats.org/officeDocument/2006/relationships/image" Target="../media/image86.png"/><Relationship Id="rId7" Type="http://schemas.openxmlformats.org/officeDocument/2006/relationships/image" Target="../media/image102.png"/><Relationship Id="rId12" Type="http://schemas.openxmlformats.org/officeDocument/2006/relationships/image" Target="../media/image88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11" Type="http://schemas.openxmlformats.org/officeDocument/2006/relationships/image" Target="../media/image106.png"/><Relationship Id="rId5" Type="http://schemas.openxmlformats.org/officeDocument/2006/relationships/image" Target="../media/image100.png"/><Relationship Id="rId10" Type="http://schemas.openxmlformats.org/officeDocument/2006/relationships/image" Target="../media/image105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0.png"/><Relationship Id="rId13" Type="http://schemas.openxmlformats.org/officeDocument/2006/relationships/image" Target="../media/image1110.png"/><Relationship Id="rId3" Type="http://schemas.openxmlformats.org/officeDocument/2006/relationships/image" Target="../media/image1050.png"/><Relationship Id="rId7" Type="http://schemas.openxmlformats.org/officeDocument/2006/relationships/image" Target="../media/image109.png"/><Relationship Id="rId12" Type="http://schemas.openxmlformats.org/officeDocument/2006/relationships/image" Target="../media/image1000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0.png"/><Relationship Id="rId11" Type="http://schemas.openxmlformats.org/officeDocument/2006/relationships/image" Target="../media/image112.png"/><Relationship Id="rId5" Type="http://schemas.openxmlformats.org/officeDocument/2006/relationships/image" Target="../media/image880.png"/><Relationship Id="rId10" Type="http://schemas.openxmlformats.org/officeDocument/2006/relationships/image" Target="../media/image111.png"/><Relationship Id="rId4" Type="http://schemas.openxmlformats.org/officeDocument/2006/relationships/image" Target="../media/image108.png"/><Relationship Id="rId9" Type="http://schemas.openxmlformats.org/officeDocument/2006/relationships/image" Target="../media/image110.png"/><Relationship Id="rId14" Type="http://schemas.openxmlformats.org/officeDocument/2006/relationships/image" Target="../media/image1120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0.png"/><Relationship Id="rId13" Type="http://schemas.openxmlformats.org/officeDocument/2006/relationships/image" Target="../media/image1110.png"/><Relationship Id="rId3" Type="http://schemas.openxmlformats.org/officeDocument/2006/relationships/image" Target="../media/image1050.png"/><Relationship Id="rId7" Type="http://schemas.openxmlformats.org/officeDocument/2006/relationships/image" Target="../media/image109.png"/><Relationship Id="rId12" Type="http://schemas.openxmlformats.org/officeDocument/2006/relationships/image" Target="../media/image1000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0.png"/><Relationship Id="rId11" Type="http://schemas.openxmlformats.org/officeDocument/2006/relationships/image" Target="../media/image112.png"/><Relationship Id="rId5" Type="http://schemas.openxmlformats.org/officeDocument/2006/relationships/image" Target="../media/image880.png"/><Relationship Id="rId10" Type="http://schemas.openxmlformats.org/officeDocument/2006/relationships/image" Target="../media/image111.png"/><Relationship Id="rId4" Type="http://schemas.openxmlformats.org/officeDocument/2006/relationships/image" Target="../media/image108.png"/><Relationship Id="rId9" Type="http://schemas.openxmlformats.org/officeDocument/2006/relationships/image" Target="../media/image110.png"/><Relationship Id="rId14" Type="http://schemas.openxmlformats.org/officeDocument/2006/relationships/image" Target="../media/image1120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0.png"/><Relationship Id="rId13" Type="http://schemas.openxmlformats.org/officeDocument/2006/relationships/image" Target="../media/image1110.png"/><Relationship Id="rId3" Type="http://schemas.openxmlformats.org/officeDocument/2006/relationships/image" Target="../media/image1050.png"/><Relationship Id="rId7" Type="http://schemas.openxmlformats.org/officeDocument/2006/relationships/image" Target="../media/image109.png"/><Relationship Id="rId12" Type="http://schemas.openxmlformats.org/officeDocument/2006/relationships/image" Target="../media/image1000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0.png"/><Relationship Id="rId11" Type="http://schemas.openxmlformats.org/officeDocument/2006/relationships/image" Target="../media/image112.png"/><Relationship Id="rId5" Type="http://schemas.openxmlformats.org/officeDocument/2006/relationships/image" Target="../media/image880.png"/><Relationship Id="rId10" Type="http://schemas.openxmlformats.org/officeDocument/2006/relationships/image" Target="../media/image111.png"/><Relationship Id="rId4" Type="http://schemas.openxmlformats.org/officeDocument/2006/relationships/image" Target="../media/image108.png"/><Relationship Id="rId9" Type="http://schemas.openxmlformats.org/officeDocument/2006/relationships/image" Target="../media/image110.png"/><Relationship Id="rId14" Type="http://schemas.openxmlformats.org/officeDocument/2006/relationships/image" Target="../media/image11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0.png"/><Relationship Id="rId13" Type="http://schemas.openxmlformats.org/officeDocument/2006/relationships/image" Target="../media/image1110.png"/><Relationship Id="rId3" Type="http://schemas.openxmlformats.org/officeDocument/2006/relationships/image" Target="../media/image1050.png"/><Relationship Id="rId7" Type="http://schemas.openxmlformats.org/officeDocument/2006/relationships/image" Target="../media/image1070.png"/><Relationship Id="rId12" Type="http://schemas.openxmlformats.org/officeDocument/2006/relationships/image" Target="../media/image1000.png"/><Relationship Id="rId2" Type="http://schemas.openxmlformats.org/officeDocument/2006/relationships/image" Target="../media/image10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0.png"/><Relationship Id="rId11" Type="http://schemas.openxmlformats.org/officeDocument/2006/relationships/image" Target="../media/image1100.png"/><Relationship Id="rId5" Type="http://schemas.openxmlformats.org/officeDocument/2006/relationships/image" Target="../media/image880.png"/><Relationship Id="rId15" Type="http://schemas.openxmlformats.org/officeDocument/2006/relationships/image" Target="../media/image97.png"/><Relationship Id="rId10" Type="http://schemas.openxmlformats.org/officeDocument/2006/relationships/image" Target="../media/image1090.png"/><Relationship Id="rId4" Type="http://schemas.openxmlformats.org/officeDocument/2006/relationships/image" Target="../media/image1060.png"/><Relationship Id="rId9" Type="http://schemas.openxmlformats.org/officeDocument/2006/relationships/image" Target="../media/image1080.png"/><Relationship Id="rId14" Type="http://schemas.openxmlformats.org/officeDocument/2006/relationships/image" Target="../media/image9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hyperlink" Target="https://arxiv.org/abs/1405.2572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123.png"/><Relationship Id="rId3" Type="http://schemas.openxmlformats.org/officeDocument/2006/relationships/image" Target="../media/image115.png"/><Relationship Id="rId7" Type="http://schemas.openxmlformats.org/officeDocument/2006/relationships/image" Target="../media/image118.png"/><Relationship Id="rId12" Type="http://schemas.openxmlformats.org/officeDocument/2006/relationships/image" Target="../media/image122.png"/><Relationship Id="rId2" Type="http://schemas.openxmlformats.org/officeDocument/2006/relationships/image" Target="../media/image11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121.png"/><Relationship Id="rId5" Type="http://schemas.openxmlformats.org/officeDocument/2006/relationships/image" Target="../media/image117.png"/><Relationship Id="rId15" Type="http://schemas.openxmlformats.org/officeDocument/2006/relationships/image" Target="../media/image1220.png"/><Relationship Id="rId10" Type="http://schemas.openxmlformats.org/officeDocument/2006/relationships/image" Target="../media/image120.png"/><Relationship Id="rId4" Type="http://schemas.openxmlformats.org/officeDocument/2006/relationships/image" Target="../media/image116.png"/><Relationship Id="rId9" Type="http://schemas.openxmlformats.org/officeDocument/2006/relationships/image" Target="../media/image119.png"/><Relationship Id="rId14" Type="http://schemas.openxmlformats.org/officeDocument/2006/relationships/image" Target="../media/image970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0.png"/><Relationship Id="rId13" Type="http://schemas.openxmlformats.org/officeDocument/2006/relationships/image" Target="../media/image1210.png"/><Relationship Id="rId3" Type="http://schemas.openxmlformats.org/officeDocument/2006/relationships/image" Target="../media/image1150.png"/><Relationship Id="rId7" Type="http://schemas.openxmlformats.org/officeDocument/2006/relationships/image" Target="../media/image1180.png"/><Relationship Id="rId12" Type="http://schemas.openxmlformats.org/officeDocument/2006/relationships/image" Target="../media/image122.png"/><Relationship Id="rId2" Type="http://schemas.openxmlformats.org/officeDocument/2006/relationships/image" Target="../media/image1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0.png"/><Relationship Id="rId11" Type="http://schemas.openxmlformats.org/officeDocument/2006/relationships/image" Target="../media/image1200.png"/><Relationship Id="rId5" Type="http://schemas.openxmlformats.org/officeDocument/2006/relationships/image" Target="../media/image1170.png"/><Relationship Id="rId10" Type="http://schemas.openxmlformats.org/officeDocument/2006/relationships/image" Target="../media/image120.png"/><Relationship Id="rId4" Type="http://schemas.openxmlformats.org/officeDocument/2006/relationships/image" Target="../media/image1160.png"/><Relationship Id="rId9" Type="http://schemas.openxmlformats.org/officeDocument/2006/relationships/image" Target="../media/image1190.png"/><Relationship Id="rId14" Type="http://schemas.openxmlformats.org/officeDocument/2006/relationships/image" Target="../media/image124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image" Target="../media/image135.png"/><Relationship Id="rId18" Type="http://schemas.openxmlformats.org/officeDocument/2006/relationships/image" Target="../media/image140.png"/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12" Type="http://schemas.openxmlformats.org/officeDocument/2006/relationships/image" Target="../media/image134.png"/><Relationship Id="rId17" Type="http://schemas.openxmlformats.org/officeDocument/2006/relationships/image" Target="../media/image139.png"/><Relationship Id="rId2" Type="http://schemas.openxmlformats.org/officeDocument/2006/relationships/image" Target="../media/image1230.png"/><Relationship Id="rId16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11" Type="http://schemas.openxmlformats.org/officeDocument/2006/relationships/image" Target="../media/image133.png"/><Relationship Id="rId5" Type="http://schemas.openxmlformats.org/officeDocument/2006/relationships/image" Target="../media/image127.png"/><Relationship Id="rId15" Type="http://schemas.openxmlformats.org/officeDocument/2006/relationships/image" Target="../media/image137.png"/><Relationship Id="rId10" Type="http://schemas.openxmlformats.org/officeDocument/2006/relationships/image" Target="../media/image132.png"/><Relationship Id="rId19" Type="http://schemas.openxmlformats.org/officeDocument/2006/relationships/image" Target="../media/image141.png"/><Relationship Id="rId4" Type="http://schemas.openxmlformats.org/officeDocument/2006/relationships/image" Target="../media/image126.png"/><Relationship Id="rId9" Type="http://schemas.openxmlformats.org/officeDocument/2006/relationships/image" Target="../media/image131.png"/><Relationship Id="rId14" Type="http://schemas.openxmlformats.org/officeDocument/2006/relationships/image" Target="../media/image136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0.png"/><Relationship Id="rId3" Type="http://schemas.openxmlformats.org/officeDocument/2006/relationships/image" Target="../media/image160.png"/><Relationship Id="rId7" Type="http://schemas.openxmlformats.org/officeDocument/2006/relationships/image" Target="../media/image159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png"/><Relationship Id="rId11" Type="http://schemas.openxmlformats.org/officeDocument/2006/relationships/image" Target="../media/image1490.png"/><Relationship Id="rId5" Type="http://schemas.openxmlformats.org/officeDocument/2006/relationships/image" Target="../media/image161.png"/><Relationship Id="rId10" Type="http://schemas.openxmlformats.org/officeDocument/2006/relationships/image" Target="../media/image1620.png"/><Relationship Id="rId4" Type="http://schemas.openxmlformats.org/officeDocument/2006/relationships/image" Target="../media/image1420.png"/><Relationship Id="rId9" Type="http://schemas.openxmlformats.org/officeDocument/2006/relationships/image" Target="../media/image161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209.2978" TargetMode="External"/><Relationship Id="rId2" Type="http://schemas.openxmlformats.org/officeDocument/2006/relationships/image" Target="../media/image150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500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1405.2572" TargetMode="External"/><Relationship Id="rId4" Type="http://schemas.openxmlformats.org/officeDocument/2006/relationships/image" Target="../media/image16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hyperlink" Target="https://arxiv.org/abs/1405.2572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0.png"/><Relationship Id="rId3" Type="http://schemas.openxmlformats.org/officeDocument/2006/relationships/image" Target="../media/image1520.png"/><Relationship Id="rId7" Type="http://schemas.openxmlformats.org/officeDocument/2006/relationships/image" Target="../media/image1660.png"/><Relationship Id="rId2" Type="http://schemas.openxmlformats.org/officeDocument/2006/relationships/image" Target="../media/image15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50.png"/><Relationship Id="rId11" Type="http://schemas.openxmlformats.org/officeDocument/2006/relationships/image" Target="../media/image1700.png"/><Relationship Id="rId5" Type="http://schemas.openxmlformats.org/officeDocument/2006/relationships/image" Target="../media/image1540.png"/><Relationship Id="rId10" Type="http://schemas.openxmlformats.org/officeDocument/2006/relationships/image" Target="../media/image1690.png"/><Relationship Id="rId4" Type="http://schemas.openxmlformats.org/officeDocument/2006/relationships/image" Target="../media/image1530.png"/><Relationship Id="rId9" Type="http://schemas.openxmlformats.org/officeDocument/2006/relationships/image" Target="../media/image1680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png"/><Relationship Id="rId13" Type="http://schemas.openxmlformats.org/officeDocument/2006/relationships/image" Target="../media/image188.png"/><Relationship Id="rId3" Type="http://schemas.openxmlformats.org/officeDocument/2006/relationships/image" Target="../media/image178.png"/><Relationship Id="rId7" Type="http://schemas.openxmlformats.org/officeDocument/2006/relationships/image" Target="../media/image182.png"/><Relationship Id="rId12" Type="http://schemas.openxmlformats.org/officeDocument/2006/relationships/image" Target="../media/image187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11" Type="http://schemas.openxmlformats.org/officeDocument/2006/relationships/image" Target="../media/image186.png"/><Relationship Id="rId5" Type="http://schemas.openxmlformats.org/officeDocument/2006/relationships/image" Target="../media/image180.png"/><Relationship Id="rId10" Type="http://schemas.openxmlformats.org/officeDocument/2006/relationships/image" Target="../media/image185.png"/><Relationship Id="rId4" Type="http://schemas.openxmlformats.org/officeDocument/2006/relationships/image" Target="../media/image179.png"/><Relationship Id="rId9" Type="http://schemas.openxmlformats.org/officeDocument/2006/relationships/image" Target="../media/image184.png"/><Relationship Id="rId14" Type="http://schemas.openxmlformats.org/officeDocument/2006/relationships/image" Target="../media/image189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5.png"/><Relationship Id="rId13" Type="http://schemas.openxmlformats.org/officeDocument/2006/relationships/image" Target="../media/image163.png"/><Relationship Id="rId3" Type="http://schemas.openxmlformats.org/officeDocument/2006/relationships/image" Target="../media/image178.png"/><Relationship Id="rId7" Type="http://schemas.openxmlformats.org/officeDocument/2006/relationships/image" Target="../media/image100.png"/><Relationship Id="rId12" Type="http://schemas.openxmlformats.org/officeDocument/2006/relationships/image" Target="../media/image20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image" Target="../media/image207.png"/><Relationship Id="rId5" Type="http://schemas.openxmlformats.org/officeDocument/2006/relationships/image" Target="../media/image204.png"/><Relationship Id="rId15" Type="http://schemas.openxmlformats.org/officeDocument/2006/relationships/image" Target="../media/image209.png"/><Relationship Id="rId10" Type="http://schemas.openxmlformats.org/officeDocument/2006/relationships/image" Target="../media/image206.png"/><Relationship Id="rId4" Type="http://schemas.openxmlformats.org/officeDocument/2006/relationships/image" Target="../media/image180.png"/><Relationship Id="rId9" Type="http://schemas.openxmlformats.org/officeDocument/2006/relationships/image" Target="../media/image183.png"/><Relationship Id="rId14" Type="http://schemas.openxmlformats.org/officeDocument/2006/relationships/image" Target="../media/image88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13" Type="http://schemas.openxmlformats.org/officeDocument/2006/relationships/image" Target="../media/image196.png"/><Relationship Id="rId18" Type="http://schemas.openxmlformats.org/officeDocument/2006/relationships/image" Target="../media/image201.png"/><Relationship Id="rId3" Type="http://schemas.openxmlformats.org/officeDocument/2006/relationships/image" Target="../media/image178.png"/><Relationship Id="rId7" Type="http://schemas.openxmlformats.org/officeDocument/2006/relationships/image" Target="../media/image190.png"/><Relationship Id="rId12" Type="http://schemas.openxmlformats.org/officeDocument/2006/relationships/image" Target="../media/image195.png"/><Relationship Id="rId17" Type="http://schemas.openxmlformats.org/officeDocument/2006/relationships/image" Target="../media/image200.png"/><Relationship Id="rId2" Type="http://schemas.openxmlformats.org/officeDocument/2006/relationships/image" Target="../media/image177.png"/><Relationship Id="rId16" Type="http://schemas.openxmlformats.org/officeDocument/2006/relationships/image" Target="../media/image199.png"/><Relationship Id="rId20" Type="http://schemas.openxmlformats.org/officeDocument/2006/relationships/image" Target="../media/image2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11" Type="http://schemas.openxmlformats.org/officeDocument/2006/relationships/image" Target="../media/image194.png"/><Relationship Id="rId5" Type="http://schemas.openxmlformats.org/officeDocument/2006/relationships/image" Target="../media/image180.png"/><Relationship Id="rId15" Type="http://schemas.openxmlformats.org/officeDocument/2006/relationships/image" Target="../media/image198.png"/><Relationship Id="rId10" Type="http://schemas.openxmlformats.org/officeDocument/2006/relationships/image" Target="../media/image193.png"/><Relationship Id="rId19" Type="http://schemas.openxmlformats.org/officeDocument/2006/relationships/image" Target="../media/image202.png"/><Relationship Id="rId4" Type="http://schemas.openxmlformats.org/officeDocument/2006/relationships/image" Target="../media/image179.png"/><Relationship Id="rId9" Type="http://schemas.openxmlformats.org/officeDocument/2006/relationships/image" Target="../media/image192.png"/><Relationship Id="rId14" Type="http://schemas.openxmlformats.org/officeDocument/2006/relationships/image" Target="../media/image197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0.png"/><Relationship Id="rId2" Type="http://schemas.openxmlformats.org/officeDocument/2006/relationships/hyperlink" Target="https://arxiv.org/abs/1707.06476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909.10519" TargetMode="Externa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7" Type="http://schemas.openxmlformats.org/officeDocument/2006/relationships/image" Target="../media/image15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4.09194" TargetMode="External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1.png"/><Relationship Id="rId2" Type="http://schemas.openxmlformats.org/officeDocument/2006/relationships/image" Target="../media/image6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1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2.02773" TargetMode="External"/><Relationship Id="rId2" Type="http://schemas.openxmlformats.org/officeDocument/2006/relationships/image" Target="../media/image155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2.03970" TargetMode="Externa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3" Type="http://schemas.openxmlformats.org/officeDocument/2006/relationships/image" Target="../media/image157.png"/><Relationship Id="rId7" Type="http://schemas.openxmlformats.org/officeDocument/2006/relationships/image" Target="../media/image169.png"/><Relationship Id="rId2" Type="http://schemas.openxmlformats.org/officeDocument/2006/relationships/image" Target="../media/image15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8.png"/><Relationship Id="rId5" Type="http://schemas.openxmlformats.org/officeDocument/2006/relationships/image" Target="../media/image167.png"/><Relationship Id="rId4" Type="http://schemas.openxmlformats.org/officeDocument/2006/relationships/image" Target="../media/image158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7.png"/><Relationship Id="rId13" Type="http://schemas.openxmlformats.org/officeDocument/2006/relationships/image" Target="../media/image216.png"/><Relationship Id="rId3" Type="http://schemas.openxmlformats.org/officeDocument/2006/relationships/image" Target="../media/image232.png"/><Relationship Id="rId7" Type="http://schemas.openxmlformats.org/officeDocument/2006/relationships/image" Target="../media/image236.png"/><Relationship Id="rId12" Type="http://schemas.openxmlformats.org/officeDocument/2006/relationships/image" Target="../media/image239.png"/><Relationship Id="rId17" Type="http://schemas.openxmlformats.org/officeDocument/2006/relationships/image" Target="../media/image243.png"/><Relationship Id="rId2" Type="http://schemas.openxmlformats.org/officeDocument/2006/relationships/image" Target="../media/image223.png"/><Relationship Id="rId16" Type="http://schemas.openxmlformats.org/officeDocument/2006/relationships/image" Target="../media/image1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5.png"/><Relationship Id="rId11" Type="http://schemas.openxmlformats.org/officeDocument/2006/relationships/image" Target="../media/image238.png"/><Relationship Id="rId5" Type="http://schemas.openxmlformats.org/officeDocument/2006/relationships/image" Target="../media/image234.png"/><Relationship Id="rId15" Type="http://schemas.openxmlformats.org/officeDocument/2006/relationships/image" Target="../media/image241.png"/><Relationship Id="rId10" Type="http://schemas.openxmlformats.org/officeDocument/2006/relationships/image" Target="../media/image175.png"/><Relationship Id="rId4" Type="http://schemas.openxmlformats.org/officeDocument/2006/relationships/image" Target="../media/image233.png"/><Relationship Id="rId9" Type="http://schemas.openxmlformats.org/officeDocument/2006/relationships/image" Target="../media/image174.png"/><Relationship Id="rId14" Type="http://schemas.openxmlformats.org/officeDocument/2006/relationships/image" Target="../media/image240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210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.aps.org/prd/abstract/10.1103/PhysRevD.35.3066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3.06311" TargetMode="External"/><Relationship Id="rId7" Type="http://schemas.openxmlformats.org/officeDocument/2006/relationships/hyperlink" Target="https://arxiv.org/abs/1207.2276" TargetMode="External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706.02008" TargetMode="External"/><Relationship Id="rId5" Type="http://schemas.openxmlformats.org/officeDocument/2006/relationships/hyperlink" Target="https://arxiv.org/abs/quant-ph/0506180" TargetMode="External"/><Relationship Id="rId4" Type="http://schemas.openxmlformats.org/officeDocument/2006/relationships/hyperlink" Target="https://arxiv.org/abs/quant-ph/0404097" TargetMode="Externa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90.png"/><Relationship Id="rId3" Type="http://schemas.openxmlformats.org/officeDocument/2006/relationships/image" Target="../media/image1740.png"/><Relationship Id="rId7" Type="http://schemas.openxmlformats.org/officeDocument/2006/relationships/image" Target="../media/image1780.png"/><Relationship Id="rId2" Type="http://schemas.openxmlformats.org/officeDocument/2006/relationships/image" Target="../media/image17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70.png"/><Relationship Id="rId11" Type="http://schemas.openxmlformats.org/officeDocument/2006/relationships/image" Target="../media/image1820.png"/><Relationship Id="rId5" Type="http://schemas.openxmlformats.org/officeDocument/2006/relationships/image" Target="../media/image1760.png"/><Relationship Id="rId10" Type="http://schemas.openxmlformats.org/officeDocument/2006/relationships/image" Target="../media/image1810.png"/><Relationship Id="rId4" Type="http://schemas.openxmlformats.org/officeDocument/2006/relationships/image" Target="../media/image1750.png"/><Relationship Id="rId9" Type="http://schemas.openxmlformats.org/officeDocument/2006/relationships/image" Target="../media/image1800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3.06311" TargetMode="External"/><Relationship Id="rId2" Type="http://schemas.openxmlformats.org/officeDocument/2006/relationships/image" Target="../media/image154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214.png"/><Relationship Id="rId7" Type="http://schemas.openxmlformats.org/officeDocument/2006/relationships/image" Target="../media/image219.png"/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8.png"/><Relationship Id="rId11" Type="http://schemas.openxmlformats.org/officeDocument/2006/relationships/image" Target="../media/image221.png"/><Relationship Id="rId5" Type="http://schemas.openxmlformats.org/officeDocument/2006/relationships/image" Target="../media/image217.png"/><Relationship Id="rId10" Type="http://schemas.openxmlformats.org/officeDocument/2006/relationships/image" Target="../media/image169.png"/><Relationship Id="rId4" Type="http://schemas.openxmlformats.org/officeDocument/2006/relationships/image" Target="../media/image215.png"/><Relationship Id="rId9" Type="http://schemas.openxmlformats.org/officeDocument/2006/relationships/image" Target="../media/image168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0811.2937" TargetMode="Externa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4.png"/><Relationship Id="rId18" Type="http://schemas.openxmlformats.org/officeDocument/2006/relationships/image" Target="../media/image229.png"/><Relationship Id="rId26" Type="http://schemas.openxmlformats.org/officeDocument/2006/relationships/image" Target="../media/image2170.png"/><Relationship Id="rId21" Type="http://schemas.openxmlformats.org/officeDocument/2006/relationships/image" Target="../media/image174.png"/><Relationship Id="rId7" Type="http://schemas.openxmlformats.org/officeDocument/2006/relationships/image" Target="../media/image2180.png"/><Relationship Id="rId17" Type="http://schemas.openxmlformats.org/officeDocument/2006/relationships/image" Target="../media/image228.png"/><Relationship Id="rId25" Type="http://schemas.openxmlformats.org/officeDocument/2006/relationships/image" Target="../media/image216.png"/><Relationship Id="rId2" Type="http://schemas.openxmlformats.org/officeDocument/2006/relationships/image" Target="../media/image2130.png"/><Relationship Id="rId16" Type="http://schemas.openxmlformats.org/officeDocument/2006/relationships/image" Target="../media/image227.png"/><Relationship Id="rId20" Type="http://schemas.openxmlformats.org/officeDocument/2006/relationships/image" Target="../media/image23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22.png"/><Relationship Id="rId24" Type="http://schemas.openxmlformats.org/officeDocument/2006/relationships/image" Target="../media/image2140.png"/><Relationship Id="rId15" Type="http://schemas.openxmlformats.org/officeDocument/2006/relationships/image" Target="../media/image226.png"/><Relationship Id="rId23" Type="http://schemas.openxmlformats.org/officeDocument/2006/relationships/image" Target="../media/image1761.png"/><Relationship Id="rId19" Type="http://schemas.openxmlformats.org/officeDocument/2006/relationships/image" Target="../media/image230.png"/><Relationship Id="rId4" Type="http://schemas.openxmlformats.org/officeDocument/2006/relationships/image" Target="../media/image2150.png"/><Relationship Id="rId9" Type="http://schemas.openxmlformats.org/officeDocument/2006/relationships/image" Target="../media/image2200.png"/><Relationship Id="rId14" Type="http://schemas.openxmlformats.org/officeDocument/2006/relationships/image" Target="../media/image225.png"/><Relationship Id="rId22" Type="http://schemas.openxmlformats.org/officeDocument/2006/relationships/image" Target="../media/image175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0.png"/><Relationship Id="rId2" Type="http://schemas.openxmlformats.org/officeDocument/2006/relationships/image" Target="../media/image212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243.jpg"/><Relationship Id="rId5" Type="http://schemas.openxmlformats.org/officeDocument/2006/relationships/image" Target="../media/image242.png"/><Relationship Id="rId4" Type="http://schemas.openxmlformats.org/officeDocument/2006/relationships/notesSlide" Target="../notesSlides/notesSlide5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6.10270" TargetMode="External"/><Relationship Id="rId2" Type="http://schemas.openxmlformats.org/officeDocument/2006/relationships/hyperlink" Target="https://arxiv.org/abs/1709.0898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1407.3800" TargetMode="Externa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9.10519" TargetMode="External"/><Relationship Id="rId2" Type="http://schemas.openxmlformats.org/officeDocument/2006/relationships/hyperlink" Target="https://arxiv.org/abs/1609.0067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002.02773" TargetMode="External"/><Relationship Id="rId4" Type="http://schemas.openxmlformats.org/officeDocument/2006/relationships/hyperlink" Target="https://arxiv.org/abs/2004.09194" TargetMode="Externa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png"/><Relationship Id="rId2" Type="http://schemas.openxmlformats.org/officeDocument/2006/relationships/image" Target="../media/image244.jp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48.svg"/><Relationship Id="rId5" Type="http://schemas.openxmlformats.org/officeDocument/2006/relationships/image" Target="../media/image247.png"/><Relationship Id="rId4" Type="http://schemas.openxmlformats.org/officeDocument/2006/relationships/image" Target="../media/image24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6D29C-B524-4356-811C-C7E48C2882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12888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Paradoxes &amp; Probabilities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B0CBCD-CF25-4458-8FB1-6D7E9BC7D8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5937" y="3890168"/>
            <a:ext cx="7400126" cy="2566925"/>
          </a:xfrm>
        </p:spPr>
        <p:txBody>
          <a:bodyPr>
            <a:normAutofit/>
          </a:bodyPr>
          <a:lstStyle/>
          <a:p>
            <a:r>
              <a:rPr lang="en-US" dirty="0"/>
              <a:t>Revisiting </a:t>
            </a:r>
            <a:r>
              <a:rPr lang="en-US" b="1" dirty="0"/>
              <a:t>quantum nonlocality </a:t>
            </a:r>
            <a:br>
              <a:rPr lang="en-US" b="1" dirty="0"/>
            </a:br>
            <a:r>
              <a:rPr lang="en-US" dirty="0"/>
              <a:t>in the graphical formalism of </a:t>
            </a:r>
            <a:r>
              <a:rPr lang="en-US" b="1" dirty="0"/>
              <a:t>causal inference</a:t>
            </a:r>
          </a:p>
          <a:p>
            <a:pPr algn="just"/>
            <a:r>
              <a:rPr lang="en-US" dirty="0"/>
              <a:t> </a:t>
            </a:r>
            <a:endParaRPr lang="en-US" sz="2000" dirty="0"/>
          </a:p>
          <a:p>
            <a:r>
              <a:rPr lang="en-US" dirty="0"/>
              <a:t>        Elie Wolfe</a:t>
            </a:r>
            <a:br>
              <a:rPr lang="en-US" dirty="0"/>
            </a:br>
            <a:r>
              <a:rPr lang="en-US" dirty="0"/>
              <a:t>Western University				May 30, 2024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BE77CC-4712-4FC7-A7B2-FC40E273D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9739" y="390526"/>
            <a:ext cx="1328522" cy="1371600"/>
          </a:xfrm>
          <a:prstGeom prst="rect">
            <a:avLst/>
          </a:prstGeom>
        </p:spPr>
      </p:pic>
      <p:pic>
        <p:nvPicPr>
          <p:cNvPr id="2050" name="Picture 2" descr="CAP">
            <a:extLst>
              <a:ext uri="{FF2B5EF4-FFF2-40B4-BE49-F238E27FC236}">
                <a16:creationId xmlns:a16="http://schemas.microsoft.com/office/drawing/2014/main" id="{F891DD25-8CF7-9683-FB0A-9A040AA1F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984" y="0"/>
            <a:ext cx="4169019" cy="230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92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0F7EBE-279B-4216-9BB7-5B4A49BB8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Bell’s Theorem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7098BD-6132-46B1-B806-F2B88835A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22121"/>
            <a:ext cx="10972800" cy="502920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local realism </a:t>
            </a:r>
            <a:r>
              <a:rPr lang="en-US" dirty="0"/>
              <a:t>implies that </a:t>
            </a:r>
            <a:r>
              <a:rPr lang="en-US" b="1" dirty="0">
                <a:solidFill>
                  <a:srgbClr val="C00000"/>
                </a:solidFill>
              </a:rPr>
              <a:t>spacelike-separated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observers should have statistics matching an </a:t>
            </a:r>
            <a:r>
              <a:rPr lang="en-US" b="1" dirty="0">
                <a:solidFill>
                  <a:srgbClr val="C00000"/>
                </a:solidFill>
              </a:rPr>
              <a:t>ontological model </a:t>
            </a:r>
            <a:r>
              <a:rPr lang="en-US" dirty="0"/>
              <a:t>wherein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prediction of quantum theory are different, however, allowing for </a:t>
            </a:r>
          </a:p>
          <a:p>
            <a:endParaRPr lang="en-US" dirty="0"/>
          </a:p>
          <a:p>
            <a:r>
              <a:rPr lang="en-US" dirty="0"/>
              <a:t>All</a:t>
            </a:r>
            <a:r>
              <a:rPr lang="en-US" b="1" dirty="0">
                <a:solidFill>
                  <a:srgbClr val="7030A0"/>
                </a:solidFill>
              </a:rPr>
              <a:t> classical </a:t>
            </a:r>
            <a:r>
              <a:rPr lang="en-US" dirty="0"/>
              <a:t>statistics</a:t>
            </a:r>
            <a:r>
              <a:rPr lang="en-US" b="1" dirty="0">
                <a:solidFill>
                  <a:srgbClr val="7030A0"/>
                </a:solidFill>
              </a:rPr>
              <a:t> must obey</a:t>
            </a:r>
          </a:p>
          <a:p>
            <a:endParaRPr lang="en-US" dirty="0"/>
          </a:p>
          <a:p>
            <a:r>
              <a:rPr lang="en-US" dirty="0"/>
              <a:t>But </a:t>
            </a:r>
            <a:r>
              <a:rPr lang="en-US" b="1" dirty="0">
                <a:solidFill>
                  <a:srgbClr val="00B050"/>
                </a:solidFill>
              </a:rPr>
              <a:t>quantum</a:t>
            </a:r>
            <a:r>
              <a:rPr lang="en-US" dirty="0"/>
              <a:t> theory </a:t>
            </a:r>
            <a:r>
              <a:rPr lang="en-US" b="1" dirty="0">
                <a:solidFill>
                  <a:srgbClr val="00B050"/>
                </a:solidFill>
              </a:rPr>
              <a:t>allows</a:t>
            </a:r>
            <a:r>
              <a:rPr lang="en-US" dirty="0"/>
              <a:t> for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38EBD4-BA0F-45CD-9645-686BE62B269A}"/>
                  </a:ext>
                </a:extLst>
              </p:cNvPr>
              <p:cNvSpPr txBox="1"/>
              <p:nvPr/>
            </p:nvSpPr>
            <p:spPr>
              <a:xfrm>
                <a:off x="3715514" y="2303805"/>
                <a:ext cx="4177426" cy="569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𝑥𝑦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l-G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l-G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  <m:sup/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m:rPr>
                                  <m:brk m:alnAt="9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m:rPr>
                                  <m:brk m:alnAt="9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brk m:alnAt="9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600" i="1" baseline="-25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38EBD4-BA0F-45CD-9645-686BE62B26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5514" y="2303805"/>
                <a:ext cx="4177426" cy="56900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A5CF3F1-41D6-4AA6-A6C1-D8B356A7EC36}"/>
                  </a:ext>
                </a:extLst>
              </p:cNvPr>
              <p:cNvSpPr/>
              <p:nvPr/>
            </p:nvSpPr>
            <p:spPr>
              <a:xfrm>
                <a:off x="3141129" y="4634876"/>
                <a:ext cx="6697796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A5CF3F1-41D6-4AA6-A6C1-D8B356A7EC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1129" y="4634876"/>
                <a:ext cx="6697796" cy="394210"/>
              </a:xfrm>
              <a:prstGeom prst="rect">
                <a:avLst/>
              </a:prstGeom>
              <a:blipFill>
                <a:blip r:embed="rId3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74C617E-6A38-41F5-96E6-C5EC2D67D4C7}"/>
                  </a:ext>
                </a:extLst>
              </p:cNvPr>
              <p:cNvSpPr txBox="1"/>
              <p:nvPr/>
            </p:nvSpPr>
            <p:spPr>
              <a:xfrm>
                <a:off x="2880240" y="3637791"/>
                <a:ext cx="5241300" cy="3540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𝑥𝑦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AB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Sup>
                            <m:sSubSupPr>
                              <m:ctrl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sSubSup>
                            <m:sSubSupPr>
                              <m:ctrl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74C617E-6A38-41F5-96E6-C5EC2D67D4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240" y="3637791"/>
                <a:ext cx="5241300" cy="354071"/>
              </a:xfrm>
              <a:prstGeom prst="rect">
                <a:avLst/>
              </a:prstGeom>
              <a:blipFill>
                <a:blip r:embed="rId4"/>
                <a:stretch>
                  <a:fillRect b="-224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E57426B-3347-486F-9321-32DE3DF7BBB8}"/>
                  </a:ext>
                </a:extLst>
              </p:cNvPr>
              <p:cNvSpPr/>
              <p:nvPr/>
            </p:nvSpPr>
            <p:spPr>
              <a:xfrm>
                <a:off x="3141129" y="5495161"/>
                <a:ext cx="7657289" cy="6741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  <m: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E57426B-3347-486F-9321-32DE3DF7BB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1129" y="5495161"/>
                <a:ext cx="7657289" cy="67415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846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D68BF1-F0FD-447A-83C3-AADCE6B1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DF3DD3"/>
                </a:solidFill>
              </a:rPr>
              <a:t>Causal Inference </a:t>
            </a:r>
            <a:r>
              <a:rPr lang="en-US" dirty="0"/>
              <a:t>and </a:t>
            </a:r>
            <a:r>
              <a:rPr lang="en-US" b="1" dirty="0">
                <a:solidFill>
                  <a:srgbClr val="DF3DD3"/>
                </a:solidFill>
              </a:rPr>
              <a:t>Machine Learning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EB46-AE77-4A03-A7B6-202EE47ED0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247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window dir="vert"/>
      </p:transition>
    </mc:Choice>
    <mc:Fallback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0F7EBE-279B-4216-9BB7-5B4A49BB8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Causal Modelling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80D0E-79E4-40AA-8298-431241904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b="1" dirty="0"/>
              <a:t>causal structure </a:t>
            </a:r>
            <a:r>
              <a:rPr lang="en-US" dirty="0"/>
              <a:t>implies constraints on the observed statistics</a:t>
            </a:r>
          </a:p>
          <a:p>
            <a:r>
              <a:rPr lang="en-US" dirty="0"/>
              <a:t>Both </a:t>
            </a:r>
            <a:r>
              <a:rPr lang="en-US" b="1" dirty="0"/>
              <a:t>inequality </a:t>
            </a:r>
            <a:r>
              <a:rPr lang="en-US" dirty="0"/>
              <a:t>constraints and </a:t>
            </a:r>
            <a:r>
              <a:rPr lang="en-US" b="1" dirty="0"/>
              <a:t>equality </a:t>
            </a:r>
            <a:r>
              <a:rPr lang="en-US" dirty="0"/>
              <a:t>constraints</a:t>
            </a:r>
          </a:p>
        </p:txBody>
      </p:sp>
      <p:sp>
        <p:nvSpPr>
          <p:cNvPr id="12" name="Line Callout 2 (No Border) 42">
            <a:extLst>
              <a:ext uri="{FF2B5EF4-FFF2-40B4-BE49-F238E27FC236}">
                <a16:creationId xmlns:a16="http://schemas.microsoft.com/office/drawing/2014/main" id="{5BB0A86B-A879-4170-99F8-92D7FAD76206}"/>
              </a:ext>
            </a:extLst>
          </p:cNvPr>
          <p:cNvSpPr/>
          <p:nvPr/>
        </p:nvSpPr>
        <p:spPr>
          <a:xfrm>
            <a:off x="7125724" y="1831291"/>
            <a:ext cx="3904226" cy="854760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3430"/>
              <a:gd name="adj6" fmla="val -37047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double-ring indicates unobserved, single ring indicates observed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1C052FC-8151-473A-BBA8-E0D18B6AAADC}"/>
                  </a:ext>
                </a:extLst>
              </p:cNvPr>
              <p:cNvSpPr/>
              <p:nvPr/>
            </p:nvSpPr>
            <p:spPr>
              <a:xfrm>
                <a:off x="1755731" y="4894863"/>
                <a:ext cx="6697796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1C052FC-8151-473A-BBA8-E0D18B6AAA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5731" y="4894863"/>
                <a:ext cx="6697796" cy="394210"/>
              </a:xfrm>
              <a:prstGeom prst="rect">
                <a:avLst/>
              </a:prstGeom>
              <a:blipFill>
                <a:blip r:embed="rId3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393FDD-26C9-40F0-A719-71FB3A18A9C8}"/>
                  </a:ext>
                </a:extLst>
              </p:cNvPr>
              <p:cNvSpPr/>
              <p:nvPr/>
            </p:nvSpPr>
            <p:spPr>
              <a:xfrm>
                <a:off x="1755731" y="5518145"/>
                <a:ext cx="6697796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 smtClean="0">
                              <a:solidFill>
                                <a:srgbClr val="171AA9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 smtClean="0">
                              <a:solidFill>
                                <a:srgbClr val="171AA9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393FDD-26C9-40F0-A719-71FB3A18A9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5731" y="5518145"/>
                <a:ext cx="6697796" cy="394210"/>
              </a:xfrm>
              <a:prstGeom prst="rect">
                <a:avLst/>
              </a:prstGeom>
              <a:blipFill>
                <a:blip r:embed="rId4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Line Callout 2 (No Border) 42">
            <a:extLst>
              <a:ext uri="{FF2B5EF4-FFF2-40B4-BE49-F238E27FC236}">
                <a16:creationId xmlns:a16="http://schemas.microsoft.com/office/drawing/2014/main" id="{93F01F06-A2CA-4004-9351-97583D65963B}"/>
              </a:ext>
            </a:extLst>
          </p:cNvPr>
          <p:cNvSpPr/>
          <p:nvPr/>
        </p:nvSpPr>
        <p:spPr>
          <a:xfrm>
            <a:off x="9031843" y="6115050"/>
            <a:ext cx="2808852" cy="454960"/>
          </a:xfrm>
          <a:prstGeom prst="callout2">
            <a:avLst>
              <a:gd name="adj1" fmla="val 80039"/>
              <a:gd name="adj2" fmla="val -5281"/>
              <a:gd name="adj3" fmla="val 82268"/>
              <a:gd name="adj4" fmla="val -16328"/>
              <a:gd name="adj5" fmla="val -21970"/>
              <a:gd name="adj6" fmla="val -42091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“No </a:t>
            </a:r>
            <a:r>
              <a:rPr lang="en-US" dirty="0" err="1"/>
              <a:t>signalling</a:t>
            </a:r>
            <a:r>
              <a:rPr lang="en-US" dirty="0"/>
              <a:t>”</a:t>
            </a:r>
          </a:p>
        </p:txBody>
      </p:sp>
      <p:sp>
        <p:nvSpPr>
          <p:cNvPr id="17" name="Line Callout 2 (No Border) 42">
            <a:extLst>
              <a:ext uri="{FF2B5EF4-FFF2-40B4-BE49-F238E27FC236}">
                <a16:creationId xmlns:a16="http://schemas.microsoft.com/office/drawing/2014/main" id="{973ADEB5-4372-41A0-9BBC-F72C58DA6F27}"/>
              </a:ext>
            </a:extLst>
          </p:cNvPr>
          <p:cNvSpPr/>
          <p:nvPr/>
        </p:nvSpPr>
        <p:spPr>
          <a:xfrm>
            <a:off x="9108043" y="4637008"/>
            <a:ext cx="2808852" cy="454960"/>
          </a:xfrm>
          <a:prstGeom prst="callout2">
            <a:avLst>
              <a:gd name="adj1" fmla="val 80039"/>
              <a:gd name="adj2" fmla="val -5281"/>
              <a:gd name="adj3" fmla="val 82268"/>
              <a:gd name="adj4" fmla="val -16328"/>
              <a:gd name="adj5" fmla="val 101552"/>
              <a:gd name="adj6" fmla="val -23779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Bell inequality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E80D46-3DB9-4EB9-B3F3-28835F6C5581}"/>
              </a:ext>
            </a:extLst>
          </p:cNvPr>
          <p:cNvSpPr/>
          <p:nvPr/>
        </p:nvSpPr>
        <p:spPr>
          <a:xfrm>
            <a:off x="3175266" y="165338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5FE022B-30F5-460F-8FE5-29C562F069A1}"/>
              </a:ext>
            </a:extLst>
          </p:cNvPr>
          <p:cNvSpPr/>
          <p:nvPr/>
        </p:nvSpPr>
        <p:spPr>
          <a:xfrm>
            <a:off x="4927756" y="165338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DC33213-CBF3-403B-BE21-A728BA8AA941}"/>
              </a:ext>
            </a:extLst>
          </p:cNvPr>
          <p:cNvCxnSpPr>
            <a:cxnSpLocks/>
            <a:stCxn id="19" idx="1"/>
            <a:endCxn id="10" idx="4"/>
          </p:cNvCxnSpPr>
          <p:nvPr/>
        </p:nvCxnSpPr>
        <p:spPr>
          <a:xfrm flipH="1" flipV="1">
            <a:off x="3449586" y="2202022"/>
            <a:ext cx="650497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72EC666E-47AF-487C-9935-DD8E83FA394B}"/>
              </a:ext>
            </a:extLst>
          </p:cNvPr>
          <p:cNvSpPr/>
          <p:nvPr/>
        </p:nvSpPr>
        <p:spPr>
          <a:xfrm>
            <a:off x="4006345" y="2510122"/>
            <a:ext cx="640080" cy="640080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/>
              <a:t>Λ</a:t>
            </a:r>
            <a:endParaRPr lang="en-US" b="1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6CC821E-BF70-4F71-9CA5-8530C7A23750}"/>
              </a:ext>
            </a:extLst>
          </p:cNvPr>
          <p:cNvCxnSpPr>
            <a:cxnSpLocks/>
            <a:stCxn id="19" idx="7"/>
            <a:endCxn id="15" idx="4"/>
          </p:cNvCxnSpPr>
          <p:nvPr/>
        </p:nvCxnSpPr>
        <p:spPr>
          <a:xfrm flipV="1">
            <a:off x="4552687" y="2202022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63C50E2-3016-4967-8AFD-F6E9811C3EF9}"/>
              </a:ext>
            </a:extLst>
          </p:cNvPr>
          <p:cNvCxnSpPr>
            <a:cxnSpLocks/>
            <a:stCxn id="21" idx="0"/>
            <a:endCxn id="10" idx="3"/>
          </p:cNvCxnSpPr>
          <p:nvPr/>
        </p:nvCxnSpPr>
        <p:spPr>
          <a:xfrm flipV="1">
            <a:off x="3255612" y="2121676"/>
            <a:ext cx="0" cy="64031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6E4EFAE-DF49-45C6-B6A9-E76844FA0ED6}"/>
              </a:ext>
            </a:extLst>
          </p:cNvPr>
          <p:cNvCxnSpPr>
            <a:cxnSpLocks/>
            <a:stCxn id="24" idx="0"/>
            <a:endCxn id="15" idx="5"/>
          </p:cNvCxnSpPr>
          <p:nvPr/>
        </p:nvCxnSpPr>
        <p:spPr>
          <a:xfrm flipV="1">
            <a:off x="5396050" y="2121676"/>
            <a:ext cx="0" cy="6773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4A00F0A9-3638-46DA-AACC-EE75FEA283E0}"/>
              </a:ext>
            </a:extLst>
          </p:cNvPr>
          <p:cNvSpPr/>
          <p:nvPr/>
        </p:nvSpPr>
        <p:spPr>
          <a:xfrm>
            <a:off x="5121730" y="2799039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Y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3906DB0-417E-4FBC-A54D-BB59418ADB32}"/>
              </a:ext>
            </a:extLst>
          </p:cNvPr>
          <p:cNvSpPr/>
          <p:nvPr/>
        </p:nvSpPr>
        <p:spPr>
          <a:xfrm>
            <a:off x="2981292" y="2761993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70201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08800" y="685800"/>
            <a:ext cx="4165600" cy="2718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267" dirty="0">
                <a:solidFill>
                  <a:srgbClr val="000000"/>
                </a:solidFill>
                <a:latin typeface="Arial" charset="0"/>
              </a:rPr>
              <a:t>The Quantum Physicist as Causal Detective</a:t>
            </a:r>
            <a:endParaRPr lang="en-US" sz="3733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2EDA056-8E54-40A2-AEE3-9255588528A1}"/>
              </a:ext>
            </a:extLst>
          </p:cNvPr>
          <p:cNvGrpSpPr>
            <a:grpSpLocks noChangeAspect="1"/>
          </p:cNvGrpSpPr>
          <p:nvPr/>
        </p:nvGrpSpPr>
        <p:grpSpPr>
          <a:xfrm>
            <a:off x="872765" y="1717221"/>
            <a:ext cx="5229569" cy="5099851"/>
            <a:chOff x="872767" y="1329301"/>
            <a:chExt cx="3972232" cy="38737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BE1FF7A-2F96-4A5C-9D54-21887C507C19}"/>
                </a:ext>
              </a:extLst>
            </p:cNvPr>
            <p:cNvSpPr/>
            <p:nvPr/>
          </p:nvSpPr>
          <p:spPr>
            <a:xfrm>
              <a:off x="1187399" y="1329301"/>
              <a:ext cx="3657600" cy="3657600"/>
            </a:xfrm>
            <a:prstGeom prst="ellipse">
              <a:avLst/>
            </a:prstGeom>
            <a:solidFill>
              <a:srgbClr val="FFCC00"/>
            </a:solidFill>
            <a:ln>
              <a:solidFill>
                <a:srgbClr val="000000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914377">
                <a:defRPr/>
              </a:pPr>
              <a:endParaRPr lang="en-CA" sz="2000" dirty="0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611C9C68-317C-44C5-A594-8375A85BDE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9638"/>
            <a:stretch/>
          </p:blipFill>
          <p:spPr>
            <a:xfrm>
              <a:off x="872767" y="1545401"/>
              <a:ext cx="3417478" cy="3657600"/>
            </a:xfrm>
            <a:prstGeom prst="rect">
              <a:avLst/>
            </a:prstGeom>
          </p:spPr>
        </p:pic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16A6838-9629-4024-B4B8-197397C8783B}"/>
              </a:ext>
            </a:extLst>
          </p:cNvPr>
          <p:cNvSpPr txBox="1">
            <a:spLocks/>
          </p:cNvSpPr>
          <p:nvPr/>
        </p:nvSpPr>
        <p:spPr>
          <a:xfrm>
            <a:off x="609600" y="709341"/>
            <a:ext cx="10972800" cy="63660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377">
              <a:buNone/>
              <a:defRPr/>
            </a:pPr>
            <a:r>
              <a:rPr lang="en-US" sz="4000" i="1" dirty="0">
                <a:solidFill>
                  <a:srgbClr val="FFFFFF"/>
                </a:solidFill>
                <a:latin typeface="Calibri" panose="020F0502020204030204"/>
              </a:rPr>
              <a:t>“Draw your assumptions before your conclusions.”</a:t>
            </a:r>
            <a:endParaRPr lang="en-CA" sz="4000" i="1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0DAEE9-1AAC-49E5-9B2E-F1EAE15B9C56}"/>
              </a:ext>
            </a:extLst>
          </p:cNvPr>
          <p:cNvSpPr txBox="1"/>
          <p:nvPr/>
        </p:nvSpPr>
        <p:spPr>
          <a:xfrm>
            <a:off x="6908802" y="1447727"/>
            <a:ext cx="45413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CA" sz="2400" dirty="0">
                <a:solidFill>
                  <a:srgbClr val="FFFFFF"/>
                </a:solidFill>
                <a:latin typeface="Calibri" panose="020F0502020204030204"/>
              </a:rPr>
              <a:t>--- Miguel </a:t>
            </a:r>
            <a:r>
              <a:rPr lang="en-CA" sz="2400" dirty="0" err="1">
                <a:solidFill>
                  <a:srgbClr val="FFFFFF"/>
                </a:solidFill>
                <a:latin typeface="Calibri" panose="020F0502020204030204"/>
              </a:rPr>
              <a:t>Hernán</a:t>
            </a:r>
            <a:br>
              <a:rPr lang="en-CA" sz="2400" dirty="0">
                <a:solidFill>
                  <a:srgbClr val="FFFFFF"/>
                </a:solidFill>
                <a:latin typeface="Calibri" panose="020F0502020204030204"/>
              </a:rPr>
            </a:br>
            <a:r>
              <a:rPr lang="en-CA" sz="2400" dirty="0">
                <a:solidFill>
                  <a:srgbClr val="FFFFFF"/>
                </a:solidFill>
                <a:latin typeface="Calibri" panose="020F0502020204030204"/>
              </a:rPr>
              <a:t>     </a:t>
            </a:r>
            <a:r>
              <a:rPr lang="en-US" dirty="0">
                <a:solidFill>
                  <a:srgbClr val="FFFFFF"/>
                </a:solidFill>
                <a:latin typeface="Calibri" panose="020F0502020204030204"/>
              </a:rPr>
              <a:t>Professor of Biostatistics and Epidemiology</a:t>
            </a:r>
            <a:br>
              <a:rPr lang="en-US" dirty="0">
                <a:solidFill>
                  <a:srgbClr val="FFFFFF"/>
                </a:solidFill>
                <a:latin typeface="Calibri" panose="020F0502020204030204"/>
              </a:rPr>
            </a:br>
            <a:r>
              <a:rPr lang="en-US" dirty="0">
                <a:solidFill>
                  <a:srgbClr val="FFFFFF"/>
                </a:solidFill>
                <a:latin typeface="Calibri" panose="020F0502020204030204"/>
              </a:rPr>
              <a:t>       Harvard University</a:t>
            </a:r>
            <a:endParaRPr lang="en-CA" sz="2400" dirty="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70312702"/>
      </p:ext>
    </p:extLst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D98E7-CF13-45CC-9429-EA95782EE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Reichenbach's Common Cause Principle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AE1F0-601E-4755-8FB5-85AA2235A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22121"/>
            <a:ext cx="10972800" cy="5029200"/>
          </a:xfrm>
        </p:spPr>
        <p:txBody>
          <a:bodyPr/>
          <a:lstStyle/>
          <a:p>
            <a:r>
              <a:rPr lang="en-US" dirty="0"/>
              <a:t>NO CORRELATION WITHOUT CAUSATION</a:t>
            </a:r>
          </a:p>
          <a:p>
            <a:endParaRPr lang="en-US" dirty="0"/>
          </a:p>
          <a:p>
            <a:r>
              <a:rPr lang="en-US" dirty="0"/>
              <a:t>A pair of random variables are can only be correlated if they share some causal history.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9BB812C-4872-44F6-BE39-AF4332172B1B}"/>
              </a:ext>
            </a:extLst>
          </p:cNvPr>
          <p:cNvGrpSpPr/>
          <p:nvPr/>
        </p:nvGrpSpPr>
        <p:grpSpPr>
          <a:xfrm>
            <a:off x="1253037" y="3226960"/>
            <a:ext cx="2307740" cy="3085968"/>
            <a:chOff x="1253037" y="3226960"/>
            <a:chExt cx="2307740" cy="3085968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B49669F5-2A1A-4954-A8DA-993327748F78}"/>
                </a:ext>
              </a:extLst>
            </p:cNvPr>
            <p:cNvSpPr/>
            <p:nvPr/>
          </p:nvSpPr>
          <p:spPr>
            <a:xfrm>
              <a:off x="1253037" y="3226960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C0FECD81-71A1-446F-BD4E-F70CCA9CE5BE}"/>
                </a:ext>
              </a:extLst>
            </p:cNvPr>
            <p:cNvSpPr/>
            <p:nvPr/>
          </p:nvSpPr>
          <p:spPr>
            <a:xfrm>
              <a:off x="3005527" y="3226960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1ADA1B7E-A588-4DAF-9E4D-34DD7CE38855}"/>
                </a:ext>
              </a:extLst>
            </p:cNvPr>
            <p:cNvCxnSpPr>
              <a:cxnSpLocks/>
              <a:stCxn id="64" idx="6"/>
              <a:endCxn id="65" idx="2"/>
            </p:cNvCxnSpPr>
            <p:nvPr/>
          </p:nvCxnSpPr>
          <p:spPr>
            <a:xfrm>
              <a:off x="1801677" y="3501280"/>
              <a:ext cx="120385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D97CF137-6991-4A34-BDC6-5C9312042D76}"/>
                </a:ext>
              </a:extLst>
            </p:cNvPr>
            <p:cNvSpPr/>
            <p:nvPr/>
          </p:nvSpPr>
          <p:spPr>
            <a:xfrm>
              <a:off x="1276738" y="3998729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66208D62-F0D9-40EB-9444-0048D8E8675D}"/>
                </a:ext>
              </a:extLst>
            </p:cNvPr>
            <p:cNvSpPr/>
            <p:nvPr/>
          </p:nvSpPr>
          <p:spPr>
            <a:xfrm>
              <a:off x="3005527" y="3992516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EDAECBA2-6F86-4784-97CE-B13D937D87DD}"/>
                </a:ext>
              </a:extLst>
            </p:cNvPr>
            <p:cNvCxnSpPr>
              <a:cxnSpLocks/>
              <a:stCxn id="74" idx="2"/>
              <a:endCxn id="73" idx="6"/>
            </p:cNvCxnSpPr>
            <p:nvPr/>
          </p:nvCxnSpPr>
          <p:spPr>
            <a:xfrm flipH="1">
              <a:off x="1825378" y="4266836"/>
              <a:ext cx="1180149" cy="621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69E8AA90-6928-406D-BBFF-4CCF7F4FBE78}"/>
                </a:ext>
              </a:extLst>
            </p:cNvPr>
            <p:cNvSpPr/>
            <p:nvPr/>
          </p:nvSpPr>
          <p:spPr>
            <a:xfrm>
              <a:off x="1253037" y="481610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F71BFBCE-2D74-48ED-B215-B3475CFE7FD8}"/>
                </a:ext>
              </a:extLst>
            </p:cNvPr>
            <p:cNvSpPr/>
            <p:nvPr/>
          </p:nvSpPr>
          <p:spPr>
            <a:xfrm>
              <a:off x="3012137" y="481610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48E0EFA8-78FB-40A7-8096-A6BBFEB3A990}"/>
                </a:ext>
              </a:extLst>
            </p:cNvPr>
            <p:cNvCxnSpPr>
              <a:cxnSpLocks/>
              <a:stCxn id="85" idx="1"/>
              <a:endCxn id="82" idx="4"/>
            </p:cNvCxnSpPr>
            <p:nvPr/>
          </p:nvCxnSpPr>
          <p:spPr>
            <a:xfrm flipH="1" flipV="1">
              <a:off x="1527357" y="5364748"/>
              <a:ext cx="650497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Circle: Hollow 84">
              <a:extLst>
                <a:ext uri="{FF2B5EF4-FFF2-40B4-BE49-F238E27FC236}">
                  <a16:creationId xmlns:a16="http://schemas.microsoft.com/office/drawing/2014/main" id="{2CC338F4-E8AD-4F84-A2CD-375B1DE33C5C}"/>
                </a:ext>
              </a:extLst>
            </p:cNvPr>
            <p:cNvSpPr/>
            <p:nvPr/>
          </p:nvSpPr>
          <p:spPr>
            <a:xfrm>
              <a:off x="2084116" y="5672848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Λ</a:t>
              </a:r>
              <a:endParaRPr lang="en-US" b="1" dirty="0"/>
            </a:p>
          </p:txBody>
        </p: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72CBA020-ABCB-4942-8A8E-204E71E77E6D}"/>
                </a:ext>
              </a:extLst>
            </p:cNvPr>
            <p:cNvCxnSpPr>
              <a:cxnSpLocks/>
              <a:stCxn id="85" idx="7"/>
              <a:endCxn id="83" idx="4"/>
            </p:cNvCxnSpPr>
            <p:nvPr/>
          </p:nvCxnSpPr>
          <p:spPr>
            <a:xfrm flipV="1">
              <a:off x="2630458" y="5364748"/>
              <a:ext cx="655999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C2C665F-E799-46D0-BE29-4F7FEBC23BFC}"/>
              </a:ext>
            </a:extLst>
          </p:cNvPr>
          <p:cNvGrpSpPr/>
          <p:nvPr/>
        </p:nvGrpSpPr>
        <p:grpSpPr>
          <a:xfrm>
            <a:off x="6193539" y="4266836"/>
            <a:ext cx="2689078" cy="1694297"/>
            <a:chOff x="7283773" y="3209925"/>
            <a:chExt cx="2689078" cy="1694297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39497B71-BC43-4075-A7B0-0EEEA48A7AF2}"/>
                </a:ext>
              </a:extLst>
            </p:cNvPr>
            <p:cNvSpPr/>
            <p:nvPr/>
          </p:nvSpPr>
          <p:spPr>
            <a:xfrm>
              <a:off x="7477747" y="320992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4D69DBD0-FD5B-4E68-85F4-3AFFE361333D}"/>
                </a:ext>
              </a:extLst>
            </p:cNvPr>
            <p:cNvSpPr/>
            <p:nvPr/>
          </p:nvSpPr>
          <p:spPr>
            <a:xfrm>
              <a:off x="9230237" y="320992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9B7F839D-1C2E-4CBC-AC97-0BFDCA827D27}"/>
                </a:ext>
              </a:extLst>
            </p:cNvPr>
            <p:cNvCxnSpPr>
              <a:cxnSpLocks/>
              <a:stCxn id="103" idx="1"/>
              <a:endCxn id="100" idx="4"/>
            </p:cNvCxnSpPr>
            <p:nvPr/>
          </p:nvCxnSpPr>
          <p:spPr>
            <a:xfrm flipH="1" flipV="1">
              <a:off x="7752067" y="3758565"/>
              <a:ext cx="650497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Circle: Hollow 102">
              <a:extLst>
                <a:ext uri="{FF2B5EF4-FFF2-40B4-BE49-F238E27FC236}">
                  <a16:creationId xmlns:a16="http://schemas.microsoft.com/office/drawing/2014/main" id="{409A7299-8E9A-4A89-B836-6D7C601CBF6E}"/>
                </a:ext>
              </a:extLst>
            </p:cNvPr>
            <p:cNvSpPr/>
            <p:nvPr/>
          </p:nvSpPr>
          <p:spPr>
            <a:xfrm>
              <a:off x="8308826" y="4066665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Λ</a:t>
              </a:r>
              <a:endParaRPr lang="en-US" b="1" dirty="0"/>
            </a:p>
          </p:txBody>
        </p: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784C2ED6-4F59-42C8-9BC7-338AF996FCDE}"/>
                </a:ext>
              </a:extLst>
            </p:cNvPr>
            <p:cNvCxnSpPr>
              <a:cxnSpLocks/>
              <a:stCxn id="103" idx="7"/>
              <a:endCxn id="101" idx="4"/>
            </p:cNvCxnSpPr>
            <p:nvPr/>
          </p:nvCxnSpPr>
          <p:spPr>
            <a:xfrm flipV="1">
              <a:off x="8855168" y="3758565"/>
              <a:ext cx="649389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09B4544A-A20C-4032-964A-A5656B0A8326}"/>
                </a:ext>
              </a:extLst>
            </p:cNvPr>
            <p:cNvCxnSpPr>
              <a:cxnSpLocks/>
              <a:stCxn id="108" idx="0"/>
              <a:endCxn id="100" idx="3"/>
            </p:cNvCxnSpPr>
            <p:nvPr/>
          </p:nvCxnSpPr>
          <p:spPr>
            <a:xfrm flipV="1">
              <a:off x="7558093" y="3678219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C66356A4-BF76-4F53-8AFA-BB453B4EAEA2}"/>
                </a:ext>
              </a:extLst>
            </p:cNvPr>
            <p:cNvCxnSpPr>
              <a:cxnSpLocks/>
              <a:stCxn id="107" idx="0"/>
              <a:endCxn id="101" idx="5"/>
            </p:cNvCxnSpPr>
            <p:nvPr/>
          </p:nvCxnSpPr>
          <p:spPr>
            <a:xfrm flipV="1">
              <a:off x="9698531" y="3678219"/>
              <a:ext cx="0" cy="67736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BE0BE75-B7DA-434A-B9D5-2A3E91294AE3}"/>
                </a:ext>
              </a:extLst>
            </p:cNvPr>
            <p:cNvSpPr/>
            <p:nvPr/>
          </p:nvSpPr>
          <p:spPr>
            <a:xfrm>
              <a:off x="9424211" y="4355582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Y</a:t>
              </a: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FDB760A7-EEA0-4B90-A353-25A90DA56D27}"/>
                </a:ext>
              </a:extLst>
            </p:cNvPr>
            <p:cNvSpPr/>
            <p:nvPr/>
          </p:nvSpPr>
          <p:spPr>
            <a:xfrm>
              <a:off x="7283773" y="4318536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X</a:t>
              </a:r>
            </a:p>
          </p:txBody>
        </p:sp>
      </p:grpSp>
      <p:sp>
        <p:nvSpPr>
          <p:cNvPr id="109" name="Rectangle 108">
            <a:extLst>
              <a:ext uri="{FF2B5EF4-FFF2-40B4-BE49-F238E27FC236}">
                <a16:creationId xmlns:a16="http://schemas.microsoft.com/office/drawing/2014/main" id="{E1A6DF99-9F72-46F2-95FF-55CB7F833481}"/>
              </a:ext>
            </a:extLst>
          </p:cNvPr>
          <p:cNvSpPr/>
          <p:nvPr/>
        </p:nvSpPr>
        <p:spPr>
          <a:xfrm>
            <a:off x="4734316" y="3226960"/>
            <a:ext cx="7019534" cy="353579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3ECA692-79AA-4A07-A860-1503DBA8362F}"/>
              </a:ext>
            </a:extLst>
          </p:cNvPr>
          <p:cNvSpPr txBox="1"/>
          <p:nvPr/>
        </p:nvSpPr>
        <p:spPr>
          <a:xfrm>
            <a:off x="5333262" y="3479207"/>
            <a:ext cx="201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RCCP Practice: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D8E04F88-E3B0-420B-90BA-3E8378CA8160}"/>
                  </a:ext>
                </a:extLst>
              </p:cNvPr>
              <p:cNvSpPr txBox="1"/>
              <p:nvPr/>
            </p:nvSpPr>
            <p:spPr>
              <a:xfrm>
                <a:off x="9940674" y="4335620"/>
                <a:ext cx="859979" cy="1107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⫫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D8E04F88-E3B0-420B-90BA-3E8378CA8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0674" y="4335620"/>
                <a:ext cx="859979" cy="1107996"/>
              </a:xfrm>
              <a:prstGeom prst="rect">
                <a:avLst/>
              </a:prstGeom>
              <a:blipFill>
                <a:blip r:embed="rId2"/>
                <a:stretch>
                  <a:fillRect l="-8511" r="-6383" b="-1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297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/>
      <p:bldP spid="1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D0C48-B4A6-431A-AAC1-9DB66EC18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Inducing Correlation by </a:t>
            </a:r>
            <a:r>
              <a:rPr lang="en-US" dirty="0" err="1"/>
              <a:t>Postselection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F0217-A326-453A-A992-F2369A2B5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Conditioned on certain information, correlations can be induced between independent random variables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65539DF-D4F0-4364-9C6F-7A0DC8A764D8}"/>
              </a:ext>
            </a:extLst>
          </p:cNvPr>
          <p:cNvGrpSpPr/>
          <p:nvPr/>
        </p:nvGrpSpPr>
        <p:grpSpPr>
          <a:xfrm>
            <a:off x="1253037" y="2279839"/>
            <a:ext cx="2391664" cy="1495761"/>
            <a:chOff x="1253037" y="2279839"/>
            <a:chExt cx="2391664" cy="149576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A1CD313-B1EB-42FD-BD9E-8DA90C57B2C7}"/>
                </a:ext>
              </a:extLst>
            </p:cNvPr>
            <p:cNvSpPr/>
            <p:nvPr/>
          </p:nvSpPr>
          <p:spPr>
            <a:xfrm>
              <a:off x="1253037" y="3226960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0652A99-BD41-4023-A6AA-E124F683FA4F}"/>
                </a:ext>
              </a:extLst>
            </p:cNvPr>
            <p:cNvSpPr/>
            <p:nvPr/>
          </p:nvSpPr>
          <p:spPr>
            <a:xfrm>
              <a:off x="3096061" y="3226960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CBDE851-A933-4587-920F-06FAD77EA406}"/>
                </a:ext>
              </a:extLst>
            </p:cNvPr>
            <p:cNvCxnSpPr>
              <a:cxnSpLocks/>
              <a:stCxn id="4" idx="7"/>
              <a:endCxn id="7" idx="3"/>
            </p:cNvCxnSpPr>
            <p:nvPr/>
          </p:nvCxnSpPr>
          <p:spPr>
            <a:xfrm flipV="1">
              <a:off x="1721331" y="2748133"/>
              <a:ext cx="537319" cy="55917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29A34B6-01FD-4C47-92E4-EFFBC5F19AA4}"/>
                </a:ext>
              </a:extLst>
            </p:cNvPr>
            <p:cNvSpPr/>
            <p:nvPr/>
          </p:nvSpPr>
          <p:spPr>
            <a:xfrm>
              <a:off x="2178304" y="2279839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C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A1D2323-6971-4D27-A8D3-ECC22B1E6AD9}"/>
                </a:ext>
              </a:extLst>
            </p:cNvPr>
            <p:cNvCxnSpPr>
              <a:cxnSpLocks/>
              <a:stCxn id="5" idx="1"/>
              <a:endCxn id="7" idx="5"/>
            </p:cNvCxnSpPr>
            <p:nvPr/>
          </p:nvCxnSpPr>
          <p:spPr>
            <a:xfrm flipH="1" flipV="1">
              <a:off x="2646598" y="2748133"/>
              <a:ext cx="529809" cy="55917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6E200BA-E17A-474B-BB75-F04ED1E9A8A1}"/>
                  </a:ext>
                </a:extLst>
              </p:cNvPr>
              <p:cNvSpPr txBox="1"/>
              <p:nvPr/>
            </p:nvSpPr>
            <p:spPr>
              <a:xfrm>
                <a:off x="4425097" y="2551480"/>
                <a:ext cx="85228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6E200BA-E17A-474B-BB75-F04ED1E9A8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5097" y="2551480"/>
                <a:ext cx="852285" cy="369332"/>
              </a:xfrm>
              <a:prstGeom prst="rect">
                <a:avLst/>
              </a:prstGeom>
              <a:blipFill>
                <a:blip r:embed="rId2"/>
                <a:stretch>
                  <a:fillRect l="-8571" r="-642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337EABC-0ABB-44CE-A3DF-294AB90C80E7}"/>
                  </a:ext>
                </a:extLst>
              </p:cNvPr>
              <p:cNvSpPr txBox="1"/>
              <p:nvPr/>
            </p:nvSpPr>
            <p:spPr>
              <a:xfrm>
                <a:off x="4425097" y="3179345"/>
                <a:ext cx="114672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|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m:rPr>
                              <m:nor/>
                            </m:rPr>
                            <a:rPr lang="en-US" sz="2400" smtClean="0">
                              <a:solidFill>
                                <a:srgbClr val="FF0000"/>
                              </a:solidFill>
                            </a:rPr>
                            <m:t>⧓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337EABC-0ABB-44CE-A3DF-294AB90C80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5097" y="3179345"/>
                <a:ext cx="1146724" cy="369332"/>
              </a:xfrm>
              <a:prstGeom prst="rect">
                <a:avLst/>
              </a:prstGeom>
              <a:blipFill>
                <a:blip r:embed="rId3"/>
                <a:stretch>
                  <a:fillRect l="-6383" t="-178333" r="-22872" b="-26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A2AF4F82-636C-450B-A6DC-796ACFA12665}"/>
              </a:ext>
            </a:extLst>
          </p:cNvPr>
          <p:cNvSpPr txBox="1"/>
          <p:nvPr/>
        </p:nvSpPr>
        <p:spPr>
          <a:xfrm>
            <a:off x="3096061" y="4399342"/>
            <a:ext cx="787247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The correlation induced can be positive or negative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Aptitude</a:t>
            </a:r>
            <a:r>
              <a:rPr lang="en-US" sz="2000" dirty="0"/>
              <a:t> and </a:t>
            </a:r>
            <a:r>
              <a:rPr lang="en-US" sz="2000" b="1" dirty="0"/>
              <a:t>Beauty</a:t>
            </a:r>
            <a:r>
              <a:rPr lang="en-US" sz="2000" dirty="0"/>
              <a:t> both contribute to likelihood of </a:t>
            </a:r>
            <a:r>
              <a:rPr lang="en-US" sz="2000" b="1" dirty="0"/>
              <a:t>Celebrity</a:t>
            </a:r>
            <a:br>
              <a:rPr lang="en-US" sz="2000" b="1" dirty="0"/>
            </a:br>
            <a:r>
              <a:rPr lang="en-US" sz="2000" dirty="0"/>
              <a:t>∴ Beauty and Aptitude are </a:t>
            </a:r>
            <a:r>
              <a:rPr lang="en-US" sz="2000" i="1" dirty="0"/>
              <a:t>negatively correlated </a:t>
            </a:r>
            <a:r>
              <a:rPr lang="en-US" sz="2000" dirty="0"/>
              <a:t>among Celebrities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</a:t>
            </a:r>
            <a:r>
              <a:rPr lang="en-US" sz="2000" dirty="0" err="1"/>
              <a:t>Vernam</a:t>
            </a:r>
            <a:r>
              <a:rPr lang="en-US" sz="2000" dirty="0"/>
              <a:t> </a:t>
            </a:r>
            <a:r>
              <a:rPr lang="en-US" sz="2000" b="1" dirty="0"/>
              <a:t>ciphertext</a:t>
            </a:r>
            <a:r>
              <a:rPr lang="en-US" sz="2000" dirty="0"/>
              <a:t> is a function of the </a:t>
            </a:r>
            <a:r>
              <a:rPr lang="en-US" sz="2000" b="1" dirty="0"/>
              <a:t>plaintext</a:t>
            </a:r>
            <a:r>
              <a:rPr lang="en-US" sz="2000" dirty="0"/>
              <a:t> and the </a:t>
            </a:r>
            <a:r>
              <a:rPr lang="en-US" sz="2000" b="1" dirty="0" err="1"/>
              <a:t>secretkey</a:t>
            </a:r>
            <a:r>
              <a:rPr lang="en-US" sz="2000" dirty="0"/>
              <a:t>.</a:t>
            </a:r>
            <a:br>
              <a:rPr lang="en-US" sz="2000" b="1" dirty="0"/>
            </a:br>
            <a:r>
              <a:rPr lang="en-US" sz="2000" dirty="0"/>
              <a:t>∴ ciphertext bit = 1   ⇒   plaintext = </a:t>
            </a:r>
            <a:r>
              <a:rPr lang="en-US" sz="2000" dirty="0" err="1"/>
              <a:t>secretkey</a:t>
            </a:r>
            <a:r>
              <a:rPr lang="en-US" sz="2000" dirty="0"/>
              <a:t>   (for that bit)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71114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3430E-E9A4-447B-9D48-5F2A049DE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Conditional Independence </a:t>
            </a:r>
            <a:r>
              <a:rPr lang="en-US" dirty="0"/>
              <a:t>(d-separation)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EBADE-BE56-4F4E-8E44-1DFD05BF5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Aside from RCCP, we can argue that some correlations are </a:t>
            </a:r>
            <a:r>
              <a:rPr lang="en-US" b="1" dirty="0"/>
              <a:t>not induced </a:t>
            </a:r>
            <a:r>
              <a:rPr lang="en-US" dirty="0"/>
              <a:t>even by conditioning.</a:t>
            </a:r>
          </a:p>
          <a:p>
            <a:r>
              <a:rPr lang="en-US" dirty="0"/>
              <a:t>This </a:t>
            </a:r>
            <a:r>
              <a:rPr lang="en-US" b="1" dirty="0"/>
              <a:t>generalizes</a:t>
            </a:r>
            <a:r>
              <a:rPr lang="en-US" dirty="0"/>
              <a:t> the sorts of independences that a given causal structure can imply.</a:t>
            </a:r>
          </a:p>
          <a:p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F0D60D-F836-4CC7-9CA1-794E0E418BCE}"/>
              </a:ext>
            </a:extLst>
          </p:cNvPr>
          <p:cNvGrpSpPr/>
          <p:nvPr/>
        </p:nvGrpSpPr>
        <p:grpSpPr>
          <a:xfrm>
            <a:off x="3336377" y="3654017"/>
            <a:ext cx="2689078" cy="1657251"/>
            <a:chOff x="3769048" y="3609975"/>
            <a:chExt cx="2689078" cy="165725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6666F52-1E03-43CB-8B16-E0A88C54B247}"/>
                </a:ext>
              </a:extLst>
            </p:cNvPr>
            <p:cNvSpPr/>
            <p:nvPr/>
          </p:nvSpPr>
          <p:spPr>
            <a:xfrm>
              <a:off x="3963022" y="360997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511231-91FE-40B7-98B3-E7FD2A859F99}"/>
                </a:ext>
              </a:extLst>
            </p:cNvPr>
            <p:cNvSpPr/>
            <p:nvPr/>
          </p:nvSpPr>
          <p:spPr>
            <a:xfrm>
              <a:off x="5715512" y="360997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1DF6A01-BEE9-47F1-B7EC-E221673748EA}"/>
                </a:ext>
              </a:extLst>
            </p:cNvPr>
            <p:cNvCxnSpPr>
              <a:cxnSpLocks/>
              <a:stCxn id="7" idx="1"/>
              <a:endCxn id="4" idx="4"/>
            </p:cNvCxnSpPr>
            <p:nvPr/>
          </p:nvCxnSpPr>
          <p:spPr>
            <a:xfrm flipH="1" flipV="1">
              <a:off x="4237342" y="4158615"/>
              <a:ext cx="650497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id="{AD1C4300-87FD-4879-86C6-8A17C4E3DFA5}"/>
                </a:ext>
              </a:extLst>
            </p:cNvPr>
            <p:cNvSpPr/>
            <p:nvPr/>
          </p:nvSpPr>
          <p:spPr>
            <a:xfrm>
              <a:off x="4794101" y="4466715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Λ</a:t>
              </a:r>
              <a:endParaRPr lang="en-US" b="1" dirty="0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8CA6E408-810C-47B1-B28D-83EBE1C921E9}"/>
                </a:ext>
              </a:extLst>
            </p:cNvPr>
            <p:cNvCxnSpPr>
              <a:cxnSpLocks/>
              <a:stCxn id="7" idx="7"/>
              <a:endCxn id="5" idx="4"/>
            </p:cNvCxnSpPr>
            <p:nvPr/>
          </p:nvCxnSpPr>
          <p:spPr>
            <a:xfrm flipV="1">
              <a:off x="5340443" y="4158615"/>
              <a:ext cx="649389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DFC773D-11CA-42CA-A5E7-EE211C631568}"/>
                </a:ext>
              </a:extLst>
            </p:cNvPr>
            <p:cNvCxnSpPr>
              <a:cxnSpLocks/>
              <a:stCxn id="12" idx="0"/>
              <a:endCxn id="4" idx="3"/>
            </p:cNvCxnSpPr>
            <p:nvPr/>
          </p:nvCxnSpPr>
          <p:spPr>
            <a:xfrm flipV="1">
              <a:off x="4043368" y="4078269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E29728C-EE6C-4CB5-AF26-135A9699A3F6}"/>
                </a:ext>
              </a:extLst>
            </p:cNvPr>
            <p:cNvCxnSpPr>
              <a:cxnSpLocks/>
              <a:stCxn id="11" idx="0"/>
              <a:endCxn id="5" idx="5"/>
            </p:cNvCxnSpPr>
            <p:nvPr/>
          </p:nvCxnSpPr>
          <p:spPr>
            <a:xfrm flipV="1">
              <a:off x="6183806" y="4078269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ADB4061-0FE8-45F2-A45C-C7943FE7C4DD}"/>
                </a:ext>
              </a:extLst>
            </p:cNvPr>
            <p:cNvSpPr/>
            <p:nvPr/>
          </p:nvSpPr>
          <p:spPr>
            <a:xfrm>
              <a:off x="5909486" y="4718586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Y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1192AEC-0838-4176-AF12-4B0D20F798B6}"/>
                </a:ext>
              </a:extLst>
            </p:cNvPr>
            <p:cNvSpPr/>
            <p:nvPr/>
          </p:nvSpPr>
          <p:spPr>
            <a:xfrm>
              <a:off x="3769048" y="4718586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X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69EDD28-BA4F-45F0-8643-317E4D139D0F}"/>
                  </a:ext>
                </a:extLst>
              </p:cNvPr>
              <p:cNvSpPr txBox="1"/>
              <p:nvPr/>
            </p:nvSpPr>
            <p:spPr>
              <a:xfrm>
                <a:off x="1630667" y="4154953"/>
                <a:ext cx="1038746" cy="1107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⫫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⫫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69EDD28-BA4F-45F0-8643-317E4D139D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0667" y="4154953"/>
                <a:ext cx="1038746" cy="1107996"/>
              </a:xfrm>
              <a:prstGeom prst="rect">
                <a:avLst/>
              </a:prstGeom>
              <a:blipFill>
                <a:blip r:embed="rId2"/>
                <a:stretch>
                  <a:fillRect l="-6433" r="-5848" b="-16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D0B43CF-AFC5-4023-BBF6-435C20ECB52E}"/>
              </a:ext>
            </a:extLst>
          </p:cNvPr>
          <p:cNvSpPr txBox="1"/>
          <p:nvPr/>
        </p:nvSpPr>
        <p:spPr>
          <a:xfrm>
            <a:off x="971928" y="3654017"/>
            <a:ext cx="1635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From RCCP: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FAD00E2-5014-4D92-B04C-37D93BEB1BBA}"/>
                  </a:ext>
                </a:extLst>
              </p:cNvPr>
              <p:cNvSpPr txBox="1"/>
              <p:nvPr/>
            </p:nvSpPr>
            <p:spPr>
              <a:xfrm>
                <a:off x="7511085" y="3913595"/>
                <a:ext cx="127419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⫫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|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FAD00E2-5014-4D92-B04C-37D93BEB1B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1085" y="3913595"/>
                <a:ext cx="1274195" cy="369332"/>
              </a:xfrm>
              <a:prstGeom prst="rect">
                <a:avLst/>
              </a:prstGeom>
              <a:blipFill>
                <a:blip r:embed="rId3"/>
                <a:stretch>
                  <a:fillRect l="-4785" r="-4785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87E0F789-33A1-41C7-82AD-B8610B2F8E59}"/>
              </a:ext>
            </a:extLst>
          </p:cNvPr>
          <p:cNvSpPr txBox="1"/>
          <p:nvPr/>
        </p:nvSpPr>
        <p:spPr>
          <a:xfrm>
            <a:off x="6852346" y="3412659"/>
            <a:ext cx="4492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Independent despite conditioning: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E6EDC58-6E46-4647-8DFA-A08477C00732}"/>
                  </a:ext>
                </a:extLst>
              </p:cNvPr>
              <p:cNvSpPr txBox="1"/>
              <p:nvPr/>
            </p:nvSpPr>
            <p:spPr>
              <a:xfrm>
                <a:off x="7572864" y="6040090"/>
                <a:ext cx="11506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|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m:rPr>
                              <m:nor/>
                            </m:rPr>
                            <a:rPr lang="en-US" sz="2400" smtClean="0">
                              <a:solidFill>
                                <a:srgbClr val="FF0000"/>
                              </a:solidFill>
                            </a:rPr>
                            <m:t>⧓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E6EDC58-6E46-4647-8DFA-A08477C00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2864" y="6040090"/>
                <a:ext cx="1150636" cy="369332"/>
              </a:xfrm>
              <a:prstGeom prst="rect">
                <a:avLst/>
              </a:prstGeom>
              <a:blipFill>
                <a:blip r:embed="rId4"/>
                <a:stretch>
                  <a:fillRect l="-5820" t="-178333" r="-22751" b="-26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B3F5580A-6ACD-4F59-9BA7-A07DD25776AB}"/>
              </a:ext>
            </a:extLst>
          </p:cNvPr>
          <p:cNvSpPr txBox="1"/>
          <p:nvPr/>
        </p:nvSpPr>
        <p:spPr>
          <a:xfrm>
            <a:off x="6577043" y="5473455"/>
            <a:ext cx="5419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Possibly correlated through </a:t>
            </a:r>
            <a:r>
              <a:rPr lang="en-US" sz="2400" dirty="0" err="1"/>
              <a:t>postselection</a:t>
            </a:r>
            <a:r>
              <a:rPr lang="en-US" sz="24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4676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7F65-FAA0-4F80-AB56-24793A8CF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Fancier Equality Constraints: Nested Markov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E9D7A8B-E0FD-4716-8B4D-BD02C7033A3D}"/>
              </a:ext>
            </a:extLst>
          </p:cNvPr>
          <p:cNvGrpSpPr/>
          <p:nvPr/>
        </p:nvGrpSpPr>
        <p:grpSpPr>
          <a:xfrm>
            <a:off x="2991472" y="2192655"/>
            <a:ext cx="4001997" cy="1649285"/>
            <a:chOff x="2991472" y="2192655"/>
            <a:chExt cx="4001997" cy="164928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587FD30-4DB0-4344-8FE9-B7C44A820A8D}"/>
                </a:ext>
              </a:extLst>
            </p:cNvPr>
            <p:cNvCxnSpPr>
              <a:cxnSpLocks/>
              <a:stCxn id="7" idx="1"/>
              <a:endCxn id="5" idx="5"/>
            </p:cNvCxnSpPr>
            <p:nvPr/>
          </p:nvCxnSpPr>
          <p:spPr>
            <a:xfrm flipH="1" flipV="1">
              <a:off x="4610885" y="2660949"/>
              <a:ext cx="730843" cy="63464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481FFCA-A70A-45F6-8D3E-EA4441482197}"/>
                </a:ext>
              </a:extLst>
            </p:cNvPr>
            <p:cNvSpPr/>
            <p:nvPr/>
          </p:nvSpPr>
          <p:spPr>
            <a:xfrm>
              <a:off x="2991472" y="219265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5F3E50E-90FE-4A04-932B-EA626D6F97D1}"/>
                </a:ext>
              </a:extLst>
            </p:cNvPr>
            <p:cNvSpPr/>
            <p:nvPr/>
          </p:nvSpPr>
          <p:spPr>
            <a:xfrm>
              <a:off x="4142591" y="219265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CBC1DB5B-31BB-4481-AC4B-5FB45182FA7F}"/>
                </a:ext>
              </a:extLst>
            </p:cNvPr>
            <p:cNvCxnSpPr>
              <a:cxnSpLocks/>
              <a:stCxn id="4" idx="6"/>
              <a:endCxn id="5" idx="2"/>
            </p:cNvCxnSpPr>
            <p:nvPr/>
          </p:nvCxnSpPr>
          <p:spPr>
            <a:xfrm>
              <a:off x="3540112" y="2466975"/>
              <a:ext cx="602479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id="{A508A204-C9AB-4B7B-B3EA-06781DA60297}"/>
                </a:ext>
              </a:extLst>
            </p:cNvPr>
            <p:cNvSpPr/>
            <p:nvPr/>
          </p:nvSpPr>
          <p:spPr>
            <a:xfrm>
              <a:off x="5247990" y="3201860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Λ</a:t>
              </a:r>
              <a:endParaRPr lang="en-US" b="1" dirty="0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6417CA5-5ACC-44AE-8A59-A60F21B5DEA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>
              <a:off x="5842350" y="2466975"/>
              <a:ext cx="602479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3DD58A6-5666-436B-8FA0-2DF7249699AD}"/>
                </a:ext>
              </a:extLst>
            </p:cNvPr>
            <p:cNvCxnSpPr>
              <a:cxnSpLocks/>
              <a:stCxn id="5" idx="6"/>
              <a:endCxn id="11" idx="2"/>
            </p:cNvCxnSpPr>
            <p:nvPr/>
          </p:nvCxnSpPr>
          <p:spPr>
            <a:xfrm>
              <a:off x="4691231" y="2466975"/>
              <a:ext cx="602479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8BA5A60-1218-4C50-93E9-644F4260A90C}"/>
                </a:ext>
              </a:extLst>
            </p:cNvPr>
            <p:cNvSpPr/>
            <p:nvPr/>
          </p:nvSpPr>
          <p:spPr>
            <a:xfrm>
              <a:off x="5293710" y="219265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C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7A6A194-9E27-4183-9DBC-8A0985801B33}"/>
                </a:ext>
              </a:extLst>
            </p:cNvPr>
            <p:cNvSpPr/>
            <p:nvPr/>
          </p:nvSpPr>
          <p:spPr>
            <a:xfrm>
              <a:off x="6444829" y="219265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D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BBCA78D1-8101-4C7A-8CB5-2AEEE24FA852}"/>
                </a:ext>
              </a:extLst>
            </p:cNvPr>
            <p:cNvCxnSpPr>
              <a:cxnSpLocks/>
              <a:stCxn id="7" idx="7"/>
              <a:endCxn id="12" idx="3"/>
            </p:cNvCxnSpPr>
            <p:nvPr/>
          </p:nvCxnSpPr>
          <p:spPr>
            <a:xfrm flipV="1">
              <a:off x="5794332" y="2660949"/>
              <a:ext cx="730843" cy="63464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C6B7004-1708-4F92-AF5B-F936110700D0}"/>
                  </a:ext>
                </a:extLst>
              </p:cNvPr>
              <p:cNvSpPr/>
              <p:nvPr/>
            </p:nvSpPr>
            <p:spPr>
              <a:xfrm>
                <a:off x="3149785" y="4895697"/>
                <a:ext cx="4978799" cy="1287340"/>
              </a:xfrm>
              <a:prstGeom prst="rect">
                <a:avLst/>
              </a:prstGeom>
              <a:ln w="57150">
                <a:solidFill>
                  <a:schemeClr val="accent6">
                    <a:lumMod val="5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3200" b="0" i="1" smtClean="0">
                              <a:solidFill>
                                <a:srgbClr val="E84EBC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/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3200" b="0" i="1" smtClean="0">
                                  <a:solidFill>
                                    <a:srgbClr val="E84EBC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</m:d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solidFill>
                                    <a:srgbClr val="E84EBC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</m:nary>
                      <m:r>
                        <a:rPr lang="en-US" sz="32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C6B7004-1708-4F92-AF5B-F936110700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9785" y="4895697"/>
                <a:ext cx="4978799" cy="128734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57150"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https://media.moddb.com/images/members/1/231/230182/le_fancy.jpg">
            <a:extLst>
              <a:ext uri="{FF2B5EF4-FFF2-40B4-BE49-F238E27FC236}">
                <a16:creationId xmlns:a16="http://schemas.microsoft.com/office/drawing/2014/main" id="{7F70C6FD-40C8-47D7-886D-64C7C9A77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918" y="1325121"/>
            <a:ext cx="2320882" cy="303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448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7FB0C-77C6-49D2-8CCB-799B9AD3E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Causal Discovery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D15DE-5BF1-4508-9F8C-4E993C0EA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dirty="0"/>
              <a:t>Check the given observed data for </a:t>
            </a:r>
            <a:r>
              <a:rPr lang="en-US" b="1" dirty="0">
                <a:solidFill>
                  <a:srgbClr val="0070C0"/>
                </a:solidFill>
              </a:rPr>
              <a:t>dependencies</a:t>
            </a:r>
            <a:r>
              <a:rPr lang="en-US" dirty="0"/>
              <a:t> between the random variables. Also find all </a:t>
            </a:r>
            <a:r>
              <a:rPr lang="en-US" b="1" dirty="0">
                <a:solidFill>
                  <a:srgbClr val="0070C0"/>
                </a:solidFill>
              </a:rPr>
              <a:t>dependencies </a:t>
            </a:r>
            <a:r>
              <a:rPr lang="en-US" b="1" dirty="0"/>
              <a:t>induced by </a:t>
            </a:r>
            <a:r>
              <a:rPr lang="en-US" b="1" dirty="0" err="1"/>
              <a:t>postselection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rgbClr val="7030A0"/>
                </a:solidFill>
              </a:rPr>
              <a:t>Reject any causal explanation that fails to account for the observed correlations. “No Correlation Without Causation”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/>
              <a:t>Check the given observed data for </a:t>
            </a:r>
            <a:r>
              <a:rPr lang="en-US" b="1" dirty="0">
                <a:solidFill>
                  <a:srgbClr val="FF0000"/>
                </a:solidFill>
              </a:rPr>
              <a:t>independences</a:t>
            </a:r>
            <a:r>
              <a:rPr lang="en-US" dirty="0"/>
              <a:t> between the random variables. Ditto all </a:t>
            </a:r>
            <a:r>
              <a:rPr lang="en-US" b="1" dirty="0">
                <a:solidFill>
                  <a:srgbClr val="FF0000"/>
                </a:solidFill>
              </a:rPr>
              <a:t>independences</a:t>
            </a:r>
            <a:r>
              <a:rPr lang="en-US" b="1" dirty="0"/>
              <a:t> induced by </a:t>
            </a:r>
            <a:r>
              <a:rPr lang="en-US" b="1" dirty="0" err="1"/>
              <a:t>postselection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rgbClr val="7030A0"/>
                </a:solidFill>
              </a:rPr>
              <a:t>Reject any causal explanation that doesn’t necessitate these independences. “No Fine Tuning”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/>
              <a:t>Examine each remaining causal hypothesis for </a:t>
            </a:r>
            <a:r>
              <a:rPr lang="en-US" b="1" dirty="0"/>
              <a:t>non-conditional-independence constraints</a:t>
            </a:r>
            <a:r>
              <a:rPr lang="en-US" dirty="0"/>
              <a:t> it implies, such as </a:t>
            </a:r>
            <a:r>
              <a:rPr lang="en-US" b="1" dirty="0"/>
              <a:t>inequality</a:t>
            </a:r>
            <a:r>
              <a:rPr lang="en-US" dirty="0"/>
              <a:t> </a:t>
            </a:r>
            <a:r>
              <a:rPr lang="en-US" b="1" dirty="0"/>
              <a:t>constraints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rgbClr val="7030A0"/>
                </a:solidFill>
              </a:rPr>
              <a:t>Reject any causal explanation which implies constraints not satisfied by the observed data.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>
              <a:solidFill>
                <a:srgbClr val="7030A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55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EBE9A-1843-4792-84AD-5BA46D377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Example: Cancer, Smoking, &amp; Tar in the lungs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DD40AA1-9CD2-47A9-8D16-8A47D9AF0A1D}"/>
                  </a:ext>
                </a:extLst>
              </p:cNvPr>
              <p:cNvSpPr txBox="1"/>
              <p:nvPr/>
            </p:nvSpPr>
            <p:spPr>
              <a:xfrm>
                <a:off x="846309" y="1243294"/>
                <a:ext cx="123277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|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DD40AA1-9CD2-47A9-8D16-8A47D9AF0A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309" y="1243294"/>
                <a:ext cx="1232773" cy="369332"/>
              </a:xfrm>
              <a:prstGeom prst="rect">
                <a:avLst/>
              </a:prstGeom>
              <a:blipFill>
                <a:blip r:embed="rId3"/>
                <a:stretch>
                  <a:fillRect l="-5446" r="-4950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52AB16D-F1D4-41D0-AF33-87E62C93BA41}"/>
                  </a:ext>
                </a:extLst>
              </p:cNvPr>
              <p:cNvSpPr txBox="1"/>
              <p:nvPr/>
            </p:nvSpPr>
            <p:spPr>
              <a:xfrm>
                <a:off x="835889" y="1768220"/>
                <a:ext cx="6723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rgbClr val="FF0000"/>
                          </a:solidFill>
                        </a:rPr>
                        <m:t>⧓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52AB16D-F1D4-41D0-AF33-87E62C93BA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889" y="1768220"/>
                <a:ext cx="672364" cy="369332"/>
              </a:xfrm>
              <a:prstGeom prst="rect">
                <a:avLst/>
              </a:prstGeom>
              <a:blipFill>
                <a:blip r:embed="rId4"/>
                <a:stretch>
                  <a:fillRect l="-10000" r="-8182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D0B4033-088B-4E4F-8F28-C1F8BB523A13}"/>
                  </a:ext>
                </a:extLst>
              </p:cNvPr>
              <p:cNvSpPr txBox="1"/>
              <p:nvPr/>
            </p:nvSpPr>
            <p:spPr>
              <a:xfrm>
                <a:off x="846309" y="2293146"/>
                <a:ext cx="6639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rgbClr val="FF0000"/>
                          </a:solidFill>
                        </a:rPr>
                        <m:t>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D0B4033-088B-4E4F-8F28-C1F8BB523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309" y="2293146"/>
                <a:ext cx="663964" cy="369332"/>
              </a:xfrm>
              <a:prstGeom prst="rect">
                <a:avLst/>
              </a:prstGeom>
              <a:blipFill>
                <a:blip r:embed="rId5"/>
                <a:stretch>
                  <a:fillRect l="-11009" r="-8257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E8F48B-11C0-4998-A9CE-ABBECEF9A7C6}"/>
                  </a:ext>
                </a:extLst>
              </p:cNvPr>
              <p:cNvSpPr txBox="1"/>
              <p:nvPr/>
            </p:nvSpPr>
            <p:spPr>
              <a:xfrm>
                <a:off x="835889" y="2818072"/>
                <a:ext cx="68480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rgbClr val="FF0000"/>
                          </a:solidFill>
                        </a:rPr>
                        <m:t>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E8F48B-11C0-4998-A9CE-ABBECEF9A7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889" y="2818072"/>
                <a:ext cx="684803" cy="369332"/>
              </a:xfrm>
              <a:prstGeom prst="rect">
                <a:avLst/>
              </a:prstGeom>
              <a:blipFill>
                <a:blip r:embed="rId6"/>
                <a:stretch>
                  <a:fillRect l="-9821" r="-9821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823372F-7ED2-49E8-B6D5-60E33A4B40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4342136"/>
              </p:ext>
            </p:extLst>
          </p:nvPr>
        </p:nvGraphicFramePr>
        <p:xfrm>
          <a:off x="2495296" y="1187450"/>
          <a:ext cx="8128000" cy="448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7" imgW="14230313" imgH="7848272" progId="Acrobat.Document.DC">
                  <p:embed/>
                </p:oleObj>
              </mc:Choice>
              <mc:Fallback>
                <p:oleObj name="Acrobat Document" r:id="rId7" imgW="14230313" imgH="7848272" progId="Acrobat.Document.DC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823372F-7ED2-49E8-B6D5-60E33A4B40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95296" y="1187450"/>
                        <a:ext cx="8128000" cy="448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3C50CA1-678F-4436-B5E3-F403C0E58F14}"/>
              </a:ext>
            </a:extLst>
          </p:cNvPr>
          <p:cNvSpPr txBox="1"/>
          <p:nvPr/>
        </p:nvSpPr>
        <p:spPr>
          <a:xfrm>
            <a:off x="1462695" y="5950107"/>
            <a:ext cx="863653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Wood &amp; Spekkens: </a:t>
            </a:r>
            <a:r>
              <a:rPr lang="en-US" dirty="0"/>
              <a:t>“The lesson of causal discovery algorithms for quantum correlations: </a:t>
            </a:r>
            <a:br>
              <a:rPr lang="en-US" dirty="0"/>
            </a:br>
            <a:r>
              <a:rPr lang="en-US" dirty="0"/>
              <a:t>causal explanations of Bell-inequality violations require fine-tuning” </a:t>
            </a:r>
            <a:r>
              <a:rPr lang="en-US" b="1" dirty="0">
                <a:hlinkClick r:id="rId9"/>
              </a:rPr>
              <a:t>arXiv:1208.4119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15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0F7EBE-279B-4216-9BB7-5B4A49BB8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7098BD-6132-46B1-B806-F2B88835A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22121"/>
            <a:ext cx="10972800" cy="5029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Review of Bell’s Theorem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Machine learning (causal discovery) and nonlocal correlations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Techniques for </a:t>
            </a:r>
            <a:r>
              <a:rPr lang="en-US" sz="3200" b="1" dirty="0"/>
              <a:t>Classical</a:t>
            </a:r>
            <a:r>
              <a:rPr lang="en-US" sz="3200" dirty="0"/>
              <a:t> Causal Inference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Techniques for </a:t>
            </a:r>
            <a:r>
              <a:rPr lang="en-US" sz="3200" b="1" dirty="0"/>
              <a:t>Nonclassical</a:t>
            </a:r>
            <a:r>
              <a:rPr lang="en-US" sz="3200" dirty="0"/>
              <a:t> Causal Inference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Causal Thinking &amp; Multipartite Resources</a:t>
            </a:r>
          </a:p>
        </p:txBody>
      </p:sp>
    </p:spTree>
    <p:extLst>
      <p:ext uri="{BB962C8B-B14F-4D97-AF65-F5344CB8AC3E}">
        <p14:creationId xmlns:p14="http://schemas.microsoft.com/office/powerpoint/2010/main" val="234083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C5E1D-2F46-4AC0-89E5-AF41C25B8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Causal Discovery &amp; Bell’s Theorem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BB21D-6CBA-4D82-AFB6-2C6D20466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run quantum Bell-experiment statistics through a causal discovery algorithm, what happens?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Causality Catastrophe</a:t>
            </a:r>
            <a:r>
              <a:rPr lang="en-US" dirty="0"/>
              <a:t>: There </a:t>
            </a:r>
            <a:r>
              <a:rPr lang="en-US" b="1" dirty="0"/>
              <a:t>is no classical causal explanation at all for quantum statistics. </a:t>
            </a:r>
            <a:r>
              <a:rPr lang="en-US" dirty="0"/>
              <a:t>(Assuming “No Fine Tuning”)</a:t>
            </a:r>
          </a:p>
          <a:p>
            <a:endParaRPr lang="en-US" b="1" dirty="0"/>
          </a:p>
          <a:p>
            <a:r>
              <a:rPr lang="en-US" dirty="0"/>
              <a:t>We don’t just get the wrong answer… we get </a:t>
            </a:r>
            <a:r>
              <a:rPr lang="en-US" b="1" dirty="0"/>
              <a:t>no answer at all</a:t>
            </a:r>
            <a:r>
              <a:rPr lang="en-US" dirty="0"/>
              <a:t>. Spooky!</a:t>
            </a:r>
          </a:p>
          <a:p>
            <a:endParaRPr lang="en-US" dirty="0"/>
          </a:p>
          <a:p>
            <a:r>
              <a:rPr lang="en-US" dirty="0" err="1"/>
              <a:t>Retrocausal</a:t>
            </a:r>
            <a:r>
              <a:rPr lang="en-US" dirty="0"/>
              <a:t> &amp; Superluminal explanations are causal, but </a:t>
            </a:r>
            <a:r>
              <a:rPr lang="en-US" b="1" dirty="0"/>
              <a:t>fine tuned</a:t>
            </a:r>
            <a:r>
              <a:rPr lang="en-US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E1886E-CC7E-42C1-885F-E4FDFFDF2341}"/>
              </a:ext>
            </a:extLst>
          </p:cNvPr>
          <p:cNvSpPr txBox="1"/>
          <p:nvPr/>
        </p:nvSpPr>
        <p:spPr>
          <a:xfrm>
            <a:off x="1462695" y="5950107"/>
            <a:ext cx="863653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Wood &amp; Spekkens: </a:t>
            </a:r>
            <a:r>
              <a:rPr lang="en-US" dirty="0"/>
              <a:t>“The lesson of causal discovery algorithms for quantum correlations: </a:t>
            </a:r>
            <a:br>
              <a:rPr lang="en-US" dirty="0"/>
            </a:br>
            <a:r>
              <a:rPr lang="en-US" dirty="0"/>
              <a:t>causal explanations of Bell-inequality violations require fine-tuning” </a:t>
            </a:r>
            <a:r>
              <a:rPr lang="en-US" b="1" dirty="0">
                <a:hlinkClick r:id="rId2"/>
              </a:rPr>
              <a:t>arXiv:1208.4119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78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B3F975B-DEF2-443E-91C6-803DD74997D8}"/>
              </a:ext>
            </a:extLst>
          </p:cNvPr>
          <p:cNvCxnSpPr>
            <a:cxnSpLocks/>
            <a:stCxn id="8" idx="2"/>
            <a:endCxn id="13" idx="6"/>
          </p:cNvCxnSpPr>
          <p:nvPr/>
        </p:nvCxnSpPr>
        <p:spPr>
          <a:xfrm flipH="1">
            <a:off x="1204087" y="3171805"/>
            <a:ext cx="476413" cy="2061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A97FB46-6779-4D4E-A85D-1A77A048F086}"/>
              </a:ext>
            </a:extLst>
          </p:cNvPr>
          <p:cNvCxnSpPr>
            <a:cxnSpLocks/>
            <a:stCxn id="8" idx="6"/>
            <a:endCxn id="12" idx="2"/>
          </p:cNvCxnSpPr>
          <p:nvPr/>
        </p:nvCxnSpPr>
        <p:spPr>
          <a:xfrm>
            <a:off x="2320580" y="3171805"/>
            <a:ext cx="475305" cy="2061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B697355-12C6-4059-8A2D-2BECF3114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Loopholes used to “explain” Bell’s Theorem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06303C5-5FD4-44FF-9690-A126A754657F}"/>
              </a:ext>
            </a:extLst>
          </p:cNvPr>
          <p:cNvGrpSpPr/>
          <p:nvPr/>
        </p:nvGrpSpPr>
        <p:grpSpPr>
          <a:xfrm>
            <a:off x="655447" y="1995025"/>
            <a:ext cx="2689078" cy="1657251"/>
            <a:chOff x="3769048" y="3609975"/>
            <a:chExt cx="2689078" cy="1657251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E1B7351-F768-44FF-A2AC-AED15CD0BB3E}"/>
                </a:ext>
              </a:extLst>
            </p:cNvPr>
            <p:cNvCxnSpPr>
              <a:cxnSpLocks/>
              <a:stCxn id="8" idx="7"/>
              <a:endCxn id="6" idx="4"/>
            </p:cNvCxnSpPr>
            <p:nvPr/>
          </p:nvCxnSpPr>
          <p:spPr>
            <a:xfrm flipV="1">
              <a:off x="5340443" y="4158615"/>
              <a:ext cx="649389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C4734BC-96EE-4B5A-95B9-0CC7372FDE15}"/>
                </a:ext>
              </a:extLst>
            </p:cNvPr>
            <p:cNvSpPr/>
            <p:nvPr/>
          </p:nvSpPr>
          <p:spPr>
            <a:xfrm>
              <a:off x="3963022" y="360997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E07C93F-125A-4878-8DB4-54F8322C4E2F}"/>
                </a:ext>
              </a:extLst>
            </p:cNvPr>
            <p:cNvSpPr/>
            <p:nvPr/>
          </p:nvSpPr>
          <p:spPr>
            <a:xfrm>
              <a:off x="5715512" y="360997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73F0ED4-625A-42E2-86F9-0626329ECDCA}"/>
                </a:ext>
              </a:extLst>
            </p:cNvPr>
            <p:cNvCxnSpPr>
              <a:cxnSpLocks/>
              <a:stCxn id="8" idx="1"/>
              <a:endCxn id="5" idx="4"/>
            </p:cNvCxnSpPr>
            <p:nvPr/>
          </p:nvCxnSpPr>
          <p:spPr>
            <a:xfrm flipH="1" flipV="1">
              <a:off x="4237342" y="4158615"/>
              <a:ext cx="650497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98FD84B5-E287-46F2-9F77-1C03709082E0}"/>
                </a:ext>
              </a:extLst>
            </p:cNvPr>
            <p:cNvSpPr/>
            <p:nvPr/>
          </p:nvSpPr>
          <p:spPr>
            <a:xfrm>
              <a:off x="4794101" y="4466715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Λ</a:t>
              </a:r>
              <a:endParaRPr lang="en-US" b="1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3CAB8A6-9D75-40E8-BECC-C8CF760B3D7B}"/>
                </a:ext>
              </a:extLst>
            </p:cNvPr>
            <p:cNvCxnSpPr>
              <a:cxnSpLocks/>
              <a:stCxn id="13" idx="0"/>
              <a:endCxn id="5" idx="3"/>
            </p:cNvCxnSpPr>
            <p:nvPr/>
          </p:nvCxnSpPr>
          <p:spPr>
            <a:xfrm flipV="1">
              <a:off x="4043368" y="4078269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4C16B1B-0257-49D3-8B45-7785A0ACDBDE}"/>
                </a:ext>
              </a:extLst>
            </p:cNvPr>
            <p:cNvCxnSpPr>
              <a:cxnSpLocks/>
              <a:stCxn id="12" idx="0"/>
              <a:endCxn id="6" idx="5"/>
            </p:cNvCxnSpPr>
            <p:nvPr/>
          </p:nvCxnSpPr>
          <p:spPr>
            <a:xfrm flipV="1">
              <a:off x="6183806" y="4078269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7483450-3E8B-4F7A-A08D-3EAF44ACF40B}"/>
                </a:ext>
              </a:extLst>
            </p:cNvPr>
            <p:cNvSpPr/>
            <p:nvPr/>
          </p:nvSpPr>
          <p:spPr>
            <a:xfrm>
              <a:off x="5909486" y="4718586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Y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ECE8965-D0D6-48E0-8E7F-15383AA79AC3}"/>
                </a:ext>
              </a:extLst>
            </p:cNvPr>
            <p:cNvSpPr/>
            <p:nvPr/>
          </p:nvSpPr>
          <p:spPr>
            <a:xfrm>
              <a:off x="3769048" y="4718586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X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90A94F-CA1C-476C-82CC-AEE9B6614F5B}"/>
              </a:ext>
            </a:extLst>
          </p:cNvPr>
          <p:cNvGrpSpPr/>
          <p:nvPr/>
        </p:nvGrpSpPr>
        <p:grpSpPr>
          <a:xfrm>
            <a:off x="7382120" y="1524256"/>
            <a:ext cx="2689078" cy="2131469"/>
            <a:chOff x="3769048" y="3135757"/>
            <a:chExt cx="2689078" cy="213146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5549879-785C-4428-98AC-981251FFA076}"/>
                </a:ext>
              </a:extLst>
            </p:cNvPr>
            <p:cNvSpPr/>
            <p:nvPr/>
          </p:nvSpPr>
          <p:spPr>
            <a:xfrm>
              <a:off x="3963022" y="360997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4D7A1AE-5649-446D-8819-12D66E8E49A9}"/>
                </a:ext>
              </a:extLst>
            </p:cNvPr>
            <p:cNvSpPr/>
            <p:nvPr/>
          </p:nvSpPr>
          <p:spPr>
            <a:xfrm>
              <a:off x="5715512" y="360997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CB7E936-F929-4F43-9806-044776F36285}"/>
                </a:ext>
              </a:extLst>
            </p:cNvPr>
            <p:cNvCxnSpPr>
              <a:cxnSpLocks/>
              <a:stCxn id="25" idx="2"/>
              <a:endCxn id="22" idx="7"/>
            </p:cNvCxnSpPr>
            <p:nvPr/>
          </p:nvCxnSpPr>
          <p:spPr>
            <a:xfrm flipH="1">
              <a:off x="4431316" y="3455797"/>
              <a:ext cx="362231" cy="23452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ircle: Hollow 24">
              <a:extLst>
                <a:ext uri="{FF2B5EF4-FFF2-40B4-BE49-F238E27FC236}">
                  <a16:creationId xmlns:a16="http://schemas.microsoft.com/office/drawing/2014/main" id="{5CD8095D-3D6A-4D25-9042-94DE6E88870D}"/>
                </a:ext>
              </a:extLst>
            </p:cNvPr>
            <p:cNvSpPr/>
            <p:nvPr/>
          </p:nvSpPr>
          <p:spPr>
            <a:xfrm>
              <a:off x="4793547" y="3135757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Λ</a:t>
              </a:r>
              <a:endParaRPr lang="en-US" b="1" dirty="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FEA26E7-C0B2-4C63-9C7C-5D993B887825}"/>
                </a:ext>
              </a:extLst>
            </p:cNvPr>
            <p:cNvCxnSpPr>
              <a:cxnSpLocks/>
              <a:stCxn id="25" idx="6"/>
              <a:endCxn id="23" idx="1"/>
            </p:cNvCxnSpPr>
            <p:nvPr/>
          </p:nvCxnSpPr>
          <p:spPr>
            <a:xfrm>
              <a:off x="5433627" y="3455797"/>
              <a:ext cx="362231" cy="23452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3A070F1E-9031-4E5C-9F8E-8055D3CA78AF}"/>
                </a:ext>
              </a:extLst>
            </p:cNvPr>
            <p:cNvCxnSpPr>
              <a:cxnSpLocks/>
              <a:stCxn id="30" idx="0"/>
              <a:endCxn id="22" idx="3"/>
            </p:cNvCxnSpPr>
            <p:nvPr/>
          </p:nvCxnSpPr>
          <p:spPr>
            <a:xfrm flipV="1">
              <a:off x="4043368" y="4078269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0E81B2F-34F2-440B-B86E-B090415A3523}"/>
                </a:ext>
              </a:extLst>
            </p:cNvPr>
            <p:cNvCxnSpPr>
              <a:cxnSpLocks/>
              <a:stCxn id="29" idx="0"/>
              <a:endCxn id="23" idx="5"/>
            </p:cNvCxnSpPr>
            <p:nvPr/>
          </p:nvCxnSpPr>
          <p:spPr>
            <a:xfrm flipV="1">
              <a:off x="6183806" y="4078269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11CDAD9-3011-4534-B907-52DEFDEA8DBD}"/>
                </a:ext>
              </a:extLst>
            </p:cNvPr>
            <p:cNvSpPr/>
            <p:nvPr/>
          </p:nvSpPr>
          <p:spPr>
            <a:xfrm>
              <a:off x="5909486" y="4718586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Y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2974F12-1C6A-461B-8DE7-473534279DF8}"/>
                </a:ext>
              </a:extLst>
            </p:cNvPr>
            <p:cNvSpPr/>
            <p:nvPr/>
          </p:nvSpPr>
          <p:spPr>
            <a:xfrm>
              <a:off x="3769048" y="4718586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X</a:t>
              </a:r>
            </a:p>
          </p:txBody>
        </p:sp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EC67904-6682-472C-97E1-62C41CCA04F5}"/>
              </a:ext>
            </a:extLst>
          </p:cNvPr>
          <p:cNvCxnSpPr>
            <a:cxnSpLocks/>
            <a:stCxn id="30" idx="7"/>
            <a:endCxn id="23" idx="2"/>
          </p:cNvCxnSpPr>
          <p:nvPr/>
        </p:nvCxnSpPr>
        <p:spPr>
          <a:xfrm flipV="1">
            <a:off x="7850414" y="2272794"/>
            <a:ext cx="1478170" cy="9146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E086826-5040-41C8-AE44-7FE0E15AE3B9}"/>
              </a:ext>
            </a:extLst>
          </p:cNvPr>
          <p:cNvCxnSpPr>
            <a:cxnSpLocks/>
            <a:stCxn id="29" idx="1"/>
            <a:endCxn id="22" idx="6"/>
          </p:cNvCxnSpPr>
          <p:nvPr/>
        </p:nvCxnSpPr>
        <p:spPr>
          <a:xfrm flipH="1" flipV="1">
            <a:off x="8124734" y="2272794"/>
            <a:ext cx="1478170" cy="9146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Line Callout 2 (No Border) 42">
            <a:extLst>
              <a:ext uri="{FF2B5EF4-FFF2-40B4-BE49-F238E27FC236}">
                <a16:creationId xmlns:a16="http://schemas.microsoft.com/office/drawing/2014/main" id="{40794188-3961-4796-A8BF-9847171C7A67}"/>
              </a:ext>
            </a:extLst>
          </p:cNvPr>
          <p:cNvSpPr/>
          <p:nvPr/>
        </p:nvSpPr>
        <p:spPr>
          <a:xfrm>
            <a:off x="646565" y="5001521"/>
            <a:ext cx="2757715" cy="630909"/>
          </a:xfrm>
          <a:prstGeom prst="callout2">
            <a:avLst>
              <a:gd name="adj1" fmla="val -5278"/>
              <a:gd name="adj2" fmla="val 21470"/>
              <a:gd name="adj3" fmla="val -105302"/>
              <a:gd name="adj4" fmla="val 21264"/>
              <a:gd name="adj5" fmla="val -225418"/>
              <a:gd name="adj6" fmla="val 29752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Super-determinism</a:t>
            </a:r>
            <a:r>
              <a:rPr lang="en-US" dirty="0"/>
              <a:t> </a:t>
            </a:r>
            <a:br>
              <a:rPr lang="en-US" dirty="0"/>
            </a:br>
            <a:r>
              <a:rPr lang="en-US" sz="1600" dirty="0"/>
              <a:t>(setting choices not free)</a:t>
            </a:r>
            <a:endParaRPr lang="en-US" dirty="0"/>
          </a:p>
        </p:txBody>
      </p:sp>
      <p:sp>
        <p:nvSpPr>
          <p:cNvPr id="44" name="Line Callout 2 (No Border) 42">
            <a:extLst>
              <a:ext uri="{FF2B5EF4-FFF2-40B4-BE49-F238E27FC236}">
                <a16:creationId xmlns:a16="http://schemas.microsoft.com/office/drawing/2014/main" id="{A24F18FA-08FD-47BC-B600-4BC29EB8334B}"/>
              </a:ext>
            </a:extLst>
          </p:cNvPr>
          <p:cNvSpPr/>
          <p:nvPr/>
        </p:nvSpPr>
        <p:spPr>
          <a:xfrm>
            <a:off x="7850414" y="5004969"/>
            <a:ext cx="3729014" cy="630909"/>
          </a:xfrm>
          <a:prstGeom prst="callout2">
            <a:avLst>
              <a:gd name="adj1" fmla="val -5278"/>
              <a:gd name="adj2" fmla="val 21470"/>
              <a:gd name="adj3" fmla="val -104019"/>
              <a:gd name="adj4" fmla="val 25170"/>
              <a:gd name="adj5" fmla="val -253635"/>
              <a:gd name="adj6" fmla="val 24761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Superluminal influence </a:t>
            </a:r>
            <a:br>
              <a:rPr lang="en-US" dirty="0"/>
            </a:br>
            <a:r>
              <a:rPr lang="en-US" sz="1600" dirty="0"/>
              <a:t>(Bob’s outcome depends on Alice’s setting)</a:t>
            </a:r>
            <a:endParaRPr lang="en-US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4727E86-C8F8-4A0E-AF54-0C0042FC88B0}"/>
              </a:ext>
            </a:extLst>
          </p:cNvPr>
          <p:cNvCxnSpPr>
            <a:cxnSpLocks/>
            <a:stCxn id="56" idx="6"/>
            <a:endCxn id="52" idx="2"/>
          </p:cNvCxnSpPr>
          <p:nvPr/>
        </p:nvCxnSpPr>
        <p:spPr>
          <a:xfrm flipV="1">
            <a:off x="4561005" y="3171805"/>
            <a:ext cx="476413" cy="2061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AC4C48E-D762-4161-A90D-8C88402008AF}"/>
              </a:ext>
            </a:extLst>
          </p:cNvPr>
          <p:cNvCxnSpPr>
            <a:cxnSpLocks/>
            <a:stCxn id="55" idx="2"/>
            <a:endCxn id="52" idx="6"/>
          </p:cNvCxnSpPr>
          <p:nvPr/>
        </p:nvCxnSpPr>
        <p:spPr>
          <a:xfrm flipH="1" flipV="1">
            <a:off x="5677498" y="3171805"/>
            <a:ext cx="475305" cy="2061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04A1E60-3651-4D5D-9C83-67A23BDF9F57}"/>
              </a:ext>
            </a:extLst>
          </p:cNvPr>
          <p:cNvGrpSpPr/>
          <p:nvPr/>
        </p:nvGrpSpPr>
        <p:grpSpPr>
          <a:xfrm>
            <a:off x="4012365" y="1995025"/>
            <a:ext cx="2689078" cy="1657251"/>
            <a:chOff x="3769048" y="3609975"/>
            <a:chExt cx="2689078" cy="1657251"/>
          </a:xfrm>
        </p:grpSpPr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96788049-7E34-4E3D-89DC-8EFAE4774996}"/>
                </a:ext>
              </a:extLst>
            </p:cNvPr>
            <p:cNvCxnSpPr>
              <a:cxnSpLocks/>
              <a:stCxn id="52" idx="7"/>
              <a:endCxn id="50" idx="4"/>
            </p:cNvCxnSpPr>
            <p:nvPr/>
          </p:nvCxnSpPr>
          <p:spPr>
            <a:xfrm flipV="1">
              <a:off x="5340443" y="4158615"/>
              <a:ext cx="649389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80AD0D0-A0BB-4635-B81F-1367B51C2918}"/>
                </a:ext>
              </a:extLst>
            </p:cNvPr>
            <p:cNvSpPr/>
            <p:nvPr/>
          </p:nvSpPr>
          <p:spPr>
            <a:xfrm>
              <a:off x="3963022" y="360997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395EA0F-26DD-4B2D-B7DA-EA8BA4751480}"/>
                </a:ext>
              </a:extLst>
            </p:cNvPr>
            <p:cNvSpPr/>
            <p:nvPr/>
          </p:nvSpPr>
          <p:spPr>
            <a:xfrm>
              <a:off x="5715512" y="3609975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41521211-A703-4404-8DCA-3440EDFFFE9E}"/>
                </a:ext>
              </a:extLst>
            </p:cNvPr>
            <p:cNvCxnSpPr>
              <a:cxnSpLocks/>
              <a:stCxn id="52" idx="1"/>
              <a:endCxn id="49" idx="4"/>
            </p:cNvCxnSpPr>
            <p:nvPr/>
          </p:nvCxnSpPr>
          <p:spPr>
            <a:xfrm flipH="1" flipV="1">
              <a:off x="4237342" y="4158615"/>
              <a:ext cx="650497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Circle: Hollow 51">
              <a:extLst>
                <a:ext uri="{FF2B5EF4-FFF2-40B4-BE49-F238E27FC236}">
                  <a16:creationId xmlns:a16="http://schemas.microsoft.com/office/drawing/2014/main" id="{A894FF95-D851-4198-88BE-6ED0C823E1F0}"/>
                </a:ext>
              </a:extLst>
            </p:cNvPr>
            <p:cNvSpPr/>
            <p:nvPr/>
          </p:nvSpPr>
          <p:spPr>
            <a:xfrm>
              <a:off x="4794101" y="4466715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Λ</a:t>
              </a:r>
              <a:endParaRPr lang="en-US" b="1" dirty="0"/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12FC0B87-C22F-4711-9A30-A1E359ECC3DF}"/>
                </a:ext>
              </a:extLst>
            </p:cNvPr>
            <p:cNvCxnSpPr>
              <a:cxnSpLocks/>
              <a:stCxn id="56" idx="0"/>
              <a:endCxn id="49" idx="3"/>
            </p:cNvCxnSpPr>
            <p:nvPr/>
          </p:nvCxnSpPr>
          <p:spPr>
            <a:xfrm flipV="1">
              <a:off x="4043368" y="4078269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02A43F61-97CE-4212-A431-27F28DD6F45A}"/>
                </a:ext>
              </a:extLst>
            </p:cNvPr>
            <p:cNvCxnSpPr>
              <a:cxnSpLocks/>
              <a:stCxn id="55" idx="0"/>
              <a:endCxn id="50" idx="5"/>
            </p:cNvCxnSpPr>
            <p:nvPr/>
          </p:nvCxnSpPr>
          <p:spPr>
            <a:xfrm flipV="1">
              <a:off x="6183806" y="4078269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E12F929-94FA-4CE4-99D1-4C8E23BB2C44}"/>
                </a:ext>
              </a:extLst>
            </p:cNvPr>
            <p:cNvSpPr/>
            <p:nvPr/>
          </p:nvSpPr>
          <p:spPr>
            <a:xfrm>
              <a:off x="5909486" y="4718586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Y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1B3A443-0566-4C6B-BA28-2F3E858348E8}"/>
                </a:ext>
              </a:extLst>
            </p:cNvPr>
            <p:cNvSpPr/>
            <p:nvPr/>
          </p:nvSpPr>
          <p:spPr>
            <a:xfrm>
              <a:off x="3769048" y="4718586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X</a:t>
              </a:r>
            </a:p>
          </p:txBody>
        </p:sp>
      </p:grpSp>
      <p:sp>
        <p:nvSpPr>
          <p:cNvPr id="57" name="Line Callout 2 (No Border) 42">
            <a:extLst>
              <a:ext uri="{FF2B5EF4-FFF2-40B4-BE49-F238E27FC236}">
                <a16:creationId xmlns:a16="http://schemas.microsoft.com/office/drawing/2014/main" id="{96B240D1-92A7-48B4-B7CF-BEDFDB9B2F22}"/>
              </a:ext>
            </a:extLst>
          </p:cNvPr>
          <p:cNvSpPr/>
          <p:nvPr/>
        </p:nvSpPr>
        <p:spPr>
          <a:xfrm>
            <a:off x="3744566" y="5001521"/>
            <a:ext cx="3865863" cy="630909"/>
          </a:xfrm>
          <a:prstGeom prst="callout2">
            <a:avLst>
              <a:gd name="adj1" fmla="val -5278"/>
              <a:gd name="adj2" fmla="val 21470"/>
              <a:gd name="adj3" fmla="val -105302"/>
              <a:gd name="adj4" fmla="val 21264"/>
              <a:gd name="adj5" fmla="val -225418"/>
              <a:gd name="adj6" fmla="val 29752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Retrocausality</a:t>
            </a:r>
            <a:r>
              <a:rPr lang="en-US" dirty="0"/>
              <a:t> </a:t>
            </a:r>
            <a:br>
              <a:rPr lang="en-US" dirty="0"/>
            </a:br>
            <a:r>
              <a:rPr lang="en-US" sz="1600" dirty="0"/>
              <a:t>(state is updated by choice of measurement)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549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5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D68BF1-F0FD-447A-83C3-AADCE6B1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Contrasting </a:t>
            </a:r>
            <a:r>
              <a:rPr lang="en-US" b="1" dirty="0">
                <a:solidFill>
                  <a:srgbClr val="DF3DD3"/>
                </a:solidFill>
              </a:rPr>
              <a:t>classical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DF3DD3"/>
                </a:solidFill>
              </a:rPr>
              <a:t>quantum</a:t>
            </a:r>
            <a:r>
              <a:rPr lang="en-US" dirty="0"/>
              <a:t> unobserved common causes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EB46-AE77-4A03-A7B6-202EE47ED0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73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indow dir="vert"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F473D-8538-4813-86F7-35D0EC5DF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Interpreting</a:t>
            </a:r>
            <a:r>
              <a:rPr lang="en-US" i="1" dirty="0"/>
              <a:t> </a:t>
            </a:r>
            <a:r>
              <a:rPr lang="en-US" dirty="0"/>
              <a:t>Bell’s Theorem: </a:t>
            </a:r>
            <a:r>
              <a:rPr lang="en-US" b="1" dirty="0"/>
              <a:t>Spooky Action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BBA01F6-2314-4B50-9492-A8B4B130AA67}"/>
              </a:ext>
            </a:extLst>
          </p:cNvPr>
          <p:cNvGrpSpPr/>
          <p:nvPr/>
        </p:nvGrpSpPr>
        <p:grpSpPr>
          <a:xfrm>
            <a:off x="1555102" y="2012907"/>
            <a:ext cx="2689078" cy="1657251"/>
            <a:chOff x="1555102" y="2012907"/>
            <a:chExt cx="2689078" cy="165725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19ECA78-387C-4468-A7CD-A5DDE2823098}"/>
                </a:ext>
              </a:extLst>
            </p:cNvPr>
            <p:cNvSpPr/>
            <p:nvPr/>
          </p:nvSpPr>
          <p:spPr>
            <a:xfrm>
              <a:off x="1749076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40093A5-2330-404A-890F-CE60400ACEFE}"/>
                </a:ext>
              </a:extLst>
            </p:cNvPr>
            <p:cNvSpPr/>
            <p:nvPr/>
          </p:nvSpPr>
          <p:spPr>
            <a:xfrm>
              <a:off x="3501566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5197915-0ED6-4FA4-B124-BD21ECC0EE4C}"/>
                </a:ext>
              </a:extLst>
            </p:cNvPr>
            <p:cNvCxnSpPr>
              <a:cxnSpLocks/>
              <a:stCxn id="7" idx="1"/>
              <a:endCxn id="4" idx="4"/>
            </p:cNvCxnSpPr>
            <p:nvPr/>
          </p:nvCxnSpPr>
          <p:spPr>
            <a:xfrm flipH="1" flipV="1">
              <a:off x="2023396" y="2561547"/>
              <a:ext cx="650497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id="{AFAFC81B-4BC8-490C-9D63-7213327F7143}"/>
                </a:ext>
              </a:extLst>
            </p:cNvPr>
            <p:cNvSpPr/>
            <p:nvPr/>
          </p:nvSpPr>
          <p:spPr>
            <a:xfrm>
              <a:off x="2580155" y="2869647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Λ</a:t>
              </a:r>
              <a:endParaRPr lang="en-US" b="1" dirty="0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FA6EF0A-EACE-4283-9A49-B4DE6B76DB95}"/>
                </a:ext>
              </a:extLst>
            </p:cNvPr>
            <p:cNvCxnSpPr>
              <a:cxnSpLocks/>
              <a:stCxn id="7" idx="7"/>
              <a:endCxn id="5" idx="4"/>
            </p:cNvCxnSpPr>
            <p:nvPr/>
          </p:nvCxnSpPr>
          <p:spPr>
            <a:xfrm flipV="1">
              <a:off x="3126497" y="2561547"/>
              <a:ext cx="649389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D66AC54-BA69-4DC9-A840-2AB0B55AC617}"/>
                </a:ext>
              </a:extLst>
            </p:cNvPr>
            <p:cNvCxnSpPr>
              <a:cxnSpLocks/>
              <a:stCxn id="12" idx="0"/>
              <a:endCxn id="4" idx="3"/>
            </p:cNvCxnSpPr>
            <p:nvPr/>
          </p:nvCxnSpPr>
          <p:spPr>
            <a:xfrm flipV="1">
              <a:off x="1829422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A1FDA9F-D9EE-4070-AEE6-403E5A341FEA}"/>
                </a:ext>
              </a:extLst>
            </p:cNvPr>
            <p:cNvCxnSpPr>
              <a:cxnSpLocks/>
              <a:stCxn id="11" idx="0"/>
              <a:endCxn id="5" idx="5"/>
            </p:cNvCxnSpPr>
            <p:nvPr/>
          </p:nvCxnSpPr>
          <p:spPr>
            <a:xfrm flipV="1">
              <a:off x="3969860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F4F1DCD-6FEA-4F0E-B7A2-38069997A080}"/>
                </a:ext>
              </a:extLst>
            </p:cNvPr>
            <p:cNvSpPr/>
            <p:nvPr/>
          </p:nvSpPr>
          <p:spPr>
            <a:xfrm>
              <a:off x="3695540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Y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CD70790-35DC-4F66-A7F0-3CBAFAD8F3EA}"/>
                </a:ext>
              </a:extLst>
            </p:cNvPr>
            <p:cNvSpPr/>
            <p:nvPr/>
          </p:nvSpPr>
          <p:spPr>
            <a:xfrm>
              <a:off x="1555102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X</a:t>
              </a:r>
            </a:p>
          </p:txBody>
        </p:sp>
      </p:grpSp>
      <p:pic>
        <p:nvPicPr>
          <p:cNvPr id="2050" name="Picture 2" descr="https://en.meming.world/images/en/0/07/Drakeposting.jpg">
            <a:extLst>
              <a:ext uri="{FF2B5EF4-FFF2-40B4-BE49-F238E27FC236}">
                <a16:creationId xmlns:a16="http://schemas.microsoft.com/office/drawing/2014/main" id="{A71E7B93-CEE3-488C-9E35-23361F3B25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22" b="51528"/>
          <a:stretch/>
        </p:blipFill>
        <p:spPr bwMode="auto">
          <a:xfrm>
            <a:off x="1773852" y="4638782"/>
            <a:ext cx="2276354" cy="221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87DA66AC-DC0D-4FEA-BE6C-E0DD011989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6" r="11875" b="15298"/>
          <a:stretch/>
        </p:blipFill>
        <p:spPr bwMode="auto">
          <a:xfrm>
            <a:off x="7071577" y="4663440"/>
            <a:ext cx="2318196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6EC4D2A5-C16F-44AF-B367-D2302424F9E5}"/>
              </a:ext>
            </a:extLst>
          </p:cNvPr>
          <p:cNvGrpSpPr/>
          <p:nvPr/>
        </p:nvGrpSpPr>
        <p:grpSpPr>
          <a:xfrm>
            <a:off x="6806782" y="2012446"/>
            <a:ext cx="2689078" cy="1657251"/>
            <a:chOff x="1555102" y="2012907"/>
            <a:chExt cx="2689078" cy="1657251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3920C2F-24B2-4156-9625-657D1332B7A6}"/>
                </a:ext>
              </a:extLst>
            </p:cNvPr>
            <p:cNvSpPr/>
            <p:nvPr/>
          </p:nvSpPr>
          <p:spPr>
            <a:xfrm>
              <a:off x="1749076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D51D889-BCB3-492E-A84C-0CB5A8ABA67B}"/>
                </a:ext>
              </a:extLst>
            </p:cNvPr>
            <p:cNvSpPr/>
            <p:nvPr/>
          </p:nvSpPr>
          <p:spPr>
            <a:xfrm>
              <a:off x="3501566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30F5C34-45BC-4C01-8194-2FC09460FE8B}"/>
                </a:ext>
              </a:extLst>
            </p:cNvPr>
            <p:cNvCxnSpPr>
              <a:cxnSpLocks/>
              <a:stCxn id="30" idx="1"/>
              <a:endCxn id="27" idx="4"/>
            </p:cNvCxnSpPr>
            <p:nvPr/>
          </p:nvCxnSpPr>
          <p:spPr>
            <a:xfrm flipH="1" flipV="1">
              <a:off x="2023396" y="2561547"/>
              <a:ext cx="650497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ircle: Hollow 29">
              <a:extLst>
                <a:ext uri="{FF2B5EF4-FFF2-40B4-BE49-F238E27FC236}">
                  <a16:creationId xmlns:a16="http://schemas.microsoft.com/office/drawing/2014/main" id="{9AFEC46C-C0C5-4D1E-943E-C831839A6F80}"/>
                </a:ext>
              </a:extLst>
            </p:cNvPr>
            <p:cNvSpPr/>
            <p:nvPr/>
          </p:nvSpPr>
          <p:spPr>
            <a:xfrm>
              <a:off x="2580155" y="2869647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Λ</a:t>
              </a:r>
              <a:endParaRPr lang="en-US" b="1" dirty="0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44260C0-00DE-4413-8DD8-71F3266E1BE3}"/>
                </a:ext>
              </a:extLst>
            </p:cNvPr>
            <p:cNvCxnSpPr>
              <a:cxnSpLocks/>
              <a:stCxn id="30" idx="7"/>
              <a:endCxn id="28" idx="4"/>
            </p:cNvCxnSpPr>
            <p:nvPr/>
          </p:nvCxnSpPr>
          <p:spPr>
            <a:xfrm flipV="1">
              <a:off x="3126497" y="2561547"/>
              <a:ext cx="649389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57F2FDD-5D81-4318-8642-18DAC86E36FB}"/>
                </a:ext>
              </a:extLst>
            </p:cNvPr>
            <p:cNvCxnSpPr>
              <a:cxnSpLocks/>
              <a:stCxn id="35" idx="0"/>
              <a:endCxn id="27" idx="3"/>
            </p:cNvCxnSpPr>
            <p:nvPr/>
          </p:nvCxnSpPr>
          <p:spPr>
            <a:xfrm flipV="1">
              <a:off x="1829422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CCBAE97-4904-4BA0-B38B-B46B154BB6AE}"/>
                </a:ext>
              </a:extLst>
            </p:cNvPr>
            <p:cNvCxnSpPr>
              <a:cxnSpLocks/>
              <a:stCxn id="34" idx="0"/>
              <a:endCxn id="28" idx="5"/>
            </p:cNvCxnSpPr>
            <p:nvPr/>
          </p:nvCxnSpPr>
          <p:spPr>
            <a:xfrm flipV="1">
              <a:off x="3969860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9267047-80B3-41E3-B73D-00C49A11CC5B}"/>
                </a:ext>
              </a:extLst>
            </p:cNvPr>
            <p:cNvSpPr/>
            <p:nvPr/>
          </p:nvSpPr>
          <p:spPr>
            <a:xfrm>
              <a:off x="3695540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Y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C180FAD-B9AD-48DC-A285-E9A12F86A756}"/>
                </a:ext>
              </a:extLst>
            </p:cNvPr>
            <p:cNvSpPr/>
            <p:nvPr/>
          </p:nvSpPr>
          <p:spPr>
            <a:xfrm>
              <a:off x="1555102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X</a:t>
              </a: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58B12F4-9507-433B-B9CC-6C06E682CD2D}"/>
              </a:ext>
            </a:extLst>
          </p:cNvPr>
          <p:cNvCxnSpPr>
            <a:cxnSpLocks/>
            <a:stCxn id="35" idx="7"/>
            <a:endCxn id="28" idx="2"/>
          </p:cNvCxnSpPr>
          <p:nvPr/>
        </p:nvCxnSpPr>
        <p:spPr>
          <a:xfrm flipV="1">
            <a:off x="7275076" y="2286766"/>
            <a:ext cx="1478170" cy="9146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F473D-8538-4813-86F7-35D0EC5DF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Interpreting</a:t>
            </a:r>
            <a:r>
              <a:rPr lang="en-US" i="1" dirty="0"/>
              <a:t> </a:t>
            </a:r>
            <a:r>
              <a:rPr lang="en-US" dirty="0"/>
              <a:t>Bell’s Theorem: </a:t>
            </a:r>
            <a:r>
              <a:rPr lang="en-US" b="1" dirty="0"/>
              <a:t>Nonclassical Causes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BBA01F6-2314-4B50-9492-A8B4B130AA67}"/>
              </a:ext>
            </a:extLst>
          </p:cNvPr>
          <p:cNvGrpSpPr/>
          <p:nvPr/>
        </p:nvGrpSpPr>
        <p:grpSpPr>
          <a:xfrm>
            <a:off x="1555102" y="2012907"/>
            <a:ext cx="2689078" cy="1657251"/>
            <a:chOff x="1555102" y="2012907"/>
            <a:chExt cx="2689078" cy="165725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19ECA78-387C-4468-A7CD-A5DDE2823098}"/>
                </a:ext>
              </a:extLst>
            </p:cNvPr>
            <p:cNvSpPr/>
            <p:nvPr/>
          </p:nvSpPr>
          <p:spPr>
            <a:xfrm>
              <a:off x="1749076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40093A5-2330-404A-890F-CE60400ACEFE}"/>
                </a:ext>
              </a:extLst>
            </p:cNvPr>
            <p:cNvSpPr/>
            <p:nvPr/>
          </p:nvSpPr>
          <p:spPr>
            <a:xfrm>
              <a:off x="3501566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5197915-0ED6-4FA4-B124-BD21ECC0EE4C}"/>
                </a:ext>
              </a:extLst>
            </p:cNvPr>
            <p:cNvCxnSpPr>
              <a:cxnSpLocks/>
              <a:stCxn id="7" idx="1"/>
              <a:endCxn id="4" idx="4"/>
            </p:cNvCxnSpPr>
            <p:nvPr/>
          </p:nvCxnSpPr>
          <p:spPr>
            <a:xfrm flipH="1" flipV="1">
              <a:off x="2023396" y="2561547"/>
              <a:ext cx="650497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id="{AFAFC81B-4BC8-490C-9D63-7213327F7143}"/>
                </a:ext>
              </a:extLst>
            </p:cNvPr>
            <p:cNvSpPr/>
            <p:nvPr/>
          </p:nvSpPr>
          <p:spPr>
            <a:xfrm>
              <a:off x="2580155" y="2869647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Λ</a:t>
              </a:r>
              <a:endParaRPr lang="en-US" b="1" dirty="0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FA6EF0A-EACE-4283-9A49-B4DE6B76DB95}"/>
                </a:ext>
              </a:extLst>
            </p:cNvPr>
            <p:cNvCxnSpPr>
              <a:cxnSpLocks/>
              <a:stCxn id="7" idx="7"/>
              <a:endCxn id="5" idx="4"/>
            </p:cNvCxnSpPr>
            <p:nvPr/>
          </p:nvCxnSpPr>
          <p:spPr>
            <a:xfrm flipV="1">
              <a:off x="3126497" y="2561547"/>
              <a:ext cx="649389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D66AC54-BA69-4DC9-A840-2AB0B55AC617}"/>
                </a:ext>
              </a:extLst>
            </p:cNvPr>
            <p:cNvCxnSpPr>
              <a:cxnSpLocks/>
              <a:stCxn id="12" idx="0"/>
              <a:endCxn id="4" idx="3"/>
            </p:cNvCxnSpPr>
            <p:nvPr/>
          </p:nvCxnSpPr>
          <p:spPr>
            <a:xfrm flipV="1">
              <a:off x="1829422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A1FDA9F-D9EE-4070-AEE6-403E5A341FEA}"/>
                </a:ext>
              </a:extLst>
            </p:cNvPr>
            <p:cNvCxnSpPr>
              <a:cxnSpLocks/>
              <a:stCxn id="11" idx="0"/>
              <a:endCxn id="5" idx="5"/>
            </p:cNvCxnSpPr>
            <p:nvPr/>
          </p:nvCxnSpPr>
          <p:spPr>
            <a:xfrm flipV="1">
              <a:off x="3969860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F4F1DCD-6FEA-4F0E-B7A2-38069997A080}"/>
                </a:ext>
              </a:extLst>
            </p:cNvPr>
            <p:cNvSpPr/>
            <p:nvPr/>
          </p:nvSpPr>
          <p:spPr>
            <a:xfrm>
              <a:off x="3695540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Y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CD70790-35DC-4F66-A7F0-3CBAFAD8F3EA}"/>
                </a:ext>
              </a:extLst>
            </p:cNvPr>
            <p:cNvSpPr/>
            <p:nvPr/>
          </p:nvSpPr>
          <p:spPr>
            <a:xfrm>
              <a:off x="1555102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X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050E705-B6AB-46AA-A3DD-4EAF60713F6D}"/>
              </a:ext>
            </a:extLst>
          </p:cNvPr>
          <p:cNvGrpSpPr/>
          <p:nvPr/>
        </p:nvGrpSpPr>
        <p:grpSpPr>
          <a:xfrm>
            <a:off x="6809645" y="2012907"/>
            <a:ext cx="2689078" cy="1703182"/>
            <a:chOff x="6809645" y="2012907"/>
            <a:chExt cx="2689078" cy="1703182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5179B12-92C6-45EE-A08A-56AF2D14F6EA}"/>
                </a:ext>
              </a:extLst>
            </p:cNvPr>
            <p:cNvSpPr/>
            <p:nvPr/>
          </p:nvSpPr>
          <p:spPr>
            <a:xfrm>
              <a:off x="7003619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1FE6644-75DB-4DFC-8743-AF0AD5078DA7}"/>
                </a:ext>
              </a:extLst>
            </p:cNvPr>
            <p:cNvSpPr/>
            <p:nvPr/>
          </p:nvSpPr>
          <p:spPr>
            <a:xfrm>
              <a:off x="8756109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DF5940B-85F2-4AB9-BB7F-7ACAE479A5D9}"/>
                </a:ext>
              </a:extLst>
            </p:cNvPr>
            <p:cNvCxnSpPr>
              <a:cxnSpLocks/>
              <a:stCxn id="16" idx="1"/>
              <a:endCxn id="13" idx="4"/>
            </p:cNvCxnSpPr>
            <p:nvPr/>
          </p:nvCxnSpPr>
          <p:spPr>
            <a:xfrm flipH="1" flipV="1">
              <a:off x="7277939" y="2561547"/>
              <a:ext cx="650497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id="{563405CF-F7C7-4942-BE90-25BB4FB884D9}"/>
                </a:ext>
              </a:extLst>
            </p:cNvPr>
            <p:cNvSpPr/>
            <p:nvPr/>
          </p:nvSpPr>
          <p:spPr>
            <a:xfrm>
              <a:off x="7834698" y="2869647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rgbClr val="00B05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Ψ</a:t>
              </a:r>
              <a:endParaRPr lang="en-US" b="1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BE42433-3842-4349-8DA9-5C462C11B5A2}"/>
                </a:ext>
              </a:extLst>
            </p:cNvPr>
            <p:cNvCxnSpPr>
              <a:cxnSpLocks/>
              <a:stCxn id="16" idx="7"/>
              <a:endCxn id="14" idx="4"/>
            </p:cNvCxnSpPr>
            <p:nvPr/>
          </p:nvCxnSpPr>
          <p:spPr>
            <a:xfrm flipV="1">
              <a:off x="8381040" y="2561547"/>
              <a:ext cx="649389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B569433-1199-4BCC-95D3-83354F415DBD}"/>
                </a:ext>
              </a:extLst>
            </p:cNvPr>
            <p:cNvCxnSpPr>
              <a:cxnSpLocks/>
              <a:stCxn id="21" idx="0"/>
              <a:endCxn id="13" idx="3"/>
            </p:cNvCxnSpPr>
            <p:nvPr/>
          </p:nvCxnSpPr>
          <p:spPr>
            <a:xfrm flipV="1">
              <a:off x="7083965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4E9A9DC-BB73-448D-B7D9-26E8A6E5AB04}"/>
                </a:ext>
              </a:extLst>
            </p:cNvPr>
            <p:cNvCxnSpPr>
              <a:cxnSpLocks/>
              <a:stCxn id="20" idx="0"/>
              <a:endCxn id="14" idx="5"/>
            </p:cNvCxnSpPr>
            <p:nvPr/>
          </p:nvCxnSpPr>
          <p:spPr>
            <a:xfrm flipV="1">
              <a:off x="9224403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79C7A6B-7D61-403D-A47D-141B8E4A0785}"/>
                </a:ext>
              </a:extLst>
            </p:cNvPr>
            <p:cNvSpPr/>
            <p:nvPr/>
          </p:nvSpPr>
          <p:spPr>
            <a:xfrm>
              <a:off x="8950083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Y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FB3CEC-DDB6-494F-8D33-B47B49821B3D}"/>
                </a:ext>
              </a:extLst>
            </p:cNvPr>
            <p:cNvSpPr/>
            <p:nvPr/>
          </p:nvSpPr>
          <p:spPr>
            <a:xfrm>
              <a:off x="6809645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X</a:t>
              </a:r>
            </a:p>
          </p:txBody>
        </p:sp>
        <p:sp>
          <p:nvSpPr>
            <p:cNvPr id="24" name="Shape 83">
              <a:extLst>
                <a:ext uri="{FF2B5EF4-FFF2-40B4-BE49-F238E27FC236}">
                  <a16:creationId xmlns:a16="http://schemas.microsoft.com/office/drawing/2014/main" id="{D9D016AB-741A-44D3-9DC0-F1A74679EA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28249" y="2663284"/>
              <a:ext cx="1052978" cy="1052805"/>
            </a:xfrm>
            <a:prstGeom prst="star8">
              <a:avLst/>
            </a:prstGeom>
            <a:noFill/>
            <a:ln w="76200" cap="sq" cmpd="sng" algn="ctr">
              <a:solidFill>
                <a:srgbClr val="00B050">
                  <a:alpha val="69803"/>
                </a:srgbClr>
              </a:solidFill>
              <a:prstDash val="solid"/>
              <a:miter lim="1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40" kern="0" dirty="0">
                <a:solidFill>
                  <a:sysClr val="windowText" lastClr="000000"/>
                </a:solidFill>
                <a:latin typeface="Cambria" panose="02040503050406030204" pitchFamily="18" charset="0"/>
              </a:endParaRPr>
            </a:p>
          </p:txBody>
        </p:sp>
      </p:grpSp>
      <p:pic>
        <p:nvPicPr>
          <p:cNvPr id="2050" name="Picture 2" descr="https://en.meming.world/images/en/0/07/Drakeposting.jpg">
            <a:extLst>
              <a:ext uri="{FF2B5EF4-FFF2-40B4-BE49-F238E27FC236}">
                <a16:creationId xmlns:a16="http://schemas.microsoft.com/office/drawing/2014/main" id="{A71E7B93-CEE3-488C-9E35-23361F3B25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22" b="51528"/>
          <a:stretch/>
        </p:blipFill>
        <p:spPr bwMode="auto">
          <a:xfrm>
            <a:off x="1773852" y="4638782"/>
            <a:ext cx="2276354" cy="221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.meming.world/images/en/0/07/Drakeposting.jpg">
            <a:extLst>
              <a:ext uri="{FF2B5EF4-FFF2-40B4-BE49-F238E27FC236}">
                <a16:creationId xmlns:a16="http://schemas.microsoft.com/office/drawing/2014/main" id="{87DA66AC-DC0D-4FEA-BE6C-E0DD011989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82" r="51622"/>
          <a:stretch/>
        </p:blipFill>
        <p:spPr bwMode="auto">
          <a:xfrm>
            <a:off x="7003619" y="4609491"/>
            <a:ext cx="2276354" cy="223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34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C5A9E-15FF-45BA-8E0A-7B1DAC34F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Looking for a Quantum / Classical Gap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0C022-A457-4D7E-9DA6-E1399B953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Bell Scenario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7F7E913-3117-4A34-8733-7C912B71A41E}"/>
              </a:ext>
            </a:extLst>
          </p:cNvPr>
          <p:cNvGrpSpPr/>
          <p:nvPr/>
        </p:nvGrpSpPr>
        <p:grpSpPr>
          <a:xfrm>
            <a:off x="1555102" y="2012907"/>
            <a:ext cx="2689078" cy="1657251"/>
            <a:chOff x="1555102" y="2012907"/>
            <a:chExt cx="2689078" cy="165725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296424D-27F6-48A7-8ECA-8E699A150B91}"/>
                </a:ext>
              </a:extLst>
            </p:cNvPr>
            <p:cNvSpPr/>
            <p:nvPr/>
          </p:nvSpPr>
          <p:spPr>
            <a:xfrm>
              <a:off x="1749076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BC0B41D-8EBD-4DD0-8E1B-0E66FABF52B0}"/>
                </a:ext>
              </a:extLst>
            </p:cNvPr>
            <p:cNvSpPr/>
            <p:nvPr/>
          </p:nvSpPr>
          <p:spPr>
            <a:xfrm>
              <a:off x="3501566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CDC9FE9F-22C2-4E64-B3D3-F03CB4F57D94}"/>
                </a:ext>
              </a:extLst>
            </p:cNvPr>
            <p:cNvCxnSpPr>
              <a:cxnSpLocks/>
              <a:stCxn id="7" idx="1"/>
              <a:endCxn id="4" idx="4"/>
            </p:cNvCxnSpPr>
            <p:nvPr/>
          </p:nvCxnSpPr>
          <p:spPr>
            <a:xfrm flipH="1" flipV="1">
              <a:off x="2023396" y="2561547"/>
              <a:ext cx="650497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id="{D886AE66-F4C6-4CA3-B957-AA8194D9CD82}"/>
                </a:ext>
              </a:extLst>
            </p:cNvPr>
            <p:cNvSpPr/>
            <p:nvPr/>
          </p:nvSpPr>
          <p:spPr>
            <a:xfrm>
              <a:off x="2580155" y="2869647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Λ</a:t>
              </a:r>
              <a:endParaRPr lang="en-US" b="1" dirty="0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AAE2BAD-5840-4FBF-8B39-50DD71B3EDA9}"/>
                </a:ext>
              </a:extLst>
            </p:cNvPr>
            <p:cNvCxnSpPr>
              <a:cxnSpLocks/>
              <a:stCxn id="7" idx="7"/>
              <a:endCxn id="5" idx="4"/>
            </p:cNvCxnSpPr>
            <p:nvPr/>
          </p:nvCxnSpPr>
          <p:spPr>
            <a:xfrm flipV="1">
              <a:off x="3126497" y="2561547"/>
              <a:ext cx="649389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9A4A618-D146-4E3E-B3AA-33A53B699EA8}"/>
                </a:ext>
              </a:extLst>
            </p:cNvPr>
            <p:cNvCxnSpPr>
              <a:cxnSpLocks/>
              <a:stCxn id="12" idx="0"/>
              <a:endCxn id="4" idx="3"/>
            </p:cNvCxnSpPr>
            <p:nvPr/>
          </p:nvCxnSpPr>
          <p:spPr>
            <a:xfrm flipV="1">
              <a:off x="1829422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A9CB96D-92DF-4C08-A76A-A1030479EEC6}"/>
                </a:ext>
              </a:extLst>
            </p:cNvPr>
            <p:cNvCxnSpPr>
              <a:cxnSpLocks/>
              <a:stCxn id="11" idx="0"/>
              <a:endCxn id="5" idx="5"/>
            </p:cNvCxnSpPr>
            <p:nvPr/>
          </p:nvCxnSpPr>
          <p:spPr>
            <a:xfrm flipV="1">
              <a:off x="3969860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9BFBD30-9C59-4A4A-95D0-CC869DC34FC6}"/>
                </a:ext>
              </a:extLst>
            </p:cNvPr>
            <p:cNvSpPr/>
            <p:nvPr/>
          </p:nvSpPr>
          <p:spPr>
            <a:xfrm>
              <a:off x="3695540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Y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D0EDA7E-17AA-440E-938B-249AB26D62D5}"/>
                </a:ext>
              </a:extLst>
            </p:cNvPr>
            <p:cNvSpPr/>
            <p:nvPr/>
          </p:nvSpPr>
          <p:spPr>
            <a:xfrm>
              <a:off x="1555102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X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BE33F02-1A4E-4524-BF94-44C45F0343DE}"/>
              </a:ext>
            </a:extLst>
          </p:cNvPr>
          <p:cNvGrpSpPr/>
          <p:nvPr/>
        </p:nvGrpSpPr>
        <p:grpSpPr>
          <a:xfrm>
            <a:off x="6809645" y="2012907"/>
            <a:ext cx="2689078" cy="1703182"/>
            <a:chOff x="6809645" y="2012907"/>
            <a:chExt cx="2689078" cy="1703182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49CDB27-C673-466B-A98B-92492FE715D5}"/>
                </a:ext>
              </a:extLst>
            </p:cNvPr>
            <p:cNvSpPr/>
            <p:nvPr/>
          </p:nvSpPr>
          <p:spPr>
            <a:xfrm>
              <a:off x="7003619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7B6F82F-6438-4BD8-9CBE-214EBC3203A1}"/>
                </a:ext>
              </a:extLst>
            </p:cNvPr>
            <p:cNvSpPr/>
            <p:nvPr/>
          </p:nvSpPr>
          <p:spPr>
            <a:xfrm>
              <a:off x="8756109" y="2012907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41CB842-3754-4059-8C31-601BA88E496E}"/>
                </a:ext>
              </a:extLst>
            </p:cNvPr>
            <p:cNvCxnSpPr>
              <a:cxnSpLocks/>
              <a:stCxn id="16" idx="1"/>
              <a:endCxn id="13" idx="4"/>
            </p:cNvCxnSpPr>
            <p:nvPr/>
          </p:nvCxnSpPr>
          <p:spPr>
            <a:xfrm flipH="1" flipV="1">
              <a:off x="7277939" y="2561547"/>
              <a:ext cx="650497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id="{85B8AB09-20CF-40C5-B443-A8590028418A}"/>
                </a:ext>
              </a:extLst>
            </p:cNvPr>
            <p:cNvSpPr/>
            <p:nvPr/>
          </p:nvSpPr>
          <p:spPr>
            <a:xfrm>
              <a:off x="7834698" y="2869647"/>
              <a:ext cx="640080" cy="640080"/>
            </a:xfrm>
            <a:prstGeom prst="donut">
              <a:avLst>
                <a:gd name="adj" fmla="val 10362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rgbClr val="00B05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l-GR" b="1" dirty="0"/>
                <a:t>Ψ</a:t>
              </a:r>
              <a:endParaRPr lang="en-US" b="1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355C58C-6A55-4E22-8861-904728A1D3FC}"/>
                </a:ext>
              </a:extLst>
            </p:cNvPr>
            <p:cNvCxnSpPr>
              <a:cxnSpLocks/>
              <a:stCxn id="16" idx="7"/>
              <a:endCxn id="14" idx="4"/>
            </p:cNvCxnSpPr>
            <p:nvPr/>
          </p:nvCxnSpPr>
          <p:spPr>
            <a:xfrm flipV="1">
              <a:off x="8381040" y="2561547"/>
              <a:ext cx="649389" cy="4018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E5CF898-D585-46FF-A91F-5454C67AACEB}"/>
                </a:ext>
              </a:extLst>
            </p:cNvPr>
            <p:cNvCxnSpPr>
              <a:cxnSpLocks/>
              <a:stCxn id="21" idx="0"/>
              <a:endCxn id="13" idx="3"/>
            </p:cNvCxnSpPr>
            <p:nvPr/>
          </p:nvCxnSpPr>
          <p:spPr>
            <a:xfrm flipV="1">
              <a:off x="7083965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88FBFE0-FD21-45BA-A8E7-6C3D90E166F1}"/>
                </a:ext>
              </a:extLst>
            </p:cNvPr>
            <p:cNvCxnSpPr>
              <a:cxnSpLocks/>
              <a:stCxn id="20" idx="0"/>
              <a:endCxn id="14" idx="5"/>
            </p:cNvCxnSpPr>
            <p:nvPr/>
          </p:nvCxnSpPr>
          <p:spPr>
            <a:xfrm flipV="1">
              <a:off x="9224403" y="2481201"/>
              <a:ext cx="0" cy="64031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D51CC8A-FF9D-4755-82C4-3E8539F350BB}"/>
                </a:ext>
              </a:extLst>
            </p:cNvPr>
            <p:cNvSpPr/>
            <p:nvPr/>
          </p:nvSpPr>
          <p:spPr>
            <a:xfrm>
              <a:off x="8950083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Y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8FAF25-5D9B-4083-914F-F5526C1F7FB9}"/>
                </a:ext>
              </a:extLst>
            </p:cNvPr>
            <p:cNvSpPr/>
            <p:nvPr/>
          </p:nvSpPr>
          <p:spPr>
            <a:xfrm>
              <a:off x="6809645" y="3121518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X</a:t>
              </a:r>
            </a:p>
          </p:txBody>
        </p:sp>
        <p:sp>
          <p:nvSpPr>
            <p:cNvPr id="22" name="Shape 83">
              <a:extLst>
                <a:ext uri="{FF2B5EF4-FFF2-40B4-BE49-F238E27FC236}">
                  <a16:creationId xmlns:a16="http://schemas.microsoft.com/office/drawing/2014/main" id="{FFE3FDB4-A587-485B-9916-A8C95E86E3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28249" y="2663284"/>
              <a:ext cx="1052978" cy="1052805"/>
            </a:xfrm>
            <a:prstGeom prst="star8">
              <a:avLst/>
            </a:prstGeom>
            <a:noFill/>
            <a:ln w="76200" cap="sq" cmpd="sng" algn="ctr">
              <a:solidFill>
                <a:srgbClr val="00B050">
                  <a:alpha val="69803"/>
                </a:srgbClr>
              </a:solidFill>
              <a:prstDash val="solid"/>
              <a:miter lim="1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40" kern="0" dirty="0">
                <a:solidFill>
                  <a:sysClr val="windowText" lastClr="000000"/>
                </a:solidFill>
                <a:latin typeface="Cambria" panose="020405030504060302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8C73B2D-81B1-4FF1-B927-F98823046B37}"/>
                  </a:ext>
                </a:extLst>
              </p:cNvPr>
              <p:cNvSpPr/>
              <p:nvPr/>
            </p:nvSpPr>
            <p:spPr>
              <a:xfrm>
                <a:off x="739581" y="5192338"/>
                <a:ext cx="3528317" cy="125008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br>
                  <a:rPr lang="en-US" b="0" i="1" dirty="0">
                    <a:latin typeface="Cambria Math" panose="02040503050406030204" pitchFamily="18" charset="0"/>
                  </a:rPr>
                </a:br>
                <a:r>
                  <a:rPr lang="en-US" b="0" i="1" dirty="0">
                    <a:latin typeface="Cambria Math" panose="02040503050406030204" pitchFamily="18" charset="0"/>
                  </a:rPr>
                  <a:t>     </a:t>
                </a:r>
                <a:endParaRPr lang="en-US" dirty="0"/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8C73B2D-81B1-4FF1-B927-F98823046B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581" y="5192338"/>
                <a:ext cx="3528317" cy="12500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CBA3E4F-EC4B-41F1-957B-2CD4422B2905}"/>
                  </a:ext>
                </a:extLst>
              </p:cNvPr>
              <p:cNvSpPr/>
              <p:nvPr/>
            </p:nvSpPr>
            <p:spPr>
              <a:xfrm>
                <a:off x="739581" y="4290907"/>
                <a:ext cx="3528317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𝑥𝑦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CBA3E4F-EC4B-41F1-957B-2CD4422B29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581" y="4290907"/>
                <a:ext cx="3528317" cy="646331"/>
              </a:xfrm>
              <a:prstGeom prst="rect">
                <a:avLst/>
              </a:prstGeom>
              <a:blipFill>
                <a:blip r:embed="rId3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F31F5CB-2DBB-45C2-B610-8B6B8883D6B1}"/>
                  </a:ext>
                </a:extLst>
              </p:cNvPr>
              <p:cNvSpPr/>
              <p:nvPr/>
            </p:nvSpPr>
            <p:spPr>
              <a:xfrm>
                <a:off x="7184603" y="5193357"/>
                <a:ext cx="3614677" cy="1277914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  <m: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F31F5CB-2DBB-45C2-B610-8B6B8883D6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4603" y="5193357"/>
                <a:ext cx="3614677" cy="12779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AE26B02-6176-4B9A-AB2F-232840384664}"/>
                  </a:ext>
                </a:extLst>
              </p:cNvPr>
              <p:cNvSpPr/>
              <p:nvPr/>
            </p:nvSpPr>
            <p:spPr>
              <a:xfrm>
                <a:off x="7185924" y="4290907"/>
                <a:ext cx="3528317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𝑥𝑦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𝑥𝑦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AE26B02-6176-4B9A-AB2F-2328403846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5924" y="4290907"/>
                <a:ext cx="3528317" cy="646331"/>
              </a:xfrm>
              <a:prstGeom prst="rect">
                <a:avLst/>
              </a:prstGeom>
              <a:blipFill>
                <a:blip r:embed="rId5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Left-Right 28">
            <a:extLst>
              <a:ext uri="{FF2B5EF4-FFF2-40B4-BE49-F238E27FC236}">
                <a16:creationId xmlns:a16="http://schemas.microsoft.com/office/drawing/2014/main" id="{4E047684-C25B-40F5-BB10-6B8A1F140B1C}"/>
              </a:ext>
            </a:extLst>
          </p:cNvPr>
          <p:cNvSpPr/>
          <p:nvPr/>
        </p:nvSpPr>
        <p:spPr>
          <a:xfrm>
            <a:off x="4397879" y="4364631"/>
            <a:ext cx="2605738" cy="548640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Same Equalities</a:t>
            </a:r>
          </a:p>
        </p:txBody>
      </p:sp>
      <p:sp>
        <p:nvSpPr>
          <p:cNvPr id="31" name="Arrow: Left-Right 30">
            <a:extLst>
              <a:ext uri="{FF2B5EF4-FFF2-40B4-BE49-F238E27FC236}">
                <a16:creationId xmlns:a16="http://schemas.microsoft.com/office/drawing/2014/main" id="{44D2B58C-8118-44E7-9506-071D8DC845A1}"/>
              </a:ext>
            </a:extLst>
          </p:cNvPr>
          <p:cNvSpPr/>
          <p:nvPr/>
        </p:nvSpPr>
        <p:spPr>
          <a:xfrm>
            <a:off x="4397879" y="5417001"/>
            <a:ext cx="2605739" cy="548640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Different Inequalities</a:t>
            </a:r>
          </a:p>
        </p:txBody>
      </p:sp>
    </p:spTree>
    <p:extLst>
      <p:ext uri="{BB962C8B-B14F-4D97-AF65-F5344CB8AC3E}">
        <p14:creationId xmlns:p14="http://schemas.microsoft.com/office/powerpoint/2010/main" val="1680461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7" grpId="0" animBg="1"/>
      <p:bldP spid="28" grpId="0" animBg="1"/>
      <p:bldP spid="29" grpId="0" animBg="1"/>
      <p:bldP spid="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8B5E-B245-4F1F-A4CB-A336FF320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Looking for a Quantum / Classical Gap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46A6A-81B2-4F3E-A130-653785BD9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the </a:t>
            </a:r>
            <a:r>
              <a:rPr lang="en-US" b="1" dirty="0">
                <a:solidFill>
                  <a:srgbClr val="0070C0"/>
                </a:solidFill>
              </a:rPr>
              <a:t>Conditional Independence Relations </a:t>
            </a:r>
            <a:r>
              <a:rPr lang="en-US" dirty="0"/>
              <a:t>implied by a classical causal structure </a:t>
            </a:r>
            <a:r>
              <a:rPr lang="en-US" b="1" dirty="0">
                <a:solidFill>
                  <a:srgbClr val="7030A0"/>
                </a:solidFill>
              </a:rPr>
              <a:t>are also implied </a:t>
            </a:r>
            <a:r>
              <a:rPr lang="en-US" dirty="0"/>
              <a:t>by the analogous quantum (and GPT) causal structure.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All the </a:t>
            </a:r>
            <a:r>
              <a:rPr lang="en-US" b="1" dirty="0">
                <a:solidFill>
                  <a:srgbClr val="0070C0"/>
                </a:solidFill>
              </a:rPr>
              <a:t>Equality Constraints </a:t>
            </a:r>
            <a:r>
              <a:rPr lang="en-US" dirty="0"/>
              <a:t>(such as </a:t>
            </a:r>
            <a:r>
              <a:rPr lang="en-US" b="1" dirty="0"/>
              <a:t>Nested Markov</a:t>
            </a:r>
            <a:r>
              <a:rPr lang="en-US" dirty="0"/>
              <a:t>) implied by a classical causal structure </a:t>
            </a:r>
            <a:r>
              <a:rPr lang="en-US" b="1" dirty="0">
                <a:solidFill>
                  <a:srgbClr val="7030A0"/>
                </a:solidFill>
              </a:rPr>
              <a:t>are also implied </a:t>
            </a:r>
            <a:r>
              <a:rPr lang="en-US" dirty="0"/>
              <a:t>by the analogous quantum (and GPT) causal structure.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3E81F-BEA6-436F-B79C-8E5F190F359F}"/>
              </a:ext>
            </a:extLst>
          </p:cNvPr>
          <p:cNvSpPr txBox="1"/>
          <p:nvPr/>
        </p:nvSpPr>
        <p:spPr>
          <a:xfrm>
            <a:off x="3264569" y="5635879"/>
            <a:ext cx="4330215" cy="646986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/>
              <a:t>Only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Inequalities </a:t>
            </a:r>
            <a:r>
              <a:rPr lang="en-US" sz="3200" dirty="0"/>
              <a:t>Matter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481BE7-EED3-4427-B2C0-E5DFAA31AC12}"/>
              </a:ext>
            </a:extLst>
          </p:cNvPr>
          <p:cNvSpPr txBox="1"/>
          <p:nvPr/>
        </p:nvSpPr>
        <p:spPr>
          <a:xfrm>
            <a:off x="307749" y="2579820"/>
            <a:ext cx="1157650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Henson, Lal, &amp; Pusey: </a:t>
            </a:r>
            <a:r>
              <a:rPr lang="en-US" dirty="0"/>
              <a:t>“Theory-independent limits on correlations from </a:t>
            </a:r>
            <a:r>
              <a:rPr lang="en-US" dirty="0" err="1"/>
              <a:t>generalised</a:t>
            </a:r>
            <a:r>
              <a:rPr lang="en-US" dirty="0"/>
              <a:t> Bayesian networks” </a:t>
            </a:r>
            <a:r>
              <a:rPr lang="en-US" b="1" dirty="0">
                <a:hlinkClick r:id="rId2"/>
              </a:rPr>
              <a:t>arXiv:1405.2572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7672C8-FB94-4E25-9A6C-8FCBD6933503}"/>
              </a:ext>
            </a:extLst>
          </p:cNvPr>
          <p:cNvSpPr txBox="1"/>
          <p:nvPr/>
        </p:nvSpPr>
        <p:spPr>
          <a:xfrm>
            <a:off x="5230725" y="4538924"/>
            <a:ext cx="635167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Evans: </a:t>
            </a:r>
            <a:r>
              <a:rPr lang="en-US" dirty="0"/>
              <a:t>“Margins of discrete Bayesian networks” </a:t>
            </a:r>
            <a:r>
              <a:rPr lang="en-US" b="1" dirty="0">
                <a:hlinkClick r:id="rId3"/>
              </a:rPr>
              <a:t>arXiv:1501.02103</a:t>
            </a:r>
            <a:endParaRPr lang="en-US" b="1" dirty="0"/>
          </a:p>
          <a:p>
            <a:r>
              <a:rPr lang="en-US" b="1" dirty="0"/>
              <a:t>EW: </a:t>
            </a:r>
            <a:r>
              <a:rPr lang="en-US" dirty="0"/>
              <a:t>Unpublished notes.</a:t>
            </a:r>
          </a:p>
        </p:txBody>
      </p:sp>
    </p:spTree>
    <p:extLst>
      <p:ext uri="{BB962C8B-B14F-4D97-AF65-F5344CB8AC3E}">
        <p14:creationId xmlns:p14="http://schemas.microsoft.com/office/powerpoint/2010/main" val="391206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917B2-8CD9-4EF6-B1A5-186B49F91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Visualizing Bell Scenario Distributions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2C3F34-2CA1-4138-92A1-2DAD7A70E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912" y="1006475"/>
            <a:ext cx="5468176" cy="54864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B6565065-F5F5-414F-B4BB-7E66109D970D}"/>
              </a:ext>
            </a:extLst>
          </p:cNvPr>
          <p:cNvSpPr/>
          <p:nvPr/>
        </p:nvSpPr>
        <p:spPr>
          <a:xfrm>
            <a:off x="6096000" y="2304288"/>
            <a:ext cx="182880" cy="1828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81000CC-F5B4-46C2-8EDD-8B3B5FC71698}"/>
              </a:ext>
            </a:extLst>
          </p:cNvPr>
          <p:cNvSpPr/>
          <p:nvPr/>
        </p:nvSpPr>
        <p:spPr>
          <a:xfrm>
            <a:off x="6096000" y="1786128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286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C5A9E-15FF-45BA-8E0A-7B1DAC34F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Looking for a Quantum / Classical Gap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0C022-A457-4D7E-9DA6-E1399B953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Bilocality</a:t>
            </a:r>
            <a:r>
              <a:rPr lang="en-US" dirty="0"/>
              <a:t> Scenario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08AA0AE-7055-475E-9E67-958493399262}"/>
              </a:ext>
            </a:extLst>
          </p:cNvPr>
          <p:cNvSpPr/>
          <p:nvPr/>
        </p:nvSpPr>
        <p:spPr>
          <a:xfrm>
            <a:off x="843064" y="175284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24A09B1-47EA-4547-8048-6E88E37EE1D6}"/>
              </a:ext>
            </a:extLst>
          </p:cNvPr>
          <p:cNvSpPr/>
          <p:nvPr/>
        </p:nvSpPr>
        <p:spPr>
          <a:xfrm>
            <a:off x="2595554" y="175284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1EF1167-FD5A-4B60-9E71-1969D0A59E28}"/>
              </a:ext>
            </a:extLst>
          </p:cNvPr>
          <p:cNvCxnSpPr>
            <a:cxnSpLocks/>
            <a:stCxn id="7" idx="1"/>
            <a:endCxn id="4" idx="4"/>
          </p:cNvCxnSpPr>
          <p:nvPr/>
        </p:nvCxnSpPr>
        <p:spPr>
          <a:xfrm flipH="1" flipV="1">
            <a:off x="1117384" y="2301488"/>
            <a:ext cx="650497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CF96F0CF-06F3-4E5B-9AB8-63DE19C81BCE}"/>
              </a:ext>
            </a:extLst>
          </p:cNvPr>
          <p:cNvSpPr/>
          <p:nvPr/>
        </p:nvSpPr>
        <p:spPr>
          <a:xfrm>
            <a:off x="1674143" y="2609588"/>
            <a:ext cx="640080" cy="640080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b="1" dirty="0"/>
              <a:t>Λ</a:t>
            </a:r>
            <a:r>
              <a:rPr lang="en-US" sz="1400" baseline="-25000" dirty="0"/>
              <a:t>AB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B831690-8DAD-4F31-8F7F-F67F80163614}"/>
              </a:ext>
            </a:extLst>
          </p:cNvPr>
          <p:cNvCxnSpPr>
            <a:cxnSpLocks/>
            <a:stCxn id="7" idx="7"/>
            <a:endCxn id="5" idx="4"/>
          </p:cNvCxnSpPr>
          <p:nvPr/>
        </p:nvCxnSpPr>
        <p:spPr>
          <a:xfrm flipV="1">
            <a:off x="2220485" y="2301488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9F81F2B-2DF1-446A-BA46-5967E607161A}"/>
              </a:ext>
            </a:extLst>
          </p:cNvPr>
          <p:cNvCxnSpPr>
            <a:cxnSpLocks/>
            <a:stCxn id="12" idx="0"/>
            <a:endCxn id="4" idx="4"/>
          </p:cNvCxnSpPr>
          <p:nvPr/>
        </p:nvCxnSpPr>
        <p:spPr>
          <a:xfrm flipV="1">
            <a:off x="1117384" y="2301488"/>
            <a:ext cx="0" cy="5931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AAAA11B-EC82-4676-AA56-6BCE58C5DE9D}"/>
              </a:ext>
            </a:extLst>
          </p:cNvPr>
          <p:cNvCxnSpPr>
            <a:cxnSpLocks/>
            <a:stCxn id="11" idx="0"/>
            <a:endCxn id="5" idx="4"/>
          </p:cNvCxnSpPr>
          <p:nvPr/>
        </p:nvCxnSpPr>
        <p:spPr>
          <a:xfrm flipH="1" flipV="1">
            <a:off x="2869874" y="2301488"/>
            <a:ext cx="5043" cy="5931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6F69C669-5CBD-42CC-A952-A10D51E39F31}"/>
              </a:ext>
            </a:extLst>
          </p:cNvPr>
          <p:cNvSpPr/>
          <p:nvPr/>
        </p:nvSpPr>
        <p:spPr>
          <a:xfrm>
            <a:off x="2600597" y="289462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Y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5B9AB3F-46FD-43B6-891C-378D21841BFF}"/>
              </a:ext>
            </a:extLst>
          </p:cNvPr>
          <p:cNvSpPr/>
          <p:nvPr/>
        </p:nvSpPr>
        <p:spPr>
          <a:xfrm>
            <a:off x="843064" y="289462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32DDC1-770C-4CB0-82D6-BD820B5B72FD}"/>
              </a:ext>
            </a:extLst>
          </p:cNvPr>
          <p:cNvSpPr/>
          <p:nvPr/>
        </p:nvSpPr>
        <p:spPr>
          <a:xfrm>
            <a:off x="4360452" y="176884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C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F62234F-AFC9-4597-BA83-F5C0414FA37E}"/>
              </a:ext>
            </a:extLst>
          </p:cNvPr>
          <p:cNvCxnSpPr>
            <a:cxnSpLocks/>
            <a:stCxn id="19" idx="1"/>
            <a:endCxn id="5" idx="4"/>
          </p:cNvCxnSpPr>
          <p:nvPr/>
        </p:nvCxnSpPr>
        <p:spPr>
          <a:xfrm flipH="1" flipV="1">
            <a:off x="2869874" y="2301488"/>
            <a:ext cx="662905" cy="4178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7D074BCE-19E8-46A8-964E-4BE2CC6F8487}"/>
              </a:ext>
            </a:extLst>
          </p:cNvPr>
          <p:cNvSpPr/>
          <p:nvPr/>
        </p:nvSpPr>
        <p:spPr>
          <a:xfrm>
            <a:off x="3439041" y="2625585"/>
            <a:ext cx="640080" cy="640080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b="1" dirty="0"/>
              <a:t>Λ</a:t>
            </a:r>
            <a:r>
              <a:rPr lang="en-US" sz="1400" baseline="-25000" dirty="0"/>
              <a:t>BC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2083FD5-2EFD-470E-9986-3CD90BB7AE3B}"/>
              </a:ext>
            </a:extLst>
          </p:cNvPr>
          <p:cNvCxnSpPr>
            <a:cxnSpLocks/>
            <a:stCxn id="19" idx="7"/>
            <a:endCxn id="17" idx="4"/>
          </p:cNvCxnSpPr>
          <p:nvPr/>
        </p:nvCxnSpPr>
        <p:spPr>
          <a:xfrm flipV="1">
            <a:off x="3985383" y="2317485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6E1DC13-A7D5-4DC2-B247-84DD0AD6070B}"/>
              </a:ext>
            </a:extLst>
          </p:cNvPr>
          <p:cNvCxnSpPr>
            <a:cxnSpLocks/>
            <a:stCxn id="22" idx="0"/>
            <a:endCxn id="17" idx="4"/>
          </p:cNvCxnSpPr>
          <p:nvPr/>
        </p:nvCxnSpPr>
        <p:spPr>
          <a:xfrm flipH="1" flipV="1">
            <a:off x="4634772" y="2317485"/>
            <a:ext cx="5043" cy="5931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47570932-9619-4B98-825A-A9D45A5E481C}"/>
              </a:ext>
            </a:extLst>
          </p:cNvPr>
          <p:cNvSpPr/>
          <p:nvPr/>
        </p:nvSpPr>
        <p:spPr>
          <a:xfrm>
            <a:off x="4365495" y="291061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513198F-15BB-4E12-8444-EF1E2052B835}"/>
                  </a:ext>
                </a:extLst>
              </p:cNvPr>
              <p:cNvSpPr/>
              <p:nvPr/>
            </p:nvSpPr>
            <p:spPr>
              <a:xfrm>
                <a:off x="838200" y="3676174"/>
                <a:ext cx="3528317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𝑥𝑦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𝑎𝑐</m:t>
                          </m:r>
                        </m:e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𝑥𝑦𝑧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513198F-15BB-4E12-8444-EF1E2052B8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76174"/>
                <a:ext cx="3528317" cy="646331"/>
              </a:xfrm>
              <a:prstGeom prst="rect">
                <a:avLst/>
              </a:prstGeom>
              <a:blipFill>
                <a:blip r:embed="rId2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E0EFCFF-2714-4DE0-862C-789B44C19DF4}"/>
                  </a:ext>
                </a:extLst>
              </p:cNvPr>
              <p:cNvSpPr/>
              <p:nvPr/>
            </p:nvSpPr>
            <p:spPr>
              <a:xfrm>
                <a:off x="-76117" y="4579779"/>
                <a:ext cx="6269171" cy="117096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𝑎𝑏𝑐</m:t>
                              </m:r>
                            </m:e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𝑥𝑦𝑧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box>
                        <m:box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nary>
                        <m:naryPr>
                          <m:chr m:val="∑"/>
                          <m:supHide m:val="on"/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=0,1</m:t>
                          </m:r>
                        </m:sub>
                        <m:sup/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           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box>
                        <m:box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nary>
                        <m:naryPr>
                          <m:chr m:val="∑"/>
                          <m:supHide m:val="on"/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=0,1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p>
                          <m:d>
                            <m:dPr>
                              <m:begChr m:val="⟨"/>
                              <m:endChr m:val="⟩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1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E0EFCFF-2714-4DE0-862C-789B44C19D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6117" y="4579779"/>
                <a:ext cx="6269171" cy="1170962"/>
              </a:xfrm>
              <a:prstGeom prst="rect">
                <a:avLst/>
              </a:prstGeom>
              <a:blipFill>
                <a:blip r:embed="rId3"/>
                <a:stretch>
                  <a:fillRect t="-60938" b="-8541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AEC7910-102D-4BB7-A3ED-159143EC0C58}"/>
                  </a:ext>
                </a:extLst>
              </p:cNvPr>
              <p:cNvSpPr/>
              <p:nvPr/>
            </p:nvSpPr>
            <p:spPr>
              <a:xfrm>
                <a:off x="6224852" y="1532171"/>
                <a:ext cx="5492185" cy="42774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ra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AEC7910-102D-4BB7-A3ED-159143EC0C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4852" y="1532171"/>
                <a:ext cx="5492185" cy="427746"/>
              </a:xfrm>
              <a:prstGeom prst="rect">
                <a:avLst/>
              </a:prstGeom>
              <a:blipFill>
                <a:blip r:embed="rId4"/>
                <a:stretch>
                  <a:fillRect b="-4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B0D52D9-EDF3-4BF9-A5AB-7E7A3D3F80B0}"/>
                  </a:ext>
                </a:extLst>
              </p:cNvPr>
              <p:cNvSpPr/>
              <p:nvPr/>
            </p:nvSpPr>
            <p:spPr>
              <a:xfrm>
                <a:off x="6278454" y="3944071"/>
                <a:ext cx="5492185" cy="42774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ra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ad>
                        <m:radPr>
                          <m:degHide m:val="on"/>
                          <m:ctrlP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e>
                      </m:rad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but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B0D52D9-EDF3-4BF9-A5AB-7E7A3D3F80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454" y="3944071"/>
                <a:ext cx="5492185" cy="427746"/>
              </a:xfrm>
              <a:prstGeom prst="rect">
                <a:avLst/>
              </a:prstGeom>
              <a:blipFill>
                <a:blip r:embed="rId5"/>
                <a:stretch>
                  <a:fillRect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Line Callout 2 (No Border) 42">
            <a:extLst>
              <a:ext uri="{FF2B5EF4-FFF2-40B4-BE49-F238E27FC236}">
                <a16:creationId xmlns:a16="http://schemas.microsoft.com/office/drawing/2014/main" id="{5957DC6D-BD98-4137-8025-869C8FEA5A2D}"/>
              </a:ext>
            </a:extLst>
          </p:cNvPr>
          <p:cNvSpPr/>
          <p:nvPr/>
        </p:nvSpPr>
        <p:spPr>
          <a:xfrm>
            <a:off x="7608563" y="2476623"/>
            <a:ext cx="3160554" cy="485399"/>
          </a:xfrm>
          <a:prstGeom prst="callout2">
            <a:avLst>
              <a:gd name="adj1" fmla="val 46402"/>
              <a:gd name="adj2" fmla="val -5413"/>
              <a:gd name="adj3" fmla="val 46403"/>
              <a:gd name="adj4" fmla="val -15605"/>
              <a:gd name="adj5" fmla="val -62043"/>
              <a:gd name="adj6" fmla="val -23247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Classical “</a:t>
            </a:r>
            <a:r>
              <a:rPr lang="en-US" dirty="0" err="1"/>
              <a:t>Bilocality</a:t>
            </a:r>
            <a:r>
              <a:rPr lang="en-US" dirty="0"/>
              <a:t> Inequality”</a:t>
            </a:r>
          </a:p>
        </p:txBody>
      </p:sp>
      <p:sp>
        <p:nvSpPr>
          <p:cNvPr id="29" name="Line Callout 2 (No Border) 42">
            <a:extLst>
              <a:ext uri="{FF2B5EF4-FFF2-40B4-BE49-F238E27FC236}">
                <a16:creationId xmlns:a16="http://schemas.microsoft.com/office/drawing/2014/main" id="{209BB75C-6611-463E-BFCB-CA5D935F91B4}"/>
              </a:ext>
            </a:extLst>
          </p:cNvPr>
          <p:cNvSpPr/>
          <p:nvPr/>
        </p:nvSpPr>
        <p:spPr>
          <a:xfrm>
            <a:off x="7608563" y="3148518"/>
            <a:ext cx="3160554" cy="485399"/>
          </a:xfrm>
          <a:prstGeom prst="callout2">
            <a:avLst>
              <a:gd name="adj1" fmla="val 51587"/>
              <a:gd name="adj2" fmla="val -3024"/>
              <a:gd name="adj3" fmla="val 53315"/>
              <a:gd name="adj4" fmla="val -15605"/>
              <a:gd name="adj5" fmla="val 100414"/>
              <a:gd name="adj6" fmla="val -26698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Quantum analog (violated)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94DB3C-8B0C-457B-8A3B-481C4D847947}"/>
              </a:ext>
            </a:extLst>
          </p:cNvPr>
          <p:cNvSpPr txBox="1"/>
          <p:nvPr/>
        </p:nvSpPr>
        <p:spPr>
          <a:xfrm>
            <a:off x="3058469" y="5985147"/>
            <a:ext cx="668454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Branciard</a:t>
            </a:r>
            <a:r>
              <a:rPr lang="en-US" b="1" dirty="0"/>
              <a:t>, Rosset, Gisin, &amp; </a:t>
            </a:r>
            <a:r>
              <a:rPr lang="en-US" b="1" dirty="0" err="1"/>
              <a:t>Pironio</a:t>
            </a:r>
            <a:r>
              <a:rPr lang="en-US" b="1" dirty="0"/>
              <a:t>: </a:t>
            </a:r>
            <a:r>
              <a:rPr lang="en-US" dirty="0"/>
              <a:t>“</a:t>
            </a:r>
            <a:r>
              <a:rPr lang="en-US" dirty="0" err="1"/>
              <a:t>Bilocal</a:t>
            </a:r>
            <a:r>
              <a:rPr lang="en-US" dirty="0"/>
              <a:t> versus non-</a:t>
            </a:r>
            <a:r>
              <a:rPr lang="en-US" dirty="0" err="1"/>
              <a:t>bilocal</a:t>
            </a:r>
            <a:r>
              <a:rPr lang="en-US" dirty="0"/>
              <a:t> correlations in entanglement swapping experiments </a:t>
            </a:r>
            <a:r>
              <a:rPr lang="en-US" b="1" dirty="0">
                <a:hlinkClick r:id="rId6"/>
              </a:rPr>
              <a:t>arXiv:1112.4502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6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917B2-8CD9-4EF6-B1A5-186B49F91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Visualizing </a:t>
            </a:r>
            <a:r>
              <a:rPr lang="en-US" dirty="0" err="1"/>
              <a:t>Bilocality</a:t>
            </a:r>
            <a:r>
              <a:rPr lang="en-US" dirty="0"/>
              <a:t> Scenario Distributions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9B2EE1-9469-4158-870E-91C8E2FB4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265" y="1005205"/>
            <a:ext cx="5617470" cy="5486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5E849653-915E-46A4-8AFF-E2558A6BE2CF}"/>
              </a:ext>
            </a:extLst>
          </p:cNvPr>
          <p:cNvSpPr/>
          <p:nvPr/>
        </p:nvSpPr>
        <p:spPr>
          <a:xfrm>
            <a:off x="7071360" y="2633472"/>
            <a:ext cx="182880" cy="1828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882691D-EDC9-421A-BCA3-1972A41BE78C}"/>
              </a:ext>
            </a:extLst>
          </p:cNvPr>
          <p:cNvSpPr/>
          <p:nvPr/>
        </p:nvSpPr>
        <p:spPr>
          <a:xfrm>
            <a:off x="7973568" y="1715706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87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57995-41F4-4FB3-99D2-6EE1E46D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A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EF4ADD8-100D-4CE3-998E-76D326166D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-226314"/>
            <a:ext cx="12344400" cy="7310628"/>
          </a:xfrm>
        </p:spPr>
      </p:pic>
    </p:spTree>
    <p:extLst>
      <p:ext uri="{BB962C8B-B14F-4D97-AF65-F5344CB8AC3E}">
        <p14:creationId xmlns:p14="http://schemas.microsoft.com/office/powerpoint/2010/main" val="31949354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C5A9E-15FF-45BA-8E0A-7B1DAC34F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Looking for a Quantum / Classical Gap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0C022-A457-4D7E-9DA6-E1399B953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Instrumental Scenario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3F5495E-52B9-4CD1-9C86-FEEA4CD5A0FF}"/>
              </a:ext>
            </a:extLst>
          </p:cNvPr>
          <p:cNvSpPr/>
          <p:nvPr/>
        </p:nvSpPr>
        <p:spPr>
          <a:xfrm>
            <a:off x="623989" y="207669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9E1B877-C9B9-4CCB-A51A-2715902F7988}"/>
              </a:ext>
            </a:extLst>
          </p:cNvPr>
          <p:cNvSpPr/>
          <p:nvPr/>
        </p:nvSpPr>
        <p:spPr>
          <a:xfrm>
            <a:off x="2376479" y="207669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141BC18-5C00-4F28-979E-8CCD42519F1B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>
            <a:off x="1172629" y="2351018"/>
            <a:ext cx="120385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5C5623B0-BD9F-4F4D-A1CF-12D010F5929B}"/>
              </a:ext>
            </a:extLst>
          </p:cNvPr>
          <p:cNvSpPr/>
          <p:nvPr/>
        </p:nvSpPr>
        <p:spPr>
          <a:xfrm>
            <a:off x="4141377" y="209269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E24F52E-D496-4919-AA95-FBA45E20A937}"/>
              </a:ext>
            </a:extLst>
          </p:cNvPr>
          <p:cNvCxnSpPr>
            <a:cxnSpLocks/>
            <a:stCxn id="15" idx="1"/>
            <a:endCxn id="5" idx="4"/>
          </p:cNvCxnSpPr>
          <p:nvPr/>
        </p:nvCxnSpPr>
        <p:spPr>
          <a:xfrm flipH="1" flipV="1">
            <a:off x="2650799" y="2625338"/>
            <a:ext cx="662905" cy="4178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E8A9DE95-B26E-47C6-A315-6303D0533D70}"/>
              </a:ext>
            </a:extLst>
          </p:cNvPr>
          <p:cNvSpPr/>
          <p:nvPr/>
        </p:nvSpPr>
        <p:spPr>
          <a:xfrm>
            <a:off x="3219966" y="2949435"/>
            <a:ext cx="640080" cy="640080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/>
              <a:t>Λ</a:t>
            </a:r>
            <a:endParaRPr lang="en-US" baseline="-250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586124E-BDEE-4F47-A7DC-48A8782AA5B2}"/>
              </a:ext>
            </a:extLst>
          </p:cNvPr>
          <p:cNvCxnSpPr>
            <a:cxnSpLocks/>
            <a:stCxn id="15" idx="7"/>
            <a:endCxn id="13" idx="4"/>
          </p:cNvCxnSpPr>
          <p:nvPr/>
        </p:nvCxnSpPr>
        <p:spPr>
          <a:xfrm flipV="1">
            <a:off x="3766308" y="2641335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9A6F910-D737-454C-8D79-97B799DA0543}"/>
              </a:ext>
            </a:extLst>
          </p:cNvPr>
          <p:cNvCxnSpPr>
            <a:cxnSpLocks/>
            <a:stCxn id="5" idx="6"/>
            <a:endCxn id="13" idx="2"/>
          </p:cNvCxnSpPr>
          <p:nvPr/>
        </p:nvCxnSpPr>
        <p:spPr>
          <a:xfrm>
            <a:off x="2925119" y="2351018"/>
            <a:ext cx="1216258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DFB3DBC-8820-4BC2-BDE8-73124EE916FC}"/>
                  </a:ext>
                </a:extLst>
              </p:cNvPr>
              <p:cNvSpPr txBox="1"/>
              <p:nvPr/>
            </p:nvSpPr>
            <p:spPr>
              <a:xfrm>
                <a:off x="522123" y="4049060"/>
                <a:ext cx="7704545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Classical</m:t>
                                </m:r>
                              </m:e>
                            </m:mr>
                            <m:mr>
                              <m:e>
                                <m:d>
                                  <m:d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3+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/2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Quantum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5/2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GPT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DFB3DBC-8820-4BC2-BDE8-73124EE916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123" y="4049060"/>
                <a:ext cx="7704545" cy="1025665"/>
              </a:xfrm>
              <a:prstGeom prst="rect">
                <a:avLst/>
              </a:prstGeom>
              <a:blipFill>
                <a:blip r:embed="rId3"/>
                <a:stretch>
                  <a:fillRect b="-5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AA8CB46-5A91-456F-8395-4BC76BE814F4}"/>
                  </a:ext>
                </a:extLst>
              </p:cNvPr>
              <p:cNvSpPr txBox="1"/>
              <p:nvPr/>
            </p:nvSpPr>
            <p:spPr>
              <a:xfrm>
                <a:off x="838200" y="5463897"/>
                <a:ext cx="5659113" cy="8842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Classical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Quantum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GPT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AA8CB46-5A91-456F-8395-4BC76BE81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463897"/>
                <a:ext cx="5659113" cy="88428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Line Callout 2 (No Border) 42">
            <a:extLst>
              <a:ext uri="{FF2B5EF4-FFF2-40B4-BE49-F238E27FC236}">
                <a16:creationId xmlns:a16="http://schemas.microsoft.com/office/drawing/2014/main" id="{1ADD8EAB-2816-4C2B-8CFF-B5593F5A8AF3}"/>
              </a:ext>
            </a:extLst>
          </p:cNvPr>
          <p:cNvSpPr/>
          <p:nvPr/>
        </p:nvSpPr>
        <p:spPr>
          <a:xfrm>
            <a:off x="8580113" y="4832025"/>
            <a:ext cx="3160554" cy="485399"/>
          </a:xfrm>
          <a:prstGeom prst="callout2">
            <a:avLst>
              <a:gd name="adj1" fmla="val 69950"/>
              <a:gd name="adj2" fmla="val -5714"/>
              <a:gd name="adj3" fmla="val 69951"/>
              <a:gd name="adj4" fmla="val -15304"/>
              <a:gd name="adj5" fmla="val 30185"/>
              <a:gd name="adj6" fmla="val -51576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This inequalities witness a gap</a:t>
            </a:r>
          </a:p>
        </p:txBody>
      </p:sp>
      <p:sp>
        <p:nvSpPr>
          <p:cNvPr id="26" name="Line Callout 2 (No Border) 42">
            <a:extLst>
              <a:ext uri="{FF2B5EF4-FFF2-40B4-BE49-F238E27FC236}">
                <a16:creationId xmlns:a16="http://schemas.microsoft.com/office/drawing/2014/main" id="{1784659D-311C-457B-9911-0F851DD3F980}"/>
              </a:ext>
            </a:extLst>
          </p:cNvPr>
          <p:cNvSpPr/>
          <p:nvPr/>
        </p:nvSpPr>
        <p:spPr>
          <a:xfrm>
            <a:off x="8351512" y="5982838"/>
            <a:ext cx="3726187" cy="510037"/>
          </a:xfrm>
          <a:prstGeom prst="callout2">
            <a:avLst>
              <a:gd name="adj1" fmla="val 69950"/>
              <a:gd name="adj2" fmla="val -5714"/>
              <a:gd name="adj3" fmla="val 66216"/>
              <a:gd name="adj4" fmla="val -26040"/>
              <a:gd name="adj5" fmla="val 30185"/>
              <a:gd name="adj6" fmla="val -51576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This inequalities is </a:t>
            </a:r>
            <a:r>
              <a:rPr lang="en-US" b="1" dirty="0" err="1"/>
              <a:t>nonviolable</a:t>
            </a:r>
            <a:endParaRPr lang="en-US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6A0EBDE-AE74-4383-8D8B-0DE110D47885}"/>
              </a:ext>
            </a:extLst>
          </p:cNvPr>
          <p:cNvSpPr txBox="1"/>
          <p:nvPr/>
        </p:nvSpPr>
        <p:spPr>
          <a:xfrm>
            <a:off x="5416942" y="1480717"/>
            <a:ext cx="6439778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Pearl: </a:t>
            </a:r>
            <a:r>
              <a:rPr lang="en-US" dirty="0"/>
              <a:t>“On the Testability of Causal Models with Latent and Instrumental Variables” </a:t>
            </a:r>
            <a:r>
              <a:rPr lang="en-US" b="1" dirty="0">
                <a:hlinkClick r:id="rId5"/>
              </a:rPr>
              <a:t>arXiv:1302.4976</a:t>
            </a:r>
            <a:endParaRPr lang="en-US" b="1" dirty="0"/>
          </a:p>
          <a:p>
            <a:r>
              <a:rPr lang="en-US" b="1" dirty="0" err="1"/>
              <a:t>Bonet</a:t>
            </a:r>
            <a:r>
              <a:rPr lang="en-US" b="1" dirty="0"/>
              <a:t>: </a:t>
            </a:r>
            <a:r>
              <a:rPr lang="en-US" dirty="0"/>
              <a:t>“Instrumentality Tests Revisited” </a:t>
            </a:r>
            <a:r>
              <a:rPr lang="en-US" b="1" dirty="0">
                <a:hlinkClick r:id="rId6"/>
              </a:rPr>
              <a:t>arXiv:1301.2258</a:t>
            </a:r>
            <a:endParaRPr lang="en-US" b="1" dirty="0"/>
          </a:p>
          <a:p>
            <a:r>
              <a:rPr lang="en-US" b="1" dirty="0"/>
              <a:t>Henson, Lal, &amp; Pusey: </a:t>
            </a:r>
            <a:r>
              <a:rPr lang="en-US" dirty="0"/>
              <a:t>“Theory-independent limits on correlations from </a:t>
            </a:r>
            <a:r>
              <a:rPr lang="en-US" dirty="0" err="1"/>
              <a:t>generalised</a:t>
            </a:r>
            <a:r>
              <a:rPr lang="en-US" dirty="0"/>
              <a:t> Bayesian networks” </a:t>
            </a:r>
            <a:r>
              <a:rPr lang="en-US" b="1" dirty="0">
                <a:hlinkClick r:id="rId7"/>
              </a:rPr>
              <a:t>arXiv:1405.2572</a:t>
            </a:r>
            <a:br>
              <a:rPr lang="en-US" b="1" dirty="0"/>
            </a:br>
            <a:r>
              <a:rPr lang="en-US" b="1" dirty="0"/>
              <a:t>Van </a:t>
            </a:r>
            <a:r>
              <a:rPr lang="en-US" b="1" dirty="0" err="1"/>
              <a:t>Himbeek</a:t>
            </a:r>
            <a:r>
              <a:rPr lang="en-US" b="1" dirty="0"/>
              <a:t>, et. al.: </a:t>
            </a:r>
            <a:r>
              <a:rPr lang="en-US" dirty="0"/>
              <a:t>“Quantum violations in the Instrumental scenario and their relations to the Bell scenario” </a:t>
            </a:r>
            <a:r>
              <a:rPr lang="en-US" b="1" dirty="0">
                <a:hlinkClick r:id="rId8"/>
              </a:rPr>
              <a:t>arXiv:1804.04119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78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 animBg="1"/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E6CE2-5A2E-4307-962F-9DFD8FA66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Where do inequalities come from?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0121B-7691-49BE-AB46-D8EC5C043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Many ways to obtain inequalities.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dirty="0"/>
              <a:t>I’ll focus on </a:t>
            </a:r>
            <a:r>
              <a:rPr lang="en-US" sz="3200" b="1" dirty="0"/>
              <a:t>The Inflation Technique</a:t>
            </a:r>
            <a:r>
              <a:rPr lang="en-US" sz="3200" dirty="0"/>
              <a:t>, </a:t>
            </a:r>
            <a:r>
              <a:rPr lang="en-US" dirty="0"/>
              <a:t>because </a:t>
            </a:r>
            <a:endParaRPr lang="en-US" sz="3200" dirty="0"/>
          </a:p>
          <a:p>
            <a:r>
              <a:rPr lang="en-US" dirty="0"/>
              <a:t>I helped invent it.</a:t>
            </a:r>
          </a:p>
          <a:p>
            <a:r>
              <a:rPr lang="en-US" dirty="0"/>
              <a:t>It recovers </a:t>
            </a:r>
            <a:r>
              <a:rPr lang="en-US" b="1" dirty="0"/>
              <a:t>every classical constraint </a:t>
            </a:r>
            <a:r>
              <a:rPr lang="en-US" dirty="0"/>
              <a:t>(asymptotically)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E194F0-D94B-4BEE-9610-10801F0028C6}"/>
              </a:ext>
            </a:extLst>
          </p:cNvPr>
          <p:cNvSpPr txBox="1"/>
          <p:nvPr/>
        </p:nvSpPr>
        <p:spPr>
          <a:xfrm>
            <a:off x="609600" y="4690921"/>
            <a:ext cx="1110691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EW, Fritz, &amp; Spekkens: </a:t>
            </a:r>
            <a:r>
              <a:rPr lang="en-US" dirty="0"/>
              <a:t>“The Inflation Technique for Causal Inference with Latent Variables” </a:t>
            </a:r>
            <a:r>
              <a:rPr lang="en-US" b="1" dirty="0">
                <a:hlinkClick r:id="rId2"/>
              </a:rPr>
              <a:t>arXiv:1609.00672</a:t>
            </a:r>
            <a:endParaRPr lang="en-US" b="1" dirty="0"/>
          </a:p>
          <a:p>
            <a:r>
              <a:rPr lang="en-US" b="1" dirty="0" err="1"/>
              <a:t>Navascues</a:t>
            </a:r>
            <a:r>
              <a:rPr lang="en-US" b="1" dirty="0"/>
              <a:t> &amp; EW: </a:t>
            </a:r>
            <a:r>
              <a:rPr lang="en-US" dirty="0"/>
              <a:t>“The Inflation Technique Completely Solves the Classical Inference Problem” </a:t>
            </a:r>
            <a:r>
              <a:rPr lang="en-US" b="1" dirty="0">
                <a:hlinkClick r:id="rId3"/>
              </a:rPr>
              <a:t>arXiv:1707.06476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9711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D68BF1-F0FD-447A-83C3-AADCE6B1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</a:t>
            </a:r>
            <a:r>
              <a:rPr lang="en-US" b="1" dirty="0">
                <a:solidFill>
                  <a:srgbClr val="DF3DD3"/>
                </a:solidFill>
              </a:rPr>
              <a:t>inflation technique </a:t>
            </a:r>
            <a:r>
              <a:rPr lang="en-US" dirty="0"/>
              <a:t>for correlation scenarios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EB46-AE77-4A03-A7B6-202EE47ED0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66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indow dir="vert"/>
      </p:transition>
    </mc:Choice>
    <mc:Fallback xmlns=""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3AFA2-DB18-4EA5-AA3F-8FA746511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Triangle Scenario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CE45AF96-FDC8-4457-8C38-F22FC8D0EC8A}"/>
                  </a:ext>
                </a:extLst>
              </p:cNvPr>
              <p:cNvSpPr/>
              <p:nvPr/>
            </p:nvSpPr>
            <p:spPr>
              <a:xfrm>
                <a:off x="4650660" y="156802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CE45AF96-FDC8-4457-8C38-F22FC8D0EC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660" y="1568023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BB3E2C2D-BADC-487D-BA56-A47A87F50AAF}"/>
                  </a:ext>
                </a:extLst>
              </p:cNvPr>
              <p:cNvSpPr/>
              <p:nvPr/>
            </p:nvSpPr>
            <p:spPr>
              <a:xfrm>
                <a:off x="3252714" y="334805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BB3E2C2D-BADC-487D-BA56-A47A87F50A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2714" y="3348053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C9EAD46-56EF-4338-AF12-AA884D033EC6}"/>
              </a:ext>
            </a:extLst>
          </p:cNvPr>
          <p:cNvCxnSpPr>
            <a:cxnSpLocks/>
            <a:stCxn id="7" idx="7"/>
            <a:endCxn id="4" idx="3"/>
          </p:cNvCxnSpPr>
          <p:nvPr/>
        </p:nvCxnSpPr>
        <p:spPr>
          <a:xfrm flipV="1">
            <a:off x="4514683" y="2036317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AB29853C-2E37-4009-8620-639DD9DE4D27}"/>
                  </a:ext>
                </a:extLst>
              </p:cNvPr>
              <p:cNvSpPr/>
              <p:nvPr/>
            </p:nvSpPr>
            <p:spPr>
              <a:xfrm>
                <a:off x="3968341" y="2455663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AB29853C-2E37-4009-8620-639DD9DE4D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8341" y="2455663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979E447-C5E1-4BD2-AC11-EC1E50709CAD}"/>
              </a:ext>
            </a:extLst>
          </p:cNvPr>
          <p:cNvCxnSpPr>
            <a:cxnSpLocks/>
            <a:stCxn id="7" idx="3"/>
            <a:endCxn id="5" idx="7"/>
          </p:cNvCxnSpPr>
          <p:nvPr/>
        </p:nvCxnSpPr>
        <p:spPr>
          <a:xfrm flipH="1">
            <a:off x="3721008" y="3002005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175C4F4-D96B-4D2C-ADC6-F19D5FEF0197}"/>
                  </a:ext>
                </a:extLst>
              </p:cNvPr>
              <p:cNvSpPr/>
              <p:nvPr/>
            </p:nvSpPr>
            <p:spPr>
              <a:xfrm>
                <a:off x="5888581" y="3376729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175C4F4-D96B-4D2C-ADC6-F19D5FEF01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8581" y="3376729"/>
                <a:ext cx="548640" cy="548640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489170E-1CB8-421D-A8A5-E3218E6586CB}"/>
              </a:ext>
            </a:extLst>
          </p:cNvPr>
          <p:cNvCxnSpPr>
            <a:cxnSpLocks/>
            <a:stCxn id="15" idx="2"/>
            <a:endCxn id="5" idx="6"/>
          </p:cNvCxnSpPr>
          <p:nvPr/>
        </p:nvCxnSpPr>
        <p:spPr>
          <a:xfrm flipH="1" flipV="1">
            <a:off x="3801354" y="3622373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ircle: Hollow 14">
                <a:extLst>
                  <a:ext uri="{FF2B5EF4-FFF2-40B4-BE49-F238E27FC236}">
                    <a16:creationId xmlns:a16="http://schemas.microsoft.com/office/drawing/2014/main" id="{1512D1EF-14F6-4D81-AC4D-8651D8DD7F95}"/>
                  </a:ext>
                </a:extLst>
              </p:cNvPr>
              <p:cNvSpPr/>
              <p:nvPr/>
            </p:nvSpPr>
            <p:spPr>
              <a:xfrm>
                <a:off x="4608421" y="3348053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5" name="Circle: Hollow 14">
                <a:extLst>
                  <a:ext uri="{FF2B5EF4-FFF2-40B4-BE49-F238E27FC236}">
                    <a16:creationId xmlns:a16="http://schemas.microsoft.com/office/drawing/2014/main" id="{1512D1EF-14F6-4D81-AC4D-8651D8DD7F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8421" y="3348053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3B2215-89D2-40BB-9C6B-88AB3657D205}"/>
              </a:ext>
            </a:extLst>
          </p:cNvPr>
          <p:cNvCxnSpPr>
            <a:cxnSpLocks/>
            <a:stCxn id="15" idx="6"/>
            <a:endCxn id="13" idx="2"/>
          </p:cNvCxnSpPr>
          <p:nvPr/>
        </p:nvCxnSpPr>
        <p:spPr>
          <a:xfrm flipV="1">
            <a:off x="5248501" y="3651049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ircle: Hollow 18">
                <a:extLst>
                  <a:ext uri="{FF2B5EF4-FFF2-40B4-BE49-F238E27FC236}">
                    <a16:creationId xmlns:a16="http://schemas.microsoft.com/office/drawing/2014/main" id="{5CE1B424-662A-4072-BEAD-F18ED317365D}"/>
                  </a:ext>
                </a:extLst>
              </p:cNvPr>
              <p:cNvSpPr/>
              <p:nvPr/>
            </p:nvSpPr>
            <p:spPr>
              <a:xfrm>
                <a:off x="5248501" y="2455663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9" name="Circle: Hollow 18">
                <a:extLst>
                  <a:ext uri="{FF2B5EF4-FFF2-40B4-BE49-F238E27FC236}">
                    <a16:creationId xmlns:a16="http://schemas.microsoft.com/office/drawing/2014/main" id="{5CE1B424-662A-4072-BEAD-F18ED31736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8501" y="2455663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CFE9CC8-FC58-4128-87E0-4A7028ACA86E}"/>
              </a:ext>
            </a:extLst>
          </p:cNvPr>
          <p:cNvCxnSpPr>
            <a:cxnSpLocks/>
            <a:stCxn id="19" idx="5"/>
            <a:endCxn id="13" idx="1"/>
          </p:cNvCxnSpPr>
          <p:nvPr/>
        </p:nvCxnSpPr>
        <p:spPr>
          <a:xfrm>
            <a:off x="5794843" y="3002005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7BB9472-44F1-4CCD-865C-0B99A7AD6B32}"/>
              </a:ext>
            </a:extLst>
          </p:cNvPr>
          <p:cNvCxnSpPr>
            <a:cxnSpLocks/>
            <a:stCxn id="19" idx="1"/>
            <a:endCxn id="4" idx="5"/>
          </p:cNvCxnSpPr>
          <p:nvPr/>
        </p:nvCxnSpPr>
        <p:spPr>
          <a:xfrm flipH="1" flipV="1">
            <a:off x="5118954" y="2036317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BAB2D9-D68D-47DF-933A-283E1FCDC8B9}"/>
                  </a:ext>
                </a:extLst>
              </p:cNvPr>
              <p:cNvSpPr txBox="1"/>
              <p:nvPr/>
            </p:nvSpPr>
            <p:spPr>
              <a:xfrm>
                <a:off x="604112" y="4922488"/>
                <a:ext cx="10983776" cy="10322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𝑎𝑏𝑐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brk m:alnAt="9"/>
                                </m:r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AB</m:t>
                              </m:r>
                            </m:sub>
                            <m:sup/>
                          </m:sSubSup>
                          <m:r>
                            <m:rPr>
                              <m:brk m:alnAt="7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brk m:alnAt="9"/>
                                </m:r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BC</m:t>
                              </m:r>
                            </m:sub>
                            <m:sup/>
                          </m:sSubSup>
                          <m:r>
                            <m:rPr>
                              <m:brk m:alnAt="7"/>
                            </m:r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brk m:alnAt="9"/>
                                </m:r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CA</m:t>
                              </m:r>
                            </m:sub>
                            <m:sup/>
                          </m:sSubSup>
                        </m:sub>
                        <m:sup/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brk m:alnAt="9"/>
                                    </m:rP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CA</m:t>
                                  </m:r>
                                </m:sub>
                                <m:sup/>
                              </m:sSubSup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brk m:alnAt="9"/>
                                    </m:rP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AB</m:t>
                                  </m:r>
                                </m:sub>
                                <m:sup/>
                              </m:sSubSup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brk m:alnAt="9"/>
                                    </m:rP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AB</m:t>
                                  </m:r>
                                </m:sub>
                                <m:sup/>
                              </m:sSubSup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brk m:alnAt="9"/>
                                    </m:rP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BC</m:t>
                                  </m:r>
                                </m:sub>
                                <m:sup/>
                              </m:sSubSup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brk m:alnAt="9"/>
                                    </m:rP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BC</m:t>
                                  </m:r>
                                </m:sub>
                                <m:sup/>
                              </m:sSubSup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brk m:alnAt="9"/>
                                    </m:rP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CA</m:t>
                                  </m:r>
                                </m:sub>
                                <m:sup/>
                              </m:sSubSup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brk m:alnAt="9"/>
                                    </m:rP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</m:t>
                                  </m:r>
                                </m:sub>
                                <m:sup/>
                              </m:sSubSup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brk m:alnAt="9"/>
                                    </m:rP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BC</m:t>
                                  </m:r>
                                </m:sub>
                                <m:sup/>
                              </m:sSubSup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brk m:alnAt="9"/>
                                    </m:rP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CA</m:t>
                                  </m:r>
                                </m:sub>
                                <m:sup/>
                              </m:sSubSup>
                            </m:e>
                          </m:d>
                        </m:e>
                      </m:nary>
                    </m:oMath>
                  </m:oMathPara>
                </a14:m>
                <a:endParaRPr lang="en-US" sz="1600" i="1" baseline="-25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BAB2D9-D68D-47DF-933A-283E1FCDC8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12" y="4922488"/>
                <a:ext cx="10983776" cy="103220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539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3AFA2-DB18-4EA5-AA3F-8FA746511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“Reuse” causal parameters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CE45AF96-FDC8-4457-8C38-F22FC8D0EC8A}"/>
                  </a:ext>
                </a:extLst>
              </p:cNvPr>
              <p:cNvSpPr/>
              <p:nvPr/>
            </p:nvSpPr>
            <p:spPr>
              <a:xfrm>
                <a:off x="8123776" y="266690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CE45AF96-FDC8-4457-8C38-F22FC8D0EC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3776" y="2666907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BB3E2C2D-BADC-487D-BA56-A47A87F50AAF}"/>
                  </a:ext>
                </a:extLst>
              </p:cNvPr>
              <p:cNvSpPr/>
              <p:nvPr/>
            </p:nvSpPr>
            <p:spPr>
              <a:xfrm>
                <a:off x="6725830" y="444693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BB3E2C2D-BADC-487D-BA56-A47A87F50A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830" y="4446937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C9EAD46-56EF-4338-AF12-AA884D033EC6}"/>
              </a:ext>
            </a:extLst>
          </p:cNvPr>
          <p:cNvCxnSpPr>
            <a:cxnSpLocks/>
            <a:stCxn id="7" idx="7"/>
            <a:endCxn id="4" idx="3"/>
          </p:cNvCxnSpPr>
          <p:nvPr/>
        </p:nvCxnSpPr>
        <p:spPr>
          <a:xfrm flipV="1">
            <a:off x="7987799" y="3135201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AB29853C-2E37-4009-8620-639DD9DE4D27}"/>
                  </a:ext>
                </a:extLst>
              </p:cNvPr>
              <p:cNvSpPr/>
              <p:nvPr/>
            </p:nvSpPr>
            <p:spPr>
              <a:xfrm>
                <a:off x="7441457" y="355454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AB29853C-2E37-4009-8620-639DD9DE4D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1457" y="355454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979E447-C5E1-4BD2-AC11-EC1E50709CAD}"/>
              </a:ext>
            </a:extLst>
          </p:cNvPr>
          <p:cNvCxnSpPr>
            <a:cxnSpLocks/>
            <a:stCxn id="7" idx="3"/>
            <a:endCxn id="5" idx="7"/>
          </p:cNvCxnSpPr>
          <p:nvPr/>
        </p:nvCxnSpPr>
        <p:spPr>
          <a:xfrm flipH="1">
            <a:off x="7194124" y="4100889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175C4F4-D96B-4D2C-ADC6-F19D5FEF0197}"/>
                  </a:ext>
                </a:extLst>
              </p:cNvPr>
              <p:cNvSpPr/>
              <p:nvPr/>
            </p:nvSpPr>
            <p:spPr>
              <a:xfrm>
                <a:off x="9361697" y="447561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175C4F4-D96B-4D2C-ADC6-F19D5FEF01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1697" y="4475613"/>
                <a:ext cx="548640" cy="548640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489170E-1CB8-421D-A8A5-E3218E6586CB}"/>
              </a:ext>
            </a:extLst>
          </p:cNvPr>
          <p:cNvCxnSpPr>
            <a:cxnSpLocks/>
            <a:stCxn id="15" idx="2"/>
            <a:endCxn id="5" idx="6"/>
          </p:cNvCxnSpPr>
          <p:nvPr/>
        </p:nvCxnSpPr>
        <p:spPr>
          <a:xfrm flipH="1" flipV="1">
            <a:off x="7274470" y="4721257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ircle: Hollow 14">
                <a:extLst>
                  <a:ext uri="{FF2B5EF4-FFF2-40B4-BE49-F238E27FC236}">
                    <a16:creationId xmlns:a16="http://schemas.microsoft.com/office/drawing/2014/main" id="{1512D1EF-14F6-4D81-AC4D-8651D8DD7F95}"/>
                  </a:ext>
                </a:extLst>
              </p:cNvPr>
              <p:cNvSpPr/>
              <p:nvPr/>
            </p:nvSpPr>
            <p:spPr>
              <a:xfrm>
                <a:off x="8081537" y="444693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5" name="Circle: Hollow 14">
                <a:extLst>
                  <a:ext uri="{FF2B5EF4-FFF2-40B4-BE49-F238E27FC236}">
                    <a16:creationId xmlns:a16="http://schemas.microsoft.com/office/drawing/2014/main" id="{1512D1EF-14F6-4D81-AC4D-8651D8DD7F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1537" y="444693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3B2215-89D2-40BB-9C6B-88AB3657D205}"/>
              </a:ext>
            </a:extLst>
          </p:cNvPr>
          <p:cNvCxnSpPr>
            <a:cxnSpLocks/>
            <a:stCxn id="15" idx="6"/>
            <a:endCxn id="13" idx="2"/>
          </p:cNvCxnSpPr>
          <p:nvPr/>
        </p:nvCxnSpPr>
        <p:spPr>
          <a:xfrm flipV="1">
            <a:off x="8721617" y="4749933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ircle: Hollow 18">
                <a:extLst>
                  <a:ext uri="{FF2B5EF4-FFF2-40B4-BE49-F238E27FC236}">
                    <a16:creationId xmlns:a16="http://schemas.microsoft.com/office/drawing/2014/main" id="{5CE1B424-662A-4072-BEAD-F18ED317365D}"/>
                  </a:ext>
                </a:extLst>
              </p:cNvPr>
              <p:cNvSpPr/>
              <p:nvPr/>
            </p:nvSpPr>
            <p:spPr>
              <a:xfrm>
                <a:off x="8721617" y="355454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9" name="Circle: Hollow 18">
                <a:extLst>
                  <a:ext uri="{FF2B5EF4-FFF2-40B4-BE49-F238E27FC236}">
                    <a16:creationId xmlns:a16="http://schemas.microsoft.com/office/drawing/2014/main" id="{5CE1B424-662A-4072-BEAD-F18ED31736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1617" y="355454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CFE9CC8-FC58-4128-87E0-4A7028ACA86E}"/>
              </a:ext>
            </a:extLst>
          </p:cNvPr>
          <p:cNvCxnSpPr>
            <a:cxnSpLocks/>
            <a:stCxn id="19" idx="5"/>
            <a:endCxn id="13" idx="1"/>
          </p:cNvCxnSpPr>
          <p:nvPr/>
        </p:nvCxnSpPr>
        <p:spPr>
          <a:xfrm>
            <a:off x="9267959" y="4100889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7BB9472-44F1-4CCD-865C-0B99A7AD6B32}"/>
              </a:ext>
            </a:extLst>
          </p:cNvPr>
          <p:cNvCxnSpPr>
            <a:cxnSpLocks/>
            <a:stCxn id="19" idx="1"/>
            <a:endCxn id="4" idx="5"/>
          </p:cNvCxnSpPr>
          <p:nvPr/>
        </p:nvCxnSpPr>
        <p:spPr>
          <a:xfrm flipH="1" flipV="1">
            <a:off x="8592070" y="3135201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F681265-D0EE-4788-8696-F221A7854AEC}"/>
                  </a:ext>
                </a:extLst>
              </p:cNvPr>
              <p:cNvSpPr/>
              <p:nvPr/>
            </p:nvSpPr>
            <p:spPr>
              <a:xfrm>
                <a:off x="7713479" y="1827920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F681265-D0EE-4788-8696-F221A7854A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479" y="1827920"/>
                <a:ext cx="548640" cy="548640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53730AE-A6CA-4966-A785-021857BC1367}"/>
              </a:ext>
            </a:extLst>
          </p:cNvPr>
          <p:cNvCxnSpPr>
            <a:cxnSpLocks/>
            <a:stCxn id="7" idx="0"/>
            <a:endCxn id="30" idx="3"/>
          </p:cNvCxnSpPr>
          <p:nvPr/>
        </p:nvCxnSpPr>
        <p:spPr>
          <a:xfrm flipV="1">
            <a:off x="7761497" y="2296214"/>
            <a:ext cx="32328" cy="12583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ircle: Hollow 32">
                <a:extLst>
                  <a:ext uri="{FF2B5EF4-FFF2-40B4-BE49-F238E27FC236}">
                    <a16:creationId xmlns:a16="http://schemas.microsoft.com/office/drawing/2014/main" id="{D5E2CE89-8F03-4CAA-A0B7-7075DC0F22B6}"/>
                  </a:ext>
                </a:extLst>
              </p:cNvPr>
              <p:cNvSpPr/>
              <p:nvPr/>
            </p:nvSpPr>
            <p:spPr>
              <a:xfrm>
                <a:off x="8995937" y="177798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33" name="Circle: Hollow 32">
                <a:extLst>
                  <a:ext uri="{FF2B5EF4-FFF2-40B4-BE49-F238E27FC236}">
                    <a16:creationId xmlns:a16="http://schemas.microsoft.com/office/drawing/2014/main" id="{D5E2CE89-8F03-4CAA-A0B7-7075DC0F22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37" y="177798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9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3047FAC-B006-4848-9CCE-80D886F3BAA7}"/>
              </a:ext>
            </a:extLst>
          </p:cNvPr>
          <p:cNvCxnSpPr>
            <a:cxnSpLocks/>
            <a:stCxn id="33" idx="2"/>
            <a:endCxn id="30" idx="6"/>
          </p:cNvCxnSpPr>
          <p:nvPr/>
        </p:nvCxnSpPr>
        <p:spPr>
          <a:xfrm flipH="1">
            <a:off x="8262119" y="2098022"/>
            <a:ext cx="733818" cy="42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CE672ED8-FB4C-482B-95F5-5F039E891DA5}"/>
                  </a:ext>
                </a:extLst>
              </p:cNvPr>
              <p:cNvSpPr/>
              <p:nvPr/>
            </p:nvSpPr>
            <p:spPr>
              <a:xfrm>
                <a:off x="2356639" y="202682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CE672ED8-FB4C-482B-95F5-5F039E891D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6639" y="2026827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43E1D0B-D708-446E-BD7D-172F813DC463}"/>
                  </a:ext>
                </a:extLst>
              </p:cNvPr>
              <p:cNvSpPr/>
              <p:nvPr/>
            </p:nvSpPr>
            <p:spPr>
              <a:xfrm>
                <a:off x="958693" y="380685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43E1D0B-D708-446E-BD7D-172F813DC4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693" y="3806857"/>
                <a:ext cx="548640" cy="54864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C5F11DA-B9E1-42BD-83B4-41E0910FBFBD}"/>
              </a:ext>
            </a:extLst>
          </p:cNvPr>
          <p:cNvCxnSpPr>
            <a:cxnSpLocks/>
            <a:stCxn id="48" idx="7"/>
            <a:endCxn id="44" idx="3"/>
          </p:cNvCxnSpPr>
          <p:nvPr/>
        </p:nvCxnSpPr>
        <p:spPr>
          <a:xfrm flipV="1">
            <a:off x="2220662" y="2495121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ircle: Hollow 47">
                <a:extLst>
                  <a:ext uri="{FF2B5EF4-FFF2-40B4-BE49-F238E27FC236}">
                    <a16:creationId xmlns:a16="http://schemas.microsoft.com/office/drawing/2014/main" id="{5C57A0F5-3808-4F6C-BFF5-C0F5ED348661}"/>
                  </a:ext>
                </a:extLst>
              </p:cNvPr>
              <p:cNvSpPr/>
              <p:nvPr/>
            </p:nvSpPr>
            <p:spPr>
              <a:xfrm>
                <a:off x="1674320" y="291446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48" name="Circle: Hollow 47">
                <a:extLst>
                  <a:ext uri="{FF2B5EF4-FFF2-40B4-BE49-F238E27FC236}">
                    <a16:creationId xmlns:a16="http://schemas.microsoft.com/office/drawing/2014/main" id="{5C57A0F5-3808-4F6C-BFF5-C0F5ED3486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320" y="291446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2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831BE25-99D6-42DC-AFED-1251973E1070}"/>
              </a:ext>
            </a:extLst>
          </p:cNvPr>
          <p:cNvCxnSpPr>
            <a:cxnSpLocks/>
            <a:stCxn id="48" idx="3"/>
            <a:endCxn id="45" idx="7"/>
          </p:cNvCxnSpPr>
          <p:nvPr/>
        </p:nvCxnSpPr>
        <p:spPr>
          <a:xfrm flipH="1">
            <a:off x="1426987" y="3460809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ADA5707-BE6B-461D-867C-F1916202FC82}"/>
                  </a:ext>
                </a:extLst>
              </p:cNvPr>
              <p:cNvSpPr/>
              <p:nvPr/>
            </p:nvSpPr>
            <p:spPr>
              <a:xfrm>
                <a:off x="3594560" y="383553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ADA5707-BE6B-461D-867C-F1916202FC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4560" y="3835533"/>
                <a:ext cx="548640" cy="548640"/>
              </a:xfrm>
              <a:prstGeom prst="ellipse">
                <a:avLst/>
              </a:prstGeom>
              <a:blipFill>
                <a:blip r:embed="rId1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6A5129A-2B22-4982-B000-A9CE644E8187}"/>
              </a:ext>
            </a:extLst>
          </p:cNvPr>
          <p:cNvCxnSpPr>
            <a:cxnSpLocks/>
            <a:stCxn id="53" idx="2"/>
            <a:endCxn id="45" idx="6"/>
          </p:cNvCxnSpPr>
          <p:nvPr/>
        </p:nvCxnSpPr>
        <p:spPr>
          <a:xfrm flipH="1" flipV="1">
            <a:off x="1507333" y="4081177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ircle: Hollow 52">
                <a:extLst>
                  <a:ext uri="{FF2B5EF4-FFF2-40B4-BE49-F238E27FC236}">
                    <a16:creationId xmlns:a16="http://schemas.microsoft.com/office/drawing/2014/main" id="{80D613EE-486F-4B8F-8F09-9EC4AAC64961}"/>
                  </a:ext>
                </a:extLst>
              </p:cNvPr>
              <p:cNvSpPr/>
              <p:nvPr/>
            </p:nvSpPr>
            <p:spPr>
              <a:xfrm>
                <a:off x="2314400" y="380685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3" name="Circle: Hollow 52">
                <a:extLst>
                  <a:ext uri="{FF2B5EF4-FFF2-40B4-BE49-F238E27FC236}">
                    <a16:creationId xmlns:a16="http://schemas.microsoft.com/office/drawing/2014/main" id="{80D613EE-486F-4B8F-8F09-9EC4AAC649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4400" y="380685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CE2A235-DDD2-4089-9D3F-DD5A8AA99CC2}"/>
              </a:ext>
            </a:extLst>
          </p:cNvPr>
          <p:cNvCxnSpPr>
            <a:cxnSpLocks/>
            <a:stCxn id="53" idx="6"/>
            <a:endCxn id="51" idx="2"/>
          </p:cNvCxnSpPr>
          <p:nvPr/>
        </p:nvCxnSpPr>
        <p:spPr>
          <a:xfrm flipV="1">
            <a:off x="2954480" y="4109853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ircle: Hollow 54">
                <a:extLst>
                  <a:ext uri="{FF2B5EF4-FFF2-40B4-BE49-F238E27FC236}">
                    <a16:creationId xmlns:a16="http://schemas.microsoft.com/office/drawing/2014/main" id="{B91D6127-ECDA-4656-A31C-56572FADAF73}"/>
                  </a:ext>
                </a:extLst>
              </p:cNvPr>
              <p:cNvSpPr/>
              <p:nvPr/>
            </p:nvSpPr>
            <p:spPr>
              <a:xfrm>
                <a:off x="2954480" y="291446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5" name="Circle: Hollow 54">
                <a:extLst>
                  <a:ext uri="{FF2B5EF4-FFF2-40B4-BE49-F238E27FC236}">
                    <a16:creationId xmlns:a16="http://schemas.microsoft.com/office/drawing/2014/main" id="{B91D6127-ECDA-4656-A31C-56572FADAF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480" y="291446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11DE09B-65DA-4A23-AD4D-3854E6FD4E8F}"/>
              </a:ext>
            </a:extLst>
          </p:cNvPr>
          <p:cNvCxnSpPr>
            <a:cxnSpLocks/>
            <a:stCxn id="55" idx="5"/>
            <a:endCxn id="51" idx="1"/>
          </p:cNvCxnSpPr>
          <p:nvPr/>
        </p:nvCxnSpPr>
        <p:spPr>
          <a:xfrm>
            <a:off x="3500822" y="3460809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669A0AD-CF41-4B96-86B4-EFC08B6DEFAB}"/>
              </a:ext>
            </a:extLst>
          </p:cNvPr>
          <p:cNvCxnSpPr>
            <a:cxnSpLocks/>
            <a:stCxn id="55" idx="1"/>
            <a:endCxn id="44" idx="5"/>
          </p:cNvCxnSpPr>
          <p:nvPr/>
        </p:nvCxnSpPr>
        <p:spPr>
          <a:xfrm flipH="1" flipV="1">
            <a:off x="2824933" y="2495121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D2CD8A61-FEC2-4A25-B714-979E8FB16EA1}"/>
              </a:ext>
            </a:extLst>
          </p:cNvPr>
          <p:cNvSpPr/>
          <p:nvPr/>
        </p:nvSpPr>
        <p:spPr>
          <a:xfrm>
            <a:off x="5080303" y="1612056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6AC725F-96FC-45E2-9E6E-7D21E4ECD1FB}"/>
              </a:ext>
            </a:extLst>
          </p:cNvPr>
          <p:cNvSpPr txBox="1"/>
          <p:nvPr/>
        </p:nvSpPr>
        <p:spPr>
          <a:xfrm>
            <a:off x="958693" y="1419726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B1E58C3-E2B7-4C6E-99B3-708FBCFCB08B}"/>
              </a:ext>
            </a:extLst>
          </p:cNvPr>
          <p:cNvSpPr txBox="1"/>
          <p:nvPr/>
        </p:nvSpPr>
        <p:spPr>
          <a:xfrm>
            <a:off x="5561388" y="1380831"/>
            <a:ext cx="1596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Inflation Graph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498F361-1E0E-4E3F-965E-D1B1FDCE953F}"/>
                  </a:ext>
                </a:extLst>
              </p:cNvPr>
              <p:cNvSpPr txBox="1"/>
              <p:nvPr/>
            </p:nvSpPr>
            <p:spPr>
              <a:xfrm>
                <a:off x="964391" y="5766502"/>
                <a:ext cx="1427570" cy="3489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𝑎𝑏𝑐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498F361-1E0E-4E3F-965E-D1B1FDCE9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391" y="5766502"/>
                <a:ext cx="1427570" cy="348942"/>
              </a:xfrm>
              <a:prstGeom prst="rect">
                <a:avLst/>
              </a:prstGeom>
              <a:blipFill>
                <a:blip r:embed="rId15"/>
                <a:stretch>
                  <a:fillRect l="-3419" t="-3509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7C09741-7AE0-4052-B8EC-92E81273900F}"/>
                  </a:ext>
                </a:extLst>
              </p:cNvPr>
              <p:cNvSpPr txBox="1"/>
              <p:nvPr/>
            </p:nvSpPr>
            <p:spPr>
              <a:xfrm>
                <a:off x="7906901" y="5778749"/>
                <a:ext cx="1816908" cy="3366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𝑏𝑐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7C09741-7AE0-4052-B8EC-92E8127390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6901" y="5778749"/>
                <a:ext cx="1816908" cy="336695"/>
              </a:xfrm>
              <a:prstGeom prst="rect">
                <a:avLst/>
              </a:prstGeom>
              <a:blipFill>
                <a:blip r:embed="rId16"/>
                <a:stretch>
                  <a:fillRect l="-2349" t="-1818" b="-1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88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3" grpId="0" animBg="1"/>
      <p:bldP spid="15" grpId="0" animBg="1"/>
      <p:bldP spid="19" grpId="0" animBg="1"/>
      <p:bldP spid="30" grpId="0" animBg="1"/>
      <p:bldP spid="33" grpId="0" animBg="1"/>
      <p:bldP spid="59" grpId="0"/>
      <p:bldP spid="6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74C1A-3EE7-42B5-BE0B-E96BBBEA4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Causal Inflation</a:t>
            </a:r>
            <a:r>
              <a:rPr lang="en-US" dirty="0"/>
              <a:t> in 60 seconds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E92C4-82B2-4AEF-8F51-91736C4A8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IMAGINE</a:t>
            </a:r>
            <a:r>
              <a:rPr lang="en-US" dirty="0"/>
              <a:t> your choice of </a:t>
            </a:r>
            <a:r>
              <a:rPr lang="en-US" b="1" dirty="0">
                <a:solidFill>
                  <a:srgbClr val="0070C0"/>
                </a:solidFill>
              </a:rPr>
              <a:t>inflation graph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LINK</a:t>
            </a:r>
            <a:r>
              <a:rPr lang="en-US" dirty="0"/>
              <a:t> the original graph to the inflation graph via </a:t>
            </a:r>
            <a:r>
              <a:rPr lang="en-US" b="1" dirty="0"/>
              <a:t>linear equation(s)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CONSTRAIN </a:t>
            </a:r>
            <a:r>
              <a:rPr lang="en-US" dirty="0"/>
              <a:t>the set of allowed distributions on the </a:t>
            </a:r>
            <a:r>
              <a:rPr lang="en-US" b="1" dirty="0">
                <a:solidFill>
                  <a:srgbClr val="0070C0"/>
                </a:solidFill>
              </a:rPr>
              <a:t>inflation graph </a:t>
            </a:r>
            <a:r>
              <a:rPr lang="en-US" dirty="0"/>
              <a:t>using </a:t>
            </a:r>
            <a:r>
              <a:rPr lang="en-US" b="1" dirty="0"/>
              <a:t>SYMMETRY </a:t>
            </a:r>
            <a:r>
              <a:rPr lang="en-US" dirty="0"/>
              <a:t>(also a sort of linear equations)</a:t>
            </a:r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0" indent="0" algn="ctr">
              <a:buNone/>
            </a:pPr>
            <a:r>
              <a:rPr lang="en-US" dirty="0"/>
              <a:t>(it always ends up looking like a linear program)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08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CE672ED8-FB4C-482B-95F5-5F039E891DA5}"/>
                  </a:ext>
                </a:extLst>
              </p:cNvPr>
              <p:cNvSpPr/>
              <p:nvPr/>
            </p:nvSpPr>
            <p:spPr>
              <a:xfrm>
                <a:off x="2356639" y="218875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CE672ED8-FB4C-482B-95F5-5F039E891D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6639" y="2188752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43E1D0B-D708-446E-BD7D-172F813DC463}"/>
                  </a:ext>
                </a:extLst>
              </p:cNvPr>
              <p:cNvSpPr/>
              <p:nvPr/>
            </p:nvSpPr>
            <p:spPr>
              <a:xfrm>
                <a:off x="958693" y="39687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43E1D0B-D708-446E-BD7D-172F813DC4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693" y="3968782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C5F11DA-B9E1-42BD-83B4-41E0910FBFBD}"/>
              </a:ext>
            </a:extLst>
          </p:cNvPr>
          <p:cNvCxnSpPr>
            <a:cxnSpLocks/>
            <a:stCxn id="48" idx="7"/>
            <a:endCxn id="44" idx="3"/>
          </p:cNvCxnSpPr>
          <p:nvPr/>
        </p:nvCxnSpPr>
        <p:spPr>
          <a:xfrm flipV="1">
            <a:off x="2220662" y="2657046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ircle: Hollow 47">
                <a:extLst>
                  <a:ext uri="{FF2B5EF4-FFF2-40B4-BE49-F238E27FC236}">
                    <a16:creationId xmlns:a16="http://schemas.microsoft.com/office/drawing/2014/main" id="{5C57A0F5-3808-4F6C-BFF5-C0F5ED348661}"/>
                  </a:ext>
                </a:extLst>
              </p:cNvPr>
              <p:cNvSpPr/>
              <p:nvPr/>
            </p:nvSpPr>
            <p:spPr>
              <a:xfrm>
                <a:off x="1674320" y="307639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48" name="Circle: Hollow 47">
                <a:extLst>
                  <a:ext uri="{FF2B5EF4-FFF2-40B4-BE49-F238E27FC236}">
                    <a16:creationId xmlns:a16="http://schemas.microsoft.com/office/drawing/2014/main" id="{5C57A0F5-3808-4F6C-BFF5-C0F5ED3486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320" y="307639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831BE25-99D6-42DC-AFED-1251973E1070}"/>
              </a:ext>
            </a:extLst>
          </p:cNvPr>
          <p:cNvCxnSpPr>
            <a:cxnSpLocks/>
            <a:stCxn id="48" idx="3"/>
            <a:endCxn id="45" idx="7"/>
          </p:cNvCxnSpPr>
          <p:nvPr/>
        </p:nvCxnSpPr>
        <p:spPr>
          <a:xfrm flipH="1">
            <a:off x="1426987" y="3622734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ADA5707-BE6B-461D-867C-F1916202FC82}"/>
                  </a:ext>
                </a:extLst>
              </p:cNvPr>
              <p:cNvSpPr/>
              <p:nvPr/>
            </p:nvSpPr>
            <p:spPr>
              <a:xfrm>
                <a:off x="3594560" y="399745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ADA5707-BE6B-461D-867C-F1916202FC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4560" y="3997458"/>
                <a:ext cx="548640" cy="548640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6A5129A-2B22-4982-B000-A9CE644E8187}"/>
              </a:ext>
            </a:extLst>
          </p:cNvPr>
          <p:cNvCxnSpPr>
            <a:cxnSpLocks/>
            <a:stCxn id="53" idx="2"/>
            <a:endCxn id="45" idx="6"/>
          </p:cNvCxnSpPr>
          <p:nvPr/>
        </p:nvCxnSpPr>
        <p:spPr>
          <a:xfrm flipH="1" flipV="1">
            <a:off x="1507333" y="4243102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ircle: Hollow 52">
                <a:extLst>
                  <a:ext uri="{FF2B5EF4-FFF2-40B4-BE49-F238E27FC236}">
                    <a16:creationId xmlns:a16="http://schemas.microsoft.com/office/drawing/2014/main" id="{80D613EE-486F-4B8F-8F09-9EC4AAC64961}"/>
                  </a:ext>
                </a:extLst>
              </p:cNvPr>
              <p:cNvSpPr/>
              <p:nvPr/>
            </p:nvSpPr>
            <p:spPr>
              <a:xfrm>
                <a:off x="2314400" y="396878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3" name="Circle: Hollow 52">
                <a:extLst>
                  <a:ext uri="{FF2B5EF4-FFF2-40B4-BE49-F238E27FC236}">
                    <a16:creationId xmlns:a16="http://schemas.microsoft.com/office/drawing/2014/main" id="{80D613EE-486F-4B8F-8F09-9EC4AAC649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4400" y="396878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CE2A235-DDD2-4089-9D3F-DD5A8AA99CC2}"/>
              </a:ext>
            </a:extLst>
          </p:cNvPr>
          <p:cNvCxnSpPr>
            <a:cxnSpLocks/>
            <a:stCxn id="53" idx="6"/>
            <a:endCxn id="51" idx="2"/>
          </p:cNvCxnSpPr>
          <p:nvPr/>
        </p:nvCxnSpPr>
        <p:spPr>
          <a:xfrm flipV="1">
            <a:off x="2954480" y="4271778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ircle: Hollow 54">
                <a:extLst>
                  <a:ext uri="{FF2B5EF4-FFF2-40B4-BE49-F238E27FC236}">
                    <a16:creationId xmlns:a16="http://schemas.microsoft.com/office/drawing/2014/main" id="{B91D6127-ECDA-4656-A31C-56572FADAF73}"/>
                  </a:ext>
                </a:extLst>
              </p:cNvPr>
              <p:cNvSpPr/>
              <p:nvPr/>
            </p:nvSpPr>
            <p:spPr>
              <a:xfrm>
                <a:off x="2954480" y="307639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5" name="Circle: Hollow 54">
                <a:extLst>
                  <a:ext uri="{FF2B5EF4-FFF2-40B4-BE49-F238E27FC236}">
                    <a16:creationId xmlns:a16="http://schemas.microsoft.com/office/drawing/2014/main" id="{B91D6127-ECDA-4656-A31C-56572FADAF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480" y="307639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11DE09B-65DA-4A23-AD4D-3854E6FD4E8F}"/>
              </a:ext>
            </a:extLst>
          </p:cNvPr>
          <p:cNvCxnSpPr>
            <a:cxnSpLocks/>
            <a:stCxn id="55" idx="5"/>
            <a:endCxn id="51" idx="1"/>
          </p:cNvCxnSpPr>
          <p:nvPr/>
        </p:nvCxnSpPr>
        <p:spPr>
          <a:xfrm>
            <a:off x="3500822" y="3622734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669A0AD-CF41-4B96-86B4-EFC08B6DEFAB}"/>
              </a:ext>
            </a:extLst>
          </p:cNvPr>
          <p:cNvCxnSpPr>
            <a:cxnSpLocks/>
            <a:stCxn id="55" idx="1"/>
            <a:endCxn id="44" idx="5"/>
          </p:cNvCxnSpPr>
          <p:nvPr/>
        </p:nvCxnSpPr>
        <p:spPr>
          <a:xfrm flipH="1" flipV="1">
            <a:off x="2824933" y="2657046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D2CD8A61-FEC2-4A25-B714-979E8FB16EA1}"/>
              </a:ext>
            </a:extLst>
          </p:cNvPr>
          <p:cNvSpPr/>
          <p:nvPr/>
        </p:nvSpPr>
        <p:spPr>
          <a:xfrm>
            <a:off x="5080303" y="1773981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6AC725F-96FC-45E2-9E6E-7D21E4ECD1FB}"/>
              </a:ext>
            </a:extLst>
          </p:cNvPr>
          <p:cNvSpPr txBox="1"/>
          <p:nvPr/>
        </p:nvSpPr>
        <p:spPr>
          <a:xfrm>
            <a:off x="958693" y="1581651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B1E58C3-E2B7-4C6E-99B3-708FBCFCB08B}"/>
              </a:ext>
            </a:extLst>
          </p:cNvPr>
          <p:cNvSpPr txBox="1"/>
          <p:nvPr/>
        </p:nvSpPr>
        <p:spPr>
          <a:xfrm>
            <a:off x="5561388" y="1542756"/>
            <a:ext cx="1596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Inflation Graph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498F361-1E0E-4E3F-965E-D1B1FDCE953F}"/>
                  </a:ext>
                </a:extLst>
              </p:cNvPr>
              <p:cNvSpPr txBox="1"/>
              <p:nvPr/>
            </p:nvSpPr>
            <p:spPr>
              <a:xfrm>
                <a:off x="2783906" y="499309"/>
                <a:ext cx="4894097" cy="5529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𝐴𝐵𝐶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𝑎𝑏𝑐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𝑎𝑏𝑐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498F361-1E0E-4E3F-965E-D1B1FDCE9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906" y="499309"/>
                <a:ext cx="4894097" cy="55297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1149D5F-175A-46A1-A335-F45BCE67E2EE}"/>
                  </a:ext>
                </a:extLst>
              </p:cNvPr>
              <p:cNvSpPr/>
              <p:nvPr/>
            </p:nvSpPr>
            <p:spPr>
              <a:xfrm>
                <a:off x="8123776" y="282883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1149D5F-175A-46A1-A335-F45BCE67E2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3776" y="2828832"/>
                <a:ext cx="548640" cy="548640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85C509CA-30F6-4822-8E90-26821645F6E6}"/>
                  </a:ext>
                </a:extLst>
              </p:cNvPr>
              <p:cNvSpPr/>
              <p:nvPr/>
            </p:nvSpPr>
            <p:spPr>
              <a:xfrm>
                <a:off x="6725830" y="460886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85C509CA-30F6-4822-8E90-26821645F6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830" y="4608862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9FA98AB-66D7-410B-A688-A3DA58B1E9AC}"/>
              </a:ext>
            </a:extLst>
          </p:cNvPr>
          <p:cNvCxnSpPr>
            <a:cxnSpLocks/>
            <a:stCxn id="79" idx="7"/>
            <a:endCxn id="76" idx="3"/>
          </p:cNvCxnSpPr>
          <p:nvPr/>
        </p:nvCxnSpPr>
        <p:spPr>
          <a:xfrm flipV="1">
            <a:off x="7987799" y="3297126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ircle: Hollow 78">
                <a:extLst>
                  <a:ext uri="{FF2B5EF4-FFF2-40B4-BE49-F238E27FC236}">
                    <a16:creationId xmlns:a16="http://schemas.microsoft.com/office/drawing/2014/main" id="{3F41E3D4-CDCD-41BE-8B20-A5658C6ACD5A}"/>
                  </a:ext>
                </a:extLst>
              </p:cNvPr>
              <p:cNvSpPr/>
              <p:nvPr/>
            </p:nvSpPr>
            <p:spPr>
              <a:xfrm>
                <a:off x="744145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79" name="Circle: Hollow 78">
                <a:extLst>
                  <a:ext uri="{FF2B5EF4-FFF2-40B4-BE49-F238E27FC236}">
                    <a16:creationId xmlns:a16="http://schemas.microsoft.com/office/drawing/2014/main" id="{3F41E3D4-CDCD-41BE-8B20-A5658C6ACD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145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1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DBBB061-23B4-4900-BE4D-5A2E207B3D1C}"/>
              </a:ext>
            </a:extLst>
          </p:cNvPr>
          <p:cNvCxnSpPr>
            <a:cxnSpLocks/>
            <a:stCxn id="79" idx="3"/>
            <a:endCxn id="77" idx="7"/>
          </p:cNvCxnSpPr>
          <p:nvPr/>
        </p:nvCxnSpPr>
        <p:spPr>
          <a:xfrm flipH="1">
            <a:off x="7194124" y="4262814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B159EB8A-CA8C-42F9-AC52-694E04B68C48}"/>
                  </a:ext>
                </a:extLst>
              </p:cNvPr>
              <p:cNvSpPr/>
              <p:nvPr/>
            </p:nvSpPr>
            <p:spPr>
              <a:xfrm>
                <a:off x="9361697" y="463753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B159EB8A-CA8C-42F9-AC52-694E04B68C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1697" y="4637538"/>
                <a:ext cx="548640" cy="548640"/>
              </a:xfrm>
              <a:prstGeom prst="ellipse">
                <a:avLst/>
              </a:prstGeom>
              <a:blipFill>
                <a:blip r:embed="rId1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F1CF8C57-847C-441D-8036-AA1FF443CEB1}"/>
              </a:ext>
            </a:extLst>
          </p:cNvPr>
          <p:cNvCxnSpPr>
            <a:cxnSpLocks/>
            <a:stCxn id="83" idx="2"/>
            <a:endCxn id="77" idx="6"/>
          </p:cNvCxnSpPr>
          <p:nvPr/>
        </p:nvCxnSpPr>
        <p:spPr>
          <a:xfrm flipH="1" flipV="1">
            <a:off x="7274470" y="4883182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ircle: Hollow 82">
                <a:extLst>
                  <a:ext uri="{FF2B5EF4-FFF2-40B4-BE49-F238E27FC236}">
                    <a16:creationId xmlns:a16="http://schemas.microsoft.com/office/drawing/2014/main" id="{E0BC31D2-2223-46F2-9ED5-8C4207511DC0}"/>
                  </a:ext>
                </a:extLst>
              </p:cNvPr>
              <p:cNvSpPr/>
              <p:nvPr/>
            </p:nvSpPr>
            <p:spPr>
              <a:xfrm>
                <a:off x="8081537" y="460886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83" name="Circle: Hollow 82">
                <a:extLst>
                  <a:ext uri="{FF2B5EF4-FFF2-40B4-BE49-F238E27FC236}">
                    <a16:creationId xmlns:a16="http://schemas.microsoft.com/office/drawing/2014/main" id="{E0BC31D2-2223-46F2-9ED5-8C4207511D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1537" y="460886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2EF251B-D956-42A3-B78F-0E975E630277}"/>
              </a:ext>
            </a:extLst>
          </p:cNvPr>
          <p:cNvCxnSpPr>
            <a:cxnSpLocks/>
            <a:stCxn id="83" idx="6"/>
            <a:endCxn id="81" idx="2"/>
          </p:cNvCxnSpPr>
          <p:nvPr/>
        </p:nvCxnSpPr>
        <p:spPr>
          <a:xfrm flipV="1">
            <a:off x="8721617" y="4911858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ircle: Hollow 84">
                <a:extLst>
                  <a:ext uri="{FF2B5EF4-FFF2-40B4-BE49-F238E27FC236}">
                    <a16:creationId xmlns:a16="http://schemas.microsoft.com/office/drawing/2014/main" id="{0B7C19CE-A3CF-4081-8E45-7B3A61EADF61}"/>
                  </a:ext>
                </a:extLst>
              </p:cNvPr>
              <p:cNvSpPr/>
              <p:nvPr/>
            </p:nvSpPr>
            <p:spPr>
              <a:xfrm>
                <a:off x="872161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85" name="Circle: Hollow 84">
                <a:extLst>
                  <a:ext uri="{FF2B5EF4-FFF2-40B4-BE49-F238E27FC236}">
                    <a16:creationId xmlns:a16="http://schemas.microsoft.com/office/drawing/2014/main" id="{0B7C19CE-A3CF-4081-8E45-7B3A61EADF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161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3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B21F233-6300-42A0-A990-7C7E7303097D}"/>
              </a:ext>
            </a:extLst>
          </p:cNvPr>
          <p:cNvCxnSpPr>
            <a:cxnSpLocks/>
            <a:stCxn id="85" idx="5"/>
            <a:endCxn id="81" idx="1"/>
          </p:cNvCxnSpPr>
          <p:nvPr/>
        </p:nvCxnSpPr>
        <p:spPr>
          <a:xfrm>
            <a:off x="9267959" y="4262814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5C03D04E-9F9E-4715-ACCC-9EFF2B8BAD9B}"/>
              </a:ext>
            </a:extLst>
          </p:cNvPr>
          <p:cNvCxnSpPr>
            <a:cxnSpLocks/>
            <a:stCxn id="85" idx="1"/>
            <a:endCxn id="76" idx="5"/>
          </p:cNvCxnSpPr>
          <p:nvPr/>
        </p:nvCxnSpPr>
        <p:spPr>
          <a:xfrm flipH="1" flipV="1">
            <a:off x="8592070" y="3297126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0653C85-5C27-4323-AEB8-C1EAD177E380}"/>
                  </a:ext>
                </a:extLst>
              </p:cNvPr>
              <p:cNvSpPr/>
              <p:nvPr/>
            </p:nvSpPr>
            <p:spPr>
              <a:xfrm>
                <a:off x="7713479" y="198984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  <a:alpha val="25000"/>
                </a:schemeClr>
              </a:solid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0653C85-5C27-4323-AEB8-C1EAD177E3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479" y="1989845"/>
                <a:ext cx="548640" cy="548640"/>
              </a:xfrm>
              <a:prstGeom prst="ellipse">
                <a:avLst/>
              </a:prstGeom>
              <a:blipFill>
                <a:blip r:embed="rId14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70409782-CFB6-4255-AB79-4228D7A2B285}"/>
              </a:ext>
            </a:extLst>
          </p:cNvPr>
          <p:cNvCxnSpPr>
            <a:cxnSpLocks/>
            <a:stCxn id="79" idx="0"/>
            <a:endCxn id="88" idx="3"/>
          </p:cNvCxnSpPr>
          <p:nvPr/>
        </p:nvCxnSpPr>
        <p:spPr>
          <a:xfrm flipV="1">
            <a:off x="7761497" y="2458139"/>
            <a:ext cx="32328" cy="1258333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Circle: Hollow 89">
                <a:extLst>
                  <a:ext uri="{FF2B5EF4-FFF2-40B4-BE49-F238E27FC236}">
                    <a16:creationId xmlns:a16="http://schemas.microsoft.com/office/drawing/2014/main" id="{FEF92210-1E81-4BBA-823E-00EF40A503DA}"/>
                  </a:ext>
                </a:extLst>
              </p:cNvPr>
              <p:cNvSpPr/>
              <p:nvPr/>
            </p:nvSpPr>
            <p:spPr>
              <a:xfrm>
                <a:off x="8995937" y="193990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  <a:alpha val="25000"/>
                </a:schemeClr>
              </a:solidFill>
              <a:ln w="190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90" name="Circle: Hollow 89">
                <a:extLst>
                  <a:ext uri="{FF2B5EF4-FFF2-40B4-BE49-F238E27FC236}">
                    <a16:creationId xmlns:a16="http://schemas.microsoft.com/office/drawing/2014/main" id="{FEF92210-1E81-4BBA-823E-00EF40A503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37" y="193990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5"/>
                <a:stretch>
                  <a:fillRect/>
                </a:stretch>
              </a:blipFill>
              <a:ln w="19050">
                <a:solidFill>
                  <a:srgbClr val="FF0000">
                    <a:alpha val="25000"/>
                  </a:srgb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D6BDD8B-244A-4FD2-9E88-04B3B34DB9DC}"/>
              </a:ext>
            </a:extLst>
          </p:cNvPr>
          <p:cNvCxnSpPr>
            <a:cxnSpLocks/>
            <a:stCxn id="90" idx="2"/>
            <a:endCxn id="88" idx="6"/>
          </p:cNvCxnSpPr>
          <p:nvPr/>
        </p:nvCxnSpPr>
        <p:spPr>
          <a:xfrm flipH="1">
            <a:off x="8262119" y="2259947"/>
            <a:ext cx="733818" cy="4218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Callout: Right Arrow 91">
            <a:extLst>
              <a:ext uri="{FF2B5EF4-FFF2-40B4-BE49-F238E27FC236}">
                <a16:creationId xmlns:a16="http://schemas.microsoft.com/office/drawing/2014/main" id="{483BACE2-E2CF-46B0-8CAB-F0E3FC6BB6BC}"/>
              </a:ext>
            </a:extLst>
          </p:cNvPr>
          <p:cNvSpPr/>
          <p:nvPr/>
        </p:nvSpPr>
        <p:spPr>
          <a:xfrm>
            <a:off x="1086264" y="455356"/>
            <a:ext cx="1363587" cy="765943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LINK #1</a:t>
            </a:r>
          </a:p>
        </p:txBody>
      </p:sp>
    </p:spTree>
    <p:extLst>
      <p:ext uri="{BB962C8B-B14F-4D97-AF65-F5344CB8AC3E}">
        <p14:creationId xmlns:p14="http://schemas.microsoft.com/office/powerpoint/2010/main" val="34153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9" grpId="0" animBg="1"/>
      <p:bldP spid="81" grpId="0" animBg="1"/>
      <p:bldP spid="83" grpId="0" animBg="1"/>
      <p:bldP spid="8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CE672ED8-FB4C-482B-95F5-5F039E891DA5}"/>
                  </a:ext>
                </a:extLst>
              </p:cNvPr>
              <p:cNvSpPr/>
              <p:nvPr/>
            </p:nvSpPr>
            <p:spPr>
              <a:xfrm>
                <a:off x="2356639" y="218875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CE672ED8-FB4C-482B-95F5-5F039E891D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6639" y="2188752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43E1D0B-D708-446E-BD7D-172F813DC463}"/>
                  </a:ext>
                </a:extLst>
              </p:cNvPr>
              <p:cNvSpPr/>
              <p:nvPr/>
            </p:nvSpPr>
            <p:spPr>
              <a:xfrm>
                <a:off x="958693" y="39687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  <a:alpha val="25000"/>
                </a:schemeClr>
              </a:solid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43E1D0B-D708-446E-BD7D-172F813DC4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693" y="3968782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C5F11DA-B9E1-42BD-83B4-41E0910FBFBD}"/>
              </a:ext>
            </a:extLst>
          </p:cNvPr>
          <p:cNvCxnSpPr>
            <a:cxnSpLocks/>
            <a:stCxn id="48" idx="7"/>
            <a:endCxn id="44" idx="3"/>
          </p:cNvCxnSpPr>
          <p:nvPr/>
        </p:nvCxnSpPr>
        <p:spPr>
          <a:xfrm flipV="1">
            <a:off x="2220662" y="2657046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ircle: Hollow 47">
                <a:extLst>
                  <a:ext uri="{FF2B5EF4-FFF2-40B4-BE49-F238E27FC236}">
                    <a16:creationId xmlns:a16="http://schemas.microsoft.com/office/drawing/2014/main" id="{5C57A0F5-3808-4F6C-BFF5-C0F5ED348661}"/>
                  </a:ext>
                </a:extLst>
              </p:cNvPr>
              <p:cNvSpPr/>
              <p:nvPr/>
            </p:nvSpPr>
            <p:spPr>
              <a:xfrm>
                <a:off x="1674320" y="307639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48" name="Circle: Hollow 47">
                <a:extLst>
                  <a:ext uri="{FF2B5EF4-FFF2-40B4-BE49-F238E27FC236}">
                    <a16:creationId xmlns:a16="http://schemas.microsoft.com/office/drawing/2014/main" id="{5C57A0F5-3808-4F6C-BFF5-C0F5ED3486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320" y="307639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831BE25-99D6-42DC-AFED-1251973E1070}"/>
              </a:ext>
            </a:extLst>
          </p:cNvPr>
          <p:cNvCxnSpPr>
            <a:cxnSpLocks/>
            <a:stCxn id="48" idx="3"/>
            <a:endCxn id="45" idx="7"/>
          </p:cNvCxnSpPr>
          <p:nvPr/>
        </p:nvCxnSpPr>
        <p:spPr>
          <a:xfrm flipH="1">
            <a:off x="1426987" y="3622734"/>
            <a:ext cx="341071" cy="426394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ADA5707-BE6B-461D-867C-F1916202FC82}"/>
                  </a:ext>
                </a:extLst>
              </p:cNvPr>
              <p:cNvSpPr/>
              <p:nvPr/>
            </p:nvSpPr>
            <p:spPr>
              <a:xfrm>
                <a:off x="3594560" y="399745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ADA5707-BE6B-461D-867C-F1916202FC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4560" y="3997458"/>
                <a:ext cx="548640" cy="548640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6A5129A-2B22-4982-B000-A9CE644E8187}"/>
              </a:ext>
            </a:extLst>
          </p:cNvPr>
          <p:cNvCxnSpPr>
            <a:cxnSpLocks/>
            <a:stCxn id="53" idx="2"/>
            <a:endCxn id="45" idx="6"/>
          </p:cNvCxnSpPr>
          <p:nvPr/>
        </p:nvCxnSpPr>
        <p:spPr>
          <a:xfrm flipH="1" flipV="1">
            <a:off x="1507333" y="4243102"/>
            <a:ext cx="807067" cy="45720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ircle: Hollow 52">
                <a:extLst>
                  <a:ext uri="{FF2B5EF4-FFF2-40B4-BE49-F238E27FC236}">
                    <a16:creationId xmlns:a16="http://schemas.microsoft.com/office/drawing/2014/main" id="{80D613EE-486F-4B8F-8F09-9EC4AAC64961}"/>
                  </a:ext>
                </a:extLst>
              </p:cNvPr>
              <p:cNvSpPr/>
              <p:nvPr/>
            </p:nvSpPr>
            <p:spPr>
              <a:xfrm>
                <a:off x="2314400" y="396878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3" name="Circle: Hollow 52">
                <a:extLst>
                  <a:ext uri="{FF2B5EF4-FFF2-40B4-BE49-F238E27FC236}">
                    <a16:creationId xmlns:a16="http://schemas.microsoft.com/office/drawing/2014/main" id="{80D613EE-486F-4B8F-8F09-9EC4AAC649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4400" y="396878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CE2A235-DDD2-4089-9D3F-DD5A8AA99CC2}"/>
              </a:ext>
            </a:extLst>
          </p:cNvPr>
          <p:cNvCxnSpPr>
            <a:cxnSpLocks/>
            <a:stCxn id="53" idx="6"/>
            <a:endCxn id="51" idx="2"/>
          </p:cNvCxnSpPr>
          <p:nvPr/>
        </p:nvCxnSpPr>
        <p:spPr>
          <a:xfrm flipV="1">
            <a:off x="2954480" y="4271778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ircle: Hollow 54">
                <a:extLst>
                  <a:ext uri="{FF2B5EF4-FFF2-40B4-BE49-F238E27FC236}">
                    <a16:creationId xmlns:a16="http://schemas.microsoft.com/office/drawing/2014/main" id="{B91D6127-ECDA-4656-A31C-56572FADAF73}"/>
                  </a:ext>
                </a:extLst>
              </p:cNvPr>
              <p:cNvSpPr/>
              <p:nvPr/>
            </p:nvSpPr>
            <p:spPr>
              <a:xfrm>
                <a:off x="2954480" y="307639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5" name="Circle: Hollow 54">
                <a:extLst>
                  <a:ext uri="{FF2B5EF4-FFF2-40B4-BE49-F238E27FC236}">
                    <a16:creationId xmlns:a16="http://schemas.microsoft.com/office/drawing/2014/main" id="{B91D6127-ECDA-4656-A31C-56572FADAF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480" y="307639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11DE09B-65DA-4A23-AD4D-3854E6FD4E8F}"/>
              </a:ext>
            </a:extLst>
          </p:cNvPr>
          <p:cNvCxnSpPr>
            <a:cxnSpLocks/>
            <a:stCxn id="55" idx="5"/>
            <a:endCxn id="51" idx="1"/>
          </p:cNvCxnSpPr>
          <p:nvPr/>
        </p:nvCxnSpPr>
        <p:spPr>
          <a:xfrm>
            <a:off x="3500822" y="3622734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669A0AD-CF41-4B96-86B4-EFC08B6DEFAB}"/>
              </a:ext>
            </a:extLst>
          </p:cNvPr>
          <p:cNvCxnSpPr>
            <a:cxnSpLocks/>
            <a:stCxn id="55" idx="1"/>
            <a:endCxn id="44" idx="5"/>
          </p:cNvCxnSpPr>
          <p:nvPr/>
        </p:nvCxnSpPr>
        <p:spPr>
          <a:xfrm flipH="1" flipV="1">
            <a:off x="2824933" y="2657046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D2CD8A61-FEC2-4A25-B714-979E8FB16EA1}"/>
              </a:ext>
            </a:extLst>
          </p:cNvPr>
          <p:cNvSpPr/>
          <p:nvPr/>
        </p:nvSpPr>
        <p:spPr>
          <a:xfrm>
            <a:off x="5080303" y="1773981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6AC725F-96FC-45E2-9E6E-7D21E4ECD1FB}"/>
              </a:ext>
            </a:extLst>
          </p:cNvPr>
          <p:cNvSpPr txBox="1"/>
          <p:nvPr/>
        </p:nvSpPr>
        <p:spPr>
          <a:xfrm>
            <a:off x="958693" y="1581651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B1E58C3-E2B7-4C6E-99B3-708FBCFCB08B}"/>
              </a:ext>
            </a:extLst>
          </p:cNvPr>
          <p:cNvSpPr txBox="1"/>
          <p:nvPr/>
        </p:nvSpPr>
        <p:spPr>
          <a:xfrm>
            <a:off x="5561388" y="1542756"/>
            <a:ext cx="1596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Inflation Graph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5607749-9578-4F32-A132-05D01378B45B}"/>
                  </a:ext>
                </a:extLst>
              </p:cNvPr>
              <p:cNvSpPr txBox="1"/>
              <p:nvPr/>
            </p:nvSpPr>
            <p:spPr>
              <a:xfrm>
                <a:off x="2590238" y="530673"/>
                <a:ext cx="6082178" cy="553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𝑎𝑐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5607749-9578-4F32-A132-05D01378B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238" y="530673"/>
                <a:ext cx="6082178" cy="55393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1149D5F-175A-46A1-A335-F45BCE67E2EE}"/>
                  </a:ext>
                </a:extLst>
              </p:cNvPr>
              <p:cNvSpPr/>
              <p:nvPr/>
            </p:nvSpPr>
            <p:spPr>
              <a:xfrm>
                <a:off x="8123776" y="282883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  <a:alpha val="25000"/>
                </a:schemeClr>
              </a:solid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1149D5F-175A-46A1-A335-F45BCE67E2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3776" y="2828832"/>
                <a:ext cx="548640" cy="548640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85C509CA-30F6-4822-8E90-26821645F6E6}"/>
                  </a:ext>
                </a:extLst>
              </p:cNvPr>
              <p:cNvSpPr/>
              <p:nvPr/>
            </p:nvSpPr>
            <p:spPr>
              <a:xfrm>
                <a:off x="6725830" y="460886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  <a:alpha val="25000"/>
                </a:schemeClr>
              </a:solid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85C509CA-30F6-4822-8E90-26821645F6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830" y="4608862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9FA98AB-66D7-410B-A688-A3DA58B1E9AC}"/>
              </a:ext>
            </a:extLst>
          </p:cNvPr>
          <p:cNvCxnSpPr>
            <a:cxnSpLocks/>
            <a:stCxn id="79" idx="7"/>
            <a:endCxn id="76" idx="3"/>
          </p:cNvCxnSpPr>
          <p:nvPr/>
        </p:nvCxnSpPr>
        <p:spPr>
          <a:xfrm flipV="1">
            <a:off x="7987799" y="3297126"/>
            <a:ext cx="216323" cy="513084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ircle: Hollow 78">
                <a:extLst>
                  <a:ext uri="{FF2B5EF4-FFF2-40B4-BE49-F238E27FC236}">
                    <a16:creationId xmlns:a16="http://schemas.microsoft.com/office/drawing/2014/main" id="{3F41E3D4-CDCD-41BE-8B20-A5658C6ACD5A}"/>
                  </a:ext>
                </a:extLst>
              </p:cNvPr>
              <p:cNvSpPr/>
              <p:nvPr/>
            </p:nvSpPr>
            <p:spPr>
              <a:xfrm>
                <a:off x="744145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79" name="Circle: Hollow 78">
                <a:extLst>
                  <a:ext uri="{FF2B5EF4-FFF2-40B4-BE49-F238E27FC236}">
                    <a16:creationId xmlns:a16="http://schemas.microsoft.com/office/drawing/2014/main" id="{3F41E3D4-CDCD-41BE-8B20-A5658C6ACD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145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1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DBBB061-23B4-4900-BE4D-5A2E207B3D1C}"/>
              </a:ext>
            </a:extLst>
          </p:cNvPr>
          <p:cNvCxnSpPr>
            <a:cxnSpLocks/>
            <a:stCxn id="79" idx="3"/>
            <a:endCxn id="77" idx="7"/>
          </p:cNvCxnSpPr>
          <p:nvPr/>
        </p:nvCxnSpPr>
        <p:spPr>
          <a:xfrm flipH="1">
            <a:off x="7194124" y="4262814"/>
            <a:ext cx="341071" cy="426394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B159EB8A-CA8C-42F9-AC52-694E04B68C48}"/>
                  </a:ext>
                </a:extLst>
              </p:cNvPr>
              <p:cNvSpPr/>
              <p:nvPr/>
            </p:nvSpPr>
            <p:spPr>
              <a:xfrm>
                <a:off x="9361697" y="463753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B159EB8A-CA8C-42F9-AC52-694E04B68C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1697" y="4637538"/>
                <a:ext cx="548640" cy="548640"/>
              </a:xfrm>
              <a:prstGeom prst="ellipse">
                <a:avLst/>
              </a:prstGeom>
              <a:blipFill>
                <a:blip r:embed="rId1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F1CF8C57-847C-441D-8036-AA1FF443CEB1}"/>
              </a:ext>
            </a:extLst>
          </p:cNvPr>
          <p:cNvCxnSpPr>
            <a:cxnSpLocks/>
            <a:stCxn id="83" idx="2"/>
            <a:endCxn id="77" idx="6"/>
          </p:cNvCxnSpPr>
          <p:nvPr/>
        </p:nvCxnSpPr>
        <p:spPr>
          <a:xfrm flipH="1" flipV="1">
            <a:off x="7274470" y="4883182"/>
            <a:ext cx="807067" cy="45720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ircle: Hollow 82">
                <a:extLst>
                  <a:ext uri="{FF2B5EF4-FFF2-40B4-BE49-F238E27FC236}">
                    <a16:creationId xmlns:a16="http://schemas.microsoft.com/office/drawing/2014/main" id="{E0BC31D2-2223-46F2-9ED5-8C4207511DC0}"/>
                  </a:ext>
                </a:extLst>
              </p:cNvPr>
              <p:cNvSpPr/>
              <p:nvPr/>
            </p:nvSpPr>
            <p:spPr>
              <a:xfrm>
                <a:off x="8081537" y="460886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83" name="Circle: Hollow 82">
                <a:extLst>
                  <a:ext uri="{FF2B5EF4-FFF2-40B4-BE49-F238E27FC236}">
                    <a16:creationId xmlns:a16="http://schemas.microsoft.com/office/drawing/2014/main" id="{E0BC31D2-2223-46F2-9ED5-8C4207511D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1537" y="460886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2EF251B-D956-42A3-B78F-0E975E630277}"/>
              </a:ext>
            </a:extLst>
          </p:cNvPr>
          <p:cNvCxnSpPr>
            <a:cxnSpLocks/>
            <a:stCxn id="83" idx="6"/>
            <a:endCxn id="81" idx="2"/>
          </p:cNvCxnSpPr>
          <p:nvPr/>
        </p:nvCxnSpPr>
        <p:spPr>
          <a:xfrm flipV="1">
            <a:off x="8721617" y="4911858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ircle: Hollow 84">
                <a:extLst>
                  <a:ext uri="{FF2B5EF4-FFF2-40B4-BE49-F238E27FC236}">
                    <a16:creationId xmlns:a16="http://schemas.microsoft.com/office/drawing/2014/main" id="{0B7C19CE-A3CF-4081-8E45-7B3A61EADF61}"/>
                  </a:ext>
                </a:extLst>
              </p:cNvPr>
              <p:cNvSpPr/>
              <p:nvPr/>
            </p:nvSpPr>
            <p:spPr>
              <a:xfrm>
                <a:off x="872161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85" name="Circle: Hollow 84">
                <a:extLst>
                  <a:ext uri="{FF2B5EF4-FFF2-40B4-BE49-F238E27FC236}">
                    <a16:creationId xmlns:a16="http://schemas.microsoft.com/office/drawing/2014/main" id="{0B7C19CE-A3CF-4081-8E45-7B3A61EADF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161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3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B21F233-6300-42A0-A990-7C7E7303097D}"/>
              </a:ext>
            </a:extLst>
          </p:cNvPr>
          <p:cNvCxnSpPr>
            <a:cxnSpLocks/>
            <a:stCxn id="85" idx="5"/>
            <a:endCxn id="81" idx="1"/>
          </p:cNvCxnSpPr>
          <p:nvPr/>
        </p:nvCxnSpPr>
        <p:spPr>
          <a:xfrm>
            <a:off x="9267959" y="4262814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5C03D04E-9F9E-4715-ACCC-9EFF2B8BAD9B}"/>
              </a:ext>
            </a:extLst>
          </p:cNvPr>
          <p:cNvCxnSpPr>
            <a:cxnSpLocks/>
            <a:stCxn id="85" idx="1"/>
            <a:endCxn id="76" idx="5"/>
          </p:cNvCxnSpPr>
          <p:nvPr/>
        </p:nvCxnSpPr>
        <p:spPr>
          <a:xfrm flipH="1" flipV="1">
            <a:off x="8592070" y="3297126"/>
            <a:ext cx="223285" cy="513084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0653C85-5C27-4323-AEB8-C1EAD177E380}"/>
                  </a:ext>
                </a:extLst>
              </p:cNvPr>
              <p:cNvSpPr/>
              <p:nvPr/>
            </p:nvSpPr>
            <p:spPr>
              <a:xfrm>
                <a:off x="7713479" y="198984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0653C85-5C27-4323-AEB8-C1EAD177E3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479" y="1989845"/>
                <a:ext cx="548640" cy="548640"/>
              </a:xfrm>
              <a:prstGeom prst="ellipse">
                <a:avLst/>
              </a:prstGeom>
              <a:blipFill>
                <a:blip r:embed="rId14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70409782-CFB6-4255-AB79-4228D7A2B285}"/>
              </a:ext>
            </a:extLst>
          </p:cNvPr>
          <p:cNvCxnSpPr>
            <a:cxnSpLocks/>
            <a:stCxn id="79" idx="0"/>
            <a:endCxn id="88" idx="3"/>
          </p:cNvCxnSpPr>
          <p:nvPr/>
        </p:nvCxnSpPr>
        <p:spPr>
          <a:xfrm flipV="1">
            <a:off x="7761497" y="2458139"/>
            <a:ext cx="32328" cy="12583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Circle: Hollow 89">
                <a:extLst>
                  <a:ext uri="{FF2B5EF4-FFF2-40B4-BE49-F238E27FC236}">
                    <a16:creationId xmlns:a16="http://schemas.microsoft.com/office/drawing/2014/main" id="{FEF92210-1E81-4BBA-823E-00EF40A503DA}"/>
                  </a:ext>
                </a:extLst>
              </p:cNvPr>
              <p:cNvSpPr/>
              <p:nvPr/>
            </p:nvSpPr>
            <p:spPr>
              <a:xfrm>
                <a:off x="8995937" y="193990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90" name="Circle: Hollow 89">
                <a:extLst>
                  <a:ext uri="{FF2B5EF4-FFF2-40B4-BE49-F238E27FC236}">
                    <a16:creationId xmlns:a16="http://schemas.microsoft.com/office/drawing/2014/main" id="{FEF92210-1E81-4BBA-823E-00EF40A503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37" y="193990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5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D6BDD8B-244A-4FD2-9E88-04B3B34DB9DC}"/>
              </a:ext>
            </a:extLst>
          </p:cNvPr>
          <p:cNvCxnSpPr>
            <a:cxnSpLocks/>
            <a:stCxn id="90" idx="2"/>
            <a:endCxn id="88" idx="6"/>
          </p:cNvCxnSpPr>
          <p:nvPr/>
        </p:nvCxnSpPr>
        <p:spPr>
          <a:xfrm flipH="1">
            <a:off x="8262119" y="2259947"/>
            <a:ext cx="733818" cy="42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llout: Right Arrow 1">
            <a:extLst>
              <a:ext uri="{FF2B5EF4-FFF2-40B4-BE49-F238E27FC236}">
                <a16:creationId xmlns:a16="http://schemas.microsoft.com/office/drawing/2014/main" id="{FE3DBB29-6078-4860-89B8-FBEA1ADCF2BA}"/>
              </a:ext>
            </a:extLst>
          </p:cNvPr>
          <p:cNvSpPr/>
          <p:nvPr/>
        </p:nvSpPr>
        <p:spPr>
          <a:xfrm>
            <a:off x="1086264" y="455356"/>
            <a:ext cx="1363587" cy="765943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LINK #2</a:t>
            </a:r>
          </a:p>
        </p:txBody>
      </p:sp>
    </p:spTree>
    <p:extLst>
      <p:ext uri="{BB962C8B-B14F-4D97-AF65-F5344CB8AC3E}">
        <p14:creationId xmlns:p14="http://schemas.microsoft.com/office/powerpoint/2010/main" val="334938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mph" presetSubtype="0" repeatCount="154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8" grpId="0" animBg="1"/>
      <p:bldP spid="51" grpId="0" animBg="1"/>
      <p:bldP spid="53" grpId="0" animBg="1"/>
      <p:bldP spid="55" grpId="0" animBg="1"/>
      <p:bldP spid="55" grpId="1" animBg="1"/>
      <p:bldP spid="79" grpId="0" animBg="1"/>
      <p:bldP spid="81" grpId="0" animBg="1"/>
      <p:bldP spid="83" grpId="0" animBg="1"/>
      <p:bldP spid="85" grpId="0" animBg="1"/>
      <p:bldP spid="88" grpId="0" animBg="1"/>
      <p:bldP spid="9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CE45AF96-FDC8-4457-8C38-F22FC8D0EC8A}"/>
                  </a:ext>
                </a:extLst>
              </p:cNvPr>
              <p:cNvSpPr/>
              <p:nvPr/>
            </p:nvSpPr>
            <p:spPr>
              <a:xfrm>
                <a:off x="8123776" y="282883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CE45AF96-FDC8-4457-8C38-F22FC8D0EC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3776" y="2828832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BB3E2C2D-BADC-487D-BA56-A47A87F50AAF}"/>
                  </a:ext>
                </a:extLst>
              </p:cNvPr>
              <p:cNvSpPr/>
              <p:nvPr/>
            </p:nvSpPr>
            <p:spPr>
              <a:xfrm>
                <a:off x="6725830" y="460886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BB3E2C2D-BADC-487D-BA56-A47A87F50A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830" y="4608862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C9EAD46-56EF-4338-AF12-AA884D033EC6}"/>
              </a:ext>
            </a:extLst>
          </p:cNvPr>
          <p:cNvCxnSpPr>
            <a:cxnSpLocks/>
            <a:stCxn id="7" idx="7"/>
            <a:endCxn id="4" idx="3"/>
          </p:cNvCxnSpPr>
          <p:nvPr/>
        </p:nvCxnSpPr>
        <p:spPr>
          <a:xfrm flipV="1">
            <a:off x="7987799" y="3297126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AB29853C-2E37-4009-8620-639DD9DE4D27}"/>
                  </a:ext>
                </a:extLst>
              </p:cNvPr>
              <p:cNvSpPr/>
              <p:nvPr/>
            </p:nvSpPr>
            <p:spPr>
              <a:xfrm>
                <a:off x="744145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AB29853C-2E37-4009-8620-639DD9DE4D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145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979E447-C5E1-4BD2-AC11-EC1E50709CAD}"/>
              </a:ext>
            </a:extLst>
          </p:cNvPr>
          <p:cNvCxnSpPr>
            <a:cxnSpLocks/>
            <a:stCxn id="7" idx="3"/>
            <a:endCxn id="5" idx="7"/>
          </p:cNvCxnSpPr>
          <p:nvPr/>
        </p:nvCxnSpPr>
        <p:spPr>
          <a:xfrm flipH="1">
            <a:off x="7194124" y="4262814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489170E-1CB8-421D-A8A5-E3218E6586CB}"/>
              </a:ext>
            </a:extLst>
          </p:cNvPr>
          <p:cNvCxnSpPr>
            <a:cxnSpLocks/>
            <a:stCxn id="15" idx="2"/>
            <a:endCxn id="5" idx="6"/>
          </p:cNvCxnSpPr>
          <p:nvPr/>
        </p:nvCxnSpPr>
        <p:spPr>
          <a:xfrm flipH="1" flipV="1">
            <a:off x="7274470" y="4883182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ircle: Hollow 14">
                <a:extLst>
                  <a:ext uri="{FF2B5EF4-FFF2-40B4-BE49-F238E27FC236}">
                    <a16:creationId xmlns:a16="http://schemas.microsoft.com/office/drawing/2014/main" id="{1512D1EF-14F6-4D81-AC4D-8651D8DD7F95}"/>
                  </a:ext>
                </a:extLst>
              </p:cNvPr>
              <p:cNvSpPr/>
              <p:nvPr/>
            </p:nvSpPr>
            <p:spPr>
              <a:xfrm>
                <a:off x="8081537" y="460886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5" name="Circle: Hollow 14">
                <a:extLst>
                  <a:ext uri="{FF2B5EF4-FFF2-40B4-BE49-F238E27FC236}">
                    <a16:creationId xmlns:a16="http://schemas.microsoft.com/office/drawing/2014/main" id="{1512D1EF-14F6-4D81-AC4D-8651D8DD7F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1537" y="460886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ircle: Hollow 18">
                <a:extLst>
                  <a:ext uri="{FF2B5EF4-FFF2-40B4-BE49-F238E27FC236}">
                    <a16:creationId xmlns:a16="http://schemas.microsoft.com/office/drawing/2014/main" id="{5CE1B424-662A-4072-BEAD-F18ED317365D}"/>
                  </a:ext>
                </a:extLst>
              </p:cNvPr>
              <p:cNvSpPr/>
              <p:nvPr/>
            </p:nvSpPr>
            <p:spPr>
              <a:xfrm>
                <a:off x="872161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9" name="Circle: Hollow 18">
                <a:extLst>
                  <a:ext uri="{FF2B5EF4-FFF2-40B4-BE49-F238E27FC236}">
                    <a16:creationId xmlns:a16="http://schemas.microsoft.com/office/drawing/2014/main" id="{5CE1B424-662A-4072-BEAD-F18ED31736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1617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7BB9472-44F1-4CCD-865C-0B99A7AD6B32}"/>
              </a:ext>
            </a:extLst>
          </p:cNvPr>
          <p:cNvCxnSpPr>
            <a:cxnSpLocks/>
            <a:stCxn id="19" idx="1"/>
            <a:endCxn id="4" idx="5"/>
          </p:cNvCxnSpPr>
          <p:nvPr/>
        </p:nvCxnSpPr>
        <p:spPr>
          <a:xfrm flipH="1" flipV="1">
            <a:off x="8592070" y="3297126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F681265-D0EE-4788-8696-F221A7854AEC}"/>
                  </a:ext>
                </a:extLst>
              </p:cNvPr>
              <p:cNvSpPr/>
              <p:nvPr/>
            </p:nvSpPr>
            <p:spPr>
              <a:xfrm>
                <a:off x="7713479" y="198984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F681265-D0EE-4788-8696-F221A7854A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479" y="1989845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53730AE-A6CA-4966-A785-021857BC1367}"/>
              </a:ext>
            </a:extLst>
          </p:cNvPr>
          <p:cNvCxnSpPr>
            <a:cxnSpLocks/>
            <a:stCxn id="7" idx="0"/>
            <a:endCxn id="30" idx="3"/>
          </p:cNvCxnSpPr>
          <p:nvPr/>
        </p:nvCxnSpPr>
        <p:spPr>
          <a:xfrm flipV="1">
            <a:off x="7761497" y="2458139"/>
            <a:ext cx="32328" cy="12583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ircle: Hollow 32">
                <a:extLst>
                  <a:ext uri="{FF2B5EF4-FFF2-40B4-BE49-F238E27FC236}">
                    <a16:creationId xmlns:a16="http://schemas.microsoft.com/office/drawing/2014/main" id="{D5E2CE89-8F03-4CAA-A0B7-7075DC0F22B6}"/>
                  </a:ext>
                </a:extLst>
              </p:cNvPr>
              <p:cNvSpPr/>
              <p:nvPr/>
            </p:nvSpPr>
            <p:spPr>
              <a:xfrm>
                <a:off x="8995937" y="193990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33" name="Circle: Hollow 32">
                <a:extLst>
                  <a:ext uri="{FF2B5EF4-FFF2-40B4-BE49-F238E27FC236}">
                    <a16:creationId xmlns:a16="http://schemas.microsoft.com/office/drawing/2014/main" id="{D5E2CE89-8F03-4CAA-A0B7-7075DC0F22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37" y="193990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8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3047FAC-B006-4848-9CCE-80D886F3BAA7}"/>
              </a:ext>
            </a:extLst>
          </p:cNvPr>
          <p:cNvCxnSpPr>
            <a:cxnSpLocks/>
            <a:stCxn id="33" idx="2"/>
            <a:endCxn id="30" idx="6"/>
          </p:cNvCxnSpPr>
          <p:nvPr/>
        </p:nvCxnSpPr>
        <p:spPr>
          <a:xfrm flipH="1">
            <a:off x="8262119" y="2259947"/>
            <a:ext cx="733818" cy="42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D2CD8A61-FEC2-4A25-B714-979E8FB16EA1}"/>
              </a:ext>
            </a:extLst>
          </p:cNvPr>
          <p:cNvSpPr/>
          <p:nvPr/>
        </p:nvSpPr>
        <p:spPr>
          <a:xfrm>
            <a:off x="5080303" y="1773981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B1E58C3-E2B7-4C6E-99B3-708FBCFCB08B}"/>
              </a:ext>
            </a:extLst>
          </p:cNvPr>
          <p:cNvSpPr txBox="1"/>
          <p:nvPr/>
        </p:nvSpPr>
        <p:spPr>
          <a:xfrm>
            <a:off x="5561388" y="1523706"/>
            <a:ext cx="2534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Subgraph Automorphism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C155948-CB28-4888-8948-ED7A665A3881}"/>
                  </a:ext>
                </a:extLst>
              </p:cNvPr>
              <p:cNvSpPr txBox="1"/>
              <p:nvPr/>
            </p:nvSpPr>
            <p:spPr>
              <a:xfrm>
                <a:off x="4142701" y="551305"/>
                <a:ext cx="5714898" cy="5211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sz="2800" i="1" dirty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C155948-CB28-4888-8948-ED7A665A38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2701" y="551305"/>
                <a:ext cx="5714898" cy="52110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D2778F17-2178-4855-BBEC-DBA47BBA8F2D}"/>
                  </a:ext>
                </a:extLst>
              </p:cNvPr>
              <p:cNvSpPr/>
              <p:nvPr/>
            </p:nvSpPr>
            <p:spPr>
              <a:xfrm>
                <a:off x="1998864" y="282883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D2778F17-2178-4855-BBEC-DBA47BBA8F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864" y="2828832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573A675-B7C7-477C-A8F5-24F3CC62E713}"/>
                  </a:ext>
                </a:extLst>
              </p:cNvPr>
              <p:cNvSpPr/>
              <p:nvPr/>
            </p:nvSpPr>
            <p:spPr>
              <a:xfrm>
                <a:off x="600918" y="460886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573A675-B7C7-477C-A8F5-24F3CC62E7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18" y="4608862"/>
                <a:ext cx="548640" cy="54864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5228E4D-56A3-4E7F-B14A-25D53C4D0FA9}"/>
              </a:ext>
            </a:extLst>
          </p:cNvPr>
          <p:cNvCxnSpPr>
            <a:cxnSpLocks/>
            <a:stCxn id="63" idx="7"/>
            <a:endCxn id="60" idx="3"/>
          </p:cNvCxnSpPr>
          <p:nvPr/>
        </p:nvCxnSpPr>
        <p:spPr>
          <a:xfrm flipV="1">
            <a:off x="1862887" y="3297126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ircle: Hollow 62">
                <a:extLst>
                  <a:ext uri="{FF2B5EF4-FFF2-40B4-BE49-F238E27FC236}">
                    <a16:creationId xmlns:a16="http://schemas.microsoft.com/office/drawing/2014/main" id="{76137661-D137-4D2B-B695-AF6DC017293B}"/>
                  </a:ext>
                </a:extLst>
              </p:cNvPr>
              <p:cNvSpPr/>
              <p:nvPr/>
            </p:nvSpPr>
            <p:spPr>
              <a:xfrm>
                <a:off x="1316545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63" name="Circle: Hollow 62">
                <a:extLst>
                  <a:ext uri="{FF2B5EF4-FFF2-40B4-BE49-F238E27FC236}">
                    <a16:creationId xmlns:a16="http://schemas.microsoft.com/office/drawing/2014/main" id="{76137661-D137-4D2B-B695-AF6DC01729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545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C0985CC0-60C2-4111-88DD-357DBCD1797D}"/>
              </a:ext>
            </a:extLst>
          </p:cNvPr>
          <p:cNvCxnSpPr>
            <a:cxnSpLocks/>
            <a:stCxn id="63" idx="3"/>
            <a:endCxn id="61" idx="7"/>
          </p:cNvCxnSpPr>
          <p:nvPr/>
        </p:nvCxnSpPr>
        <p:spPr>
          <a:xfrm flipH="1">
            <a:off x="1069212" y="4262814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2BCFC260-F789-4069-9BED-132D4E4EA0A0}"/>
                  </a:ext>
                </a:extLst>
              </p:cNvPr>
              <p:cNvSpPr/>
              <p:nvPr/>
            </p:nvSpPr>
            <p:spPr>
              <a:xfrm>
                <a:off x="3236785" y="463753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2BCFC260-F789-4069-9BED-132D4E4EA0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6785" y="4637538"/>
                <a:ext cx="548640" cy="548640"/>
              </a:xfrm>
              <a:prstGeom prst="ellipse">
                <a:avLst/>
              </a:prstGeom>
              <a:blipFill>
                <a:blip r:embed="rId1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41374EC5-5A0B-4BC6-B3B6-09F077806560}"/>
              </a:ext>
            </a:extLst>
          </p:cNvPr>
          <p:cNvCxnSpPr>
            <a:cxnSpLocks/>
            <a:stCxn id="67" idx="2"/>
            <a:endCxn id="61" idx="6"/>
          </p:cNvCxnSpPr>
          <p:nvPr/>
        </p:nvCxnSpPr>
        <p:spPr>
          <a:xfrm flipH="1" flipV="1">
            <a:off x="1149558" y="4883182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Circle: Hollow 66">
                <a:extLst>
                  <a:ext uri="{FF2B5EF4-FFF2-40B4-BE49-F238E27FC236}">
                    <a16:creationId xmlns:a16="http://schemas.microsoft.com/office/drawing/2014/main" id="{DDCBA47B-4B2E-4587-A752-31F5142D0995}"/>
                  </a:ext>
                </a:extLst>
              </p:cNvPr>
              <p:cNvSpPr/>
              <p:nvPr/>
            </p:nvSpPr>
            <p:spPr>
              <a:xfrm>
                <a:off x="1956625" y="460886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67" name="Circle: Hollow 66">
                <a:extLst>
                  <a:ext uri="{FF2B5EF4-FFF2-40B4-BE49-F238E27FC236}">
                    <a16:creationId xmlns:a16="http://schemas.microsoft.com/office/drawing/2014/main" id="{DDCBA47B-4B2E-4587-A752-31F5142D09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625" y="460886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3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A2655E2D-53BE-41B4-ABC5-08177268CFE8}"/>
              </a:ext>
            </a:extLst>
          </p:cNvPr>
          <p:cNvCxnSpPr>
            <a:cxnSpLocks/>
            <a:stCxn id="67" idx="6"/>
            <a:endCxn id="65" idx="2"/>
          </p:cNvCxnSpPr>
          <p:nvPr/>
        </p:nvCxnSpPr>
        <p:spPr>
          <a:xfrm flipV="1">
            <a:off x="2596705" y="4911858"/>
            <a:ext cx="640080" cy="17044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Circle: Hollow 68">
                <a:extLst>
                  <a:ext uri="{FF2B5EF4-FFF2-40B4-BE49-F238E27FC236}">
                    <a16:creationId xmlns:a16="http://schemas.microsoft.com/office/drawing/2014/main" id="{58148F31-19B9-4162-B4F7-5D8DAEFE6605}"/>
                  </a:ext>
                </a:extLst>
              </p:cNvPr>
              <p:cNvSpPr/>
              <p:nvPr/>
            </p:nvSpPr>
            <p:spPr>
              <a:xfrm>
                <a:off x="2596705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69" name="Circle: Hollow 68">
                <a:extLst>
                  <a:ext uri="{FF2B5EF4-FFF2-40B4-BE49-F238E27FC236}">
                    <a16:creationId xmlns:a16="http://schemas.microsoft.com/office/drawing/2014/main" id="{58148F31-19B9-4162-B4F7-5D8DAEFE66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6705" y="371647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C9CC4EF-C2D7-4821-B959-1DC0FF75B905}"/>
              </a:ext>
            </a:extLst>
          </p:cNvPr>
          <p:cNvCxnSpPr>
            <a:cxnSpLocks/>
            <a:stCxn id="69" idx="5"/>
            <a:endCxn id="65" idx="1"/>
          </p:cNvCxnSpPr>
          <p:nvPr/>
        </p:nvCxnSpPr>
        <p:spPr>
          <a:xfrm>
            <a:off x="3143047" y="4262814"/>
            <a:ext cx="174084" cy="455070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F061CAAF-558F-4B79-8C79-AB2582C7FE86}"/>
              </a:ext>
            </a:extLst>
          </p:cNvPr>
          <p:cNvCxnSpPr>
            <a:cxnSpLocks/>
            <a:stCxn id="69" idx="1"/>
            <a:endCxn id="60" idx="5"/>
          </p:cNvCxnSpPr>
          <p:nvPr/>
        </p:nvCxnSpPr>
        <p:spPr>
          <a:xfrm flipH="1" flipV="1">
            <a:off x="2467158" y="3297126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44C51949-D215-4DDA-9628-06A53363700F}"/>
                  </a:ext>
                </a:extLst>
              </p:cNvPr>
              <p:cNvSpPr/>
              <p:nvPr/>
            </p:nvSpPr>
            <p:spPr>
              <a:xfrm>
                <a:off x="1588567" y="198984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44C51949-D215-4DDA-9628-06A5336370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8567" y="1989845"/>
                <a:ext cx="548640" cy="548640"/>
              </a:xfrm>
              <a:prstGeom prst="ellipse">
                <a:avLst/>
              </a:prstGeom>
              <a:blipFill>
                <a:blip r:embed="rId15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79E89C1-49DF-4259-9316-3C8B32700F4A}"/>
              </a:ext>
            </a:extLst>
          </p:cNvPr>
          <p:cNvCxnSpPr>
            <a:cxnSpLocks/>
            <a:stCxn id="63" idx="0"/>
            <a:endCxn id="72" idx="3"/>
          </p:cNvCxnSpPr>
          <p:nvPr/>
        </p:nvCxnSpPr>
        <p:spPr>
          <a:xfrm flipV="1">
            <a:off x="1636585" y="2458139"/>
            <a:ext cx="32328" cy="12583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ircle: Hollow 73">
                <a:extLst>
                  <a:ext uri="{FF2B5EF4-FFF2-40B4-BE49-F238E27FC236}">
                    <a16:creationId xmlns:a16="http://schemas.microsoft.com/office/drawing/2014/main" id="{4CAB9E66-D7AA-4C47-A795-D61D06A395A2}"/>
                  </a:ext>
                </a:extLst>
              </p:cNvPr>
              <p:cNvSpPr/>
              <p:nvPr/>
            </p:nvSpPr>
            <p:spPr>
              <a:xfrm>
                <a:off x="2871025" y="193990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74" name="Circle: Hollow 73">
                <a:extLst>
                  <a:ext uri="{FF2B5EF4-FFF2-40B4-BE49-F238E27FC236}">
                    <a16:creationId xmlns:a16="http://schemas.microsoft.com/office/drawing/2014/main" id="{4CAB9E66-D7AA-4C47-A795-D61D06A395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1025" y="193990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406D081-F61A-48EA-BA00-BE4911735E3B}"/>
              </a:ext>
            </a:extLst>
          </p:cNvPr>
          <p:cNvCxnSpPr>
            <a:cxnSpLocks/>
            <a:stCxn id="74" idx="2"/>
            <a:endCxn id="72" idx="6"/>
          </p:cNvCxnSpPr>
          <p:nvPr/>
        </p:nvCxnSpPr>
        <p:spPr>
          <a:xfrm flipH="1">
            <a:off x="2137207" y="2259947"/>
            <a:ext cx="733818" cy="42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4881C37-26D0-48EE-8DFD-C0E860D22E23}"/>
              </a:ext>
            </a:extLst>
          </p:cNvPr>
          <p:cNvSpPr txBox="1"/>
          <p:nvPr/>
        </p:nvSpPr>
        <p:spPr>
          <a:xfrm>
            <a:off x="860295" y="1485875"/>
            <a:ext cx="1596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Inflation Graph</a:t>
            </a:r>
          </a:p>
        </p:txBody>
      </p:sp>
      <p:sp>
        <p:nvSpPr>
          <p:cNvPr id="77" name="Callout: Right Arrow 76">
            <a:extLst>
              <a:ext uri="{FF2B5EF4-FFF2-40B4-BE49-F238E27FC236}">
                <a16:creationId xmlns:a16="http://schemas.microsoft.com/office/drawing/2014/main" id="{C482C7A8-64E9-4EE7-A6F5-347C95F4F8DF}"/>
              </a:ext>
            </a:extLst>
          </p:cNvPr>
          <p:cNvSpPr/>
          <p:nvPr/>
        </p:nvSpPr>
        <p:spPr>
          <a:xfrm>
            <a:off x="1086264" y="455356"/>
            <a:ext cx="2424841" cy="765943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SYMMETRY CONSTRAINT</a:t>
            </a:r>
          </a:p>
        </p:txBody>
      </p:sp>
    </p:spTree>
    <p:extLst>
      <p:ext uri="{BB962C8B-B14F-4D97-AF65-F5344CB8AC3E}">
        <p14:creationId xmlns:p14="http://schemas.microsoft.com/office/powerpoint/2010/main" val="263296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  <p:bldP spid="60" grpId="0" animBg="1"/>
      <p:bldP spid="6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3AFA2-DB18-4EA5-AA3F-8FA746511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Links + Symmetry = </a:t>
            </a:r>
            <a:r>
              <a:rPr lang="en-CA" b="1" dirty="0"/>
              <a:t>Linear Program</a:t>
            </a:r>
            <a:endParaRPr lang="en-US" b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3CF0092-A14D-423A-BA31-981E5853935E}"/>
              </a:ext>
            </a:extLst>
          </p:cNvPr>
          <p:cNvGrpSpPr/>
          <p:nvPr/>
        </p:nvGrpSpPr>
        <p:grpSpPr>
          <a:xfrm>
            <a:off x="6725830" y="1777982"/>
            <a:ext cx="3184507" cy="3309035"/>
            <a:chOff x="6725830" y="1777982"/>
            <a:chExt cx="3184507" cy="33090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CE45AF96-FDC8-4457-8C38-F22FC8D0EC8A}"/>
                    </a:ext>
                  </a:extLst>
                </p:cNvPr>
                <p:cNvSpPr/>
                <p:nvPr/>
              </p:nvSpPr>
              <p:spPr>
                <a:xfrm>
                  <a:off x="8123776" y="2666907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CE45AF96-FDC8-4457-8C38-F22FC8D0EC8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23776" y="2666907"/>
                  <a:ext cx="548640" cy="548640"/>
                </a:xfrm>
                <a:prstGeom prst="ellipse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BB3E2C2D-BADC-487D-BA56-A47A87F50AAF}"/>
                    </a:ext>
                  </a:extLst>
                </p:cNvPr>
                <p:cNvSpPr/>
                <p:nvPr/>
              </p:nvSpPr>
              <p:spPr>
                <a:xfrm>
                  <a:off x="6725830" y="4446937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/>
                          <m:sup/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BB3E2C2D-BADC-487D-BA56-A47A87F50AA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5830" y="4446937"/>
                  <a:ext cx="548640" cy="548640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2C9EAD46-56EF-4338-AF12-AA884D033EC6}"/>
                </a:ext>
              </a:extLst>
            </p:cNvPr>
            <p:cNvCxnSpPr>
              <a:cxnSpLocks/>
              <a:stCxn id="7" idx="7"/>
              <a:endCxn id="4" idx="3"/>
            </p:cNvCxnSpPr>
            <p:nvPr/>
          </p:nvCxnSpPr>
          <p:spPr>
            <a:xfrm flipV="1">
              <a:off x="7987799" y="3135201"/>
              <a:ext cx="216323" cy="51308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ircle: Hollow 6">
                  <a:extLst>
                    <a:ext uri="{FF2B5EF4-FFF2-40B4-BE49-F238E27FC236}">
                      <a16:creationId xmlns:a16="http://schemas.microsoft.com/office/drawing/2014/main" id="{AB29853C-2E37-4009-8620-639DD9DE4D27}"/>
                    </a:ext>
                  </a:extLst>
                </p:cNvPr>
                <p:cNvSpPr/>
                <p:nvPr/>
              </p:nvSpPr>
              <p:spPr>
                <a:xfrm>
                  <a:off x="7441457" y="3554547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1400" b="1" dirty="0">
                                <a:latin typeface="Cambria Math" panose="02040503050406030204" pitchFamily="18" charset="0"/>
                              </a:rPr>
                              <m:t>𝚲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7" name="Circle: Hollow 6">
                  <a:extLst>
                    <a:ext uri="{FF2B5EF4-FFF2-40B4-BE49-F238E27FC236}">
                      <a16:creationId xmlns:a16="http://schemas.microsoft.com/office/drawing/2014/main" id="{AB29853C-2E37-4009-8620-639DD9DE4D2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41457" y="3554547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 w="1905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3979E447-C5E1-4BD2-AC11-EC1E50709CAD}"/>
                </a:ext>
              </a:extLst>
            </p:cNvPr>
            <p:cNvCxnSpPr>
              <a:cxnSpLocks/>
              <a:stCxn id="7" idx="3"/>
              <a:endCxn id="5" idx="7"/>
            </p:cNvCxnSpPr>
            <p:nvPr/>
          </p:nvCxnSpPr>
          <p:spPr>
            <a:xfrm flipH="1">
              <a:off x="7194124" y="4100889"/>
              <a:ext cx="341071" cy="42639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C175C4F4-D96B-4D2C-ADC6-F19D5FEF0197}"/>
                    </a:ext>
                  </a:extLst>
                </p:cNvPr>
                <p:cNvSpPr/>
                <p:nvPr/>
              </p:nvSpPr>
              <p:spPr>
                <a:xfrm>
                  <a:off x="9361697" y="4475613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/>
                          <m:sup/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C175C4F4-D96B-4D2C-ADC6-F19D5FEF019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1697" y="4475613"/>
                  <a:ext cx="548640" cy="548640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489170E-1CB8-421D-A8A5-E3218E6586CB}"/>
                </a:ext>
              </a:extLst>
            </p:cNvPr>
            <p:cNvCxnSpPr>
              <a:cxnSpLocks/>
              <a:stCxn id="15" idx="2"/>
              <a:endCxn id="5" idx="6"/>
            </p:cNvCxnSpPr>
            <p:nvPr/>
          </p:nvCxnSpPr>
          <p:spPr>
            <a:xfrm flipH="1" flipV="1">
              <a:off x="7274470" y="4721257"/>
              <a:ext cx="807067" cy="4572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ircle: Hollow 14">
                  <a:extLst>
                    <a:ext uri="{FF2B5EF4-FFF2-40B4-BE49-F238E27FC236}">
                      <a16:creationId xmlns:a16="http://schemas.microsoft.com/office/drawing/2014/main" id="{1512D1EF-14F6-4D81-AC4D-8651D8DD7F95}"/>
                    </a:ext>
                  </a:extLst>
                </p:cNvPr>
                <p:cNvSpPr/>
                <p:nvPr/>
              </p:nvSpPr>
              <p:spPr>
                <a:xfrm>
                  <a:off x="8081537" y="4446937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1400" b="1" dirty="0">
                                <a:latin typeface="Cambria Math" panose="02040503050406030204" pitchFamily="18" charset="0"/>
                              </a:rPr>
                              <m:t>𝚲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BC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15" name="Circle: Hollow 14">
                  <a:extLst>
                    <a:ext uri="{FF2B5EF4-FFF2-40B4-BE49-F238E27FC236}">
                      <a16:creationId xmlns:a16="http://schemas.microsoft.com/office/drawing/2014/main" id="{1512D1EF-14F6-4D81-AC4D-8651D8DD7F9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81537" y="4446937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 w="1905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83B2215-89D2-40BB-9C6B-88AB3657D205}"/>
                </a:ext>
              </a:extLst>
            </p:cNvPr>
            <p:cNvCxnSpPr>
              <a:cxnSpLocks/>
              <a:stCxn id="15" idx="6"/>
              <a:endCxn id="13" idx="2"/>
            </p:cNvCxnSpPr>
            <p:nvPr/>
          </p:nvCxnSpPr>
          <p:spPr>
            <a:xfrm flipV="1">
              <a:off x="8721617" y="4749933"/>
              <a:ext cx="640080" cy="1704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Circle: Hollow 18">
                  <a:extLst>
                    <a:ext uri="{FF2B5EF4-FFF2-40B4-BE49-F238E27FC236}">
                      <a16:creationId xmlns:a16="http://schemas.microsoft.com/office/drawing/2014/main" id="{5CE1B424-662A-4072-BEAD-F18ED317365D}"/>
                    </a:ext>
                  </a:extLst>
                </p:cNvPr>
                <p:cNvSpPr/>
                <p:nvPr/>
              </p:nvSpPr>
              <p:spPr>
                <a:xfrm>
                  <a:off x="8721617" y="3554547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1400" b="1" dirty="0">
                                <a:latin typeface="Cambria Math" panose="02040503050406030204" pitchFamily="18" charset="0"/>
                              </a:rPr>
                              <m:t>𝚲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CA</m:t>
                            </m:r>
                          </m:sub>
                          <m:sup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19" name="Circle: Hollow 18">
                  <a:extLst>
                    <a:ext uri="{FF2B5EF4-FFF2-40B4-BE49-F238E27FC236}">
                      <a16:creationId xmlns:a16="http://schemas.microsoft.com/office/drawing/2014/main" id="{5CE1B424-662A-4072-BEAD-F18ED317365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21617" y="3554547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7"/>
                  <a:stretch>
                    <a:fillRect/>
                  </a:stretch>
                </a:blipFill>
                <a:ln w="1905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CFE9CC8-FC58-4128-87E0-4A7028ACA86E}"/>
                </a:ext>
              </a:extLst>
            </p:cNvPr>
            <p:cNvCxnSpPr>
              <a:cxnSpLocks/>
              <a:stCxn id="19" idx="5"/>
              <a:endCxn id="13" idx="1"/>
            </p:cNvCxnSpPr>
            <p:nvPr/>
          </p:nvCxnSpPr>
          <p:spPr>
            <a:xfrm>
              <a:off x="9267959" y="4100889"/>
              <a:ext cx="174084" cy="45507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77BB9472-44F1-4CCD-865C-0B99A7AD6B32}"/>
                </a:ext>
              </a:extLst>
            </p:cNvPr>
            <p:cNvCxnSpPr>
              <a:cxnSpLocks/>
              <a:stCxn id="19" idx="1"/>
              <a:endCxn id="4" idx="5"/>
            </p:cNvCxnSpPr>
            <p:nvPr/>
          </p:nvCxnSpPr>
          <p:spPr>
            <a:xfrm flipH="1" flipV="1">
              <a:off x="8592070" y="3135201"/>
              <a:ext cx="223285" cy="51308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4F681265-D0EE-4788-8696-F221A7854AEC}"/>
                    </a:ext>
                  </a:extLst>
                </p:cNvPr>
                <p:cNvSpPr/>
                <p:nvPr/>
              </p:nvSpPr>
              <p:spPr>
                <a:xfrm>
                  <a:off x="7713479" y="1827920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4F681265-D0EE-4788-8696-F221A7854AE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3479" y="1827920"/>
                  <a:ext cx="548640" cy="548640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F53730AE-A6CA-4966-A785-021857BC1367}"/>
                </a:ext>
              </a:extLst>
            </p:cNvPr>
            <p:cNvCxnSpPr>
              <a:cxnSpLocks/>
              <a:stCxn id="7" idx="0"/>
              <a:endCxn id="30" idx="3"/>
            </p:cNvCxnSpPr>
            <p:nvPr/>
          </p:nvCxnSpPr>
          <p:spPr>
            <a:xfrm flipV="1">
              <a:off x="7761497" y="2296214"/>
              <a:ext cx="32328" cy="125833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Circle: Hollow 32">
                  <a:extLst>
                    <a:ext uri="{FF2B5EF4-FFF2-40B4-BE49-F238E27FC236}">
                      <a16:creationId xmlns:a16="http://schemas.microsoft.com/office/drawing/2014/main" id="{D5E2CE89-8F03-4CAA-A0B7-7075DC0F22B6}"/>
                    </a:ext>
                  </a:extLst>
                </p:cNvPr>
                <p:cNvSpPr/>
                <p:nvPr/>
              </p:nvSpPr>
              <p:spPr>
                <a:xfrm>
                  <a:off x="8995937" y="177798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1400" b="1" dirty="0">
                                <a:latin typeface="Cambria Math" panose="02040503050406030204" pitchFamily="18" charset="0"/>
                              </a:rPr>
                              <m:t>𝚲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CA</m:t>
                            </m:r>
                          </m:sub>
                          <m:sup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33" name="Circle: Hollow 32">
                  <a:extLst>
                    <a:ext uri="{FF2B5EF4-FFF2-40B4-BE49-F238E27FC236}">
                      <a16:creationId xmlns:a16="http://schemas.microsoft.com/office/drawing/2014/main" id="{D5E2CE89-8F03-4CAA-A0B7-7075DC0F22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95937" y="177798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9"/>
                  <a:stretch>
                    <a:fillRect/>
                  </a:stretch>
                </a:blipFill>
                <a:ln w="1905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3047FAC-B006-4848-9CCE-80D886F3BAA7}"/>
                </a:ext>
              </a:extLst>
            </p:cNvPr>
            <p:cNvCxnSpPr>
              <a:cxnSpLocks/>
              <a:stCxn id="33" idx="2"/>
              <a:endCxn id="30" idx="6"/>
            </p:cNvCxnSpPr>
            <p:nvPr/>
          </p:nvCxnSpPr>
          <p:spPr>
            <a:xfrm flipH="1">
              <a:off x="8262119" y="2098022"/>
              <a:ext cx="733818" cy="421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C155948-CB28-4888-8948-ED7A665A3881}"/>
                  </a:ext>
                </a:extLst>
              </p:cNvPr>
              <p:cNvSpPr txBox="1"/>
              <p:nvPr/>
            </p:nvSpPr>
            <p:spPr>
              <a:xfrm>
                <a:off x="1000101" y="4972580"/>
                <a:ext cx="4676986" cy="6815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𝐵𝐶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Inflation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𝑏𝑐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nary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𝐵𝐶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Inflation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𝑏𝑐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C155948-CB28-4888-8948-ED7A665A38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101" y="4972580"/>
                <a:ext cx="4676986" cy="68159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3C14C1-2517-4A85-B87D-EB5864EF7EDB}"/>
                  </a:ext>
                </a:extLst>
              </p:cNvPr>
              <p:cNvSpPr txBox="1"/>
              <p:nvPr/>
            </p:nvSpPr>
            <p:spPr>
              <a:xfrm>
                <a:off x="540308" y="1149998"/>
                <a:ext cx="4287262" cy="948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 necessary constraint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𝑎𝑏𝑐</m:t>
                        </m:r>
                      </m:e>
                    </m:d>
                  </m:oMath>
                </a14:m>
                <a:r>
                  <a:rPr lang="en-US" dirty="0"/>
                  <a:t> to be compatible with the Triangle causal structure is: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3C14C1-2517-4A85-B87D-EB5864EF7E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308" y="1149998"/>
                <a:ext cx="4287262" cy="948024"/>
              </a:xfrm>
              <a:prstGeom prst="rect">
                <a:avLst/>
              </a:prstGeom>
              <a:blipFill>
                <a:blip r:embed="rId11"/>
                <a:stretch>
                  <a:fillRect l="-1280" t="-3871" b="-7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A89625E-0F0D-484A-B1B9-A87EC17776EC}"/>
                  </a:ext>
                </a:extLst>
              </p:cNvPr>
              <p:cNvSpPr/>
              <p:nvPr/>
            </p:nvSpPr>
            <p:spPr>
              <a:xfrm>
                <a:off x="707697" y="2591313"/>
                <a:ext cx="3163238" cy="4290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𝐵𝐶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Inflation</m:t>
                        </m:r>
                      </m:sup>
                    </m:sSub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𝑏𝑐</m:t>
                        </m:r>
                      </m:e>
                    </m:d>
                  </m:oMath>
                </a14:m>
                <a:r>
                  <a:rPr lang="en-US" dirty="0"/>
                  <a:t>   such that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A89625E-0F0D-484A-B1B9-A87EC17776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697" y="2591313"/>
                <a:ext cx="3163238" cy="429028"/>
              </a:xfrm>
              <a:prstGeom prst="rect">
                <a:avLst/>
              </a:prstGeom>
              <a:blipFill>
                <a:blip r:embed="rId12"/>
                <a:stretch>
                  <a:fillRect r="-963" b="-1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F445A2A-C4D7-40D2-A6A6-7977A18D50F8}"/>
                  </a:ext>
                </a:extLst>
              </p:cNvPr>
              <p:cNvSpPr txBox="1"/>
              <p:nvPr/>
            </p:nvSpPr>
            <p:spPr>
              <a:xfrm>
                <a:off x="1000101" y="3298243"/>
                <a:ext cx="3890296" cy="6815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/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𝐵𝐶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Inflation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𝑏𝑐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𝑎𝑏𝑐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F445A2A-C4D7-40D2-A6A6-7977A18D50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101" y="3298243"/>
                <a:ext cx="3890296" cy="68159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CDAC837-4DA1-4F11-9637-51A4B7179471}"/>
              </a:ext>
            </a:extLst>
          </p:cNvPr>
          <p:cNvSpPr txBox="1"/>
          <p:nvPr/>
        </p:nvSpPr>
        <p:spPr>
          <a:xfrm>
            <a:off x="566913" y="3407295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1.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A349DD2-B6F0-48AE-B0E0-5A0EA88F6156}"/>
              </a:ext>
            </a:extLst>
          </p:cNvPr>
          <p:cNvSpPr txBox="1"/>
          <p:nvPr/>
        </p:nvSpPr>
        <p:spPr>
          <a:xfrm>
            <a:off x="532616" y="504142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3.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32AF251-3152-4DAF-BEA7-86BAAC5E0A74}"/>
              </a:ext>
            </a:extLst>
          </p:cNvPr>
          <p:cNvSpPr txBox="1"/>
          <p:nvPr/>
        </p:nvSpPr>
        <p:spPr>
          <a:xfrm>
            <a:off x="566913" y="4215190"/>
            <a:ext cx="35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A1A5D7B9-C664-48AF-BC1B-9D8EE2A34B4D}"/>
                  </a:ext>
                </a:extLst>
              </p:cNvPr>
              <p:cNvSpPr txBox="1"/>
              <p:nvPr/>
            </p:nvSpPr>
            <p:spPr>
              <a:xfrm>
                <a:off x="1020045" y="4138990"/>
                <a:ext cx="4779193" cy="6809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𝐵𝐶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Inflation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𝑏𝑐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nary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A1A5D7B9-C664-48AF-BC1B-9D8EE2A34B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045" y="4138990"/>
                <a:ext cx="4779193" cy="68095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338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0" grpId="0"/>
      <p:bldP spid="11" grpId="0"/>
      <p:bldP spid="42" grpId="0"/>
      <p:bldP spid="12" grpId="0"/>
      <p:bldP spid="50" grpId="0"/>
      <p:bldP spid="61" grpId="0"/>
      <p:bldP spid="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8BBAF-B38C-4ECE-940F-127D81259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A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737EE00-FD31-4DF4-BF47-87F68DA634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-686822"/>
            <a:ext cx="12344400" cy="8231644"/>
          </a:xfrm>
        </p:spPr>
      </p:pic>
    </p:spTree>
    <p:extLst>
      <p:ext uri="{BB962C8B-B14F-4D97-AF65-F5344CB8AC3E}">
        <p14:creationId xmlns:p14="http://schemas.microsoft.com/office/powerpoint/2010/main" val="41663947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3AFA2-DB18-4EA5-AA3F-8FA746511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Implied Inequalities…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3C14C1-2517-4A85-B87D-EB5864EF7EDB}"/>
                  </a:ext>
                </a:extLst>
              </p:cNvPr>
              <p:cNvSpPr txBox="1"/>
              <p:nvPr/>
            </p:nvSpPr>
            <p:spPr>
              <a:xfrm>
                <a:off x="540308" y="1149998"/>
                <a:ext cx="4287262" cy="948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 necessary constraints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𝑎𝑏𝑐</m:t>
                        </m:r>
                      </m:e>
                    </m:d>
                  </m:oMath>
                </a14:m>
                <a:r>
                  <a:rPr lang="en-US" dirty="0"/>
                  <a:t> to be compatible with the Triangle causal structure is: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3C14C1-2517-4A85-B87D-EB5864EF7E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308" y="1149998"/>
                <a:ext cx="4287262" cy="948024"/>
              </a:xfrm>
              <a:prstGeom prst="rect">
                <a:avLst/>
              </a:prstGeom>
              <a:blipFill>
                <a:blip r:embed="rId2"/>
                <a:stretch>
                  <a:fillRect l="-1280" t="-3871" b="-7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563B4443-957A-4ADD-AA59-3C4A006157BF}"/>
                  </a:ext>
                </a:extLst>
              </p:cNvPr>
              <p:cNvSpPr/>
              <p:nvPr/>
            </p:nvSpPr>
            <p:spPr>
              <a:xfrm>
                <a:off x="2356639" y="268405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563B4443-957A-4ADD-AA59-3C4A006157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6639" y="2684052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D506AE8-DD05-4C8B-97D9-7B315D586B8D}"/>
                  </a:ext>
                </a:extLst>
              </p:cNvPr>
              <p:cNvSpPr/>
              <p:nvPr/>
            </p:nvSpPr>
            <p:spPr>
              <a:xfrm>
                <a:off x="958693" y="44640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D506AE8-DD05-4C8B-97D9-7B315D586B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693" y="4464082"/>
                <a:ext cx="548640" cy="54864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80F3325-3C52-473B-89D3-BFB840196A33}"/>
              </a:ext>
            </a:extLst>
          </p:cNvPr>
          <p:cNvCxnSpPr>
            <a:cxnSpLocks/>
            <a:stCxn id="51" idx="7"/>
            <a:endCxn id="47" idx="3"/>
          </p:cNvCxnSpPr>
          <p:nvPr/>
        </p:nvCxnSpPr>
        <p:spPr>
          <a:xfrm flipV="1">
            <a:off x="2220662" y="3152346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ircle: Hollow 50">
                <a:extLst>
                  <a:ext uri="{FF2B5EF4-FFF2-40B4-BE49-F238E27FC236}">
                    <a16:creationId xmlns:a16="http://schemas.microsoft.com/office/drawing/2014/main" id="{2F761EB0-81DE-48E0-B487-94369DCFE1DC}"/>
                  </a:ext>
                </a:extLst>
              </p:cNvPr>
              <p:cNvSpPr/>
              <p:nvPr/>
            </p:nvSpPr>
            <p:spPr>
              <a:xfrm>
                <a:off x="1674320" y="357169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1" name="Circle: Hollow 50">
                <a:extLst>
                  <a:ext uri="{FF2B5EF4-FFF2-40B4-BE49-F238E27FC236}">
                    <a16:creationId xmlns:a16="http://schemas.microsoft.com/office/drawing/2014/main" id="{2F761EB0-81DE-48E0-B487-94369DCFE1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320" y="357169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5208137-2D84-4DB4-B38F-E479FC0761A9}"/>
              </a:ext>
            </a:extLst>
          </p:cNvPr>
          <p:cNvCxnSpPr>
            <a:cxnSpLocks/>
            <a:stCxn id="51" idx="3"/>
            <a:endCxn id="48" idx="7"/>
          </p:cNvCxnSpPr>
          <p:nvPr/>
        </p:nvCxnSpPr>
        <p:spPr>
          <a:xfrm flipH="1">
            <a:off x="1426987" y="4118034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2B2B243-5F45-4247-B72A-F1E1E6F3B067}"/>
                  </a:ext>
                </a:extLst>
              </p:cNvPr>
              <p:cNvSpPr/>
              <p:nvPr/>
            </p:nvSpPr>
            <p:spPr>
              <a:xfrm>
                <a:off x="3594560" y="449275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2B2B243-5F45-4247-B72A-F1E1E6F3B0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4560" y="4492758"/>
                <a:ext cx="548640" cy="548640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54639D1-86BA-4AA1-A526-E0192946BDC8}"/>
              </a:ext>
            </a:extLst>
          </p:cNvPr>
          <p:cNvCxnSpPr>
            <a:cxnSpLocks/>
            <a:stCxn id="55" idx="2"/>
            <a:endCxn id="48" idx="6"/>
          </p:cNvCxnSpPr>
          <p:nvPr/>
        </p:nvCxnSpPr>
        <p:spPr>
          <a:xfrm flipH="1" flipV="1">
            <a:off x="1507333" y="4738402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ircle: Hollow 54">
                <a:extLst>
                  <a:ext uri="{FF2B5EF4-FFF2-40B4-BE49-F238E27FC236}">
                    <a16:creationId xmlns:a16="http://schemas.microsoft.com/office/drawing/2014/main" id="{00635A79-B289-4312-8B5F-58F3C3BC3018}"/>
                  </a:ext>
                </a:extLst>
              </p:cNvPr>
              <p:cNvSpPr/>
              <p:nvPr/>
            </p:nvSpPr>
            <p:spPr>
              <a:xfrm>
                <a:off x="2314400" y="446408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5" name="Circle: Hollow 54">
                <a:extLst>
                  <a:ext uri="{FF2B5EF4-FFF2-40B4-BE49-F238E27FC236}">
                    <a16:creationId xmlns:a16="http://schemas.microsoft.com/office/drawing/2014/main" id="{00635A79-B289-4312-8B5F-58F3C3BC30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4400" y="446408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F0BF0B6-77AD-4348-8727-79C37788F8C1}"/>
              </a:ext>
            </a:extLst>
          </p:cNvPr>
          <p:cNvCxnSpPr>
            <a:cxnSpLocks/>
            <a:stCxn id="55" idx="6"/>
            <a:endCxn id="53" idx="2"/>
          </p:cNvCxnSpPr>
          <p:nvPr/>
        </p:nvCxnSpPr>
        <p:spPr>
          <a:xfrm flipV="1">
            <a:off x="2954480" y="4767078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ircle: Hollow 56">
                <a:extLst>
                  <a:ext uri="{FF2B5EF4-FFF2-40B4-BE49-F238E27FC236}">
                    <a16:creationId xmlns:a16="http://schemas.microsoft.com/office/drawing/2014/main" id="{6FF8D0D5-03EB-46E0-B26A-2D54D23908B9}"/>
                  </a:ext>
                </a:extLst>
              </p:cNvPr>
              <p:cNvSpPr/>
              <p:nvPr/>
            </p:nvSpPr>
            <p:spPr>
              <a:xfrm>
                <a:off x="2954480" y="357169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400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7" name="Circle: Hollow 56">
                <a:extLst>
                  <a:ext uri="{FF2B5EF4-FFF2-40B4-BE49-F238E27FC236}">
                    <a16:creationId xmlns:a16="http://schemas.microsoft.com/office/drawing/2014/main" id="{6FF8D0D5-03EB-46E0-B26A-2D54D23908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480" y="357169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8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C22B513-63DD-41DC-ACBE-25C849BE5004}"/>
              </a:ext>
            </a:extLst>
          </p:cNvPr>
          <p:cNvCxnSpPr>
            <a:cxnSpLocks/>
            <a:stCxn id="57" idx="5"/>
            <a:endCxn id="53" idx="1"/>
          </p:cNvCxnSpPr>
          <p:nvPr/>
        </p:nvCxnSpPr>
        <p:spPr>
          <a:xfrm>
            <a:off x="3500822" y="4118034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2C1CF31-E38B-4BDF-93F5-643DCF62F538}"/>
              </a:ext>
            </a:extLst>
          </p:cNvPr>
          <p:cNvCxnSpPr>
            <a:cxnSpLocks/>
            <a:stCxn id="57" idx="1"/>
            <a:endCxn id="47" idx="5"/>
          </p:cNvCxnSpPr>
          <p:nvPr/>
        </p:nvCxnSpPr>
        <p:spPr>
          <a:xfrm flipH="1" flipV="1">
            <a:off x="2824933" y="3152346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C7C5EE1-EF30-4F68-9E27-718A5385D67D}"/>
                  </a:ext>
                </a:extLst>
              </p:cNvPr>
              <p:cNvSpPr/>
              <p:nvPr/>
            </p:nvSpPr>
            <p:spPr>
              <a:xfrm>
                <a:off x="5176401" y="1913356"/>
                <a:ext cx="5747407" cy="46166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𝐴𝐵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00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𝐵𝐶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00</m:t>
                        </m:r>
                      </m:e>
                    </m:d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C7C5EE1-EF30-4F68-9E27-718A5385D6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6401" y="1913356"/>
                <a:ext cx="5747407" cy="461665"/>
              </a:xfrm>
              <a:prstGeom prst="rect">
                <a:avLst/>
              </a:prstGeom>
              <a:blipFill>
                <a:blip r:embed="rId9"/>
                <a:stretch>
                  <a:fillRect l="-1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&quot;No&quot; Symbol 7">
            <a:extLst>
              <a:ext uri="{FF2B5EF4-FFF2-40B4-BE49-F238E27FC236}">
                <a16:creationId xmlns:a16="http://schemas.microsoft.com/office/drawing/2014/main" id="{D844A9C6-0327-46DF-8F70-E9F03A528886}"/>
              </a:ext>
            </a:extLst>
          </p:cNvPr>
          <p:cNvSpPr>
            <a:spLocks noChangeAspect="1"/>
          </p:cNvSpPr>
          <p:nvPr/>
        </p:nvSpPr>
        <p:spPr>
          <a:xfrm>
            <a:off x="7769442" y="3232692"/>
            <a:ext cx="1656000" cy="1656000"/>
          </a:xfrm>
          <a:prstGeom prst="noSmoking">
            <a:avLst/>
          </a:prstGeom>
          <a:solidFill>
            <a:srgbClr val="FF0000">
              <a:alpha val="25098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4" name="Bent Arrow 13">
            <a:extLst>
              <a:ext uri="{FF2B5EF4-FFF2-40B4-BE49-F238E27FC236}">
                <a16:creationId xmlns:a16="http://schemas.microsoft.com/office/drawing/2014/main" id="{9379891D-AB6D-4F9F-A384-7EA5E53F808F}"/>
              </a:ext>
            </a:extLst>
          </p:cNvPr>
          <p:cNvSpPr/>
          <p:nvPr/>
        </p:nvSpPr>
        <p:spPr>
          <a:xfrm rot="10800000" flipH="1">
            <a:off x="7035624" y="3614348"/>
            <a:ext cx="322824" cy="384497"/>
          </a:xfrm>
          <a:prstGeom prst="bentArrow">
            <a:avLst>
              <a:gd name="adj1" fmla="val 24983"/>
              <a:gd name="adj2" fmla="val 46243"/>
              <a:gd name="adj3" fmla="val 25000"/>
              <a:gd name="adj4" fmla="val 8139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EEF5767-A249-44D1-829D-7CA24826C929}"/>
                  </a:ext>
                </a:extLst>
              </p:cNvPr>
              <p:cNvSpPr/>
              <p:nvPr/>
            </p:nvSpPr>
            <p:spPr>
              <a:xfrm>
                <a:off x="7407436" y="3781473"/>
                <a:ext cx="2380011" cy="628634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𝐴𝐵𝐶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000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111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EEF5767-A249-44D1-829D-7CA24826C9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7436" y="3781473"/>
                <a:ext cx="2380011" cy="62863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Line Callout 2 (No Border) 42">
            <a:extLst>
              <a:ext uri="{FF2B5EF4-FFF2-40B4-BE49-F238E27FC236}">
                <a16:creationId xmlns:a16="http://schemas.microsoft.com/office/drawing/2014/main" id="{BE3800FB-6146-463F-B9DC-8C6228D08444}"/>
              </a:ext>
            </a:extLst>
          </p:cNvPr>
          <p:cNvSpPr/>
          <p:nvPr/>
        </p:nvSpPr>
        <p:spPr>
          <a:xfrm>
            <a:off x="7407436" y="5796355"/>
            <a:ext cx="3160554" cy="485399"/>
          </a:xfrm>
          <a:prstGeom prst="callout2">
            <a:avLst>
              <a:gd name="adj1" fmla="val -28165"/>
              <a:gd name="adj2" fmla="val 13574"/>
              <a:gd name="adj3" fmla="val -104694"/>
              <a:gd name="adj4" fmla="val 13628"/>
              <a:gd name="adj5" fmla="val -217066"/>
              <a:gd name="adj6" fmla="val 17740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perfect correlation!</a:t>
            </a:r>
          </a:p>
        </p:txBody>
      </p:sp>
    </p:spTree>
    <p:extLst>
      <p:ext uri="{BB962C8B-B14F-4D97-AF65-F5344CB8AC3E}">
        <p14:creationId xmlns:p14="http://schemas.microsoft.com/office/powerpoint/2010/main" val="98679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4" grpId="0" animBg="1"/>
      <p:bldP spid="9" grpId="0" animBg="1"/>
      <p:bldP spid="6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D68BF1-F0FD-447A-83C3-AADCE6B1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Is it </a:t>
            </a:r>
            <a:r>
              <a:rPr lang="en-US" b="1" dirty="0">
                <a:solidFill>
                  <a:srgbClr val="DF3DD3"/>
                </a:solidFill>
              </a:rPr>
              <a:t>violable</a:t>
            </a:r>
            <a:r>
              <a:rPr lang="en-US" dirty="0"/>
              <a:t>?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EB46-AE77-4A03-A7B6-202EE47ED0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Does the derivation of the </a:t>
            </a:r>
            <a:r>
              <a:rPr lang="en-US" b="1" dirty="0">
                <a:solidFill>
                  <a:srgbClr val="DF3DD3"/>
                </a:solidFill>
              </a:rPr>
              <a:t>inequality</a:t>
            </a:r>
            <a:br>
              <a:rPr lang="en-US" dirty="0"/>
            </a:br>
            <a:r>
              <a:rPr lang="en-US" dirty="0"/>
              <a:t>hold for the triangle scenario with </a:t>
            </a:r>
            <a:r>
              <a:rPr lang="en-US" b="1" dirty="0">
                <a:solidFill>
                  <a:srgbClr val="DF3DD3"/>
                </a:solidFill>
              </a:rPr>
              <a:t>quantum</a:t>
            </a:r>
            <a:r>
              <a:rPr lang="en-US" dirty="0"/>
              <a:t> sources?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7860E8B9-4A85-488E-AC6E-0B1F2E296435}"/>
                  </a:ext>
                </a:extLst>
              </p:cNvPr>
              <p:cNvSpPr/>
              <p:nvPr/>
            </p:nvSpPr>
            <p:spPr>
              <a:xfrm>
                <a:off x="5521385" y="4716095"/>
                <a:ext cx="5747407" cy="461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𝐴𝐵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00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𝐵𝐶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00</m:t>
                        </m:r>
                      </m:e>
                    </m:d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7860E8B9-4A85-488E-AC6E-0B1F2E2964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1385" y="4716095"/>
                <a:ext cx="5747407" cy="461665"/>
              </a:xfrm>
              <a:prstGeom prst="rect">
                <a:avLst/>
              </a:prstGeom>
              <a:blipFill>
                <a:blip r:embed="rId2"/>
                <a:stretch>
                  <a:fillRect l="-318" b="-2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814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indow dir="vert"/>
      </p:transition>
    </mc:Choice>
    <mc:Fallback xmlns="">
      <p:transition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12E8A-F827-4132-859F-2FB4382B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 it </a:t>
            </a:r>
            <a:r>
              <a:rPr lang="en-US" b="1" dirty="0"/>
              <a:t>violable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19C1A-650E-4420-A3B2-054B67FBA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QUESTION: </a:t>
            </a:r>
            <a:r>
              <a:rPr lang="en-US" dirty="0"/>
              <a:t>Can we repeat the same argument with quantum sources?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3F130E6-088A-4B29-9B1C-15E23508F316}"/>
              </a:ext>
            </a:extLst>
          </p:cNvPr>
          <p:cNvGrpSpPr/>
          <p:nvPr/>
        </p:nvGrpSpPr>
        <p:grpSpPr>
          <a:xfrm>
            <a:off x="6763930" y="2473307"/>
            <a:ext cx="3184507" cy="3309035"/>
            <a:chOff x="6763930" y="2473307"/>
            <a:chExt cx="3184507" cy="33090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6EE0F8D6-DA6F-4C6A-8C26-2F96F3229F15}"/>
                    </a:ext>
                  </a:extLst>
                </p:cNvPr>
                <p:cNvSpPr/>
                <p:nvPr/>
              </p:nvSpPr>
              <p:spPr>
                <a:xfrm>
                  <a:off x="8161876" y="3362232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6EE0F8D6-DA6F-4C6A-8C26-2F96F3229F1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1876" y="3362232"/>
                  <a:ext cx="548640" cy="548640"/>
                </a:xfrm>
                <a:prstGeom prst="ellipse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53228792-C6BB-4E33-B597-38E5012149AE}"/>
                    </a:ext>
                  </a:extLst>
                </p:cNvPr>
                <p:cNvSpPr/>
                <p:nvPr/>
              </p:nvSpPr>
              <p:spPr>
                <a:xfrm>
                  <a:off x="6763930" y="5142262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/>
                          <m:sup/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53228792-C6BB-4E33-B597-38E5012149A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3930" y="5142262"/>
                  <a:ext cx="548640" cy="548640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17C097A-5FD8-4816-ADF0-F815031FCF95}"/>
                </a:ext>
              </a:extLst>
            </p:cNvPr>
            <p:cNvCxnSpPr>
              <a:cxnSpLocks/>
              <a:stCxn id="7" idx="7"/>
              <a:endCxn id="4" idx="3"/>
            </p:cNvCxnSpPr>
            <p:nvPr/>
          </p:nvCxnSpPr>
          <p:spPr>
            <a:xfrm flipV="1">
              <a:off x="8025899" y="3830526"/>
              <a:ext cx="216323" cy="51308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ircle: Hollow 6">
                  <a:extLst>
                    <a:ext uri="{FF2B5EF4-FFF2-40B4-BE49-F238E27FC236}">
                      <a16:creationId xmlns:a16="http://schemas.microsoft.com/office/drawing/2014/main" id="{B5EC28AD-3EA2-405A-80AF-746C4A5EA6C1}"/>
                    </a:ext>
                  </a:extLst>
                </p:cNvPr>
                <p:cNvSpPr/>
                <p:nvPr/>
              </p:nvSpPr>
              <p:spPr>
                <a:xfrm>
                  <a:off x="7479557" y="424987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7" name="Circle: Hollow 6">
                  <a:extLst>
                    <a:ext uri="{FF2B5EF4-FFF2-40B4-BE49-F238E27FC236}">
                      <a16:creationId xmlns:a16="http://schemas.microsoft.com/office/drawing/2014/main" id="{B5EC28AD-3EA2-405A-80AF-746C4A5EA6C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79557" y="424987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3861DC58-D686-4EA0-9ABD-BB76EC407CAE}"/>
                </a:ext>
              </a:extLst>
            </p:cNvPr>
            <p:cNvCxnSpPr>
              <a:cxnSpLocks/>
              <a:stCxn id="7" idx="3"/>
              <a:endCxn id="5" idx="7"/>
            </p:cNvCxnSpPr>
            <p:nvPr/>
          </p:nvCxnSpPr>
          <p:spPr>
            <a:xfrm flipH="1">
              <a:off x="7232224" y="4796214"/>
              <a:ext cx="341071" cy="42639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87F3F6A8-89E5-4D0F-AF1A-50936D0CCFF8}"/>
                    </a:ext>
                  </a:extLst>
                </p:cNvPr>
                <p:cNvSpPr/>
                <p:nvPr/>
              </p:nvSpPr>
              <p:spPr>
                <a:xfrm>
                  <a:off x="9399797" y="5170938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/>
                          <m:sup/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87F3F6A8-89E5-4D0F-AF1A-50936D0CCFF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99797" y="5170938"/>
                  <a:ext cx="548640" cy="548640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2CC8E79-7B00-4C5F-A198-C57A9CED3255}"/>
                </a:ext>
              </a:extLst>
            </p:cNvPr>
            <p:cNvCxnSpPr>
              <a:cxnSpLocks/>
              <a:stCxn id="11" idx="2"/>
              <a:endCxn id="5" idx="6"/>
            </p:cNvCxnSpPr>
            <p:nvPr/>
          </p:nvCxnSpPr>
          <p:spPr>
            <a:xfrm flipH="1" flipV="1">
              <a:off x="7312570" y="5416582"/>
              <a:ext cx="807067" cy="4572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ircle: Hollow 10">
                  <a:extLst>
                    <a:ext uri="{FF2B5EF4-FFF2-40B4-BE49-F238E27FC236}">
                      <a16:creationId xmlns:a16="http://schemas.microsoft.com/office/drawing/2014/main" id="{1499F2A6-A868-4D07-A8E0-413538D5C4D0}"/>
                    </a:ext>
                  </a:extLst>
                </p:cNvPr>
                <p:cNvSpPr/>
                <p:nvPr/>
              </p:nvSpPr>
              <p:spPr>
                <a:xfrm>
                  <a:off x="8119637" y="514226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BC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11" name="Circle: Hollow 10">
                  <a:extLst>
                    <a:ext uri="{FF2B5EF4-FFF2-40B4-BE49-F238E27FC236}">
                      <a16:creationId xmlns:a16="http://schemas.microsoft.com/office/drawing/2014/main" id="{1499F2A6-A868-4D07-A8E0-413538D5C4D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19637" y="514226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2F937D7-2EE6-4249-AF9D-7C2B54765B19}"/>
                </a:ext>
              </a:extLst>
            </p:cNvPr>
            <p:cNvCxnSpPr>
              <a:cxnSpLocks/>
              <a:stCxn id="11" idx="6"/>
              <a:endCxn id="9" idx="2"/>
            </p:cNvCxnSpPr>
            <p:nvPr/>
          </p:nvCxnSpPr>
          <p:spPr>
            <a:xfrm flipV="1">
              <a:off x="8759717" y="5445258"/>
              <a:ext cx="640080" cy="1704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ircle: Hollow 12">
                  <a:extLst>
                    <a:ext uri="{FF2B5EF4-FFF2-40B4-BE49-F238E27FC236}">
                      <a16:creationId xmlns:a16="http://schemas.microsoft.com/office/drawing/2014/main" id="{78DB9C4B-0B89-4397-AECC-ADEEFDB9D304}"/>
                    </a:ext>
                  </a:extLst>
                </p:cNvPr>
                <p:cNvSpPr/>
                <p:nvPr/>
              </p:nvSpPr>
              <p:spPr>
                <a:xfrm>
                  <a:off x="8759717" y="424987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CA</m:t>
                            </m:r>
                          </m:sub>
                          <m:sup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13" name="Circle: Hollow 12">
                  <a:extLst>
                    <a:ext uri="{FF2B5EF4-FFF2-40B4-BE49-F238E27FC236}">
                      <a16:creationId xmlns:a16="http://schemas.microsoft.com/office/drawing/2014/main" id="{78DB9C4B-0B89-4397-AECC-ADEEFDB9D30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59717" y="424987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7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82DF6F2-CBB5-4D08-803F-A8BF3C861002}"/>
                </a:ext>
              </a:extLst>
            </p:cNvPr>
            <p:cNvCxnSpPr>
              <a:cxnSpLocks/>
              <a:stCxn id="13" idx="5"/>
              <a:endCxn id="9" idx="1"/>
            </p:cNvCxnSpPr>
            <p:nvPr/>
          </p:nvCxnSpPr>
          <p:spPr>
            <a:xfrm>
              <a:off x="9306059" y="4796214"/>
              <a:ext cx="174084" cy="45507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7D3AEBF-D983-40A4-A2A7-B8FD5F9018E9}"/>
                </a:ext>
              </a:extLst>
            </p:cNvPr>
            <p:cNvCxnSpPr>
              <a:cxnSpLocks/>
              <a:stCxn id="13" idx="1"/>
              <a:endCxn id="4" idx="5"/>
            </p:cNvCxnSpPr>
            <p:nvPr/>
          </p:nvCxnSpPr>
          <p:spPr>
            <a:xfrm flipH="1" flipV="1">
              <a:off x="8630170" y="3830526"/>
              <a:ext cx="223285" cy="51308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1568A964-77DD-44A5-99DF-2FABFE270EC3}"/>
                    </a:ext>
                  </a:extLst>
                </p:cNvPr>
                <p:cNvSpPr/>
                <p:nvPr/>
              </p:nvSpPr>
              <p:spPr>
                <a:xfrm>
                  <a:off x="7751579" y="2523245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1568A964-77DD-44A5-99DF-2FABFE270E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1579" y="2523245"/>
                  <a:ext cx="548640" cy="548640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37FDD76-1B70-4574-84D2-6A3D66E1A849}"/>
                </a:ext>
              </a:extLst>
            </p:cNvPr>
            <p:cNvCxnSpPr>
              <a:cxnSpLocks/>
              <a:stCxn id="7" idx="0"/>
              <a:endCxn id="16" idx="3"/>
            </p:cNvCxnSpPr>
            <p:nvPr/>
          </p:nvCxnSpPr>
          <p:spPr>
            <a:xfrm flipV="1">
              <a:off x="7799597" y="2991539"/>
              <a:ext cx="32328" cy="125833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ircle: Hollow 17">
                  <a:extLst>
                    <a:ext uri="{FF2B5EF4-FFF2-40B4-BE49-F238E27FC236}">
                      <a16:creationId xmlns:a16="http://schemas.microsoft.com/office/drawing/2014/main" id="{6707813E-F42F-40D3-87D6-73AF95F06206}"/>
                    </a:ext>
                  </a:extLst>
                </p:cNvPr>
                <p:cNvSpPr/>
                <p:nvPr/>
              </p:nvSpPr>
              <p:spPr>
                <a:xfrm>
                  <a:off x="9034037" y="2473307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CA</m:t>
                            </m:r>
                          </m:sub>
                          <m:sup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18" name="Circle: Hollow 17">
                  <a:extLst>
                    <a:ext uri="{FF2B5EF4-FFF2-40B4-BE49-F238E27FC236}">
                      <a16:creationId xmlns:a16="http://schemas.microsoft.com/office/drawing/2014/main" id="{6707813E-F42F-40D3-87D6-73AF95F0620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34037" y="2473307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9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93920F0-3569-4994-87FA-8560B8ECB83B}"/>
                </a:ext>
              </a:extLst>
            </p:cNvPr>
            <p:cNvCxnSpPr>
              <a:cxnSpLocks/>
              <a:stCxn id="18" idx="2"/>
              <a:endCxn id="16" idx="6"/>
            </p:cNvCxnSpPr>
            <p:nvPr/>
          </p:nvCxnSpPr>
          <p:spPr>
            <a:xfrm flipH="1">
              <a:off x="8300219" y="2793347"/>
              <a:ext cx="733818" cy="421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D9BED8B-9A36-4C87-825B-4EB288808AA8}"/>
              </a:ext>
            </a:extLst>
          </p:cNvPr>
          <p:cNvGrpSpPr/>
          <p:nvPr/>
        </p:nvGrpSpPr>
        <p:grpSpPr>
          <a:xfrm>
            <a:off x="996793" y="2722152"/>
            <a:ext cx="3184507" cy="2420110"/>
            <a:chOff x="996793" y="2722152"/>
            <a:chExt cx="3184507" cy="2420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2650D6B3-833D-4F63-9BB2-9BDCF8CC02A7}"/>
                    </a:ext>
                  </a:extLst>
                </p:cNvPr>
                <p:cNvSpPr/>
                <p:nvPr/>
              </p:nvSpPr>
              <p:spPr>
                <a:xfrm>
                  <a:off x="2394739" y="2722152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/>
                          <m:sup/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2650D6B3-833D-4F63-9BB2-9BDCF8CC02A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4739" y="2722152"/>
                  <a:ext cx="548640" cy="548640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7BA660F8-6990-4A08-9CFC-9DB8C935A2AA}"/>
                    </a:ext>
                  </a:extLst>
                </p:cNvPr>
                <p:cNvSpPr/>
                <p:nvPr/>
              </p:nvSpPr>
              <p:spPr>
                <a:xfrm>
                  <a:off x="996793" y="4502182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/>
                          <m:sup/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7BA660F8-6990-4A08-9CFC-9DB8C935A2A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6793" y="4502182"/>
                  <a:ext cx="548640" cy="548640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CB1DEE0-6366-4952-AAB3-3773186E1E65}"/>
                </a:ext>
              </a:extLst>
            </p:cNvPr>
            <p:cNvCxnSpPr>
              <a:cxnSpLocks/>
              <a:stCxn id="23" idx="7"/>
              <a:endCxn id="20" idx="3"/>
            </p:cNvCxnSpPr>
            <p:nvPr/>
          </p:nvCxnSpPr>
          <p:spPr>
            <a:xfrm flipV="1">
              <a:off x="2258762" y="3190446"/>
              <a:ext cx="216323" cy="51308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Circle: Hollow 22">
                  <a:extLst>
                    <a:ext uri="{FF2B5EF4-FFF2-40B4-BE49-F238E27FC236}">
                      <a16:creationId xmlns:a16="http://schemas.microsoft.com/office/drawing/2014/main" id="{4646A3EB-EFB9-4CF6-ADB5-53AF64590656}"/>
                    </a:ext>
                  </a:extLst>
                </p:cNvPr>
                <p:cNvSpPr/>
                <p:nvPr/>
              </p:nvSpPr>
              <p:spPr>
                <a:xfrm>
                  <a:off x="1712420" y="360979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23" name="Circle: Hollow 22">
                  <a:extLst>
                    <a:ext uri="{FF2B5EF4-FFF2-40B4-BE49-F238E27FC236}">
                      <a16:creationId xmlns:a16="http://schemas.microsoft.com/office/drawing/2014/main" id="{4646A3EB-EFB9-4CF6-ADB5-53AF6459065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2420" y="360979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8C79CDA-DB1F-46BB-B04C-DA5B5A72F887}"/>
                </a:ext>
              </a:extLst>
            </p:cNvPr>
            <p:cNvCxnSpPr>
              <a:cxnSpLocks/>
              <a:stCxn id="23" idx="3"/>
              <a:endCxn id="21" idx="7"/>
            </p:cNvCxnSpPr>
            <p:nvPr/>
          </p:nvCxnSpPr>
          <p:spPr>
            <a:xfrm flipH="1">
              <a:off x="1465087" y="4156134"/>
              <a:ext cx="341071" cy="42639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7AD39F0E-DCB1-4440-B7F2-BD597FE8496A}"/>
                    </a:ext>
                  </a:extLst>
                </p:cNvPr>
                <p:cNvSpPr/>
                <p:nvPr/>
              </p:nvSpPr>
              <p:spPr>
                <a:xfrm>
                  <a:off x="3632660" y="4530858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/>
                          <m:sup/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7AD39F0E-DCB1-4440-B7F2-BD597FE8496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2660" y="4530858"/>
                  <a:ext cx="548640" cy="548640"/>
                </a:xfrm>
                <a:prstGeom prst="ellipse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55495F9-CC7C-42BB-A86F-1B5AC3FDA2C4}"/>
                </a:ext>
              </a:extLst>
            </p:cNvPr>
            <p:cNvCxnSpPr>
              <a:cxnSpLocks/>
              <a:stCxn id="27" idx="2"/>
              <a:endCxn id="21" idx="6"/>
            </p:cNvCxnSpPr>
            <p:nvPr/>
          </p:nvCxnSpPr>
          <p:spPr>
            <a:xfrm flipH="1" flipV="1">
              <a:off x="1545433" y="4776502"/>
              <a:ext cx="807067" cy="4572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Circle: Hollow 26">
                  <a:extLst>
                    <a:ext uri="{FF2B5EF4-FFF2-40B4-BE49-F238E27FC236}">
                      <a16:creationId xmlns:a16="http://schemas.microsoft.com/office/drawing/2014/main" id="{77A362D9-4A8E-44BB-82AA-4DD64624D01B}"/>
                    </a:ext>
                  </a:extLst>
                </p:cNvPr>
                <p:cNvSpPr/>
                <p:nvPr/>
              </p:nvSpPr>
              <p:spPr>
                <a:xfrm>
                  <a:off x="2352500" y="450218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BC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27" name="Circle: Hollow 26">
                  <a:extLst>
                    <a:ext uri="{FF2B5EF4-FFF2-40B4-BE49-F238E27FC236}">
                      <a16:creationId xmlns:a16="http://schemas.microsoft.com/office/drawing/2014/main" id="{77A362D9-4A8E-44BB-82AA-4DD64624D01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2500" y="450218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1BDAE8E-FDC0-4DC2-B998-C54FFE2A1194}"/>
                </a:ext>
              </a:extLst>
            </p:cNvPr>
            <p:cNvCxnSpPr>
              <a:cxnSpLocks/>
              <a:stCxn id="27" idx="6"/>
              <a:endCxn id="25" idx="2"/>
            </p:cNvCxnSpPr>
            <p:nvPr/>
          </p:nvCxnSpPr>
          <p:spPr>
            <a:xfrm flipV="1">
              <a:off x="2992580" y="4805178"/>
              <a:ext cx="640080" cy="1704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ircle: Hollow 28">
                  <a:extLst>
                    <a:ext uri="{FF2B5EF4-FFF2-40B4-BE49-F238E27FC236}">
                      <a16:creationId xmlns:a16="http://schemas.microsoft.com/office/drawing/2014/main" id="{29A30FCD-2E4C-4500-9C84-7CA69EB2E462}"/>
                    </a:ext>
                  </a:extLst>
                </p:cNvPr>
                <p:cNvSpPr/>
                <p:nvPr/>
              </p:nvSpPr>
              <p:spPr>
                <a:xfrm>
                  <a:off x="2992580" y="360979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CA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29" name="Circle: Hollow 28">
                  <a:extLst>
                    <a:ext uri="{FF2B5EF4-FFF2-40B4-BE49-F238E27FC236}">
                      <a16:creationId xmlns:a16="http://schemas.microsoft.com/office/drawing/2014/main" id="{29A30FCD-2E4C-4500-9C84-7CA69EB2E46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2580" y="360979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13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D552D5FB-9665-4FCC-B5BA-BDF3E5F3C776}"/>
                </a:ext>
              </a:extLst>
            </p:cNvPr>
            <p:cNvCxnSpPr>
              <a:cxnSpLocks/>
              <a:stCxn id="29" idx="5"/>
              <a:endCxn id="25" idx="1"/>
            </p:cNvCxnSpPr>
            <p:nvPr/>
          </p:nvCxnSpPr>
          <p:spPr>
            <a:xfrm>
              <a:off x="3538922" y="4156134"/>
              <a:ext cx="174084" cy="45507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A06B287-BB64-4C37-BD46-D7177EDAB950}"/>
                </a:ext>
              </a:extLst>
            </p:cNvPr>
            <p:cNvCxnSpPr>
              <a:cxnSpLocks/>
              <a:stCxn id="29" idx="1"/>
              <a:endCxn id="20" idx="5"/>
            </p:cNvCxnSpPr>
            <p:nvPr/>
          </p:nvCxnSpPr>
          <p:spPr>
            <a:xfrm flipH="1" flipV="1">
              <a:off x="2863033" y="3190446"/>
              <a:ext cx="223285" cy="51308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BEF2324-7750-4855-B581-072524452AE6}"/>
              </a:ext>
            </a:extLst>
          </p:cNvPr>
          <p:cNvSpPr/>
          <p:nvPr/>
        </p:nvSpPr>
        <p:spPr>
          <a:xfrm>
            <a:off x="5118403" y="2307381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632B4E-5929-4522-9A01-381AAE86C1EE}"/>
              </a:ext>
            </a:extLst>
          </p:cNvPr>
          <p:cNvSpPr txBox="1"/>
          <p:nvPr/>
        </p:nvSpPr>
        <p:spPr>
          <a:xfrm>
            <a:off x="996793" y="2115051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A58F82-3EF9-4B06-992D-A6D9FAC7205D}"/>
              </a:ext>
            </a:extLst>
          </p:cNvPr>
          <p:cNvSpPr txBox="1"/>
          <p:nvPr/>
        </p:nvSpPr>
        <p:spPr>
          <a:xfrm>
            <a:off x="5599488" y="2076156"/>
            <a:ext cx="186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 </a:t>
            </a:r>
            <a:r>
              <a:rPr lang="en-US" dirty="0"/>
              <a:t>Inflation Graph</a:t>
            </a:r>
          </a:p>
        </p:txBody>
      </p:sp>
    </p:spTree>
    <p:extLst>
      <p:ext uri="{BB962C8B-B14F-4D97-AF65-F5344CB8AC3E}">
        <p14:creationId xmlns:p14="http://schemas.microsoft.com/office/powerpoint/2010/main" val="215655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2" grpId="0" animBg="1"/>
      <p:bldP spid="33" grpId="0"/>
      <p:bldP spid="3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616A2-35DF-4CF8-8652-411048508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1026" name="Picture 2" descr="https://i.imgur.com/vCF9xNc.gif?noredirect">
            <a:extLst>
              <a:ext uri="{FF2B5EF4-FFF2-40B4-BE49-F238E27FC236}">
                <a16:creationId xmlns:a16="http://schemas.microsoft.com/office/drawing/2014/main" id="{B6F2B8C1-5C28-4026-B6C9-2B26AAD61520}"/>
              </a:ext>
            </a:extLst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7239"/>
            <a:ext cx="8625269" cy="68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9972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12E8A-F827-4132-859F-2FB4382B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 Broadcasting Theorem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19C1A-650E-4420-A3B2-054B67FBA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ANSWER: </a:t>
            </a:r>
            <a:r>
              <a:rPr lang="en-US" b="1" dirty="0">
                <a:solidFill>
                  <a:srgbClr val="FF0000"/>
                </a:solidFill>
              </a:rPr>
              <a:t>No</a:t>
            </a:r>
            <a:r>
              <a:rPr lang="en-US" dirty="0"/>
              <a:t>, because we can’t broadcast a quantum state!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6EE0F8D6-DA6F-4C6A-8C26-2F96F3229F15}"/>
                  </a:ext>
                </a:extLst>
              </p:cNvPr>
              <p:cNvSpPr/>
              <p:nvPr/>
            </p:nvSpPr>
            <p:spPr>
              <a:xfrm>
                <a:off x="8161876" y="336223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6EE0F8D6-DA6F-4C6A-8C26-2F96F3229F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1876" y="3362232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3228792-C6BB-4E33-B597-38E5012149AE}"/>
                  </a:ext>
                </a:extLst>
              </p:cNvPr>
              <p:cNvSpPr/>
              <p:nvPr/>
            </p:nvSpPr>
            <p:spPr>
              <a:xfrm>
                <a:off x="6763930" y="514226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3228792-C6BB-4E33-B597-38E5012149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3930" y="5142262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17C097A-5FD8-4816-ADF0-F815031FCF95}"/>
              </a:ext>
            </a:extLst>
          </p:cNvPr>
          <p:cNvCxnSpPr>
            <a:cxnSpLocks/>
            <a:stCxn id="7" idx="7"/>
            <a:endCxn id="4" idx="3"/>
          </p:cNvCxnSpPr>
          <p:nvPr/>
        </p:nvCxnSpPr>
        <p:spPr>
          <a:xfrm flipV="1">
            <a:off x="8025899" y="3830526"/>
            <a:ext cx="216323" cy="5130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5EC28AD-3EA2-405A-80AF-746C4A5EA6C1}"/>
                  </a:ext>
                </a:extLst>
              </p:cNvPr>
              <p:cNvSpPr/>
              <p:nvPr/>
            </p:nvSpPr>
            <p:spPr>
              <a:xfrm>
                <a:off x="7479557" y="424987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5EC28AD-3EA2-405A-80AF-746C4A5EA6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9557" y="424987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861DC58-D686-4EA0-9ABD-BB76EC407CAE}"/>
              </a:ext>
            </a:extLst>
          </p:cNvPr>
          <p:cNvCxnSpPr>
            <a:cxnSpLocks/>
            <a:stCxn id="7" idx="3"/>
            <a:endCxn id="5" idx="7"/>
          </p:cNvCxnSpPr>
          <p:nvPr/>
        </p:nvCxnSpPr>
        <p:spPr>
          <a:xfrm flipH="1">
            <a:off x="7232224" y="4796214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7F3F6A8-89E5-4D0F-AF1A-50936D0CCFF8}"/>
                  </a:ext>
                </a:extLst>
              </p:cNvPr>
              <p:cNvSpPr/>
              <p:nvPr/>
            </p:nvSpPr>
            <p:spPr>
              <a:xfrm>
                <a:off x="9399797" y="517093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7F3F6A8-89E5-4D0F-AF1A-50936D0CCF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9797" y="5170938"/>
                <a:ext cx="548640" cy="548640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CC8E79-7B00-4C5F-A198-C57A9CED3255}"/>
              </a:ext>
            </a:extLst>
          </p:cNvPr>
          <p:cNvCxnSpPr>
            <a:cxnSpLocks/>
            <a:stCxn id="11" idx="2"/>
            <a:endCxn id="5" idx="6"/>
          </p:cNvCxnSpPr>
          <p:nvPr/>
        </p:nvCxnSpPr>
        <p:spPr>
          <a:xfrm flipH="1" flipV="1">
            <a:off x="7312570" y="5416582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1499F2A6-A868-4D07-A8E0-413538D5C4D0}"/>
                  </a:ext>
                </a:extLst>
              </p:cNvPr>
              <p:cNvSpPr/>
              <p:nvPr/>
            </p:nvSpPr>
            <p:spPr>
              <a:xfrm>
                <a:off x="8119637" y="514226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1499F2A6-A868-4D07-A8E0-413538D5C4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9637" y="514226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F937D7-2EE6-4249-AF9D-7C2B54765B19}"/>
              </a:ext>
            </a:extLst>
          </p:cNvPr>
          <p:cNvCxnSpPr>
            <a:cxnSpLocks/>
            <a:stCxn id="11" idx="6"/>
            <a:endCxn id="9" idx="2"/>
          </p:cNvCxnSpPr>
          <p:nvPr/>
        </p:nvCxnSpPr>
        <p:spPr>
          <a:xfrm flipV="1">
            <a:off x="8759717" y="5445258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8DB9C4B-0B89-4397-AECC-ADEEFDB9D304}"/>
                  </a:ext>
                </a:extLst>
              </p:cNvPr>
              <p:cNvSpPr/>
              <p:nvPr/>
            </p:nvSpPr>
            <p:spPr>
              <a:xfrm>
                <a:off x="8759717" y="424987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8DB9C4B-0B89-4397-AECC-ADEEFDB9D3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9717" y="424987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2DF6F2-CBB5-4D08-803F-A8BF3C861002}"/>
              </a:ext>
            </a:extLst>
          </p:cNvPr>
          <p:cNvCxnSpPr>
            <a:cxnSpLocks/>
            <a:stCxn id="13" idx="5"/>
            <a:endCxn id="9" idx="1"/>
          </p:cNvCxnSpPr>
          <p:nvPr/>
        </p:nvCxnSpPr>
        <p:spPr>
          <a:xfrm>
            <a:off x="9306059" y="4796214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7D3AEBF-D983-40A4-A2A7-B8FD5F9018E9}"/>
              </a:ext>
            </a:extLst>
          </p:cNvPr>
          <p:cNvCxnSpPr>
            <a:cxnSpLocks/>
            <a:stCxn id="13" idx="1"/>
            <a:endCxn id="4" idx="5"/>
          </p:cNvCxnSpPr>
          <p:nvPr/>
        </p:nvCxnSpPr>
        <p:spPr>
          <a:xfrm flipH="1" flipV="1">
            <a:off x="8630170" y="3830526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568A964-77DD-44A5-99DF-2FABFE270EC3}"/>
                  </a:ext>
                </a:extLst>
              </p:cNvPr>
              <p:cNvSpPr/>
              <p:nvPr/>
            </p:nvSpPr>
            <p:spPr>
              <a:xfrm>
                <a:off x="7751579" y="252324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568A964-77DD-44A5-99DF-2FABFE270E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1579" y="2523245"/>
                <a:ext cx="548640" cy="548640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7FDD76-1B70-4574-84D2-6A3D66E1A849}"/>
              </a:ext>
            </a:extLst>
          </p:cNvPr>
          <p:cNvCxnSpPr>
            <a:cxnSpLocks/>
            <a:stCxn id="7" idx="0"/>
            <a:endCxn id="16" idx="3"/>
          </p:cNvCxnSpPr>
          <p:nvPr/>
        </p:nvCxnSpPr>
        <p:spPr>
          <a:xfrm flipV="1">
            <a:off x="7799597" y="2991539"/>
            <a:ext cx="32328" cy="125833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ircle: Hollow 17">
                <a:extLst>
                  <a:ext uri="{FF2B5EF4-FFF2-40B4-BE49-F238E27FC236}">
                    <a16:creationId xmlns:a16="http://schemas.microsoft.com/office/drawing/2014/main" id="{6707813E-F42F-40D3-87D6-73AF95F06206}"/>
                  </a:ext>
                </a:extLst>
              </p:cNvPr>
              <p:cNvSpPr/>
              <p:nvPr/>
            </p:nvSpPr>
            <p:spPr>
              <a:xfrm>
                <a:off x="9034037" y="247330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8" name="Circle: Hollow 17">
                <a:extLst>
                  <a:ext uri="{FF2B5EF4-FFF2-40B4-BE49-F238E27FC236}">
                    <a16:creationId xmlns:a16="http://schemas.microsoft.com/office/drawing/2014/main" id="{6707813E-F42F-40D3-87D6-73AF95F062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4037" y="247330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9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93920F0-3569-4994-87FA-8560B8ECB83B}"/>
              </a:ext>
            </a:extLst>
          </p:cNvPr>
          <p:cNvCxnSpPr>
            <a:cxnSpLocks/>
            <a:stCxn id="18" idx="2"/>
            <a:endCxn id="16" idx="6"/>
          </p:cNvCxnSpPr>
          <p:nvPr/>
        </p:nvCxnSpPr>
        <p:spPr>
          <a:xfrm flipH="1">
            <a:off x="8300219" y="2793347"/>
            <a:ext cx="733818" cy="42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650D6B3-833D-4F63-9BB2-9BDCF8CC02A7}"/>
                  </a:ext>
                </a:extLst>
              </p:cNvPr>
              <p:cNvSpPr/>
              <p:nvPr/>
            </p:nvSpPr>
            <p:spPr>
              <a:xfrm>
                <a:off x="2394739" y="272215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650D6B3-833D-4F63-9BB2-9BDCF8CC02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4739" y="2722152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BA660F8-6990-4A08-9CFC-9DB8C935A2AA}"/>
                  </a:ext>
                </a:extLst>
              </p:cNvPr>
              <p:cNvSpPr/>
              <p:nvPr/>
            </p:nvSpPr>
            <p:spPr>
              <a:xfrm>
                <a:off x="996793" y="45021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BA660F8-6990-4A08-9CFC-9DB8C935A2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793" y="4502182"/>
                <a:ext cx="548640" cy="54864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CB1DEE0-6366-4952-AAB3-3773186E1E65}"/>
              </a:ext>
            </a:extLst>
          </p:cNvPr>
          <p:cNvCxnSpPr>
            <a:cxnSpLocks/>
            <a:stCxn id="23" idx="7"/>
            <a:endCxn id="20" idx="3"/>
          </p:cNvCxnSpPr>
          <p:nvPr/>
        </p:nvCxnSpPr>
        <p:spPr>
          <a:xfrm flipV="1">
            <a:off x="2258762" y="3190446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ircle: Hollow 22">
                <a:extLst>
                  <a:ext uri="{FF2B5EF4-FFF2-40B4-BE49-F238E27FC236}">
                    <a16:creationId xmlns:a16="http://schemas.microsoft.com/office/drawing/2014/main" id="{4646A3EB-EFB9-4CF6-ADB5-53AF64590656}"/>
                  </a:ext>
                </a:extLst>
              </p:cNvPr>
              <p:cNvSpPr/>
              <p:nvPr/>
            </p:nvSpPr>
            <p:spPr>
              <a:xfrm>
                <a:off x="1712420" y="360979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3" name="Circle: Hollow 22">
                <a:extLst>
                  <a:ext uri="{FF2B5EF4-FFF2-40B4-BE49-F238E27FC236}">
                    <a16:creationId xmlns:a16="http://schemas.microsoft.com/office/drawing/2014/main" id="{4646A3EB-EFB9-4CF6-ADB5-53AF645906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2420" y="360979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8C79CDA-DB1F-46BB-B04C-DA5B5A72F887}"/>
              </a:ext>
            </a:extLst>
          </p:cNvPr>
          <p:cNvCxnSpPr>
            <a:cxnSpLocks/>
            <a:stCxn id="23" idx="3"/>
            <a:endCxn id="21" idx="7"/>
          </p:cNvCxnSpPr>
          <p:nvPr/>
        </p:nvCxnSpPr>
        <p:spPr>
          <a:xfrm flipH="1">
            <a:off x="1465087" y="4156134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AD39F0E-DCB1-4440-B7F2-BD597FE8496A}"/>
                  </a:ext>
                </a:extLst>
              </p:cNvPr>
              <p:cNvSpPr/>
              <p:nvPr/>
            </p:nvSpPr>
            <p:spPr>
              <a:xfrm>
                <a:off x="3632660" y="453085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AD39F0E-DCB1-4440-B7F2-BD597FE849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2660" y="4530858"/>
                <a:ext cx="548640" cy="548640"/>
              </a:xfrm>
              <a:prstGeom prst="ellipse">
                <a:avLst/>
              </a:prstGeom>
              <a:blipFill>
                <a:blip r:embed="rId1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55495F9-CC7C-42BB-A86F-1B5AC3FDA2C4}"/>
              </a:ext>
            </a:extLst>
          </p:cNvPr>
          <p:cNvCxnSpPr>
            <a:cxnSpLocks/>
            <a:stCxn id="27" idx="2"/>
            <a:endCxn id="21" idx="6"/>
          </p:cNvCxnSpPr>
          <p:nvPr/>
        </p:nvCxnSpPr>
        <p:spPr>
          <a:xfrm flipH="1" flipV="1">
            <a:off x="1545433" y="4776502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ircle: Hollow 26">
                <a:extLst>
                  <a:ext uri="{FF2B5EF4-FFF2-40B4-BE49-F238E27FC236}">
                    <a16:creationId xmlns:a16="http://schemas.microsoft.com/office/drawing/2014/main" id="{77A362D9-4A8E-44BB-82AA-4DD64624D01B}"/>
                  </a:ext>
                </a:extLst>
              </p:cNvPr>
              <p:cNvSpPr/>
              <p:nvPr/>
            </p:nvSpPr>
            <p:spPr>
              <a:xfrm>
                <a:off x="2352500" y="450218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7" name="Circle: Hollow 26">
                <a:extLst>
                  <a:ext uri="{FF2B5EF4-FFF2-40B4-BE49-F238E27FC236}">
                    <a16:creationId xmlns:a16="http://schemas.microsoft.com/office/drawing/2014/main" id="{77A362D9-4A8E-44BB-82AA-4DD64624D0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500" y="450218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1BDAE8E-FDC0-4DC2-B998-C54FFE2A1194}"/>
              </a:ext>
            </a:extLst>
          </p:cNvPr>
          <p:cNvCxnSpPr>
            <a:cxnSpLocks/>
            <a:stCxn id="27" idx="6"/>
            <a:endCxn id="25" idx="2"/>
          </p:cNvCxnSpPr>
          <p:nvPr/>
        </p:nvCxnSpPr>
        <p:spPr>
          <a:xfrm flipV="1">
            <a:off x="2992580" y="4805178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29A30FCD-2E4C-4500-9C84-7CA69EB2E462}"/>
                  </a:ext>
                </a:extLst>
              </p:cNvPr>
              <p:cNvSpPr/>
              <p:nvPr/>
            </p:nvSpPr>
            <p:spPr>
              <a:xfrm>
                <a:off x="2992580" y="360979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29A30FCD-2E4C-4500-9C84-7CA69EB2E4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2580" y="360979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552D5FB-9665-4FCC-B5BA-BDF3E5F3C776}"/>
              </a:ext>
            </a:extLst>
          </p:cNvPr>
          <p:cNvCxnSpPr>
            <a:cxnSpLocks/>
            <a:stCxn id="29" idx="5"/>
            <a:endCxn id="25" idx="1"/>
          </p:cNvCxnSpPr>
          <p:nvPr/>
        </p:nvCxnSpPr>
        <p:spPr>
          <a:xfrm>
            <a:off x="3538922" y="4156134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A06B287-BB64-4C37-BD46-D7177EDAB950}"/>
              </a:ext>
            </a:extLst>
          </p:cNvPr>
          <p:cNvCxnSpPr>
            <a:cxnSpLocks/>
            <a:stCxn id="29" idx="1"/>
            <a:endCxn id="20" idx="5"/>
          </p:cNvCxnSpPr>
          <p:nvPr/>
        </p:nvCxnSpPr>
        <p:spPr>
          <a:xfrm flipH="1" flipV="1">
            <a:off x="2863033" y="3190446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BEF2324-7750-4855-B581-072524452AE6}"/>
              </a:ext>
            </a:extLst>
          </p:cNvPr>
          <p:cNvSpPr/>
          <p:nvPr/>
        </p:nvSpPr>
        <p:spPr>
          <a:xfrm>
            <a:off x="5118403" y="2307381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632B4E-5929-4522-9A01-381AAE86C1EE}"/>
              </a:ext>
            </a:extLst>
          </p:cNvPr>
          <p:cNvSpPr txBox="1"/>
          <p:nvPr/>
        </p:nvSpPr>
        <p:spPr>
          <a:xfrm>
            <a:off x="996793" y="2115051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A58F82-3EF9-4B06-992D-A6D9FAC7205D}"/>
              </a:ext>
            </a:extLst>
          </p:cNvPr>
          <p:cNvSpPr txBox="1"/>
          <p:nvPr/>
        </p:nvSpPr>
        <p:spPr>
          <a:xfrm>
            <a:off x="5599488" y="2076156"/>
            <a:ext cx="186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 </a:t>
            </a:r>
            <a:r>
              <a:rPr lang="en-US" dirty="0"/>
              <a:t>Inflation Graph</a:t>
            </a:r>
          </a:p>
        </p:txBody>
      </p:sp>
    </p:spTree>
    <p:extLst>
      <p:ext uri="{BB962C8B-B14F-4D97-AF65-F5344CB8AC3E}">
        <p14:creationId xmlns:p14="http://schemas.microsoft.com/office/powerpoint/2010/main" val="60450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5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DB45E-552D-47D3-96FC-8C8749841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3074" name="Picture 2" descr="https://i.imgur.com/br0MMCX.gif?noredirect">
            <a:extLst>
              <a:ext uri="{FF2B5EF4-FFF2-40B4-BE49-F238E27FC236}">
                <a16:creationId xmlns:a16="http://schemas.microsoft.com/office/drawing/2014/main" id="{320AC2E2-0030-438A-A01B-E24DCF2B2664}"/>
              </a:ext>
            </a:extLst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71" y="0"/>
            <a:ext cx="105058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209045-4F77-4D4C-BF18-86F5E245EEF1}"/>
              </a:ext>
            </a:extLst>
          </p:cNvPr>
          <p:cNvSpPr txBox="1"/>
          <p:nvPr/>
        </p:nvSpPr>
        <p:spPr>
          <a:xfrm>
            <a:off x="746312" y="546100"/>
            <a:ext cx="7103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inflation method can’t fail…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6F2E71-427A-4543-A05E-6A1800AEA551}"/>
              </a:ext>
            </a:extLst>
          </p:cNvPr>
          <p:cNvSpPr txBox="1"/>
          <p:nvPr/>
        </p:nvSpPr>
        <p:spPr>
          <a:xfrm>
            <a:off x="2719141" y="5665569"/>
            <a:ext cx="8158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… if you don’t broadcast any state…</a:t>
            </a:r>
          </a:p>
        </p:txBody>
      </p:sp>
    </p:spTree>
    <p:extLst>
      <p:ext uri="{BB962C8B-B14F-4D97-AF65-F5344CB8AC3E}">
        <p14:creationId xmlns:p14="http://schemas.microsoft.com/office/powerpoint/2010/main" val="32426935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12E8A-F827-4132-859F-2FB4382B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Non-Fanout Inflations    =    GPT valid arguments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19C1A-650E-4420-A3B2-054B67FBA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B8E4CE-935A-462C-873D-3EEABD034428}"/>
              </a:ext>
            </a:extLst>
          </p:cNvPr>
          <p:cNvGrpSpPr/>
          <p:nvPr/>
        </p:nvGrpSpPr>
        <p:grpSpPr>
          <a:xfrm>
            <a:off x="5739594" y="2996472"/>
            <a:ext cx="5458920" cy="1511872"/>
            <a:chOff x="5739594" y="2996472"/>
            <a:chExt cx="5458920" cy="15118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53228792-C6BB-4E33-B597-38E5012149AE}"/>
                    </a:ext>
                  </a:extLst>
                </p:cNvPr>
                <p:cNvSpPr/>
                <p:nvPr/>
              </p:nvSpPr>
              <p:spPr>
                <a:xfrm>
                  <a:off x="8118445" y="2996472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53228792-C6BB-4E33-B597-38E5012149A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18445" y="2996472"/>
                  <a:ext cx="548640" cy="548640"/>
                </a:xfrm>
                <a:prstGeom prst="ellipse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ircle: Hollow 6">
                  <a:extLst>
                    <a:ext uri="{FF2B5EF4-FFF2-40B4-BE49-F238E27FC236}">
                      <a16:creationId xmlns:a16="http://schemas.microsoft.com/office/drawing/2014/main" id="{B5EC28AD-3EA2-405A-80AF-746C4A5EA6C1}"/>
                    </a:ext>
                  </a:extLst>
                </p:cNvPr>
                <p:cNvSpPr/>
                <p:nvPr/>
              </p:nvSpPr>
              <p:spPr>
                <a:xfrm>
                  <a:off x="7349698" y="3847410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7" name="Circle: Hollow 6">
                  <a:extLst>
                    <a:ext uri="{FF2B5EF4-FFF2-40B4-BE49-F238E27FC236}">
                      <a16:creationId xmlns:a16="http://schemas.microsoft.com/office/drawing/2014/main" id="{B5EC28AD-3EA2-405A-80AF-746C4A5EA6C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9698" y="3847410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3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3861DC58-D686-4EA0-9ABD-BB76EC407CAE}"/>
                </a:ext>
              </a:extLst>
            </p:cNvPr>
            <p:cNvCxnSpPr>
              <a:cxnSpLocks/>
              <a:stCxn id="7" idx="7"/>
              <a:endCxn id="5" idx="3"/>
            </p:cNvCxnSpPr>
            <p:nvPr/>
          </p:nvCxnSpPr>
          <p:spPr>
            <a:xfrm flipV="1">
              <a:off x="7896040" y="3464766"/>
              <a:ext cx="302751" cy="47638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87F3F6A8-89E5-4D0F-AF1A-50936D0CCFF8}"/>
                    </a:ext>
                  </a:extLst>
                </p:cNvPr>
                <p:cNvSpPr/>
                <p:nvPr/>
              </p:nvSpPr>
              <p:spPr>
                <a:xfrm>
                  <a:off x="9800378" y="3015801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87F3F6A8-89E5-4D0F-AF1A-50936D0CCFF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00378" y="3015801"/>
                  <a:ext cx="548640" cy="548640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2CC8E79-7B00-4C5F-A198-C57A9CED3255}"/>
                </a:ext>
              </a:extLst>
            </p:cNvPr>
            <p:cNvCxnSpPr>
              <a:cxnSpLocks/>
              <a:stCxn id="11" idx="1"/>
              <a:endCxn id="5" idx="5"/>
            </p:cNvCxnSpPr>
            <p:nvPr/>
          </p:nvCxnSpPr>
          <p:spPr>
            <a:xfrm flipH="1" flipV="1">
              <a:off x="8586739" y="3464766"/>
              <a:ext cx="463472" cy="49723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ircle: Hollow 10">
                  <a:extLst>
                    <a:ext uri="{FF2B5EF4-FFF2-40B4-BE49-F238E27FC236}">
                      <a16:creationId xmlns:a16="http://schemas.microsoft.com/office/drawing/2014/main" id="{1499F2A6-A868-4D07-A8E0-413538D5C4D0}"/>
                    </a:ext>
                  </a:extLst>
                </p:cNvPr>
                <p:cNvSpPr/>
                <p:nvPr/>
              </p:nvSpPr>
              <p:spPr>
                <a:xfrm>
                  <a:off x="8956473" y="3868264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BC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11" name="Circle: Hollow 10">
                  <a:extLst>
                    <a:ext uri="{FF2B5EF4-FFF2-40B4-BE49-F238E27FC236}">
                      <a16:creationId xmlns:a16="http://schemas.microsoft.com/office/drawing/2014/main" id="{1499F2A6-A868-4D07-A8E0-413538D5C4D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56473" y="3868264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2F937D7-2EE6-4249-AF9D-7C2B54765B19}"/>
                </a:ext>
              </a:extLst>
            </p:cNvPr>
            <p:cNvCxnSpPr>
              <a:cxnSpLocks/>
              <a:stCxn id="11" idx="7"/>
              <a:endCxn id="9" idx="3"/>
            </p:cNvCxnSpPr>
            <p:nvPr/>
          </p:nvCxnSpPr>
          <p:spPr>
            <a:xfrm flipV="1">
              <a:off x="9502815" y="3484095"/>
              <a:ext cx="377909" cy="47790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ircle: Hollow 12">
                  <a:extLst>
                    <a:ext uri="{FF2B5EF4-FFF2-40B4-BE49-F238E27FC236}">
                      <a16:creationId xmlns:a16="http://schemas.microsoft.com/office/drawing/2014/main" id="{78DB9C4B-0B89-4397-AECC-ADEEFDB9D304}"/>
                    </a:ext>
                  </a:extLst>
                </p:cNvPr>
                <p:cNvSpPr/>
                <p:nvPr/>
              </p:nvSpPr>
              <p:spPr>
                <a:xfrm>
                  <a:off x="10558434" y="3868264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CA</m:t>
                            </m:r>
                          </m:sub>
                          <m:sup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13" name="Circle: Hollow 12">
                  <a:extLst>
                    <a:ext uri="{FF2B5EF4-FFF2-40B4-BE49-F238E27FC236}">
                      <a16:creationId xmlns:a16="http://schemas.microsoft.com/office/drawing/2014/main" id="{78DB9C4B-0B89-4397-AECC-ADEEFDB9D30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58434" y="3868264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82DF6F2-CBB5-4D08-803F-A8BF3C861002}"/>
                </a:ext>
              </a:extLst>
            </p:cNvPr>
            <p:cNvCxnSpPr>
              <a:cxnSpLocks/>
              <a:stCxn id="13" idx="1"/>
              <a:endCxn id="9" idx="5"/>
            </p:cNvCxnSpPr>
            <p:nvPr/>
          </p:nvCxnSpPr>
          <p:spPr>
            <a:xfrm flipH="1" flipV="1">
              <a:off x="10268672" y="3484095"/>
              <a:ext cx="383500" cy="47790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1568A964-77DD-44A5-99DF-2FABFE270EC3}"/>
                    </a:ext>
                  </a:extLst>
                </p:cNvPr>
                <p:cNvSpPr/>
                <p:nvPr/>
              </p:nvSpPr>
              <p:spPr>
                <a:xfrm>
                  <a:off x="6586983" y="2996472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1568A964-77DD-44A5-99DF-2FABFE270E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6983" y="2996472"/>
                  <a:ext cx="548640" cy="548640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37FDD76-1B70-4574-84D2-6A3D66E1A849}"/>
                </a:ext>
              </a:extLst>
            </p:cNvPr>
            <p:cNvCxnSpPr>
              <a:cxnSpLocks/>
              <a:stCxn id="7" idx="1"/>
              <a:endCxn id="16" idx="5"/>
            </p:cNvCxnSpPr>
            <p:nvPr/>
          </p:nvCxnSpPr>
          <p:spPr>
            <a:xfrm flipH="1" flipV="1">
              <a:off x="7055277" y="3464766"/>
              <a:ext cx="388159" cy="476382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ircle: Hollow 17">
                  <a:extLst>
                    <a:ext uri="{FF2B5EF4-FFF2-40B4-BE49-F238E27FC236}">
                      <a16:creationId xmlns:a16="http://schemas.microsoft.com/office/drawing/2014/main" id="{6707813E-F42F-40D3-87D6-73AF95F06206}"/>
                    </a:ext>
                  </a:extLst>
                </p:cNvPr>
                <p:cNvSpPr/>
                <p:nvPr/>
              </p:nvSpPr>
              <p:spPr>
                <a:xfrm>
                  <a:off x="5739594" y="3859977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CA</m:t>
                            </m:r>
                          </m:sub>
                          <m:sup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18" name="Circle: Hollow 17">
                  <a:extLst>
                    <a:ext uri="{FF2B5EF4-FFF2-40B4-BE49-F238E27FC236}">
                      <a16:creationId xmlns:a16="http://schemas.microsoft.com/office/drawing/2014/main" id="{6707813E-F42F-40D3-87D6-73AF95F0620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9594" y="3859977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8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93920F0-3569-4994-87FA-8560B8ECB83B}"/>
                </a:ext>
              </a:extLst>
            </p:cNvPr>
            <p:cNvCxnSpPr>
              <a:cxnSpLocks/>
              <a:stCxn id="18" idx="7"/>
              <a:endCxn id="16" idx="3"/>
            </p:cNvCxnSpPr>
            <p:nvPr/>
          </p:nvCxnSpPr>
          <p:spPr>
            <a:xfrm flipV="1">
              <a:off x="6285936" y="3464766"/>
              <a:ext cx="381393" cy="48894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768FE59-65EB-4160-9074-08D00D4D9070}"/>
              </a:ext>
            </a:extLst>
          </p:cNvPr>
          <p:cNvGrpSpPr/>
          <p:nvPr/>
        </p:nvGrpSpPr>
        <p:grpSpPr>
          <a:xfrm>
            <a:off x="996793" y="2722152"/>
            <a:ext cx="3184507" cy="2420110"/>
            <a:chOff x="996793" y="2722152"/>
            <a:chExt cx="3184507" cy="2420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2650D6B3-833D-4F63-9BB2-9BDCF8CC02A7}"/>
                    </a:ext>
                  </a:extLst>
                </p:cNvPr>
                <p:cNvSpPr/>
                <p:nvPr/>
              </p:nvSpPr>
              <p:spPr>
                <a:xfrm>
                  <a:off x="2394739" y="2722152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2650D6B3-833D-4F63-9BB2-9BDCF8CC02A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4739" y="2722152"/>
                  <a:ext cx="548640" cy="548640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7BA660F8-6990-4A08-9CFC-9DB8C935A2AA}"/>
                    </a:ext>
                  </a:extLst>
                </p:cNvPr>
                <p:cNvSpPr/>
                <p:nvPr/>
              </p:nvSpPr>
              <p:spPr>
                <a:xfrm>
                  <a:off x="996793" y="4502182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7BA660F8-6990-4A08-9CFC-9DB8C935A2A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6793" y="4502182"/>
                  <a:ext cx="548640" cy="548640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CB1DEE0-6366-4952-AAB3-3773186E1E65}"/>
                </a:ext>
              </a:extLst>
            </p:cNvPr>
            <p:cNvCxnSpPr>
              <a:cxnSpLocks/>
              <a:stCxn id="23" idx="7"/>
              <a:endCxn id="20" idx="3"/>
            </p:cNvCxnSpPr>
            <p:nvPr/>
          </p:nvCxnSpPr>
          <p:spPr>
            <a:xfrm flipV="1">
              <a:off x="2258762" y="3190446"/>
              <a:ext cx="216323" cy="51308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Circle: Hollow 22">
                  <a:extLst>
                    <a:ext uri="{FF2B5EF4-FFF2-40B4-BE49-F238E27FC236}">
                      <a16:creationId xmlns:a16="http://schemas.microsoft.com/office/drawing/2014/main" id="{4646A3EB-EFB9-4CF6-ADB5-53AF64590656}"/>
                    </a:ext>
                  </a:extLst>
                </p:cNvPr>
                <p:cNvSpPr/>
                <p:nvPr/>
              </p:nvSpPr>
              <p:spPr>
                <a:xfrm>
                  <a:off x="1712420" y="360979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23" name="Circle: Hollow 22">
                  <a:extLst>
                    <a:ext uri="{FF2B5EF4-FFF2-40B4-BE49-F238E27FC236}">
                      <a16:creationId xmlns:a16="http://schemas.microsoft.com/office/drawing/2014/main" id="{4646A3EB-EFB9-4CF6-ADB5-53AF6459065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2420" y="360979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3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8C79CDA-DB1F-46BB-B04C-DA5B5A72F887}"/>
                </a:ext>
              </a:extLst>
            </p:cNvPr>
            <p:cNvCxnSpPr>
              <a:cxnSpLocks/>
              <a:stCxn id="23" idx="3"/>
              <a:endCxn id="21" idx="7"/>
            </p:cNvCxnSpPr>
            <p:nvPr/>
          </p:nvCxnSpPr>
          <p:spPr>
            <a:xfrm flipH="1">
              <a:off x="1465087" y="4156134"/>
              <a:ext cx="341071" cy="42639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7AD39F0E-DCB1-4440-B7F2-BD597FE8496A}"/>
                    </a:ext>
                  </a:extLst>
                </p:cNvPr>
                <p:cNvSpPr/>
                <p:nvPr/>
              </p:nvSpPr>
              <p:spPr>
                <a:xfrm>
                  <a:off x="3632660" y="4530858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7AD39F0E-DCB1-4440-B7F2-BD597FE8496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2660" y="4530858"/>
                  <a:ext cx="548640" cy="548640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55495F9-CC7C-42BB-A86F-1B5AC3FDA2C4}"/>
                </a:ext>
              </a:extLst>
            </p:cNvPr>
            <p:cNvCxnSpPr>
              <a:cxnSpLocks/>
              <a:stCxn id="27" idx="2"/>
              <a:endCxn id="21" idx="6"/>
            </p:cNvCxnSpPr>
            <p:nvPr/>
          </p:nvCxnSpPr>
          <p:spPr>
            <a:xfrm flipH="1" flipV="1">
              <a:off x="1545433" y="4776502"/>
              <a:ext cx="807067" cy="4572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Circle: Hollow 26">
                  <a:extLst>
                    <a:ext uri="{FF2B5EF4-FFF2-40B4-BE49-F238E27FC236}">
                      <a16:creationId xmlns:a16="http://schemas.microsoft.com/office/drawing/2014/main" id="{77A362D9-4A8E-44BB-82AA-4DD64624D01B}"/>
                    </a:ext>
                  </a:extLst>
                </p:cNvPr>
                <p:cNvSpPr/>
                <p:nvPr/>
              </p:nvSpPr>
              <p:spPr>
                <a:xfrm>
                  <a:off x="2352500" y="450218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BC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27" name="Circle: Hollow 26">
                  <a:extLst>
                    <a:ext uri="{FF2B5EF4-FFF2-40B4-BE49-F238E27FC236}">
                      <a16:creationId xmlns:a16="http://schemas.microsoft.com/office/drawing/2014/main" id="{77A362D9-4A8E-44BB-82AA-4DD64624D01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2500" y="450218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12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1BDAE8E-FDC0-4DC2-B998-C54FFE2A1194}"/>
                </a:ext>
              </a:extLst>
            </p:cNvPr>
            <p:cNvCxnSpPr>
              <a:cxnSpLocks/>
              <a:stCxn id="27" idx="6"/>
              <a:endCxn id="25" idx="2"/>
            </p:cNvCxnSpPr>
            <p:nvPr/>
          </p:nvCxnSpPr>
          <p:spPr>
            <a:xfrm flipV="1">
              <a:off x="2992580" y="4805178"/>
              <a:ext cx="640080" cy="1704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ircle: Hollow 28">
                  <a:extLst>
                    <a:ext uri="{FF2B5EF4-FFF2-40B4-BE49-F238E27FC236}">
                      <a16:creationId xmlns:a16="http://schemas.microsoft.com/office/drawing/2014/main" id="{29A30FCD-2E4C-4500-9C84-7CA69EB2E462}"/>
                    </a:ext>
                  </a:extLst>
                </p:cNvPr>
                <p:cNvSpPr/>
                <p:nvPr/>
              </p:nvSpPr>
              <p:spPr>
                <a:xfrm>
                  <a:off x="2992580" y="360979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CA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29" name="Circle: Hollow 28">
                  <a:extLst>
                    <a:ext uri="{FF2B5EF4-FFF2-40B4-BE49-F238E27FC236}">
                      <a16:creationId xmlns:a16="http://schemas.microsoft.com/office/drawing/2014/main" id="{29A30FCD-2E4C-4500-9C84-7CA69EB2E46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2580" y="3609792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13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D552D5FB-9665-4FCC-B5BA-BDF3E5F3C776}"/>
                </a:ext>
              </a:extLst>
            </p:cNvPr>
            <p:cNvCxnSpPr>
              <a:cxnSpLocks/>
              <a:stCxn id="29" idx="5"/>
              <a:endCxn id="25" idx="1"/>
            </p:cNvCxnSpPr>
            <p:nvPr/>
          </p:nvCxnSpPr>
          <p:spPr>
            <a:xfrm>
              <a:off x="3538922" y="4156134"/>
              <a:ext cx="174084" cy="45507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A06B287-BB64-4C37-BD46-D7177EDAB950}"/>
                </a:ext>
              </a:extLst>
            </p:cNvPr>
            <p:cNvCxnSpPr>
              <a:cxnSpLocks/>
              <a:stCxn id="29" idx="1"/>
              <a:endCxn id="20" idx="5"/>
            </p:cNvCxnSpPr>
            <p:nvPr/>
          </p:nvCxnSpPr>
          <p:spPr>
            <a:xfrm flipH="1" flipV="1">
              <a:off x="2863033" y="3190446"/>
              <a:ext cx="223285" cy="51308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BEF2324-7750-4855-B581-072524452AE6}"/>
              </a:ext>
            </a:extLst>
          </p:cNvPr>
          <p:cNvSpPr/>
          <p:nvPr/>
        </p:nvSpPr>
        <p:spPr>
          <a:xfrm>
            <a:off x="5118403" y="2307381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632B4E-5929-4522-9A01-381AAE86C1EE}"/>
              </a:ext>
            </a:extLst>
          </p:cNvPr>
          <p:cNvSpPr txBox="1"/>
          <p:nvPr/>
        </p:nvSpPr>
        <p:spPr>
          <a:xfrm>
            <a:off x="996793" y="2115051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A58F82-3EF9-4B06-992D-A6D9FAC7205D}"/>
              </a:ext>
            </a:extLst>
          </p:cNvPr>
          <p:cNvSpPr txBox="1"/>
          <p:nvPr/>
        </p:nvSpPr>
        <p:spPr>
          <a:xfrm>
            <a:off x="5599488" y="2076156"/>
            <a:ext cx="2033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GPT </a:t>
            </a:r>
            <a:r>
              <a:rPr lang="en-US" dirty="0"/>
              <a:t>Inflation Graph</a:t>
            </a:r>
          </a:p>
        </p:txBody>
      </p:sp>
      <p:sp>
        <p:nvSpPr>
          <p:cNvPr id="35" name="Line Callout 2 (No Border) 42">
            <a:extLst>
              <a:ext uri="{FF2B5EF4-FFF2-40B4-BE49-F238E27FC236}">
                <a16:creationId xmlns:a16="http://schemas.microsoft.com/office/drawing/2014/main" id="{A190CEA9-310D-4EC0-97DF-6292662F1478}"/>
              </a:ext>
            </a:extLst>
          </p:cNvPr>
          <p:cNvSpPr/>
          <p:nvPr/>
        </p:nvSpPr>
        <p:spPr>
          <a:xfrm>
            <a:off x="6059634" y="5274130"/>
            <a:ext cx="4505205" cy="927763"/>
          </a:xfrm>
          <a:prstGeom prst="callout2">
            <a:avLst>
              <a:gd name="adj1" fmla="val -13234"/>
              <a:gd name="adj2" fmla="val 29526"/>
              <a:gd name="adj3" fmla="val -34227"/>
              <a:gd name="adj4" fmla="val 29426"/>
              <a:gd name="adj5" fmla="val -52549"/>
              <a:gd name="adj6" fmla="val 41604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dirty="0">
                <a:solidFill>
                  <a:srgbClr val="FFF2CC"/>
                </a:solidFill>
              </a:rPr>
              <a:t>GPT</a:t>
            </a:r>
            <a:r>
              <a:rPr lang="en-US" dirty="0"/>
              <a:t> means “</a:t>
            </a:r>
            <a:r>
              <a:rPr lang="en-US" b="1" dirty="0">
                <a:solidFill>
                  <a:srgbClr val="FFF2CC"/>
                </a:solidFill>
              </a:rPr>
              <a:t>G</a:t>
            </a:r>
            <a:r>
              <a:rPr lang="en-US" dirty="0"/>
              <a:t>eneralized </a:t>
            </a:r>
            <a:r>
              <a:rPr lang="en-US" b="1" dirty="0">
                <a:solidFill>
                  <a:srgbClr val="FFF2CC"/>
                </a:solidFill>
              </a:rPr>
              <a:t>P</a:t>
            </a:r>
            <a:r>
              <a:rPr lang="en-US" dirty="0"/>
              <a:t>robability </a:t>
            </a:r>
            <a:r>
              <a:rPr lang="en-US" b="1" dirty="0">
                <a:solidFill>
                  <a:srgbClr val="FFF2CC"/>
                </a:solidFill>
              </a:rPr>
              <a:t>T</a:t>
            </a:r>
            <a:r>
              <a:rPr lang="en-US" dirty="0"/>
              <a:t>heory”; basically, it means any </a:t>
            </a:r>
            <a:r>
              <a:rPr lang="en-US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nonclassical</a:t>
            </a:r>
            <a:r>
              <a:rPr lang="en-US" dirty="0"/>
              <a:t> physical theory, including </a:t>
            </a:r>
            <a:r>
              <a:rPr lang="en-US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quantum</a:t>
            </a:r>
            <a:r>
              <a:rPr lang="en-US" dirty="0"/>
              <a:t> theory.</a:t>
            </a:r>
          </a:p>
        </p:txBody>
      </p:sp>
    </p:spTree>
    <p:extLst>
      <p:ext uri="{BB962C8B-B14F-4D97-AF65-F5344CB8AC3E}">
        <p14:creationId xmlns:p14="http://schemas.microsoft.com/office/powerpoint/2010/main" val="152198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/>
      <p:bldP spid="3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12E8A-F827-4132-859F-2FB4382B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Links </a:t>
            </a:r>
            <a:r>
              <a:rPr lang="en-US" b="1" dirty="0">
                <a:solidFill>
                  <a:srgbClr val="7030A0"/>
                </a:solidFill>
              </a:rPr>
              <a:t>w/o symmetry constraints </a:t>
            </a:r>
            <a:r>
              <a:rPr lang="en-US" dirty="0"/>
              <a:t>still</a:t>
            </a:r>
            <a:r>
              <a:rPr lang="en-US" b="1" dirty="0"/>
              <a:t> </a:t>
            </a:r>
            <a:r>
              <a:rPr lang="en-US" dirty="0"/>
              <a:t>powerful!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3228792-C6BB-4E33-B597-38E5012149AE}"/>
                  </a:ext>
                </a:extLst>
              </p:cNvPr>
              <p:cNvSpPr/>
              <p:nvPr/>
            </p:nvSpPr>
            <p:spPr>
              <a:xfrm>
                <a:off x="8194645" y="239639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3228792-C6BB-4E33-B597-38E5012149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4645" y="2396397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5EC28AD-3EA2-405A-80AF-746C4A5EA6C1}"/>
                  </a:ext>
                </a:extLst>
              </p:cNvPr>
              <p:cNvSpPr/>
              <p:nvPr/>
            </p:nvSpPr>
            <p:spPr>
              <a:xfrm>
                <a:off x="7425898" y="3247335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5EC28AD-3EA2-405A-80AF-746C4A5EA6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5898" y="3247335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861DC58-D686-4EA0-9ABD-BB76EC407CAE}"/>
              </a:ext>
            </a:extLst>
          </p:cNvPr>
          <p:cNvCxnSpPr>
            <a:cxnSpLocks/>
            <a:stCxn id="7" idx="7"/>
            <a:endCxn id="5" idx="3"/>
          </p:cNvCxnSpPr>
          <p:nvPr/>
        </p:nvCxnSpPr>
        <p:spPr>
          <a:xfrm flipV="1">
            <a:off x="7972240" y="2864691"/>
            <a:ext cx="302751" cy="47638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7F3F6A8-89E5-4D0F-AF1A-50936D0CCFF8}"/>
                  </a:ext>
                </a:extLst>
              </p:cNvPr>
              <p:cNvSpPr/>
              <p:nvPr/>
            </p:nvSpPr>
            <p:spPr>
              <a:xfrm>
                <a:off x="9876578" y="2415726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7F3F6A8-89E5-4D0F-AF1A-50936D0CCF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6578" y="2415726"/>
                <a:ext cx="548640" cy="54864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CC8E79-7B00-4C5F-A198-C57A9CED3255}"/>
              </a:ext>
            </a:extLst>
          </p:cNvPr>
          <p:cNvCxnSpPr>
            <a:cxnSpLocks/>
            <a:stCxn id="11" idx="1"/>
            <a:endCxn id="5" idx="5"/>
          </p:cNvCxnSpPr>
          <p:nvPr/>
        </p:nvCxnSpPr>
        <p:spPr>
          <a:xfrm flipH="1" flipV="1">
            <a:off x="8662939" y="2864691"/>
            <a:ext cx="463472" cy="4972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1499F2A6-A868-4D07-A8E0-413538D5C4D0}"/>
                  </a:ext>
                </a:extLst>
              </p:cNvPr>
              <p:cNvSpPr/>
              <p:nvPr/>
            </p:nvSpPr>
            <p:spPr>
              <a:xfrm>
                <a:off x="9032673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1499F2A6-A868-4D07-A8E0-413538D5C4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2673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F937D7-2EE6-4249-AF9D-7C2B54765B19}"/>
              </a:ext>
            </a:extLst>
          </p:cNvPr>
          <p:cNvCxnSpPr>
            <a:cxnSpLocks/>
            <a:stCxn id="11" idx="7"/>
            <a:endCxn id="9" idx="3"/>
          </p:cNvCxnSpPr>
          <p:nvPr/>
        </p:nvCxnSpPr>
        <p:spPr>
          <a:xfrm flipV="1">
            <a:off x="9579015" y="2884020"/>
            <a:ext cx="377909" cy="4779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8DB9C4B-0B89-4397-AECC-ADEEFDB9D304}"/>
                  </a:ext>
                </a:extLst>
              </p:cNvPr>
              <p:cNvSpPr/>
              <p:nvPr/>
            </p:nvSpPr>
            <p:spPr>
              <a:xfrm>
                <a:off x="10634634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8DB9C4B-0B89-4397-AECC-ADEEFDB9D3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4634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2DF6F2-CBB5-4D08-803F-A8BF3C861002}"/>
              </a:ext>
            </a:extLst>
          </p:cNvPr>
          <p:cNvCxnSpPr>
            <a:cxnSpLocks/>
            <a:stCxn id="13" idx="1"/>
            <a:endCxn id="9" idx="5"/>
          </p:cNvCxnSpPr>
          <p:nvPr/>
        </p:nvCxnSpPr>
        <p:spPr>
          <a:xfrm flipH="1" flipV="1">
            <a:off x="10344872" y="2884020"/>
            <a:ext cx="383500" cy="4779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568A964-77DD-44A5-99DF-2FABFE270EC3}"/>
                  </a:ext>
                </a:extLst>
              </p:cNvPr>
              <p:cNvSpPr/>
              <p:nvPr/>
            </p:nvSpPr>
            <p:spPr>
              <a:xfrm>
                <a:off x="6663183" y="239639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568A964-77DD-44A5-99DF-2FABFE270E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183" y="2396397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7FDD76-1B70-4574-84D2-6A3D66E1A849}"/>
              </a:ext>
            </a:extLst>
          </p:cNvPr>
          <p:cNvCxnSpPr>
            <a:cxnSpLocks/>
            <a:stCxn id="7" idx="1"/>
            <a:endCxn id="16" idx="5"/>
          </p:cNvCxnSpPr>
          <p:nvPr/>
        </p:nvCxnSpPr>
        <p:spPr>
          <a:xfrm flipH="1" flipV="1">
            <a:off x="7131477" y="2864691"/>
            <a:ext cx="388159" cy="476382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ircle: Hollow 17">
                <a:extLst>
                  <a:ext uri="{FF2B5EF4-FFF2-40B4-BE49-F238E27FC236}">
                    <a16:creationId xmlns:a16="http://schemas.microsoft.com/office/drawing/2014/main" id="{6707813E-F42F-40D3-87D6-73AF95F06206}"/>
                  </a:ext>
                </a:extLst>
              </p:cNvPr>
              <p:cNvSpPr/>
              <p:nvPr/>
            </p:nvSpPr>
            <p:spPr>
              <a:xfrm>
                <a:off x="5815794" y="325990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8" name="Circle: Hollow 17">
                <a:extLst>
                  <a:ext uri="{FF2B5EF4-FFF2-40B4-BE49-F238E27FC236}">
                    <a16:creationId xmlns:a16="http://schemas.microsoft.com/office/drawing/2014/main" id="{6707813E-F42F-40D3-87D6-73AF95F062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5794" y="325990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8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93920F0-3569-4994-87FA-8560B8ECB83B}"/>
              </a:ext>
            </a:extLst>
          </p:cNvPr>
          <p:cNvCxnSpPr>
            <a:cxnSpLocks/>
            <a:stCxn id="18" idx="7"/>
            <a:endCxn id="16" idx="3"/>
          </p:cNvCxnSpPr>
          <p:nvPr/>
        </p:nvCxnSpPr>
        <p:spPr>
          <a:xfrm flipV="1">
            <a:off x="6362136" y="2864691"/>
            <a:ext cx="381393" cy="4889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650D6B3-833D-4F63-9BB2-9BDCF8CC02A7}"/>
                  </a:ext>
                </a:extLst>
              </p:cNvPr>
              <p:cNvSpPr/>
              <p:nvPr/>
            </p:nvSpPr>
            <p:spPr>
              <a:xfrm>
                <a:off x="2470939" y="212207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650D6B3-833D-4F63-9BB2-9BDCF8CC02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0939" y="2122077"/>
                <a:ext cx="548640" cy="548640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BA660F8-6990-4A08-9CFC-9DB8C935A2AA}"/>
                  </a:ext>
                </a:extLst>
              </p:cNvPr>
              <p:cNvSpPr/>
              <p:nvPr/>
            </p:nvSpPr>
            <p:spPr>
              <a:xfrm>
                <a:off x="1072993" y="390210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BA660F8-6990-4A08-9CFC-9DB8C935A2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993" y="3902107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CB1DEE0-6366-4952-AAB3-3773186E1E65}"/>
              </a:ext>
            </a:extLst>
          </p:cNvPr>
          <p:cNvCxnSpPr>
            <a:cxnSpLocks/>
            <a:stCxn id="23" idx="7"/>
            <a:endCxn id="20" idx="3"/>
          </p:cNvCxnSpPr>
          <p:nvPr/>
        </p:nvCxnSpPr>
        <p:spPr>
          <a:xfrm flipV="1">
            <a:off x="2334962" y="2590371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ircle: Hollow 22">
                <a:extLst>
                  <a:ext uri="{FF2B5EF4-FFF2-40B4-BE49-F238E27FC236}">
                    <a16:creationId xmlns:a16="http://schemas.microsoft.com/office/drawing/2014/main" id="{4646A3EB-EFB9-4CF6-ADB5-53AF64590656}"/>
                  </a:ext>
                </a:extLst>
              </p:cNvPr>
              <p:cNvSpPr/>
              <p:nvPr/>
            </p:nvSpPr>
            <p:spPr>
              <a:xfrm>
                <a:off x="178862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3" name="Circle: Hollow 22">
                <a:extLst>
                  <a:ext uri="{FF2B5EF4-FFF2-40B4-BE49-F238E27FC236}">
                    <a16:creationId xmlns:a16="http://schemas.microsoft.com/office/drawing/2014/main" id="{4646A3EB-EFB9-4CF6-ADB5-53AF645906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862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8C79CDA-DB1F-46BB-B04C-DA5B5A72F887}"/>
              </a:ext>
            </a:extLst>
          </p:cNvPr>
          <p:cNvCxnSpPr>
            <a:cxnSpLocks/>
            <a:stCxn id="23" idx="3"/>
            <a:endCxn id="21" idx="7"/>
          </p:cNvCxnSpPr>
          <p:nvPr/>
        </p:nvCxnSpPr>
        <p:spPr>
          <a:xfrm flipH="1">
            <a:off x="1541287" y="3556059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AD39F0E-DCB1-4440-B7F2-BD597FE8496A}"/>
                  </a:ext>
                </a:extLst>
              </p:cNvPr>
              <p:cNvSpPr/>
              <p:nvPr/>
            </p:nvSpPr>
            <p:spPr>
              <a:xfrm>
                <a:off x="3708860" y="393078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AD39F0E-DCB1-4440-B7F2-BD597FE849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8860" y="3930783"/>
                <a:ext cx="548640" cy="54864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55495F9-CC7C-42BB-A86F-1B5AC3FDA2C4}"/>
              </a:ext>
            </a:extLst>
          </p:cNvPr>
          <p:cNvCxnSpPr>
            <a:cxnSpLocks/>
            <a:stCxn id="27" idx="2"/>
            <a:endCxn id="21" idx="6"/>
          </p:cNvCxnSpPr>
          <p:nvPr/>
        </p:nvCxnSpPr>
        <p:spPr>
          <a:xfrm flipH="1" flipV="1">
            <a:off x="1621633" y="4176427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ircle: Hollow 26">
                <a:extLst>
                  <a:ext uri="{FF2B5EF4-FFF2-40B4-BE49-F238E27FC236}">
                    <a16:creationId xmlns:a16="http://schemas.microsoft.com/office/drawing/2014/main" id="{77A362D9-4A8E-44BB-82AA-4DD64624D01B}"/>
                  </a:ext>
                </a:extLst>
              </p:cNvPr>
              <p:cNvSpPr/>
              <p:nvPr/>
            </p:nvSpPr>
            <p:spPr>
              <a:xfrm>
                <a:off x="2428700" y="390210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7" name="Circle: Hollow 26">
                <a:extLst>
                  <a:ext uri="{FF2B5EF4-FFF2-40B4-BE49-F238E27FC236}">
                    <a16:creationId xmlns:a16="http://schemas.microsoft.com/office/drawing/2014/main" id="{77A362D9-4A8E-44BB-82AA-4DD64624D0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700" y="390210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2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1BDAE8E-FDC0-4DC2-B998-C54FFE2A1194}"/>
              </a:ext>
            </a:extLst>
          </p:cNvPr>
          <p:cNvCxnSpPr>
            <a:cxnSpLocks/>
            <a:stCxn id="27" idx="6"/>
            <a:endCxn id="25" idx="2"/>
          </p:cNvCxnSpPr>
          <p:nvPr/>
        </p:nvCxnSpPr>
        <p:spPr>
          <a:xfrm flipV="1">
            <a:off x="3068780" y="4205103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29A30FCD-2E4C-4500-9C84-7CA69EB2E462}"/>
                  </a:ext>
                </a:extLst>
              </p:cNvPr>
              <p:cNvSpPr/>
              <p:nvPr/>
            </p:nvSpPr>
            <p:spPr>
              <a:xfrm>
                <a:off x="306878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29A30FCD-2E4C-4500-9C84-7CA69EB2E4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78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552D5FB-9665-4FCC-B5BA-BDF3E5F3C776}"/>
              </a:ext>
            </a:extLst>
          </p:cNvPr>
          <p:cNvCxnSpPr>
            <a:cxnSpLocks/>
            <a:stCxn id="29" idx="5"/>
            <a:endCxn id="25" idx="1"/>
          </p:cNvCxnSpPr>
          <p:nvPr/>
        </p:nvCxnSpPr>
        <p:spPr>
          <a:xfrm>
            <a:off x="3615122" y="3556059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A06B287-BB64-4C37-BD46-D7177EDAB950}"/>
              </a:ext>
            </a:extLst>
          </p:cNvPr>
          <p:cNvCxnSpPr>
            <a:cxnSpLocks/>
            <a:stCxn id="29" idx="1"/>
            <a:endCxn id="20" idx="5"/>
          </p:cNvCxnSpPr>
          <p:nvPr/>
        </p:nvCxnSpPr>
        <p:spPr>
          <a:xfrm flipH="1" flipV="1">
            <a:off x="2939233" y="2590371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BEF2324-7750-4855-B581-072524452AE6}"/>
              </a:ext>
            </a:extLst>
          </p:cNvPr>
          <p:cNvSpPr/>
          <p:nvPr/>
        </p:nvSpPr>
        <p:spPr>
          <a:xfrm>
            <a:off x="5194603" y="1707306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632B4E-5929-4522-9A01-381AAE86C1EE}"/>
              </a:ext>
            </a:extLst>
          </p:cNvPr>
          <p:cNvSpPr txBox="1"/>
          <p:nvPr/>
        </p:nvSpPr>
        <p:spPr>
          <a:xfrm>
            <a:off x="1072993" y="1514976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A58F82-3EF9-4B06-992D-A6D9FAC7205D}"/>
              </a:ext>
            </a:extLst>
          </p:cNvPr>
          <p:cNvSpPr txBox="1"/>
          <p:nvPr/>
        </p:nvSpPr>
        <p:spPr>
          <a:xfrm>
            <a:off x="5675688" y="1476081"/>
            <a:ext cx="2033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GPT </a:t>
            </a:r>
            <a:r>
              <a:rPr lang="en-US" dirty="0"/>
              <a:t>Inflation Graph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0AA8CB-4F01-4867-BC24-20390CB2A7EB}"/>
                  </a:ext>
                </a:extLst>
              </p:cNvPr>
              <p:cNvSpPr txBox="1"/>
              <p:nvPr/>
            </p:nvSpPr>
            <p:spPr>
              <a:xfrm>
                <a:off x="6455874" y="4290913"/>
                <a:ext cx="3997569" cy="139884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sz="11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𝑏𝑐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𝑏𝑐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𝑎𝑐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0AA8CB-4F01-4867-BC24-20390CB2A7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5874" y="4290913"/>
                <a:ext cx="3997569" cy="1398844"/>
              </a:xfrm>
              <a:prstGeom prst="rect">
                <a:avLst/>
              </a:prstGeom>
              <a:blipFill>
                <a:blip r:embed="rId14"/>
                <a:stretch>
                  <a:fillRect l="-1824" t="-433" b="-1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Callout: Right Arrow 35">
            <a:extLst>
              <a:ext uri="{FF2B5EF4-FFF2-40B4-BE49-F238E27FC236}">
                <a16:creationId xmlns:a16="http://schemas.microsoft.com/office/drawing/2014/main" id="{03815743-993B-4727-BF6D-BD369C1165C6}"/>
              </a:ext>
            </a:extLst>
          </p:cNvPr>
          <p:cNvSpPr/>
          <p:nvPr/>
        </p:nvSpPr>
        <p:spPr>
          <a:xfrm>
            <a:off x="4776297" y="4710729"/>
            <a:ext cx="1363587" cy="765943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 LINKS</a:t>
            </a:r>
          </a:p>
        </p:txBody>
      </p:sp>
    </p:spTree>
    <p:extLst>
      <p:ext uri="{BB962C8B-B14F-4D97-AF65-F5344CB8AC3E}">
        <p14:creationId xmlns:p14="http://schemas.microsoft.com/office/powerpoint/2010/main" val="327853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12E8A-F827-4132-859F-2FB4382B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Links </a:t>
            </a:r>
            <a:r>
              <a:rPr lang="en-US" b="1" dirty="0">
                <a:solidFill>
                  <a:srgbClr val="7030A0"/>
                </a:solidFill>
              </a:rPr>
              <a:t>w/o symmetry constraints </a:t>
            </a:r>
            <a:r>
              <a:rPr lang="en-US" dirty="0"/>
              <a:t>still</a:t>
            </a:r>
            <a:r>
              <a:rPr lang="en-US" b="1" dirty="0"/>
              <a:t> </a:t>
            </a:r>
            <a:r>
              <a:rPr lang="en-US" dirty="0"/>
              <a:t>powerful!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3228792-C6BB-4E33-B597-38E5012149AE}"/>
                  </a:ext>
                </a:extLst>
              </p:cNvPr>
              <p:cNvSpPr/>
              <p:nvPr/>
            </p:nvSpPr>
            <p:spPr>
              <a:xfrm>
                <a:off x="8194645" y="239639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  <a:alpha val="25000"/>
                </a:schemeClr>
              </a:solid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3228792-C6BB-4E33-B597-38E5012149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4645" y="2396397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  <a:alpha val="2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5EC28AD-3EA2-405A-80AF-746C4A5EA6C1}"/>
                  </a:ext>
                </a:extLst>
              </p:cNvPr>
              <p:cNvSpPr/>
              <p:nvPr/>
            </p:nvSpPr>
            <p:spPr>
              <a:xfrm>
                <a:off x="7425898" y="3247335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5EC28AD-3EA2-405A-80AF-746C4A5EA6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5898" y="3247335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861DC58-D686-4EA0-9ABD-BB76EC407CAE}"/>
              </a:ext>
            </a:extLst>
          </p:cNvPr>
          <p:cNvCxnSpPr>
            <a:cxnSpLocks/>
            <a:stCxn id="7" idx="7"/>
            <a:endCxn id="5" idx="3"/>
          </p:cNvCxnSpPr>
          <p:nvPr/>
        </p:nvCxnSpPr>
        <p:spPr>
          <a:xfrm flipV="1">
            <a:off x="7972240" y="2864691"/>
            <a:ext cx="302751" cy="476382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7F3F6A8-89E5-4D0F-AF1A-50936D0CCFF8}"/>
                  </a:ext>
                </a:extLst>
              </p:cNvPr>
              <p:cNvSpPr/>
              <p:nvPr/>
            </p:nvSpPr>
            <p:spPr>
              <a:xfrm>
                <a:off x="9876578" y="2415726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7F3F6A8-89E5-4D0F-AF1A-50936D0CCF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6578" y="2415726"/>
                <a:ext cx="548640" cy="54864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CC8E79-7B00-4C5F-A198-C57A9CED3255}"/>
              </a:ext>
            </a:extLst>
          </p:cNvPr>
          <p:cNvCxnSpPr>
            <a:cxnSpLocks/>
            <a:stCxn id="11" idx="1"/>
            <a:endCxn id="5" idx="5"/>
          </p:cNvCxnSpPr>
          <p:nvPr/>
        </p:nvCxnSpPr>
        <p:spPr>
          <a:xfrm flipH="1" flipV="1">
            <a:off x="8662939" y="2864691"/>
            <a:ext cx="463472" cy="497236"/>
          </a:xfrm>
          <a:prstGeom prst="straightConnector1">
            <a:avLst/>
          </a:prstGeom>
          <a:ln w="57150">
            <a:solidFill>
              <a:schemeClr val="accent1"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1499F2A6-A868-4D07-A8E0-413538D5C4D0}"/>
                  </a:ext>
                </a:extLst>
              </p:cNvPr>
              <p:cNvSpPr/>
              <p:nvPr/>
            </p:nvSpPr>
            <p:spPr>
              <a:xfrm>
                <a:off x="9032673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1499F2A6-A868-4D07-A8E0-413538D5C4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2673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F937D7-2EE6-4249-AF9D-7C2B54765B19}"/>
              </a:ext>
            </a:extLst>
          </p:cNvPr>
          <p:cNvCxnSpPr>
            <a:cxnSpLocks/>
            <a:stCxn id="11" idx="7"/>
            <a:endCxn id="9" idx="3"/>
          </p:cNvCxnSpPr>
          <p:nvPr/>
        </p:nvCxnSpPr>
        <p:spPr>
          <a:xfrm flipV="1">
            <a:off x="9579015" y="2884020"/>
            <a:ext cx="377909" cy="4779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8DB9C4B-0B89-4397-AECC-ADEEFDB9D304}"/>
                  </a:ext>
                </a:extLst>
              </p:cNvPr>
              <p:cNvSpPr/>
              <p:nvPr/>
            </p:nvSpPr>
            <p:spPr>
              <a:xfrm>
                <a:off x="10634634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8DB9C4B-0B89-4397-AECC-ADEEFDB9D3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4634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2DF6F2-CBB5-4D08-803F-A8BF3C861002}"/>
              </a:ext>
            </a:extLst>
          </p:cNvPr>
          <p:cNvCxnSpPr>
            <a:cxnSpLocks/>
            <a:stCxn id="13" idx="1"/>
            <a:endCxn id="9" idx="5"/>
          </p:cNvCxnSpPr>
          <p:nvPr/>
        </p:nvCxnSpPr>
        <p:spPr>
          <a:xfrm flipH="1" flipV="1">
            <a:off x="10344872" y="2884020"/>
            <a:ext cx="383500" cy="4779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568A964-77DD-44A5-99DF-2FABFE270EC3}"/>
                  </a:ext>
                </a:extLst>
              </p:cNvPr>
              <p:cNvSpPr/>
              <p:nvPr/>
            </p:nvSpPr>
            <p:spPr>
              <a:xfrm>
                <a:off x="6663183" y="239639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568A964-77DD-44A5-99DF-2FABFE270E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183" y="2396397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7FDD76-1B70-4574-84D2-6A3D66E1A849}"/>
              </a:ext>
            </a:extLst>
          </p:cNvPr>
          <p:cNvCxnSpPr>
            <a:cxnSpLocks/>
            <a:stCxn id="7" idx="1"/>
            <a:endCxn id="16" idx="5"/>
          </p:cNvCxnSpPr>
          <p:nvPr/>
        </p:nvCxnSpPr>
        <p:spPr>
          <a:xfrm flipH="1" flipV="1">
            <a:off x="7131477" y="2864691"/>
            <a:ext cx="388159" cy="476382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ircle: Hollow 17">
                <a:extLst>
                  <a:ext uri="{FF2B5EF4-FFF2-40B4-BE49-F238E27FC236}">
                    <a16:creationId xmlns:a16="http://schemas.microsoft.com/office/drawing/2014/main" id="{6707813E-F42F-40D3-87D6-73AF95F06206}"/>
                  </a:ext>
                </a:extLst>
              </p:cNvPr>
              <p:cNvSpPr/>
              <p:nvPr/>
            </p:nvSpPr>
            <p:spPr>
              <a:xfrm>
                <a:off x="5815794" y="325990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8" name="Circle: Hollow 17">
                <a:extLst>
                  <a:ext uri="{FF2B5EF4-FFF2-40B4-BE49-F238E27FC236}">
                    <a16:creationId xmlns:a16="http://schemas.microsoft.com/office/drawing/2014/main" id="{6707813E-F42F-40D3-87D6-73AF95F062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5794" y="325990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8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93920F0-3569-4994-87FA-8560B8ECB83B}"/>
              </a:ext>
            </a:extLst>
          </p:cNvPr>
          <p:cNvCxnSpPr>
            <a:cxnSpLocks/>
            <a:stCxn id="18" idx="7"/>
            <a:endCxn id="16" idx="3"/>
          </p:cNvCxnSpPr>
          <p:nvPr/>
        </p:nvCxnSpPr>
        <p:spPr>
          <a:xfrm flipV="1">
            <a:off x="6362136" y="2864691"/>
            <a:ext cx="381393" cy="4889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650D6B3-833D-4F63-9BB2-9BDCF8CC02A7}"/>
                  </a:ext>
                </a:extLst>
              </p:cNvPr>
              <p:cNvSpPr/>
              <p:nvPr/>
            </p:nvSpPr>
            <p:spPr>
              <a:xfrm>
                <a:off x="2470939" y="212207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650D6B3-833D-4F63-9BB2-9BDCF8CC02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0939" y="2122077"/>
                <a:ext cx="548640" cy="548640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BA660F8-6990-4A08-9CFC-9DB8C935A2AA}"/>
                  </a:ext>
                </a:extLst>
              </p:cNvPr>
              <p:cNvSpPr/>
              <p:nvPr/>
            </p:nvSpPr>
            <p:spPr>
              <a:xfrm>
                <a:off x="1072993" y="390210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BA660F8-6990-4A08-9CFC-9DB8C935A2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993" y="3902107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CB1DEE0-6366-4952-AAB3-3773186E1E65}"/>
              </a:ext>
            </a:extLst>
          </p:cNvPr>
          <p:cNvCxnSpPr>
            <a:cxnSpLocks/>
            <a:stCxn id="23" idx="7"/>
            <a:endCxn id="20" idx="3"/>
          </p:cNvCxnSpPr>
          <p:nvPr/>
        </p:nvCxnSpPr>
        <p:spPr>
          <a:xfrm flipV="1">
            <a:off x="2334962" y="2590371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ircle: Hollow 22">
                <a:extLst>
                  <a:ext uri="{FF2B5EF4-FFF2-40B4-BE49-F238E27FC236}">
                    <a16:creationId xmlns:a16="http://schemas.microsoft.com/office/drawing/2014/main" id="{4646A3EB-EFB9-4CF6-ADB5-53AF64590656}"/>
                  </a:ext>
                </a:extLst>
              </p:cNvPr>
              <p:cNvSpPr/>
              <p:nvPr/>
            </p:nvSpPr>
            <p:spPr>
              <a:xfrm>
                <a:off x="178862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3" name="Circle: Hollow 22">
                <a:extLst>
                  <a:ext uri="{FF2B5EF4-FFF2-40B4-BE49-F238E27FC236}">
                    <a16:creationId xmlns:a16="http://schemas.microsoft.com/office/drawing/2014/main" id="{4646A3EB-EFB9-4CF6-ADB5-53AF645906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862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8C79CDA-DB1F-46BB-B04C-DA5B5A72F887}"/>
              </a:ext>
            </a:extLst>
          </p:cNvPr>
          <p:cNvCxnSpPr>
            <a:cxnSpLocks/>
            <a:stCxn id="23" idx="3"/>
            <a:endCxn id="21" idx="7"/>
          </p:cNvCxnSpPr>
          <p:nvPr/>
        </p:nvCxnSpPr>
        <p:spPr>
          <a:xfrm flipH="1">
            <a:off x="1541287" y="3556059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AD39F0E-DCB1-4440-B7F2-BD597FE8496A}"/>
                  </a:ext>
                </a:extLst>
              </p:cNvPr>
              <p:cNvSpPr/>
              <p:nvPr/>
            </p:nvSpPr>
            <p:spPr>
              <a:xfrm>
                <a:off x="3708860" y="393078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AD39F0E-DCB1-4440-B7F2-BD597FE849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8860" y="3930783"/>
                <a:ext cx="548640" cy="54864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55495F9-CC7C-42BB-A86F-1B5AC3FDA2C4}"/>
              </a:ext>
            </a:extLst>
          </p:cNvPr>
          <p:cNvCxnSpPr>
            <a:cxnSpLocks/>
            <a:stCxn id="27" idx="2"/>
            <a:endCxn id="21" idx="6"/>
          </p:cNvCxnSpPr>
          <p:nvPr/>
        </p:nvCxnSpPr>
        <p:spPr>
          <a:xfrm flipH="1" flipV="1">
            <a:off x="1621633" y="4176427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ircle: Hollow 26">
                <a:extLst>
                  <a:ext uri="{FF2B5EF4-FFF2-40B4-BE49-F238E27FC236}">
                    <a16:creationId xmlns:a16="http://schemas.microsoft.com/office/drawing/2014/main" id="{77A362D9-4A8E-44BB-82AA-4DD64624D01B}"/>
                  </a:ext>
                </a:extLst>
              </p:cNvPr>
              <p:cNvSpPr/>
              <p:nvPr/>
            </p:nvSpPr>
            <p:spPr>
              <a:xfrm>
                <a:off x="2428700" y="390210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7" name="Circle: Hollow 26">
                <a:extLst>
                  <a:ext uri="{FF2B5EF4-FFF2-40B4-BE49-F238E27FC236}">
                    <a16:creationId xmlns:a16="http://schemas.microsoft.com/office/drawing/2014/main" id="{77A362D9-4A8E-44BB-82AA-4DD64624D0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700" y="390210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2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1BDAE8E-FDC0-4DC2-B998-C54FFE2A1194}"/>
              </a:ext>
            </a:extLst>
          </p:cNvPr>
          <p:cNvCxnSpPr>
            <a:cxnSpLocks/>
            <a:stCxn id="27" idx="6"/>
            <a:endCxn id="25" idx="2"/>
          </p:cNvCxnSpPr>
          <p:nvPr/>
        </p:nvCxnSpPr>
        <p:spPr>
          <a:xfrm flipV="1">
            <a:off x="3068780" y="4205103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29A30FCD-2E4C-4500-9C84-7CA69EB2E462}"/>
                  </a:ext>
                </a:extLst>
              </p:cNvPr>
              <p:cNvSpPr/>
              <p:nvPr/>
            </p:nvSpPr>
            <p:spPr>
              <a:xfrm>
                <a:off x="306878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29A30FCD-2E4C-4500-9C84-7CA69EB2E4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78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552D5FB-9665-4FCC-B5BA-BDF3E5F3C776}"/>
              </a:ext>
            </a:extLst>
          </p:cNvPr>
          <p:cNvCxnSpPr>
            <a:cxnSpLocks/>
            <a:stCxn id="29" idx="5"/>
            <a:endCxn id="25" idx="1"/>
          </p:cNvCxnSpPr>
          <p:nvPr/>
        </p:nvCxnSpPr>
        <p:spPr>
          <a:xfrm>
            <a:off x="3615122" y="3556059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A06B287-BB64-4C37-BD46-D7177EDAB950}"/>
              </a:ext>
            </a:extLst>
          </p:cNvPr>
          <p:cNvCxnSpPr>
            <a:cxnSpLocks/>
            <a:stCxn id="29" idx="1"/>
            <a:endCxn id="20" idx="5"/>
          </p:cNvCxnSpPr>
          <p:nvPr/>
        </p:nvCxnSpPr>
        <p:spPr>
          <a:xfrm flipH="1" flipV="1">
            <a:off x="2939233" y="2590371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BEF2324-7750-4855-B581-072524452AE6}"/>
              </a:ext>
            </a:extLst>
          </p:cNvPr>
          <p:cNvSpPr/>
          <p:nvPr/>
        </p:nvSpPr>
        <p:spPr>
          <a:xfrm>
            <a:off x="5194603" y="1707306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632B4E-5929-4522-9A01-381AAE86C1EE}"/>
              </a:ext>
            </a:extLst>
          </p:cNvPr>
          <p:cNvSpPr txBox="1"/>
          <p:nvPr/>
        </p:nvSpPr>
        <p:spPr>
          <a:xfrm>
            <a:off x="1072993" y="1514976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A58F82-3EF9-4B06-992D-A6D9FAC7205D}"/>
              </a:ext>
            </a:extLst>
          </p:cNvPr>
          <p:cNvSpPr txBox="1"/>
          <p:nvPr/>
        </p:nvSpPr>
        <p:spPr>
          <a:xfrm>
            <a:off x="5675688" y="1476081"/>
            <a:ext cx="2033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GPT </a:t>
            </a:r>
            <a:r>
              <a:rPr lang="en-US" dirty="0"/>
              <a:t>Inflation Graph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0AA8CB-4F01-4867-BC24-20390CB2A7EB}"/>
                  </a:ext>
                </a:extLst>
              </p:cNvPr>
              <p:cNvSpPr txBox="1"/>
              <p:nvPr/>
            </p:nvSpPr>
            <p:spPr>
              <a:xfrm>
                <a:off x="6455874" y="4290913"/>
                <a:ext cx="3997569" cy="139884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sz="11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𝑏𝑐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𝑏𝑐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𝑎𝑐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0AA8CB-4F01-4867-BC24-20390CB2A7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5874" y="4290913"/>
                <a:ext cx="3997569" cy="1398844"/>
              </a:xfrm>
              <a:prstGeom prst="rect">
                <a:avLst/>
              </a:prstGeom>
              <a:blipFill>
                <a:blip r:embed="rId14"/>
                <a:stretch>
                  <a:fillRect l="-1824" t="-433" b="-1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Callout: Right Arrow 35">
            <a:extLst>
              <a:ext uri="{FF2B5EF4-FFF2-40B4-BE49-F238E27FC236}">
                <a16:creationId xmlns:a16="http://schemas.microsoft.com/office/drawing/2014/main" id="{03815743-993B-4727-BF6D-BD369C1165C6}"/>
              </a:ext>
            </a:extLst>
          </p:cNvPr>
          <p:cNvSpPr/>
          <p:nvPr/>
        </p:nvSpPr>
        <p:spPr>
          <a:xfrm>
            <a:off x="4776297" y="4710729"/>
            <a:ext cx="1363587" cy="765943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 LINKS</a:t>
            </a:r>
          </a:p>
        </p:txBody>
      </p:sp>
    </p:spTree>
    <p:extLst>
      <p:ext uri="{BB962C8B-B14F-4D97-AF65-F5344CB8AC3E}">
        <p14:creationId xmlns:p14="http://schemas.microsoft.com/office/powerpoint/2010/main" val="62579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12E8A-F827-4132-859F-2FB4382B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Links </a:t>
            </a:r>
            <a:r>
              <a:rPr lang="en-US" b="1" dirty="0">
                <a:solidFill>
                  <a:srgbClr val="7030A0"/>
                </a:solidFill>
              </a:rPr>
              <a:t>w/o symmetry constraints </a:t>
            </a:r>
            <a:r>
              <a:rPr lang="en-US" dirty="0"/>
              <a:t>still</a:t>
            </a:r>
            <a:r>
              <a:rPr lang="en-US" b="1" dirty="0"/>
              <a:t> </a:t>
            </a:r>
            <a:r>
              <a:rPr lang="en-US" dirty="0"/>
              <a:t>powerful!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3228792-C6BB-4E33-B597-38E5012149AE}"/>
                  </a:ext>
                </a:extLst>
              </p:cNvPr>
              <p:cNvSpPr/>
              <p:nvPr/>
            </p:nvSpPr>
            <p:spPr>
              <a:xfrm>
                <a:off x="8194645" y="239639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3228792-C6BB-4E33-B597-38E5012149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4645" y="2396397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5EC28AD-3EA2-405A-80AF-746C4A5EA6C1}"/>
                  </a:ext>
                </a:extLst>
              </p:cNvPr>
              <p:cNvSpPr/>
              <p:nvPr/>
            </p:nvSpPr>
            <p:spPr>
              <a:xfrm>
                <a:off x="7425898" y="3247335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5EC28AD-3EA2-405A-80AF-746C4A5EA6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5898" y="3247335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861DC58-D686-4EA0-9ABD-BB76EC407CAE}"/>
              </a:ext>
            </a:extLst>
          </p:cNvPr>
          <p:cNvCxnSpPr>
            <a:cxnSpLocks/>
            <a:stCxn id="7" idx="7"/>
            <a:endCxn id="5" idx="3"/>
          </p:cNvCxnSpPr>
          <p:nvPr/>
        </p:nvCxnSpPr>
        <p:spPr>
          <a:xfrm flipV="1">
            <a:off x="7972240" y="2864691"/>
            <a:ext cx="302751" cy="47638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7F3F6A8-89E5-4D0F-AF1A-50936D0CCFF8}"/>
                  </a:ext>
                </a:extLst>
              </p:cNvPr>
              <p:cNvSpPr/>
              <p:nvPr/>
            </p:nvSpPr>
            <p:spPr>
              <a:xfrm>
                <a:off x="9876578" y="2415726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7F3F6A8-89E5-4D0F-AF1A-50936D0CCF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6578" y="2415726"/>
                <a:ext cx="548640" cy="54864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CC8E79-7B00-4C5F-A198-C57A9CED3255}"/>
              </a:ext>
            </a:extLst>
          </p:cNvPr>
          <p:cNvCxnSpPr>
            <a:cxnSpLocks/>
            <a:stCxn id="11" idx="1"/>
            <a:endCxn id="5" idx="5"/>
          </p:cNvCxnSpPr>
          <p:nvPr/>
        </p:nvCxnSpPr>
        <p:spPr>
          <a:xfrm flipH="1" flipV="1">
            <a:off x="8662939" y="2864691"/>
            <a:ext cx="463472" cy="4972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1499F2A6-A868-4D07-A8E0-413538D5C4D0}"/>
                  </a:ext>
                </a:extLst>
              </p:cNvPr>
              <p:cNvSpPr/>
              <p:nvPr/>
            </p:nvSpPr>
            <p:spPr>
              <a:xfrm>
                <a:off x="9032673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1499F2A6-A868-4D07-A8E0-413538D5C4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2673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F937D7-2EE6-4249-AF9D-7C2B54765B19}"/>
              </a:ext>
            </a:extLst>
          </p:cNvPr>
          <p:cNvCxnSpPr>
            <a:cxnSpLocks/>
            <a:stCxn id="11" idx="7"/>
            <a:endCxn id="9" idx="3"/>
          </p:cNvCxnSpPr>
          <p:nvPr/>
        </p:nvCxnSpPr>
        <p:spPr>
          <a:xfrm flipV="1">
            <a:off x="9579015" y="2884020"/>
            <a:ext cx="377909" cy="4779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8DB9C4B-0B89-4397-AECC-ADEEFDB9D304}"/>
                  </a:ext>
                </a:extLst>
              </p:cNvPr>
              <p:cNvSpPr/>
              <p:nvPr/>
            </p:nvSpPr>
            <p:spPr>
              <a:xfrm>
                <a:off x="10634634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8DB9C4B-0B89-4397-AECC-ADEEFDB9D3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4634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2DF6F2-CBB5-4D08-803F-A8BF3C861002}"/>
              </a:ext>
            </a:extLst>
          </p:cNvPr>
          <p:cNvCxnSpPr>
            <a:cxnSpLocks/>
            <a:stCxn id="13" idx="1"/>
            <a:endCxn id="9" idx="5"/>
          </p:cNvCxnSpPr>
          <p:nvPr/>
        </p:nvCxnSpPr>
        <p:spPr>
          <a:xfrm flipH="1" flipV="1">
            <a:off x="10344872" y="2884020"/>
            <a:ext cx="383500" cy="4779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568A964-77DD-44A5-99DF-2FABFE270EC3}"/>
                  </a:ext>
                </a:extLst>
              </p:cNvPr>
              <p:cNvSpPr/>
              <p:nvPr/>
            </p:nvSpPr>
            <p:spPr>
              <a:xfrm>
                <a:off x="6663183" y="239639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568A964-77DD-44A5-99DF-2FABFE270E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183" y="2396397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7FDD76-1B70-4574-84D2-6A3D66E1A849}"/>
              </a:ext>
            </a:extLst>
          </p:cNvPr>
          <p:cNvCxnSpPr>
            <a:cxnSpLocks/>
            <a:stCxn id="7" idx="1"/>
            <a:endCxn id="16" idx="5"/>
          </p:cNvCxnSpPr>
          <p:nvPr/>
        </p:nvCxnSpPr>
        <p:spPr>
          <a:xfrm flipH="1" flipV="1">
            <a:off x="7131477" y="2864691"/>
            <a:ext cx="388159" cy="476382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ircle: Hollow 17">
                <a:extLst>
                  <a:ext uri="{FF2B5EF4-FFF2-40B4-BE49-F238E27FC236}">
                    <a16:creationId xmlns:a16="http://schemas.microsoft.com/office/drawing/2014/main" id="{6707813E-F42F-40D3-87D6-73AF95F06206}"/>
                  </a:ext>
                </a:extLst>
              </p:cNvPr>
              <p:cNvSpPr/>
              <p:nvPr/>
            </p:nvSpPr>
            <p:spPr>
              <a:xfrm>
                <a:off x="5815794" y="325990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8" name="Circle: Hollow 17">
                <a:extLst>
                  <a:ext uri="{FF2B5EF4-FFF2-40B4-BE49-F238E27FC236}">
                    <a16:creationId xmlns:a16="http://schemas.microsoft.com/office/drawing/2014/main" id="{6707813E-F42F-40D3-87D6-73AF95F062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5794" y="325990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8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93920F0-3569-4994-87FA-8560B8ECB83B}"/>
              </a:ext>
            </a:extLst>
          </p:cNvPr>
          <p:cNvCxnSpPr>
            <a:cxnSpLocks/>
            <a:stCxn id="18" idx="7"/>
            <a:endCxn id="16" idx="3"/>
          </p:cNvCxnSpPr>
          <p:nvPr/>
        </p:nvCxnSpPr>
        <p:spPr>
          <a:xfrm flipV="1">
            <a:off x="6362136" y="2864691"/>
            <a:ext cx="381393" cy="4889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650D6B3-833D-4F63-9BB2-9BDCF8CC02A7}"/>
                  </a:ext>
                </a:extLst>
              </p:cNvPr>
              <p:cNvSpPr/>
              <p:nvPr/>
            </p:nvSpPr>
            <p:spPr>
              <a:xfrm>
                <a:off x="2470939" y="212207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650D6B3-833D-4F63-9BB2-9BDCF8CC02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0939" y="2122077"/>
                <a:ext cx="548640" cy="548640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BA660F8-6990-4A08-9CFC-9DB8C935A2AA}"/>
                  </a:ext>
                </a:extLst>
              </p:cNvPr>
              <p:cNvSpPr/>
              <p:nvPr/>
            </p:nvSpPr>
            <p:spPr>
              <a:xfrm>
                <a:off x="1072993" y="390210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BA660F8-6990-4A08-9CFC-9DB8C935A2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993" y="3902107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CB1DEE0-6366-4952-AAB3-3773186E1E65}"/>
              </a:ext>
            </a:extLst>
          </p:cNvPr>
          <p:cNvCxnSpPr>
            <a:cxnSpLocks/>
            <a:stCxn id="23" idx="7"/>
            <a:endCxn id="20" idx="3"/>
          </p:cNvCxnSpPr>
          <p:nvPr/>
        </p:nvCxnSpPr>
        <p:spPr>
          <a:xfrm flipV="1">
            <a:off x="2334962" y="2590371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ircle: Hollow 22">
                <a:extLst>
                  <a:ext uri="{FF2B5EF4-FFF2-40B4-BE49-F238E27FC236}">
                    <a16:creationId xmlns:a16="http://schemas.microsoft.com/office/drawing/2014/main" id="{4646A3EB-EFB9-4CF6-ADB5-53AF64590656}"/>
                  </a:ext>
                </a:extLst>
              </p:cNvPr>
              <p:cNvSpPr/>
              <p:nvPr/>
            </p:nvSpPr>
            <p:spPr>
              <a:xfrm>
                <a:off x="178862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3" name="Circle: Hollow 22">
                <a:extLst>
                  <a:ext uri="{FF2B5EF4-FFF2-40B4-BE49-F238E27FC236}">
                    <a16:creationId xmlns:a16="http://schemas.microsoft.com/office/drawing/2014/main" id="{4646A3EB-EFB9-4CF6-ADB5-53AF645906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862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8C79CDA-DB1F-46BB-B04C-DA5B5A72F887}"/>
              </a:ext>
            </a:extLst>
          </p:cNvPr>
          <p:cNvCxnSpPr>
            <a:cxnSpLocks/>
            <a:stCxn id="23" idx="3"/>
            <a:endCxn id="21" idx="7"/>
          </p:cNvCxnSpPr>
          <p:nvPr/>
        </p:nvCxnSpPr>
        <p:spPr>
          <a:xfrm flipH="1">
            <a:off x="1541287" y="3556059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AD39F0E-DCB1-4440-B7F2-BD597FE8496A}"/>
                  </a:ext>
                </a:extLst>
              </p:cNvPr>
              <p:cNvSpPr/>
              <p:nvPr/>
            </p:nvSpPr>
            <p:spPr>
              <a:xfrm>
                <a:off x="3708860" y="393078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AD39F0E-DCB1-4440-B7F2-BD597FE849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8860" y="3930783"/>
                <a:ext cx="548640" cy="54864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55495F9-CC7C-42BB-A86F-1B5AC3FDA2C4}"/>
              </a:ext>
            </a:extLst>
          </p:cNvPr>
          <p:cNvCxnSpPr>
            <a:cxnSpLocks/>
            <a:stCxn id="27" idx="2"/>
            <a:endCxn id="21" idx="6"/>
          </p:cNvCxnSpPr>
          <p:nvPr/>
        </p:nvCxnSpPr>
        <p:spPr>
          <a:xfrm flipH="1" flipV="1">
            <a:off x="1621633" y="4176427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ircle: Hollow 26">
                <a:extLst>
                  <a:ext uri="{FF2B5EF4-FFF2-40B4-BE49-F238E27FC236}">
                    <a16:creationId xmlns:a16="http://schemas.microsoft.com/office/drawing/2014/main" id="{77A362D9-4A8E-44BB-82AA-4DD64624D01B}"/>
                  </a:ext>
                </a:extLst>
              </p:cNvPr>
              <p:cNvSpPr/>
              <p:nvPr/>
            </p:nvSpPr>
            <p:spPr>
              <a:xfrm>
                <a:off x="2428700" y="390210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7" name="Circle: Hollow 26">
                <a:extLst>
                  <a:ext uri="{FF2B5EF4-FFF2-40B4-BE49-F238E27FC236}">
                    <a16:creationId xmlns:a16="http://schemas.microsoft.com/office/drawing/2014/main" id="{77A362D9-4A8E-44BB-82AA-4DD64624D0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700" y="390210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2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1BDAE8E-FDC0-4DC2-B998-C54FFE2A1194}"/>
              </a:ext>
            </a:extLst>
          </p:cNvPr>
          <p:cNvCxnSpPr>
            <a:cxnSpLocks/>
            <a:stCxn id="27" idx="6"/>
            <a:endCxn id="25" idx="2"/>
          </p:cNvCxnSpPr>
          <p:nvPr/>
        </p:nvCxnSpPr>
        <p:spPr>
          <a:xfrm flipV="1">
            <a:off x="3068780" y="4205103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29A30FCD-2E4C-4500-9C84-7CA69EB2E462}"/>
                  </a:ext>
                </a:extLst>
              </p:cNvPr>
              <p:cNvSpPr/>
              <p:nvPr/>
            </p:nvSpPr>
            <p:spPr>
              <a:xfrm>
                <a:off x="306878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29A30FCD-2E4C-4500-9C84-7CA69EB2E4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78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552D5FB-9665-4FCC-B5BA-BDF3E5F3C776}"/>
              </a:ext>
            </a:extLst>
          </p:cNvPr>
          <p:cNvCxnSpPr>
            <a:cxnSpLocks/>
            <a:stCxn id="29" idx="5"/>
            <a:endCxn id="25" idx="1"/>
          </p:cNvCxnSpPr>
          <p:nvPr/>
        </p:nvCxnSpPr>
        <p:spPr>
          <a:xfrm>
            <a:off x="3615122" y="3556059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A06B287-BB64-4C37-BD46-D7177EDAB950}"/>
              </a:ext>
            </a:extLst>
          </p:cNvPr>
          <p:cNvCxnSpPr>
            <a:cxnSpLocks/>
            <a:stCxn id="29" idx="1"/>
            <a:endCxn id="20" idx="5"/>
          </p:cNvCxnSpPr>
          <p:nvPr/>
        </p:nvCxnSpPr>
        <p:spPr>
          <a:xfrm flipH="1" flipV="1">
            <a:off x="2939233" y="2590371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BEF2324-7750-4855-B581-072524452AE6}"/>
              </a:ext>
            </a:extLst>
          </p:cNvPr>
          <p:cNvSpPr/>
          <p:nvPr/>
        </p:nvSpPr>
        <p:spPr>
          <a:xfrm>
            <a:off x="5194603" y="1707306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632B4E-5929-4522-9A01-381AAE86C1EE}"/>
              </a:ext>
            </a:extLst>
          </p:cNvPr>
          <p:cNvSpPr txBox="1"/>
          <p:nvPr/>
        </p:nvSpPr>
        <p:spPr>
          <a:xfrm>
            <a:off x="1072993" y="1514976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A58F82-3EF9-4B06-992D-A6D9FAC7205D}"/>
              </a:ext>
            </a:extLst>
          </p:cNvPr>
          <p:cNvSpPr txBox="1"/>
          <p:nvPr/>
        </p:nvSpPr>
        <p:spPr>
          <a:xfrm>
            <a:off x="5675688" y="1476081"/>
            <a:ext cx="2033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GPT </a:t>
            </a:r>
            <a:r>
              <a:rPr lang="en-US" dirty="0"/>
              <a:t>Inflation Graph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0AA8CB-4F01-4867-BC24-20390CB2A7EB}"/>
                  </a:ext>
                </a:extLst>
              </p:cNvPr>
              <p:cNvSpPr txBox="1"/>
              <p:nvPr/>
            </p:nvSpPr>
            <p:spPr>
              <a:xfrm>
                <a:off x="6455874" y="4290913"/>
                <a:ext cx="3997569" cy="139884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sz="11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𝑏𝑐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𝑏𝑐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𝑎𝑐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0AA8CB-4F01-4867-BC24-20390CB2A7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5874" y="4290913"/>
                <a:ext cx="3997569" cy="1398844"/>
              </a:xfrm>
              <a:prstGeom prst="rect">
                <a:avLst/>
              </a:prstGeom>
              <a:blipFill>
                <a:blip r:embed="rId14"/>
                <a:stretch>
                  <a:fillRect l="-1824" t="-433" b="-1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Callout: Right Arrow 35">
            <a:extLst>
              <a:ext uri="{FF2B5EF4-FFF2-40B4-BE49-F238E27FC236}">
                <a16:creationId xmlns:a16="http://schemas.microsoft.com/office/drawing/2014/main" id="{03815743-993B-4727-BF6D-BD369C1165C6}"/>
              </a:ext>
            </a:extLst>
          </p:cNvPr>
          <p:cNvSpPr/>
          <p:nvPr/>
        </p:nvSpPr>
        <p:spPr>
          <a:xfrm>
            <a:off x="4776297" y="4710729"/>
            <a:ext cx="1363587" cy="765943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 LINKS</a:t>
            </a:r>
          </a:p>
        </p:txBody>
      </p:sp>
      <p:sp>
        <p:nvSpPr>
          <p:cNvPr id="37" name="Callout: Right Arrow 36">
            <a:extLst>
              <a:ext uri="{FF2B5EF4-FFF2-40B4-BE49-F238E27FC236}">
                <a16:creationId xmlns:a16="http://schemas.microsoft.com/office/drawing/2014/main" id="{444A87AF-A28C-44F4-99B7-4544ED4A00B7}"/>
              </a:ext>
            </a:extLst>
          </p:cNvPr>
          <p:cNvSpPr/>
          <p:nvPr/>
        </p:nvSpPr>
        <p:spPr>
          <a:xfrm>
            <a:off x="4795107" y="5999355"/>
            <a:ext cx="2630791" cy="83374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0 SYMMETRY CONSTRAINTS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D24B54-0D2F-4AF7-B61A-BA72B20B454D}"/>
              </a:ext>
            </a:extLst>
          </p:cNvPr>
          <p:cNvSpPr txBox="1"/>
          <p:nvPr/>
        </p:nvSpPr>
        <p:spPr>
          <a:xfrm>
            <a:off x="7614134" y="6231562"/>
            <a:ext cx="168104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81116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D68BF1-F0FD-447A-83C3-AADCE6B1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DF3DD3"/>
                </a:solidFill>
              </a:rPr>
              <a:t>Quantum Entanglement </a:t>
            </a:r>
            <a:r>
              <a:rPr lang="en-US" dirty="0"/>
              <a:t>and </a:t>
            </a:r>
            <a:r>
              <a:rPr lang="en-US" b="1" dirty="0">
                <a:solidFill>
                  <a:srgbClr val="DF3DD3"/>
                </a:solidFill>
              </a:rPr>
              <a:t>Nonlocal Correlations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EB46-AE77-4A03-A7B6-202EE47ED0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85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indow dir="vert"/>
      </p:transition>
    </mc:Choice>
    <mc:Fallback xmlns="">
      <p:transition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12E8A-F827-4132-859F-2FB4382B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Constraint recovered without broadcasting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3228792-C6BB-4E33-B597-38E5012149AE}"/>
                  </a:ext>
                </a:extLst>
              </p:cNvPr>
              <p:cNvSpPr/>
              <p:nvPr/>
            </p:nvSpPr>
            <p:spPr>
              <a:xfrm>
                <a:off x="8194645" y="239639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3228792-C6BB-4E33-B597-38E5012149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4645" y="2396397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5EC28AD-3EA2-405A-80AF-746C4A5EA6C1}"/>
                  </a:ext>
                </a:extLst>
              </p:cNvPr>
              <p:cNvSpPr/>
              <p:nvPr/>
            </p:nvSpPr>
            <p:spPr>
              <a:xfrm>
                <a:off x="7425898" y="3247335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5EC28AD-3EA2-405A-80AF-746C4A5EA6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5898" y="3247335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861DC58-D686-4EA0-9ABD-BB76EC407CAE}"/>
              </a:ext>
            </a:extLst>
          </p:cNvPr>
          <p:cNvCxnSpPr>
            <a:cxnSpLocks/>
            <a:stCxn id="7" idx="7"/>
            <a:endCxn id="5" idx="3"/>
          </p:cNvCxnSpPr>
          <p:nvPr/>
        </p:nvCxnSpPr>
        <p:spPr>
          <a:xfrm flipV="1">
            <a:off x="7972240" y="2864691"/>
            <a:ext cx="302751" cy="47638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7F3F6A8-89E5-4D0F-AF1A-50936D0CCFF8}"/>
                  </a:ext>
                </a:extLst>
              </p:cNvPr>
              <p:cNvSpPr/>
              <p:nvPr/>
            </p:nvSpPr>
            <p:spPr>
              <a:xfrm>
                <a:off x="9876578" y="2415726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7F3F6A8-89E5-4D0F-AF1A-50936D0CCF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6578" y="2415726"/>
                <a:ext cx="548640" cy="54864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CC8E79-7B00-4C5F-A198-C57A9CED3255}"/>
              </a:ext>
            </a:extLst>
          </p:cNvPr>
          <p:cNvCxnSpPr>
            <a:cxnSpLocks/>
            <a:stCxn id="11" idx="1"/>
            <a:endCxn id="5" idx="5"/>
          </p:cNvCxnSpPr>
          <p:nvPr/>
        </p:nvCxnSpPr>
        <p:spPr>
          <a:xfrm flipH="1" flipV="1">
            <a:off x="8662939" y="2864691"/>
            <a:ext cx="463472" cy="4972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1499F2A6-A868-4D07-A8E0-413538D5C4D0}"/>
                  </a:ext>
                </a:extLst>
              </p:cNvPr>
              <p:cNvSpPr/>
              <p:nvPr/>
            </p:nvSpPr>
            <p:spPr>
              <a:xfrm>
                <a:off x="9032673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1499F2A6-A868-4D07-A8E0-413538D5C4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2673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F937D7-2EE6-4249-AF9D-7C2B54765B19}"/>
              </a:ext>
            </a:extLst>
          </p:cNvPr>
          <p:cNvCxnSpPr>
            <a:cxnSpLocks/>
            <a:stCxn id="11" idx="7"/>
            <a:endCxn id="9" idx="3"/>
          </p:cNvCxnSpPr>
          <p:nvPr/>
        </p:nvCxnSpPr>
        <p:spPr>
          <a:xfrm flipV="1">
            <a:off x="9579015" y="2884020"/>
            <a:ext cx="377909" cy="4779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8DB9C4B-0B89-4397-AECC-ADEEFDB9D304}"/>
                  </a:ext>
                </a:extLst>
              </p:cNvPr>
              <p:cNvSpPr/>
              <p:nvPr/>
            </p:nvSpPr>
            <p:spPr>
              <a:xfrm>
                <a:off x="10634634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8DB9C4B-0B89-4397-AECC-ADEEFDB9D3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4634" y="326818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2DF6F2-CBB5-4D08-803F-A8BF3C861002}"/>
              </a:ext>
            </a:extLst>
          </p:cNvPr>
          <p:cNvCxnSpPr>
            <a:cxnSpLocks/>
            <a:stCxn id="13" idx="1"/>
            <a:endCxn id="9" idx="5"/>
          </p:cNvCxnSpPr>
          <p:nvPr/>
        </p:nvCxnSpPr>
        <p:spPr>
          <a:xfrm flipH="1" flipV="1">
            <a:off x="10344872" y="2884020"/>
            <a:ext cx="383500" cy="4779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568A964-77DD-44A5-99DF-2FABFE270EC3}"/>
                  </a:ext>
                </a:extLst>
              </p:cNvPr>
              <p:cNvSpPr/>
              <p:nvPr/>
            </p:nvSpPr>
            <p:spPr>
              <a:xfrm>
                <a:off x="6663183" y="239639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568A964-77DD-44A5-99DF-2FABFE270E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183" y="2396397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7FDD76-1B70-4574-84D2-6A3D66E1A849}"/>
              </a:ext>
            </a:extLst>
          </p:cNvPr>
          <p:cNvCxnSpPr>
            <a:cxnSpLocks/>
            <a:stCxn id="7" idx="1"/>
            <a:endCxn id="16" idx="5"/>
          </p:cNvCxnSpPr>
          <p:nvPr/>
        </p:nvCxnSpPr>
        <p:spPr>
          <a:xfrm flipH="1" flipV="1">
            <a:off x="7131477" y="2864691"/>
            <a:ext cx="388159" cy="476382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ircle: Hollow 17">
                <a:extLst>
                  <a:ext uri="{FF2B5EF4-FFF2-40B4-BE49-F238E27FC236}">
                    <a16:creationId xmlns:a16="http://schemas.microsoft.com/office/drawing/2014/main" id="{6707813E-F42F-40D3-87D6-73AF95F06206}"/>
                  </a:ext>
                </a:extLst>
              </p:cNvPr>
              <p:cNvSpPr/>
              <p:nvPr/>
            </p:nvSpPr>
            <p:spPr>
              <a:xfrm>
                <a:off x="5815794" y="325990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8" name="Circle: Hollow 17">
                <a:extLst>
                  <a:ext uri="{FF2B5EF4-FFF2-40B4-BE49-F238E27FC236}">
                    <a16:creationId xmlns:a16="http://schemas.microsoft.com/office/drawing/2014/main" id="{6707813E-F42F-40D3-87D6-73AF95F062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5794" y="325990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8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93920F0-3569-4994-87FA-8560B8ECB83B}"/>
              </a:ext>
            </a:extLst>
          </p:cNvPr>
          <p:cNvCxnSpPr>
            <a:cxnSpLocks/>
            <a:stCxn id="18" idx="7"/>
            <a:endCxn id="16" idx="3"/>
          </p:cNvCxnSpPr>
          <p:nvPr/>
        </p:nvCxnSpPr>
        <p:spPr>
          <a:xfrm flipV="1">
            <a:off x="6362136" y="2864691"/>
            <a:ext cx="381393" cy="4889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650D6B3-833D-4F63-9BB2-9BDCF8CC02A7}"/>
                  </a:ext>
                </a:extLst>
              </p:cNvPr>
              <p:cNvSpPr/>
              <p:nvPr/>
            </p:nvSpPr>
            <p:spPr>
              <a:xfrm>
                <a:off x="2470939" y="212207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650D6B3-833D-4F63-9BB2-9BDCF8CC02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0939" y="2122077"/>
                <a:ext cx="548640" cy="548640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BA660F8-6990-4A08-9CFC-9DB8C935A2AA}"/>
                  </a:ext>
                </a:extLst>
              </p:cNvPr>
              <p:cNvSpPr/>
              <p:nvPr/>
            </p:nvSpPr>
            <p:spPr>
              <a:xfrm>
                <a:off x="1072993" y="390210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BA660F8-6990-4A08-9CFC-9DB8C935A2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993" y="3902107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CB1DEE0-6366-4952-AAB3-3773186E1E65}"/>
              </a:ext>
            </a:extLst>
          </p:cNvPr>
          <p:cNvCxnSpPr>
            <a:cxnSpLocks/>
            <a:stCxn id="23" idx="7"/>
            <a:endCxn id="20" idx="3"/>
          </p:cNvCxnSpPr>
          <p:nvPr/>
        </p:nvCxnSpPr>
        <p:spPr>
          <a:xfrm flipV="1">
            <a:off x="2334962" y="2590371"/>
            <a:ext cx="216323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ircle: Hollow 22">
                <a:extLst>
                  <a:ext uri="{FF2B5EF4-FFF2-40B4-BE49-F238E27FC236}">
                    <a16:creationId xmlns:a16="http://schemas.microsoft.com/office/drawing/2014/main" id="{4646A3EB-EFB9-4CF6-ADB5-53AF64590656}"/>
                  </a:ext>
                </a:extLst>
              </p:cNvPr>
              <p:cNvSpPr/>
              <p:nvPr/>
            </p:nvSpPr>
            <p:spPr>
              <a:xfrm>
                <a:off x="178862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3" name="Circle: Hollow 22">
                <a:extLst>
                  <a:ext uri="{FF2B5EF4-FFF2-40B4-BE49-F238E27FC236}">
                    <a16:creationId xmlns:a16="http://schemas.microsoft.com/office/drawing/2014/main" id="{4646A3EB-EFB9-4CF6-ADB5-53AF645906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862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8C79CDA-DB1F-46BB-B04C-DA5B5A72F887}"/>
              </a:ext>
            </a:extLst>
          </p:cNvPr>
          <p:cNvCxnSpPr>
            <a:cxnSpLocks/>
            <a:stCxn id="23" idx="3"/>
            <a:endCxn id="21" idx="7"/>
          </p:cNvCxnSpPr>
          <p:nvPr/>
        </p:nvCxnSpPr>
        <p:spPr>
          <a:xfrm flipH="1">
            <a:off x="1541287" y="3556059"/>
            <a:ext cx="341071" cy="426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AD39F0E-DCB1-4440-B7F2-BD597FE8496A}"/>
                  </a:ext>
                </a:extLst>
              </p:cNvPr>
              <p:cNvSpPr/>
              <p:nvPr/>
            </p:nvSpPr>
            <p:spPr>
              <a:xfrm>
                <a:off x="3708860" y="393078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AD39F0E-DCB1-4440-B7F2-BD597FE849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8860" y="3930783"/>
                <a:ext cx="548640" cy="54864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55495F9-CC7C-42BB-A86F-1B5AC3FDA2C4}"/>
              </a:ext>
            </a:extLst>
          </p:cNvPr>
          <p:cNvCxnSpPr>
            <a:cxnSpLocks/>
            <a:stCxn id="27" idx="2"/>
            <a:endCxn id="21" idx="6"/>
          </p:cNvCxnSpPr>
          <p:nvPr/>
        </p:nvCxnSpPr>
        <p:spPr>
          <a:xfrm flipH="1" flipV="1">
            <a:off x="1621633" y="4176427"/>
            <a:ext cx="807067" cy="457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ircle: Hollow 26">
                <a:extLst>
                  <a:ext uri="{FF2B5EF4-FFF2-40B4-BE49-F238E27FC236}">
                    <a16:creationId xmlns:a16="http://schemas.microsoft.com/office/drawing/2014/main" id="{77A362D9-4A8E-44BB-82AA-4DD64624D01B}"/>
                  </a:ext>
                </a:extLst>
              </p:cNvPr>
              <p:cNvSpPr/>
              <p:nvPr/>
            </p:nvSpPr>
            <p:spPr>
              <a:xfrm>
                <a:off x="2428700" y="390210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7" name="Circle: Hollow 26">
                <a:extLst>
                  <a:ext uri="{FF2B5EF4-FFF2-40B4-BE49-F238E27FC236}">
                    <a16:creationId xmlns:a16="http://schemas.microsoft.com/office/drawing/2014/main" id="{77A362D9-4A8E-44BB-82AA-4DD64624D0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700" y="390210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2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1BDAE8E-FDC0-4DC2-B998-C54FFE2A1194}"/>
              </a:ext>
            </a:extLst>
          </p:cNvPr>
          <p:cNvCxnSpPr>
            <a:cxnSpLocks/>
            <a:stCxn id="27" idx="6"/>
            <a:endCxn id="25" idx="2"/>
          </p:cNvCxnSpPr>
          <p:nvPr/>
        </p:nvCxnSpPr>
        <p:spPr>
          <a:xfrm flipV="1">
            <a:off x="3068780" y="4205103"/>
            <a:ext cx="640080" cy="17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29A30FCD-2E4C-4500-9C84-7CA69EB2E462}"/>
                  </a:ext>
                </a:extLst>
              </p:cNvPr>
              <p:cNvSpPr/>
              <p:nvPr/>
            </p:nvSpPr>
            <p:spPr>
              <a:xfrm>
                <a:off x="306878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29A30FCD-2E4C-4500-9C84-7CA69EB2E4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780" y="300971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552D5FB-9665-4FCC-B5BA-BDF3E5F3C776}"/>
              </a:ext>
            </a:extLst>
          </p:cNvPr>
          <p:cNvCxnSpPr>
            <a:cxnSpLocks/>
            <a:stCxn id="29" idx="5"/>
            <a:endCxn id="25" idx="1"/>
          </p:cNvCxnSpPr>
          <p:nvPr/>
        </p:nvCxnSpPr>
        <p:spPr>
          <a:xfrm>
            <a:off x="3615122" y="3556059"/>
            <a:ext cx="174084" cy="455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A06B287-BB64-4C37-BD46-D7177EDAB950}"/>
              </a:ext>
            </a:extLst>
          </p:cNvPr>
          <p:cNvCxnSpPr>
            <a:cxnSpLocks/>
            <a:stCxn id="29" idx="1"/>
            <a:endCxn id="20" idx="5"/>
          </p:cNvCxnSpPr>
          <p:nvPr/>
        </p:nvCxnSpPr>
        <p:spPr>
          <a:xfrm flipH="1" flipV="1">
            <a:off x="2939233" y="2590371"/>
            <a:ext cx="223285" cy="513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BEF2324-7750-4855-B581-072524452AE6}"/>
              </a:ext>
            </a:extLst>
          </p:cNvPr>
          <p:cNvSpPr/>
          <p:nvPr/>
        </p:nvSpPr>
        <p:spPr>
          <a:xfrm>
            <a:off x="5194603" y="1707306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632B4E-5929-4522-9A01-381AAE86C1EE}"/>
              </a:ext>
            </a:extLst>
          </p:cNvPr>
          <p:cNvSpPr txBox="1"/>
          <p:nvPr/>
        </p:nvSpPr>
        <p:spPr>
          <a:xfrm>
            <a:off x="1072993" y="1514976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A58F82-3EF9-4B06-992D-A6D9FAC7205D}"/>
              </a:ext>
            </a:extLst>
          </p:cNvPr>
          <p:cNvSpPr txBox="1"/>
          <p:nvPr/>
        </p:nvSpPr>
        <p:spPr>
          <a:xfrm>
            <a:off x="5675688" y="1476081"/>
            <a:ext cx="2033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GPT </a:t>
            </a:r>
            <a:r>
              <a:rPr lang="en-US" dirty="0"/>
              <a:t>Inflation Graph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0AA8CB-4F01-4867-BC24-20390CB2A7EB}"/>
                  </a:ext>
                </a:extLst>
              </p:cNvPr>
              <p:cNvSpPr txBox="1"/>
              <p:nvPr/>
            </p:nvSpPr>
            <p:spPr>
              <a:xfrm>
                <a:off x="6391706" y="4659879"/>
                <a:ext cx="5200911" cy="182396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endParaRPr lang="en-US" sz="14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𝑏𝑐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𝑏𝑐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endParaRPr lang="en-US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𝑎𝑐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0AA8CB-4F01-4867-BC24-20390CB2A7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1706" y="4659879"/>
                <a:ext cx="5200911" cy="182396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Callout: Right Arrow 35">
            <a:extLst>
              <a:ext uri="{FF2B5EF4-FFF2-40B4-BE49-F238E27FC236}">
                <a16:creationId xmlns:a16="http://schemas.microsoft.com/office/drawing/2014/main" id="{03815743-993B-4727-BF6D-BD369C1165C6}"/>
              </a:ext>
            </a:extLst>
          </p:cNvPr>
          <p:cNvSpPr/>
          <p:nvPr/>
        </p:nvSpPr>
        <p:spPr>
          <a:xfrm>
            <a:off x="4776297" y="4710729"/>
            <a:ext cx="1363587" cy="765943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 LINKS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8E38C7B-FC7E-4ACA-9B54-DD1E2BAF481D}"/>
                  </a:ext>
                </a:extLst>
              </p:cNvPr>
              <p:cNvSpPr/>
              <p:nvPr/>
            </p:nvSpPr>
            <p:spPr>
              <a:xfrm>
                <a:off x="515116" y="5389398"/>
                <a:ext cx="3163751" cy="83099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</m:oMath>
                  </m:oMathPara>
                </a14:m>
                <a:endParaRPr lang="en-US" sz="2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8E38C7B-FC7E-4ACA-9B54-DD1E2BAF48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116" y="5389398"/>
                <a:ext cx="3163751" cy="830997"/>
              </a:xfrm>
              <a:prstGeom prst="rect">
                <a:avLst/>
              </a:prstGeom>
              <a:blipFill>
                <a:blip r:embed="rId15"/>
                <a:stretch>
                  <a:fillRect l="-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rrow: Circular 2">
            <a:extLst>
              <a:ext uri="{FF2B5EF4-FFF2-40B4-BE49-F238E27FC236}">
                <a16:creationId xmlns:a16="http://schemas.microsoft.com/office/drawing/2014/main" id="{3054C618-667C-4DE8-ADA4-E1190A50F339}"/>
              </a:ext>
            </a:extLst>
          </p:cNvPr>
          <p:cNvSpPr>
            <a:spLocks noChangeAspect="1"/>
          </p:cNvSpPr>
          <p:nvPr/>
        </p:nvSpPr>
        <p:spPr>
          <a:xfrm rot="7507668">
            <a:off x="3784915" y="3967385"/>
            <a:ext cx="2351311" cy="274320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6696465"/>
              <a:gd name="adj5" fmla="val 1250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97020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6C7A9-74C8-4B83-AB0A-D60BCCC73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Henson Lal &amp; Pusey  </a:t>
            </a:r>
            <a:r>
              <a:rPr lang="en-CA" dirty="0">
                <a:hlinkClick r:id="rId2"/>
              </a:rPr>
              <a:t>arXiv:1405.2572</a:t>
            </a:r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A325C5-4A89-441B-84F2-55653F7B4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433" y="1827486"/>
            <a:ext cx="8718462" cy="433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63278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0232-02EE-425F-BD7F-4CED75EC0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Creative Non-Fanout: </a:t>
            </a:r>
            <a:r>
              <a:rPr lang="en-US" b="1" dirty="0"/>
              <a:t>The Ring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2E219DF-8061-4076-9069-751A949F8ABB}"/>
              </a:ext>
            </a:extLst>
          </p:cNvPr>
          <p:cNvGrpSpPr/>
          <p:nvPr/>
        </p:nvGrpSpPr>
        <p:grpSpPr>
          <a:xfrm>
            <a:off x="1103844" y="1222121"/>
            <a:ext cx="4556815" cy="4330614"/>
            <a:chOff x="1103844" y="1222121"/>
            <a:chExt cx="4556815" cy="433061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4764F785-E7F5-42D6-BC74-78437B548B31}"/>
                    </a:ext>
                  </a:extLst>
                </p:cNvPr>
                <p:cNvSpPr/>
                <p:nvPr/>
              </p:nvSpPr>
              <p:spPr>
                <a:xfrm>
                  <a:off x="5112019" y="3164661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4764F785-E7F5-42D6-BC74-78437B548B3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2019" y="3164661"/>
                  <a:ext cx="548640" cy="548640"/>
                </a:xfrm>
                <a:prstGeom prst="ellipse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Circle: Hollow 4">
                  <a:extLst>
                    <a:ext uri="{FF2B5EF4-FFF2-40B4-BE49-F238E27FC236}">
                      <a16:creationId xmlns:a16="http://schemas.microsoft.com/office/drawing/2014/main" id="{85A00210-D062-4014-AFC9-32E929052572}"/>
                    </a:ext>
                  </a:extLst>
                </p:cNvPr>
                <p:cNvSpPr/>
                <p:nvPr/>
              </p:nvSpPr>
              <p:spPr>
                <a:xfrm>
                  <a:off x="4665316" y="2333709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  <m:sup>
                            <m:r>
                              <a:rPr lang="en-US" sz="1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5" name="Circle: Hollow 4">
                  <a:extLst>
                    <a:ext uri="{FF2B5EF4-FFF2-40B4-BE49-F238E27FC236}">
                      <a16:creationId xmlns:a16="http://schemas.microsoft.com/office/drawing/2014/main" id="{85A00210-D062-4014-AFC9-32E92905257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65316" y="2333709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3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046936E9-F064-497B-AC69-A024D08CBC3D}"/>
                </a:ext>
              </a:extLst>
            </p:cNvPr>
            <p:cNvCxnSpPr>
              <a:cxnSpLocks/>
              <a:stCxn id="5" idx="5"/>
            </p:cNvCxnSpPr>
            <p:nvPr/>
          </p:nvCxnSpPr>
          <p:spPr>
            <a:xfrm>
              <a:off x="5211658" y="2880051"/>
              <a:ext cx="60753" cy="31494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9EB0FEF5-575B-43E3-9C22-FCBEA237FE2B}"/>
                    </a:ext>
                  </a:extLst>
                </p:cNvPr>
                <p:cNvSpPr/>
                <p:nvPr/>
              </p:nvSpPr>
              <p:spPr>
                <a:xfrm>
                  <a:off x="3954772" y="4709159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9EB0FEF5-575B-43E3-9C22-FCBEA237FE2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4772" y="4709159"/>
                  <a:ext cx="548640" cy="548640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3790060C-A597-49AB-BC43-1AA377CF9CF6}"/>
                </a:ext>
              </a:extLst>
            </p:cNvPr>
            <p:cNvCxnSpPr>
              <a:cxnSpLocks/>
              <a:stCxn id="9" idx="7"/>
              <a:endCxn id="4" idx="4"/>
            </p:cNvCxnSpPr>
            <p:nvPr/>
          </p:nvCxnSpPr>
          <p:spPr>
            <a:xfrm flipV="1">
              <a:off x="5272411" y="3713301"/>
              <a:ext cx="113928" cy="40756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ircle: Hollow 8">
                  <a:extLst>
                    <a:ext uri="{FF2B5EF4-FFF2-40B4-BE49-F238E27FC236}">
                      <a16:creationId xmlns:a16="http://schemas.microsoft.com/office/drawing/2014/main" id="{D728E17B-F86D-4D3C-8F16-4B72C5F8F652}"/>
                    </a:ext>
                  </a:extLst>
                </p:cNvPr>
                <p:cNvSpPr/>
                <p:nvPr/>
              </p:nvSpPr>
              <p:spPr>
                <a:xfrm>
                  <a:off x="4726069" y="4027123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BC</m:t>
                            </m:r>
                          </m:sub>
                          <m:sup>
                            <m:r>
                              <a:rPr lang="en-US" sz="1400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9" name="Circle: Hollow 8">
                  <a:extLst>
                    <a:ext uri="{FF2B5EF4-FFF2-40B4-BE49-F238E27FC236}">
                      <a16:creationId xmlns:a16="http://schemas.microsoft.com/office/drawing/2014/main" id="{D728E17B-F86D-4D3C-8F16-4B72C5F8F65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6069" y="4027123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882BED9-53A3-4917-817D-A6EC1A46541A}"/>
                </a:ext>
              </a:extLst>
            </p:cNvPr>
            <p:cNvCxnSpPr>
              <a:cxnSpLocks/>
              <a:stCxn id="9" idx="3"/>
              <a:endCxn id="7" idx="6"/>
            </p:cNvCxnSpPr>
            <p:nvPr/>
          </p:nvCxnSpPr>
          <p:spPr>
            <a:xfrm flipH="1">
              <a:off x="4503412" y="4573465"/>
              <a:ext cx="316395" cy="41001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ircle: Hollow 10">
                  <a:extLst>
                    <a:ext uri="{FF2B5EF4-FFF2-40B4-BE49-F238E27FC236}">
                      <a16:creationId xmlns:a16="http://schemas.microsoft.com/office/drawing/2014/main" id="{5B63B72C-12FD-4502-A66C-C5C48320EEC6}"/>
                    </a:ext>
                  </a:extLst>
                </p:cNvPr>
                <p:cNvSpPr/>
                <p:nvPr/>
              </p:nvSpPr>
              <p:spPr>
                <a:xfrm>
                  <a:off x="2929674" y="4912655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CA</m:t>
                            </m:r>
                          </m:sub>
                          <m:sup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11" name="Circle: Hollow 10">
                  <a:extLst>
                    <a:ext uri="{FF2B5EF4-FFF2-40B4-BE49-F238E27FC236}">
                      <a16:creationId xmlns:a16="http://schemas.microsoft.com/office/drawing/2014/main" id="{5B63B72C-12FD-4502-A66C-C5C48320EEC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29674" y="4912655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5026F61-2C01-445C-907B-6977E598CEAD}"/>
                </a:ext>
              </a:extLst>
            </p:cNvPr>
            <p:cNvCxnSpPr>
              <a:cxnSpLocks/>
              <a:stCxn id="11" idx="6"/>
              <a:endCxn id="7" idx="3"/>
            </p:cNvCxnSpPr>
            <p:nvPr/>
          </p:nvCxnSpPr>
          <p:spPr>
            <a:xfrm flipV="1">
              <a:off x="3569754" y="5177453"/>
              <a:ext cx="465364" cy="5524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66F48BF2-C0AC-4B67-98B0-0EF34565B7E5}"/>
                    </a:ext>
                  </a:extLst>
                </p:cNvPr>
                <p:cNvSpPr/>
                <p:nvPr/>
              </p:nvSpPr>
              <p:spPr>
                <a:xfrm>
                  <a:off x="4133851" y="1585134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66F48BF2-C0AC-4B67-98B0-0EF34565B7E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33851" y="1585134"/>
                  <a:ext cx="548640" cy="548640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7BD9A32-3F7E-4C83-96D7-C1C1066D1FE3}"/>
                </a:ext>
              </a:extLst>
            </p:cNvPr>
            <p:cNvCxnSpPr>
              <a:cxnSpLocks/>
              <a:stCxn id="5" idx="1"/>
              <a:endCxn id="13" idx="5"/>
            </p:cNvCxnSpPr>
            <p:nvPr/>
          </p:nvCxnSpPr>
          <p:spPr>
            <a:xfrm flipH="1" flipV="1">
              <a:off x="4602145" y="2053428"/>
              <a:ext cx="156909" cy="374019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ircle: Hollow 14">
                  <a:extLst>
                    <a:ext uri="{FF2B5EF4-FFF2-40B4-BE49-F238E27FC236}">
                      <a16:creationId xmlns:a16="http://schemas.microsoft.com/office/drawing/2014/main" id="{DCC0B10F-6AC5-4ED2-8B9E-FACFCF813943}"/>
                    </a:ext>
                  </a:extLst>
                </p:cNvPr>
                <p:cNvSpPr/>
                <p:nvPr/>
              </p:nvSpPr>
              <p:spPr>
                <a:xfrm>
                  <a:off x="3071959" y="1222121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CA</m:t>
                            </m:r>
                          </m:sub>
                          <m:sup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15" name="Circle: Hollow 14">
                  <a:extLst>
                    <a:ext uri="{FF2B5EF4-FFF2-40B4-BE49-F238E27FC236}">
                      <a16:creationId xmlns:a16="http://schemas.microsoft.com/office/drawing/2014/main" id="{DCC0B10F-6AC5-4ED2-8B9E-FACFCF81394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1959" y="1222121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8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F23484B-573D-4C18-989C-65963C8B95B5}"/>
                </a:ext>
              </a:extLst>
            </p:cNvPr>
            <p:cNvCxnSpPr>
              <a:cxnSpLocks/>
              <a:stCxn id="15" idx="6"/>
              <a:endCxn id="13" idx="1"/>
            </p:cNvCxnSpPr>
            <p:nvPr/>
          </p:nvCxnSpPr>
          <p:spPr>
            <a:xfrm>
              <a:off x="3712039" y="1542161"/>
              <a:ext cx="502158" cy="12331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D7E3A70A-02F5-440D-B9FD-CE4D0CD86C28}"/>
                    </a:ext>
                  </a:extLst>
                </p:cNvPr>
                <p:cNvSpPr/>
                <p:nvPr/>
              </p:nvSpPr>
              <p:spPr>
                <a:xfrm>
                  <a:off x="1103844" y="2981291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D7E3A70A-02F5-440D-B9FD-CE4D0CD86C2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3844" y="2981291"/>
                  <a:ext cx="548640" cy="548640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Circle: Hollow 31">
                  <a:extLst>
                    <a:ext uri="{FF2B5EF4-FFF2-40B4-BE49-F238E27FC236}">
                      <a16:creationId xmlns:a16="http://schemas.microsoft.com/office/drawing/2014/main" id="{E1E3F90C-7541-4848-8CB8-EC0D9FCD7D01}"/>
                    </a:ext>
                  </a:extLst>
                </p:cNvPr>
                <p:cNvSpPr/>
                <p:nvPr/>
              </p:nvSpPr>
              <p:spPr>
                <a:xfrm>
                  <a:off x="1323258" y="3848576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  <m:sup>
                            <m:r>
                              <a:rPr lang="en-US" sz="1400" b="1" i="1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32" name="Circle: Hollow 31">
                  <a:extLst>
                    <a:ext uri="{FF2B5EF4-FFF2-40B4-BE49-F238E27FC236}">
                      <a16:creationId xmlns:a16="http://schemas.microsoft.com/office/drawing/2014/main" id="{E1E3F90C-7541-4848-8CB8-EC0D9FCD7D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23258" y="3848576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10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394534E-28A7-4143-8AB1-4E63C993AAA3}"/>
                </a:ext>
              </a:extLst>
            </p:cNvPr>
            <p:cNvCxnSpPr>
              <a:cxnSpLocks/>
              <a:stCxn id="15" idx="2"/>
              <a:endCxn id="34" idx="7"/>
            </p:cNvCxnSpPr>
            <p:nvPr/>
          </p:nvCxnSpPr>
          <p:spPr>
            <a:xfrm flipH="1">
              <a:off x="2737993" y="1542161"/>
              <a:ext cx="333966" cy="8125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10258615-33F6-4813-9C12-661B34F71441}"/>
                    </a:ext>
                  </a:extLst>
                </p:cNvPr>
                <p:cNvSpPr/>
                <p:nvPr/>
              </p:nvSpPr>
              <p:spPr>
                <a:xfrm>
                  <a:off x="2269699" y="1543070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10258615-33F6-4813-9C12-661B34F7144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69699" y="1543070"/>
                  <a:ext cx="548640" cy="548640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81CA782-5A01-4876-B99E-77D1EE0750A2}"/>
                </a:ext>
              </a:extLst>
            </p:cNvPr>
            <p:cNvCxnSpPr>
              <a:cxnSpLocks/>
              <a:stCxn id="36" idx="7"/>
              <a:endCxn id="34" idx="3"/>
            </p:cNvCxnSpPr>
            <p:nvPr/>
          </p:nvCxnSpPr>
          <p:spPr>
            <a:xfrm flipV="1">
              <a:off x="2006548" y="2011364"/>
              <a:ext cx="343497" cy="21614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Circle: Hollow 35">
                  <a:extLst>
                    <a:ext uri="{FF2B5EF4-FFF2-40B4-BE49-F238E27FC236}">
                      <a16:creationId xmlns:a16="http://schemas.microsoft.com/office/drawing/2014/main" id="{DE9CD225-52F2-4BA9-AF9A-4729C8E6C334}"/>
                    </a:ext>
                  </a:extLst>
                </p:cNvPr>
                <p:cNvSpPr/>
                <p:nvPr/>
              </p:nvSpPr>
              <p:spPr>
                <a:xfrm>
                  <a:off x="1460206" y="2133774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BC</m:t>
                            </m:r>
                          </m:sub>
                          <m:sup>
                            <m:r>
                              <a:rPr lang="en-US" sz="1400" b="1" i="1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36" name="Circle: Hollow 35">
                  <a:extLst>
                    <a:ext uri="{FF2B5EF4-FFF2-40B4-BE49-F238E27FC236}">
                      <a16:creationId xmlns:a16="http://schemas.microsoft.com/office/drawing/2014/main" id="{DE9CD225-52F2-4BA9-AF9A-4729C8E6C33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0206" y="2133774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12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7109405-3A84-4DA9-BEE7-100585B97E0D}"/>
                </a:ext>
              </a:extLst>
            </p:cNvPr>
            <p:cNvCxnSpPr>
              <a:cxnSpLocks/>
              <a:stCxn id="32" idx="1"/>
              <a:endCxn id="31" idx="4"/>
            </p:cNvCxnSpPr>
            <p:nvPr/>
          </p:nvCxnSpPr>
          <p:spPr>
            <a:xfrm flipH="1" flipV="1">
              <a:off x="1378164" y="3529931"/>
              <a:ext cx="38832" cy="41238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151E726-6EAB-4468-9B84-47515B07CC7B}"/>
                </a:ext>
              </a:extLst>
            </p:cNvPr>
            <p:cNvCxnSpPr>
              <a:cxnSpLocks/>
              <a:stCxn id="11" idx="2"/>
              <a:endCxn id="40" idx="5"/>
            </p:cNvCxnSpPr>
            <p:nvPr/>
          </p:nvCxnSpPr>
          <p:spPr>
            <a:xfrm flipH="1" flipV="1">
              <a:off x="2487330" y="5014791"/>
              <a:ext cx="442344" cy="21790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B6027EDC-82AE-4B53-9E57-F9C526E6451C}"/>
                    </a:ext>
                  </a:extLst>
                </p:cNvPr>
                <p:cNvSpPr/>
                <p:nvPr/>
              </p:nvSpPr>
              <p:spPr>
                <a:xfrm>
                  <a:off x="2019036" y="4546497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B6027EDC-82AE-4B53-9E57-F9C526E6451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9036" y="4546497"/>
                  <a:ext cx="548640" cy="548640"/>
                </a:xfrm>
                <a:prstGeom prst="ellipse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1B9E1572-FFD3-488E-BDFC-85F56563205C}"/>
                </a:ext>
              </a:extLst>
            </p:cNvPr>
            <p:cNvCxnSpPr>
              <a:cxnSpLocks/>
              <a:stCxn id="36" idx="3"/>
              <a:endCxn id="31" idx="0"/>
            </p:cNvCxnSpPr>
            <p:nvPr/>
          </p:nvCxnSpPr>
          <p:spPr>
            <a:xfrm flipH="1">
              <a:off x="1378164" y="2680116"/>
              <a:ext cx="175780" cy="301175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DFB120DA-3333-4E25-BFB8-391FEE9DACD7}"/>
                </a:ext>
              </a:extLst>
            </p:cNvPr>
            <p:cNvCxnSpPr>
              <a:cxnSpLocks/>
              <a:stCxn id="32" idx="5"/>
              <a:endCxn id="40" idx="1"/>
            </p:cNvCxnSpPr>
            <p:nvPr/>
          </p:nvCxnSpPr>
          <p:spPr>
            <a:xfrm>
              <a:off x="1869600" y="4394918"/>
              <a:ext cx="229782" cy="23192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898138AD-F1BA-4DA5-BD80-3EEE3D13E624}"/>
                  </a:ext>
                </a:extLst>
              </p:cNvPr>
              <p:cNvSpPr txBox="1"/>
              <p:nvPr/>
            </p:nvSpPr>
            <p:spPr>
              <a:xfrm>
                <a:off x="6104873" y="1758507"/>
                <a:ext cx="6030641" cy="250504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e>
                      </m:d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endParaRPr lang="en-US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e>
                      </m:d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898138AD-F1BA-4DA5-BD80-3EEE3D13E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4873" y="1758507"/>
                <a:ext cx="6030641" cy="2505045"/>
              </a:xfrm>
              <a:prstGeom prst="rect">
                <a:avLst/>
              </a:prstGeom>
              <a:blipFill>
                <a:blip r:embed="rId14"/>
                <a:stretch>
                  <a:fillRect l="-1310" t="-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Callout: Down Arrow 94">
            <a:extLst>
              <a:ext uri="{FF2B5EF4-FFF2-40B4-BE49-F238E27FC236}">
                <a16:creationId xmlns:a16="http://schemas.microsoft.com/office/drawing/2014/main" id="{4A7C43F0-E07D-4E06-915A-5071A3C1B2FC}"/>
              </a:ext>
            </a:extLst>
          </p:cNvPr>
          <p:cNvSpPr/>
          <p:nvPr/>
        </p:nvSpPr>
        <p:spPr>
          <a:xfrm>
            <a:off x="8575337" y="776218"/>
            <a:ext cx="1363587" cy="765943"/>
          </a:xfrm>
          <a:prstGeom prst="down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 LINKS</a:t>
            </a:r>
          </a:p>
        </p:txBody>
      </p:sp>
      <p:sp>
        <p:nvSpPr>
          <p:cNvPr id="96" name="Callout: Right Arrow 95">
            <a:extLst>
              <a:ext uri="{FF2B5EF4-FFF2-40B4-BE49-F238E27FC236}">
                <a16:creationId xmlns:a16="http://schemas.microsoft.com/office/drawing/2014/main" id="{A7B03AE6-7274-436C-8796-7A4873EA7DA6}"/>
              </a:ext>
            </a:extLst>
          </p:cNvPr>
          <p:cNvSpPr/>
          <p:nvPr/>
        </p:nvSpPr>
        <p:spPr>
          <a:xfrm>
            <a:off x="691152" y="5904372"/>
            <a:ext cx="2630791" cy="83374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 SYMMETRY CONSTRAINT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767773DB-C520-4869-9ED0-50D07657BCBC}"/>
                  </a:ext>
                </a:extLst>
              </p:cNvPr>
              <p:cNvSpPr/>
              <p:nvPr/>
            </p:nvSpPr>
            <p:spPr>
              <a:xfrm>
                <a:off x="3463063" y="6045469"/>
                <a:ext cx="8465394" cy="54149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767773DB-C520-4869-9ED0-50D07657BC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3063" y="6045469"/>
                <a:ext cx="8465394" cy="54149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Line Callout 2 (No Border) 42">
            <a:extLst>
              <a:ext uri="{FF2B5EF4-FFF2-40B4-BE49-F238E27FC236}">
                <a16:creationId xmlns:a16="http://schemas.microsoft.com/office/drawing/2014/main" id="{5BB6F8C7-CF0C-4E87-82DE-A5D7E0674D15}"/>
              </a:ext>
            </a:extLst>
          </p:cNvPr>
          <p:cNvSpPr/>
          <p:nvPr/>
        </p:nvSpPr>
        <p:spPr>
          <a:xfrm>
            <a:off x="7384972" y="5310035"/>
            <a:ext cx="2016203" cy="485399"/>
          </a:xfrm>
          <a:prstGeom prst="callout2">
            <a:avLst>
              <a:gd name="adj1" fmla="val 50327"/>
              <a:gd name="adj2" fmla="val -5412"/>
              <a:gd name="adj3" fmla="val 52290"/>
              <a:gd name="adj4" fmla="val -12591"/>
              <a:gd name="adj5" fmla="val 120450"/>
              <a:gd name="adj6" fmla="val -23246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Cyclic</a:t>
            </a:r>
            <a:r>
              <a:rPr lang="en-US" dirty="0"/>
              <a:t> symmetry</a:t>
            </a:r>
          </a:p>
        </p:txBody>
      </p:sp>
    </p:spTree>
    <p:extLst>
      <p:ext uri="{BB962C8B-B14F-4D97-AF65-F5344CB8AC3E}">
        <p14:creationId xmlns:p14="http://schemas.microsoft.com/office/powerpoint/2010/main" val="21614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uiExpand="1" build="allAtOnce" animBg="1"/>
      <p:bldP spid="95" grpId="0" animBg="1"/>
      <p:bldP spid="96" grpId="0" animBg="1"/>
      <p:bldP spid="98" grpId="0" animBg="1"/>
      <p:bldP spid="9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0232-02EE-425F-BD7F-4CED75EC0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Creative Non-Fanout: </a:t>
            </a:r>
            <a:r>
              <a:rPr lang="en-US" b="1" dirty="0"/>
              <a:t>The 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4764F785-E7F5-42D6-BC74-78437B548B31}"/>
                  </a:ext>
                </a:extLst>
              </p:cNvPr>
              <p:cNvSpPr/>
              <p:nvPr/>
            </p:nvSpPr>
            <p:spPr>
              <a:xfrm>
                <a:off x="5112019" y="3164661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4764F785-E7F5-42D6-BC74-78437B548B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19" y="3164661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ircle: Hollow 4">
                <a:extLst>
                  <a:ext uri="{FF2B5EF4-FFF2-40B4-BE49-F238E27FC236}">
                    <a16:creationId xmlns:a16="http://schemas.microsoft.com/office/drawing/2014/main" id="{85A00210-D062-4014-AFC9-32E929052572}"/>
                  </a:ext>
                </a:extLst>
              </p:cNvPr>
              <p:cNvSpPr/>
              <p:nvPr/>
            </p:nvSpPr>
            <p:spPr>
              <a:xfrm>
                <a:off x="4665316" y="233370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" name="Circle: Hollow 4">
                <a:extLst>
                  <a:ext uri="{FF2B5EF4-FFF2-40B4-BE49-F238E27FC236}">
                    <a16:creationId xmlns:a16="http://schemas.microsoft.com/office/drawing/2014/main" id="{85A00210-D062-4014-AFC9-32E9290525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5316" y="233370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6936E9-F064-497B-AC69-A024D08CBC3D}"/>
              </a:ext>
            </a:extLst>
          </p:cNvPr>
          <p:cNvCxnSpPr>
            <a:cxnSpLocks/>
            <a:stCxn id="5" idx="5"/>
          </p:cNvCxnSpPr>
          <p:nvPr/>
        </p:nvCxnSpPr>
        <p:spPr>
          <a:xfrm>
            <a:off x="5211658" y="2880051"/>
            <a:ext cx="60753" cy="31494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9EB0FEF5-575B-43E3-9C22-FCBEA237FE2B}"/>
                  </a:ext>
                </a:extLst>
              </p:cNvPr>
              <p:cNvSpPr/>
              <p:nvPr/>
            </p:nvSpPr>
            <p:spPr>
              <a:xfrm>
                <a:off x="3954772" y="4709159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9EB0FEF5-575B-43E3-9C22-FCBEA237FE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4772" y="4709159"/>
                <a:ext cx="548640" cy="54864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790060C-A597-49AB-BC43-1AA377CF9CF6}"/>
              </a:ext>
            </a:extLst>
          </p:cNvPr>
          <p:cNvCxnSpPr>
            <a:cxnSpLocks/>
            <a:stCxn id="9" idx="7"/>
            <a:endCxn id="4" idx="4"/>
          </p:cNvCxnSpPr>
          <p:nvPr/>
        </p:nvCxnSpPr>
        <p:spPr>
          <a:xfrm flipV="1">
            <a:off x="5272411" y="3713301"/>
            <a:ext cx="113928" cy="4075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ircle: Hollow 8">
                <a:extLst>
                  <a:ext uri="{FF2B5EF4-FFF2-40B4-BE49-F238E27FC236}">
                    <a16:creationId xmlns:a16="http://schemas.microsoft.com/office/drawing/2014/main" id="{D728E17B-F86D-4D3C-8F16-4B72C5F8F652}"/>
                  </a:ext>
                </a:extLst>
              </p:cNvPr>
              <p:cNvSpPr/>
              <p:nvPr/>
            </p:nvSpPr>
            <p:spPr>
              <a:xfrm>
                <a:off x="4726069" y="4027123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9" name="Circle: Hollow 8">
                <a:extLst>
                  <a:ext uri="{FF2B5EF4-FFF2-40B4-BE49-F238E27FC236}">
                    <a16:creationId xmlns:a16="http://schemas.microsoft.com/office/drawing/2014/main" id="{D728E17B-F86D-4D3C-8F16-4B72C5F8F6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6069" y="4027123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882BED9-53A3-4917-817D-A6EC1A46541A}"/>
              </a:ext>
            </a:extLst>
          </p:cNvPr>
          <p:cNvCxnSpPr>
            <a:cxnSpLocks/>
            <a:stCxn id="9" idx="3"/>
            <a:endCxn id="7" idx="6"/>
          </p:cNvCxnSpPr>
          <p:nvPr/>
        </p:nvCxnSpPr>
        <p:spPr>
          <a:xfrm flipH="1">
            <a:off x="4503412" y="4573465"/>
            <a:ext cx="316395" cy="41001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5B63B72C-12FD-4502-A66C-C5C48320EEC6}"/>
                  </a:ext>
                </a:extLst>
              </p:cNvPr>
              <p:cNvSpPr/>
              <p:nvPr/>
            </p:nvSpPr>
            <p:spPr>
              <a:xfrm>
                <a:off x="2929674" y="4912655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1" name="Circle: Hollow 10">
                <a:extLst>
                  <a:ext uri="{FF2B5EF4-FFF2-40B4-BE49-F238E27FC236}">
                    <a16:creationId xmlns:a16="http://schemas.microsoft.com/office/drawing/2014/main" id="{5B63B72C-12FD-4502-A66C-C5C48320EE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9674" y="4912655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5026F61-2C01-445C-907B-6977E598CEAD}"/>
              </a:ext>
            </a:extLst>
          </p:cNvPr>
          <p:cNvCxnSpPr>
            <a:cxnSpLocks/>
            <a:stCxn id="11" idx="6"/>
            <a:endCxn id="7" idx="3"/>
          </p:cNvCxnSpPr>
          <p:nvPr/>
        </p:nvCxnSpPr>
        <p:spPr>
          <a:xfrm flipV="1">
            <a:off x="3569754" y="5177453"/>
            <a:ext cx="465364" cy="5524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66F48BF2-C0AC-4B67-98B0-0EF34565B7E5}"/>
                  </a:ext>
                </a:extLst>
              </p:cNvPr>
              <p:cNvSpPr/>
              <p:nvPr/>
            </p:nvSpPr>
            <p:spPr>
              <a:xfrm>
                <a:off x="4133851" y="1585134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66F48BF2-C0AC-4B67-98B0-0EF34565B7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3851" y="1585134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7BD9A32-3F7E-4C83-96D7-C1C1066D1FE3}"/>
              </a:ext>
            </a:extLst>
          </p:cNvPr>
          <p:cNvCxnSpPr>
            <a:cxnSpLocks/>
            <a:stCxn id="5" idx="1"/>
            <a:endCxn id="13" idx="5"/>
          </p:cNvCxnSpPr>
          <p:nvPr/>
        </p:nvCxnSpPr>
        <p:spPr>
          <a:xfrm flipH="1" flipV="1">
            <a:off x="4602145" y="2053428"/>
            <a:ext cx="156909" cy="374019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ircle: Hollow 14">
                <a:extLst>
                  <a:ext uri="{FF2B5EF4-FFF2-40B4-BE49-F238E27FC236}">
                    <a16:creationId xmlns:a16="http://schemas.microsoft.com/office/drawing/2014/main" id="{DCC0B10F-6AC5-4ED2-8B9E-FACFCF813943}"/>
                  </a:ext>
                </a:extLst>
              </p:cNvPr>
              <p:cNvSpPr/>
              <p:nvPr/>
            </p:nvSpPr>
            <p:spPr>
              <a:xfrm>
                <a:off x="3071959" y="1222121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15" name="Circle: Hollow 14">
                <a:extLst>
                  <a:ext uri="{FF2B5EF4-FFF2-40B4-BE49-F238E27FC236}">
                    <a16:creationId xmlns:a16="http://schemas.microsoft.com/office/drawing/2014/main" id="{DCC0B10F-6AC5-4ED2-8B9E-FACFCF8139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959" y="1222121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8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F23484B-573D-4C18-989C-65963C8B95B5}"/>
              </a:ext>
            </a:extLst>
          </p:cNvPr>
          <p:cNvCxnSpPr>
            <a:cxnSpLocks/>
            <a:stCxn id="15" idx="6"/>
            <a:endCxn id="13" idx="1"/>
          </p:cNvCxnSpPr>
          <p:nvPr/>
        </p:nvCxnSpPr>
        <p:spPr>
          <a:xfrm>
            <a:off x="3712039" y="1542161"/>
            <a:ext cx="502158" cy="12331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D7E3A70A-02F5-440D-B9FD-CE4D0CD86C28}"/>
                  </a:ext>
                </a:extLst>
              </p:cNvPr>
              <p:cNvSpPr/>
              <p:nvPr/>
            </p:nvSpPr>
            <p:spPr>
              <a:xfrm>
                <a:off x="1103844" y="2981291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D7E3A70A-02F5-440D-B9FD-CE4D0CD86C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844" y="2981291"/>
                <a:ext cx="548640" cy="548640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id="{E1E3F90C-7541-4848-8CB8-EC0D9FCD7D01}"/>
                  </a:ext>
                </a:extLst>
              </p:cNvPr>
              <p:cNvSpPr/>
              <p:nvPr/>
            </p:nvSpPr>
            <p:spPr>
              <a:xfrm>
                <a:off x="1323258" y="3848576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id="{E1E3F90C-7541-4848-8CB8-EC0D9FCD7D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258" y="3848576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0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394534E-28A7-4143-8AB1-4E63C993AAA3}"/>
              </a:ext>
            </a:extLst>
          </p:cNvPr>
          <p:cNvCxnSpPr>
            <a:cxnSpLocks/>
            <a:stCxn id="15" idx="2"/>
            <a:endCxn id="34" idx="7"/>
          </p:cNvCxnSpPr>
          <p:nvPr/>
        </p:nvCxnSpPr>
        <p:spPr>
          <a:xfrm flipH="1">
            <a:off x="2737993" y="1542161"/>
            <a:ext cx="333966" cy="812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10258615-33F6-4813-9C12-661B34F71441}"/>
                  </a:ext>
                </a:extLst>
              </p:cNvPr>
              <p:cNvSpPr/>
              <p:nvPr/>
            </p:nvSpPr>
            <p:spPr>
              <a:xfrm>
                <a:off x="2269699" y="1543070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10258615-33F6-4813-9C12-661B34F714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9699" y="1543070"/>
                <a:ext cx="548640" cy="54864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81CA782-5A01-4876-B99E-77D1EE0750A2}"/>
              </a:ext>
            </a:extLst>
          </p:cNvPr>
          <p:cNvCxnSpPr>
            <a:cxnSpLocks/>
            <a:stCxn id="36" idx="7"/>
            <a:endCxn id="34" idx="3"/>
          </p:cNvCxnSpPr>
          <p:nvPr/>
        </p:nvCxnSpPr>
        <p:spPr>
          <a:xfrm flipV="1">
            <a:off x="2006548" y="2011364"/>
            <a:ext cx="343497" cy="21614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ircle: Hollow 35">
                <a:extLst>
                  <a:ext uri="{FF2B5EF4-FFF2-40B4-BE49-F238E27FC236}">
                    <a16:creationId xmlns:a16="http://schemas.microsoft.com/office/drawing/2014/main" id="{DE9CD225-52F2-4BA9-AF9A-4729C8E6C334}"/>
                  </a:ext>
                </a:extLst>
              </p:cNvPr>
              <p:cNvSpPr/>
              <p:nvPr/>
            </p:nvSpPr>
            <p:spPr>
              <a:xfrm>
                <a:off x="1460206" y="2133774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36" name="Circle: Hollow 35">
                <a:extLst>
                  <a:ext uri="{FF2B5EF4-FFF2-40B4-BE49-F238E27FC236}">
                    <a16:creationId xmlns:a16="http://schemas.microsoft.com/office/drawing/2014/main" id="{DE9CD225-52F2-4BA9-AF9A-4729C8E6C3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0206" y="2133774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2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7109405-3A84-4DA9-BEE7-100585B97E0D}"/>
              </a:ext>
            </a:extLst>
          </p:cNvPr>
          <p:cNvCxnSpPr>
            <a:cxnSpLocks/>
            <a:stCxn id="32" idx="1"/>
            <a:endCxn id="31" idx="4"/>
          </p:cNvCxnSpPr>
          <p:nvPr/>
        </p:nvCxnSpPr>
        <p:spPr>
          <a:xfrm flipH="1" flipV="1">
            <a:off x="1378164" y="3529931"/>
            <a:ext cx="38832" cy="4123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151E726-6EAB-4468-9B84-47515B07CC7B}"/>
              </a:ext>
            </a:extLst>
          </p:cNvPr>
          <p:cNvCxnSpPr>
            <a:cxnSpLocks/>
            <a:stCxn id="11" idx="2"/>
            <a:endCxn id="40" idx="5"/>
          </p:cNvCxnSpPr>
          <p:nvPr/>
        </p:nvCxnSpPr>
        <p:spPr>
          <a:xfrm flipH="1" flipV="1">
            <a:off x="2487330" y="5014791"/>
            <a:ext cx="442344" cy="21790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B6027EDC-82AE-4B53-9E57-F9C526E6451C}"/>
                  </a:ext>
                </a:extLst>
              </p:cNvPr>
              <p:cNvSpPr/>
              <p:nvPr/>
            </p:nvSpPr>
            <p:spPr>
              <a:xfrm>
                <a:off x="2019036" y="454649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B6027EDC-82AE-4B53-9E57-F9C526E645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036" y="4546497"/>
                <a:ext cx="548640" cy="548640"/>
              </a:xfrm>
              <a:prstGeom prst="ellipse">
                <a:avLst/>
              </a:prstGeom>
              <a:blipFill>
                <a:blip r:embed="rId1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B9E1572-FFD3-488E-BDFC-85F56563205C}"/>
              </a:ext>
            </a:extLst>
          </p:cNvPr>
          <p:cNvCxnSpPr>
            <a:cxnSpLocks/>
            <a:stCxn id="36" idx="3"/>
            <a:endCxn id="31" idx="0"/>
          </p:cNvCxnSpPr>
          <p:nvPr/>
        </p:nvCxnSpPr>
        <p:spPr>
          <a:xfrm flipH="1">
            <a:off x="1378164" y="2680116"/>
            <a:ext cx="175780" cy="301175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FB120DA-3333-4E25-BFB8-391FEE9DACD7}"/>
              </a:ext>
            </a:extLst>
          </p:cNvPr>
          <p:cNvCxnSpPr>
            <a:cxnSpLocks/>
            <a:stCxn id="32" idx="5"/>
            <a:endCxn id="40" idx="1"/>
          </p:cNvCxnSpPr>
          <p:nvPr/>
        </p:nvCxnSpPr>
        <p:spPr>
          <a:xfrm>
            <a:off x="1869600" y="4394918"/>
            <a:ext cx="229782" cy="2319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&quot;No&quot; Symbol 7">
            <a:extLst>
              <a:ext uri="{FF2B5EF4-FFF2-40B4-BE49-F238E27FC236}">
                <a16:creationId xmlns:a16="http://schemas.microsoft.com/office/drawing/2014/main" id="{E9238C68-CAD6-4A7D-A6BF-3C9C97F4ACA3}"/>
              </a:ext>
            </a:extLst>
          </p:cNvPr>
          <p:cNvSpPr>
            <a:spLocks noChangeAspect="1"/>
          </p:cNvSpPr>
          <p:nvPr/>
        </p:nvSpPr>
        <p:spPr>
          <a:xfrm>
            <a:off x="8216780" y="2227512"/>
            <a:ext cx="1656000" cy="1656000"/>
          </a:xfrm>
          <a:prstGeom prst="noSmoking">
            <a:avLst/>
          </a:prstGeom>
          <a:solidFill>
            <a:srgbClr val="FF0000">
              <a:alpha val="25098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6553C4CB-407A-4B05-89BF-0DFD66DC6C25}"/>
                  </a:ext>
                </a:extLst>
              </p:cNvPr>
              <p:cNvSpPr/>
              <p:nvPr/>
            </p:nvSpPr>
            <p:spPr>
              <a:xfrm>
                <a:off x="7391478" y="2776293"/>
                <a:ext cx="3200748" cy="628634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𝐴𝐵𝐶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00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001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6553C4CB-407A-4B05-89BF-0DFD66DC6C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478" y="2776293"/>
                <a:ext cx="3200748" cy="62863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Line Callout 2 (No Border) 42">
            <a:extLst>
              <a:ext uri="{FF2B5EF4-FFF2-40B4-BE49-F238E27FC236}">
                <a16:creationId xmlns:a16="http://schemas.microsoft.com/office/drawing/2014/main" id="{F4E2231F-7911-4654-8925-1AE2AAFBDA69}"/>
              </a:ext>
            </a:extLst>
          </p:cNvPr>
          <p:cNvSpPr/>
          <p:nvPr/>
        </p:nvSpPr>
        <p:spPr>
          <a:xfrm>
            <a:off x="7391478" y="4791175"/>
            <a:ext cx="3160554" cy="485399"/>
          </a:xfrm>
          <a:prstGeom prst="callout2">
            <a:avLst>
              <a:gd name="adj1" fmla="val -28165"/>
              <a:gd name="adj2" fmla="val 13574"/>
              <a:gd name="adj3" fmla="val -104694"/>
              <a:gd name="adj4" fmla="val 13628"/>
              <a:gd name="adj5" fmla="val -217066"/>
              <a:gd name="adj6" fmla="val 17740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“W”-like distribution!</a:t>
            </a:r>
          </a:p>
        </p:txBody>
      </p:sp>
    </p:spTree>
    <p:extLst>
      <p:ext uri="{BB962C8B-B14F-4D97-AF65-F5344CB8AC3E}">
        <p14:creationId xmlns:p14="http://schemas.microsoft.com/office/powerpoint/2010/main" val="21845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8381757-D949-49A2-B82D-4790AD842823}"/>
              </a:ext>
            </a:extLst>
          </p:cNvPr>
          <p:cNvCxnSpPr>
            <a:cxnSpLocks/>
            <a:stCxn id="5" idx="6"/>
            <a:endCxn id="11" idx="2"/>
          </p:cNvCxnSpPr>
          <p:nvPr/>
        </p:nvCxnSpPr>
        <p:spPr>
          <a:xfrm flipH="1">
            <a:off x="5490076" y="3175708"/>
            <a:ext cx="858689" cy="41377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530459-7649-4F11-BAF4-B1791B08D58F}"/>
              </a:ext>
            </a:extLst>
          </p:cNvPr>
          <p:cNvCxnSpPr>
            <a:cxnSpLocks/>
            <a:stCxn id="6" idx="6"/>
            <a:endCxn id="13" idx="2"/>
          </p:cNvCxnSpPr>
          <p:nvPr/>
        </p:nvCxnSpPr>
        <p:spPr>
          <a:xfrm flipH="1" flipV="1">
            <a:off x="5490076" y="2295106"/>
            <a:ext cx="1520936" cy="331963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477441-78BD-48B9-AC80-8AA1D543D682}"/>
              </a:ext>
            </a:extLst>
          </p:cNvPr>
          <p:cNvCxnSpPr>
            <a:cxnSpLocks/>
            <a:stCxn id="6" idx="7"/>
            <a:endCxn id="14" idx="2"/>
          </p:cNvCxnSpPr>
          <p:nvPr/>
        </p:nvCxnSpPr>
        <p:spPr>
          <a:xfrm flipH="1" flipV="1">
            <a:off x="5496711" y="1663959"/>
            <a:ext cx="1608039" cy="736808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E69AD5E-407A-4F1E-B177-ACD0C2EBD9AC}"/>
              </a:ext>
            </a:extLst>
          </p:cNvPr>
          <p:cNvCxnSpPr>
            <a:cxnSpLocks/>
            <a:stCxn id="10" idx="2"/>
            <a:endCxn id="38" idx="2"/>
          </p:cNvCxnSpPr>
          <p:nvPr/>
        </p:nvCxnSpPr>
        <p:spPr>
          <a:xfrm flipV="1">
            <a:off x="5542431" y="5554102"/>
            <a:ext cx="2108948" cy="694933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CAA1CF8-F75D-4D0A-A3C5-9FCDB68C43B4}"/>
              </a:ext>
            </a:extLst>
          </p:cNvPr>
          <p:cNvCxnSpPr>
            <a:cxnSpLocks/>
            <a:stCxn id="10" idx="1"/>
            <a:endCxn id="37" idx="2"/>
          </p:cNvCxnSpPr>
          <p:nvPr/>
        </p:nvCxnSpPr>
        <p:spPr>
          <a:xfrm flipV="1">
            <a:off x="5448693" y="5188342"/>
            <a:ext cx="1519657" cy="834391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5EDC65F-0A99-47CC-8EC6-55DC33AC718F}"/>
              </a:ext>
            </a:extLst>
          </p:cNvPr>
          <p:cNvCxnSpPr>
            <a:cxnSpLocks/>
            <a:stCxn id="8" idx="7"/>
            <a:endCxn id="39" idx="3"/>
          </p:cNvCxnSpPr>
          <p:nvPr/>
        </p:nvCxnSpPr>
        <p:spPr>
          <a:xfrm flipH="1" flipV="1">
            <a:off x="4722556" y="4655909"/>
            <a:ext cx="265378" cy="566808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32A7439-3C80-48A4-94EC-6514E1DD7DBC}"/>
              </a:ext>
            </a:extLst>
          </p:cNvPr>
          <p:cNvCxnSpPr>
            <a:cxnSpLocks/>
            <a:stCxn id="10" idx="7"/>
            <a:endCxn id="40" idx="3"/>
          </p:cNvCxnSpPr>
          <p:nvPr/>
        </p:nvCxnSpPr>
        <p:spPr>
          <a:xfrm flipH="1" flipV="1">
            <a:off x="4039527" y="5021669"/>
            <a:ext cx="956562" cy="1001064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2A6A608-1386-4B6A-88AF-EFC9C4260C15}"/>
              </a:ext>
            </a:extLst>
          </p:cNvPr>
          <p:cNvCxnSpPr>
            <a:cxnSpLocks/>
            <a:stCxn id="10" idx="6"/>
            <a:endCxn id="42" idx="2"/>
          </p:cNvCxnSpPr>
          <p:nvPr/>
        </p:nvCxnSpPr>
        <p:spPr>
          <a:xfrm flipH="1" flipV="1">
            <a:off x="2775988" y="5559215"/>
            <a:ext cx="2126363" cy="689820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9CF3154-9311-4991-AE44-07539A74E48F}"/>
              </a:ext>
            </a:extLst>
          </p:cNvPr>
          <p:cNvCxnSpPr>
            <a:cxnSpLocks/>
            <a:stCxn id="7" idx="2"/>
            <a:endCxn id="11" idx="6"/>
          </p:cNvCxnSpPr>
          <p:nvPr/>
        </p:nvCxnSpPr>
        <p:spPr>
          <a:xfrm>
            <a:off x="4195769" y="3175708"/>
            <a:ext cx="745667" cy="41377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50695BA-E3E3-4FE3-92E0-441293511774}"/>
              </a:ext>
            </a:extLst>
          </p:cNvPr>
          <p:cNvCxnSpPr>
            <a:cxnSpLocks/>
            <a:stCxn id="9" idx="1"/>
            <a:endCxn id="14" idx="6"/>
          </p:cNvCxnSpPr>
          <p:nvPr/>
        </p:nvCxnSpPr>
        <p:spPr>
          <a:xfrm flipV="1">
            <a:off x="3439784" y="1663959"/>
            <a:ext cx="1508287" cy="736808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997FBEE-DC5D-4ADB-8B93-46B0B4FE9D21}"/>
              </a:ext>
            </a:extLst>
          </p:cNvPr>
          <p:cNvCxnSpPr>
            <a:cxnSpLocks/>
            <a:stCxn id="9" idx="2"/>
            <a:endCxn id="12" idx="6"/>
          </p:cNvCxnSpPr>
          <p:nvPr/>
        </p:nvCxnSpPr>
        <p:spPr>
          <a:xfrm>
            <a:off x="3533522" y="2627069"/>
            <a:ext cx="1414549" cy="31522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3758711-8A40-42A8-982F-84C6BBCA646E}"/>
              </a:ext>
            </a:extLst>
          </p:cNvPr>
          <p:cNvCxnSpPr>
            <a:cxnSpLocks/>
            <a:stCxn id="5" idx="5"/>
            <a:endCxn id="35" idx="7"/>
          </p:cNvCxnSpPr>
          <p:nvPr/>
        </p:nvCxnSpPr>
        <p:spPr>
          <a:xfrm flipH="1">
            <a:off x="6092759" y="3402010"/>
            <a:ext cx="349744" cy="860838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09D164F-F0E9-4FD8-8CCC-332C09A13F86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7557354" y="2853371"/>
            <a:ext cx="368345" cy="2426411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E304327-A489-460E-9EAB-1D456A02565E}"/>
              </a:ext>
            </a:extLst>
          </p:cNvPr>
          <p:cNvCxnSpPr>
            <a:cxnSpLocks/>
            <a:stCxn id="6" idx="4"/>
            <a:endCxn id="36" idx="0"/>
          </p:cNvCxnSpPr>
          <p:nvPr/>
        </p:nvCxnSpPr>
        <p:spPr>
          <a:xfrm flipH="1">
            <a:off x="6581814" y="2947109"/>
            <a:ext cx="749238" cy="1601153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7853836-9435-408E-92F4-33D4A49479C3}"/>
              </a:ext>
            </a:extLst>
          </p:cNvPr>
          <p:cNvCxnSpPr>
            <a:cxnSpLocks/>
            <a:stCxn id="7" idx="4"/>
            <a:endCxn id="39" idx="7"/>
          </p:cNvCxnSpPr>
          <p:nvPr/>
        </p:nvCxnSpPr>
        <p:spPr>
          <a:xfrm>
            <a:off x="3875729" y="3495748"/>
            <a:ext cx="458879" cy="772213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3335904-A77B-42A3-98FE-B422F9E4063D}"/>
              </a:ext>
            </a:extLst>
          </p:cNvPr>
          <p:cNvCxnSpPr>
            <a:cxnSpLocks/>
            <a:stCxn id="9" idx="4"/>
            <a:endCxn id="41" idx="0"/>
          </p:cNvCxnSpPr>
          <p:nvPr/>
        </p:nvCxnSpPr>
        <p:spPr>
          <a:xfrm flipH="1">
            <a:off x="3184697" y="2947109"/>
            <a:ext cx="28785" cy="197202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A73738B-66FF-4EE5-9E8F-41F3A8918793}"/>
              </a:ext>
            </a:extLst>
          </p:cNvPr>
          <p:cNvCxnSpPr>
            <a:cxnSpLocks/>
            <a:stCxn id="9" idx="5"/>
            <a:endCxn id="42" idx="0"/>
          </p:cNvCxnSpPr>
          <p:nvPr/>
        </p:nvCxnSpPr>
        <p:spPr>
          <a:xfrm flipH="1">
            <a:off x="2501668" y="2853371"/>
            <a:ext cx="485512" cy="2431524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A069AC2-3069-479B-AA52-23CE7C294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080"/>
          </a:xfrm>
        </p:spPr>
        <p:txBody>
          <a:bodyPr>
            <a:normAutofit fontScale="90000"/>
          </a:bodyPr>
          <a:lstStyle/>
          <a:p>
            <a:r>
              <a:rPr lang="en-US" dirty="0"/>
              <a:t>Creative Fanout: </a:t>
            </a:r>
            <a:r>
              <a:rPr lang="en-US" b="1" dirty="0"/>
              <a:t>The Web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ircle: Hollow 4">
                <a:extLst>
                  <a:ext uri="{FF2B5EF4-FFF2-40B4-BE49-F238E27FC236}">
                    <a16:creationId xmlns:a16="http://schemas.microsoft.com/office/drawing/2014/main" id="{3A24A992-AF8D-4485-A7CB-566433743B63}"/>
                  </a:ext>
                </a:extLst>
              </p:cNvPr>
              <p:cNvSpPr/>
              <p:nvPr/>
            </p:nvSpPr>
            <p:spPr>
              <a:xfrm flipH="1">
                <a:off x="6348765" y="2855668"/>
                <a:ext cx="640080" cy="640080"/>
              </a:xfrm>
              <a:prstGeom prst="donut">
                <a:avLst>
                  <a:gd name="adj" fmla="val 1038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AB</m:t>
                          </m:r>
                        </m:sub>
                        <m:sup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ircle: Hollow 4">
                <a:extLst>
                  <a:ext uri="{FF2B5EF4-FFF2-40B4-BE49-F238E27FC236}">
                    <a16:creationId xmlns:a16="http://schemas.microsoft.com/office/drawing/2014/main" id="{3A24A992-AF8D-4485-A7CB-566433743B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348765" y="2855668"/>
                <a:ext cx="640080" cy="640080"/>
              </a:xfrm>
              <a:prstGeom prst="donut">
                <a:avLst>
                  <a:gd name="adj" fmla="val 10380"/>
                </a:avLst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ircle: Hollow 5">
                <a:extLst>
                  <a:ext uri="{FF2B5EF4-FFF2-40B4-BE49-F238E27FC236}">
                    <a16:creationId xmlns:a16="http://schemas.microsoft.com/office/drawing/2014/main" id="{62527694-5A10-43D0-8B7C-2A6D8FB7101B}"/>
                  </a:ext>
                </a:extLst>
              </p:cNvPr>
              <p:cNvSpPr/>
              <p:nvPr/>
            </p:nvSpPr>
            <p:spPr>
              <a:xfrm flipH="1">
                <a:off x="7011012" y="2307029"/>
                <a:ext cx="640080" cy="640080"/>
              </a:xfrm>
              <a:prstGeom prst="donut">
                <a:avLst>
                  <a:gd name="adj" fmla="val 1038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Circle: Hollow 5">
                <a:extLst>
                  <a:ext uri="{FF2B5EF4-FFF2-40B4-BE49-F238E27FC236}">
                    <a16:creationId xmlns:a16="http://schemas.microsoft.com/office/drawing/2014/main" id="{62527694-5A10-43D0-8B7C-2A6D8FB710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011012" y="2307029"/>
                <a:ext cx="640080" cy="640080"/>
              </a:xfrm>
              <a:prstGeom prst="donut">
                <a:avLst>
                  <a:gd name="adj" fmla="val 10380"/>
                </a:avLst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2D04B8EA-F8B5-4AB8-8775-9019F18F7D93}"/>
                  </a:ext>
                </a:extLst>
              </p:cNvPr>
              <p:cNvSpPr/>
              <p:nvPr/>
            </p:nvSpPr>
            <p:spPr>
              <a:xfrm flipH="1">
                <a:off x="3555689" y="2855668"/>
                <a:ext cx="640080" cy="640080"/>
              </a:xfrm>
              <a:prstGeom prst="donut">
                <a:avLst>
                  <a:gd name="adj" fmla="val 1038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2D04B8EA-F8B5-4AB8-8775-9019F18F7D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555689" y="2855668"/>
                <a:ext cx="640080" cy="640080"/>
              </a:xfrm>
              <a:prstGeom prst="donut">
                <a:avLst>
                  <a:gd name="adj" fmla="val 10380"/>
                </a:avLst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ircle: Hollow 7">
                <a:extLst>
                  <a:ext uri="{FF2B5EF4-FFF2-40B4-BE49-F238E27FC236}">
                    <a16:creationId xmlns:a16="http://schemas.microsoft.com/office/drawing/2014/main" id="{2D8D3B67-BF92-4DA3-8264-ADB05F174317}"/>
                  </a:ext>
                </a:extLst>
              </p:cNvPr>
              <p:cNvSpPr/>
              <p:nvPr/>
            </p:nvSpPr>
            <p:spPr>
              <a:xfrm flipH="1">
                <a:off x="4894196" y="5128979"/>
                <a:ext cx="640080" cy="640080"/>
              </a:xfrm>
              <a:prstGeom prst="donut">
                <a:avLst>
                  <a:gd name="adj" fmla="val 1027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BC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Circle: Hollow 7">
                <a:extLst>
                  <a:ext uri="{FF2B5EF4-FFF2-40B4-BE49-F238E27FC236}">
                    <a16:creationId xmlns:a16="http://schemas.microsoft.com/office/drawing/2014/main" id="{2D8D3B67-BF92-4DA3-8264-ADB05F1743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894196" y="5128979"/>
                <a:ext cx="640080" cy="640080"/>
              </a:xfrm>
              <a:prstGeom prst="donut">
                <a:avLst>
                  <a:gd name="adj" fmla="val 10272"/>
                </a:avLst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ircle: Hollow 8">
                <a:extLst>
                  <a:ext uri="{FF2B5EF4-FFF2-40B4-BE49-F238E27FC236}">
                    <a16:creationId xmlns:a16="http://schemas.microsoft.com/office/drawing/2014/main" id="{CB1B5844-A9B4-4DF3-8763-6220B3D262D7}"/>
                  </a:ext>
                </a:extLst>
              </p:cNvPr>
              <p:cNvSpPr/>
              <p:nvPr/>
            </p:nvSpPr>
            <p:spPr>
              <a:xfrm flipH="1">
                <a:off x="2893442" y="2307029"/>
                <a:ext cx="640080" cy="640080"/>
              </a:xfrm>
              <a:prstGeom prst="donut">
                <a:avLst>
                  <a:gd name="adj" fmla="val 1038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Circle: Hollow 8">
                <a:extLst>
                  <a:ext uri="{FF2B5EF4-FFF2-40B4-BE49-F238E27FC236}">
                    <a16:creationId xmlns:a16="http://schemas.microsoft.com/office/drawing/2014/main" id="{CB1B5844-A9B4-4DF3-8763-6220B3D262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893442" y="2307029"/>
                <a:ext cx="640080" cy="640080"/>
              </a:xfrm>
              <a:prstGeom prst="donut">
                <a:avLst>
                  <a:gd name="adj" fmla="val 10380"/>
                </a:avLst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ircle: Hollow 9">
                <a:extLst>
                  <a:ext uri="{FF2B5EF4-FFF2-40B4-BE49-F238E27FC236}">
                    <a16:creationId xmlns:a16="http://schemas.microsoft.com/office/drawing/2014/main" id="{D32B04D2-6592-4329-9F59-C0E6524189B2}"/>
                  </a:ext>
                </a:extLst>
              </p:cNvPr>
              <p:cNvSpPr/>
              <p:nvPr/>
            </p:nvSpPr>
            <p:spPr>
              <a:xfrm flipH="1">
                <a:off x="4902351" y="5928995"/>
                <a:ext cx="640080" cy="640080"/>
              </a:xfrm>
              <a:prstGeom prst="donut">
                <a:avLst>
                  <a:gd name="adj" fmla="val 1038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BC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Circle: Hollow 9">
                <a:extLst>
                  <a:ext uri="{FF2B5EF4-FFF2-40B4-BE49-F238E27FC236}">
                    <a16:creationId xmlns:a16="http://schemas.microsoft.com/office/drawing/2014/main" id="{D32B04D2-6592-4329-9F59-C0E6524189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902351" y="5928995"/>
                <a:ext cx="640080" cy="640080"/>
              </a:xfrm>
              <a:prstGeom prst="donut">
                <a:avLst>
                  <a:gd name="adj" fmla="val 10380"/>
                </a:avLst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730B5B8A-70BE-4090-AC1C-B3EE604BAC7E}"/>
                  </a:ext>
                </a:extLst>
              </p:cNvPr>
              <p:cNvSpPr/>
              <p:nvPr/>
            </p:nvSpPr>
            <p:spPr>
              <a:xfrm flipH="1">
                <a:off x="4941436" y="3315164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730B5B8A-70BE-4090-AC1C-B3EE604BAC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941436" y="3315164"/>
                <a:ext cx="548640" cy="548640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F5B861ED-CF82-43D3-B3ED-373CA6A879F5}"/>
                  </a:ext>
                </a:extLst>
              </p:cNvPr>
              <p:cNvSpPr/>
              <p:nvPr/>
            </p:nvSpPr>
            <p:spPr>
              <a:xfrm flipH="1">
                <a:off x="4948071" y="266797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F5B861ED-CF82-43D3-B3ED-373CA6A879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948071" y="2667975"/>
                <a:ext cx="548640" cy="548640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64D3BFAF-7AC2-48A6-A8B1-A2C37623F143}"/>
                  </a:ext>
                </a:extLst>
              </p:cNvPr>
              <p:cNvSpPr/>
              <p:nvPr/>
            </p:nvSpPr>
            <p:spPr>
              <a:xfrm flipH="1">
                <a:off x="4941436" y="2020786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64D3BFAF-7AC2-48A6-A8B1-A2C37623F1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941436" y="2020786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7951EEC5-978B-42EB-B6C7-E3AC4F1E3AC9}"/>
                  </a:ext>
                </a:extLst>
              </p:cNvPr>
              <p:cNvSpPr/>
              <p:nvPr/>
            </p:nvSpPr>
            <p:spPr>
              <a:xfrm flipH="1">
                <a:off x="4948071" y="1389639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/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𝟐𝟐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7951EEC5-978B-42EB-B6C7-E3AC4F1E3A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948071" y="1389639"/>
                <a:ext cx="548640" cy="54864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75D8F3EE-563A-4F1B-B1E2-9C9D6C675961}"/>
                  </a:ext>
                </a:extLst>
              </p:cNvPr>
              <p:cNvSpPr/>
              <p:nvPr/>
            </p:nvSpPr>
            <p:spPr>
              <a:xfrm flipH="1">
                <a:off x="4254262" y="418761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75D8F3EE-563A-4F1B-B1E2-9C9D6C6759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254262" y="4187615"/>
                <a:ext cx="548640" cy="548640"/>
              </a:xfrm>
              <a:prstGeom prst="ellipse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34552F11-5652-486D-8C77-E14F6B52D9D1}"/>
                  </a:ext>
                </a:extLst>
              </p:cNvPr>
              <p:cNvSpPr/>
              <p:nvPr/>
            </p:nvSpPr>
            <p:spPr>
              <a:xfrm flipH="1">
                <a:off x="3571233" y="455337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34552F11-5652-486D-8C77-E14F6B52D9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571233" y="4553375"/>
                <a:ext cx="548640" cy="548640"/>
              </a:xfrm>
              <a:prstGeom prst="ellipse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B99BB3E-916A-4F7C-BD95-93397A50E83D}"/>
                  </a:ext>
                </a:extLst>
              </p:cNvPr>
              <p:cNvSpPr/>
              <p:nvPr/>
            </p:nvSpPr>
            <p:spPr>
              <a:xfrm flipH="1">
                <a:off x="2910377" y="491913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B99BB3E-916A-4F7C-BD95-93397A50E8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910377" y="4919135"/>
                <a:ext cx="548640" cy="548640"/>
              </a:xfrm>
              <a:prstGeom prst="ellipse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4A96A88E-589E-4F63-9BCD-BE56046E1A8F}"/>
                  </a:ext>
                </a:extLst>
              </p:cNvPr>
              <p:cNvSpPr/>
              <p:nvPr/>
            </p:nvSpPr>
            <p:spPr>
              <a:xfrm flipH="1">
                <a:off x="2227348" y="528489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/>
                        <m:sup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4A96A88E-589E-4F63-9BCD-BE56046E1A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227348" y="5284895"/>
                <a:ext cx="548640" cy="548640"/>
              </a:xfrm>
              <a:prstGeom prst="ellipse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80A2FE01-4F90-4BD3-82E6-F1795CD13CDE}"/>
                  </a:ext>
                </a:extLst>
              </p:cNvPr>
              <p:cNvSpPr/>
              <p:nvPr/>
            </p:nvSpPr>
            <p:spPr>
              <a:xfrm>
                <a:off x="5624465" y="418250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80A2FE01-4F90-4BD3-82E6-F1795CD13C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4465" y="4182502"/>
                <a:ext cx="548640" cy="548640"/>
              </a:xfrm>
              <a:prstGeom prst="ellipse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615EF911-657F-4E62-BE24-BB188105029B}"/>
                  </a:ext>
                </a:extLst>
              </p:cNvPr>
              <p:cNvSpPr/>
              <p:nvPr/>
            </p:nvSpPr>
            <p:spPr>
              <a:xfrm>
                <a:off x="6307494" y="454826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615EF911-657F-4E62-BE24-BB18810502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7494" y="4548262"/>
                <a:ext cx="548640" cy="548640"/>
              </a:xfrm>
              <a:prstGeom prst="ellipse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9BEB178-BD55-471B-B49A-4710293C5F0F}"/>
                  </a:ext>
                </a:extLst>
              </p:cNvPr>
              <p:cNvSpPr/>
              <p:nvPr/>
            </p:nvSpPr>
            <p:spPr>
              <a:xfrm>
                <a:off x="6968350" y="491402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9BEB178-BD55-471B-B49A-4710293C5F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8350" y="4914022"/>
                <a:ext cx="548640" cy="548640"/>
              </a:xfrm>
              <a:prstGeom prst="ellipse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741721C-83BF-4D29-A517-A2C506863296}"/>
                  </a:ext>
                </a:extLst>
              </p:cNvPr>
              <p:cNvSpPr/>
              <p:nvPr/>
            </p:nvSpPr>
            <p:spPr>
              <a:xfrm>
                <a:off x="7651379" y="52797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/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𝟐𝟐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741721C-83BF-4D29-A517-A2C5068632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1379" y="5279782"/>
                <a:ext cx="548640" cy="548640"/>
              </a:xfrm>
              <a:prstGeom prst="ellipse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CF9A634-7B23-432A-88D2-7E7AE0F40985}"/>
              </a:ext>
            </a:extLst>
          </p:cNvPr>
          <p:cNvCxnSpPr>
            <a:cxnSpLocks/>
            <a:stCxn id="8" idx="1"/>
            <a:endCxn id="35" idx="3"/>
          </p:cNvCxnSpPr>
          <p:nvPr/>
        </p:nvCxnSpPr>
        <p:spPr>
          <a:xfrm flipV="1">
            <a:off x="5440538" y="4650796"/>
            <a:ext cx="264273" cy="571921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9971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D68BF1-F0FD-447A-83C3-AADCE6B1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Other causal structures: </a:t>
            </a:r>
            <a:r>
              <a:rPr lang="en-US" b="1" dirty="0">
                <a:solidFill>
                  <a:srgbClr val="DF3DD3"/>
                </a:solidFill>
              </a:rPr>
              <a:t>Unpacking </a:t>
            </a:r>
            <a:r>
              <a:rPr lang="en-US" dirty="0"/>
              <a:t>versus </a:t>
            </a:r>
            <a:r>
              <a:rPr lang="en-US" b="1" dirty="0">
                <a:solidFill>
                  <a:srgbClr val="DF3DD3"/>
                </a:solidFill>
              </a:rPr>
              <a:t>Interrupting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EB46-AE77-4A03-A7B6-202EE47ED0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60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indow dir="vert"/>
      </p:transition>
    </mc:Choice>
    <mc:Fallback xmlns="">
      <p:transition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C5A9E-15FF-45BA-8E0A-7B1DAC34F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Instrumental Scenario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3F5495E-52B9-4CD1-9C86-FEEA4CD5A0FF}"/>
              </a:ext>
            </a:extLst>
          </p:cNvPr>
          <p:cNvSpPr/>
          <p:nvPr/>
        </p:nvSpPr>
        <p:spPr>
          <a:xfrm>
            <a:off x="3367189" y="1667123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9E1B877-C9B9-4CCB-A51A-2715902F7988}"/>
              </a:ext>
            </a:extLst>
          </p:cNvPr>
          <p:cNvSpPr/>
          <p:nvPr/>
        </p:nvSpPr>
        <p:spPr>
          <a:xfrm>
            <a:off x="5119679" y="1667123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141BC18-5C00-4F28-979E-8CCD42519F1B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>
            <a:off x="3915829" y="1941443"/>
            <a:ext cx="120385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5C5623B0-BD9F-4F4D-A1CF-12D010F5929B}"/>
              </a:ext>
            </a:extLst>
          </p:cNvPr>
          <p:cNvSpPr/>
          <p:nvPr/>
        </p:nvSpPr>
        <p:spPr>
          <a:xfrm>
            <a:off x="6884577" y="1683120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E24F52E-D496-4919-AA95-FBA45E20A937}"/>
              </a:ext>
            </a:extLst>
          </p:cNvPr>
          <p:cNvCxnSpPr>
            <a:cxnSpLocks/>
            <a:stCxn id="15" idx="1"/>
            <a:endCxn id="5" idx="4"/>
          </p:cNvCxnSpPr>
          <p:nvPr/>
        </p:nvCxnSpPr>
        <p:spPr>
          <a:xfrm flipH="1" flipV="1">
            <a:off x="5393999" y="2215763"/>
            <a:ext cx="662905" cy="4178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E8A9DE95-B26E-47C6-A315-6303D0533D70}"/>
              </a:ext>
            </a:extLst>
          </p:cNvPr>
          <p:cNvSpPr/>
          <p:nvPr/>
        </p:nvSpPr>
        <p:spPr>
          <a:xfrm>
            <a:off x="5963166" y="2539860"/>
            <a:ext cx="640080" cy="640080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/>
              <a:t>Λ</a:t>
            </a:r>
            <a:endParaRPr lang="en-US" baseline="-250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586124E-BDEE-4F47-A7DC-48A8782AA5B2}"/>
              </a:ext>
            </a:extLst>
          </p:cNvPr>
          <p:cNvCxnSpPr>
            <a:cxnSpLocks/>
            <a:stCxn id="15" idx="7"/>
            <a:endCxn id="13" idx="4"/>
          </p:cNvCxnSpPr>
          <p:nvPr/>
        </p:nvCxnSpPr>
        <p:spPr>
          <a:xfrm flipV="1">
            <a:off x="6509508" y="2231760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9A6F910-D737-454C-8D79-97B799DA0543}"/>
              </a:ext>
            </a:extLst>
          </p:cNvPr>
          <p:cNvCxnSpPr>
            <a:cxnSpLocks/>
            <a:stCxn id="5" idx="6"/>
            <a:endCxn id="13" idx="2"/>
          </p:cNvCxnSpPr>
          <p:nvPr/>
        </p:nvCxnSpPr>
        <p:spPr>
          <a:xfrm>
            <a:off x="5668319" y="1941443"/>
            <a:ext cx="1216258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DFB3DBC-8820-4BC2-BDE8-73124EE916FC}"/>
                  </a:ext>
                </a:extLst>
              </p:cNvPr>
              <p:cNvSpPr txBox="1"/>
              <p:nvPr/>
            </p:nvSpPr>
            <p:spPr>
              <a:xfrm>
                <a:off x="522123" y="4049060"/>
                <a:ext cx="7704545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Classical</m:t>
                                </m:r>
                              </m:e>
                            </m:mr>
                            <m:mr>
                              <m:e>
                                <m:d>
                                  <m:d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3+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/2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Quantum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5/2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GPT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DFB3DBC-8820-4BC2-BDE8-73124EE916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123" y="4049060"/>
                <a:ext cx="7704545" cy="1025665"/>
              </a:xfrm>
              <a:prstGeom prst="rect">
                <a:avLst/>
              </a:prstGeom>
              <a:blipFill>
                <a:blip r:embed="rId2"/>
                <a:stretch>
                  <a:fillRect b="-5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AA8CB46-5A91-456F-8395-4BC76BE814F4}"/>
                  </a:ext>
                </a:extLst>
              </p:cNvPr>
              <p:cNvSpPr txBox="1"/>
              <p:nvPr/>
            </p:nvSpPr>
            <p:spPr>
              <a:xfrm>
                <a:off x="838200" y="5463897"/>
                <a:ext cx="5659113" cy="8842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Classical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Quantum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GPT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AA8CB46-5A91-456F-8395-4BC76BE81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463897"/>
                <a:ext cx="5659113" cy="8842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Line Callout 2 (No Border) 42">
            <a:extLst>
              <a:ext uri="{FF2B5EF4-FFF2-40B4-BE49-F238E27FC236}">
                <a16:creationId xmlns:a16="http://schemas.microsoft.com/office/drawing/2014/main" id="{1ADD8EAB-2816-4C2B-8CFF-B5593F5A8AF3}"/>
              </a:ext>
            </a:extLst>
          </p:cNvPr>
          <p:cNvSpPr/>
          <p:nvPr/>
        </p:nvSpPr>
        <p:spPr>
          <a:xfrm>
            <a:off x="8580113" y="4832025"/>
            <a:ext cx="3160554" cy="485399"/>
          </a:xfrm>
          <a:prstGeom prst="callout2">
            <a:avLst>
              <a:gd name="adj1" fmla="val 69950"/>
              <a:gd name="adj2" fmla="val -5714"/>
              <a:gd name="adj3" fmla="val 69951"/>
              <a:gd name="adj4" fmla="val -15304"/>
              <a:gd name="adj5" fmla="val 30185"/>
              <a:gd name="adj6" fmla="val -51576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This inequalities witness a gap</a:t>
            </a:r>
          </a:p>
        </p:txBody>
      </p:sp>
      <p:sp>
        <p:nvSpPr>
          <p:cNvPr id="26" name="Line Callout 2 (No Border) 42">
            <a:extLst>
              <a:ext uri="{FF2B5EF4-FFF2-40B4-BE49-F238E27FC236}">
                <a16:creationId xmlns:a16="http://schemas.microsoft.com/office/drawing/2014/main" id="{1784659D-311C-457B-9911-0F851DD3F980}"/>
              </a:ext>
            </a:extLst>
          </p:cNvPr>
          <p:cNvSpPr/>
          <p:nvPr/>
        </p:nvSpPr>
        <p:spPr>
          <a:xfrm>
            <a:off x="8351512" y="5982838"/>
            <a:ext cx="3726187" cy="510037"/>
          </a:xfrm>
          <a:prstGeom prst="callout2">
            <a:avLst>
              <a:gd name="adj1" fmla="val 69950"/>
              <a:gd name="adj2" fmla="val -5714"/>
              <a:gd name="adj3" fmla="val 66216"/>
              <a:gd name="adj4" fmla="val -26040"/>
              <a:gd name="adj5" fmla="val 30185"/>
              <a:gd name="adj6" fmla="val -51576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This inequalities is </a:t>
            </a:r>
            <a:r>
              <a:rPr lang="en-US" b="1" dirty="0" err="1"/>
              <a:t>nonviolable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3256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 animBg="1"/>
      <p:bldP spid="2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D2C25-0208-494E-852C-1B5F8A461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Instrumental Scenario (Unpacking)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0BF901AD-8C06-4783-9888-453E66545327}"/>
                  </a:ext>
                </a:extLst>
              </p:cNvPr>
              <p:cNvSpPr/>
              <p:nvPr/>
            </p:nvSpPr>
            <p:spPr>
              <a:xfrm>
                <a:off x="7472357" y="167035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/>
                      </m:sSubSup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0BF901AD-8C06-4783-9888-453E665453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357" y="1670355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 l="-9375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3D12DC13-AE2B-46D6-9EAA-57D82687D7BC}"/>
                  </a:ext>
                </a:extLst>
              </p:cNvPr>
              <p:cNvSpPr/>
              <p:nvPr/>
            </p:nvSpPr>
            <p:spPr>
              <a:xfrm>
                <a:off x="9237255" y="168635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/>
                      </m:sSubSup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3D12DC13-AE2B-46D6-9EAA-57D82687D7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7255" y="1686352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 l="-11458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411F14A-67DE-4052-B096-6B88CB213782}"/>
              </a:ext>
            </a:extLst>
          </p:cNvPr>
          <p:cNvCxnSpPr>
            <a:cxnSpLocks/>
            <a:stCxn id="9" idx="1"/>
            <a:endCxn id="5" idx="4"/>
          </p:cNvCxnSpPr>
          <p:nvPr/>
        </p:nvCxnSpPr>
        <p:spPr>
          <a:xfrm flipH="1" flipV="1">
            <a:off x="7746677" y="2218995"/>
            <a:ext cx="662905" cy="42775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ircle: Hollow 8">
                <a:extLst>
                  <a:ext uri="{FF2B5EF4-FFF2-40B4-BE49-F238E27FC236}">
                    <a16:creationId xmlns:a16="http://schemas.microsoft.com/office/drawing/2014/main" id="{8006275E-274D-46F0-B379-838F5926410F}"/>
                  </a:ext>
                </a:extLst>
              </p:cNvPr>
              <p:cNvSpPr/>
              <p:nvPr/>
            </p:nvSpPr>
            <p:spPr>
              <a:xfrm>
                <a:off x="8315844" y="2553010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0" i="1" dirty="0">
                              <a:latin typeface="Cambria Math" panose="02040503050406030204" pitchFamily="18" charset="0"/>
                            </a:rPr>
                            <m:t>𝛬</m:t>
                          </m:r>
                        </m:e>
                        <m:sub/>
                        <m:sup/>
                      </m:sSubSup>
                    </m:oMath>
                  </m:oMathPara>
                </a14:m>
                <a:endParaRPr lang="en-US" i="1" baseline="-25000" dirty="0"/>
              </a:p>
            </p:txBody>
          </p:sp>
        </mc:Choice>
        <mc:Fallback xmlns="">
          <p:sp>
            <p:nvSpPr>
              <p:cNvPr id="9" name="Circle: Hollow 8">
                <a:extLst>
                  <a:ext uri="{FF2B5EF4-FFF2-40B4-BE49-F238E27FC236}">
                    <a16:creationId xmlns:a16="http://schemas.microsoft.com/office/drawing/2014/main" id="{8006275E-274D-46F0-B379-838F592641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5844" y="2553010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446B1C0-394E-47C8-B515-1AB6E44330D0}"/>
              </a:ext>
            </a:extLst>
          </p:cNvPr>
          <p:cNvCxnSpPr>
            <a:cxnSpLocks/>
            <a:stCxn id="9" idx="7"/>
            <a:endCxn id="7" idx="4"/>
          </p:cNvCxnSpPr>
          <p:nvPr/>
        </p:nvCxnSpPr>
        <p:spPr>
          <a:xfrm flipV="1">
            <a:off x="8862186" y="2234992"/>
            <a:ext cx="649389" cy="4117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C7AFDBB8-D6FE-4778-AEB1-8BFEE8D31668}"/>
                  </a:ext>
                </a:extLst>
              </p:cNvPr>
              <p:cNvSpPr/>
              <p:nvPr/>
            </p:nvSpPr>
            <p:spPr>
              <a:xfrm>
                <a:off x="7472357" y="353193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/>
                      </m:sSubSup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C7AFDBB8-D6FE-4778-AEB1-8BFEE8D316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357" y="3531933"/>
                <a:ext cx="548640" cy="548640"/>
              </a:xfrm>
              <a:prstGeom prst="ellipse">
                <a:avLst/>
              </a:prstGeom>
              <a:blipFill>
                <a:blip r:embed="rId5"/>
                <a:stretch>
                  <a:fillRect l="-9375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33DD8D9-0721-4BAE-BEA7-D8AC22778206}"/>
                  </a:ext>
                </a:extLst>
              </p:cNvPr>
              <p:cNvSpPr/>
              <p:nvPr/>
            </p:nvSpPr>
            <p:spPr>
              <a:xfrm>
                <a:off x="9237255" y="3547930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/>
                      </m:sSubSup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33DD8D9-0721-4BAE-BEA7-D8AC227782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7255" y="3547930"/>
                <a:ext cx="548640" cy="548640"/>
              </a:xfrm>
              <a:prstGeom prst="ellipse">
                <a:avLst/>
              </a:prstGeom>
              <a:blipFill>
                <a:blip r:embed="rId6"/>
                <a:stretch>
                  <a:fillRect l="-9375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F38DE4C-E590-48B3-971A-96B2B1779B54}"/>
              </a:ext>
            </a:extLst>
          </p:cNvPr>
          <p:cNvCxnSpPr>
            <a:cxnSpLocks/>
            <a:stCxn id="9" idx="3"/>
            <a:endCxn id="21" idx="0"/>
          </p:cNvCxnSpPr>
          <p:nvPr/>
        </p:nvCxnSpPr>
        <p:spPr>
          <a:xfrm flipH="1">
            <a:off x="7746677" y="3099352"/>
            <a:ext cx="662905" cy="43258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AC8687D-2CEB-4696-B076-92D89B28D805}"/>
              </a:ext>
            </a:extLst>
          </p:cNvPr>
          <p:cNvCxnSpPr>
            <a:cxnSpLocks/>
            <a:stCxn id="9" idx="5"/>
            <a:endCxn id="23" idx="0"/>
          </p:cNvCxnSpPr>
          <p:nvPr/>
        </p:nvCxnSpPr>
        <p:spPr>
          <a:xfrm>
            <a:off x="8862186" y="3099352"/>
            <a:ext cx="649389" cy="44857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6D83792E-2B40-43E2-8F14-406C3166AE51}"/>
                  </a:ext>
                </a:extLst>
              </p:cNvPr>
              <p:cNvSpPr/>
              <p:nvPr/>
            </p:nvSpPr>
            <p:spPr>
              <a:xfrm>
                <a:off x="1202255" y="2873050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US" b="1" i="1" dirty="0"/>
              </a:p>
            </p:txBody>
          </p:sp>
        </mc:Choice>
        <mc:Fallback xmlns=""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6D83792E-2B40-43E2-8F14-406C3166AE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255" y="2873050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A4BF1129-D8CE-40AD-9120-72370B311B4C}"/>
                  </a:ext>
                </a:extLst>
              </p:cNvPr>
              <p:cNvSpPr/>
              <p:nvPr/>
            </p:nvSpPr>
            <p:spPr>
              <a:xfrm>
                <a:off x="2954745" y="194467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b="1" i="1" dirty="0"/>
              </a:p>
            </p:txBody>
          </p:sp>
        </mc:Choice>
        <mc:Fallback xmlns=""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A4BF1129-D8CE-40AD-9120-72370B311B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745" y="1944675"/>
                <a:ext cx="548640" cy="548640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0698BBC-994F-4F39-A850-5E952ADF8805}"/>
              </a:ext>
            </a:extLst>
          </p:cNvPr>
          <p:cNvCxnSpPr>
            <a:cxnSpLocks/>
            <a:stCxn id="37" idx="7"/>
            <a:endCxn id="38" idx="2"/>
          </p:cNvCxnSpPr>
          <p:nvPr/>
        </p:nvCxnSpPr>
        <p:spPr>
          <a:xfrm flipV="1">
            <a:off x="1670549" y="2218995"/>
            <a:ext cx="1284196" cy="7344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6AE20F14-0F5F-4D5B-A401-802DD9639FED}"/>
                  </a:ext>
                </a:extLst>
              </p:cNvPr>
              <p:cNvSpPr/>
              <p:nvPr/>
            </p:nvSpPr>
            <p:spPr>
              <a:xfrm>
                <a:off x="4719643" y="196067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i="1" dirty="0"/>
              </a:p>
            </p:txBody>
          </p:sp>
        </mc:Choice>
        <mc:Fallback xmlns="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6AE20F14-0F5F-4D5B-A401-802DD9639F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643" y="1960672"/>
                <a:ext cx="548640" cy="548640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CF7BCE9-1E07-44BD-AB30-38602F2EB8BF}"/>
              </a:ext>
            </a:extLst>
          </p:cNvPr>
          <p:cNvCxnSpPr>
            <a:cxnSpLocks/>
            <a:stCxn id="42" idx="1"/>
            <a:endCxn id="38" idx="4"/>
          </p:cNvCxnSpPr>
          <p:nvPr/>
        </p:nvCxnSpPr>
        <p:spPr>
          <a:xfrm flipH="1" flipV="1">
            <a:off x="3229065" y="2493315"/>
            <a:ext cx="662905" cy="42775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ircle: Hollow 41">
                <a:extLst>
                  <a:ext uri="{FF2B5EF4-FFF2-40B4-BE49-F238E27FC236}">
                    <a16:creationId xmlns:a16="http://schemas.microsoft.com/office/drawing/2014/main" id="{BBAF11AA-36D8-4D79-B44C-AF1461C36A26}"/>
                  </a:ext>
                </a:extLst>
              </p:cNvPr>
              <p:cNvSpPr/>
              <p:nvPr/>
            </p:nvSpPr>
            <p:spPr>
              <a:xfrm>
                <a:off x="3798232" y="2827330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dirty="0">
                          <a:latin typeface="Cambria Math" panose="02040503050406030204" pitchFamily="18" charset="0"/>
                        </a:rPr>
                        <m:t>𝜦</m:t>
                      </m:r>
                    </m:oMath>
                  </m:oMathPara>
                </a14:m>
                <a:endParaRPr lang="en-US" b="1" i="1" baseline="-25000" dirty="0"/>
              </a:p>
            </p:txBody>
          </p:sp>
        </mc:Choice>
        <mc:Fallback xmlns="">
          <p:sp>
            <p:nvSpPr>
              <p:cNvPr id="42" name="Circle: Hollow 41">
                <a:extLst>
                  <a:ext uri="{FF2B5EF4-FFF2-40B4-BE49-F238E27FC236}">
                    <a16:creationId xmlns:a16="http://schemas.microsoft.com/office/drawing/2014/main" id="{BBAF11AA-36D8-4D79-B44C-AF1461C36A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232" y="2827330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0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978C7C1-120B-4D28-9F59-3CB93AA8BFD4}"/>
              </a:ext>
            </a:extLst>
          </p:cNvPr>
          <p:cNvCxnSpPr>
            <a:cxnSpLocks/>
            <a:stCxn id="42" idx="7"/>
            <a:endCxn id="40" idx="4"/>
          </p:cNvCxnSpPr>
          <p:nvPr/>
        </p:nvCxnSpPr>
        <p:spPr>
          <a:xfrm flipV="1">
            <a:off x="4344574" y="2509312"/>
            <a:ext cx="649389" cy="4117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4DA72AE-4F29-4B76-BBBD-04521B811833}"/>
              </a:ext>
            </a:extLst>
          </p:cNvPr>
          <p:cNvCxnSpPr>
            <a:cxnSpLocks/>
            <a:stCxn id="38" idx="6"/>
            <a:endCxn id="40" idx="2"/>
          </p:cNvCxnSpPr>
          <p:nvPr/>
        </p:nvCxnSpPr>
        <p:spPr>
          <a:xfrm>
            <a:off x="3503385" y="2218995"/>
            <a:ext cx="1216258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6F850EBE-228C-4933-8E62-729F66824EDF}"/>
              </a:ext>
            </a:extLst>
          </p:cNvPr>
          <p:cNvSpPr/>
          <p:nvPr/>
        </p:nvSpPr>
        <p:spPr>
          <a:xfrm>
            <a:off x="6187361" y="1605473"/>
            <a:ext cx="45719" cy="20116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7F02B9-2AC7-4143-88CA-537F5A39EAF5}"/>
              </a:ext>
            </a:extLst>
          </p:cNvPr>
          <p:cNvSpPr txBox="1"/>
          <p:nvPr/>
        </p:nvSpPr>
        <p:spPr>
          <a:xfrm>
            <a:off x="429415" y="1776006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C8BF700-6B11-4979-815E-468FE6BE7ACB}"/>
              </a:ext>
            </a:extLst>
          </p:cNvPr>
          <p:cNvSpPr txBox="1"/>
          <p:nvPr/>
        </p:nvSpPr>
        <p:spPr>
          <a:xfrm>
            <a:off x="10265848" y="2513432"/>
            <a:ext cx="174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Unpacked Graph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843F5276-C098-44CB-A3C2-06A0A14DF573}"/>
                  </a:ext>
                </a:extLst>
              </p:cNvPr>
              <p:cNvSpPr/>
              <p:nvPr/>
            </p:nvSpPr>
            <p:spPr>
              <a:xfrm>
                <a:off x="948129" y="4508738"/>
                <a:ext cx="7072868" cy="21575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Unpacked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,_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Unpacked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,_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|0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Unpacked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_,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|1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Unpacked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_,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_,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843F5276-C098-44CB-A3C2-06A0A14DF5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129" y="4508738"/>
                <a:ext cx="7072868" cy="215751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507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21" grpId="0" animBg="1"/>
      <p:bldP spid="23" grpId="0" animBg="1"/>
      <p:bldP spid="45" grpId="0" animBg="1"/>
      <p:bldP spid="47" grpId="0"/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6D14D-B966-49F2-AF3B-2289447A7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Instrumental Scenario (Interruption)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09A8D45-A8D6-486D-8ABA-F17AF3378E99}"/>
              </a:ext>
            </a:extLst>
          </p:cNvPr>
          <p:cNvSpPr/>
          <p:nvPr/>
        </p:nvSpPr>
        <p:spPr>
          <a:xfrm>
            <a:off x="899590" y="232459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5A17EBF-8C4C-4BF6-B36F-3B3F891FA027}"/>
              </a:ext>
            </a:extLst>
          </p:cNvPr>
          <p:cNvSpPr/>
          <p:nvPr/>
        </p:nvSpPr>
        <p:spPr>
          <a:xfrm>
            <a:off x="2652080" y="232459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61F1FB6-9EE4-49A1-95DE-4B1FD66DCEA1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>
            <a:off x="1448230" y="2598915"/>
            <a:ext cx="120385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98BE82F8-D8BA-4DFD-8AA3-FA09DDDE2959}"/>
              </a:ext>
            </a:extLst>
          </p:cNvPr>
          <p:cNvSpPr/>
          <p:nvPr/>
        </p:nvSpPr>
        <p:spPr>
          <a:xfrm>
            <a:off x="4416978" y="234059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4154DF7-8FEE-4BED-8B46-EA210FBD5830}"/>
              </a:ext>
            </a:extLst>
          </p:cNvPr>
          <p:cNvCxnSpPr>
            <a:cxnSpLocks/>
            <a:stCxn id="9" idx="1"/>
            <a:endCxn id="5" idx="4"/>
          </p:cNvCxnSpPr>
          <p:nvPr/>
        </p:nvCxnSpPr>
        <p:spPr>
          <a:xfrm flipH="1" flipV="1">
            <a:off x="2926400" y="2873235"/>
            <a:ext cx="662905" cy="4178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5E9C9EC3-E732-4CC0-B6EE-823AC3311534}"/>
              </a:ext>
            </a:extLst>
          </p:cNvPr>
          <p:cNvSpPr/>
          <p:nvPr/>
        </p:nvSpPr>
        <p:spPr>
          <a:xfrm>
            <a:off x="3495567" y="3197332"/>
            <a:ext cx="640080" cy="640080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/>
              <a:t>Λ</a:t>
            </a:r>
            <a:endParaRPr lang="en-US" baseline="-25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D58A26D-EC88-4A54-9D00-44F02E177072}"/>
              </a:ext>
            </a:extLst>
          </p:cNvPr>
          <p:cNvCxnSpPr>
            <a:cxnSpLocks/>
            <a:stCxn id="9" idx="7"/>
            <a:endCxn id="7" idx="4"/>
          </p:cNvCxnSpPr>
          <p:nvPr/>
        </p:nvCxnSpPr>
        <p:spPr>
          <a:xfrm flipV="1">
            <a:off x="4041909" y="2889232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AC5339-E2DA-433C-B186-E7BD930A2727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>
            <a:off x="3200720" y="2598915"/>
            <a:ext cx="1216258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61B4A1BE-5D8A-4A18-ADFD-B002DB0342F6}"/>
              </a:ext>
            </a:extLst>
          </p:cNvPr>
          <p:cNvSpPr/>
          <p:nvPr/>
        </p:nvSpPr>
        <p:spPr>
          <a:xfrm>
            <a:off x="6122780" y="234059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6696EF7-0268-468D-8AA7-52DD845B8A65}"/>
              </a:ext>
            </a:extLst>
          </p:cNvPr>
          <p:cNvSpPr/>
          <p:nvPr/>
        </p:nvSpPr>
        <p:spPr>
          <a:xfrm>
            <a:off x="7875270" y="234059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7B484F0-DE59-4112-BEF8-4B8641D893B2}"/>
              </a:ext>
            </a:extLst>
          </p:cNvPr>
          <p:cNvCxnSpPr>
            <a:cxnSpLocks/>
            <a:stCxn id="12" idx="6"/>
            <a:endCxn id="13" idx="2"/>
          </p:cNvCxnSpPr>
          <p:nvPr/>
        </p:nvCxnSpPr>
        <p:spPr>
          <a:xfrm>
            <a:off x="6671420" y="2614912"/>
            <a:ext cx="120385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248CC769-56AB-4AEC-A5F2-741FA6688A22}"/>
              </a:ext>
            </a:extLst>
          </p:cNvPr>
          <p:cNvSpPr/>
          <p:nvPr/>
        </p:nvSpPr>
        <p:spPr>
          <a:xfrm>
            <a:off x="9640168" y="2356589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C514C32-C4F6-411A-9E14-00E8C9C5926D}"/>
              </a:ext>
            </a:extLst>
          </p:cNvPr>
          <p:cNvCxnSpPr>
            <a:cxnSpLocks/>
            <a:stCxn id="17" idx="1"/>
            <a:endCxn id="13" idx="4"/>
          </p:cNvCxnSpPr>
          <p:nvPr/>
        </p:nvCxnSpPr>
        <p:spPr>
          <a:xfrm flipH="1" flipV="1">
            <a:off x="8149590" y="2889232"/>
            <a:ext cx="662905" cy="4178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ircle: Hollow 16">
            <a:extLst>
              <a:ext uri="{FF2B5EF4-FFF2-40B4-BE49-F238E27FC236}">
                <a16:creationId xmlns:a16="http://schemas.microsoft.com/office/drawing/2014/main" id="{66370BBC-4181-4154-98AD-CDA7409F34D7}"/>
              </a:ext>
            </a:extLst>
          </p:cNvPr>
          <p:cNvSpPr/>
          <p:nvPr/>
        </p:nvSpPr>
        <p:spPr>
          <a:xfrm>
            <a:off x="8718757" y="3213329"/>
            <a:ext cx="640080" cy="640080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/>
              <a:t>Λ</a:t>
            </a:r>
            <a:endParaRPr lang="en-US" baseline="-250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104C071-4C9A-4971-A90F-B96B7BCD207E}"/>
              </a:ext>
            </a:extLst>
          </p:cNvPr>
          <p:cNvCxnSpPr>
            <a:cxnSpLocks/>
            <a:stCxn id="17" idx="7"/>
            <a:endCxn id="15" idx="4"/>
          </p:cNvCxnSpPr>
          <p:nvPr/>
        </p:nvCxnSpPr>
        <p:spPr>
          <a:xfrm flipV="1">
            <a:off x="9265099" y="2905229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B8AC779-0697-4B4C-8B89-B8B1888D0556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9313117" y="2614912"/>
            <a:ext cx="327051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E781AA31-2B59-4727-AB01-9889CC68DAF1}"/>
              </a:ext>
            </a:extLst>
          </p:cNvPr>
          <p:cNvSpPr/>
          <p:nvPr/>
        </p:nvSpPr>
        <p:spPr>
          <a:xfrm>
            <a:off x="8764477" y="2340592"/>
            <a:ext cx="548640" cy="5486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A’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982CFE4-813E-4730-AED0-581FDE2BBA58}"/>
              </a:ext>
            </a:extLst>
          </p:cNvPr>
          <p:cNvSpPr/>
          <p:nvPr/>
        </p:nvSpPr>
        <p:spPr>
          <a:xfrm>
            <a:off x="5439313" y="1671432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8D7CAD6-45C8-4035-96AC-8D69E2CB2CEA}"/>
              </a:ext>
            </a:extLst>
          </p:cNvPr>
          <p:cNvSpPr txBox="1"/>
          <p:nvPr/>
        </p:nvSpPr>
        <p:spPr>
          <a:xfrm>
            <a:off x="1072993" y="1514976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46BEC3-4EF9-4172-B1F4-C170A59423EE}"/>
              </a:ext>
            </a:extLst>
          </p:cNvPr>
          <p:cNvSpPr txBox="1"/>
          <p:nvPr/>
        </p:nvSpPr>
        <p:spPr>
          <a:xfrm>
            <a:off x="6096000" y="1514976"/>
            <a:ext cx="2009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Interruption Graph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0EE34C-7257-44B0-8D5C-ACB265D867B1}"/>
                  </a:ext>
                </a:extLst>
              </p:cNvPr>
              <p:cNvSpPr txBox="1"/>
              <p:nvPr/>
            </p:nvSpPr>
            <p:spPr>
              <a:xfrm>
                <a:off x="1602307" y="5943946"/>
                <a:ext cx="5886163" cy="6320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sSup>
                            <m:sSup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Interruption</m:t>
                          </m:r>
                        </m:sup>
                      </m:sSubSup>
                      <m:d>
                        <m:d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0EE34C-7257-44B0-8D5C-ACB265D86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2307" y="5943946"/>
                <a:ext cx="5886163" cy="6320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AE85195F-8E5B-4E65-8CA2-1FBBCB84D295}"/>
              </a:ext>
            </a:extLst>
          </p:cNvPr>
          <p:cNvSpPr txBox="1"/>
          <p:nvPr/>
        </p:nvSpPr>
        <p:spPr>
          <a:xfrm>
            <a:off x="5629617" y="4411598"/>
            <a:ext cx="636575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Evans: </a:t>
            </a:r>
            <a:r>
              <a:rPr lang="en-US" dirty="0"/>
              <a:t>“Graphical methods for inequality constraints in marginalized DAGs” </a:t>
            </a:r>
            <a:r>
              <a:rPr lang="en-US" b="1" dirty="0">
                <a:hlinkClick r:id="rId3"/>
              </a:rPr>
              <a:t>arXiv:1209.2978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143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7" grpId="0" animBg="1"/>
      <p:bldP spid="21" grpId="0" animBg="1"/>
      <p:bldP spid="23" grpId="0" animBg="1"/>
      <p:bldP spid="25" grpId="0"/>
      <p:bldP spid="2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6D14D-B966-49F2-AF3B-2289447A7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Instrumental Scenario (Interruption)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09A8D45-A8D6-486D-8ABA-F17AF3378E99}"/>
              </a:ext>
            </a:extLst>
          </p:cNvPr>
          <p:cNvSpPr/>
          <p:nvPr/>
        </p:nvSpPr>
        <p:spPr>
          <a:xfrm>
            <a:off x="899590" y="232459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5A17EBF-8C4C-4BF6-B36F-3B3F891FA027}"/>
              </a:ext>
            </a:extLst>
          </p:cNvPr>
          <p:cNvSpPr/>
          <p:nvPr/>
        </p:nvSpPr>
        <p:spPr>
          <a:xfrm>
            <a:off x="2652080" y="232459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61F1FB6-9EE4-49A1-95DE-4B1FD66DCEA1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>
            <a:off x="1448230" y="2598915"/>
            <a:ext cx="120385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98BE82F8-D8BA-4DFD-8AA3-FA09DDDE2959}"/>
              </a:ext>
            </a:extLst>
          </p:cNvPr>
          <p:cNvSpPr/>
          <p:nvPr/>
        </p:nvSpPr>
        <p:spPr>
          <a:xfrm>
            <a:off x="4416978" y="234059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4154DF7-8FEE-4BED-8B46-EA210FBD5830}"/>
              </a:ext>
            </a:extLst>
          </p:cNvPr>
          <p:cNvCxnSpPr>
            <a:cxnSpLocks/>
            <a:endCxn id="5" idx="4"/>
          </p:cNvCxnSpPr>
          <p:nvPr/>
        </p:nvCxnSpPr>
        <p:spPr>
          <a:xfrm flipH="1" flipV="1">
            <a:off x="2926400" y="2873235"/>
            <a:ext cx="662905" cy="4178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D58A26D-EC88-4A54-9D00-44F02E177072}"/>
              </a:ext>
            </a:extLst>
          </p:cNvPr>
          <p:cNvCxnSpPr>
            <a:cxnSpLocks/>
            <a:endCxn id="7" idx="4"/>
          </p:cNvCxnSpPr>
          <p:nvPr/>
        </p:nvCxnSpPr>
        <p:spPr>
          <a:xfrm flipV="1">
            <a:off x="4041909" y="2889232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AC5339-E2DA-433C-B186-E7BD930A2727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>
            <a:off x="3200720" y="2598915"/>
            <a:ext cx="1216258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61B4A1BE-5D8A-4A18-ADFD-B002DB0342F6}"/>
              </a:ext>
            </a:extLst>
          </p:cNvPr>
          <p:cNvSpPr/>
          <p:nvPr/>
        </p:nvSpPr>
        <p:spPr>
          <a:xfrm>
            <a:off x="6122780" y="234059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6696EF7-0268-468D-8AA7-52DD845B8A65}"/>
              </a:ext>
            </a:extLst>
          </p:cNvPr>
          <p:cNvSpPr/>
          <p:nvPr/>
        </p:nvSpPr>
        <p:spPr>
          <a:xfrm>
            <a:off x="7875270" y="234059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7B484F0-DE59-4112-BEF8-4B8641D893B2}"/>
              </a:ext>
            </a:extLst>
          </p:cNvPr>
          <p:cNvCxnSpPr>
            <a:cxnSpLocks/>
            <a:stCxn id="12" idx="6"/>
            <a:endCxn id="13" idx="2"/>
          </p:cNvCxnSpPr>
          <p:nvPr/>
        </p:nvCxnSpPr>
        <p:spPr>
          <a:xfrm>
            <a:off x="6671420" y="2614912"/>
            <a:ext cx="120385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248CC769-56AB-4AEC-A5F2-741FA6688A22}"/>
              </a:ext>
            </a:extLst>
          </p:cNvPr>
          <p:cNvSpPr/>
          <p:nvPr/>
        </p:nvSpPr>
        <p:spPr>
          <a:xfrm>
            <a:off x="9640168" y="2356589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C514C32-C4F6-411A-9E14-00E8C9C5926D}"/>
              </a:ext>
            </a:extLst>
          </p:cNvPr>
          <p:cNvCxnSpPr>
            <a:cxnSpLocks/>
            <a:endCxn id="13" idx="4"/>
          </p:cNvCxnSpPr>
          <p:nvPr/>
        </p:nvCxnSpPr>
        <p:spPr>
          <a:xfrm flipH="1" flipV="1">
            <a:off x="8149590" y="2889232"/>
            <a:ext cx="662905" cy="4178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104C071-4C9A-4971-A90F-B96B7BCD207E}"/>
              </a:ext>
            </a:extLst>
          </p:cNvPr>
          <p:cNvCxnSpPr>
            <a:cxnSpLocks/>
            <a:endCxn id="15" idx="4"/>
          </p:cNvCxnSpPr>
          <p:nvPr/>
        </p:nvCxnSpPr>
        <p:spPr>
          <a:xfrm flipV="1">
            <a:off x="9265099" y="2905229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B8AC779-0697-4B4C-8B89-B8B1888D0556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9313117" y="2614912"/>
            <a:ext cx="327051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E781AA31-2B59-4727-AB01-9889CC68DAF1}"/>
              </a:ext>
            </a:extLst>
          </p:cNvPr>
          <p:cNvSpPr/>
          <p:nvPr/>
        </p:nvSpPr>
        <p:spPr>
          <a:xfrm>
            <a:off x="8764477" y="2340592"/>
            <a:ext cx="548640" cy="5486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A’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982CFE4-813E-4730-AED0-581FDE2BBA58}"/>
              </a:ext>
            </a:extLst>
          </p:cNvPr>
          <p:cNvSpPr/>
          <p:nvPr/>
        </p:nvSpPr>
        <p:spPr>
          <a:xfrm>
            <a:off x="5439313" y="1671432"/>
            <a:ext cx="45719" cy="3723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8D7CAD6-45C8-4035-96AC-8D69E2CB2CEA}"/>
              </a:ext>
            </a:extLst>
          </p:cNvPr>
          <p:cNvSpPr txBox="1"/>
          <p:nvPr/>
        </p:nvSpPr>
        <p:spPr>
          <a:xfrm>
            <a:off x="1072993" y="1514976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46BEC3-4EF9-4172-B1F4-C170A59423EE}"/>
              </a:ext>
            </a:extLst>
          </p:cNvPr>
          <p:cNvSpPr txBox="1"/>
          <p:nvPr/>
        </p:nvSpPr>
        <p:spPr>
          <a:xfrm>
            <a:off x="6096000" y="1514976"/>
            <a:ext cx="2009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Interruption Graph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0EE34C-7257-44B0-8D5C-ACB265D867B1}"/>
                  </a:ext>
                </a:extLst>
              </p:cNvPr>
              <p:cNvSpPr txBox="1"/>
              <p:nvPr/>
            </p:nvSpPr>
            <p:spPr>
              <a:xfrm>
                <a:off x="1602307" y="5943946"/>
                <a:ext cx="5886163" cy="6320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sSup>
                            <m:sSup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Interruption</m:t>
                          </m:r>
                        </m:sup>
                      </m:sSubSup>
                      <m:d>
                        <m:d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0EE34C-7257-44B0-8D5C-ACB265D86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2307" y="5943946"/>
                <a:ext cx="5886163" cy="6320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Line Callout 2 (No Border) 42">
            <a:extLst>
              <a:ext uri="{FF2B5EF4-FFF2-40B4-BE49-F238E27FC236}">
                <a16:creationId xmlns:a16="http://schemas.microsoft.com/office/drawing/2014/main" id="{0166EB8B-337A-4C93-B6DA-4D19007C19CA}"/>
              </a:ext>
            </a:extLst>
          </p:cNvPr>
          <p:cNvSpPr/>
          <p:nvPr/>
        </p:nvSpPr>
        <p:spPr>
          <a:xfrm>
            <a:off x="7273345" y="5343024"/>
            <a:ext cx="3160554" cy="485399"/>
          </a:xfrm>
          <a:prstGeom prst="callout2">
            <a:avLst>
              <a:gd name="adj1" fmla="val 26779"/>
              <a:gd name="adj2" fmla="val -4810"/>
              <a:gd name="adj3" fmla="val 26780"/>
              <a:gd name="adj4" fmla="val -17715"/>
              <a:gd name="adj5" fmla="val 85129"/>
              <a:gd name="adj6" fmla="val -34999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Quantum-valid Argument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ircle: Hollow 27">
                <a:extLst>
                  <a:ext uri="{FF2B5EF4-FFF2-40B4-BE49-F238E27FC236}">
                    <a16:creationId xmlns:a16="http://schemas.microsoft.com/office/drawing/2014/main" id="{6176E2F1-C588-470E-BE45-7B6ACAB8077C}"/>
                  </a:ext>
                </a:extLst>
              </p:cNvPr>
              <p:cNvSpPr/>
              <p:nvPr/>
            </p:nvSpPr>
            <p:spPr>
              <a:xfrm>
                <a:off x="3485022" y="3144606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8" name="Circle: Hollow 27">
                <a:extLst>
                  <a:ext uri="{FF2B5EF4-FFF2-40B4-BE49-F238E27FC236}">
                    <a16:creationId xmlns:a16="http://schemas.microsoft.com/office/drawing/2014/main" id="{6176E2F1-C588-470E-BE45-7B6ACAB807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5022" y="3144606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D8C96D73-CFC6-421D-A9F8-6608876E3EE8}"/>
                  </a:ext>
                </a:extLst>
              </p:cNvPr>
              <p:cNvSpPr/>
              <p:nvPr/>
            </p:nvSpPr>
            <p:spPr>
              <a:xfrm>
                <a:off x="8718757" y="317954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D8C96D73-CFC6-421D-A9F8-6608876E3E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8757" y="317954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55818010-041D-4C30-9FC9-4EC002FEE4D7}"/>
              </a:ext>
            </a:extLst>
          </p:cNvPr>
          <p:cNvSpPr txBox="1"/>
          <p:nvPr/>
        </p:nvSpPr>
        <p:spPr>
          <a:xfrm>
            <a:off x="5629617" y="4411598"/>
            <a:ext cx="636575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Henson, Lal, &amp; Pusey: </a:t>
            </a:r>
            <a:r>
              <a:rPr lang="en-US" dirty="0"/>
              <a:t>“Theory-independent limits on correlations from </a:t>
            </a:r>
            <a:r>
              <a:rPr lang="en-US" dirty="0" err="1"/>
              <a:t>generalised</a:t>
            </a:r>
            <a:r>
              <a:rPr lang="en-US" dirty="0"/>
              <a:t> Bayesian networks” </a:t>
            </a:r>
            <a:r>
              <a:rPr lang="en-US" b="1" dirty="0">
                <a:hlinkClick r:id="rId5"/>
              </a:rPr>
              <a:t>arXiv:1405.2572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239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0F7EBE-279B-4216-9BB7-5B4A49BB8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quantum experiment</a:t>
            </a:r>
          </a:p>
        </p:txBody>
      </p:sp>
      <p:pic>
        <p:nvPicPr>
          <p:cNvPr id="2050" name="Picture 2" descr="https://www.askamathematician.com/wp-content/uploads/2010/06/TheSetUP.jpg">
            <a:extLst>
              <a:ext uri="{FF2B5EF4-FFF2-40B4-BE49-F238E27FC236}">
                <a16:creationId xmlns:a16="http://schemas.microsoft.com/office/drawing/2014/main" id="{49317B3A-E215-49BA-84D5-BFC8D1007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453" y="1107092"/>
            <a:ext cx="72580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5C4C44-1DFE-47FD-A215-916773F36FA6}"/>
                  </a:ext>
                </a:extLst>
              </p:cNvPr>
              <p:cNvSpPr txBox="1"/>
              <p:nvPr/>
            </p:nvSpPr>
            <p:spPr>
              <a:xfrm>
                <a:off x="3050173" y="3055164"/>
                <a:ext cx="5241300" cy="16631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𝑥𝑦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AB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Sup>
                            <m:sSubSupPr>
                              <m:ctrl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sSubSup>
                            <m:sSubSupPr>
                              <m:ctrl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US" sz="20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2000" dirty="0">
                    <a:ea typeface="Cambria Math" panose="02040503050406030204" pitchFamily="18" charset="0"/>
                  </a:rPr>
                  <a:t>or</a:t>
                </a:r>
              </a:p>
              <a:p>
                <a:pPr algn="ctr"/>
                <a:endParaRPr lang="en-US" sz="2000" b="0" dirty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</m:d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5C4C44-1DFE-47FD-A215-916773F36F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0173" y="3055164"/>
                <a:ext cx="5241300" cy="1663148"/>
              </a:xfrm>
              <a:prstGeom prst="rect">
                <a:avLst/>
              </a:prstGeom>
              <a:blipFill>
                <a:blip r:embed="rId3"/>
                <a:stretch>
                  <a:fillRect b="-1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220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6C7A9-74C8-4B83-AB0A-D60BCCC73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Henson Lal &amp; Pusey  </a:t>
            </a:r>
            <a:r>
              <a:rPr lang="en-CA" dirty="0">
                <a:hlinkClick r:id="rId2"/>
              </a:rPr>
              <a:t>arXiv:1405.2572</a:t>
            </a:r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DB3530-E117-4041-8121-449404F2A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941540"/>
            <a:ext cx="10972800" cy="319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91247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3C8B4-9252-4737-B870-655832B19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080"/>
          </a:xfrm>
        </p:spPr>
        <p:txBody>
          <a:bodyPr>
            <a:normAutofit fontScale="90000"/>
          </a:bodyPr>
          <a:lstStyle/>
          <a:p>
            <a:r>
              <a:rPr lang="en-US" dirty="0"/>
              <a:t>Bell Scenario (Unpacking)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E382E2A1-85BD-47D3-9125-D3FC703CA9FE}"/>
                  </a:ext>
                </a:extLst>
              </p:cNvPr>
              <p:cNvSpPr/>
              <p:nvPr/>
            </p:nvSpPr>
            <p:spPr>
              <a:xfrm>
                <a:off x="1032174" y="14465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E382E2A1-85BD-47D3-9125-D3FC703CA9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174" y="1446582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C9735215-DD52-42E6-AB31-DFA221911661}"/>
                  </a:ext>
                </a:extLst>
              </p:cNvPr>
              <p:cNvSpPr/>
              <p:nvPr/>
            </p:nvSpPr>
            <p:spPr>
              <a:xfrm>
                <a:off x="2784664" y="14465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C9735215-DD52-42E6-AB31-DFA2219116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4664" y="1446582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E17598D-9AD5-4B27-8100-2E7F1A2EC50D}"/>
              </a:ext>
            </a:extLst>
          </p:cNvPr>
          <p:cNvCxnSpPr>
            <a:cxnSpLocks/>
            <a:stCxn id="7" idx="1"/>
            <a:endCxn id="4" idx="4"/>
          </p:cNvCxnSpPr>
          <p:nvPr/>
        </p:nvCxnSpPr>
        <p:spPr>
          <a:xfrm flipH="1" flipV="1">
            <a:off x="1306494" y="1995222"/>
            <a:ext cx="650497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A21D996-4665-4E5A-B511-0A23D6D176FD}"/>
                  </a:ext>
                </a:extLst>
              </p:cNvPr>
              <p:cNvSpPr/>
              <p:nvPr/>
            </p:nvSpPr>
            <p:spPr>
              <a:xfrm>
                <a:off x="1863253" y="230332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dirty="0" smtClean="0">
                          <a:latin typeface="Cambria Math" panose="02040503050406030204" pitchFamily="18" charset="0"/>
                        </a:rPr>
                        <m:t>𝚲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BA21D996-4665-4E5A-B511-0A23D6D176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253" y="230332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7DB662C-3FB3-413B-8C63-0BE52F6CE608}"/>
              </a:ext>
            </a:extLst>
          </p:cNvPr>
          <p:cNvCxnSpPr>
            <a:cxnSpLocks/>
            <a:stCxn id="7" idx="7"/>
            <a:endCxn id="5" idx="4"/>
          </p:cNvCxnSpPr>
          <p:nvPr/>
        </p:nvCxnSpPr>
        <p:spPr>
          <a:xfrm flipV="1">
            <a:off x="2409595" y="1995222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7C81197-C5C8-4A31-AD35-9794FD9B5191}"/>
              </a:ext>
            </a:extLst>
          </p:cNvPr>
          <p:cNvCxnSpPr>
            <a:cxnSpLocks/>
            <a:stCxn id="12" idx="0"/>
            <a:endCxn id="4" idx="3"/>
          </p:cNvCxnSpPr>
          <p:nvPr/>
        </p:nvCxnSpPr>
        <p:spPr>
          <a:xfrm flipV="1">
            <a:off x="1112519" y="1914876"/>
            <a:ext cx="1" cy="6773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A4E06A1-AF7F-4465-8FEE-B34821C74A8D}"/>
              </a:ext>
            </a:extLst>
          </p:cNvPr>
          <p:cNvCxnSpPr>
            <a:cxnSpLocks/>
            <a:stCxn id="11" idx="0"/>
            <a:endCxn id="5" idx="5"/>
          </p:cNvCxnSpPr>
          <p:nvPr/>
        </p:nvCxnSpPr>
        <p:spPr>
          <a:xfrm flipV="1">
            <a:off x="3252958" y="1914876"/>
            <a:ext cx="0" cy="6628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85710400-C3BE-49F2-8E6B-1F313C7AFB23}"/>
                  </a:ext>
                </a:extLst>
              </p:cNvPr>
              <p:cNvSpPr/>
              <p:nvPr/>
            </p:nvSpPr>
            <p:spPr>
              <a:xfrm>
                <a:off x="2978638" y="257772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𝒀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85710400-C3BE-49F2-8E6B-1F313C7AFB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8638" y="2577728"/>
                <a:ext cx="548640" cy="548640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2C796D4B-5778-4D52-9702-4D861658B3E3}"/>
                  </a:ext>
                </a:extLst>
              </p:cNvPr>
              <p:cNvSpPr/>
              <p:nvPr/>
            </p:nvSpPr>
            <p:spPr>
              <a:xfrm>
                <a:off x="838199" y="2592239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2C796D4B-5778-4D52-9702-4D861658B3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2592239"/>
                <a:ext cx="548640" cy="548640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9D81340C-E268-49B1-946D-8C72E8553CD2}"/>
                  </a:ext>
                </a:extLst>
              </p:cNvPr>
              <p:cNvSpPr/>
              <p:nvPr/>
            </p:nvSpPr>
            <p:spPr>
              <a:xfrm>
                <a:off x="7719100" y="14465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9D81340C-E268-49B1-946D-8C72E8553C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9100" y="1446582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 l="-9375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73F0CA0F-AFC3-4418-9BF8-2BB88B7A8171}"/>
                  </a:ext>
                </a:extLst>
              </p:cNvPr>
              <p:cNvSpPr/>
              <p:nvPr/>
            </p:nvSpPr>
            <p:spPr>
              <a:xfrm>
                <a:off x="9471590" y="14465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73F0CA0F-AFC3-4418-9BF8-2BB88B7A81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1590" y="1446582"/>
                <a:ext cx="548640" cy="548640"/>
              </a:xfrm>
              <a:prstGeom prst="ellipse">
                <a:avLst/>
              </a:prstGeom>
              <a:blipFill>
                <a:blip r:embed="rId8"/>
                <a:stretch>
                  <a:fillRect l="-11458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2A1514E-FAE8-4800-8B85-B31CC67D9857}"/>
              </a:ext>
            </a:extLst>
          </p:cNvPr>
          <p:cNvCxnSpPr>
            <a:cxnSpLocks/>
            <a:stCxn id="16" idx="1"/>
            <a:endCxn id="13" idx="4"/>
          </p:cNvCxnSpPr>
          <p:nvPr/>
        </p:nvCxnSpPr>
        <p:spPr>
          <a:xfrm flipH="1" flipV="1">
            <a:off x="7993420" y="1995222"/>
            <a:ext cx="650497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4A0085CD-35E2-4144-AE17-B548F935C3D2}"/>
              </a:ext>
            </a:extLst>
          </p:cNvPr>
          <p:cNvSpPr/>
          <p:nvPr/>
        </p:nvSpPr>
        <p:spPr>
          <a:xfrm>
            <a:off x="8550179" y="2303322"/>
            <a:ext cx="640080" cy="640080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/>
              <a:t>Λ</a:t>
            </a:r>
            <a:endParaRPr lang="en-US" b="1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483457C-46FC-4858-B285-C3E588965A39}"/>
              </a:ext>
            </a:extLst>
          </p:cNvPr>
          <p:cNvCxnSpPr>
            <a:cxnSpLocks/>
            <a:stCxn id="16" idx="7"/>
            <a:endCxn id="14" idx="4"/>
          </p:cNvCxnSpPr>
          <p:nvPr/>
        </p:nvCxnSpPr>
        <p:spPr>
          <a:xfrm flipV="1">
            <a:off x="9096521" y="1995222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FCB7CE69-A3EE-4D0E-822A-CA62D7BC2F64}"/>
                  </a:ext>
                </a:extLst>
              </p:cNvPr>
              <p:cNvSpPr/>
              <p:nvPr/>
            </p:nvSpPr>
            <p:spPr>
              <a:xfrm>
                <a:off x="6881948" y="147024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FCB7CE69-A3EE-4D0E-822A-CA62D7BC2F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948" y="1470243"/>
                <a:ext cx="548640" cy="548640"/>
              </a:xfrm>
              <a:prstGeom prst="ellipse">
                <a:avLst/>
              </a:prstGeom>
              <a:blipFill>
                <a:blip r:embed="rId9"/>
                <a:stretch>
                  <a:fillRect l="-9375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1B6BBB2E-09A8-4412-940B-93057B92F3D3}"/>
                  </a:ext>
                </a:extLst>
              </p:cNvPr>
              <p:cNvSpPr/>
              <p:nvPr/>
            </p:nvSpPr>
            <p:spPr>
              <a:xfrm>
                <a:off x="10336866" y="14465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1B6BBB2E-09A8-4412-940B-93057B92F3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6866" y="1446582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 l="-11458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72F835E-7A61-4CD5-BCED-FE27A5CCFE7C}"/>
              </a:ext>
            </a:extLst>
          </p:cNvPr>
          <p:cNvCxnSpPr>
            <a:cxnSpLocks/>
            <a:stCxn id="16" idx="2"/>
            <a:endCxn id="22" idx="4"/>
          </p:cNvCxnSpPr>
          <p:nvPr/>
        </p:nvCxnSpPr>
        <p:spPr>
          <a:xfrm flipH="1" flipV="1">
            <a:off x="7156268" y="2018883"/>
            <a:ext cx="1393911" cy="60447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85F976C-1FC9-40BD-8EB1-10C29E796E08}"/>
              </a:ext>
            </a:extLst>
          </p:cNvPr>
          <p:cNvCxnSpPr>
            <a:cxnSpLocks/>
            <a:stCxn id="16" idx="6"/>
            <a:endCxn id="23" idx="4"/>
          </p:cNvCxnSpPr>
          <p:nvPr/>
        </p:nvCxnSpPr>
        <p:spPr>
          <a:xfrm flipV="1">
            <a:off x="9190259" y="1995222"/>
            <a:ext cx="1420927" cy="62814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E3D45BCE-976F-483F-885C-064692DCC374}"/>
              </a:ext>
            </a:extLst>
          </p:cNvPr>
          <p:cNvSpPr/>
          <p:nvPr/>
        </p:nvSpPr>
        <p:spPr>
          <a:xfrm>
            <a:off x="5439313" y="1671432"/>
            <a:ext cx="45719" cy="29260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F01821D6-F5E9-4C4D-8BB1-F44951BC8883}"/>
                  </a:ext>
                </a:extLst>
              </p:cNvPr>
              <p:cNvSpPr/>
              <p:nvPr/>
            </p:nvSpPr>
            <p:spPr>
              <a:xfrm>
                <a:off x="5865921" y="4018508"/>
                <a:ext cx="6326079" cy="22785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Unpacked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,_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|0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Unpacked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_,</m:t>
                          </m:r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Unpacked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_,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,_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Unpacked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_,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_,</m:t>
                          </m:r>
                          <m:r>
                            <a:rPr lang="en-US" sz="2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F01821D6-F5E9-4C4D-8BB1-F44951BC88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5921" y="4018508"/>
                <a:ext cx="6326079" cy="227857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Line Callout 2 (No Border) 42">
            <a:extLst>
              <a:ext uri="{FF2B5EF4-FFF2-40B4-BE49-F238E27FC236}">
                <a16:creationId xmlns:a16="http://schemas.microsoft.com/office/drawing/2014/main" id="{C4E13417-D683-4662-8FCA-7032A63265D8}"/>
              </a:ext>
            </a:extLst>
          </p:cNvPr>
          <p:cNvSpPr/>
          <p:nvPr/>
        </p:nvSpPr>
        <p:spPr>
          <a:xfrm>
            <a:off x="1357131" y="5241546"/>
            <a:ext cx="3160554" cy="485399"/>
          </a:xfrm>
          <a:prstGeom prst="callout2">
            <a:avLst>
              <a:gd name="adj1" fmla="val 71990"/>
              <a:gd name="adj2" fmla="val 107830"/>
              <a:gd name="adj3" fmla="val 69480"/>
              <a:gd name="adj4" fmla="val 122700"/>
              <a:gd name="adj5" fmla="val -7806"/>
              <a:gd name="adj6" fmla="val 137819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Bell’s Theorem!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4506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22" grpId="0" animBg="1"/>
      <p:bldP spid="23" grpId="0" animBg="1"/>
      <p:bldP spid="45" grpId="0" animBg="1"/>
      <p:bldP spid="34" grpId="0"/>
      <p:bldP spid="2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C9E7B-465A-4E53-AB61-1E7F3C48B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Biconfounding</a:t>
            </a:r>
            <a:r>
              <a:rPr lang="en-US" dirty="0"/>
              <a:t> Scenario (Unpacking)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2D7E8515-DBEA-4F53-ABF5-4D4CFCDE9FD7}"/>
                  </a:ext>
                </a:extLst>
              </p:cNvPr>
              <p:cNvSpPr/>
              <p:nvPr/>
            </p:nvSpPr>
            <p:spPr>
              <a:xfrm>
                <a:off x="1352214" y="250400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2D7E8515-DBEA-4F53-ABF5-4D4CFCDE9F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214" y="2504002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24CB314-E147-4743-B6FA-C333034B6D98}"/>
                  </a:ext>
                </a:extLst>
              </p:cNvPr>
              <p:cNvSpPr/>
              <p:nvPr/>
            </p:nvSpPr>
            <p:spPr>
              <a:xfrm>
                <a:off x="2451009" y="2715974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24CB314-E147-4743-B6FA-C333034B6D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1009" y="2715974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2DFCD29-DC1D-468E-A968-523BC9EFC7A9}"/>
              </a:ext>
            </a:extLst>
          </p:cNvPr>
          <p:cNvCxnSpPr>
            <a:cxnSpLocks/>
            <a:stCxn id="7" idx="0"/>
            <a:endCxn id="4" idx="4"/>
          </p:cNvCxnSpPr>
          <p:nvPr/>
        </p:nvCxnSpPr>
        <p:spPr>
          <a:xfrm flipV="1">
            <a:off x="1626534" y="3052642"/>
            <a:ext cx="0" cy="5182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CDDC9E00-1E63-4083-BA77-BA0BAD74FC08}"/>
                  </a:ext>
                </a:extLst>
              </p:cNvPr>
              <p:cNvSpPr/>
              <p:nvPr/>
            </p:nvSpPr>
            <p:spPr>
              <a:xfrm>
                <a:off x="1306494" y="3570873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𝐀𝐁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CDDC9E00-1E63-4083-BA77-BA0BAD74FC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494" y="3570873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29506C2-4DA1-4F89-BD59-8AB40A71B1F7}"/>
              </a:ext>
            </a:extLst>
          </p:cNvPr>
          <p:cNvCxnSpPr>
            <a:cxnSpLocks/>
            <a:stCxn id="5" idx="2"/>
            <a:endCxn id="4" idx="6"/>
          </p:cNvCxnSpPr>
          <p:nvPr/>
        </p:nvCxnSpPr>
        <p:spPr>
          <a:xfrm flipH="1" flipV="1">
            <a:off x="1900854" y="2778322"/>
            <a:ext cx="550155" cy="2119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9141BC4-36EC-452D-B00C-8E5C1AFCAF09}"/>
              </a:ext>
            </a:extLst>
          </p:cNvPr>
          <p:cNvCxnSpPr>
            <a:cxnSpLocks/>
            <a:stCxn id="7" idx="7"/>
            <a:endCxn id="5" idx="3"/>
          </p:cNvCxnSpPr>
          <p:nvPr/>
        </p:nvCxnSpPr>
        <p:spPr>
          <a:xfrm flipV="1">
            <a:off x="1852836" y="3184268"/>
            <a:ext cx="678519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6CFF11D-37A1-40AC-8262-75D91C906D33}"/>
              </a:ext>
            </a:extLst>
          </p:cNvPr>
          <p:cNvCxnSpPr>
            <a:cxnSpLocks/>
            <a:stCxn id="5" idx="6"/>
            <a:endCxn id="11" idx="2"/>
          </p:cNvCxnSpPr>
          <p:nvPr/>
        </p:nvCxnSpPr>
        <p:spPr>
          <a:xfrm flipV="1">
            <a:off x="2999649" y="2778322"/>
            <a:ext cx="546342" cy="2119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54AC77A-43BC-48FF-B45B-7A6F9E6C2F04}"/>
                  </a:ext>
                </a:extLst>
              </p:cNvPr>
              <p:cNvSpPr/>
              <p:nvPr/>
            </p:nvSpPr>
            <p:spPr>
              <a:xfrm>
                <a:off x="3545991" y="250400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54AC77A-43BC-48FF-B45B-7A6F9E6C2F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991" y="2504002"/>
                <a:ext cx="548640" cy="548640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ircle: Hollow 44">
                <a:extLst>
                  <a:ext uri="{FF2B5EF4-FFF2-40B4-BE49-F238E27FC236}">
                    <a16:creationId xmlns:a16="http://schemas.microsoft.com/office/drawing/2014/main" id="{4D08405B-2FFA-4947-8D30-5C1BD4A10D9D}"/>
                  </a:ext>
                </a:extLst>
              </p:cNvPr>
              <p:cNvSpPr/>
              <p:nvPr/>
            </p:nvSpPr>
            <p:spPr>
              <a:xfrm>
                <a:off x="3500271" y="3570873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𝐁𝐂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5" name="Circle: Hollow 44">
                <a:extLst>
                  <a:ext uri="{FF2B5EF4-FFF2-40B4-BE49-F238E27FC236}">
                    <a16:creationId xmlns:a16="http://schemas.microsoft.com/office/drawing/2014/main" id="{4D08405B-2FFA-4947-8D30-5C1BD4A10D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271" y="3570873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6AB1255-1AFC-4577-8FE2-B60C43C554BD}"/>
              </a:ext>
            </a:extLst>
          </p:cNvPr>
          <p:cNvCxnSpPr>
            <a:cxnSpLocks/>
            <a:stCxn id="45" idx="0"/>
            <a:endCxn id="11" idx="4"/>
          </p:cNvCxnSpPr>
          <p:nvPr/>
        </p:nvCxnSpPr>
        <p:spPr>
          <a:xfrm flipV="1">
            <a:off x="3820311" y="3052642"/>
            <a:ext cx="0" cy="5182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E2CCE313-CF06-43F6-A757-197D56565CAE}"/>
              </a:ext>
            </a:extLst>
          </p:cNvPr>
          <p:cNvCxnSpPr>
            <a:cxnSpLocks/>
            <a:stCxn id="45" idx="1"/>
            <a:endCxn id="5" idx="5"/>
          </p:cNvCxnSpPr>
          <p:nvPr/>
        </p:nvCxnSpPr>
        <p:spPr>
          <a:xfrm flipH="1" flipV="1">
            <a:off x="2919303" y="3184268"/>
            <a:ext cx="674706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F1206E2C-2634-4A62-B662-84821B806A6C}"/>
                  </a:ext>
                </a:extLst>
              </p:cNvPr>
              <p:cNvSpPr/>
              <p:nvPr/>
            </p:nvSpPr>
            <p:spPr>
              <a:xfrm>
                <a:off x="6009238" y="2718017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F1206E2C-2634-4A62-B662-84821B806A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238" y="2718017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 l="-10417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A8C2EEA-2230-4997-9681-B03CB293FF81}"/>
                  </a:ext>
                </a:extLst>
              </p:cNvPr>
              <p:cNvSpPr/>
              <p:nvPr/>
            </p:nvSpPr>
            <p:spPr>
              <a:xfrm>
                <a:off x="7903395" y="2716420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A8C2EEA-2230-4997-9681-B03CB293FF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395" y="2716420"/>
                <a:ext cx="548640" cy="548640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0FCEFB8C-15F8-4BA7-B18A-9879435F537A}"/>
              </a:ext>
            </a:extLst>
          </p:cNvPr>
          <p:cNvCxnSpPr>
            <a:cxnSpLocks/>
            <a:stCxn id="78" idx="1"/>
            <a:endCxn id="75" idx="4"/>
          </p:cNvCxnSpPr>
          <p:nvPr/>
        </p:nvCxnSpPr>
        <p:spPr>
          <a:xfrm flipH="1" flipV="1">
            <a:off x="6283558" y="3266657"/>
            <a:ext cx="569060" cy="3984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ircle: Hollow 77">
                <a:extLst>
                  <a:ext uri="{FF2B5EF4-FFF2-40B4-BE49-F238E27FC236}">
                    <a16:creationId xmlns:a16="http://schemas.microsoft.com/office/drawing/2014/main" id="{E2698397-C1AD-4B84-8944-0FC0DC5907D4}"/>
                  </a:ext>
                </a:extLst>
              </p:cNvPr>
              <p:cNvSpPr/>
              <p:nvPr/>
            </p:nvSpPr>
            <p:spPr>
              <a:xfrm>
                <a:off x="6758880" y="357131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𝐀𝐁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8" name="Circle: Hollow 77">
                <a:extLst>
                  <a:ext uri="{FF2B5EF4-FFF2-40B4-BE49-F238E27FC236}">
                    <a16:creationId xmlns:a16="http://schemas.microsoft.com/office/drawing/2014/main" id="{E2698397-C1AD-4B84-8944-0FC0DC5907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8880" y="357131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9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F74DEC4-75DA-433A-A99D-DC8B1CA32122}"/>
              </a:ext>
            </a:extLst>
          </p:cNvPr>
          <p:cNvCxnSpPr>
            <a:cxnSpLocks/>
            <a:stCxn id="78" idx="7"/>
            <a:endCxn id="76" idx="3"/>
          </p:cNvCxnSpPr>
          <p:nvPr/>
        </p:nvCxnSpPr>
        <p:spPr>
          <a:xfrm flipV="1">
            <a:off x="7305222" y="3184714"/>
            <a:ext cx="678519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294B107-1846-4B6B-A597-7792ED80E519}"/>
              </a:ext>
            </a:extLst>
          </p:cNvPr>
          <p:cNvCxnSpPr>
            <a:cxnSpLocks/>
            <a:stCxn id="83" idx="0"/>
            <a:endCxn id="96" idx="4"/>
          </p:cNvCxnSpPr>
          <p:nvPr/>
        </p:nvCxnSpPr>
        <p:spPr>
          <a:xfrm flipH="1" flipV="1">
            <a:off x="9259136" y="2783826"/>
            <a:ext cx="13561" cy="78749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33139D8-EC0E-406A-AA26-B1B482E20D86}"/>
                  </a:ext>
                </a:extLst>
              </p:cNvPr>
              <p:cNvSpPr/>
              <p:nvPr/>
            </p:nvSpPr>
            <p:spPr>
              <a:xfrm>
                <a:off x="9789009" y="2710489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33139D8-EC0E-406A-AA26-B1B482E20D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9009" y="2710489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 l="-9375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ircle: Hollow 82">
                <a:extLst>
                  <a:ext uri="{FF2B5EF4-FFF2-40B4-BE49-F238E27FC236}">
                    <a16:creationId xmlns:a16="http://schemas.microsoft.com/office/drawing/2014/main" id="{46E9991F-708B-42DD-9373-2B831D75FBF7}"/>
                  </a:ext>
                </a:extLst>
              </p:cNvPr>
              <p:cNvSpPr/>
              <p:nvPr/>
            </p:nvSpPr>
            <p:spPr>
              <a:xfrm>
                <a:off x="8952657" y="357131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𝐁𝐂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3" name="Circle: Hollow 82">
                <a:extLst>
                  <a:ext uri="{FF2B5EF4-FFF2-40B4-BE49-F238E27FC236}">
                    <a16:creationId xmlns:a16="http://schemas.microsoft.com/office/drawing/2014/main" id="{46E9991F-708B-42DD-9373-2B831D75FB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2657" y="357131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1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3BCA8405-65BC-4DB0-82E7-B65A1D3F6129}"/>
              </a:ext>
            </a:extLst>
          </p:cNvPr>
          <p:cNvCxnSpPr>
            <a:cxnSpLocks/>
            <a:stCxn id="83" idx="7"/>
            <a:endCxn id="82" idx="4"/>
          </p:cNvCxnSpPr>
          <p:nvPr/>
        </p:nvCxnSpPr>
        <p:spPr>
          <a:xfrm flipV="1">
            <a:off x="9498999" y="3259129"/>
            <a:ext cx="564330" cy="4059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7D086752-F432-4575-B4C5-86B5D948D6C2}"/>
              </a:ext>
            </a:extLst>
          </p:cNvPr>
          <p:cNvCxnSpPr>
            <a:cxnSpLocks/>
            <a:stCxn id="83" idx="1"/>
            <a:endCxn id="76" idx="5"/>
          </p:cNvCxnSpPr>
          <p:nvPr/>
        </p:nvCxnSpPr>
        <p:spPr>
          <a:xfrm flipH="1" flipV="1">
            <a:off x="8371689" y="3184714"/>
            <a:ext cx="674706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A0522EED-5D28-42AF-A6E5-95412C64F995}"/>
                  </a:ext>
                </a:extLst>
              </p:cNvPr>
              <p:cNvSpPr/>
              <p:nvPr/>
            </p:nvSpPr>
            <p:spPr>
              <a:xfrm>
                <a:off x="6804600" y="22296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A0522EED-5D28-42AF-A6E5-95412C64F9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600" y="2229682"/>
                <a:ext cx="548640" cy="548640"/>
              </a:xfrm>
              <a:prstGeom prst="ellipse">
                <a:avLst/>
              </a:prstGeom>
              <a:blipFill>
                <a:blip r:embed="rId12"/>
                <a:stretch>
                  <a:fillRect l="-9375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9E015195-8ABB-4FD2-B8D4-D65902DE75F1}"/>
              </a:ext>
            </a:extLst>
          </p:cNvPr>
          <p:cNvCxnSpPr>
            <a:cxnSpLocks/>
            <a:stCxn id="78" idx="0"/>
            <a:endCxn id="88" idx="4"/>
          </p:cNvCxnSpPr>
          <p:nvPr/>
        </p:nvCxnSpPr>
        <p:spPr>
          <a:xfrm flipV="1">
            <a:off x="7078920" y="2778322"/>
            <a:ext cx="0" cy="792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E130A7FB-EAE3-408E-A3CE-29B68F99583E}"/>
                  </a:ext>
                </a:extLst>
              </p:cNvPr>
              <p:cNvSpPr/>
              <p:nvPr/>
            </p:nvSpPr>
            <p:spPr>
              <a:xfrm>
                <a:off x="8984816" y="2235186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E130A7FB-EAE3-408E-A3CE-29B68F9958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4816" y="2235186"/>
                <a:ext cx="548640" cy="548640"/>
              </a:xfrm>
              <a:prstGeom prst="ellipse">
                <a:avLst/>
              </a:prstGeom>
              <a:blipFill>
                <a:blip r:embed="rId13"/>
                <a:stretch>
                  <a:fillRect l="-9375"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82168B6-925C-4D63-B65E-EB7ECD6C9B12}"/>
                  </a:ext>
                </a:extLst>
              </p:cNvPr>
              <p:cNvSpPr/>
              <p:nvPr/>
            </p:nvSpPr>
            <p:spPr>
              <a:xfrm>
                <a:off x="2613575" y="5379237"/>
                <a:ext cx="6791325" cy="11136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Unpacked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,0,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,_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</m:sSub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Unpacked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_,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82168B6-925C-4D63-B65E-EB7ECD6C9B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3575" y="5379237"/>
                <a:ext cx="6791325" cy="111363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" name="TextBox 103">
            <a:extLst>
              <a:ext uri="{FF2B5EF4-FFF2-40B4-BE49-F238E27FC236}">
                <a16:creationId xmlns:a16="http://schemas.microsoft.com/office/drawing/2014/main" id="{22D6C599-D466-48FA-9240-9B1F37E94CD0}"/>
              </a:ext>
            </a:extLst>
          </p:cNvPr>
          <p:cNvSpPr txBox="1"/>
          <p:nvPr/>
        </p:nvSpPr>
        <p:spPr>
          <a:xfrm>
            <a:off x="594510" y="1276762"/>
            <a:ext cx="154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Graph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1AC4F45-2FA5-46D7-A573-EA90D142F007}"/>
              </a:ext>
            </a:extLst>
          </p:cNvPr>
          <p:cNvSpPr txBox="1"/>
          <p:nvPr/>
        </p:nvSpPr>
        <p:spPr>
          <a:xfrm>
            <a:off x="6434844" y="1277364"/>
            <a:ext cx="174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Unpacked Graph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6DA381F-9DC8-4191-998E-B31230B95A27}"/>
              </a:ext>
            </a:extLst>
          </p:cNvPr>
          <p:cNvSpPr/>
          <p:nvPr/>
        </p:nvSpPr>
        <p:spPr>
          <a:xfrm>
            <a:off x="5439313" y="1671432"/>
            <a:ext cx="45719" cy="29260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84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78" grpId="0" animBg="1"/>
      <p:bldP spid="82" grpId="0" animBg="1"/>
      <p:bldP spid="83" grpId="0" animBg="1"/>
      <p:bldP spid="88" grpId="0" animBg="1"/>
      <p:bldP spid="96" grpId="0" animBg="1"/>
      <p:bldP spid="103" grpId="0"/>
      <p:bldP spid="105" grpId="0"/>
      <p:bldP spid="10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C9E7B-465A-4E53-AB61-1E7F3C48B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Biconfounding</a:t>
            </a:r>
            <a:r>
              <a:rPr lang="en-US" dirty="0"/>
              <a:t> Scenario (Interruption)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2D7E8515-DBEA-4F53-ABF5-4D4CFCDE9FD7}"/>
                  </a:ext>
                </a:extLst>
              </p:cNvPr>
              <p:cNvSpPr/>
              <p:nvPr/>
            </p:nvSpPr>
            <p:spPr>
              <a:xfrm>
                <a:off x="1352214" y="17724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2D7E8515-DBEA-4F53-ABF5-4D4CFCDE9F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214" y="1772482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24CB314-E147-4743-B6FA-C333034B6D98}"/>
                  </a:ext>
                </a:extLst>
              </p:cNvPr>
              <p:cNvSpPr/>
              <p:nvPr/>
            </p:nvSpPr>
            <p:spPr>
              <a:xfrm>
                <a:off x="2451009" y="1984454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24CB314-E147-4743-B6FA-C333034B6D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1009" y="1984454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2DFCD29-DC1D-468E-A968-523BC9EFC7A9}"/>
              </a:ext>
            </a:extLst>
          </p:cNvPr>
          <p:cNvCxnSpPr>
            <a:cxnSpLocks/>
            <a:endCxn id="4" idx="4"/>
          </p:cNvCxnSpPr>
          <p:nvPr/>
        </p:nvCxnSpPr>
        <p:spPr>
          <a:xfrm flipV="1">
            <a:off x="1626534" y="2321122"/>
            <a:ext cx="0" cy="5182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29506C2-4DA1-4F89-BD59-8AB40A71B1F7}"/>
              </a:ext>
            </a:extLst>
          </p:cNvPr>
          <p:cNvCxnSpPr>
            <a:cxnSpLocks/>
            <a:stCxn id="5" idx="2"/>
            <a:endCxn id="4" idx="6"/>
          </p:cNvCxnSpPr>
          <p:nvPr/>
        </p:nvCxnSpPr>
        <p:spPr>
          <a:xfrm flipH="1" flipV="1">
            <a:off x="1900854" y="2046802"/>
            <a:ext cx="550155" cy="2119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9141BC4-36EC-452D-B00C-8E5C1AFCAF09}"/>
              </a:ext>
            </a:extLst>
          </p:cNvPr>
          <p:cNvCxnSpPr>
            <a:cxnSpLocks/>
            <a:endCxn id="5" idx="3"/>
          </p:cNvCxnSpPr>
          <p:nvPr/>
        </p:nvCxnSpPr>
        <p:spPr>
          <a:xfrm flipV="1">
            <a:off x="1852836" y="2452748"/>
            <a:ext cx="678519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6CFF11D-37A1-40AC-8262-75D91C906D33}"/>
              </a:ext>
            </a:extLst>
          </p:cNvPr>
          <p:cNvCxnSpPr>
            <a:cxnSpLocks/>
            <a:stCxn id="5" idx="6"/>
            <a:endCxn id="11" idx="2"/>
          </p:cNvCxnSpPr>
          <p:nvPr/>
        </p:nvCxnSpPr>
        <p:spPr>
          <a:xfrm flipV="1">
            <a:off x="2999649" y="2046802"/>
            <a:ext cx="546342" cy="2119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54AC77A-43BC-48FF-B45B-7A6F9E6C2F04}"/>
                  </a:ext>
                </a:extLst>
              </p:cNvPr>
              <p:cNvSpPr/>
              <p:nvPr/>
            </p:nvSpPr>
            <p:spPr>
              <a:xfrm>
                <a:off x="3545991" y="17724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54AC77A-43BC-48FF-B45B-7A6F9E6C2F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991" y="1772482"/>
                <a:ext cx="548640" cy="54864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6AB1255-1AFC-4577-8FE2-B60C43C554BD}"/>
              </a:ext>
            </a:extLst>
          </p:cNvPr>
          <p:cNvCxnSpPr>
            <a:cxnSpLocks/>
            <a:endCxn id="11" idx="4"/>
          </p:cNvCxnSpPr>
          <p:nvPr/>
        </p:nvCxnSpPr>
        <p:spPr>
          <a:xfrm flipV="1">
            <a:off x="3820311" y="2321122"/>
            <a:ext cx="0" cy="5182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E2CCE313-CF06-43F6-A757-197D56565CAE}"/>
              </a:ext>
            </a:extLst>
          </p:cNvPr>
          <p:cNvCxnSpPr>
            <a:cxnSpLocks/>
            <a:endCxn id="5" idx="5"/>
          </p:cNvCxnSpPr>
          <p:nvPr/>
        </p:nvCxnSpPr>
        <p:spPr>
          <a:xfrm flipH="1" flipV="1">
            <a:off x="2919303" y="2452748"/>
            <a:ext cx="674706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B131D1C-9811-4FED-9811-0583620A2653}"/>
                  </a:ext>
                </a:extLst>
              </p:cNvPr>
              <p:cNvSpPr txBox="1"/>
              <p:nvPr/>
            </p:nvSpPr>
            <p:spPr>
              <a:xfrm>
                <a:off x="2999649" y="4780617"/>
                <a:ext cx="6094617" cy="6320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𝐴𝐵𝐶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′′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Interruption</m:t>
                          </m:r>
                        </m:sup>
                      </m:sSubSup>
                      <m:d>
                        <m:d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𝑏𝑏</m:t>
                          </m:r>
                        </m:e>
                      </m: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B131D1C-9811-4FED-9811-0583620A26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649" y="4780617"/>
                <a:ext cx="6094617" cy="6320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ircle: Hollow 36">
                <a:extLst>
                  <a:ext uri="{FF2B5EF4-FFF2-40B4-BE49-F238E27FC236}">
                    <a16:creationId xmlns:a16="http://schemas.microsoft.com/office/drawing/2014/main" id="{BAB59A83-0F42-4759-973C-F5599B160B60}"/>
                  </a:ext>
                </a:extLst>
              </p:cNvPr>
              <p:cNvSpPr/>
              <p:nvPr/>
            </p:nvSpPr>
            <p:spPr>
              <a:xfrm>
                <a:off x="1320055" y="2788920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37" name="Circle: Hollow 36">
                <a:extLst>
                  <a:ext uri="{FF2B5EF4-FFF2-40B4-BE49-F238E27FC236}">
                    <a16:creationId xmlns:a16="http://schemas.microsoft.com/office/drawing/2014/main" id="{BAB59A83-0F42-4759-973C-F5599B160B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0055" y="2788920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ircle: Hollow 38">
                <a:extLst>
                  <a:ext uri="{FF2B5EF4-FFF2-40B4-BE49-F238E27FC236}">
                    <a16:creationId xmlns:a16="http://schemas.microsoft.com/office/drawing/2014/main" id="{1644015C-B684-4599-AA80-4D575B895BEE}"/>
                  </a:ext>
                </a:extLst>
              </p:cNvPr>
              <p:cNvSpPr/>
              <p:nvPr/>
            </p:nvSpPr>
            <p:spPr>
              <a:xfrm>
                <a:off x="3500271" y="2795161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39" name="Circle: Hollow 38">
                <a:extLst>
                  <a:ext uri="{FF2B5EF4-FFF2-40B4-BE49-F238E27FC236}">
                    <a16:creationId xmlns:a16="http://schemas.microsoft.com/office/drawing/2014/main" id="{1644015C-B684-4599-AA80-4D575B895B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271" y="2795161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982E192F-7DAE-4393-9010-A1DC28831B5E}"/>
              </a:ext>
            </a:extLst>
          </p:cNvPr>
          <p:cNvGrpSpPr/>
          <p:nvPr/>
        </p:nvGrpSpPr>
        <p:grpSpPr>
          <a:xfrm>
            <a:off x="6009238" y="1498162"/>
            <a:ext cx="4328411" cy="1930838"/>
            <a:chOff x="6009238" y="1498162"/>
            <a:chExt cx="4328411" cy="19308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F1206E2C-2634-4A62-B662-84821B806A6C}"/>
                    </a:ext>
                  </a:extLst>
                </p:cNvPr>
                <p:cNvSpPr/>
                <p:nvPr/>
              </p:nvSpPr>
              <p:spPr>
                <a:xfrm>
                  <a:off x="6009238" y="1986497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𝑨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F1206E2C-2634-4A62-B662-84821B806A6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9238" y="1986497"/>
                  <a:ext cx="548640" cy="548640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5A8C2EEA-2230-4997-9681-B03CB293FF81}"/>
                    </a:ext>
                  </a:extLst>
                </p:cNvPr>
                <p:cNvSpPr/>
                <p:nvPr/>
              </p:nvSpPr>
              <p:spPr>
                <a:xfrm>
                  <a:off x="7903395" y="1984900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𝑩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5A8C2EEA-2230-4997-9681-B03CB293FF8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03395" y="1984900"/>
                  <a:ext cx="548640" cy="548640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0FCEFB8C-15F8-4BA7-B18A-9879435F537A}"/>
                </a:ext>
              </a:extLst>
            </p:cNvPr>
            <p:cNvCxnSpPr>
              <a:cxnSpLocks/>
              <a:endCxn id="75" idx="4"/>
            </p:cNvCxnSpPr>
            <p:nvPr/>
          </p:nvCxnSpPr>
          <p:spPr>
            <a:xfrm flipH="1" flipV="1">
              <a:off x="6283558" y="2535137"/>
              <a:ext cx="569060" cy="3984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DF74DEC4-75DA-433A-A99D-DC8B1CA32122}"/>
                </a:ext>
              </a:extLst>
            </p:cNvPr>
            <p:cNvCxnSpPr>
              <a:cxnSpLocks/>
              <a:endCxn id="76" idx="3"/>
            </p:cNvCxnSpPr>
            <p:nvPr/>
          </p:nvCxnSpPr>
          <p:spPr>
            <a:xfrm flipV="1">
              <a:off x="7305222" y="2453194"/>
              <a:ext cx="678519" cy="48034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F33139D8-EC0E-406A-AA26-B1B482E20D86}"/>
                    </a:ext>
                  </a:extLst>
                </p:cNvPr>
                <p:cNvSpPr/>
                <p:nvPr/>
              </p:nvSpPr>
              <p:spPr>
                <a:xfrm>
                  <a:off x="9789009" y="1978969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𝑪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F33139D8-EC0E-406A-AA26-B1B482E20D8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89009" y="1978969"/>
                  <a:ext cx="548640" cy="548640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3BCA8405-65BC-4DB0-82E7-B65A1D3F6129}"/>
                </a:ext>
              </a:extLst>
            </p:cNvPr>
            <p:cNvCxnSpPr>
              <a:cxnSpLocks/>
              <a:endCxn id="82" idx="4"/>
            </p:cNvCxnSpPr>
            <p:nvPr/>
          </p:nvCxnSpPr>
          <p:spPr>
            <a:xfrm flipV="1">
              <a:off x="9498999" y="2527609"/>
              <a:ext cx="564330" cy="40592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7D086752-F432-4575-B4C5-86B5D948D6C2}"/>
                </a:ext>
              </a:extLst>
            </p:cNvPr>
            <p:cNvCxnSpPr>
              <a:cxnSpLocks/>
              <a:endCxn id="76" idx="5"/>
            </p:cNvCxnSpPr>
            <p:nvPr/>
          </p:nvCxnSpPr>
          <p:spPr>
            <a:xfrm flipH="1" flipV="1">
              <a:off x="8371689" y="2453194"/>
              <a:ext cx="674706" cy="48034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A0522EED-5D28-42AF-A6E5-95412C64F995}"/>
                    </a:ext>
                  </a:extLst>
                </p:cNvPr>
                <p:cNvSpPr/>
                <p:nvPr/>
              </p:nvSpPr>
              <p:spPr>
                <a:xfrm>
                  <a:off x="6804600" y="1498162"/>
                  <a:ext cx="548640" cy="54864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A0522EED-5D28-42AF-A6E5-95412C64F99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4600" y="1498162"/>
                  <a:ext cx="548640" cy="54864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9E015195-8ABB-4FD2-B8D4-D65902DE75F1}"/>
                </a:ext>
              </a:extLst>
            </p:cNvPr>
            <p:cNvCxnSpPr>
              <a:cxnSpLocks/>
              <a:stCxn id="88" idx="1"/>
              <a:endCxn id="75" idx="7"/>
            </p:cNvCxnSpPr>
            <p:nvPr/>
          </p:nvCxnSpPr>
          <p:spPr>
            <a:xfrm flipH="1">
              <a:off x="6477532" y="1772482"/>
              <a:ext cx="327068" cy="294361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E130A7FB-EAE3-408E-A3CE-29B68F99583E}"/>
                    </a:ext>
                  </a:extLst>
                </p:cNvPr>
                <p:cNvSpPr/>
                <p:nvPr/>
              </p:nvSpPr>
              <p:spPr>
                <a:xfrm>
                  <a:off x="8984816" y="1503666"/>
                  <a:ext cx="548640" cy="54864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′′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E130A7FB-EAE3-408E-A3CE-29B68F99583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4816" y="1503666"/>
                  <a:ext cx="548640" cy="548640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9E0C886-CA3E-4966-90C3-F2C1B831D61F}"/>
                </a:ext>
              </a:extLst>
            </p:cNvPr>
            <p:cNvCxnSpPr>
              <a:cxnSpLocks/>
              <a:stCxn id="96" idx="3"/>
              <a:endCxn id="82" idx="1"/>
            </p:cNvCxnSpPr>
            <p:nvPr/>
          </p:nvCxnSpPr>
          <p:spPr>
            <a:xfrm>
              <a:off x="9533456" y="1777986"/>
              <a:ext cx="335899" cy="28132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Circle: Hollow 37">
                  <a:extLst>
                    <a:ext uri="{FF2B5EF4-FFF2-40B4-BE49-F238E27FC236}">
                      <a16:creationId xmlns:a16="http://schemas.microsoft.com/office/drawing/2014/main" id="{8E0C7519-7981-4689-B4CF-D040BEFB83A3}"/>
                    </a:ext>
                  </a:extLst>
                </p:cNvPr>
                <p:cNvSpPr/>
                <p:nvPr/>
              </p:nvSpPr>
              <p:spPr>
                <a:xfrm>
                  <a:off x="6737285" y="2788920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38" name="Circle: Hollow 37">
                  <a:extLst>
                    <a:ext uri="{FF2B5EF4-FFF2-40B4-BE49-F238E27FC236}">
                      <a16:creationId xmlns:a16="http://schemas.microsoft.com/office/drawing/2014/main" id="{8E0C7519-7981-4689-B4CF-D040BEFB83A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7285" y="2788920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13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Circle: Hollow 39">
                  <a:extLst>
                    <a:ext uri="{FF2B5EF4-FFF2-40B4-BE49-F238E27FC236}">
                      <a16:creationId xmlns:a16="http://schemas.microsoft.com/office/drawing/2014/main" id="{DB9CF3B7-4BAA-40E9-905B-256DDF13D2F3}"/>
                    </a:ext>
                  </a:extLst>
                </p:cNvPr>
                <p:cNvSpPr/>
                <p:nvPr/>
              </p:nvSpPr>
              <p:spPr>
                <a:xfrm>
                  <a:off x="8958974" y="2788920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1400" b="1" i="1" dirty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400" b="0" i="0" dirty="0" smtClean="0">
                                <a:latin typeface="Cambria Math" panose="02040503050406030204" pitchFamily="18" charset="0"/>
                              </a:rPr>
                              <m:t>BC</m:t>
                            </m:r>
                          </m:sub>
                          <m:sup/>
                        </m:sSubSup>
                      </m:oMath>
                    </m:oMathPara>
                  </a14:m>
                  <a:endParaRPr lang="en-US" sz="1400" baseline="-25000" dirty="0"/>
                </a:p>
              </p:txBody>
            </p:sp>
          </mc:Choice>
          <mc:Fallback xmlns="">
            <p:sp>
              <p:nvSpPr>
                <p:cNvPr id="40" name="Circle: Hollow 39">
                  <a:extLst>
                    <a:ext uri="{FF2B5EF4-FFF2-40B4-BE49-F238E27FC236}">
                      <a16:creationId xmlns:a16="http://schemas.microsoft.com/office/drawing/2014/main" id="{DB9CF3B7-4BAA-40E9-905B-256DDF13D2F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58974" y="2788920"/>
                  <a:ext cx="640080" cy="640080"/>
                </a:xfrm>
                <a:prstGeom prst="donut">
                  <a:avLst>
                    <a:gd name="adj" fmla="val 10362"/>
                  </a:avLst>
                </a:prstGeom>
                <a:blipFill>
                  <a:blip r:embed="rId14"/>
                  <a:stretch>
                    <a:fillRect/>
                  </a:stretch>
                </a:blipFill>
                <a:ln w="19050"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6C6EEA3-37CF-45B5-BC77-AAB9CFE4D4F5}"/>
                  </a:ext>
                </a:extLst>
              </p:cNvPr>
              <p:cNvSpPr txBox="1"/>
              <p:nvPr/>
            </p:nvSpPr>
            <p:spPr>
              <a:xfrm>
                <a:off x="906289" y="5629246"/>
                <a:ext cx="10281341" cy="7299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/>
                      </m:sSub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𝐴𝐵𝐶</m:t>
                          </m:r>
                        </m:sub>
                        <m:sup/>
                      </m:sSub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+1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bSup>
                                <m:sSub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𝐴𝐵𝐶</m:t>
                                  </m:r>
                                </m:sub>
                                <m:sup/>
                              </m:sSubSup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8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bSup>
                                <m:sSub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𝐴𝐵𝐶</m:t>
                                  </m:r>
                                </m:sub>
                                <m:sup/>
                              </m:sSubSup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6C6EEA3-37CF-45B5-BC77-AAB9CFE4D4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289" y="5629246"/>
                <a:ext cx="10281341" cy="72994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527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1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C9E7B-465A-4E53-AB61-1E7F3C48B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Biconfounding</a:t>
            </a:r>
            <a:r>
              <a:rPr lang="en-US" dirty="0"/>
              <a:t> Scenario (</a:t>
            </a:r>
            <a:r>
              <a:rPr lang="en-US" dirty="0" err="1"/>
              <a:t>Unpacking+Inflation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2D7E8515-DBEA-4F53-ABF5-4D4CFCDE9FD7}"/>
                  </a:ext>
                </a:extLst>
              </p:cNvPr>
              <p:cNvSpPr/>
              <p:nvPr/>
            </p:nvSpPr>
            <p:spPr>
              <a:xfrm>
                <a:off x="1352214" y="17724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2D7E8515-DBEA-4F53-ABF5-4D4CFCDE9F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214" y="1772482"/>
                <a:ext cx="548640" cy="54864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24CB314-E147-4743-B6FA-C333034B6D98}"/>
                  </a:ext>
                </a:extLst>
              </p:cNvPr>
              <p:cNvSpPr/>
              <p:nvPr/>
            </p:nvSpPr>
            <p:spPr>
              <a:xfrm>
                <a:off x="2451009" y="1984454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24CB314-E147-4743-B6FA-C333034B6D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1009" y="1984454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2DFCD29-DC1D-468E-A968-523BC9EFC7A9}"/>
              </a:ext>
            </a:extLst>
          </p:cNvPr>
          <p:cNvCxnSpPr>
            <a:cxnSpLocks/>
            <a:stCxn id="7" idx="0"/>
            <a:endCxn id="4" idx="4"/>
          </p:cNvCxnSpPr>
          <p:nvPr/>
        </p:nvCxnSpPr>
        <p:spPr>
          <a:xfrm flipV="1">
            <a:off x="1626534" y="2321122"/>
            <a:ext cx="0" cy="5182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CDDC9E00-1E63-4083-BA77-BA0BAD74FC08}"/>
                  </a:ext>
                </a:extLst>
              </p:cNvPr>
              <p:cNvSpPr/>
              <p:nvPr/>
            </p:nvSpPr>
            <p:spPr>
              <a:xfrm>
                <a:off x="1306494" y="2839353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𝐀𝐁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CDDC9E00-1E63-4083-BA77-BA0BAD74FC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494" y="2839353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9141BC4-36EC-452D-B00C-8E5C1AFCAF09}"/>
              </a:ext>
            </a:extLst>
          </p:cNvPr>
          <p:cNvCxnSpPr>
            <a:cxnSpLocks/>
            <a:stCxn id="7" idx="7"/>
            <a:endCxn id="5" idx="3"/>
          </p:cNvCxnSpPr>
          <p:nvPr/>
        </p:nvCxnSpPr>
        <p:spPr>
          <a:xfrm flipV="1">
            <a:off x="1852836" y="2452748"/>
            <a:ext cx="678519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54AC77A-43BC-48FF-B45B-7A6F9E6C2F04}"/>
                  </a:ext>
                </a:extLst>
              </p:cNvPr>
              <p:cNvSpPr/>
              <p:nvPr/>
            </p:nvSpPr>
            <p:spPr>
              <a:xfrm>
                <a:off x="3545991" y="177248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54AC77A-43BC-48FF-B45B-7A6F9E6C2F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991" y="1772482"/>
                <a:ext cx="548640" cy="548640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ircle: Hollow 44">
                <a:extLst>
                  <a:ext uri="{FF2B5EF4-FFF2-40B4-BE49-F238E27FC236}">
                    <a16:creationId xmlns:a16="http://schemas.microsoft.com/office/drawing/2014/main" id="{4D08405B-2FFA-4947-8D30-5C1BD4A10D9D}"/>
                  </a:ext>
                </a:extLst>
              </p:cNvPr>
              <p:cNvSpPr/>
              <p:nvPr/>
            </p:nvSpPr>
            <p:spPr>
              <a:xfrm>
                <a:off x="3500271" y="2839353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𝐁𝐂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5" name="Circle: Hollow 44">
                <a:extLst>
                  <a:ext uri="{FF2B5EF4-FFF2-40B4-BE49-F238E27FC236}">
                    <a16:creationId xmlns:a16="http://schemas.microsoft.com/office/drawing/2014/main" id="{4D08405B-2FFA-4947-8D30-5C1BD4A10D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271" y="2839353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6AB1255-1AFC-4577-8FE2-B60C43C554BD}"/>
              </a:ext>
            </a:extLst>
          </p:cNvPr>
          <p:cNvCxnSpPr>
            <a:cxnSpLocks/>
            <a:stCxn id="45" idx="0"/>
            <a:endCxn id="11" idx="4"/>
          </p:cNvCxnSpPr>
          <p:nvPr/>
        </p:nvCxnSpPr>
        <p:spPr>
          <a:xfrm flipV="1">
            <a:off x="3820311" y="2321122"/>
            <a:ext cx="0" cy="5182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E2CCE313-CF06-43F6-A757-197D56565CAE}"/>
              </a:ext>
            </a:extLst>
          </p:cNvPr>
          <p:cNvCxnSpPr>
            <a:cxnSpLocks/>
            <a:stCxn id="45" idx="1"/>
            <a:endCxn id="5" idx="5"/>
          </p:cNvCxnSpPr>
          <p:nvPr/>
        </p:nvCxnSpPr>
        <p:spPr>
          <a:xfrm flipH="1" flipV="1">
            <a:off x="2919303" y="2452748"/>
            <a:ext cx="674706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A8C2EEA-2230-4997-9681-B03CB293FF81}"/>
                  </a:ext>
                </a:extLst>
              </p:cNvPr>
              <p:cNvSpPr/>
              <p:nvPr/>
            </p:nvSpPr>
            <p:spPr>
              <a:xfrm>
                <a:off x="7903395" y="1984900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/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A8C2EEA-2230-4997-9681-B03CB293FF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395" y="1984900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ircle: Hollow 77">
                <a:extLst>
                  <a:ext uri="{FF2B5EF4-FFF2-40B4-BE49-F238E27FC236}">
                    <a16:creationId xmlns:a16="http://schemas.microsoft.com/office/drawing/2014/main" id="{E2698397-C1AD-4B84-8944-0FC0DC5907D4}"/>
                  </a:ext>
                </a:extLst>
              </p:cNvPr>
              <p:cNvSpPr/>
              <p:nvPr/>
            </p:nvSpPr>
            <p:spPr>
              <a:xfrm>
                <a:off x="6758880" y="283979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𝐀𝐁</m:t>
                          </m:r>
                        </m:sub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8" name="Circle: Hollow 77">
                <a:extLst>
                  <a:ext uri="{FF2B5EF4-FFF2-40B4-BE49-F238E27FC236}">
                    <a16:creationId xmlns:a16="http://schemas.microsoft.com/office/drawing/2014/main" id="{E2698397-C1AD-4B84-8944-0FC0DC5907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8880" y="283979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8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F74DEC4-75DA-433A-A99D-DC8B1CA32122}"/>
              </a:ext>
            </a:extLst>
          </p:cNvPr>
          <p:cNvCxnSpPr>
            <a:cxnSpLocks/>
            <a:stCxn id="78" idx="7"/>
            <a:endCxn id="76" idx="3"/>
          </p:cNvCxnSpPr>
          <p:nvPr/>
        </p:nvCxnSpPr>
        <p:spPr>
          <a:xfrm flipV="1">
            <a:off x="7305222" y="2453194"/>
            <a:ext cx="678519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294B107-1846-4B6B-A597-7792ED80E519}"/>
              </a:ext>
            </a:extLst>
          </p:cNvPr>
          <p:cNvCxnSpPr>
            <a:cxnSpLocks/>
            <a:stCxn id="83" idx="0"/>
            <a:endCxn id="96" idx="4"/>
          </p:cNvCxnSpPr>
          <p:nvPr/>
        </p:nvCxnSpPr>
        <p:spPr>
          <a:xfrm flipH="1" flipV="1">
            <a:off x="9259136" y="2528714"/>
            <a:ext cx="13561" cy="3110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ircle: Hollow 82">
                <a:extLst>
                  <a:ext uri="{FF2B5EF4-FFF2-40B4-BE49-F238E27FC236}">
                    <a16:creationId xmlns:a16="http://schemas.microsoft.com/office/drawing/2014/main" id="{46E9991F-708B-42DD-9373-2B831D75FBF7}"/>
                  </a:ext>
                </a:extLst>
              </p:cNvPr>
              <p:cNvSpPr/>
              <p:nvPr/>
            </p:nvSpPr>
            <p:spPr>
              <a:xfrm>
                <a:off x="8952657" y="283979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𝐁𝐂</m:t>
                          </m:r>
                        </m:sub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3" name="Circle: Hollow 82">
                <a:extLst>
                  <a:ext uri="{FF2B5EF4-FFF2-40B4-BE49-F238E27FC236}">
                    <a16:creationId xmlns:a16="http://schemas.microsoft.com/office/drawing/2014/main" id="{46E9991F-708B-42DD-9373-2B831D75FB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2657" y="283979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9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7D086752-F432-4575-B4C5-86B5D948D6C2}"/>
              </a:ext>
            </a:extLst>
          </p:cNvPr>
          <p:cNvCxnSpPr>
            <a:cxnSpLocks/>
            <a:stCxn id="83" idx="1"/>
            <a:endCxn id="76" idx="5"/>
          </p:cNvCxnSpPr>
          <p:nvPr/>
        </p:nvCxnSpPr>
        <p:spPr>
          <a:xfrm flipH="1" flipV="1">
            <a:off x="8371689" y="2453194"/>
            <a:ext cx="674706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A0522EED-5D28-42AF-A6E5-95412C64F995}"/>
                  </a:ext>
                </a:extLst>
              </p:cNvPr>
              <p:cNvSpPr/>
              <p:nvPr/>
            </p:nvSpPr>
            <p:spPr>
              <a:xfrm>
                <a:off x="6804600" y="1984454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/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A0522EED-5D28-42AF-A6E5-95412C64F9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600" y="1984454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9E015195-8ABB-4FD2-B8D4-D65902DE75F1}"/>
              </a:ext>
            </a:extLst>
          </p:cNvPr>
          <p:cNvCxnSpPr>
            <a:cxnSpLocks/>
            <a:stCxn id="78" idx="0"/>
            <a:endCxn id="88" idx="4"/>
          </p:cNvCxnSpPr>
          <p:nvPr/>
        </p:nvCxnSpPr>
        <p:spPr>
          <a:xfrm flipV="1">
            <a:off x="7078920" y="2533094"/>
            <a:ext cx="0" cy="3067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E130A7FB-EAE3-408E-A3CE-29B68F99583E}"/>
                  </a:ext>
                </a:extLst>
              </p:cNvPr>
              <p:cNvSpPr/>
              <p:nvPr/>
            </p:nvSpPr>
            <p:spPr>
              <a:xfrm>
                <a:off x="8984816" y="1980074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/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E130A7FB-EAE3-408E-A3CE-29B68F9958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4816" y="1980074"/>
                <a:ext cx="548640" cy="54864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8217D49-79DA-4999-BCFB-0B3ED10F1F4D}"/>
                  </a:ext>
                </a:extLst>
              </p:cNvPr>
              <p:cNvSpPr/>
              <p:nvPr/>
            </p:nvSpPr>
            <p:spPr>
              <a:xfrm>
                <a:off x="7903395" y="5091626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/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8217D49-79DA-4999-BCFB-0B3ED10F1F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395" y="5091626"/>
                <a:ext cx="548640" cy="548640"/>
              </a:xfrm>
              <a:prstGeom prst="ellipse">
                <a:avLst/>
              </a:prstGeom>
              <a:blipFill>
                <a:blip r:embed="rId12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id="{4A105FF6-3E22-4D34-8C20-B02C69462710}"/>
                  </a:ext>
                </a:extLst>
              </p:cNvPr>
              <p:cNvSpPr/>
              <p:nvPr/>
            </p:nvSpPr>
            <p:spPr>
              <a:xfrm>
                <a:off x="6758880" y="414528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𝐀𝐁</m:t>
                          </m:r>
                        </m:sub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id="{4A105FF6-3E22-4D34-8C20-B02C694627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8880" y="414528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3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18316FC-5982-40B8-9076-C18A84ADBC70}"/>
              </a:ext>
            </a:extLst>
          </p:cNvPr>
          <p:cNvCxnSpPr>
            <a:cxnSpLocks/>
            <a:stCxn id="32" idx="5"/>
            <a:endCxn id="30" idx="1"/>
          </p:cNvCxnSpPr>
          <p:nvPr/>
        </p:nvCxnSpPr>
        <p:spPr>
          <a:xfrm>
            <a:off x="7305222" y="4691629"/>
            <a:ext cx="678519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F0C12E-00A7-4EB5-9C63-DF9AE25E05CC}"/>
              </a:ext>
            </a:extLst>
          </p:cNvPr>
          <p:cNvCxnSpPr>
            <a:cxnSpLocks/>
            <a:stCxn id="36" idx="4"/>
            <a:endCxn id="41" idx="0"/>
          </p:cNvCxnSpPr>
          <p:nvPr/>
        </p:nvCxnSpPr>
        <p:spPr>
          <a:xfrm>
            <a:off x="9272697" y="4785367"/>
            <a:ext cx="3813" cy="30010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ircle: Hollow 35">
                <a:extLst>
                  <a:ext uri="{FF2B5EF4-FFF2-40B4-BE49-F238E27FC236}">
                    <a16:creationId xmlns:a16="http://schemas.microsoft.com/office/drawing/2014/main" id="{54BDED7D-457A-439E-88B1-05DBCDB758B2}"/>
                  </a:ext>
                </a:extLst>
              </p:cNvPr>
              <p:cNvSpPr/>
              <p:nvPr/>
            </p:nvSpPr>
            <p:spPr>
              <a:xfrm>
                <a:off x="8952657" y="414528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𝐁𝐂</m:t>
                          </m:r>
                        </m:sub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6" name="Circle: Hollow 35">
                <a:extLst>
                  <a:ext uri="{FF2B5EF4-FFF2-40B4-BE49-F238E27FC236}">
                    <a16:creationId xmlns:a16="http://schemas.microsoft.com/office/drawing/2014/main" id="{54BDED7D-457A-439E-88B1-05DBCDB758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2657" y="414528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7B8827A-A8D6-4652-87F8-D30FD4F0C930}"/>
              </a:ext>
            </a:extLst>
          </p:cNvPr>
          <p:cNvCxnSpPr>
            <a:cxnSpLocks/>
            <a:stCxn id="36" idx="3"/>
            <a:endCxn id="30" idx="7"/>
          </p:cNvCxnSpPr>
          <p:nvPr/>
        </p:nvCxnSpPr>
        <p:spPr>
          <a:xfrm flipH="1">
            <a:off x="8371689" y="4691629"/>
            <a:ext cx="674706" cy="480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3318C3CE-621C-4A47-AF9F-991B98D0A6A6}"/>
                  </a:ext>
                </a:extLst>
              </p:cNvPr>
              <p:cNvSpPr/>
              <p:nvPr/>
            </p:nvSpPr>
            <p:spPr>
              <a:xfrm>
                <a:off x="6804600" y="5169674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/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3318C3CE-621C-4A47-AF9F-991B98D0A6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600" y="5169674"/>
                <a:ext cx="548640" cy="548640"/>
              </a:xfrm>
              <a:prstGeom prst="ellipse">
                <a:avLst/>
              </a:prstGeom>
              <a:blipFill>
                <a:blip r:embed="rId15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7C35D9E-2C15-43E3-95B0-C8655BD771CF}"/>
              </a:ext>
            </a:extLst>
          </p:cNvPr>
          <p:cNvCxnSpPr>
            <a:cxnSpLocks/>
            <a:stCxn id="32" idx="4"/>
            <a:endCxn id="39" idx="0"/>
          </p:cNvCxnSpPr>
          <p:nvPr/>
        </p:nvCxnSpPr>
        <p:spPr>
          <a:xfrm>
            <a:off x="7078920" y="4785367"/>
            <a:ext cx="0" cy="3843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6DCE7566-CFEB-465C-97E7-231B95D816DE}"/>
                  </a:ext>
                </a:extLst>
              </p:cNvPr>
              <p:cNvSpPr/>
              <p:nvPr/>
            </p:nvSpPr>
            <p:spPr>
              <a:xfrm>
                <a:off x="9002190" y="5085471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/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6DCE7566-CFEB-465C-97E7-231B95D816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2190" y="5085471"/>
                <a:ext cx="548640" cy="548640"/>
              </a:xfrm>
              <a:prstGeom prst="ellipse">
                <a:avLst/>
              </a:prstGeom>
              <a:blipFill>
                <a:blip r:embed="rId16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B760EF9-8F0B-4E0D-8CED-8067FA26225B}"/>
                  </a:ext>
                </a:extLst>
              </p:cNvPr>
              <p:cNvSpPr/>
              <p:nvPr/>
            </p:nvSpPr>
            <p:spPr>
              <a:xfrm>
                <a:off x="7903395" y="301970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/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B760EF9-8F0B-4E0D-8CED-8067FA2622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395" y="3019703"/>
                <a:ext cx="548640" cy="548640"/>
              </a:xfrm>
              <a:prstGeom prst="ellipse">
                <a:avLst/>
              </a:prstGeom>
              <a:blipFill>
                <a:blip r:embed="rId17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3D82B5C-8A15-41C6-B4EE-ED2DA544462F}"/>
                  </a:ext>
                </a:extLst>
              </p:cNvPr>
              <p:cNvSpPr/>
              <p:nvPr/>
            </p:nvSpPr>
            <p:spPr>
              <a:xfrm>
                <a:off x="7903395" y="405349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/>
                        <m:sup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3D82B5C-8A15-41C6-B4EE-ED2DA54446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395" y="4053492"/>
                <a:ext cx="548640" cy="548640"/>
              </a:xfrm>
              <a:prstGeom prst="ellipse">
                <a:avLst/>
              </a:prstGeom>
              <a:blipFill>
                <a:blip r:embed="rId18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E7F68EC-69A9-41D3-AEB2-E20C6CCB2A9F}"/>
              </a:ext>
            </a:extLst>
          </p:cNvPr>
          <p:cNvCxnSpPr>
            <a:cxnSpLocks/>
            <a:stCxn id="78" idx="6"/>
            <a:endCxn id="55" idx="2"/>
          </p:cNvCxnSpPr>
          <p:nvPr/>
        </p:nvCxnSpPr>
        <p:spPr>
          <a:xfrm>
            <a:off x="7398960" y="3159839"/>
            <a:ext cx="504435" cy="1341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87E7927-E346-4963-959E-687B524E411F}"/>
              </a:ext>
            </a:extLst>
          </p:cNvPr>
          <p:cNvCxnSpPr>
            <a:cxnSpLocks/>
            <a:stCxn id="36" idx="1"/>
            <a:endCxn id="55" idx="5"/>
          </p:cNvCxnSpPr>
          <p:nvPr/>
        </p:nvCxnSpPr>
        <p:spPr>
          <a:xfrm flipH="1" flipV="1">
            <a:off x="8371689" y="3487997"/>
            <a:ext cx="674706" cy="7510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F1A9EFD-BF7A-4710-BC49-0452FE22493B}"/>
              </a:ext>
            </a:extLst>
          </p:cNvPr>
          <p:cNvCxnSpPr>
            <a:cxnSpLocks/>
            <a:stCxn id="83" idx="3"/>
            <a:endCxn id="56" idx="7"/>
          </p:cNvCxnSpPr>
          <p:nvPr/>
        </p:nvCxnSpPr>
        <p:spPr>
          <a:xfrm flipH="1">
            <a:off x="8371689" y="3386141"/>
            <a:ext cx="674706" cy="7476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37AE94F1-B64F-458D-AEC4-54E60342A6C3}"/>
              </a:ext>
            </a:extLst>
          </p:cNvPr>
          <p:cNvCxnSpPr>
            <a:cxnSpLocks/>
            <a:stCxn id="32" idx="6"/>
            <a:endCxn id="56" idx="2"/>
          </p:cNvCxnSpPr>
          <p:nvPr/>
        </p:nvCxnSpPr>
        <p:spPr>
          <a:xfrm flipV="1">
            <a:off x="7398960" y="4327812"/>
            <a:ext cx="504435" cy="1375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237ED07-C2C0-45EA-8B51-3EFC66DEB567}"/>
                  </a:ext>
                </a:extLst>
              </p:cNvPr>
              <p:cNvSpPr txBox="1"/>
              <p:nvPr/>
            </p:nvSpPr>
            <p:spPr>
              <a:xfrm>
                <a:off x="771173" y="3890324"/>
                <a:ext cx="4873355" cy="47205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𝑎𝑏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Unpacked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𝑎𝑏𝑐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237ED07-C2C0-45EA-8B51-3EFC66DEB5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173" y="3890324"/>
                <a:ext cx="4873355" cy="47205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69D4A01-5541-41DC-A749-8988F40CC4DF}"/>
                  </a:ext>
                </a:extLst>
              </p:cNvPr>
              <p:cNvSpPr txBox="1"/>
              <p:nvPr/>
            </p:nvSpPr>
            <p:spPr>
              <a:xfrm>
                <a:off x="419913" y="4402039"/>
                <a:ext cx="5826422" cy="221079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i="1" dirty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dirty="0">
                  <a:solidFill>
                    <a:srgbClr val="C00000"/>
                  </a:solidFill>
                </a:endParaRPr>
              </a:p>
              <a:p>
                <a:pPr algn="ctr"/>
                <a:endParaRPr lang="en-US" sz="24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i="1" dirty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i="1" dirty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69D4A01-5541-41DC-A749-8988F40CC4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913" y="4402039"/>
                <a:ext cx="5826422" cy="2210798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EFF32F94-2DE5-4C8B-BE92-DD843ED2BFD2}"/>
              </a:ext>
            </a:extLst>
          </p:cNvPr>
          <p:cNvSpPr txBox="1"/>
          <p:nvPr/>
        </p:nvSpPr>
        <p:spPr>
          <a:xfrm>
            <a:off x="594510" y="1276762"/>
            <a:ext cx="3873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Unpacked Graph (Condensed Notation)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C7193DB-4BB1-4A91-873E-64212C516DC3}"/>
              </a:ext>
            </a:extLst>
          </p:cNvPr>
          <p:cNvSpPr txBox="1"/>
          <p:nvPr/>
        </p:nvSpPr>
        <p:spPr>
          <a:xfrm>
            <a:off x="6434844" y="1277364"/>
            <a:ext cx="2828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Inflation</a:t>
            </a:r>
            <a:r>
              <a:rPr lang="en-US" dirty="0"/>
              <a:t> of Unpacked Graph</a:t>
            </a:r>
          </a:p>
        </p:txBody>
      </p:sp>
    </p:spTree>
    <p:extLst>
      <p:ext uri="{BB962C8B-B14F-4D97-AF65-F5344CB8AC3E}">
        <p14:creationId xmlns:p14="http://schemas.microsoft.com/office/powerpoint/2010/main" val="207273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8" grpId="0" animBg="1"/>
      <p:bldP spid="83" grpId="0" animBg="1"/>
      <p:bldP spid="88" grpId="0" animBg="1"/>
      <p:bldP spid="96" grpId="0" animBg="1"/>
      <p:bldP spid="30" grpId="0" animBg="1"/>
      <p:bldP spid="32" grpId="0" animBg="1"/>
      <p:bldP spid="36" grpId="0" animBg="1"/>
      <p:bldP spid="39" grpId="0" animBg="1"/>
      <p:bldP spid="41" grpId="0" animBg="1"/>
      <p:bldP spid="55" grpId="0" animBg="1"/>
      <p:bldP spid="56" grpId="0" animBg="1"/>
      <p:bldP spid="69" grpId="0" animBg="1"/>
      <p:bldP spid="71" grpId="0" animBg="1"/>
      <p:bldP spid="7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4CC0B-0051-4683-A343-AA7C26688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+mn-lt"/>
              </a:rPr>
              <a:t>Classical</a:t>
            </a:r>
            <a:r>
              <a:rPr lang="en-US" dirty="0"/>
              <a:t> Causal Inference </a:t>
            </a:r>
            <a:r>
              <a:rPr lang="en-US" b="1" dirty="0"/>
              <a:t>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027F0-3AD2-46A3-A455-8441ABFFE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sz="4400" b="1" dirty="0"/>
              <a:t>UNPACKING</a:t>
            </a:r>
          </a:p>
          <a:p>
            <a:pPr marL="514350" indent="-514350">
              <a:buFont typeface="+mj-lt"/>
              <a:buAutoNum type="arabicPeriod"/>
            </a:pPr>
            <a:endParaRPr lang="en-US" sz="4400" b="1" dirty="0"/>
          </a:p>
          <a:p>
            <a:pPr marL="514350" indent="-514350">
              <a:buFont typeface="+mj-lt"/>
              <a:buAutoNum type="arabicPeriod"/>
            </a:pPr>
            <a:r>
              <a:rPr lang="en-US" sz="4400" b="1" dirty="0"/>
              <a:t>INFLATION with broadcasting</a:t>
            </a:r>
          </a:p>
          <a:p>
            <a:pPr marL="0" indent="0">
              <a:buNone/>
            </a:pPr>
            <a:endParaRPr lang="en-US" sz="4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94E4C7-B710-4153-B99F-129E268A282E}"/>
              </a:ext>
            </a:extLst>
          </p:cNvPr>
          <p:cNvSpPr txBox="1"/>
          <p:nvPr/>
        </p:nvSpPr>
        <p:spPr>
          <a:xfrm>
            <a:off x="542544" y="5152167"/>
            <a:ext cx="1110691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Navascues</a:t>
            </a:r>
            <a:r>
              <a:rPr lang="en-US" b="1" dirty="0"/>
              <a:t> &amp; EW: </a:t>
            </a:r>
            <a:r>
              <a:rPr lang="en-US" dirty="0"/>
              <a:t>“The Inflation Technique Completely Solves the Classical Inference Problem” </a:t>
            </a:r>
            <a:r>
              <a:rPr lang="en-US" b="1" dirty="0">
                <a:hlinkClick r:id="rId2"/>
              </a:rPr>
              <a:t>arXiv:1707.06476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Line Callout 2 (No Border) 42">
                <a:extLst>
                  <a:ext uri="{FF2B5EF4-FFF2-40B4-BE49-F238E27FC236}">
                    <a16:creationId xmlns:a16="http://schemas.microsoft.com/office/drawing/2014/main" id="{D8A0A087-AAF7-4C8A-9222-87C29FAEEFD1}"/>
                  </a:ext>
                </a:extLst>
              </p:cNvPr>
              <p:cNvSpPr/>
              <p:nvPr/>
            </p:nvSpPr>
            <p:spPr>
              <a:xfrm>
                <a:off x="7720168" y="2649024"/>
                <a:ext cx="3862232" cy="882032"/>
              </a:xfrm>
              <a:prstGeom prst="callout2">
                <a:avLst>
                  <a:gd name="adj1" fmla="val 117001"/>
                  <a:gd name="adj2" fmla="val 51759"/>
                  <a:gd name="adj3" fmla="val 204108"/>
                  <a:gd name="adj4" fmla="val 45730"/>
                  <a:gd name="adj5" fmla="val 270505"/>
                  <a:gd name="adj6" fmla="val 28634"/>
                </a:avLst>
              </a:prstGeom>
              <a:solidFill>
                <a:schemeClr val="accent5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passes every inflation test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, then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compatible with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!</a:t>
                </a:r>
                <a:endParaRPr lang="en-US" b="1" dirty="0"/>
              </a:p>
            </p:txBody>
          </p:sp>
        </mc:Choice>
        <mc:Fallback xmlns="">
          <p:sp>
            <p:nvSpPr>
              <p:cNvPr id="5" name="Line Callout 2 (No Border) 42">
                <a:extLst>
                  <a:ext uri="{FF2B5EF4-FFF2-40B4-BE49-F238E27FC236}">
                    <a16:creationId xmlns:a16="http://schemas.microsoft.com/office/drawing/2014/main" id="{D8A0A087-AAF7-4C8A-9222-87C29FAEEF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0168" y="2649024"/>
                <a:ext cx="3862232" cy="882032"/>
              </a:xfrm>
              <a:prstGeom prst="callout2">
                <a:avLst>
                  <a:gd name="adj1" fmla="val 117001"/>
                  <a:gd name="adj2" fmla="val 51759"/>
                  <a:gd name="adj3" fmla="val 204108"/>
                  <a:gd name="adj4" fmla="val 45730"/>
                  <a:gd name="adj5" fmla="val 270505"/>
                  <a:gd name="adj6" fmla="val 28634"/>
                </a:avLst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490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4CC0B-0051-4683-A343-AA7C26688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GPT</a:t>
            </a:r>
            <a:r>
              <a:rPr lang="en-US" dirty="0"/>
              <a:t> Causal Inference </a:t>
            </a:r>
            <a:r>
              <a:rPr lang="en-US" b="1" dirty="0"/>
              <a:t>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027F0-3AD2-46A3-A455-8441ABFFE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sz="4400" b="1" dirty="0"/>
              <a:t>INTERRUPTION</a:t>
            </a:r>
          </a:p>
          <a:p>
            <a:pPr marL="514350" indent="-514350">
              <a:buFont typeface="+mj-lt"/>
              <a:buAutoNum type="arabicPeriod"/>
            </a:pPr>
            <a:endParaRPr lang="en-US" sz="4400" b="1" dirty="0"/>
          </a:p>
          <a:p>
            <a:pPr marL="514350" indent="-514350">
              <a:buFont typeface="+mj-lt"/>
              <a:buAutoNum type="arabicPeriod"/>
            </a:pPr>
            <a:r>
              <a:rPr lang="en-US" sz="4400" b="1" dirty="0"/>
              <a:t>INFLATION without broadcasting</a:t>
            </a:r>
          </a:p>
          <a:p>
            <a:pPr marL="0" indent="0">
              <a:buNone/>
            </a:pPr>
            <a:endParaRPr lang="en-US" sz="4400" b="1" dirty="0"/>
          </a:p>
        </p:txBody>
      </p:sp>
      <p:sp>
        <p:nvSpPr>
          <p:cNvPr id="4" name="Line Callout 2 (No Border) 42">
            <a:extLst>
              <a:ext uri="{FF2B5EF4-FFF2-40B4-BE49-F238E27FC236}">
                <a16:creationId xmlns:a16="http://schemas.microsoft.com/office/drawing/2014/main" id="{DD3B4456-D225-495C-9F65-08535172815B}"/>
              </a:ext>
            </a:extLst>
          </p:cNvPr>
          <p:cNvSpPr/>
          <p:nvPr/>
        </p:nvSpPr>
        <p:spPr>
          <a:xfrm>
            <a:off x="1106451" y="5229054"/>
            <a:ext cx="9227252" cy="53834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(For any given causal structure there exists a well-defined hierarchy of broadcast-free inflations.)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6289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76F49-B0A0-4B5F-B000-2D9E1A028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Thus far, the constraints are </a:t>
            </a:r>
            <a:r>
              <a:rPr lang="en-US" b="1" dirty="0">
                <a:solidFill>
                  <a:srgbClr val="FF0000"/>
                </a:solidFill>
              </a:rPr>
              <a:t>either</a:t>
            </a:r>
            <a:r>
              <a:rPr lang="en-US" dirty="0"/>
              <a:t> </a:t>
            </a:r>
            <a:r>
              <a:rPr lang="en-US" i="1" dirty="0"/>
              <a:t>just </a:t>
            </a:r>
            <a:r>
              <a:rPr lang="en-US" dirty="0"/>
              <a:t>classically valid or GPT-valid. </a:t>
            </a:r>
          </a:p>
          <a:p>
            <a:endParaRPr lang="en-US" dirty="0"/>
          </a:p>
          <a:p>
            <a:r>
              <a:rPr lang="en-US" dirty="0"/>
              <a:t>What about </a:t>
            </a:r>
            <a:r>
              <a:rPr lang="en-US" b="1" dirty="0">
                <a:solidFill>
                  <a:srgbClr val="00B050"/>
                </a:solidFill>
              </a:rPr>
              <a:t>quantum</a:t>
            </a:r>
            <a:r>
              <a:rPr lang="en-US" dirty="0"/>
              <a:t>-</a:t>
            </a:r>
            <a:r>
              <a:rPr lang="en-US" b="1" dirty="0"/>
              <a:t>specific</a:t>
            </a:r>
            <a:r>
              <a:rPr lang="en-US" dirty="0"/>
              <a:t> constraints… ?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A83B48-D702-4E7F-878E-A08CE30E4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Recap</a:t>
            </a:r>
          </a:p>
        </p:txBody>
      </p:sp>
    </p:spTree>
    <p:extLst>
      <p:ext uri="{BB962C8B-B14F-4D97-AF65-F5344CB8AC3E}">
        <p14:creationId xmlns:p14="http://schemas.microsoft.com/office/powerpoint/2010/main" val="266223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4CC0B-0051-4683-A343-AA7C26688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B050"/>
                </a:solidFill>
                <a:latin typeface="+mn-lt"/>
              </a:rPr>
              <a:t>Quantum</a:t>
            </a:r>
            <a:r>
              <a:rPr lang="en-US" dirty="0"/>
              <a:t> Causal Inference </a:t>
            </a:r>
            <a:r>
              <a:rPr lang="en-US" b="1" dirty="0"/>
              <a:t>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027F0-3AD2-46A3-A455-8441ABFFE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sz="4400" b="1" dirty="0"/>
              <a:t> INTERRUPTION</a:t>
            </a:r>
          </a:p>
          <a:p>
            <a:pPr marL="514350" indent="-514350">
              <a:buFont typeface="+mj-lt"/>
              <a:buAutoNum type="arabicPeriod"/>
            </a:pPr>
            <a:endParaRPr lang="en-US" sz="4400" b="1" dirty="0"/>
          </a:p>
          <a:p>
            <a:pPr marL="514350" indent="-514350">
              <a:buFont typeface="+mj-lt"/>
              <a:buAutoNum type="arabicPeriod"/>
            </a:pPr>
            <a:r>
              <a:rPr lang="en-US" sz="4400" b="1" dirty="0"/>
              <a:t> </a:t>
            </a:r>
            <a:r>
              <a:rPr lang="en-US" sz="4400" b="1" dirty="0">
                <a:solidFill>
                  <a:srgbClr val="00B050"/>
                </a:solidFill>
              </a:rPr>
              <a:t>QUANTUM</a:t>
            </a:r>
            <a:r>
              <a:rPr lang="en-US" sz="4400" b="1" dirty="0"/>
              <a:t> INFLATION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B78CC-766C-48C9-AC61-F0AC0E8ACDA1}"/>
              </a:ext>
            </a:extLst>
          </p:cNvPr>
          <p:cNvSpPr txBox="1"/>
          <p:nvPr/>
        </p:nvSpPr>
        <p:spPr>
          <a:xfrm>
            <a:off x="542544" y="5152167"/>
            <a:ext cx="1110691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EW et. al.: </a:t>
            </a:r>
            <a:r>
              <a:rPr lang="en-US" dirty="0"/>
              <a:t>“Quantum Inflation: A General Approach to Quantum Causal Compatibility” </a:t>
            </a:r>
            <a:r>
              <a:rPr lang="en-US" b="1" dirty="0">
                <a:hlinkClick r:id="rId2"/>
              </a:rPr>
              <a:t>arXiv:1909.10519</a:t>
            </a:r>
            <a:endParaRPr lang="en-US" b="1" dirty="0"/>
          </a:p>
        </p:txBody>
      </p:sp>
      <p:sp>
        <p:nvSpPr>
          <p:cNvPr id="6" name="Line Callout 2 (No Border) 42">
            <a:extLst>
              <a:ext uri="{FF2B5EF4-FFF2-40B4-BE49-F238E27FC236}">
                <a16:creationId xmlns:a16="http://schemas.microsoft.com/office/drawing/2014/main" id="{AA49D219-04CA-4AAE-AEB1-1A6F8071C747}"/>
              </a:ext>
            </a:extLst>
          </p:cNvPr>
          <p:cNvSpPr/>
          <p:nvPr/>
        </p:nvSpPr>
        <p:spPr>
          <a:xfrm>
            <a:off x="7720168" y="2649024"/>
            <a:ext cx="3862232" cy="882032"/>
          </a:xfrm>
          <a:prstGeom prst="callout2">
            <a:avLst>
              <a:gd name="adj1" fmla="val 117001"/>
              <a:gd name="adj2" fmla="val 51759"/>
              <a:gd name="adj3" fmla="val 204108"/>
              <a:gd name="adj4" fmla="val 45730"/>
              <a:gd name="adj5" fmla="val 270505"/>
              <a:gd name="adj6" fmla="val 28634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Beyond the scope of this talk, defined in terms of </a:t>
            </a:r>
            <a:r>
              <a:rPr lang="en-US" b="1" dirty="0"/>
              <a:t>Semidefinite Programming</a:t>
            </a:r>
          </a:p>
        </p:txBody>
      </p:sp>
    </p:spTree>
    <p:extLst>
      <p:ext uri="{BB962C8B-B14F-4D97-AF65-F5344CB8AC3E}">
        <p14:creationId xmlns:p14="http://schemas.microsoft.com/office/powerpoint/2010/main" val="77558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4710F-2391-422C-96F1-5DE219302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Observational Equivalence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AE9C-0046-4192-9051-C41E12254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Sometimes different causal structures admit the same distributions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66A45E5-26FF-4013-9A21-C2F982B08E07}"/>
              </a:ext>
            </a:extLst>
          </p:cNvPr>
          <p:cNvSpPr/>
          <p:nvPr/>
        </p:nvSpPr>
        <p:spPr>
          <a:xfrm>
            <a:off x="838200" y="434246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7C5BDF3-9D23-4F43-8C54-F5D5DE46240B}"/>
              </a:ext>
            </a:extLst>
          </p:cNvPr>
          <p:cNvSpPr/>
          <p:nvPr/>
        </p:nvSpPr>
        <p:spPr>
          <a:xfrm>
            <a:off x="2590690" y="434246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3F4FF3E-B04A-4516-8EB7-F7D8754BD314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>
            <a:off x="1386840" y="4616788"/>
            <a:ext cx="120385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01442F77-6A50-4D8F-8740-8D265A48896D}"/>
              </a:ext>
            </a:extLst>
          </p:cNvPr>
          <p:cNvSpPr/>
          <p:nvPr/>
        </p:nvSpPr>
        <p:spPr>
          <a:xfrm>
            <a:off x="4355588" y="435846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D758984-D99E-4FB1-9456-F6DF9D581DB8}"/>
              </a:ext>
            </a:extLst>
          </p:cNvPr>
          <p:cNvCxnSpPr>
            <a:cxnSpLocks/>
            <a:stCxn id="9" idx="1"/>
            <a:endCxn id="5" idx="4"/>
          </p:cNvCxnSpPr>
          <p:nvPr/>
        </p:nvCxnSpPr>
        <p:spPr>
          <a:xfrm flipH="1" flipV="1">
            <a:off x="2865010" y="4891108"/>
            <a:ext cx="662905" cy="4178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320FD478-FF56-4B40-BA1E-3973C8024A88}"/>
              </a:ext>
            </a:extLst>
          </p:cNvPr>
          <p:cNvSpPr/>
          <p:nvPr/>
        </p:nvSpPr>
        <p:spPr>
          <a:xfrm>
            <a:off x="3434177" y="5215205"/>
            <a:ext cx="640080" cy="640080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/>
              <a:t>Λ</a:t>
            </a:r>
            <a:endParaRPr lang="en-US" baseline="-25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AA58C24-6CA8-423A-8F3B-B23B77CD8F2D}"/>
              </a:ext>
            </a:extLst>
          </p:cNvPr>
          <p:cNvCxnSpPr>
            <a:cxnSpLocks/>
            <a:stCxn id="9" idx="7"/>
            <a:endCxn id="7" idx="4"/>
          </p:cNvCxnSpPr>
          <p:nvPr/>
        </p:nvCxnSpPr>
        <p:spPr>
          <a:xfrm flipV="1">
            <a:off x="3980519" y="4907105"/>
            <a:ext cx="649389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47DE6B-9E6D-4554-A577-25CFB548C3D1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>
            <a:off x="3139330" y="4616788"/>
            <a:ext cx="1216258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quals 11">
            <a:extLst>
              <a:ext uri="{FF2B5EF4-FFF2-40B4-BE49-F238E27FC236}">
                <a16:creationId xmlns:a16="http://schemas.microsoft.com/office/drawing/2014/main" id="{CEE86C65-37D3-4C24-8327-9BE05B9D5DD5}"/>
              </a:ext>
            </a:extLst>
          </p:cNvPr>
          <p:cNvSpPr/>
          <p:nvPr/>
        </p:nvSpPr>
        <p:spPr>
          <a:xfrm>
            <a:off x="5409298" y="4907105"/>
            <a:ext cx="900913" cy="548640"/>
          </a:xfrm>
          <a:prstGeom prst="mathEqual">
            <a:avLst/>
          </a:prstGeom>
          <a:solidFill>
            <a:srgbClr val="7030A0"/>
          </a:solidFill>
          <a:ln>
            <a:solidFill>
              <a:srgbClr val="DF3D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82D189B-7712-497E-A2A9-0AE000AE10B0}"/>
              </a:ext>
            </a:extLst>
          </p:cNvPr>
          <p:cNvSpPr/>
          <p:nvPr/>
        </p:nvSpPr>
        <p:spPr>
          <a:xfrm>
            <a:off x="6610078" y="434246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4C4024B-1C9D-4E4A-8379-85C7483F9713}"/>
              </a:ext>
            </a:extLst>
          </p:cNvPr>
          <p:cNvSpPr/>
          <p:nvPr/>
        </p:nvSpPr>
        <p:spPr>
          <a:xfrm>
            <a:off x="8362568" y="434246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90D9184-DFEC-4B90-8AB0-ADFF6C6ACE02}"/>
              </a:ext>
            </a:extLst>
          </p:cNvPr>
          <p:cNvCxnSpPr>
            <a:cxnSpLocks/>
            <a:stCxn id="13" idx="6"/>
            <a:endCxn id="14" idx="2"/>
          </p:cNvCxnSpPr>
          <p:nvPr/>
        </p:nvCxnSpPr>
        <p:spPr>
          <a:xfrm>
            <a:off x="7158718" y="4616788"/>
            <a:ext cx="120385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E659131D-24FF-4A26-9018-9C741CC06F96}"/>
              </a:ext>
            </a:extLst>
          </p:cNvPr>
          <p:cNvSpPr/>
          <p:nvPr/>
        </p:nvSpPr>
        <p:spPr>
          <a:xfrm>
            <a:off x="10127466" y="435846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AA509C7-8525-4A17-B6FE-34BF5186CAC0}"/>
              </a:ext>
            </a:extLst>
          </p:cNvPr>
          <p:cNvCxnSpPr>
            <a:cxnSpLocks/>
            <a:stCxn id="21" idx="1"/>
            <a:endCxn id="14" idx="5"/>
          </p:cNvCxnSpPr>
          <p:nvPr/>
        </p:nvCxnSpPr>
        <p:spPr>
          <a:xfrm flipH="1" flipV="1">
            <a:off x="8830862" y="4810762"/>
            <a:ext cx="494802" cy="5516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0DE9EEE-0653-49D6-B544-5EA5CC15880B}"/>
              </a:ext>
            </a:extLst>
          </p:cNvPr>
          <p:cNvCxnSpPr>
            <a:cxnSpLocks/>
            <a:stCxn id="21" idx="7"/>
            <a:endCxn id="16" idx="3"/>
          </p:cNvCxnSpPr>
          <p:nvPr/>
        </p:nvCxnSpPr>
        <p:spPr>
          <a:xfrm flipV="1">
            <a:off x="9778268" y="4826759"/>
            <a:ext cx="429544" cy="5356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BC54D4F-ACF1-448D-9EF6-04CBE303C1FF}"/>
              </a:ext>
            </a:extLst>
          </p:cNvPr>
          <p:cNvCxnSpPr>
            <a:cxnSpLocks/>
            <a:stCxn id="14" idx="6"/>
            <a:endCxn id="16" idx="2"/>
          </p:cNvCxnSpPr>
          <p:nvPr/>
        </p:nvCxnSpPr>
        <p:spPr>
          <a:xfrm>
            <a:off x="8911208" y="4616788"/>
            <a:ext cx="1216258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ircle: Hollow 20">
                <a:extLst>
                  <a:ext uri="{FF2B5EF4-FFF2-40B4-BE49-F238E27FC236}">
                    <a16:creationId xmlns:a16="http://schemas.microsoft.com/office/drawing/2014/main" id="{2422C241-3B18-4852-9583-3D72FBF4DA0D}"/>
                  </a:ext>
                </a:extLst>
              </p:cNvPr>
              <p:cNvSpPr/>
              <p:nvPr/>
            </p:nvSpPr>
            <p:spPr>
              <a:xfrm>
                <a:off x="9231926" y="5268673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𝐀𝐁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Circle: Hollow 20">
                <a:extLst>
                  <a:ext uri="{FF2B5EF4-FFF2-40B4-BE49-F238E27FC236}">
                    <a16:creationId xmlns:a16="http://schemas.microsoft.com/office/drawing/2014/main" id="{2422C241-3B18-4852-9583-3D72FBF4DA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1926" y="5268673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ircle: Hollow 21">
                <a:extLst>
                  <a:ext uri="{FF2B5EF4-FFF2-40B4-BE49-F238E27FC236}">
                    <a16:creationId xmlns:a16="http://schemas.microsoft.com/office/drawing/2014/main" id="{6FC3E658-75FC-4663-8BDD-43049F4FAA1B}"/>
                  </a:ext>
                </a:extLst>
              </p:cNvPr>
              <p:cNvSpPr/>
              <p:nvPr/>
            </p:nvSpPr>
            <p:spPr>
              <a:xfrm>
                <a:off x="7325212" y="5215205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dirty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b="1" i="0" dirty="0" smtClean="0">
                              <a:latin typeface="Cambria Math" panose="02040503050406030204" pitchFamily="18" charset="0"/>
                            </a:rPr>
                            <m:t>𝐗𝐀</m:t>
                          </m:r>
                        </m:sub>
                        <m:sup/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2" name="Circle: Hollow 21">
                <a:extLst>
                  <a:ext uri="{FF2B5EF4-FFF2-40B4-BE49-F238E27FC236}">
                    <a16:creationId xmlns:a16="http://schemas.microsoft.com/office/drawing/2014/main" id="{6FC3E658-75FC-4663-8BDD-43049F4FAA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5212" y="5215205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D5ABD46-8663-4574-B312-53F2A223D3E0}"/>
              </a:ext>
            </a:extLst>
          </p:cNvPr>
          <p:cNvCxnSpPr>
            <a:cxnSpLocks/>
            <a:stCxn id="22" idx="1"/>
            <a:endCxn id="13" idx="4"/>
          </p:cNvCxnSpPr>
          <p:nvPr/>
        </p:nvCxnSpPr>
        <p:spPr>
          <a:xfrm flipH="1" flipV="1">
            <a:off x="6884398" y="4891108"/>
            <a:ext cx="534552" cy="4178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3705B58-D9E4-44AE-81E0-3B079272AC2B}"/>
              </a:ext>
            </a:extLst>
          </p:cNvPr>
          <p:cNvCxnSpPr>
            <a:cxnSpLocks/>
            <a:stCxn id="22" idx="7"/>
            <a:endCxn id="14" idx="3"/>
          </p:cNvCxnSpPr>
          <p:nvPr/>
        </p:nvCxnSpPr>
        <p:spPr>
          <a:xfrm flipV="1">
            <a:off x="7871554" y="4810762"/>
            <a:ext cx="571360" cy="49818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D467DD17-4737-44F5-908D-9775A91DC276}"/>
              </a:ext>
            </a:extLst>
          </p:cNvPr>
          <p:cNvSpPr/>
          <p:nvPr/>
        </p:nvSpPr>
        <p:spPr>
          <a:xfrm>
            <a:off x="838200" y="213020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FA89ED9-7DD9-4D7D-A2DC-871B4CC5397C}"/>
              </a:ext>
            </a:extLst>
          </p:cNvPr>
          <p:cNvSpPr/>
          <p:nvPr/>
        </p:nvSpPr>
        <p:spPr>
          <a:xfrm>
            <a:off x="2590690" y="213020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3622FD3-381A-452B-AE76-46F974277475}"/>
              </a:ext>
            </a:extLst>
          </p:cNvPr>
          <p:cNvCxnSpPr>
            <a:cxnSpLocks/>
            <a:stCxn id="38" idx="6"/>
            <a:endCxn id="39" idx="2"/>
          </p:cNvCxnSpPr>
          <p:nvPr/>
        </p:nvCxnSpPr>
        <p:spPr>
          <a:xfrm>
            <a:off x="1386840" y="2404521"/>
            <a:ext cx="120385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FB3A4C9A-7773-46B3-AC1C-BC52DDE5F016}"/>
              </a:ext>
            </a:extLst>
          </p:cNvPr>
          <p:cNvSpPr/>
          <p:nvPr/>
        </p:nvSpPr>
        <p:spPr>
          <a:xfrm>
            <a:off x="4355588" y="214619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C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A78B0F4-9253-4029-A1E5-2920582A7C1F}"/>
              </a:ext>
            </a:extLst>
          </p:cNvPr>
          <p:cNvCxnSpPr>
            <a:cxnSpLocks/>
            <a:stCxn id="39" idx="6"/>
            <a:endCxn id="41" idx="2"/>
          </p:cNvCxnSpPr>
          <p:nvPr/>
        </p:nvCxnSpPr>
        <p:spPr>
          <a:xfrm>
            <a:off x="3139330" y="2404521"/>
            <a:ext cx="1216258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quals 45">
            <a:extLst>
              <a:ext uri="{FF2B5EF4-FFF2-40B4-BE49-F238E27FC236}">
                <a16:creationId xmlns:a16="http://schemas.microsoft.com/office/drawing/2014/main" id="{BFE72F16-89F8-4C98-A894-26E82D0AFE60}"/>
              </a:ext>
            </a:extLst>
          </p:cNvPr>
          <p:cNvSpPr/>
          <p:nvPr/>
        </p:nvSpPr>
        <p:spPr>
          <a:xfrm>
            <a:off x="5409298" y="2694838"/>
            <a:ext cx="900913" cy="548640"/>
          </a:xfrm>
          <a:prstGeom prst="mathEqual">
            <a:avLst/>
          </a:prstGeom>
          <a:solidFill>
            <a:srgbClr val="7030A0"/>
          </a:solidFill>
          <a:ln>
            <a:solidFill>
              <a:srgbClr val="DF3D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D855D0E-D859-43E4-BA6E-6AA0C8CBC620}"/>
              </a:ext>
            </a:extLst>
          </p:cNvPr>
          <p:cNvSpPr/>
          <p:nvPr/>
        </p:nvSpPr>
        <p:spPr>
          <a:xfrm>
            <a:off x="6610078" y="213020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EA3C97E-E48D-488C-9EAF-367AF91F9C53}"/>
              </a:ext>
            </a:extLst>
          </p:cNvPr>
          <p:cNvSpPr/>
          <p:nvPr/>
        </p:nvSpPr>
        <p:spPr>
          <a:xfrm>
            <a:off x="8362568" y="213020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A1532DD-D670-4849-A204-4576D23DC384}"/>
              </a:ext>
            </a:extLst>
          </p:cNvPr>
          <p:cNvCxnSpPr>
            <a:cxnSpLocks/>
            <a:stCxn id="48" idx="2"/>
            <a:endCxn id="47" idx="6"/>
          </p:cNvCxnSpPr>
          <p:nvPr/>
        </p:nvCxnSpPr>
        <p:spPr>
          <a:xfrm flipH="1">
            <a:off x="7158718" y="2404521"/>
            <a:ext cx="120385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A82EB0DF-8D54-4226-A83E-66C5BDFA2750}"/>
              </a:ext>
            </a:extLst>
          </p:cNvPr>
          <p:cNvSpPr/>
          <p:nvPr/>
        </p:nvSpPr>
        <p:spPr>
          <a:xfrm>
            <a:off x="10127466" y="214619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C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E05ECA8-232C-475A-8CA6-80CDE8053D4F}"/>
              </a:ext>
            </a:extLst>
          </p:cNvPr>
          <p:cNvCxnSpPr>
            <a:cxnSpLocks/>
            <a:stCxn id="48" idx="6"/>
            <a:endCxn id="50" idx="2"/>
          </p:cNvCxnSpPr>
          <p:nvPr/>
        </p:nvCxnSpPr>
        <p:spPr>
          <a:xfrm>
            <a:off x="8911208" y="2404521"/>
            <a:ext cx="1216258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30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6E3D96-BE7C-4D5B-BC0F-B9170F8969A1}"/>
              </a:ext>
            </a:extLst>
          </p:cNvPr>
          <p:cNvCxnSpPr>
            <a:cxnSpLocks/>
          </p:cNvCxnSpPr>
          <p:nvPr/>
        </p:nvCxnSpPr>
        <p:spPr>
          <a:xfrm>
            <a:off x="7601050" y="3332965"/>
            <a:ext cx="0" cy="1271742"/>
          </a:xfrm>
          <a:prstGeom prst="line">
            <a:avLst/>
          </a:prstGeom>
          <a:ln w="762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73782DF-8332-493F-97A8-313D6E86BB84}"/>
              </a:ext>
            </a:extLst>
          </p:cNvPr>
          <p:cNvCxnSpPr>
            <a:cxnSpLocks/>
          </p:cNvCxnSpPr>
          <p:nvPr/>
        </p:nvCxnSpPr>
        <p:spPr>
          <a:xfrm>
            <a:off x="10079091" y="3332965"/>
            <a:ext cx="0" cy="1271742"/>
          </a:xfrm>
          <a:prstGeom prst="line">
            <a:avLst/>
          </a:prstGeom>
          <a:ln w="762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861D8F-AEF4-4ADE-9D4C-FA3E5323B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080"/>
          </a:xfrm>
        </p:spPr>
        <p:txBody>
          <a:bodyPr>
            <a:normAutofit fontScale="90000"/>
          </a:bodyPr>
          <a:lstStyle/>
          <a:p>
            <a:r>
              <a:rPr lang="en-US" dirty="0"/>
              <a:t>Bell Scenario (circuit model)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0354079-8D1D-490E-9DD9-CF84C26E40D0}"/>
              </a:ext>
            </a:extLst>
          </p:cNvPr>
          <p:cNvGrpSpPr/>
          <p:nvPr/>
        </p:nvGrpSpPr>
        <p:grpSpPr>
          <a:xfrm>
            <a:off x="7072956" y="1811614"/>
            <a:ext cx="3443641" cy="2292986"/>
            <a:chOff x="1055354" y="3686597"/>
            <a:chExt cx="3443641" cy="229298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113AE7A-9B56-451C-893C-ADC946458F3D}"/>
                </a:ext>
              </a:extLst>
            </p:cNvPr>
            <p:cNvCxnSpPr/>
            <p:nvPr/>
          </p:nvCxnSpPr>
          <p:spPr>
            <a:xfrm>
              <a:off x="2276030" y="4846619"/>
              <a:ext cx="0" cy="8294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461D988-07BB-45A1-8AE0-D64089C5494D}"/>
                </a:ext>
              </a:extLst>
            </p:cNvPr>
            <p:cNvCxnSpPr/>
            <p:nvPr/>
          </p:nvCxnSpPr>
          <p:spPr>
            <a:xfrm>
              <a:off x="3215923" y="4842430"/>
              <a:ext cx="0" cy="8294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Flowchart: Delay 35">
                  <a:extLst>
                    <a:ext uri="{FF2B5EF4-FFF2-40B4-BE49-F238E27FC236}">
                      <a16:creationId xmlns:a16="http://schemas.microsoft.com/office/drawing/2014/main" id="{38E855DC-4901-4D7E-8D30-A61470F5DCCB}"/>
                    </a:ext>
                  </a:extLst>
                </p:cNvPr>
                <p:cNvSpPr/>
                <p:nvPr/>
              </p:nvSpPr>
              <p:spPr>
                <a:xfrm rot="16200000">
                  <a:off x="1492269" y="4114643"/>
                  <a:ext cx="628399" cy="1502229"/>
                </a:xfrm>
                <a:prstGeom prst="flowChartDelay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vert="vert" lIns="0" tIns="0" rIns="0" bIns="0" rtlCol="0" anchor="ctr" anchorCtr="0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p>
                        </m:sSubSup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6" name="Flowchart: Delay 35">
                  <a:extLst>
                    <a:ext uri="{FF2B5EF4-FFF2-40B4-BE49-F238E27FC236}">
                      <a16:creationId xmlns:a16="http://schemas.microsoft.com/office/drawing/2014/main" id="{38E855DC-4901-4D7E-8D30-A61470F5DCC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492269" y="4114643"/>
                  <a:ext cx="628399" cy="1502229"/>
                </a:xfrm>
                <a:prstGeom prst="flowChartDelay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Flowchart: Delay 40">
              <a:extLst>
                <a:ext uri="{FF2B5EF4-FFF2-40B4-BE49-F238E27FC236}">
                  <a16:creationId xmlns:a16="http://schemas.microsoft.com/office/drawing/2014/main" id="{59167921-A5A1-4711-85FF-FE0D87CD9E6E}"/>
                </a:ext>
              </a:extLst>
            </p:cNvPr>
            <p:cNvSpPr/>
            <p:nvPr/>
          </p:nvSpPr>
          <p:spPr>
            <a:xfrm rot="5400000">
              <a:off x="2414480" y="4914269"/>
              <a:ext cx="628399" cy="1502229"/>
            </a:xfrm>
            <a:prstGeom prst="flowChartDelay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t"/>
            <a:lstStyle/>
            <a:p>
              <a:pPr algn="ctr"/>
              <a:r>
                <a:rPr lang="el-GR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ρ</a:t>
              </a:r>
              <a:r>
                <a:rPr lang="en-US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AB</a:t>
              </a:r>
              <a:endParaRPr lang="en-US" baseline="-25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Flowchart: Delay 41">
                  <a:extLst>
                    <a:ext uri="{FF2B5EF4-FFF2-40B4-BE49-F238E27FC236}">
                      <a16:creationId xmlns:a16="http://schemas.microsoft.com/office/drawing/2014/main" id="{7A01CDC8-7173-45D1-860A-138695294A07}"/>
                    </a:ext>
                  </a:extLst>
                </p:cNvPr>
                <p:cNvSpPr/>
                <p:nvPr/>
              </p:nvSpPr>
              <p:spPr>
                <a:xfrm rot="16200000">
                  <a:off x="3433681" y="4126704"/>
                  <a:ext cx="628399" cy="1502229"/>
                </a:xfrm>
                <a:prstGeom prst="flowChartDelay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vert="vert" lIns="0" tIns="0" rIns="0" bIns="0" rtlCol="0" anchor="ctr" anchorCtr="0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l-G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p>
                        </m:sSubSup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42" name="Flowchart: Delay 41">
                  <a:extLst>
                    <a:ext uri="{FF2B5EF4-FFF2-40B4-BE49-F238E27FC236}">
                      <a16:creationId xmlns:a16="http://schemas.microsoft.com/office/drawing/2014/main" id="{7A01CDC8-7173-45D1-860A-138695294A0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433681" y="4126704"/>
                  <a:ext cx="628399" cy="1502229"/>
                </a:xfrm>
                <a:prstGeom prst="flowChartDelay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17F8EEF-18C6-4BD8-81D4-483E7D0B0B1A}"/>
                </a:ext>
              </a:extLst>
            </p:cNvPr>
            <p:cNvSpPr txBox="1"/>
            <p:nvPr/>
          </p:nvSpPr>
          <p:spPr>
            <a:xfrm>
              <a:off x="1507958" y="3686597"/>
              <a:ext cx="613671" cy="435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D3B0E1F-5F26-4AD9-9C48-FF8AB472FC18}"/>
                </a:ext>
              </a:extLst>
            </p:cNvPr>
            <p:cNvSpPr txBox="1"/>
            <p:nvPr/>
          </p:nvSpPr>
          <p:spPr>
            <a:xfrm>
              <a:off x="3427191" y="3686597"/>
              <a:ext cx="583578" cy="435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06F920A-1041-492D-9E60-63E2249EFC4C}"/>
              </a:ext>
            </a:extLst>
          </p:cNvPr>
          <p:cNvCxnSpPr>
            <a:cxnSpLocks/>
            <a:endCxn id="36" idx="3"/>
          </p:cNvCxnSpPr>
          <p:nvPr/>
        </p:nvCxnSpPr>
        <p:spPr>
          <a:xfrm>
            <a:off x="7824071" y="2373923"/>
            <a:ext cx="0" cy="302652"/>
          </a:xfrm>
          <a:prstGeom prst="line">
            <a:avLst/>
          </a:prstGeom>
          <a:ln w="762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58B1C2-AF3F-4C51-9378-15654A151C36}"/>
              </a:ext>
            </a:extLst>
          </p:cNvPr>
          <p:cNvCxnSpPr>
            <a:cxnSpLocks/>
            <a:endCxn id="42" idx="3"/>
          </p:cNvCxnSpPr>
          <p:nvPr/>
        </p:nvCxnSpPr>
        <p:spPr>
          <a:xfrm>
            <a:off x="9765483" y="2373923"/>
            <a:ext cx="0" cy="314713"/>
          </a:xfrm>
          <a:prstGeom prst="line">
            <a:avLst/>
          </a:prstGeom>
          <a:ln w="762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B8930CF-FEB5-4F2B-B42A-D18AFD448BD7}"/>
              </a:ext>
            </a:extLst>
          </p:cNvPr>
          <p:cNvSpPr txBox="1"/>
          <p:nvPr/>
        </p:nvSpPr>
        <p:spPr>
          <a:xfrm>
            <a:off x="9787302" y="4580585"/>
            <a:ext cx="583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51998E6-FD68-4379-82BC-17595FFCC95F}"/>
              </a:ext>
            </a:extLst>
          </p:cNvPr>
          <p:cNvSpPr txBox="1"/>
          <p:nvPr/>
        </p:nvSpPr>
        <p:spPr>
          <a:xfrm>
            <a:off x="7309261" y="4556462"/>
            <a:ext cx="583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F55110B-9A61-43D5-A179-D2EE04236277}"/>
                  </a:ext>
                </a:extLst>
              </p:cNvPr>
              <p:cNvSpPr txBox="1"/>
              <p:nvPr/>
            </p:nvSpPr>
            <p:spPr>
              <a:xfrm>
                <a:off x="609090" y="2373923"/>
                <a:ext cx="5241300" cy="22840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𝑥𝑦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AB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sSubSup>
                            <m:sSubSupPr>
                              <m:ctrlPr>
                                <a:rPr lang="el-G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sSubSup>
                            <m:sSubSupPr>
                              <m:ctrlPr>
                                <a:rPr lang="el-G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sz="28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US" sz="28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2800" dirty="0">
                    <a:ea typeface="Cambria Math" panose="02040503050406030204" pitchFamily="18" charset="0"/>
                  </a:rPr>
                  <a:t>or</a:t>
                </a:r>
              </a:p>
              <a:p>
                <a:pPr algn="ctr"/>
                <a:endParaRPr lang="en-US" sz="2800" b="0" dirty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  <m:e>
                          <m:r>
                            <m:rPr>
                              <m:sty m:val="p"/>
                            </m:rPr>
                            <a:rPr lang="el-G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</m:d>
                    </m:oMath>
                  </m:oMathPara>
                </a14:m>
                <a:endParaRPr lang="en-US" sz="28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F55110B-9A61-43D5-A179-D2EE04236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90" y="2373923"/>
                <a:ext cx="5241300" cy="22840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046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63D015F1-EF83-4DFF-B807-B9B4BB20FC93}"/>
              </a:ext>
            </a:extLst>
          </p:cNvPr>
          <p:cNvCxnSpPr>
            <a:cxnSpLocks/>
            <a:endCxn id="145" idx="3"/>
          </p:cNvCxnSpPr>
          <p:nvPr/>
        </p:nvCxnSpPr>
        <p:spPr>
          <a:xfrm flipV="1">
            <a:off x="8082407" y="5054283"/>
            <a:ext cx="2112198" cy="9717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EA4710F-2391-422C-96F1-5DE219302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Exogenization</a:t>
            </a:r>
            <a:r>
              <a:rPr lang="en-US" dirty="0"/>
              <a:t>: precursor to </a:t>
            </a:r>
            <a:r>
              <a:rPr lang="en-US" b="1" dirty="0"/>
              <a:t>canonical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AE9C-0046-4192-9051-C41E12254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22121"/>
            <a:ext cx="10972800" cy="5029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Latent variables can </a:t>
            </a:r>
            <a:r>
              <a:rPr lang="en-US" b="1" dirty="0">
                <a:solidFill>
                  <a:srgbClr val="C00000"/>
                </a:solidFill>
              </a:rPr>
              <a:t>pass forward </a:t>
            </a:r>
            <a:r>
              <a:rPr lang="en-US" dirty="0"/>
              <a:t>any incoming information </a:t>
            </a:r>
            <a:r>
              <a:rPr lang="en-US" sz="2400" dirty="0"/>
              <a:t>(side channels)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7C5BDF3-9D23-4F43-8C54-F5D5DE46240B}"/>
              </a:ext>
            </a:extLst>
          </p:cNvPr>
          <p:cNvSpPr/>
          <p:nvPr/>
        </p:nvSpPr>
        <p:spPr>
          <a:xfrm>
            <a:off x="2501678" y="2295183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1442F77-6A50-4D8F-8740-8D265A48896D}"/>
              </a:ext>
            </a:extLst>
          </p:cNvPr>
          <p:cNvSpPr/>
          <p:nvPr/>
        </p:nvSpPr>
        <p:spPr>
          <a:xfrm>
            <a:off x="4266576" y="2311180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47DE6B-9E6D-4554-A577-25CFB548C3D1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>
            <a:off x="3050318" y="2569503"/>
            <a:ext cx="1216258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quals 11">
            <a:extLst>
              <a:ext uri="{FF2B5EF4-FFF2-40B4-BE49-F238E27FC236}">
                <a16:creationId xmlns:a16="http://schemas.microsoft.com/office/drawing/2014/main" id="{CEE86C65-37D3-4C24-8327-9BE05B9D5DD5}"/>
              </a:ext>
            </a:extLst>
          </p:cNvPr>
          <p:cNvSpPr/>
          <p:nvPr/>
        </p:nvSpPr>
        <p:spPr>
          <a:xfrm>
            <a:off x="5268039" y="2426136"/>
            <a:ext cx="900913" cy="548640"/>
          </a:xfrm>
          <a:prstGeom prst="mathEqual">
            <a:avLst/>
          </a:prstGeom>
          <a:solidFill>
            <a:srgbClr val="7030A0"/>
          </a:solidFill>
          <a:ln>
            <a:solidFill>
              <a:srgbClr val="DF3D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3622FD3-381A-452B-AE76-46F974277475}"/>
              </a:ext>
            </a:extLst>
          </p:cNvPr>
          <p:cNvCxnSpPr>
            <a:cxnSpLocks/>
            <a:stCxn id="68" idx="6"/>
            <a:endCxn id="5" idx="2"/>
          </p:cNvCxnSpPr>
          <p:nvPr/>
        </p:nvCxnSpPr>
        <p:spPr>
          <a:xfrm>
            <a:off x="1895176" y="2569503"/>
            <a:ext cx="606502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079F205-B885-4D2C-A7B8-E20F7A328F2F}"/>
              </a:ext>
            </a:extLst>
          </p:cNvPr>
          <p:cNvSpPr/>
          <p:nvPr/>
        </p:nvSpPr>
        <p:spPr>
          <a:xfrm>
            <a:off x="2033025" y="312044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ircle: Hollow 41">
                <a:extLst>
                  <a:ext uri="{FF2B5EF4-FFF2-40B4-BE49-F238E27FC236}">
                    <a16:creationId xmlns:a16="http://schemas.microsoft.com/office/drawing/2014/main" id="{7E39ED22-CB67-4B54-A98C-199E98D3D220}"/>
                  </a:ext>
                </a:extLst>
              </p:cNvPr>
              <p:cNvSpPr/>
              <p:nvPr/>
            </p:nvSpPr>
            <p:spPr>
              <a:xfrm>
                <a:off x="3337947" y="3074728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dirty="0">
                          <a:latin typeface="Cambria Math" panose="02040503050406030204" pitchFamily="18" charset="0"/>
                        </a:rPr>
                        <m:t>𝚲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42" name="Circle: Hollow 41">
                <a:extLst>
                  <a:ext uri="{FF2B5EF4-FFF2-40B4-BE49-F238E27FC236}">
                    <a16:creationId xmlns:a16="http://schemas.microsoft.com/office/drawing/2014/main" id="{7E39ED22-CB67-4B54-A98C-199E98D3D2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947" y="3074728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9A4F163-E2FD-4A15-A8F5-959CC7FF7D17}"/>
              </a:ext>
            </a:extLst>
          </p:cNvPr>
          <p:cNvCxnSpPr>
            <a:cxnSpLocks/>
            <a:stCxn id="42" idx="1"/>
            <a:endCxn id="5" idx="5"/>
          </p:cNvCxnSpPr>
          <p:nvPr/>
        </p:nvCxnSpPr>
        <p:spPr>
          <a:xfrm flipH="1" flipV="1">
            <a:off x="2969972" y="2763477"/>
            <a:ext cx="461713" cy="4049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033056D-8071-46D9-8414-DA8B3307D731}"/>
              </a:ext>
            </a:extLst>
          </p:cNvPr>
          <p:cNvCxnSpPr>
            <a:cxnSpLocks/>
            <a:stCxn id="42" idx="7"/>
            <a:endCxn id="7" idx="3"/>
          </p:cNvCxnSpPr>
          <p:nvPr/>
        </p:nvCxnSpPr>
        <p:spPr>
          <a:xfrm flipV="1">
            <a:off x="3884289" y="2779474"/>
            <a:ext cx="462633" cy="38899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1CEC2E6F-58F2-4390-86E5-F1BEFE881A60}"/>
              </a:ext>
            </a:extLst>
          </p:cNvPr>
          <p:cNvSpPr/>
          <p:nvPr/>
        </p:nvSpPr>
        <p:spPr>
          <a:xfrm>
            <a:off x="1346536" y="2295183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CB49022-1954-4755-A701-B4AC2D93D66E}"/>
              </a:ext>
            </a:extLst>
          </p:cNvPr>
          <p:cNvCxnSpPr>
            <a:cxnSpLocks/>
            <a:stCxn id="37" idx="6"/>
            <a:endCxn id="42" idx="2"/>
          </p:cNvCxnSpPr>
          <p:nvPr/>
        </p:nvCxnSpPr>
        <p:spPr>
          <a:xfrm>
            <a:off x="2581665" y="3394768"/>
            <a:ext cx="756282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87">
            <a:extLst>
              <a:ext uri="{FF2B5EF4-FFF2-40B4-BE49-F238E27FC236}">
                <a16:creationId xmlns:a16="http://schemas.microsoft.com/office/drawing/2014/main" id="{86E6CAFE-A495-41BD-B204-D3284202EBB1}"/>
              </a:ext>
            </a:extLst>
          </p:cNvPr>
          <p:cNvSpPr/>
          <p:nvPr/>
        </p:nvSpPr>
        <p:spPr>
          <a:xfrm>
            <a:off x="7724916" y="238016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E67956A-AD14-4C68-A8A1-5984940CFC7B}"/>
              </a:ext>
            </a:extLst>
          </p:cNvPr>
          <p:cNvSpPr/>
          <p:nvPr/>
        </p:nvSpPr>
        <p:spPr>
          <a:xfrm>
            <a:off x="9489814" y="2396159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FC0164F0-F060-43B9-A298-F17202DEFD6E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>
            <a:off x="8273556" y="2654482"/>
            <a:ext cx="1216258" cy="15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A47B5696-D464-4FA4-911A-A69AEC5EA1A9}"/>
              </a:ext>
            </a:extLst>
          </p:cNvPr>
          <p:cNvCxnSpPr>
            <a:cxnSpLocks/>
            <a:stCxn id="93" idx="1"/>
            <a:endCxn id="88" idx="5"/>
          </p:cNvCxnSpPr>
          <p:nvPr/>
        </p:nvCxnSpPr>
        <p:spPr>
          <a:xfrm flipH="1" flipV="1">
            <a:off x="8193210" y="2848456"/>
            <a:ext cx="461713" cy="4049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B1F74621-CA62-494F-92CF-C4D90BCE3ADC}"/>
              </a:ext>
            </a:extLst>
          </p:cNvPr>
          <p:cNvCxnSpPr>
            <a:cxnSpLocks/>
            <a:stCxn id="93" idx="7"/>
            <a:endCxn id="89" idx="3"/>
          </p:cNvCxnSpPr>
          <p:nvPr/>
        </p:nvCxnSpPr>
        <p:spPr>
          <a:xfrm flipV="1">
            <a:off x="9107527" y="2864453"/>
            <a:ext cx="462633" cy="38899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A4D116DC-0ACF-4F05-B90F-DED26A10228F}"/>
              </a:ext>
            </a:extLst>
          </p:cNvPr>
          <p:cNvCxnSpPr>
            <a:cxnSpLocks/>
            <a:stCxn id="96" idx="6"/>
            <a:endCxn id="88" idx="2"/>
          </p:cNvCxnSpPr>
          <p:nvPr/>
        </p:nvCxnSpPr>
        <p:spPr>
          <a:xfrm>
            <a:off x="7118414" y="2654482"/>
            <a:ext cx="606502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>
            <a:extLst>
              <a:ext uri="{FF2B5EF4-FFF2-40B4-BE49-F238E27FC236}">
                <a16:creationId xmlns:a16="http://schemas.microsoft.com/office/drawing/2014/main" id="{5AFC9538-DAF9-4617-9E0C-980AF9F08859}"/>
              </a:ext>
            </a:extLst>
          </p:cNvPr>
          <p:cNvSpPr/>
          <p:nvPr/>
        </p:nvSpPr>
        <p:spPr>
          <a:xfrm>
            <a:off x="8606905" y="1803920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Circle: Hollow 92">
                <a:extLst>
                  <a:ext uri="{FF2B5EF4-FFF2-40B4-BE49-F238E27FC236}">
                    <a16:creationId xmlns:a16="http://schemas.microsoft.com/office/drawing/2014/main" id="{A26E230E-FE2B-4E4F-8ED2-16CE7E2138C1}"/>
                  </a:ext>
                </a:extLst>
              </p:cNvPr>
              <p:cNvSpPr/>
              <p:nvPr/>
            </p:nvSpPr>
            <p:spPr>
              <a:xfrm>
                <a:off x="8561185" y="315970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dirty="0">
                          <a:latin typeface="Cambria Math" panose="02040503050406030204" pitchFamily="18" charset="0"/>
                        </a:rPr>
                        <m:t>𝚲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93" name="Circle: Hollow 92">
                <a:extLst>
                  <a:ext uri="{FF2B5EF4-FFF2-40B4-BE49-F238E27FC236}">
                    <a16:creationId xmlns:a16="http://schemas.microsoft.com/office/drawing/2014/main" id="{A26E230E-FE2B-4E4F-8ED2-16CE7E2138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1185" y="315970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D6F0D39-7134-491B-8E69-E386AFFE239E}"/>
              </a:ext>
            </a:extLst>
          </p:cNvPr>
          <p:cNvCxnSpPr>
            <a:cxnSpLocks/>
            <a:stCxn id="92" idx="5"/>
            <a:endCxn id="89" idx="1"/>
          </p:cNvCxnSpPr>
          <p:nvPr/>
        </p:nvCxnSpPr>
        <p:spPr>
          <a:xfrm>
            <a:off x="9075199" y="2272214"/>
            <a:ext cx="494961" cy="2042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>
            <a:extLst>
              <a:ext uri="{FF2B5EF4-FFF2-40B4-BE49-F238E27FC236}">
                <a16:creationId xmlns:a16="http://schemas.microsoft.com/office/drawing/2014/main" id="{F13BB2D8-ACAB-43A4-B316-EDDBEB0FFA31}"/>
              </a:ext>
            </a:extLst>
          </p:cNvPr>
          <p:cNvSpPr/>
          <p:nvPr/>
        </p:nvSpPr>
        <p:spPr>
          <a:xfrm>
            <a:off x="6569774" y="238016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EF68E12B-052D-4F2D-A346-36378FA77181}"/>
              </a:ext>
            </a:extLst>
          </p:cNvPr>
          <p:cNvCxnSpPr>
            <a:cxnSpLocks/>
            <a:stCxn id="92" idx="3"/>
            <a:endCxn id="88" idx="7"/>
          </p:cNvCxnSpPr>
          <p:nvPr/>
        </p:nvCxnSpPr>
        <p:spPr>
          <a:xfrm flipH="1">
            <a:off x="8193210" y="2272214"/>
            <a:ext cx="494041" cy="1882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:a16="http://schemas.microsoft.com/office/drawing/2014/main" id="{7307E988-79A9-426A-B206-FC7D90F23E7F}"/>
              </a:ext>
            </a:extLst>
          </p:cNvPr>
          <p:cNvSpPr/>
          <p:nvPr/>
        </p:nvSpPr>
        <p:spPr>
          <a:xfrm>
            <a:off x="1018465" y="485616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A46F76C2-2B2F-4841-812E-FD2F1E912DFA}"/>
              </a:ext>
            </a:extLst>
          </p:cNvPr>
          <p:cNvSpPr/>
          <p:nvPr/>
        </p:nvSpPr>
        <p:spPr>
          <a:xfrm>
            <a:off x="2775998" y="419120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887EFDC8-DCD1-4129-9FBF-7B22D06593D7}"/>
              </a:ext>
            </a:extLst>
          </p:cNvPr>
          <p:cNvCxnSpPr>
            <a:cxnSpLocks/>
            <a:stCxn id="110" idx="1"/>
            <a:endCxn id="107" idx="4"/>
          </p:cNvCxnSpPr>
          <p:nvPr/>
        </p:nvCxnSpPr>
        <p:spPr>
          <a:xfrm flipH="1" flipV="1">
            <a:off x="1292785" y="5404802"/>
            <a:ext cx="650497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Circle: Hollow 109">
            <a:extLst>
              <a:ext uri="{FF2B5EF4-FFF2-40B4-BE49-F238E27FC236}">
                <a16:creationId xmlns:a16="http://schemas.microsoft.com/office/drawing/2014/main" id="{A364FBFC-6796-4F63-BA93-C456BE8756F6}"/>
              </a:ext>
            </a:extLst>
          </p:cNvPr>
          <p:cNvSpPr/>
          <p:nvPr/>
        </p:nvSpPr>
        <p:spPr>
          <a:xfrm>
            <a:off x="1849544" y="5712902"/>
            <a:ext cx="640080" cy="640080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b="1" dirty="0"/>
              <a:t>Λ</a:t>
            </a:r>
            <a:r>
              <a:rPr lang="en-US" sz="1400" baseline="-25000" dirty="0"/>
              <a:t>AS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1BF2657-C01B-4A1E-A5EE-AD1664AA5F10}"/>
              </a:ext>
            </a:extLst>
          </p:cNvPr>
          <p:cNvCxnSpPr>
            <a:cxnSpLocks/>
            <a:stCxn id="110" idx="7"/>
            <a:endCxn id="118" idx="2"/>
          </p:cNvCxnSpPr>
          <p:nvPr/>
        </p:nvCxnSpPr>
        <p:spPr>
          <a:xfrm flipV="1">
            <a:off x="2395886" y="5285681"/>
            <a:ext cx="1214319" cy="5209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61F28F43-36F6-4C3A-A601-E5EDE7D1C8FF}"/>
              </a:ext>
            </a:extLst>
          </p:cNvPr>
          <p:cNvCxnSpPr>
            <a:cxnSpLocks/>
            <a:stCxn id="115" idx="0"/>
            <a:endCxn id="107" idx="4"/>
          </p:cNvCxnSpPr>
          <p:nvPr/>
        </p:nvCxnSpPr>
        <p:spPr>
          <a:xfrm flipV="1">
            <a:off x="1292785" y="5404802"/>
            <a:ext cx="0" cy="5931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C8216742-B786-410E-B1E1-157E73646DA7}"/>
              </a:ext>
            </a:extLst>
          </p:cNvPr>
          <p:cNvCxnSpPr>
            <a:cxnSpLocks/>
            <a:stCxn id="114" idx="0"/>
            <a:endCxn id="108" idx="4"/>
          </p:cNvCxnSpPr>
          <p:nvPr/>
        </p:nvCxnSpPr>
        <p:spPr>
          <a:xfrm flipV="1">
            <a:off x="3050318" y="4739845"/>
            <a:ext cx="0" cy="125809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>
            <a:extLst>
              <a:ext uri="{FF2B5EF4-FFF2-40B4-BE49-F238E27FC236}">
                <a16:creationId xmlns:a16="http://schemas.microsoft.com/office/drawing/2014/main" id="{25CA6390-4975-4DBB-87B7-045440C60819}"/>
              </a:ext>
            </a:extLst>
          </p:cNvPr>
          <p:cNvSpPr/>
          <p:nvPr/>
        </p:nvSpPr>
        <p:spPr>
          <a:xfrm>
            <a:off x="2775998" y="599793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Y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9D6A1F77-BF0A-4A8D-B533-A65D2960AD40}"/>
              </a:ext>
            </a:extLst>
          </p:cNvPr>
          <p:cNvSpPr/>
          <p:nvPr/>
        </p:nvSpPr>
        <p:spPr>
          <a:xfrm>
            <a:off x="1018465" y="599793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6256910E-8E51-43FF-9723-D4C82AD7D231}"/>
              </a:ext>
            </a:extLst>
          </p:cNvPr>
          <p:cNvSpPr/>
          <p:nvPr/>
        </p:nvSpPr>
        <p:spPr>
          <a:xfrm>
            <a:off x="4535853" y="421642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C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024EE4E4-02AB-4BCC-9E0C-7AFFECBE1119}"/>
              </a:ext>
            </a:extLst>
          </p:cNvPr>
          <p:cNvCxnSpPr>
            <a:cxnSpLocks/>
            <a:stCxn id="118" idx="1"/>
            <a:endCxn id="108" idx="4"/>
          </p:cNvCxnSpPr>
          <p:nvPr/>
        </p:nvCxnSpPr>
        <p:spPr>
          <a:xfrm flipH="1" flipV="1">
            <a:off x="3050318" y="4739845"/>
            <a:ext cx="653625" cy="3195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Circle: Hollow 117">
            <a:extLst>
              <a:ext uri="{FF2B5EF4-FFF2-40B4-BE49-F238E27FC236}">
                <a16:creationId xmlns:a16="http://schemas.microsoft.com/office/drawing/2014/main" id="{653D4826-BA2C-42D7-A01E-6676395640F3}"/>
              </a:ext>
            </a:extLst>
          </p:cNvPr>
          <p:cNvSpPr/>
          <p:nvPr/>
        </p:nvSpPr>
        <p:spPr>
          <a:xfrm>
            <a:off x="3610205" y="4965641"/>
            <a:ext cx="640080" cy="640080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b="1" dirty="0"/>
              <a:t>Λ</a:t>
            </a:r>
            <a:r>
              <a:rPr lang="en-US" sz="1400" baseline="-25000" dirty="0"/>
              <a:t>BC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C52325C3-3F26-44F1-8FDD-99533806C828}"/>
              </a:ext>
            </a:extLst>
          </p:cNvPr>
          <p:cNvCxnSpPr>
            <a:cxnSpLocks/>
            <a:stCxn id="118" idx="7"/>
            <a:endCxn id="116" idx="4"/>
          </p:cNvCxnSpPr>
          <p:nvPr/>
        </p:nvCxnSpPr>
        <p:spPr>
          <a:xfrm flipV="1">
            <a:off x="4156547" y="4765062"/>
            <a:ext cx="653626" cy="29431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A11BD86C-E8CB-4DF7-86A5-2B6F492E20F4}"/>
              </a:ext>
            </a:extLst>
          </p:cNvPr>
          <p:cNvCxnSpPr>
            <a:cxnSpLocks/>
            <a:stCxn id="121" idx="0"/>
            <a:endCxn id="116" idx="4"/>
          </p:cNvCxnSpPr>
          <p:nvPr/>
        </p:nvCxnSpPr>
        <p:spPr>
          <a:xfrm flipH="1" flipV="1">
            <a:off x="4810173" y="4765062"/>
            <a:ext cx="5043" cy="1248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4C324384-D73C-4AE9-A083-781C9B01D520}"/>
              </a:ext>
            </a:extLst>
          </p:cNvPr>
          <p:cNvCxnSpPr>
            <a:cxnSpLocks/>
            <a:endCxn id="137" idx="3"/>
          </p:cNvCxnSpPr>
          <p:nvPr/>
        </p:nvCxnSpPr>
        <p:spPr>
          <a:xfrm flipV="1">
            <a:off x="7886110" y="5029066"/>
            <a:ext cx="548640" cy="8413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Oval 120">
            <a:extLst>
              <a:ext uri="{FF2B5EF4-FFF2-40B4-BE49-F238E27FC236}">
                <a16:creationId xmlns:a16="http://schemas.microsoft.com/office/drawing/2014/main" id="{C072E074-92A1-4D43-AE0A-6B8F7FE90A0D}"/>
              </a:ext>
            </a:extLst>
          </p:cNvPr>
          <p:cNvSpPr/>
          <p:nvPr/>
        </p:nvSpPr>
        <p:spPr>
          <a:xfrm>
            <a:off x="4540896" y="601393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Z</a:t>
            </a: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723B3D99-CD53-4995-9C6C-47908D96D00E}"/>
              </a:ext>
            </a:extLst>
          </p:cNvPr>
          <p:cNvSpPr/>
          <p:nvPr/>
        </p:nvSpPr>
        <p:spPr>
          <a:xfrm>
            <a:off x="3655925" y="5997935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</a:t>
            </a: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A97BDCC3-99A3-44E2-A564-9B604DC5BE8E}"/>
              </a:ext>
            </a:extLst>
          </p:cNvPr>
          <p:cNvCxnSpPr>
            <a:cxnSpLocks/>
            <a:stCxn id="129" idx="0"/>
            <a:endCxn id="118" idx="4"/>
          </p:cNvCxnSpPr>
          <p:nvPr/>
        </p:nvCxnSpPr>
        <p:spPr>
          <a:xfrm flipV="1">
            <a:off x="3930245" y="5605721"/>
            <a:ext cx="0" cy="39221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Equals 134">
            <a:extLst>
              <a:ext uri="{FF2B5EF4-FFF2-40B4-BE49-F238E27FC236}">
                <a16:creationId xmlns:a16="http://schemas.microsoft.com/office/drawing/2014/main" id="{0B964F7F-7ED7-45EA-B2DA-81D0479EAA79}"/>
              </a:ext>
            </a:extLst>
          </p:cNvPr>
          <p:cNvSpPr/>
          <p:nvPr/>
        </p:nvSpPr>
        <p:spPr>
          <a:xfrm>
            <a:off x="5415781" y="5062095"/>
            <a:ext cx="900913" cy="548640"/>
          </a:xfrm>
          <a:prstGeom prst="mathEqual">
            <a:avLst/>
          </a:prstGeom>
          <a:solidFill>
            <a:srgbClr val="7030A0"/>
          </a:solidFill>
          <a:ln>
            <a:solidFill>
              <a:srgbClr val="DF3D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0E009CB5-FE53-48F9-B468-4F58DF387D6E}"/>
              </a:ext>
            </a:extLst>
          </p:cNvPr>
          <p:cNvSpPr/>
          <p:nvPr/>
        </p:nvSpPr>
        <p:spPr>
          <a:xfrm>
            <a:off x="6596871" y="4951409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F86E022A-7046-4BEB-B000-9D52DADA512B}"/>
              </a:ext>
            </a:extLst>
          </p:cNvPr>
          <p:cNvSpPr/>
          <p:nvPr/>
        </p:nvSpPr>
        <p:spPr>
          <a:xfrm>
            <a:off x="8354404" y="456077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73E80DB4-3B8A-4D52-96DE-3D1BC4311207}"/>
              </a:ext>
            </a:extLst>
          </p:cNvPr>
          <p:cNvCxnSpPr>
            <a:cxnSpLocks/>
            <a:stCxn id="139" idx="1"/>
            <a:endCxn id="136" idx="4"/>
          </p:cNvCxnSpPr>
          <p:nvPr/>
        </p:nvCxnSpPr>
        <p:spPr>
          <a:xfrm flipH="1" flipV="1">
            <a:off x="6871191" y="5500049"/>
            <a:ext cx="659870" cy="4112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Circle: Hollow 138">
            <a:extLst>
              <a:ext uri="{FF2B5EF4-FFF2-40B4-BE49-F238E27FC236}">
                <a16:creationId xmlns:a16="http://schemas.microsoft.com/office/drawing/2014/main" id="{EFACF8A4-AD26-4900-88DA-AF57F6F22D49}"/>
              </a:ext>
            </a:extLst>
          </p:cNvPr>
          <p:cNvSpPr/>
          <p:nvPr/>
        </p:nvSpPr>
        <p:spPr>
          <a:xfrm>
            <a:off x="7427950" y="5808148"/>
            <a:ext cx="704088" cy="704088"/>
          </a:xfrm>
          <a:prstGeom prst="donut">
            <a:avLst>
              <a:gd name="adj" fmla="val 1036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b="1" dirty="0"/>
              <a:t>Λ</a:t>
            </a:r>
            <a:r>
              <a:rPr lang="en-US" sz="1400" baseline="-25000" dirty="0"/>
              <a:t>ABC</a:t>
            </a: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0E0F1B2F-0BE8-43C8-B25B-5C4DF70812CE}"/>
              </a:ext>
            </a:extLst>
          </p:cNvPr>
          <p:cNvCxnSpPr>
            <a:cxnSpLocks/>
            <a:stCxn id="144" idx="0"/>
            <a:endCxn id="136" idx="4"/>
          </p:cNvCxnSpPr>
          <p:nvPr/>
        </p:nvCxnSpPr>
        <p:spPr>
          <a:xfrm flipV="1">
            <a:off x="6871191" y="5500049"/>
            <a:ext cx="0" cy="5931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9F622081-DCE5-41BE-BDAF-50ED326B0103}"/>
              </a:ext>
            </a:extLst>
          </p:cNvPr>
          <p:cNvCxnSpPr>
            <a:cxnSpLocks/>
            <a:stCxn id="143" idx="0"/>
            <a:endCxn id="137" idx="4"/>
          </p:cNvCxnSpPr>
          <p:nvPr/>
        </p:nvCxnSpPr>
        <p:spPr>
          <a:xfrm flipV="1">
            <a:off x="8628724" y="5109412"/>
            <a:ext cx="0" cy="9837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5E8FC3CD-31A5-4932-8725-E2C519A80738}"/>
              </a:ext>
            </a:extLst>
          </p:cNvPr>
          <p:cNvSpPr/>
          <p:nvPr/>
        </p:nvSpPr>
        <p:spPr>
          <a:xfrm>
            <a:off x="8354404" y="609318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Y</a:t>
            </a: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BB375188-3F0E-468A-AFAD-2B37F4863B0D}"/>
              </a:ext>
            </a:extLst>
          </p:cNvPr>
          <p:cNvSpPr/>
          <p:nvPr/>
        </p:nvSpPr>
        <p:spPr>
          <a:xfrm>
            <a:off x="6596871" y="609318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E9239F9E-97D3-4A93-9565-139AAB91195D}"/>
              </a:ext>
            </a:extLst>
          </p:cNvPr>
          <p:cNvSpPr/>
          <p:nvPr/>
        </p:nvSpPr>
        <p:spPr>
          <a:xfrm>
            <a:off x="10114259" y="4585989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C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FA2A5C59-4E57-4E03-B271-641E099187D1}"/>
              </a:ext>
            </a:extLst>
          </p:cNvPr>
          <p:cNvCxnSpPr>
            <a:cxnSpLocks/>
            <a:stCxn id="151" idx="1"/>
            <a:endCxn id="137" idx="4"/>
          </p:cNvCxnSpPr>
          <p:nvPr/>
        </p:nvCxnSpPr>
        <p:spPr>
          <a:xfrm flipH="1" flipV="1">
            <a:off x="8628724" y="5109412"/>
            <a:ext cx="685953" cy="10641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28F60BE7-BB25-4789-930E-E369F378EB84}"/>
              </a:ext>
            </a:extLst>
          </p:cNvPr>
          <p:cNvCxnSpPr>
            <a:cxnSpLocks/>
            <a:stCxn id="151" idx="7"/>
            <a:endCxn id="145" idx="4"/>
          </p:cNvCxnSpPr>
          <p:nvPr/>
        </p:nvCxnSpPr>
        <p:spPr>
          <a:xfrm flipV="1">
            <a:off x="9702625" y="5134629"/>
            <a:ext cx="685954" cy="10388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93BCE5F4-D4D9-4015-ADFC-5FCFF3122097}"/>
              </a:ext>
            </a:extLst>
          </p:cNvPr>
          <p:cNvCxnSpPr>
            <a:cxnSpLocks/>
            <a:stCxn id="150" idx="0"/>
            <a:endCxn id="145" idx="4"/>
          </p:cNvCxnSpPr>
          <p:nvPr/>
        </p:nvCxnSpPr>
        <p:spPr>
          <a:xfrm flipH="1" flipV="1">
            <a:off x="10388579" y="5134629"/>
            <a:ext cx="5043" cy="97455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Oval 149">
            <a:extLst>
              <a:ext uri="{FF2B5EF4-FFF2-40B4-BE49-F238E27FC236}">
                <a16:creationId xmlns:a16="http://schemas.microsoft.com/office/drawing/2014/main" id="{2A6E4EC0-8B91-45FE-9B0B-DA4983973130}"/>
              </a:ext>
            </a:extLst>
          </p:cNvPr>
          <p:cNvSpPr/>
          <p:nvPr/>
        </p:nvSpPr>
        <p:spPr>
          <a:xfrm>
            <a:off x="10119302" y="6109179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Z</a:t>
            </a: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70F4EA0C-9B2E-426A-AEFD-42DE0189C281}"/>
              </a:ext>
            </a:extLst>
          </p:cNvPr>
          <p:cNvSpPr/>
          <p:nvPr/>
        </p:nvSpPr>
        <p:spPr>
          <a:xfrm>
            <a:off x="9234331" y="6093182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205815787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63D015F1-EF83-4DFF-B807-B9B4BB20FC93}"/>
              </a:ext>
            </a:extLst>
          </p:cNvPr>
          <p:cNvCxnSpPr>
            <a:cxnSpLocks/>
            <a:endCxn id="145" idx="3"/>
          </p:cNvCxnSpPr>
          <p:nvPr/>
        </p:nvCxnSpPr>
        <p:spPr>
          <a:xfrm flipV="1">
            <a:off x="8147143" y="2901802"/>
            <a:ext cx="2112198" cy="9717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EA4710F-2391-422C-96F1-5DE219302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 quantum (or GPT) </a:t>
            </a:r>
            <a:r>
              <a:rPr lang="en-US" dirty="0" err="1"/>
              <a:t>exogenization</a:t>
            </a:r>
            <a:r>
              <a:rPr lang="en-US" dirty="0"/>
              <a:t>!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AE9C-0046-4192-9051-C41E12254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22121"/>
            <a:ext cx="10972800" cy="5029200"/>
          </a:xfrm>
        </p:spPr>
        <p:txBody>
          <a:bodyPr/>
          <a:lstStyle/>
          <a:p>
            <a:pPr marL="0" indent="0" algn="ctr">
              <a:buNone/>
            </a:pPr>
            <a:endParaRPr lang="en-US" dirty="0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7307E988-79A9-426A-B206-FC7D90F23E7F}"/>
              </a:ext>
            </a:extLst>
          </p:cNvPr>
          <p:cNvSpPr/>
          <p:nvPr/>
        </p:nvSpPr>
        <p:spPr>
          <a:xfrm>
            <a:off x="1083201" y="270368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A46F76C2-2B2F-4841-812E-FD2F1E912DFA}"/>
              </a:ext>
            </a:extLst>
          </p:cNvPr>
          <p:cNvSpPr/>
          <p:nvPr/>
        </p:nvSpPr>
        <p:spPr>
          <a:xfrm>
            <a:off x="2840734" y="2038724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887EFDC8-DCD1-4129-9FBF-7B22D06593D7}"/>
              </a:ext>
            </a:extLst>
          </p:cNvPr>
          <p:cNvCxnSpPr>
            <a:cxnSpLocks/>
            <a:endCxn id="107" idx="4"/>
          </p:cNvCxnSpPr>
          <p:nvPr/>
        </p:nvCxnSpPr>
        <p:spPr>
          <a:xfrm flipH="1" flipV="1">
            <a:off x="1357521" y="3252321"/>
            <a:ext cx="650497" cy="401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1BF2657-C01B-4A1E-A5EE-AD1664AA5F10}"/>
              </a:ext>
            </a:extLst>
          </p:cNvPr>
          <p:cNvCxnSpPr>
            <a:cxnSpLocks/>
            <a:endCxn id="61" idx="2"/>
          </p:cNvCxnSpPr>
          <p:nvPr/>
        </p:nvCxnSpPr>
        <p:spPr>
          <a:xfrm flipV="1">
            <a:off x="2460622" y="3149383"/>
            <a:ext cx="1214321" cy="50477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61F28F43-36F6-4C3A-A601-E5EDE7D1C8FF}"/>
              </a:ext>
            </a:extLst>
          </p:cNvPr>
          <p:cNvCxnSpPr>
            <a:cxnSpLocks/>
            <a:stCxn id="115" idx="0"/>
            <a:endCxn id="107" idx="4"/>
          </p:cNvCxnSpPr>
          <p:nvPr/>
        </p:nvCxnSpPr>
        <p:spPr>
          <a:xfrm flipV="1">
            <a:off x="1357521" y="3252321"/>
            <a:ext cx="0" cy="5931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C8216742-B786-410E-B1E1-157E73646DA7}"/>
              </a:ext>
            </a:extLst>
          </p:cNvPr>
          <p:cNvCxnSpPr>
            <a:cxnSpLocks/>
            <a:stCxn id="114" idx="0"/>
            <a:endCxn id="108" idx="4"/>
          </p:cNvCxnSpPr>
          <p:nvPr/>
        </p:nvCxnSpPr>
        <p:spPr>
          <a:xfrm flipV="1">
            <a:off x="3115054" y="2587364"/>
            <a:ext cx="0" cy="125809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>
            <a:extLst>
              <a:ext uri="{FF2B5EF4-FFF2-40B4-BE49-F238E27FC236}">
                <a16:creationId xmlns:a16="http://schemas.microsoft.com/office/drawing/2014/main" id="{25CA6390-4975-4DBB-87B7-045440C60819}"/>
              </a:ext>
            </a:extLst>
          </p:cNvPr>
          <p:cNvSpPr/>
          <p:nvPr/>
        </p:nvSpPr>
        <p:spPr>
          <a:xfrm>
            <a:off x="2840734" y="3845454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Y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9D6A1F77-BF0A-4A8D-B533-A65D2960AD40}"/>
              </a:ext>
            </a:extLst>
          </p:cNvPr>
          <p:cNvSpPr/>
          <p:nvPr/>
        </p:nvSpPr>
        <p:spPr>
          <a:xfrm>
            <a:off x="1083201" y="3845454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6256910E-8E51-43FF-9723-D4C82AD7D231}"/>
              </a:ext>
            </a:extLst>
          </p:cNvPr>
          <p:cNvSpPr/>
          <p:nvPr/>
        </p:nvSpPr>
        <p:spPr>
          <a:xfrm>
            <a:off x="4600589" y="206394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C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024EE4E4-02AB-4BCC-9E0C-7AFFECBE1119}"/>
              </a:ext>
            </a:extLst>
          </p:cNvPr>
          <p:cNvCxnSpPr>
            <a:cxnSpLocks/>
            <a:stCxn id="61" idx="1"/>
            <a:endCxn id="108" idx="4"/>
          </p:cNvCxnSpPr>
          <p:nvPr/>
        </p:nvCxnSpPr>
        <p:spPr>
          <a:xfrm flipH="1" flipV="1">
            <a:off x="3115054" y="2587364"/>
            <a:ext cx="653627" cy="33571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C52325C3-3F26-44F1-8FDD-99533806C828}"/>
              </a:ext>
            </a:extLst>
          </p:cNvPr>
          <p:cNvCxnSpPr>
            <a:cxnSpLocks/>
            <a:stCxn id="61" idx="7"/>
            <a:endCxn id="116" idx="4"/>
          </p:cNvCxnSpPr>
          <p:nvPr/>
        </p:nvCxnSpPr>
        <p:spPr>
          <a:xfrm flipV="1">
            <a:off x="4221285" y="2612581"/>
            <a:ext cx="653624" cy="3105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A11BD86C-E8CB-4DF7-86A5-2B6F492E20F4}"/>
              </a:ext>
            </a:extLst>
          </p:cNvPr>
          <p:cNvCxnSpPr>
            <a:cxnSpLocks/>
            <a:stCxn id="121" idx="0"/>
            <a:endCxn id="116" idx="4"/>
          </p:cNvCxnSpPr>
          <p:nvPr/>
        </p:nvCxnSpPr>
        <p:spPr>
          <a:xfrm flipH="1" flipV="1">
            <a:off x="4874909" y="2612581"/>
            <a:ext cx="5043" cy="1248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4C324384-D73C-4AE9-A083-781C9B01D520}"/>
              </a:ext>
            </a:extLst>
          </p:cNvPr>
          <p:cNvCxnSpPr>
            <a:cxnSpLocks/>
            <a:endCxn id="137" idx="3"/>
          </p:cNvCxnSpPr>
          <p:nvPr/>
        </p:nvCxnSpPr>
        <p:spPr>
          <a:xfrm flipV="1">
            <a:off x="7950846" y="2876585"/>
            <a:ext cx="548640" cy="8413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Oval 120">
            <a:extLst>
              <a:ext uri="{FF2B5EF4-FFF2-40B4-BE49-F238E27FC236}">
                <a16:creationId xmlns:a16="http://schemas.microsoft.com/office/drawing/2014/main" id="{C072E074-92A1-4D43-AE0A-6B8F7FE90A0D}"/>
              </a:ext>
            </a:extLst>
          </p:cNvPr>
          <p:cNvSpPr/>
          <p:nvPr/>
        </p:nvSpPr>
        <p:spPr>
          <a:xfrm>
            <a:off x="4605632" y="386145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Z</a:t>
            </a: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723B3D99-CD53-4995-9C6C-47908D96D00E}"/>
              </a:ext>
            </a:extLst>
          </p:cNvPr>
          <p:cNvSpPr/>
          <p:nvPr/>
        </p:nvSpPr>
        <p:spPr>
          <a:xfrm>
            <a:off x="3720661" y="3845454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</a:t>
            </a: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A97BDCC3-99A3-44E2-A564-9B604DC5BE8E}"/>
              </a:ext>
            </a:extLst>
          </p:cNvPr>
          <p:cNvCxnSpPr>
            <a:cxnSpLocks/>
            <a:stCxn id="129" idx="0"/>
            <a:endCxn id="61" idx="4"/>
          </p:cNvCxnSpPr>
          <p:nvPr/>
        </p:nvCxnSpPr>
        <p:spPr>
          <a:xfrm flipV="1">
            <a:off x="3994981" y="3469423"/>
            <a:ext cx="2" cy="3760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Not Equal 134">
            <a:extLst>
              <a:ext uri="{FF2B5EF4-FFF2-40B4-BE49-F238E27FC236}">
                <a16:creationId xmlns:a16="http://schemas.microsoft.com/office/drawing/2014/main" id="{0B964F7F-7ED7-45EA-B2DA-81D0479EAA79}"/>
              </a:ext>
            </a:extLst>
          </p:cNvPr>
          <p:cNvSpPr/>
          <p:nvPr/>
        </p:nvSpPr>
        <p:spPr>
          <a:xfrm>
            <a:off x="5480517" y="2909614"/>
            <a:ext cx="900913" cy="548640"/>
          </a:xfrm>
          <a:prstGeom prst="mathNotEqual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0E009CB5-FE53-48F9-B468-4F58DF387D6E}"/>
              </a:ext>
            </a:extLst>
          </p:cNvPr>
          <p:cNvSpPr/>
          <p:nvPr/>
        </p:nvSpPr>
        <p:spPr>
          <a:xfrm>
            <a:off x="6661607" y="279892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F86E022A-7046-4BEB-B000-9D52DADA512B}"/>
              </a:ext>
            </a:extLst>
          </p:cNvPr>
          <p:cNvSpPr/>
          <p:nvPr/>
        </p:nvSpPr>
        <p:spPr>
          <a:xfrm>
            <a:off x="8419140" y="240829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73E80DB4-3B8A-4D52-96DE-3D1BC4311207}"/>
              </a:ext>
            </a:extLst>
          </p:cNvPr>
          <p:cNvCxnSpPr>
            <a:cxnSpLocks/>
            <a:endCxn id="136" idx="4"/>
          </p:cNvCxnSpPr>
          <p:nvPr/>
        </p:nvCxnSpPr>
        <p:spPr>
          <a:xfrm flipH="1" flipV="1">
            <a:off x="6935927" y="3347568"/>
            <a:ext cx="659870" cy="4112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0E0F1B2F-0BE8-43C8-B25B-5C4DF70812CE}"/>
              </a:ext>
            </a:extLst>
          </p:cNvPr>
          <p:cNvCxnSpPr>
            <a:cxnSpLocks/>
            <a:stCxn id="144" idx="0"/>
            <a:endCxn id="136" idx="4"/>
          </p:cNvCxnSpPr>
          <p:nvPr/>
        </p:nvCxnSpPr>
        <p:spPr>
          <a:xfrm flipV="1">
            <a:off x="6935927" y="3347568"/>
            <a:ext cx="0" cy="5931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9F622081-DCE5-41BE-BDAF-50ED326B0103}"/>
              </a:ext>
            </a:extLst>
          </p:cNvPr>
          <p:cNvCxnSpPr>
            <a:cxnSpLocks/>
            <a:stCxn id="143" idx="0"/>
            <a:endCxn id="137" idx="4"/>
          </p:cNvCxnSpPr>
          <p:nvPr/>
        </p:nvCxnSpPr>
        <p:spPr>
          <a:xfrm flipV="1">
            <a:off x="8693460" y="2956931"/>
            <a:ext cx="0" cy="9837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5E8FC3CD-31A5-4932-8725-E2C519A80738}"/>
              </a:ext>
            </a:extLst>
          </p:cNvPr>
          <p:cNvSpPr/>
          <p:nvPr/>
        </p:nvSpPr>
        <p:spPr>
          <a:xfrm>
            <a:off x="8419140" y="394070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Y</a:t>
            </a: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BB375188-3F0E-468A-AFAD-2B37F4863B0D}"/>
              </a:ext>
            </a:extLst>
          </p:cNvPr>
          <p:cNvSpPr/>
          <p:nvPr/>
        </p:nvSpPr>
        <p:spPr>
          <a:xfrm>
            <a:off x="6661607" y="394070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E9239F9E-97D3-4A93-9565-139AAB91195D}"/>
              </a:ext>
            </a:extLst>
          </p:cNvPr>
          <p:cNvSpPr/>
          <p:nvPr/>
        </p:nvSpPr>
        <p:spPr>
          <a:xfrm>
            <a:off x="10178995" y="243350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C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FA2A5C59-4E57-4E03-B271-641E099187D1}"/>
              </a:ext>
            </a:extLst>
          </p:cNvPr>
          <p:cNvCxnSpPr>
            <a:cxnSpLocks/>
            <a:stCxn id="151" idx="1"/>
            <a:endCxn id="137" idx="4"/>
          </p:cNvCxnSpPr>
          <p:nvPr/>
        </p:nvCxnSpPr>
        <p:spPr>
          <a:xfrm flipH="1" flipV="1">
            <a:off x="8693460" y="2956931"/>
            <a:ext cx="685953" cy="10641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28F60BE7-BB25-4789-930E-E369F378EB84}"/>
              </a:ext>
            </a:extLst>
          </p:cNvPr>
          <p:cNvCxnSpPr>
            <a:cxnSpLocks/>
            <a:stCxn id="151" idx="7"/>
            <a:endCxn id="145" idx="4"/>
          </p:cNvCxnSpPr>
          <p:nvPr/>
        </p:nvCxnSpPr>
        <p:spPr>
          <a:xfrm flipV="1">
            <a:off x="9767361" y="2982148"/>
            <a:ext cx="685954" cy="10388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93BCE5F4-D4D9-4015-ADFC-5FCFF3122097}"/>
              </a:ext>
            </a:extLst>
          </p:cNvPr>
          <p:cNvCxnSpPr>
            <a:cxnSpLocks/>
            <a:stCxn id="150" idx="0"/>
            <a:endCxn id="145" idx="4"/>
          </p:cNvCxnSpPr>
          <p:nvPr/>
        </p:nvCxnSpPr>
        <p:spPr>
          <a:xfrm flipH="1" flipV="1">
            <a:off x="10453315" y="2982148"/>
            <a:ext cx="5043" cy="97455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Oval 149">
            <a:extLst>
              <a:ext uri="{FF2B5EF4-FFF2-40B4-BE49-F238E27FC236}">
                <a16:creationId xmlns:a16="http://schemas.microsoft.com/office/drawing/2014/main" id="{2A6E4EC0-8B91-45FE-9B0B-DA4983973130}"/>
              </a:ext>
            </a:extLst>
          </p:cNvPr>
          <p:cNvSpPr/>
          <p:nvPr/>
        </p:nvSpPr>
        <p:spPr>
          <a:xfrm>
            <a:off x="10184038" y="3956698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Z</a:t>
            </a: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70F4EA0C-9B2E-426A-AEFD-42DE0189C281}"/>
              </a:ext>
            </a:extLst>
          </p:cNvPr>
          <p:cNvSpPr/>
          <p:nvPr/>
        </p:nvSpPr>
        <p:spPr>
          <a:xfrm>
            <a:off x="9299067" y="394070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FA871F2A-3C8F-4453-BE9C-AB970FF4134A}"/>
                  </a:ext>
                </a:extLst>
              </p:cNvPr>
              <p:cNvSpPr/>
              <p:nvPr/>
            </p:nvSpPr>
            <p:spPr>
              <a:xfrm>
                <a:off x="1897942" y="3541411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AS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FA871F2A-3C8F-4453-BE9C-AB970FF413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7942" y="3541411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ircle: Hollow 60">
                <a:extLst>
                  <a:ext uri="{FF2B5EF4-FFF2-40B4-BE49-F238E27FC236}">
                    <a16:creationId xmlns:a16="http://schemas.microsoft.com/office/drawing/2014/main" id="{FCC45168-C0AE-44C4-A087-6F355FAC4A74}"/>
                  </a:ext>
                </a:extLst>
              </p:cNvPr>
              <p:cNvSpPr/>
              <p:nvPr/>
            </p:nvSpPr>
            <p:spPr>
              <a:xfrm>
                <a:off x="3674943" y="2829343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61" name="Circle: Hollow 60">
                <a:extLst>
                  <a:ext uri="{FF2B5EF4-FFF2-40B4-BE49-F238E27FC236}">
                    <a16:creationId xmlns:a16="http://schemas.microsoft.com/office/drawing/2014/main" id="{FCC45168-C0AE-44C4-A087-6F355FAC4A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4943" y="2829343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ircle: Hollow 61">
                <a:extLst>
                  <a:ext uri="{FF2B5EF4-FFF2-40B4-BE49-F238E27FC236}">
                    <a16:creationId xmlns:a16="http://schemas.microsoft.com/office/drawing/2014/main" id="{76E7BD4D-4087-4873-8D8E-4E0A7D1977BA}"/>
                  </a:ext>
                </a:extLst>
              </p:cNvPr>
              <p:cNvSpPr/>
              <p:nvPr/>
            </p:nvSpPr>
            <p:spPr>
              <a:xfrm>
                <a:off x="7469884" y="3678571"/>
                <a:ext cx="731520" cy="73152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62" name="Circle: Hollow 61">
                <a:extLst>
                  <a:ext uri="{FF2B5EF4-FFF2-40B4-BE49-F238E27FC236}">
                    <a16:creationId xmlns:a16="http://schemas.microsoft.com/office/drawing/2014/main" id="{76E7BD4D-4087-4873-8D8E-4E0A7D1977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9884" y="3678571"/>
                <a:ext cx="731520" cy="731520"/>
              </a:xfrm>
              <a:prstGeom prst="donut">
                <a:avLst>
                  <a:gd name="adj" fmla="val 10362"/>
                </a:avLst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9B3CE59-B55C-453A-8AD7-D5BC1C194202}"/>
                  </a:ext>
                </a:extLst>
              </p:cNvPr>
              <p:cNvSpPr txBox="1"/>
              <p:nvPr/>
            </p:nvSpPr>
            <p:spPr>
              <a:xfrm>
                <a:off x="689152" y="5495717"/>
                <a:ext cx="6246775" cy="553998"/>
              </a:xfrm>
              <a:prstGeom prst="borderCallout2">
                <a:avLst>
                  <a:gd name="adj1" fmla="val -22148"/>
                  <a:gd name="adj2" fmla="val 38172"/>
                  <a:gd name="adj3" fmla="val -70350"/>
                  <a:gd name="adj4" fmla="val 32558"/>
                  <a:gd name="adj5" fmla="val -188396"/>
                  <a:gd name="adj6" fmla="val 31186"/>
                </a:avLst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can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maximally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violate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the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Bell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inequality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m:rPr>
                              <m:nor/>
                            </m:rPr>
                            <a:rPr lang="en-US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can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maximally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violate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the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Bell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inequality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9B3CE59-B55C-453A-8AD7-D5BC1C1942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152" y="5495717"/>
                <a:ext cx="6246775" cy="553998"/>
              </a:xfrm>
              <a:prstGeom prst="borderCallout2">
                <a:avLst>
                  <a:gd name="adj1" fmla="val -22148"/>
                  <a:gd name="adj2" fmla="val 38172"/>
                  <a:gd name="adj3" fmla="val -70350"/>
                  <a:gd name="adj4" fmla="val 32558"/>
                  <a:gd name="adj5" fmla="val -188396"/>
                  <a:gd name="adj6" fmla="val 31186"/>
                </a:avLst>
              </a:prstGeom>
              <a:blipFill>
                <a:blip r:embed="rId6"/>
                <a:stretch>
                  <a:fillRect l="-1168" b="-5747"/>
                </a:stretch>
              </a:blipFill>
              <a:ln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229C07AA-1B2C-4BD0-8FEB-12E192B7921E}"/>
                  </a:ext>
                </a:extLst>
              </p:cNvPr>
              <p:cNvSpPr txBox="1"/>
              <p:nvPr/>
            </p:nvSpPr>
            <p:spPr>
              <a:xfrm>
                <a:off x="8071362" y="5542458"/>
                <a:ext cx="2616101" cy="276999"/>
              </a:xfrm>
              <a:prstGeom prst="borderCallout2">
                <a:avLst>
                  <a:gd name="adj1" fmla="val -22148"/>
                  <a:gd name="adj2" fmla="val 38172"/>
                  <a:gd name="adj3" fmla="val -134619"/>
                  <a:gd name="adj4" fmla="val 44312"/>
                  <a:gd name="adj5" fmla="val -287721"/>
                  <a:gd name="adj6" fmla="val 43559"/>
                </a:avLst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Monogomy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nonlocality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229C07AA-1B2C-4BD0-8FEB-12E192B79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1362" y="5542458"/>
                <a:ext cx="2616101" cy="276999"/>
              </a:xfrm>
              <a:prstGeom prst="borderCallout2">
                <a:avLst>
                  <a:gd name="adj1" fmla="val -22148"/>
                  <a:gd name="adj2" fmla="val 38172"/>
                  <a:gd name="adj3" fmla="val -134619"/>
                  <a:gd name="adj4" fmla="val 44312"/>
                  <a:gd name="adj5" fmla="val -287721"/>
                  <a:gd name="adj6" fmla="val 43559"/>
                </a:avLst>
              </a:prstGeom>
              <a:blipFill>
                <a:blip r:embed="rId7"/>
                <a:stretch>
                  <a:fillRect l="-3712" r="-1160" b="-7778"/>
                </a:stretch>
              </a:blipFill>
              <a:ln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35975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12E8A-F827-4132-859F-2FB4382B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GPT Correlations = Generalization of No-</a:t>
            </a:r>
            <a:r>
              <a:rPr lang="en-US" dirty="0" err="1"/>
              <a:t>Signalling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19C1A-650E-4420-A3B2-054B67FBA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 dirty="0"/>
          </a:p>
          <a:p>
            <a:r>
              <a:rPr lang="en-US" sz="3600" dirty="0"/>
              <a:t>“Enveloping Theory” – (Future Proof)</a:t>
            </a:r>
          </a:p>
          <a:p>
            <a:endParaRPr lang="en-US" sz="3600" dirty="0"/>
          </a:p>
          <a:p>
            <a:r>
              <a:rPr lang="en-US" sz="3600" dirty="0"/>
              <a:t>Beyond Bell scenarios, the GPT distributions are constrained by </a:t>
            </a:r>
            <a:r>
              <a:rPr lang="en-US" sz="3600" b="1" dirty="0"/>
              <a:t>both equalities </a:t>
            </a:r>
            <a:r>
              <a:rPr lang="en-US" sz="3600" b="1" dirty="0">
                <a:solidFill>
                  <a:srgbClr val="7030A0"/>
                </a:solidFill>
              </a:rPr>
              <a:t>and inequalities</a:t>
            </a:r>
            <a:r>
              <a:rPr lang="en-US" sz="3600" b="1" dirty="0"/>
              <a:t>.</a:t>
            </a:r>
          </a:p>
          <a:p>
            <a:endParaRPr lang="en-US" sz="3600" b="1" dirty="0"/>
          </a:p>
          <a:p>
            <a:r>
              <a:rPr lang="en-US" sz="3600" dirty="0"/>
              <a:t>The GPT-valid inequalities offer fundamental insight into </a:t>
            </a:r>
            <a:r>
              <a:rPr lang="en-US" sz="3600" b="1" dirty="0">
                <a:solidFill>
                  <a:srgbClr val="7030A0"/>
                </a:solidFill>
              </a:rPr>
              <a:t>causality in a nonclassical world</a:t>
            </a:r>
            <a:r>
              <a:rPr lang="en-US" sz="3600" b="1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38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D68BF1-F0FD-447A-83C3-AADCE6B1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</a:t>
            </a:r>
            <a:r>
              <a:rPr lang="en-US" b="1" dirty="0">
                <a:solidFill>
                  <a:srgbClr val="DF3DD3"/>
                </a:solidFill>
              </a:rPr>
              <a:t>genuinely multipartite</a:t>
            </a:r>
            <a:r>
              <a:rPr lang="en-US" dirty="0"/>
              <a:t>,</a:t>
            </a:r>
            <a:br>
              <a:rPr lang="en-US" b="1" dirty="0">
                <a:solidFill>
                  <a:srgbClr val="DF3DD3"/>
                </a:solidFill>
              </a:rPr>
            </a:br>
            <a:r>
              <a:rPr lang="en-US" dirty="0"/>
              <a:t>in terms of </a:t>
            </a:r>
            <a:r>
              <a:rPr lang="en-US" b="1" dirty="0">
                <a:solidFill>
                  <a:srgbClr val="DF3DD3"/>
                </a:solidFill>
              </a:rPr>
              <a:t>causal modelling</a:t>
            </a:r>
            <a:r>
              <a:rPr lang="en-US" b="1" dirty="0"/>
              <a:t>?</a:t>
            </a:r>
            <a:endParaRPr lang="en-US" b="1" dirty="0">
              <a:solidFill>
                <a:srgbClr val="DF3DD3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EB46-AE77-4A03-A7B6-202EE47ED0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9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indow dir="vert"/>
      </p:transition>
    </mc:Choice>
    <mc:Fallback xmlns="">
      <p:transition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D4113-44C0-4294-AADE-E0CCE90DA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Genuine Multipartite </a:t>
            </a:r>
            <a:r>
              <a:rPr lang="en-US" b="1" dirty="0"/>
              <a:t>Entanglement</a:t>
            </a:r>
            <a:r>
              <a:rPr lang="en-US" dirty="0"/>
              <a:t> Definition	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0B6E480-9428-4965-AB43-01E3ACB9B8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nor/>
                        </m:rPr>
                        <a:rPr lang="en-US"/>
                        <m:t>−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Partiteness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𝐴𝐵𝐶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≤2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if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only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if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br>
                  <a:rPr lang="en-US" b="0" dirty="0"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  <m:brk m:alnAt="7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/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𝐴𝐵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d>
                            <m:dPr>
                              <m:begChr m:val="⟨"/>
                              <m:endChr m:val="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𝐴𝐵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d>
                            <m:dPr>
                              <m:begChr m:val="⟨"/>
                              <m:endChr m:val="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  <m:brk m:alnAt="7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  <m:sup/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d>
                            <m:dPr>
                              <m:begChr m:val="⟨"/>
                              <m:endChr m:val="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d>
                            <m:dPr>
                              <m:begChr m:val="⟨"/>
                              <m:endChr m:val="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  <m:brk m:alnAt="7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b>
                        <m:sup/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𝐵𝐶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d>
                            <m:dPr>
                              <m:begChr m:val="⟨"/>
                              <m:endChr m:val="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𝐵𝐶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d>
                            <m:dPr>
                              <m:begChr m:val="⟨"/>
                              <m:endChr m:val="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                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𝐵𝐶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where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    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and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  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0B6E480-9428-4965-AB43-01E3ACB9B8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112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/>
              <a:t>Multipartiteness</a:t>
            </a:r>
            <a:r>
              <a:rPr lang="en-US" dirty="0"/>
              <a:t> is unstable under Composition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A7F4EC-4982-438A-9311-37AC06579946}"/>
              </a:ext>
            </a:extLst>
          </p:cNvPr>
          <p:cNvSpPr/>
          <p:nvPr/>
        </p:nvSpPr>
        <p:spPr>
          <a:xfrm>
            <a:off x="1084489" y="1201478"/>
            <a:ext cx="57294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             B              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6B1848-47A6-4EAF-85EF-6B5580B8DE36}"/>
              </a:ext>
            </a:extLst>
          </p:cNvPr>
          <p:cNvSpPr/>
          <p:nvPr/>
        </p:nvSpPr>
        <p:spPr>
          <a:xfrm>
            <a:off x="1504952" y="2706546"/>
            <a:ext cx="2286000" cy="1828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0D99F33-CCAC-4DF4-B032-9B4CC7F01627}"/>
              </a:ext>
            </a:extLst>
          </p:cNvPr>
          <p:cNvSpPr/>
          <p:nvPr/>
        </p:nvSpPr>
        <p:spPr>
          <a:xfrm>
            <a:off x="1072370" y="2486103"/>
            <a:ext cx="548640" cy="548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1D1FC7E0-2795-4ECB-9F8C-AD9926043065}"/>
              </a:ext>
            </a:extLst>
          </p:cNvPr>
          <p:cNvSpPr/>
          <p:nvPr/>
        </p:nvSpPr>
        <p:spPr>
          <a:xfrm>
            <a:off x="3674894" y="2486103"/>
            <a:ext cx="548640" cy="548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F62E232-A5B2-4668-84A3-B71ED98532F9}"/>
              </a:ext>
            </a:extLst>
          </p:cNvPr>
          <p:cNvSpPr/>
          <p:nvPr/>
        </p:nvSpPr>
        <p:spPr>
          <a:xfrm>
            <a:off x="4109821" y="3881800"/>
            <a:ext cx="2275061" cy="1828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CEAC4A5-BACD-4653-95A8-A471F7C54F64}"/>
              </a:ext>
            </a:extLst>
          </p:cNvPr>
          <p:cNvSpPr/>
          <p:nvPr/>
        </p:nvSpPr>
        <p:spPr>
          <a:xfrm>
            <a:off x="3674894" y="3708023"/>
            <a:ext cx="548640" cy="548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2F6306E-7C4F-46CB-B7E7-8B8D0D657CD2}"/>
              </a:ext>
            </a:extLst>
          </p:cNvPr>
          <p:cNvSpPr/>
          <p:nvPr/>
        </p:nvSpPr>
        <p:spPr>
          <a:xfrm>
            <a:off x="6271168" y="3697561"/>
            <a:ext cx="548640" cy="548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C30E181-65FA-4268-887C-E04FCE49AD5A}"/>
              </a:ext>
            </a:extLst>
          </p:cNvPr>
          <p:cNvGrpSpPr>
            <a:grpSpLocks noChangeAspect="1"/>
          </p:cNvGrpSpPr>
          <p:nvPr/>
        </p:nvGrpSpPr>
        <p:grpSpPr>
          <a:xfrm>
            <a:off x="8442165" y="3246711"/>
            <a:ext cx="1050388" cy="182880"/>
            <a:chOff x="8404860" y="3255680"/>
            <a:chExt cx="3151164" cy="548640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A8BAD2EA-FB0F-4BD1-BEEB-93D3CE2D7AEA}"/>
                </a:ext>
              </a:extLst>
            </p:cNvPr>
            <p:cNvSpPr/>
            <p:nvPr/>
          </p:nvSpPr>
          <p:spPr>
            <a:xfrm>
              <a:off x="8837442" y="3438560"/>
              <a:ext cx="2286000" cy="1828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0946B2BA-0B6C-4074-A17C-D559F99214C4}"/>
                </a:ext>
              </a:extLst>
            </p:cNvPr>
            <p:cNvSpPr/>
            <p:nvPr/>
          </p:nvSpPr>
          <p:spPr>
            <a:xfrm>
              <a:off x="8404860" y="3255680"/>
              <a:ext cx="548640" cy="5486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A31651C-8B37-4774-9387-D47F762A3973}"/>
                </a:ext>
              </a:extLst>
            </p:cNvPr>
            <p:cNvSpPr/>
            <p:nvPr/>
          </p:nvSpPr>
          <p:spPr>
            <a:xfrm>
              <a:off x="11007384" y="3255680"/>
              <a:ext cx="548640" cy="5486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Equals 7">
            <a:extLst>
              <a:ext uri="{FF2B5EF4-FFF2-40B4-BE49-F238E27FC236}">
                <a16:creationId xmlns:a16="http://schemas.microsoft.com/office/drawing/2014/main" id="{4E397FC5-26C4-4618-A727-5A7B53797402}"/>
              </a:ext>
            </a:extLst>
          </p:cNvPr>
          <p:cNvSpPr/>
          <p:nvPr/>
        </p:nvSpPr>
        <p:spPr>
          <a:xfrm>
            <a:off x="9676690" y="3110247"/>
            <a:ext cx="330884" cy="3948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356ABD0B-8CE7-4103-BE9E-CD4F86FD8041}"/>
                  </a:ext>
                </a:extLst>
              </p:cNvPr>
              <p:cNvSpPr/>
              <p:nvPr/>
            </p:nvSpPr>
            <p:spPr>
              <a:xfrm>
                <a:off x="10015549" y="2931585"/>
                <a:ext cx="1338251" cy="6802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356ABD0B-8CE7-4103-BE9E-CD4F86FD80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5549" y="2931585"/>
                <a:ext cx="1338251" cy="6802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FD56A24-8E62-419D-B110-52C193CDC2E4}"/>
              </a:ext>
            </a:extLst>
          </p:cNvPr>
          <p:cNvSpPr txBox="1"/>
          <p:nvPr/>
        </p:nvSpPr>
        <p:spPr>
          <a:xfrm>
            <a:off x="1194980" y="5960346"/>
            <a:ext cx="721460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This three-party qubit-</a:t>
            </a:r>
            <a:r>
              <a:rPr lang="en-US" dirty="0" err="1"/>
              <a:t>quarted</a:t>
            </a:r>
            <a:r>
              <a:rPr lang="en-US" dirty="0"/>
              <a:t>-qubit state is genuinely 3-partite entangled.</a:t>
            </a:r>
          </a:p>
        </p:txBody>
      </p:sp>
      <p:sp>
        <p:nvSpPr>
          <p:cNvPr id="103" name="Line Callout 2 (No Border) 42">
            <a:extLst>
              <a:ext uri="{FF2B5EF4-FFF2-40B4-BE49-F238E27FC236}">
                <a16:creationId xmlns:a16="http://schemas.microsoft.com/office/drawing/2014/main" id="{F91B77AB-EB6C-49C9-A160-70B3094B7DCF}"/>
              </a:ext>
            </a:extLst>
          </p:cNvPr>
          <p:cNvSpPr/>
          <p:nvPr/>
        </p:nvSpPr>
        <p:spPr>
          <a:xfrm>
            <a:off x="8193246" y="5313054"/>
            <a:ext cx="3160554" cy="485399"/>
          </a:xfrm>
          <a:prstGeom prst="callout2">
            <a:avLst>
              <a:gd name="adj1" fmla="val 51587"/>
              <a:gd name="adj2" fmla="val -3024"/>
              <a:gd name="adj3" fmla="val 53315"/>
              <a:gd name="adj4" fmla="val -15605"/>
              <a:gd name="adj5" fmla="val 100414"/>
              <a:gd name="adj6" fmla="val -26698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Isn’t that a bit silly?</a:t>
            </a:r>
          </a:p>
        </p:txBody>
      </p:sp>
    </p:spTree>
    <p:extLst>
      <p:ext uri="{BB962C8B-B14F-4D97-AF65-F5344CB8AC3E}">
        <p14:creationId xmlns:p14="http://schemas.microsoft.com/office/powerpoint/2010/main" val="110804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70" grpId="0" animBg="1"/>
      <p:bldP spid="71" grpId="0" animBg="1"/>
      <p:bldP spid="73" grpId="0" animBg="1"/>
      <p:bldP spid="76" grpId="0" animBg="1"/>
      <p:bldP spid="8" grpId="0" animBg="1"/>
      <p:bldP spid="93" grpId="0"/>
      <p:bldP spid="9" grpId="0" animBg="1"/>
      <p:bldP spid="103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D4113-44C0-4294-AADE-E0CCE90DA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Genuine Multipartite Nonlocality Definition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0B6E480-9428-4965-AB43-01E3ACB9B8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nor/>
                        </m:rPr>
                        <a:rPr lang="en-US"/>
                        <m:t>−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Partiteness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𝐴𝐵𝐶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𝑋𝑌𝑍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≤2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if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only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if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br>
                  <a:rPr lang="en-US" b="0" dirty="0"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𝑎𝑏𝑐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𝑥𝑦𝑧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  <m:brk m:alnAt="7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𝑎𝑏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  <m:brk m:alnAt="7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𝑏𝑐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𝑦𝑧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  <m:brk m:alnAt="7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𝑎𝑐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where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    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and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  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0B6E480-9428-4965-AB43-01E3ACB9B8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594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/>
              <a:t>Multipartiteness</a:t>
            </a:r>
            <a:r>
              <a:rPr lang="en-US" dirty="0"/>
              <a:t> is unstable under Composition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A7F4EC-4982-438A-9311-37AC06579946}"/>
              </a:ext>
            </a:extLst>
          </p:cNvPr>
          <p:cNvSpPr/>
          <p:nvPr/>
        </p:nvSpPr>
        <p:spPr>
          <a:xfrm>
            <a:off x="1084489" y="1201478"/>
            <a:ext cx="57294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             B              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6B1848-47A6-4EAF-85EF-6B5580B8DE36}"/>
              </a:ext>
            </a:extLst>
          </p:cNvPr>
          <p:cNvSpPr/>
          <p:nvPr/>
        </p:nvSpPr>
        <p:spPr>
          <a:xfrm>
            <a:off x="1504952" y="2706546"/>
            <a:ext cx="2286000" cy="1828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0D99F33-CCAC-4DF4-B032-9B4CC7F01627}"/>
              </a:ext>
            </a:extLst>
          </p:cNvPr>
          <p:cNvSpPr/>
          <p:nvPr/>
        </p:nvSpPr>
        <p:spPr>
          <a:xfrm>
            <a:off x="1072370" y="2486103"/>
            <a:ext cx="548640" cy="548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1D1FC7E0-2795-4ECB-9F8C-AD9926043065}"/>
              </a:ext>
            </a:extLst>
          </p:cNvPr>
          <p:cNvSpPr/>
          <p:nvPr/>
        </p:nvSpPr>
        <p:spPr>
          <a:xfrm>
            <a:off x="3674894" y="2486103"/>
            <a:ext cx="548640" cy="548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F62E232-A5B2-4668-84A3-B71ED98532F9}"/>
              </a:ext>
            </a:extLst>
          </p:cNvPr>
          <p:cNvSpPr/>
          <p:nvPr/>
        </p:nvSpPr>
        <p:spPr>
          <a:xfrm>
            <a:off x="4109821" y="3881800"/>
            <a:ext cx="2275061" cy="1828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CEAC4A5-BACD-4653-95A8-A471F7C54F64}"/>
              </a:ext>
            </a:extLst>
          </p:cNvPr>
          <p:cNvSpPr/>
          <p:nvPr/>
        </p:nvSpPr>
        <p:spPr>
          <a:xfrm>
            <a:off x="3674894" y="3708023"/>
            <a:ext cx="548640" cy="548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2F6306E-7C4F-46CB-B7E7-8B8D0D657CD2}"/>
              </a:ext>
            </a:extLst>
          </p:cNvPr>
          <p:cNvSpPr/>
          <p:nvPr/>
        </p:nvSpPr>
        <p:spPr>
          <a:xfrm>
            <a:off x="6271168" y="3697561"/>
            <a:ext cx="548640" cy="548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C30E181-65FA-4268-887C-E04FCE49AD5A}"/>
              </a:ext>
            </a:extLst>
          </p:cNvPr>
          <p:cNvGrpSpPr>
            <a:grpSpLocks noChangeAspect="1"/>
          </p:cNvGrpSpPr>
          <p:nvPr/>
        </p:nvGrpSpPr>
        <p:grpSpPr>
          <a:xfrm>
            <a:off x="7458856" y="2900871"/>
            <a:ext cx="1050388" cy="182880"/>
            <a:chOff x="8404860" y="3255680"/>
            <a:chExt cx="3151164" cy="548640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A8BAD2EA-FB0F-4BD1-BEEB-93D3CE2D7AEA}"/>
                </a:ext>
              </a:extLst>
            </p:cNvPr>
            <p:cNvSpPr/>
            <p:nvPr/>
          </p:nvSpPr>
          <p:spPr>
            <a:xfrm>
              <a:off x="8837442" y="3438560"/>
              <a:ext cx="2286000" cy="1828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0946B2BA-0B6C-4074-A17C-D559F99214C4}"/>
                </a:ext>
              </a:extLst>
            </p:cNvPr>
            <p:cNvSpPr/>
            <p:nvPr/>
          </p:nvSpPr>
          <p:spPr>
            <a:xfrm>
              <a:off x="8404860" y="3255680"/>
              <a:ext cx="548640" cy="5486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A31651C-8B37-4774-9387-D47F762A3973}"/>
                </a:ext>
              </a:extLst>
            </p:cNvPr>
            <p:cNvSpPr/>
            <p:nvPr/>
          </p:nvSpPr>
          <p:spPr>
            <a:xfrm>
              <a:off x="11007384" y="3255680"/>
              <a:ext cx="548640" cy="5486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Equals 7">
            <a:extLst>
              <a:ext uri="{FF2B5EF4-FFF2-40B4-BE49-F238E27FC236}">
                <a16:creationId xmlns:a16="http://schemas.microsoft.com/office/drawing/2014/main" id="{4E397FC5-26C4-4618-A727-5A7B53797402}"/>
              </a:ext>
            </a:extLst>
          </p:cNvPr>
          <p:cNvSpPr/>
          <p:nvPr/>
        </p:nvSpPr>
        <p:spPr>
          <a:xfrm>
            <a:off x="8693381" y="2764407"/>
            <a:ext cx="330884" cy="3948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356ABD0B-8CE7-4103-BE9E-CD4F86FD8041}"/>
                  </a:ext>
                </a:extLst>
              </p:cNvPr>
              <p:cNvSpPr/>
              <p:nvPr/>
            </p:nvSpPr>
            <p:spPr>
              <a:xfrm>
                <a:off x="8121515" y="2735446"/>
                <a:ext cx="3960764" cy="17205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/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=0,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=0,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e>
                              </m:mr>
                            </m:m>
                          </m:e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=1,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=1,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e>
                              </m:mr>
                            </m:m>
                          </m:e>
                        </m:mr>
                        <m:m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=0,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=0,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e>
                              </m:mr>
                            </m:m>
                          </m: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  <m:m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=1,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=1,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e>
                              </m:mr>
                            </m:m>
                          </m: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356ABD0B-8CE7-4103-BE9E-CD4F86FD80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1515" y="2735446"/>
                <a:ext cx="3960764" cy="172053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FD56A24-8E62-419D-B110-52C193CDC2E4}"/>
              </a:ext>
            </a:extLst>
          </p:cNvPr>
          <p:cNvSpPr txBox="1"/>
          <p:nvPr/>
        </p:nvSpPr>
        <p:spPr>
          <a:xfrm>
            <a:off x="1194980" y="5960346"/>
            <a:ext cx="720864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This three-party [(22)(4444)(22)] correlation is genuinely 3-partite nonlocal.</a:t>
            </a:r>
          </a:p>
        </p:txBody>
      </p:sp>
      <p:sp>
        <p:nvSpPr>
          <p:cNvPr id="103" name="Line Callout 2 (No Border) 42">
            <a:extLst>
              <a:ext uri="{FF2B5EF4-FFF2-40B4-BE49-F238E27FC236}">
                <a16:creationId xmlns:a16="http://schemas.microsoft.com/office/drawing/2014/main" id="{F91B77AB-EB6C-49C9-A160-70B3094B7DCF}"/>
              </a:ext>
            </a:extLst>
          </p:cNvPr>
          <p:cNvSpPr/>
          <p:nvPr/>
        </p:nvSpPr>
        <p:spPr>
          <a:xfrm>
            <a:off x="8193246" y="5313054"/>
            <a:ext cx="3160554" cy="485399"/>
          </a:xfrm>
          <a:prstGeom prst="callout2">
            <a:avLst>
              <a:gd name="adj1" fmla="val 51587"/>
              <a:gd name="adj2" fmla="val -3024"/>
              <a:gd name="adj3" fmla="val 53315"/>
              <a:gd name="adj4" fmla="val -15605"/>
              <a:gd name="adj5" fmla="val 100414"/>
              <a:gd name="adj6" fmla="val -26698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Also awkward, but consistent!</a:t>
            </a:r>
          </a:p>
        </p:txBody>
      </p:sp>
    </p:spTree>
    <p:extLst>
      <p:ext uri="{BB962C8B-B14F-4D97-AF65-F5344CB8AC3E}">
        <p14:creationId xmlns:p14="http://schemas.microsoft.com/office/powerpoint/2010/main" val="162424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70" grpId="0" animBg="1"/>
      <p:bldP spid="71" grpId="0" animBg="1"/>
      <p:bldP spid="73" grpId="0" animBg="1"/>
      <p:bldP spid="76" grpId="0" animBg="1"/>
      <p:bldP spid="8" grpId="0" animBg="1"/>
      <p:bldP spid="93" grpId="0"/>
      <p:bldP spid="9" grpId="0" animBg="1"/>
      <p:bldP spid="103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DEECF-9D2F-402F-86CB-D248D0AB6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LOSR vs LOCC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33BB0-764F-439C-82AD-4482B9CE0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If </a:t>
            </a:r>
            <a:r>
              <a:rPr lang="en-US" sz="3200" b="1" dirty="0">
                <a:solidFill>
                  <a:srgbClr val="7030A0"/>
                </a:solidFill>
              </a:rPr>
              <a:t>classical communication </a:t>
            </a:r>
            <a:r>
              <a:rPr lang="en-US" sz="3200" dirty="0"/>
              <a:t>is free, the </a:t>
            </a:r>
            <a:r>
              <a:rPr lang="en-US" sz="3200" b="1" dirty="0">
                <a:solidFill>
                  <a:srgbClr val="7030A0"/>
                </a:solidFill>
              </a:rPr>
              <a:t>teleportation is possible</a:t>
            </a:r>
            <a:r>
              <a:rPr lang="en-US" sz="3200" b="1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Three pairs of singlets </a:t>
            </a:r>
            <a:r>
              <a:rPr lang="en-US" sz="3200" dirty="0"/>
              <a:t>can be transformed into the 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GHZ state </a:t>
            </a:r>
            <a:r>
              <a:rPr lang="en-US" sz="3200" i="1" dirty="0"/>
              <a:t>with classical communication</a:t>
            </a:r>
            <a:r>
              <a:rPr lang="en-US" sz="3200" dirty="0"/>
              <a:t>.</a:t>
            </a:r>
          </a:p>
          <a:p>
            <a:pPr>
              <a:lnSpc>
                <a:spcPct val="100000"/>
              </a:lnSpc>
            </a:pPr>
            <a:endParaRPr lang="en-US" sz="3200" dirty="0"/>
          </a:p>
          <a:p>
            <a:pPr>
              <a:lnSpc>
                <a:spcPct val="100000"/>
              </a:lnSpc>
            </a:pPr>
            <a:endParaRPr lang="en-US" sz="3200" dirty="0"/>
          </a:p>
          <a:p>
            <a:pPr>
              <a:lnSpc>
                <a:spcPct val="100000"/>
              </a:lnSpc>
            </a:pPr>
            <a:r>
              <a:rPr lang="en-US" sz="3200" dirty="0"/>
              <a:t>Historically, teleportation was a primary task, so LOCC was the appropriate paradigm. But…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Bell’s Theorem / QKD / RNG: </a:t>
            </a:r>
            <a:r>
              <a:rPr lang="en-US" sz="3200" b="1" dirty="0">
                <a:solidFill>
                  <a:srgbClr val="C00000"/>
                </a:solidFill>
              </a:rPr>
              <a:t>only shared randomness is free!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D2330C8-D371-4953-9E13-0596E839D657}"/>
                  </a:ext>
                </a:extLst>
              </p:cNvPr>
              <p:cNvSpPr/>
              <p:nvPr/>
            </p:nvSpPr>
            <p:spPr>
              <a:xfrm>
                <a:off x="3471874" y="3083985"/>
                <a:ext cx="3724930" cy="8762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a typeface="Cambria Math" panose="02040503050406030204" pitchFamily="18" charset="0"/>
                        </a:rPr>
                        <m:t>GHZ</m:t>
                      </m:r>
                      <m:r>
                        <m:rPr>
                          <m:nor/>
                        </m:rPr>
                        <a:rPr lang="en-US" sz="24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a typeface="Cambria Math" panose="02040503050406030204" pitchFamily="18" charset="0"/>
                        </a:rPr>
                        <m:t>State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endChr m:val="⟩"/>
                              <m:ctrl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00</m:t>
                                  </m:r>
                                </m:e>
                              </m:d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11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D2330C8-D371-4953-9E13-0596E839D6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874" y="3083985"/>
                <a:ext cx="3724930" cy="87620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5813719-E0F0-4BF9-952F-2B5B651C47C1}"/>
              </a:ext>
            </a:extLst>
          </p:cNvPr>
          <p:cNvSpPr txBox="1"/>
          <p:nvPr/>
        </p:nvSpPr>
        <p:spPr>
          <a:xfrm>
            <a:off x="838200" y="5969509"/>
            <a:ext cx="1007560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Schmid, Fraser, </a:t>
            </a:r>
            <a:r>
              <a:rPr lang="en-US" b="1" dirty="0" err="1"/>
              <a:t>Kunjwal</a:t>
            </a:r>
            <a:r>
              <a:rPr lang="en-US" b="1" dirty="0"/>
              <a:t>, </a:t>
            </a:r>
            <a:r>
              <a:rPr lang="en-US" b="1" dirty="0" err="1"/>
              <a:t>Sainz</a:t>
            </a:r>
            <a:r>
              <a:rPr lang="en-US" b="1" dirty="0"/>
              <a:t>, EW, Spekkens: </a:t>
            </a:r>
            <a:br>
              <a:rPr lang="en-US" b="1" dirty="0"/>
            </a:br>
            <a:r>
              <a:rPr lang="en-US" dirty="0"/>
              <a:t>“Why standard entanglement theory is inappropriate for the study of Bell scenarios” </a:t>
            </a:r>
            <a:r>
              <a:rPr lang="en-US" b="1" dirty="0">
                <a:hlinkClick r:id="rId3"/>
              </a:rPr>
              <a:t>arXiv:2004.09194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6166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1E8B8-1D65-4B2E-9EB4-004DE3EC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LOCC Entanglement vs LOSR Entanglement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A59C4-9DD4-4774-AE14-6F60E5AB6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Hardy’s correlation </a:t>
            </a:r>
            <a:r>
              <a:rPr lang="en-US" dirty="0"/>
              <a:t>can only be realized using a </a:t>
            </a:r>
            <a:r>
              <a:rPr lang="en-US" b="1" dirty="0">
                <a:solidFill>
                  <a:srgbClr val="7030A0"/>
                </a:solidFill>
              </a:rPr>
              <a:t>partially-entangled</a:t>
            </a:r>
            <a:r>
              <a:rPr lang="en-US" dirty="0"/>
              <a:t> state.</a:t>
            </a:r>
          </a:p>
          <a:p>
            <a:endParaRPr lang="en-US" dirty="0"/>
          </a:p>
          <a:p>
            <a:r>
              <a:rPr lang="en-US" dirty="0"/>
              <a:t>How can </a:t>
            </a:r>
            <a:r>
              <a:rPr lang="en-US" b="1" dirty="0">
                <a:solidFill>
                  <a:srgbClr val="7030A0"/>
                </a:solidFill>
              </a:rPr>
              <a:t>more</a:t>
            </a:r>
            <a:r>
              <a:rPr lang="en-US" dirty="0"/>
              <a:t> entanglement fail where </a:t>
            </a:r>
            <a:r>
              <a:rPr lang="en-US" b="1" dirty="0">
                <a:solidFill>
                  <a:srgbClr val="7030A0"/>
                </a:solidFill>
              </a:rPr>
              <a:t>less</a:t>
            </a:r>
            <a:r>
              <a:rPr lang="en-US" dirty="0"/>
              <a:t> entanglement succeeds</a:t>
            </a:r>
            <a:r>
              <a:rPr lang="en-US" b="1" dirty="0">
                <a:solidFill>
                  <a:srgbClr val="FF0000"/>
                </a:solidFill>
              </a:rPr>
              <a:t>??!</a:t>
            </a:r>
          </a:p>
          <a:p>
            <a:endParaRPr lang="en-US" dirty="0"/>
          </a:p>
          <a:p>
            <a:r>
              <a:rPr lang="en-US" dirty="0"/>
              <a:t>Answer: It all comes down to the </a:t>
            </a:r>
            <a:r>
              <a:rPr lang="en-US" b="1" dirty="0">
                <a:solidFill>
                  <a:srgbClr val="7030A0"/>
                </a:solidFill>
              </a:rPr>
              <a:t>free operations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“more” and “less” entangled are artifacts of LOCC terminology. </a:t>
            </a:r>
          </a:p>
        </p:txBody>
      </p:sp>
      <p:sp>
        <p:nvSpPr>
          <p:cNvPr id="4" name="Line Callout 2 (No Border) 42">
            <a:extLst>
              <a:ext uri="{FF2B5EF4-FFF2-40B4-BE49-F238E27FC236}">
                <a16:creationId xmlns:a16="http://schemas.microsoft.com/office/drawing/2014/main" id="{BE3D5B58-42EB-4EA4-8212-F137D273F725}"/>
              </a:ext>
            </a:extLst>
          </p:cNvPr>
          <p:cNvSpPr/>
          <p:nvPr/>
        </p:nvSpPr>
        <p:spPr>
          <a:xfrm>
            <a:off x="3465797" y="5505078"/>
            <a:ext cx="3313071" cy="517653"/>
          </a:xfrm>
          <a:prstGeom prst="callout2">
            <a:avLst>
              <a:gd name="adj1" fmla="val 51587"/>
              <a:gd name="adj2" fmla="val -3024"/>
              <a:gd name="adj3" fmla="val 53315"/>
              <a:gd name="adj4" fmla="val -15605"/>
              <a:gd name="adj5" fmla="val -107623"/>
              <a:gd name="adj6" fmla="val -29291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There are many classes of free operations. LOSR, LOCC, SEP…</a:t>
            </a:r>
          </a:p>
        </p:txBody>
      </p:sp>
    </p:spTree>
    <p:extLst>
      <p:ext uri="{BB962C8B-B14F-4D97-AF65-F5344CB8AC3E}">
        <p14:creationId xmlns:p14="http://schemas.microsoft.com/office/powerpoint/2010/main" val="105003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80F3F-340C-40E8-92E3-F6E166C9C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Bell’s Quantum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E8855-AD89-45B5-B9E6-8C3E166B8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1E73D9F-5AF6-4D7B-A256-D3AC9FE03244}"/>
                  </a:ext>
                </a:extLst>
              </p:cNvPr>
              <p:cNvSpPr/>
              <p:nvPr/>
            </p:nvSpPr>
            <p:spPr>
              <a:xfrm>
                <a:off x="1321470" y="1923929"/>
                <a:ext cx="1976760" cy="6802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Ψ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01</m:t>
                                  </m:r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1E73D9F-5AF6-4D7B-A256-D3AC9FE032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1470" y="1923929"/>
                <a:ext cx="1976760" cy="6802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BAEABFF-BBF4-4A85-8C61-D65F81705A6C}"/>
                  </a:ext>
                </a:extLst>
              </p:cNvPr>
              <p:cNvSpPr/>
              <p:nvPr/>
            </p:nvSpPr>
            <p:spPr>
              <a:xfrm>
                <a:off x="3709772" y="1893986"/>
                <a:ext cx="2566985" cy="7101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𝐴𝑙𝑖𝑐𝑒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BAEABFF-BBF4-4A85-8C61-D65F81705A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772" y="1893986"/>
                <a:ext cx="2566985" cy="7101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2AD7504-0F61-4C51-850D-AD38AC420DEE}"/>
                  </a:ext>
                </a:extLst>
              </p:cNvPr>
              <p:cNvSpPr/>
              <p:nvPr/>
            </p:nvSpPr>
            <p:spPr>
              <a:xfrm>
                <a:off x="6472414" y="1696996"/>
                <a:ext cx="4298085" cy="9766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𝐵𝑜𝑏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−(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)/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)/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2AD7504-0F61-4C51-850D-AD38AC420D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2414" y="1696996"/>
                <a:ext cx="4298085" cy="9766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90F448F-6828-4D60-B7B2-BF7529C11CCF}"/>
                  </a:ext>
                </a:extLst>
              </p:cNvPr>
              <p:cNvSpPr/>
              <p:nvPr/>
            </p:nvSpPr>
            <p:spPr>
              <a:xfrm>
                <a:off x="572259" y="3484415"/>
                <a:ext cx="5682774" cy="17205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𝑎𝑏</m:t>
                          </m:r>
                        </m:e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𝑥𝑦</m:t>
                          </m:r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</m:t>
                      </m:r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/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e>
                              </m:mr>
                            </m:m>
                          </m:e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=1,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=1,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e>
                              </m:mr>
                            </m:m>
                          </m:e>
                        </m:mr>
                        <m:m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e>
                              </m:mr>
                            </m:m>
                          </m:e>
                          <m:e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  <m:m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mr>
                            </m:m>
                          </m: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 smtClean="0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 smtClean="0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90F448F-6828-4D60-B7B2-BF7529C11C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259" y="3484415"/>
                <a:ext cx="5682774" cy="172053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CD7116D-776B-4B8D-BFDC-BA6CD2908AFE}"/>
                  </a:ext>
                </a:extLst>
              </p:cNvPr>
              <p:cNvSpPr txBox="1"/>
              <p:nvPr/>
            </p:nvSpPr>
            <p:spPr>
              <a:xfrm>
                <a:off x="7767389" y="3176322"/>
                <a:ext cx="3809073" cy="3229089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n-US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  <m:brk m:alnAt="7"/>
                        </m:rPr>
                        <a:rPr lang="en-US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n-US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0,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=0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groupChr>
                        <m:groupChrPr>
                          <m:chr m:val="⇒"/>
                          <m:pos m:val="top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almost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always</m:t>
                          </m:r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  <m:brk m:alnAt="7"/>
                        </m:rPr>
                        <a:rPr lang="en-US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n-US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0,</m:t>
                      </m:r>
                      <m:r>
                        <m:rPr>
                          <m:nor/>
                        </m:rPr>
                        <a:rPr lang="en-US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US" smtClean="0">
                          <a:latin typeface="Cambria Math" panose="02040503050406030204" pitchFamily="18" charset="0"/>
                        </a:rPr>
                        <m:t>=1      </m:t>
                      </m:r>
                      <m:groupChr>
                        <m:groupChrPr>
                          <m:chr m:val="⇒"/>
                          <m:pos m:val="top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almost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always</m:t>
                          </m:r>
                        </m:e>
                      </m:groupCh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  <m:brk m:alnAt="7"/>
                        </m:rPr>
                        <a:rPr lang="en-US">
                          <a:latin typeface="Cambria Math" panose="020405030504060302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=0      </m:t>
                      </m:r>
                      <m:groupChr>
                        <m:groupChrPr>
                          <m:chr m:val="⇒"/>
                          <m:pos m:val="top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almost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always</m:t>
                          </m:r>
                        </m:e>
                      </m:groupCh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  <m:brk m:alnAt="7"/>
                        </m:rPr>
                        <a:rPr lang="en-US">
                          <a:latin typeface="Cambria Math" panose="020405030504060302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=1      </m:t>
                      </m:r>
                      <m:groupChr>
                        <m:groupChrPr>
                          <m:chr m:val="⇒"/>
                          <m:pos m:val="top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almost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always</m:t>
                          </m:r>
                        </m:e>
                      </m:groupCh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i="1" smtClean="0">
                          <a:solidFill>
                            <a:srgbClr val="DF3DD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CD7116D-776B-4B8D-BFDC-BA6CD2908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7389" y="3176322"/>
                <a:ext cx="3809073" cy="322908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743350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BB934E-8FEE-4C57-A095-3D5DA5701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Genuine </a:t>
            </a:r>
            <a:r>
              <a:rPr lang="en-US" b="1" dirty="0"/>
              <a:t>Network</a:t>
            </a:r>
            <a:r>
              <a:rPr lang="en-US" dirty="0"/>
              <a:t> Multipartite Entanglement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4">
                <a:extLst>
                  <a:ext uri="{FF2B5EF4-FFF2-40B4-BE49-F238E27FC236}">
                    <a16:creationId xmlns:a16="http://schemas.microsoft.com/office/drawing/2014/main" id="{ED8E2950-87AF-416A-899E-6379798A90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222375"/>
                <a:ext cx="10972800" cy="5029200"/>
              </a:xfrm>
            </p:spPr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nor/>
                        </m:rPr>
                        <a:rPr lang="en-US"/>
                        <m:t>−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Network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Partiteness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𝐴𝐵𝐶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if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and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only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if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𝐴𝐵𝐶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…</m:t>
                          </m:r>
                        </m:sub>
                      </m:sSub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FF0000"/>
                          </a:solidFill>
                          <a:ea typeface="Cambria Math" panose="02040503050406030204" pitchFamily="18" charset="0"/>
                        </a:rPr>
                        <m:t>cannot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be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produced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by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faithful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causal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structure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involving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only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way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quantum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sources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br>
                  <a:rPr lang="en-US" b="0" dirty="0">
                    <a:ea typeface="Cambria Math" panose="02040503050406030204" pitchFamily="18" charset="0"/>
                  </a:rPr>
                </a:br>
                <a:endParaRPr lang="en-US" dirty="0"/>
              </a:p>
            </p:txBody>
          </p:sp>
        </mc:Choice>
        <mc:Fallback xmlns="">
          <p:sp>
            <p:nvSpPr>
              <p:cNvPr id="7" name="Content Placeholder 4">
                <a:extLst>
                  <a:ext uri="{FF2B5EF4-FFF2-40B4-BE49-F238E27FC236}">
                    <a16:creationId xmlns:a16="http://schemas.microsoft.com/office/drawing/2014/main" id="{ED8E2950-87AF-416A-899E-6379798A90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222375"/>
                <a:ext cx="10972800" cy="5029200"/>
              </a:xfrm>
              <a:blipFill>
                <a:blip r:embed="rId2"/>
                <a:stretch>
                  <a:fillRect l="-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EEB8BFA-64A3-494B-910C-0F4F7982E207}"/>
              </a:ext>
            </a:extLst>
          </p:cNvPr>
          <p:cNvSpPr txBox="1"/>
          <p:nvPr/>
        </p:nvSpPr>
        <p:spPr>
          <a:xfrm>
            <a:off x="936524" y="4847367"/>
            <a:ext cx="1007560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Navascues</a:t>
            </a:r>
            <a:r>
              <a:rPr lang="en-US" b="1" dirty="0"/>
              <a:t>, EW, Rosset, </a:t>
            </a:r>
            <a:r>
              <a:rPr lang="en-US" b="1" dirty="0" err="1"/>
              <a:t>Pozas-Kerstjens</a:t>
            </a:r>
            <a:r>
              <a:rPr lang="en-US" b="1" dirty="0"/>
              <a:t>: </a:t>
            </a:r>
            <a:r>
              <a:rPr lang="en-US" dirty="0"/>
              <a:t>“Genuine Network Multipartite Entanglement” </a:t>
            </a:r>
            <a:r>
              <a:rPr lang="en-US" b="1" dirty="0">
                <a:hlinkClick r:id="rId3"/>
              </a:rPr>
              <a:t>arXiv:2002.02773</a:t>
            </a:r>
            <a:endParaRPr 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E2A19E-E981-4849-9224-BCA168821D1A}"/>
              </a:ext>
            </a:extLst>
          </p:cNvPr>
          <p:cNvSpPr txBox="1"/>
          <p:nvPr/>
        </p:nvSpPr>
        <p:spPr>
          <a:xfrm>
            <a:off x="936524" y="5227157"/>
            <a:ext cx="1007560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Related: </a:t>
            </a:r>
            <a:r>
              <a:rPr lang="en-US" b="1" dirty="0"/>
              <a:t>Kraft et. al.: </a:t>
            </a:r>
            <a:r>
              <a:rPr lang="en-US" dirty="0"/>
              <a:t>“Quantum entanglement in the triangle network” </a:t>
            </a:r>
            <a:r>
              <a:rPr lang="en-US" b="1" dirty="0">
                <a:hlinkClick r:id="rId4"/>
              </a:rPr>
              <a:t>arXiv:2002.03970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7881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61D8F-AEF4-4ADE-9D4C-FA3E5323B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08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Not </a:t>
            </a:r>
            <a:r>
              <a:rPr lang="en-US" dirty="0"/>
              <a:t>Genuinely Network Multipartite Entangled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4D515FC-FDC2-48AB-B76F-751A8CEDCA96}"/>
              </a:ext>
            </a:extLst>
          </p:cNvPr>
          <p:cNvCxnSpPr>
            <a:cxnSpLocks/>
            <a:endCxn id="29" idx="2"/>
          </p:cNvCxnSpPr>
          <p:nvPr/>
        </p:nvCxnSpPr>
        <p:spPr>
          <a:xfrm flipH="1">
            <a:off x="7330063" y="2040233"/>
            <a:ext cx="1514301" cy="17806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66F608D-6A69-4EFD-8008-1C2E014A6024}"/>
              </a:ext>
            </a:extLst>
          </p:cNvPr>
          <p:cNvCxnSpPr>
            <a:cxnSpLocks/>
            <a:endCxn id="37" idx="3"/>
          </p:cNvCxnSpPr>
          <p:nvPr/>
        </p:nvCxnSpPr>
        <p:spPr>
          <a:xfrm flipV="1">
            <a:off x="7372397" y="4292560"/>
            <a:ext cx="848795" cy="945777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0E5937-4A1E-42FB-AC73-4C441A1EC471}"/>
              </a:ext>
            </a:extLst>
          </p:cNvPr>
          <p:cNvCxnSpPr>
            <a:cxnSpLocks/>
            <a:stCxn id="25" idx="5"/>
            <a:endCxn id="33" idx="1"/>
          </p:cNvCxnSpPr>
          <p:nvPr/>
        </p:nvCxnSpPr>
        <p:spPr>
          <a:xfrm flipH="1">
            <a:off x="5872879" y="3560084"/>
            <a:ext cx="949927" cy="349641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0C9DAA-3053-40D3-9016-C95710CC3DCA}"/>
              </a:ext>
            </a:extLst>
          </p:cNvPr>
          <p:cNvCxnSpPr>
            <a:cxnSpLocks/>
            <a:endCxn id="33" idx="3"/>
          </p:cNvCxnSpPr>
          <p:nvPr/>
        </p:nvCxnSpPr>
        <p:spPr>
          <a:xfrm flipH="1" flipV="1">
            <a:off x="5872879" y="4297673"/>
            <a:ext cx="852940" cy="940664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8CFD379-8BF2-4C58-A9F7-C992D65DD617}"/>
              </a:ext>
            </a:extLst>
          </p:cNvPr>
          <p:cNvCxnSpPr>
            <a:cxnSpLocks/>
            <a:endCxn id="29" idx="6"/>
          </p:cNvCxnSpPr>
          <p:nvPr/>
        </p:nvCxnSpPr>
        <p:spPr>
          <a:xfrm>
            <a:off x="5523740" y="2040233"/>
            <a:ext cx="1257683" cy="17806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64A172-C99D-4106-B9C3-165276429245}"/>
              </a:ext>
            </a:extLst>
          </p:cNvPr>
          <p:cNvCxnSpPr>
            <a:cxnSpLocks/>
            <a:stCxn id="25" idx="3"/>
            <a:endCxn id="37" idx="1"/>
          </p:cNvCxnSpPr>
          <p:nvPr/>
        </p:nvCxnSpPr>
        <p:spPr>
          <a:xfrm>
            <a:off x="7275410" y="3560084"/>
            <a:ext cx="945782" cy="344528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CC82F74-A33E-4CAC-B5BC-AA2FB6296ADF}"/>
              </a:ext>
            </a:extLst>
          </p:cNvPr>
          <p:cNvCxnSpPr>
            <a:cxnSpLocks/>
            <a:endCxn id="37" idx="0"/>
          </p:cNvCxnSpPr>
          <p:nvPr/>
        </p:nvCxnSpPr>
        <p:spPr>
          <a:xfrm flipH="1">
            <a:off x="8415166" y="2497433"/>
            <a:ext cx="886398" cy="1326833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4735121-9C62-431B-BF78-E586E096E80A}"/>
              </a:ext>
            </a:extLst>
          </p:cNvPr>
          <p:cNvCxnSpPr>
            <a:cxnSpLocks/>
            <a:endCxn id="33" idx="7"/>
          </p:cNvCxnSpPr>
          <p:nvPr/>
        </p:nvCxnSpPr>
        <p:spPr>
          <a:xfrm>
            <a:off x="5066540" y="2497433"/>
            <a:ext cx="418391" cy="1412292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ircle: Hollow 24">
                <a:extLst>
                  <a:ext uri="{FF2B5EF4-FFF2-40B4-BE49-F238E27FC236}">
                    <a16:creationId xmlns:a16="http://schemas.microsoft.com/office/drawing/2014/main" id="{97F01778-CF3A-4A77-975F-3C1E184C58B0}"/>
                  </a:ext>
                </a:extLst>
              </p:cNvPr>
              <p:cNvSpPr/>
              <p:nvPr/>
            </p:nvSpPr>
            <p:spPr>
              <a:xfrm flipH="1">
                <a:off x="6729068" y="3013742"/>
                <a:ext cx="640080" cy="640080"/>
              </a:xfrm>
              <a:prstGeom prst="donut">
                <a:avLst>
                  <a:gd name="adj" fmla="val 1027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Circle: Hollow 24">
                <a:extLst>
                  <a:ext uri="{FF2B5EF4-FFF2-40B4-BE49-F238E27FC236}">
                    <a16:creationId xmlns:a16="http://schemas.microsoft.com/office/drawing/2014/main" id="{97F01778-CF3A-4A77-975F-3C1E184C58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729068" y="3013742"/>
                <a:ext cx="640080" cy="640080"/>
              </a:xfrm>
              <a:prstGeom prst="donut">
                <a:avLst>
                  <a:gd name="adj" fmla="val 10272"/>
                </a:avLst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02A8690-BF96-4EC3-B0F7-DDF2DC30178B}"/>
                  </a:ext>
                </a:extLst>
              </p:cNvPr>
              <p:cNvSpPr/>
              <p:nvPr/>
            </p:nvSpPr>
            <p:spPr>
              <a:xfrm flipH="1">
                <a:off x="6781423" y="1943979"/>
                <a:ext cx="548640" cy="54864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02A8690-BF96-4EC3-B0F7-DDF2DC3017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781423" y="1943979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E651BBA-351E-4398-9159-4DE990C69FF8}"/>
                  </a:ext>
                </a:extLst>
              </p:cNvPr>
              <p:cNvSpPr/>
              <p:nvPr/>
            </p:nvSpPr>
            <p:spPr>
              <a:xfrm flipH="1">
                <a:off x="5404585" y="3829379"/>
                <a:ext cx="548640" cy="54864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E651BBA-351E-4398-9159-4DE990C69F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404585" y="3829379"/>
                <a:ext cx="548640" cy="54864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5B76FB26-188C-449B-AB0F-74CB32E49A65}"/>
                  </a:ext>
                </a:extLst>
              </p:cNvPr>
              <p:cNvSpPr/>
              <p:nvPr/>
            </p:nvSpPr>
            <p:spPr>
              <a:xfrm>
                <a:off x="8140846" y="3824266"/>
                <a:ext cx="548640" cy="54864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5B76FB26-188C-449B-AB0F-74CB32E49A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0846" y="3824266"/>
                <a:ext cx="548640" cy="548640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352FAF3-8396-48FE-95F3-ABBEDB626B26}"/>
              </a:ext>
            </a:extLst>
          </p:cNvPr>
          <p:cNvCxnSpPr>
            <a:cxnSpLocks/>
            <a:stCxn id="25" idx="0"/>
            <a:endCxn id="29" idx="4"/>
          </p:cNvCxnSpPr>
          <p:nvPr/>
        </p:nvCxnSpPr>
        <p:spPr>
          <a:xfrm flipV="1">
            <a:off x="7049108" y="2492619"/>
            <a:ext cx="6635" cy="521123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ircle: Hollow 27">
                <a:extLst>
                  <a:ext uri="{FF2B5EF4-FFF2-40B4-BE49-F238E27FC236}">
                    <a16:creationId xmlns:a16="http://schemas.microsoft.com/office/drawing/2014/main" id="{22095647-607F-4EA4-8A95-E4A044FB1D3C}"/>
                  </a:ext>
                </a:extLst>
              </p:cNvPr>
              <p:cNvSpPr/>
              <p:nvPr/>
            </p:nvSpPr>
            <p:spPr>
              <a:xfrm>
                <a:off x="6735703" y="5096154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8" name="Circle: Hollow 27">
                <a:extLst>
                  <a:ext uri="{FF2B5EF4-FFF2-40B4-BE49-F238E27FC236}">
                    <a16:creationId xmlns:a16="http://schemas.microsoft.com/office/drawing/2014/main" id="{22095647-607F-4EA4-8A95-E4A044FB1D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703" y="5096154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ircle: Hollow 29">
                <a:extLst>
                  <a:ext uri="{FF2B5EF4-FFF2-40B4-BE49-F238E27FC236}">
                    <a16:creationId xmlns:a16="http://schemas.microsoft.com/office/drawing/2014/main" id="{DCEEEC65-2925-4A11-A3CE-7369FC2D392C}"/>
                  </a:ext>
                </a:extLst>
              </p:cNvPr>
              <p:cNvSpPr/>
              <p:nvPr/>
            </p:nvSpPr>
            <p:spPr>
              <a:xfrm>
                <a:off x="8858365" y="1852539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30" name="Circle: Hollow 29">
                <a:extLst>
                  <a:ext uri="{FF2B5EF4-FFF2-40B4-BE49-F238E27FC236}">
                    <a16:creationId xmlns:a16="http://schemas.microsoft.com/office/drawing/2014/main" id="{DCEEEC65-2925-4A11-A3CE-7369FC2D39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8365" y="1852539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id="{C3495113-0E0E-4D6D-9D71-BC1B2E527989}"/>
                  </a:ext>
                </a:extLst>
              </p:cNvPr>
              <p:cNvSpPr/>
              <p:nvPr/>
            </p:nvSpPr>
            <p:spPr>
              <a:xfrm>
                <a:off x="4890295" y="1866193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id="{C3495113-0E0E-4D6D-9D71-BC1B2E5279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0295" y="1866193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8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Line Callout 2 (No Border) 42">
            <a:extLst>
              <a:ext uri="{FF2B5EF4-FFF2-40B4-BE49-F238E27FC236}">
                <a16:creationId xmlns:a16="http://schemas.microsoft.com/office/drawing/2014/main" id="{6E349CFE-BDF1-459B-B517-D7E1D4206902}"/>
              </a:ext>
            </a:extLst>
          </p:cNvPr>
          <p:cNvSpPr/>
          <p:nvPr/>
        </p:nvSpPr>
        <p:spPr>
          <a:xfrm>
            <a:off x="316543" y="3915569"/>
            <a:ext cx="2935641" cy="1317993"/>
          </a:xfrm>
          <a:prstGeom prst="callout2">
            <a:avLst>
              <a:gd name="adj1" fmla="val 69493"/>
              <a:gd name="adj2" fmla="val 107830"/>
              <a:gd name="adj3" fmla="val 69480"/>
              <a:gd name="adj4" fmla="val 122700"/>
              <a:gd name="adj5" fmla="val 55062"/>
              <a:gd name="adj6" fmla="val 153759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/>
              <a:t>Hybrid graph: </a:t>
            </a:r>
          </a:p>
          <a:p>
            <a:pPr algn="just"/>
            <a:r>
              <a:rPr lang="en-US" dirty="0"/>
              <a:t>2-way </a:t>
            </a:r>
            <a:r>
              <a:rPr lang="en-US" b="1" dirty="0"/>
              <a:t>quantum</a:t>
            </a:r>
            <a:r>
              <a:rPr lang="en-US" dirty="0"/>
              <a:t> sources supplemented with 3-way </a:t>
            </a:r>
            <a:r>
              <a:rPr lang="en-US" b="1" dirty="0"/>
              <a:t>classical</a:t>
            </a:r>
            <a:r>
              <a:rPr lang="en-US" dirty="0"/>
              <a:t> shared randomness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5242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6E3D96-BE7C-4D5B-BC0F-B9170F8969A1}"/>
              </a:ext>
            </a:extLst>
          </p:cNvPr>
          <p:cNvCxnSpPr>
            <a:cxnSpLocks/>
          </p:cNvCxnSpPr>
          <p:nvPr/>
        </p:nvCxnSpPr>
        <p:spPr>
          <a:xfrm>
            <a:off x="6405373" y="3236250"/>
            <a:ext cx="17370" cy="1920406"/>
          </a:xfrm>
          <a:prstGeom prst="line">
            <a:avLst/>
          </a:prstGeom>
          <a:ln w="762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73782DF-8332-493F-97A8-313D6E86BB84}"/>
              </a:ext>
            </a:extLst>
          </p:cNvPr>
          <p:cNvCxnSpPr>
            <a:cxnSpLocks/>
          </p:cNvCxnSpPr>
          <p:nvPr/>
        </p:nvCxnSpPr>
        <p:spPr>
          <a:xfrm>
            <a:off x="8681114" y="3236250"/>
            <a:ext cx="17370" cy="1920406"/>
          </a:xfrm>
          <a:prstGeom prst="line">
            <a:avLst/>
          </a:prstGeom>
          <a:ln w="762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AF91929-2378-4221-97D2-58ABDB5E138E}"/>
              </a:ext>
            </a:extLst>
          </p:cNvPr>
          <p:cNvCxnSpPr>
            <a:cxnSpLocks/>
          </p:cNvCxnSpPr>
          <p:nvPr/>
        </p:nvCxnSpPr>
        <p:spPr>
          <a:xfrm>
            <a:off x="10314904" y="3225773"/>
            <a:ext cx="17370" cy="1920406"/>
          </a:xfrm>
          <a:prstGeom prst="line">
            <a:avLst/>
          </a:prstGeom>
          <a:ln w="762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861D8F-AEF4-4ADE-9D4C-FA3E5323B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080"/>
          </a:xfrm>
        </p:spPr>
        <p:txBody>
          <a:bodyPr>
            <a:normAutofit fontScale="90000"/>
          </a:bodyPr>
          <a:lstStyle/>
          <a:p>
            <a:r>
              <a:rPr lang="en-US" dirty="0"/>
              <a:t>Triangle-Producible Quantum States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0354079-8D1D-490E-9DD9-CF84C26E40D0}"/>
              </a:ext>
            </a:extLst>
          </p:cNvPr>
          <p:cNvGrpSpPr/>
          <p:nvPr/>
        </p:nvGrpSpPr>
        <p:grpSpPr>
          <a:xfrm>
            <a:off x="5674979" y="1714899"/>
            <a:ext cx="5333791" cy="2350839"/>
            <a:chOff x="1055354" y="3686597"/>
            <a:chExt cx="5333791" cy="235083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113AE7A-9B56-451C-893C-ADC946458F3D}"/>
                </a:ext>
              </a:extLst>
            </p:cNvPr>
            <p:cNvCxnSpPr/>
            <p:nvPr/>
          </p:nvCxnSpPr>
          <p:spPr>
            <a:xfrm>
              <a:off x="2276030" y="4846619"/>
              <a:ext cx="0" cy="8294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461D988-07BB-45A1-8AE0-D64089C5494D}"/>
                </a:ext>
              </a:extLst>
            </p:cNvPr>
            <p:cNvCxnSpPr/>
            <p:nvPr/>
          </p:nvCxnSpPr>
          <p:spPr>
            <a:xfrm>
              <a:off x="3215923" y="4842430"/>
              <a:ext cx="0" cy="8294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6CCAEC3-6238-4798-9AB2-EE36DB331826}"/>
                </a:ext>
              </a:extLst>
            </p:cNvPr>
            <p:cNvCxnSpPr/>
            <p:nvPr/>
          </p:nvCxnSpPr>
          <p:spPr>
            <a:xfrm>
              <a:off x="4284584" y="4846619"/>
              <a:ext cx="0" cy="8294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A413ADD-6DB1-43B0-B550-1AA1E6A80853}"/>
                </a:ext>
              </a:extLst>
            </p:cNvPr>
            <p:cNvCxnSpPr/>
            <p:nvPr/>
          </p:nvCxnSpPr>
          <p:spPr>
            <a:xfrm>
              <a:off x="5224477" y="4842430"/>
              <a:ext cx="0" cy="8294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6703F46-F022-45F0-A0DA-C423F1F2D2FD}"/>
                </a:ext>
              </a:extLst>
            </p:cNvPr>
            <p:cNvCxnSpPr/>
            <p:nvPr/>
          </p:nvCxnSpPr>
          <p:spPr>
            <a:xfrm>
              <a:off x="1803118" y="4238786"/>
              <a:ext cx="0" cy="8294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FB4B9D1-1D40-4A09-9609-34C84438FEC9}"/>
                </a:ext>
              </a:extLst>
            </p:cNvPr>
            <p:cNvCxnSpPr/>
            <p:nvPr/>
          </p:nvCxnSpPr>
          <p:spPr>
            <a:xfrm>
              <a:off x="3734106" y="4238786"/>
              <a:ext cx="0" cy="8294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0A4C97B-CBB8-4D1E-85C9-42B57FA01F46}"/>
                </a:ext>
              </a:extLst>
            </p:cNvPr>
            <p:cNvCxnSpPr/>
            <p:nvPr/>
          </p:nvCxnSpPr>
          <p:spPr>
            <a:xfrm>
              <a:off x="5634680" y="4243225"/>
              <a:ext cx="0" cy="8294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A77423A-5C8D-42E3-8B69-AB23DB852BF3}"/>
                </a:ext>
              </a:extLst>
            </p:cNvPr>
            <p:cNvCxnSpPr/>
            <p:nvPr/>
          </p:nvCxnSpPr>
          <p:spPr>
            <a:xfrm>
              <a:off x="1601880" y="5207949"/>
              <a:ext cx="0" cy="8294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8E855DC-4901-4D7E-8D30-A61470F5DCCB}"/>
                </a:ext>
              </a:extLst>
            </p:cNvPr>
            <p:cNvSpPr/>
            <p:nvPr/>
          </p:nvSpPr>
          <p:spPr>
            <a:xfrm rot="16200000">
              <a:off x="1492269" y="4114643"/>
              <a:ext cx="628399" cy="150222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" lIns="0" tIns="0" rIns="0" bIns="0" rtlCol="0" anchor="ctr" anchorCtr="0"/>
            <a:lstStyle/>
            <a:p>
              <a:pPr algn="ctr"/>
              <a:r>
                <a:rPr lang="el-GR" sz="2400" b="1" dirty="0"/>
                <a:t>ε</a:t>
              </a:r>
              <a:r>
                <a:rPr lang="en-US" sz="2400" baseline="-25000" dirty="0"/>
                <a:t>A</a:t>
              </a:r>
              <a:endParaRPr lang="en-US" sz="2400" dirty="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1847BB7-E5DA-4CE4-976A-51F9A6438A04}"/>
                </a:ext>
              </a:extLst>
            </p:cNvPr>
            <p:cNvCxnSpPr/>
            <p:nvPr/>
          </p:nvCxnSpPr>
          <p:spPr>
            <a:xfrm>
              <a:off x="5861576" y="5207948"/>
              <a:ext cx="0" cy="8294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lowchart: Delay 40">
              <a:extLst>
                <a:ext uri="{FF2B5EF4-FFF2-40B4-BE49-F238E27FC236}">
                  <a16:creationId xmlns:a16="http://schemas.microsoft.com/office/drawing/2014/main" id="{59167921-A5A1-4711-85FF-FE0D87CD9E6E}"/>
                </a:ext>
              </a:extLst>
            </p:cNvPr>
            <p:cNvSpPr/>
            <p:nvPr/>
          </p:nvSpPr>
          <p:spPr>
            <a:xfrm rot="5400000">
              <a:off x="2414480" y="4914269"/>
              <a:ext cx="628399" cy="1502229"/>
            </a:xfrm>
            <a:prstGeom prst="flowChartDelay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t"/>
            <a:lstStyle/>
            <a:p>
              <a:pPr algn="ctr"/>
              <a:r>
                <a:rPr lang="el-GR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ρ</a:t>
              </a:r>
              <a:r>
                <a:rPr lang="en-US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AB</a:t>
              </a:r>
              <a:endParaRPr lang="en-US" baseline="-25000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A01CDC8-7173-45D1-860A-138695294A07}"/>
                </a:ext>
              </a:extLst>
            </p:cNvPr>
            <p:cNvSpPr/>
            <p:nvPr/>
          </p:nvSpPr>
          <p:spPr>
            <a:xfrm rot="16200000">
              <a:off x="3433681" y="4126704"/>
              <a:ext cx="628399" cy="150222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" lIns="0" tIns="0" rIns="0" bIns="0" rtlCol="0" anchor="ctr" anchorCtr="0"/>
            <a:lstStyle/>
            <a:p>
              <a:pPr algn="ctr"/>
              <a:r>
                <a:rPr lang="el-GR" sz="2400" b="1" dirty="0"/>
                <a:t>ε</a:t>
              </a:r>
              <a:r>
                <a:rPr lang="en-US" sz="2400" baseline="-25000" dirty="0"/>
                <a:t>B</a:t>
              </a:r>
              <a:endParaRPr lang="en-US" sz="2400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CDFA165-DDB6-4598-B0B3-9BDB79734D41}"/>
                </a:ext>
              </a:extLst>
            </p:cNvPr>
            <p:cNvSpPr/>
            <p:nvPr/>
          </p:nvSpPr>
          <p:spPr>
            <a:xfrm rot="16200000">
              <a:off x="5323831" y="4119083"/>
              <a:ext cx="628399" cy="150222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" lIns="0" tIns="0" rIns="0" bIns="0" rtlCol="0" anchor="ctr" anchorCtr="0"/>
            <a:lstStyle/>
            <a:p>
              <a:pPr algn="ctr"/>
              <a:r>
                <a:rPr lang="el-GR" sz="2400" b="1" dirty="0"/>
                <a:t>ε</a:t>
              </a:r>
              <a:r>
                <a:rPr lang="en-US" sz="2400" baseline="-25000" dirty="0"/>
                <a:t>C</a:t>
              </a:r>
              <a:endParaRPr lang="en-US" dirty="0"/>
            </a:p>
          </p:txBody>
        </p:sp>
        <p:sp>
          <p:nvSpPr>
            <p:cNvPr id="44" name="Flowchart: Delay 43">
              <a:extLst>
                <a:ext uri="{FF2B5EF4-FFF2-40B4-BE49-F238E27FC236}">
                  <a16:creationId xmlns:a16="http://schemas.microsoft.com/office/drawing/2014/main" id="{B3449026-B484-4A59-9360-2B101B2B9A8E}"/>
                </a:ext>
              </a:extLst>
            </p:cNvPr>
            <p:cNvSpPr/>
            <p:nvPr/>
          </p:nvSpPr>
          <p:spPr>
            <a:xfrm rot="5400000">
              <a:off x="4423034" y="4914269"/>
              <a:ext cx="628399" cy="1502229"/>
            </a:xfrm>
            <a:prstGeom prst="flowChartDelay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t"/>
            <a:lstStyle/>
            <a:p>
              <a:pPr algn="ctr"/>
              <a:r>
                <a:rPr lang="el-GR" sz="2800" i="1" dirty="0">
                  <a:latin typeface="Arial" panose="020B0604020202020204" pitchFamily="34" charset="0"/>
                  <a:cs typeface="Arial" panose="020B0604020202020204" pitchFamily="34" charset="0"/>
                </a:rPr>
                <a:t>ρ</a:t>
              </a:r>
              <a:r>
                <a:rPr lang="en-US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AC</a:t>
              </a:r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17F8EEF-18C6-4BD8-81D4-483E7D0B0B1A}"/>
                </a:ext>
              </a:extLst>
            </p:cNvPr>
            <p:cNvSpPr txBox="1"/>
            <p:nvPr/>
          </p:nvSpPr>
          <p:spPr>
            <a:xfrm>
              <a:off x="1507958" y="3686597"/>
              <a:ext cx="613671" cy="435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D3B0E1F-5F26-4AD9-9C48-FF8AB472FC18}"/>
                </a:ext>
              </a:extLst>
            </p:cNvPr>
            <p:cNvSpPr txBox="1"/>
            <p:nvPr/>
          </p:nvSpPr>
          <p:spPr>
            <a:xfrm>
              <a:off x="3427191" y="3686597"/>
              <a:ext cx="583578" cy="435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6D51572-CAE9-4317-8E3F-88FEBCC72B9F}"/>
                </a:ext>
              </a:extLst>
            </p:cNvPr>
            <p:cNvSpPr txBox="1"/>
            <p:nvPr/>
          </p:nvSpPr>
          <p:spPr>
            <a:xfrm>
              <a:off x="5292838" y="3686597"/>
              <a:ext cx="683684" cy="435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</a:p>
          </p:txBody>
        </p:sp>
      </p:grpSp>
      <p:sp>
        <p:nvSpPr>
          <p:cNvPr id="51" name="Flowchart: Delay 50">
            <a:extLst>
              <a:ext uri="{FF2B5EF4-FFF2-40B4-BE49-F238E27FC236}">
                <a16:creationId xmlns:a16="http://schemas.microsoft.com/office/drawing/2014/main" id="{B70E65EE-91F4-4BB1-964D-793CE407C131}"/>
              </a:ext>
            </a:extLst>
          </p:cNvPr>
          <p:cNvSpPr/>
          <p:nvPr/>
        </p:nvSpPr>
        <p:spPr>
          <a:xfrm rot="5400000">
            <a:off x="7996356" y="1946305"/>
            <a:ext cx="628399" cy="4867263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l-GR" sz="2800" i="1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74E02C2-9B8A-4378-B3AC-8A6F6E23FA9C}"/>
                  </a:ext>
                </a:extLst>
              </p:cNvPr>
              <p:cNvSpPr/>
              <p:nvPr/>
            </p:nvSpPr>
            <p:spPr>
              <a:xfrm>
                <a:off x="192214" y="3650993"/>
                <a:ext cx="5118132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nor/>
                        </m:rPr>
                        <a:rPr lang="en-US"/>
                        <m:t>−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NetworkPartiteness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𝐴𝐵𝐶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</m:sub>
                          </m:sSub>
                        </m:e>
                      </m:d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nor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b="0" i="0" dirty="0" smtClean="0"/>
                        <m:t>if</m:t>
                      </m:r>
                      <m:r>
                        <m:rPr>
                          <m:nor/>
                        </m:rPr>
                        <a:rPr lang="en-US" sz="2400" b="0" i="0" dirty="0" smtClean="0"/>
                        <m:t> </m:t>
                      </m:r>
                      <m:r>
                        <m:rPr>
                          <m:nor/>
                        </m:rPr>
                        <a:rPr lang="en-US" sz="2400" b="0" i="0" dirty="0" smtClean="0"/>
                        <m:t>and</m:t>
                      </m:r>
                      <m:r>
                        <m:rPr>
                          <m:nor/>
                        </m:rPr>
                        <a:rPr lang="en-US" sz="2400" b="0" i="0" dirty="0" smtClean="0"/>
                        <m:t> </m:t>
                      </m:r>
                      <m:r>
                        <m:rPr>
                          <m:nor/>
                        </m:rPr>
                        <a:rPr lang="en-US" sz="2400" b="0" i="0" dirty="0" smtClean="0"/>
                        <m:t>only</m:t>
                      </m:r>
                      <m:r>
                        <m:rPr>
                          <m:nor/>
                        </m:rPr>
                        <a:rPr lang="en-US" sz="2400" b="0" i="0" dirty="0" smtClean="0"/>
                        <m:t> </m:t>
                      </m:r>
                      <m:r>
                        <m:rPr>
                          <m:nor/>
                        </m:rPr>
                        <a:rPr lang="en-US" sz="2400" b="0" i="0" dirty="0" smtClean="0"/>
                        <m:t>if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𝐴𝐵𝐶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>
                          <a:ea typeface="Cambria Math" panose="02040503050406030204" pitchFamily="18" charset="0"/>
                        </a:rPr>
                        <m:t>can</m:t>
                      </m:r>
                      <m:r>
                        <m:rPr>
                          <m:nor/>
                        </m:rPr>
                        <a:rPr lang="en-US" sz="240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>
                          <a:ea typeface="Cambria Math" panose="02040503050406030204" pitchFamily="18" charset="0"/>
                        </a:rPr>
                        <m:t>be</m:t>
                      </m:r>
                      <m:r>
                        <m:rPr>
                          <m:nor/>
                        </m:rPr>
                        <a:rPr lang="en-US" sz="240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>
                          <a:ea typeface="Cambria Math" panose="02040503050406030204" pitchFamily="18" charset="0"/>
                        </a:rPr>
                        <m:t>realized</m:t>
                      </m:r>
                      <m:r>
                        <m:rPr>
                          <m:nor/>
                        </m:rPr>
                        <a:rPr lang="en-US" sz="240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>
                          <a:ea typeface="Cambria Math" panose="02040503050406030204" pitchFamily="18" charset="0"/>
                        </a:rPr>
                        <m:t>by</m:t>
                      </m:r>
                    </m:oMath>
                  </m:oMathPara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74E02C2-9B8A-4378-B3AC-8A6F6E23FA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214" y="3650993"/>
                <a:ext cx="5118132" cy="830997"/>
              </a:xfrm>
              <a:prstGeom prst="rect">
                <a:avLst/>
              </a:prstGeom>
              <a:blipFill>
                <a:blip r:embed="rId2"/>
                <a:stretch>
                  <a:fillRect l="-477" b="-8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Flowchart: Delay 51">
                <a:extLst>
                  <a:ext uri="{FF2B5EF4-FFF2-40B4-BE49-F238E27FC236}">
                    <a16:creationId xmlns:a16="http://schemas.microsoft.com/office/drawing/2014/main" id="{952A4478-6189-4266-B557-370F702CB428}"/>
                  </a:ext>
                </a:extLst>
              </p:cNvPr>
              <p:cNvSpPr/>
              <p:nvPr/>
            </p:nvSpPr>
            <p:spPr>
              <a:xfrm rot="5400000">
                <a:off x="8053305" y="3037224"/>
                <a:ext cx="628399" cy="4867263"/>
              </a:xfrm>
              <a:prstGeom prst="flowChartDelay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vert="vert270" rtlCol="0" anchor="t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sz="280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2" name="Flowchart: Delay 51">
                <a:extLst>
                  <a:ext uri="{FF2B5EF4-FFF2-40B4-BE49-F238E27FC236}">
                    <a16:creationId xmlns:a16="http://schemas.microsoft.com/office/drawing/2014/main" id="{952A4478-6189-4266-B557-370F702CB4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8053305" y="3037224"/>
                <a:ext cx="628399" cy="4867263"/>
              </a:xfrm>
              <a:prstGeom prst="flowChartDelay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644056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EFA86-0BB0-4018-B6E4-BFA1F6518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Ring Inflation </a:t>
            </a:r>
            <a:r>
              <a:rPr lang="en-US" dirty="0"/>
              <a:t>for Triangle Producible States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2D100CD-87DC-4EC9-AACC-5422632026DC}"/>
              </a:ext>
            </a:extLst>
          </p:cNvPr>
          <p:cNvGrpSpPr/>
          <p:nvPr/>
        </p:nvGrpSpPr>
        <p:grpSpPr>
          <a:xfrm>
            <a:off x="838200" y="1535025"/>
            <a:ext cx="4556815" cy="3715638"/>
            <a:chOff x="1103844" y="1542161"/>
            <a:chExt cx="4556815" cy="37156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EB64004B-5A6C-4BCB-9149-1407C7A6F946}"/>
                    </a:ext>
                  </a:extLst>
                </p:cNvPr>
                <p:cNvSpPr/>
                <p:nvPr/>
              </p:nvSpPr>
              <p:spPr>
                <a:xfrm>
                  <a:off x="5112019" y="3164661"/>
                  <a:ext cx="548640" cy="548640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EB64004B-5A6C-4BCB-9149-1407C7A6F94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2019" y="3164661"/>
                  <a:ext cx="548640" cy="548640"/>
                </a:xfrm>
                <a:prstGeom prst="ellipse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38100">
                  <a:solidFill>
                    <a:srgbClr val="92D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3B41A98-4E74-4DA8-8AB1-0446A1AB565C}"/>
                </a:ext>
              </a:extLst>
            </p:cNvPr>
            <p:cNvCxnSpPr>
              <a:cxnSpLocks/>
            </p:cNvCxnSpPr>
            <p:nvPr/>
          </p:nvCxnSpPr>
          <p:spPr>
            <a:xfrm>
              <a:off x="5211658" y="2880051"/>
              <a:ext cx="60753" cy="31494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80E6E81A-FCCC-4939-A461-447641366DAF}"/>
                    </a:ext>
                  </a:extLst>
                </p:cNvPr>
                <p:cNvSpPr/>
                <p:nvPr/>
              </p:nvSpPr>
              <p:spPr>
                <a:xfrm>
                  <a:off x="3954772" y="4709159"/>
                  <a:ext cx="548640" cy="548640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80E6E81A-FCCC-4939-A461-447641366DA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4772" y="4709159"/>
                  <a:ext cx="548640" cy="548640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38100">
                  <a:solidFill>
                    <a:srgbClr val="92D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9E95D62-E3AA-4F39-84BD-040581BA6414}"/>
                </a:ext>
              </a:extLst>
            </p:cNvPr>
            <p:cNvCxnSpPr>
              <a:cxnSpLocks/>
              <a:endCxn id="5" idx="4"/>
            </p:cNvCxnSpPr>
            <p:nvPr/>
          </p:nvCxnSpPr>
          <p:spPr>
            <a:xfrm flipV="1">
              <a:off x="5272411" y="3713301"/>
              <a:ext cx="113928" cy="40756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6435A75-D21D-4763-9183-3F6D73AA5D2C}"/>
                </a:ext>
              </a:extLst>
            </p:cNvPr>
            <p:cNvCxnSpPr>
              <a:cxnSpLocks/>
              <a:endCxn id="8" idx="6"/>
            </p:cNvCxnSpPr>
            <p:nvPr/>
          </p:nvCxnSpPr>
          <p:spPr>
            <a:xfrm flipH="1">
              <a:off x="4503412" y="4573465"/>
              <a:ext cx="316395" cy="41001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FFB26C7-AF7F-429A-B7CD-436553E4F504}"/>
                </a:ext>
              </a:extLst>
            </p:cNvPr>
            <p:cNvCxnSpPr>
              <a:cxnSpLocks/>
              <a:endCxn id="8" idx="3"/>
            </p:cNvCxnSpPr>
            <p:nvPr/>
          </p:nvCxnSpPr>
          <p:spPr>
            <a:xfrm flipV="1">
              <a:off x="3569754" y="5177453"/>
              <a:ext cx="465364" cy="5524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487404BD-1533-4F26-B2B0-36F7F4DF3211}"/>
                    </a:ext>
                  </a:extLst>
                </p:cNvPr>
                <p:cNvSpPr/>
                <p:nvPr/>
              </p:nvSpPr>
              <p:spPr>
                <a:xfrm>
                  <a:off x="4133851" y="1585134"/>
                  <a:ext cx="548640" cy="548640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487404BD-1533-4F26-B2B0-36F7F4DF321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33851" y="1585134"/>
                  <a:ext cx="548640" cy="548640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38100">
                  <a:solidFill>
                    <a:srgbClr val="92D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5D5081E-0901-4CBB-A8D7-62FF6123F0CB}"/>
                </a:ext>
              </a:extLst>
            </p:cNvPr>
            <p:cNvCxnSpPr>
              <a:cxnSpLocks/>
              <a:endCxn id="14" idx="5"/>
            </p:cNvCxnSpPr>
            <p:nvPr/>
          </p:nvCxnSpPr>
          <p:spPr>
            <a:xfrm flipH="1" flipV="1">
              <a:off x="4602145" y="2053428"/>
              <a:ext cx="156909" cy="374019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19A6446-153F-4B20-B9FF-9F3B92E7A610}"/>
                </a:ext>
              </a:extLst>
            </p:cNvPr>
            <p:cNvCxnSpPr>
              <a:cxnSpLocks/>
              <a:endCxn id="14" idx="1"/>
            </p:cNvCxnSpPr>
            <p:nvPr/>
          </p:nvCxnSpPr>
          <p:spPr>
            <a:xfrm>
              <a:off x="3712039" y="1542161"/>
              <a:ext cx="502158" cy="12331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E8C5210B-E46F-4963-B32F-2273243356B2}"/>
                    </a:ext>
                  </a:extLst>
                </p:cNvPr>
                <p:cNvSpPr/>
                <p:nvPr/>
              </p:nvSpPr>
              <p:spPr>
                <a:xfrm>
                  <a:off x="1103844" y="2981291"/>
                  <a:ext cx="548640" cy="548640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E8C5210B-E46F-4963-B32F-2273243356B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3844" y="2981291"/>
                  <a:ext cx="548640" cy="548640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38100">
                  <a:solidFill>
                    <a:srgbClr val="92D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2A4BB03-70F5-43AF-8CE0-658A5353F7AC}"/>
                </a:ext>
              </a:extLst>
            </p:cNvPr>
            <p:cNvCxnSpPr>
              <a:cxnSpLocks/>
              <a:endCxn id="21" idx="7"/>
            </p:cNvCxnSpPr>
            <p:nvPr/>
          </p:nvCxnSpPr>
          <p:spPr>
            <a:xfrm flipH="1">
              <a:off x="2737993" y="1542161"/>
              <a:ext cx="333966" cy="8125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EB25EAD2-3DE5-4043-8487-568A8008999E}"/>
                    </a:ext>
                  </a:extLst>
                </p:cNvPr>
                <p:cNvSpPr/>
                <p:nvPr/>
              </p:nvSpPr>
              <p:spPr>
                <a:xfrm>
                  <a:off x="2269699" y="1543070"/>
                  <a:ext cx="548640" cy="548640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EB25EAD2-3DE5-4043-8487-568A8008999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69699" y="1543070"/>
                  <a:ext cx="548640" cy="548640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38100">
                  <a:solidFill>
                    <a:srgbClr val="92D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7F4F429-B98B-474C-9D9F-55364A7393CD}"/>
                </a:ext>
              </a:extLst>
            </p:cNvPr>
            <p:cNvCxnSpPr>
              <a:cxnSpLocks/>
              <a:endCxn id="21" idx="3"/>
            </p:cNvCxnSpPr>
            <p:nvPr/>
          </p:nvCxnSpPr>
          <p:spPr>
            <a:xfrm flipV="1">
              <a:off x="2006548" y="2011364"/>
              <a:ext cx="343497" cy="21614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D5F89D4-29C3-4B54-8FC1-D1EAB43610DE}"/>
                </a:ext>
              </a:extLst>
            </p:cNvPr>
            <p:cNvCxnSpPr>
              <a:cxnSpLocks/>
              <a:endCxn id="18" idx="4"/>
            </p:cNvCxnSpPr>
            <p:nvPr/>
          </p:nvCxnSpPr>
          <p:spPr>
            <a:xfrm flipH="1" flipV="1">
              <a:off x="1378164" y="3529931"/>
              <a:ext cx="38832" cy="41238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879ABE0-22C7-4B91-8698-D7F11089A61E}"/>
                </a:ext>
              </a:extLst>
            </p:cNvPr>
            <p:cNvCxnSpPr>
              <a:cxnSpLocks/>
              <a:endCxn id="26" idx="5"/>
            </p:cNvCxnSpPr>
            <p:nvPr/>
          </p:nvCxnSpPr>
          <p:spPr>
            <a:xfrm flipH="1" flipV="1">
              <a:off x="2487330" y="5014791"/>
              <a:ext cx="442344" cy="21790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BA861D69-7FB6-4BD0-B201-976C8C75F18B}"/>
                    </a:ext>
                  </a:extLst>
                </p:cNvPr>
                <p:cNvSpPr/>
                <p:nvPr/>
              </p:nvSpPr>
              <p:spPr>
                <a:xfrm>
                  <a:off x="2019036" y="4546497"/>
                  <a:ext cx="548640" cy="548640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BA861D69-7FB6-4BD0-B201-976C8C75F18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9036" y="4546497"/>
                  <a:ext cx="548640" cy="548640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8100">
                  <a:solidFill>
                    <a:srgbClr val="92D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6A8E6B0-DD1E-4B9A-A8A4-53BE8389EA4E}"/>
                </a:ext>
              </a:extLst>
            </p:cNvPr>
            <p:cNvCxnSpPr>
              <a:cxnSpLocks/>
              <a:endCxn id="18" idx="0"/>
            </p:cNvCxnSpPr>
            <p:nvPr/>
          </p:nvCxnSpPr>
          <p:spPr>
            <a:xfrm flipH="1">
              <a:off x="1378164" y="2680116"/>
              <a:ext cx="175780" cy="301175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600CF80-24D8-4320-A319-F58EED42617C}"/>
                </a:ext>
              </a:extLst>
            </p:cNvPr>
            <p:cNvCxnSpPr>
              <a:cxnSpLocks/>
              <a:endCxn id="26" idx="1"/>
            </p:cNvCxnSpPr>
            <p:nvPr/>
          </p:nvCxnSpPr>
          <p:spPr>
            <a:xfrm>
              <a:off x="1869600" y="4394918"/>
              <a:ext cx="229782" cy="23192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6C7990A7-0BB1-4383-AC6A-D2601D1803D9}"/>
                  </a:ext>
                </a:extLst>
              </p:cNvPr>
              <p:cNvSpPr/>
              <p:nvPr/>
            </p:nvSpPr>
            <p:spPr>
              <a:xfrm flipH="1">
                <a:off x="2759019" y="3088906"/>
                <a:ext cx="640080" cy="640080"/>
              </a:xfrm>
              <a:prstGeom prst="donut">
                <a:avLst>
                  <a:gd name="adj" fmla="val 1027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6C7990A7-0BB1-4383-AC6A-D2601D1803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759019" y="3088906"/>
                <a:ext cx="640080" cy="640080"/>
              </a:xfrm>
              <a:prstGeom prst="donut">
                <a:avLst>
                  <a:gd name="adj" fmla="val 10272"/>
                </a:avLst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6E6E8D6-C1EB-4F43-94B5-A574A4DF5F4B}"/>
              </a:ext>
            </a:extLst>
          </p:cNvPr>
          <p:cNvCxnSpPr>
            <a:cxnSpLocks/>
            <a:stCxn id="60" idx="5"/>
            <a:endCxn id="26" idx="7"/>
          </p:cNvCxnSpPr>
          <p:nvPr/>
        </p:nvCxnSpPr>
        <p:spPr>
          <a:xfrm flipH="1">
            <a:off x="2221686" y="3635248"/>
            <a:ext cx="631071" cy="9844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B0CAC46-D9B6-4629-B9DA-6B52B1F866C3}"/>
              </a:ext>
            </a:extLst>
          </p:cNvPr>
          <p:cNvCxnSpPr>
            <a:cxnSpLocks/>
            <a:stCxn id="60" idx="3"/>
            <a:endCxn id="8" idx="1"/>
          </p:cNvCxnSpPr>
          <p:nvPr/>
        </p:nvCxnSpPr>
        <p:spPr>
          <a:xfrm>
            <a:off x="3305361" y="3635248"/>
            <a:ext cx="464113" cy="114712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031337F-0028-4D9D-A5F5-4DE0E1E997C0}"/>
              </a:ext>
            </a:extLst>
          </p:cNvPr>
          <p:cNvCxnSpPr>
            <a:cxnSpLocks/>
            <a:stCxn id="60" idx="2"/>
            <a:endCxn id="5" idx="2"/>
          </p:cNvCxnSpPr>
          <p:nvPr/>
        </p:nvCxnSpPr>
        <p:spPr>
          <a:xfrm>
            <a:off x="3399099" y="3408946"/>
            <a:ext cx="1447276" cy="228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26B56EE2-93AB-44AD-9D2D-ECCAC2CB15A0}"/>
              </a:ext>
            </a:extLst>
          </p:cNvPr>
          <p:cNvCxnSpPr>
            <a:cxnSpLocks/>
            <a:stCxn id="60" idx="6"/>
            <a:endCxn id="18" idx="6"/>
          </p:cNvCxnSpPr>
          <p:nvPr/>
        </p:nvCxnSpPr>
        <p:spPr>
          <a:xfrm flipH="1" flipV="1">
            <a:off x="1386840" y="3248475"/>
            <a:ext cx="1372179" cy="16047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8DA3277-B951-45E1-A556-D19986B65E65}"/>
              </a:ext>
            </a:extLst>
          </p:cNvPr>
          <p:cNvCxnSpPr>
            <a:cxnSpLocks/>
            <a:stCxn id="60" idx="1"/>
            <a:endCxn id="14" idx="3"/>
          </p:cNvCxnSpPr>
          <p:nvPr/>
        </p:nvCxnSpPr>
        <p:spPr>
          <a:xfrm flipV="1">
            <a:off x="3305361" y="2046292"/>
            <a:ext cx="643192" cy="11363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7A2DE27-1AC1-42C8-8863-F0D9957A1F90}"/>
              </a:ext>
            </a:extLst>
          </p:cNvPr>
          <p:cNvCxnSpPr>
            <a:cxnSpLocks/>
            <a:stCxn id="60" idx="7"/>
            <a:endCxn id="21" idx="5"/>
          </p:cNvCxnSpPr>
          <p:nvPr/>
        </p:nvCxnSpPr>
        <p:spPr>
          <a:xfrm flipH="1" flipV="1">
            <a:off x="2472349" y="2004228"/>
            <a:ext cx="380408" cy="11784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ircle: Hollow 47">
                <a:extLst>
                  <a:ext uri="{FF2B5EF4-FFF2-40B4-BE49-F238E27FC236}">
                    <a16:creationId xmlns:a16="http://schemas.microsoft.com/office/drawing/2014/main" id="{9B20C9DA-1A96-4C3E-9A1A-E4409E549450}"/>
                  </a:ext>
                </a:extLst>
              </p:cNvPr>
              <p:cNvSpPr/>
              <p:nvPr/>
            </p:nvSpPr>
            <p:spPr>
              <a:xfrm>
                <a:off x="2806315" y="1212238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48" name="Circle: Hollow 47">
                <a:extLst>
                  <a:ext uri="{FF2B5EF4-FFF2-40B4-BE49-F238E27FC236}">
                    <a16:creationId xmlns:a16="http://schemas.microsoft.com/office/drawing/2014/main" id="{9B20C9DA-1A96-4C3E-9A1A-E4409E5494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315" y="1212238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9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ircle: Hollow 48">
                <a:extLst>
                  <a:ext uri="{FF2B5EF4-FFF2-40B4-BE49-F238E27FC236}">
                    <a16:creationId xmlns:a16="http://schemas.microsoft.com/office/drawing/2014/main" id="{5780DA1C-0ED0-4CD2-92D2-DFBCC32D7689}"/>
                  </a:ext>
                </a:extLst>
              </p:cNvPr>
              <p:cNvSpPr/>
              <p:nvPr/>
            </p:nvSpPr>
            <p:spPr>
              <a:xfrm>
                <a:off x="4388783" y="2298541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49" name="Circle: Hollow 48">
                <a:extLst>
                  <a:ext uri="{FF2B5EF4-FFF2-40B4-BE49-F238E27FC236}">
                    <a16:creationId xmlns:a16="http://schemas.microsoft.com/office/drawing/2014/main" id="{5780DA1C-0ED0-4CD2-92D2-DFBCC32D76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8783" y="2298541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0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ircle: Hollow 49">
                <a:extLst>
                  <a:ext uri="{FF2B5EF4-FFF2-40B4-BE49-F238E27FC236}">
                    <a16:creationId xmlns:a16="http://schemas.microsoft.com/office/drawing/2014/main" id="{D78E5BBB-6114-4F9D-A012-2935F8E28D10}"/>
                  </a:ext>
                </a:extLst>
              </p:cNvPr>
              <p:cNvSpPr/>
              <p:nvPr/>
            </p:nvSpPr>
            <p:spPr>
              <a:xfrm>
                <a:off x="4481221" y="4042946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0" name="Circle: Hollow 49">
                <a:extLst>
                  <a:ext uri="{FF2B5EF4-FFF2-40B4-BE49-F238E27FC236}">
                    <a16:creationId xmlns:a16="http://schemas.microsoft.com/office/drawing/2014/main" id="{D78E5BBB-6114-4F9D-A012-2935F8E28D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1221" y="4042946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1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ircle: Hollow 50">
                <a:extLst>
                  <a:ext uri="{FF2B5EF4-FFF2-40B4-BE49-F238E27FC236}">
                    <a16:creationId xmlns:a16="http://schemas.microsoft.com/office/drawing/2014/main" id="{119F5D7E-85E8-4A04-A83F-712F660E8C7C}"/>
                  </a:ext>
                </a:extLst>
              </p:cNvPr>
              <p:cNvSpPr/>
              <p:nvPr/>
            </p:nvSpPr>
            <p:spPr>
              <a:xfrm>
                <a:off x="2662553" y="491616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1" name="Circle: Hollow 50">
                <a:extLst>
                  <a:ext uri="{FF2B5EF4-FFF2-40B4-BE49-F238E27FC236}">
                    <a16:creationId xmlns:a16="http://schemas.microsoft.com/office/drawing/2014/main" id="{119F5D7E-85E8-4A04-A83F-712F660E8C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2553" y="491616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2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ircle: Hollow 51">
                <a:extLst>
                  <a:ext uri="{FF2B5EF4-FFF2-40B4-BE49-F238E27FC236}">
                    <a16:creationId xmlns:a16="http://schemas.microsoft.com/office/drawing/2014/main" id="{74B90A6F-F759-4DA0-8B6C-2989BC6A3C49}"/>
                  </a:ext>
                </a:extLst>
              </p:cNvPr>
              <p:cNvSpPr/>
              <p:nvPr/>
            </p:nvSpPr>
            <p:spPr>
              <a:xfrm>
                <a:off x="1167229" y="2080871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2" name="Circle: Hollow 51">
                <a:extLst>
                  <a:ext uri="{FF2B5EF4-FFF2-40B4-BE49-F238E27FC236}">
                    <a16:creationId xmlns:a16="http://schemas.microsoft.com/office/drawing/2014/main" id="{74B90A6F-F759-4DA0-8B6C-2989BC6A3C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229" y="2080871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ircle: Hollow 52">
                <a:extLst>
                  <a:ext uri="{FF2B5EF4-FFF2-40B4-BE49-F238E27FC236}">
                    <a16:creationId xmlns:a16="http://schemas.microsoft.com/office/drawing/2014/main" id="{B365F37C-4BF5-4FC9-A891-74D32186E169}"/>
                  </a:ext>
                </a:extLst>
              </p:cNvPr>
              <p:cNvSpPr/>
              <p:nvPr/>
            </p:nvSpPr>
            <p:spPr>
              <a:xfrm>
                <a:off x="1036673" y="3852736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3" name="Circle: Hollow 52">
                <a:extLst>
                  <a:ext uri="{FF2B5EF4-FFF2-40B4-BE49-F238E27FC236}">
                    <a16:creationId xmlns:a16="http://schemas.microsoft.com/office/drawing/2014/main" id="{B365F37C-4BF5-4FC9-A891-74D32186E1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673" y="3852736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4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3A2C9AC-DC36-45CC-9DB6-401EF051E8C7}"/>
                  </a:ext>
                </a:extLst>
              </p:cNvPr>
              <p:cNvSpPr txBox="1"/>
              <p:nvPr/>
            </p:nvSpPr>
            <p:spPr>
              <a:xfrm>
                <a:off x="9385685" y="1683609"/>
                <a:ext cx="2508048" cy="258109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endParaRPr lang="en-US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3A2C9AC-DC36-45CC-9DB6-401EF051E8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5685" y="1683609"/>
                <a:ext cx="2508048" cy="2581091"/>
              </a:xfrm>
              <a:prstGeom prst="rect">
                <a:avLst/>
              </a:prstGeom>
              <a:blipFill>
                <a:blip r:embed="rId15"/>
                <a:stretch>
                  <a:fillRect l="-3390" r="-726" b="-1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Callout: Down Arrow 54">
            <a:extLst>
              <a:ext uri="{FF2B5EF4-FFF2-40B4-BE49-F238E27FC236}">
                <a16:creationId xmlns:a16="http://schemas.microsoft.com/office/drawing/2014/main" id="{E5A0159A-CB74-4CDB-85FF-B340111D54CE}"/>
              </a:ext>
            </a:extLst>
          </p:cNvPr>
          <p:cNvSpPr/>
          <p:nvPr/>
        </p:nvSpPr>
        <p:spPr>
          <a:xfrm>
            <a:off x="9401175" y="882312"/>
            <a:ext cx="2406988" cy="765943"/>
          </a:xfrm>
          <a:prstGeom prst="down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 SEP (PPT) conditions</a:t>
            </a:r>
          </a:p>
        </p:txBody>
      </p:sp>
      <p:sp>
        <p:nvSpPr>
          <p:cNvPr id="56" name="Callout: Right Arrow 55">
            <a:extLst>
              <a:ext uri="{FF2B5EF4-FFF2-40B4-BE49-F238E27FC236}">
                <a16:creationId xmlns:a16="http://schemas.microsoft.com/office/drawing/2014/main" id="{2B4EE2A1-1801-42D3-A63D-C282CDA94F92}"/>
              </a:ext>
            </a:extLst>
          </p:cNvPr>
          <p:cNvSpPr/>
          <p:nvPr/>
        </p:nvSpPr>
        <p:spPr>
          <a:xfrm>
            <a:off x="691152" y="5904372"/>
            <a:ext cx="2630791" cy="83374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 SYMMETRY CONSTRAINT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3484D9A-16A6-42AE-AA18-BD34D8B21510}"/>
                  </a:ext>
                </a:extLst>
              </p:cNvPr>
              <p:cNvSpPr/>
              <p:nvPr/>
            </p:nvSpPr>
            <p:spPr>
              <a:xfrm>
                <a:off x="3463063" y="6045469"/>
                <a:ext cx="8465394" cy="54149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3484D9A-16A6-42AE-AA18-BD34D8B215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3063" y="6045469"/>
                <a:ext cx="8465394" cy="54149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Line Callout 2 (No Border) 42">
            <a:extLst>
              <a:ext uri="{FF2B5EF4-FFF2-40B4-BE49-F238E27FC236}">
                <a16:creationId xmlns:a16="http://schemas.microsoft.com/office/drawing/2014/main" id="{93877CAD-5AB8-4FA6-BD35-3E91CAA30554}"/>
              </a:ext>
            </a:extLst>
          </p:cNvPr>
          <p:cNvSpPr/>
          <p:nvPr/>
        </p:nvSpPr>
        <p:spPr>
          <a:xfrm>
            <a:off x="7384972" y="5310035"/>
            <a:ext cx="2016203" cy="485399"/>
          </a:xfrm>
          <a:prstGeom prst="callout2">
            <a:avLst>
              <a:gd name="adj1" fmla="val 50327"/>
              <a:gd name="adj2" fmla="val -5412"/>
              <a:gd name="adj3" fmla="val 52290"/>
              <a:gd name="adj4" fmla="val -12591"/>
              <a:gd name="adj5" fmla="val 120450"/>
              <a:gd name="adj6" fmla="val -23246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Cyclic</a:t>
            </a:r>
            <a:r>
              <a:rPr lang="en-US" dirty="0"/>
              <a:t> symmetry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953DD7E-C330-4DDA-81D0-7E2F3CF4BFB1}"/>
                  </a:ext>
                </a:extLst>
              </p:cNvPr>
              <p:cNvSpPr txBox="1"/>
              <p:nvPr/>
            </p:nvSpPr>
            <p:spPr>
              <a:xfrm>
                <a:off x="6331324" y="1994549"/>
                <a:ext cx="2508048" cy="179991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endParaRPr lang="en-US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𝐵𝐶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  <m: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Inflation</m:t>
                          </m:r>
                        </m:sup>
                      </m:sSub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Original</m:t>
                          </m:r>
                        </m:sup>
                      </m:sSub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953DD7E-C330-4DDA-81D0-7E2F3CF4BF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1324" y="1994549"/>
                <a:ext cx="2508048" cy="1799916"/>
              </a:xfrm>
              <a:prstGeom prst="rect">
                <a:avLst/>
              </a:prstGeom>
              <a:blipFill>
                <a:blip r:embed="rId17"/>
                <a:stretch>
                  <a:fillRect l="-3390" t="-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Callout: Down Arrow 61">
            <a:extLst>
              <a:ext uri="{FF2B5EF4-FFF2-40B4-BE49-F238E27FC236}">
                <a16:creationId xmlns:a16="http://schemas.microsoft.com/office/drawing/2014/main" id="{25757AE2-A040-40E3-A71D-6784E321F60E}"/>
              </a:ext>
            </a:extLst>
          </p:cNvPr>
          <p:cNvSpPr/>
          <p:nvPr/>
        </p:nvSpPr>
        <p:spPr>
          <a:xfrm>
            <a:off x="6346814" y="1193252"/>
            <a:ext cx="2406988" cy="765943"/>
          </a:xfrm>
          <a:prstGeom prst="down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 LINK conditions</a:t>
            </a:r>
          </a:p>
        </p:txBody>
      </p:sp>
    </p:spTree>
    <p:extLst>
      <p:ext uri="{BB962C8B-B14F-4D97-AF65-F5344CB8AC3E}">
        <p14:creationId xmlns:p14="http://schemas.microsoft.com/office/powerpoint/2010/main" val="316979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2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D4113-44C0-4294-AADE-E0CCE90DA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Genuine Multipartite Nonlocality Definition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0B6E480-9428-4965-AB43-01E3ACB9B8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nor/>
                        </m:rPr>
                        <a:rPr lang="en-US"/>
                        <m:t>−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Partiteness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𝐴𝐵𝐶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𝑋𝑌𝑍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≤2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if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only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if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br>
                  <a:rPr lang="en-US" b="0" dirty="0"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𝑎𝑏𝑐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𝑥𝑦𝑧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  <m:brk m:alnAt="7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𝑎𝑏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  <m:brk m:alnAt="7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𝑏𝑐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𝑦𝑧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  <m:brk m:alnAt="7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𝑎𝑐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where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    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and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  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0B6E480-9428-4965-AB43-01E3ACB9B8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098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Svetlichny’s</a:t>
            </a:r>
            <a:r>
              <a:rPr lang="en-US" dirty="0"/>
              <a:t> Inequality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423033"/>
                <a:ext cx="2294467" cy="435133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423033"/>
                <a:ext cx="2294467" cy="43513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3325906" y="2423033"/>
                <a:ext cx="8027893" cy="35711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:r>
                  <a:rPr lang="en-US" dirty="0"/>
                  <a:t>Captures the probability that the </a:t>
                </a:r>
                <a:r>
                  <a:rPr lang="en-US" b="1" dirty="0"/>
                  <a:t>tripartite parity </a:t>
                </a:r>
                <a:r>
                  <a:rPr lang="en-US" dirty="0"/>
                  <a:t>coincides with the </a:t>
                </a:r>
                <a:r>
                  <a:rPr lang="en-US" b="1" dirty="0"/>
                  <a:t>majority setting</a:t>
                </a:r>
                <a:r>
                  <a:rPr lang="en-US" dirty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Maximum value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dirty="0"/>
                  <a:t> 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Partiteness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/>
                  <a:t>&lt; 3.</a:t>
                </a:r>
                <a:endParaRPr lang="en-US" sz="1200" dirty="0"/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Maximum value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en-US" dirty="0"/>
                  <a:t> in general no-signaling theories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Maximum value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/>
                  <a:t> in </a:t>
                </a:r>
                <a:r>
                  <a:rPr lang="en-US" b="1" dirty="0">
                    <a:solidFill>
                      <a:srgbClr val="00B050"/>
                    </a:solidFill>
                  </a:rPr>
                  <a:t>QM</a:t>
                </a:r>
                <a:r>
                  <a:rPr lang="en-US" dirty="0"/>
                  <a:t>, achieved by sharing a tripartite entangled state, i.e. a 3-way resource.</a:t>
                </a:r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906" y="2423033"/>
                <a:ext cx="8027893" cy="3571128"/>
              </a:xfrm>
              <a:prstGeom prst="rect">
                <a:avLst/>
              </a:prstGeom>
              <a:blipFill>
                <a:blip r:embed="rId3"/>
                <a:stretch>
                  <a:fillRect l="-1596" t="-1536" r="-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92608" y="1230749"/>
            <a:ext cx="1160678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err="1"/>
              <a:t>Svetlichny</a:t>
            </a:r>
            <a:r>
              <a:rPr lang="en-US" b="1" dirty="0"/>
              <a:t> </a:t>
            </a:r>
            <a:r>
              <a:rPr lang="en-US" dirty="0"/>
              <a:t>“</a:t>
            </a:r>
            <a:r>
              <a:rPr lang="en-US" i="1" dirty="0"/>
              <a:t>Distinguishing three-body from two-body </a:t>
            </a:r>
            <a:r>
              <a:rPr lang="en-US" i="1" dirty="0" err="1"/>
              <a:t>nonseparability</a:t>
            </a:r>
            <a:r>
              <a:rPr lang="en-US" i="1" dirty="0"/>
              <a:t> by a Bell-type inequality” </a:t>
            </a:r>
            <a:r>
              <a:rPr lang="en-US" b="1" dirty="0">
                <a:hlinkClick r:id="rId4"/>
              </a:rPr>
              <a:t>10.1103/PhysRevD.35.3066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6296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0B6E480-9428-4965-AB43-01E3ACB9B8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nor/>
                        </m:rPr>
                        <a:rPr lang="en-US"/>
                        <m:t>−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NetworkPartiteness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𝐴𝐵𝐶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𝑋𝑌𝑍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&gt;2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if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and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only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if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𝐴𝐵𝐶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𝑋𝑌𝑍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cannot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be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realized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>
                          <a:ea typeface="Cambria Math" panose="02040503050406030204" pitchFamily="18" charset="0"/>
                        </a:rPr>
                        <m:t>by</m:t>
                      </m:r>
                      <m:r>
                        <m:rPr>
                          <m:nor/>
                        </m:rPr>
                        <a:rPr lang="en-US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ea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causal</m:t>
                      </m:r>
                      <m:r>
                        <m:rPr>
                          <m:nor/>
                        </m:rPr>
                        <a:rPr lang="en-US" b="1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structure</m:t>
                      </m:r>
                      <m:r>
                        <m:rPr>
                          <m:nor/>
                        </m:rPr>
                        <a:rPr lang="en-US" b="1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ea typeface="Cambria Math" panose="02040503050406030204" pitchFamily="18" charset="0"/>
                        </a:rPr>
                        <m:t>involving</m:t>
                      </m:r>
                      <m:r>
                        <m:rPr>
                          <m:nor/>
                        </m:rPr>
                        <a:rPr lang="en-US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ea typeface="Cambria Math" panose="02040503050406030204" pitchFamily="18" charset="0"/>
                        </a:rPr>
                        <m:t>only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m:rPr>
                          <m:nor/>
                        </m:rPr>
                        <a:rPr lang="en-US" b="1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b="1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way</m:t>
                      </m:r>
                      <m:r>
                        <m:rPr>
                          <m:nor/>
                        </m:rPr>
                        <a:rPr lang="en-US" b="1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                                       </m:t>
                      </m:r>
                      <m:r>
                        <m:rPr>
                          <m:nor/>
                        </m:rPr>
                        <a:rPr lang="en-US" b="1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sources</m:t>
                      </m:r>
                      <m:r>
                        <m:rPr>
                          <m:nor/>
                        </m:rPr>
                        <a:rPr lang="en-US"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br>
                  <a:rPr lang="en-US" b="0" dirty="0">
                    <a:ea typeface="Cambria Math" panose="02040503050406030204" pitchFamily="18" charset="0"/>
                  </a:rPr>
                </a:br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0B6E480-9428-4965-AB43-01E3ACB9B8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DC9D4113-44C0-4294-AADE-E0CCE90DA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Genuine </a:t>
            </a:r>
            <a:r>
              <a:rPr lang="en-US" b="1" dirty="0"/>
              <a:t>Network</a:t>
            </a:r>
            <a:r>
              <a:rPr lang="en-US" dirty="0"/>
              <a:t> Multipartite Nonlocality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AE5642-796C-4B12-97C7-91F7196A03EF}"/>
              </a:ext>
            </a:extLst>
          </p:cNvPr>
          <p:cNvSpPr txBox="1"/>
          <p:nvPr/>
        </p:nvSpPr>
        <p:spPr>
          <a:xfrm>
            <a:off x="4383896" y="5266547"/>
            <a:ext cx="3424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************Add Citation******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801B5D-BDAE-446F-A53D-9E440EEC999C}"/>
              </a:ext>
            </a:extLst>
          </p:cNvPr>
          <p:cNvSpPr txBox="1"/>
          <p:nvPr/>
        </p:nvSpPr>
        <p:spPr>
          <a:xfrm>
            <a:off x="609600" y="4817558"/>
            <a:ext cx="11106912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EW et. al.: </a:t>
            </a:r>
            <a:r>
              <a:rPr lang="en-US" dirty="0"/>
              <a:t>“Bell Quantified: The Resource Theory of Nonclassicality of Common-Cause Boxes”</a:t>
            </a:r>
            <a:r>
              <a:rPr lang="en-US" dirty="0">
                <a:hlinkClick r:id="rId3"/>
              </a:rPr>
              <a:t> </a:t>
            </a:r>
            <a:r>
              <a:rPr lang="en-US" b="1" dirty="0">
                <a:hlinkClick r:id="rId3"/>
              </a:rPr>
              <a:t>arXiv:1903.06311</a:t>
            </a:r>
            <a:endParaRPr lang="en-US" b="1" dirty="0"/>
          </a:p>
          <a:p>
            <a:r>
              <a:rPr lang="en-US" b="1" dirty="0"/>
              <a:t>Barrett et. al.: </a:t>
            </a:r>
            <a:r>
              <a:rPr lang="en-US" dirty="0"/>
              <a:t>“Non-local correlations as an information theoretic resource” </a:t>
            </a:r>
            <a:r>
              <a:rPr lang="en-US" b="1" dirty="0">
                <a:hlinkClick r:id="rId4"/>
              </a:rPr>
              <a:t>quant-</a:t>
            </a:r>
            <a:r>
              <a:rPr lang="en-US" b="1" dirty="0" err="1">
                <a:hlinkClick r:id="rId4"/>
              </a:rPr>
              <a:t>ph</a:t>
            </a:r>
            <a:r>
              <a:rPr lang="en-US" b="1" dirty="0">
                <a:hlinkClick r:id="rId4"/>
              </a:rPr>
              <a:t>/0404097</a:t>
            </a:r>
            <a:endParaRPr lang="en-US" b="1" dirty="0"/>
          </a:p>
          <a:p>
            <a:r>
              <a:rPr lang="en-US" b="1" dirty="0"/>
              <a:t>Barrett &amp; </a:t>
            </a:r>
            <a:r>
              <a:rPr lang="en-US" b="1" dirty="0" err="1"/>
              <a:t>Pironio</a:t>
            </a:r>
            <a:r>
              <a:rPr lang="en-US" b="1" dirty="0"/>
              <a:t>: </a:t>
            </a:r>
            <a:r>
              <a:rPr lang="en-US" dirty="0"/>
              <a:t>“Popescu-</a:t>
            </a:r>
            <a:r>
              <a:rPr lang="en-US" dirty="0" err="1"/>
              <a:t>Rohrlich</a:t>
            </a:r>
            <a:r>
              <a:rPr lang="en-US" dirty="0"/>
              <a:t> correlations as a unit of nonlocality” </a:t>
            </a:r>
            <a:r>
              <a:rPr lang="en-US" b="1" dirty="0">
                <a:hlinkClick r:id="rId5"/>
              </a:rPr>
              <a:t>quant-</a:t>
            </a:r>
            <a:r>
              <a:rPr lang="en-US" b="1" dirty="0" err="1">
                <a:hlinkClick r:id="rId5"/>
              </a:rPr>
              <a:t>ph</a:t>
            </a:r>
            <a:r>
              <a:rPr lang="en-US" b="1" dirty="0">
                <a:hlinkClick r:id="rId5"/>
              </a:rPr>
              <a:t>/0506180</a:t>
            </a:r>
            <a:endParaRPr lang="en-US" b="1" dirty="0"/>
          </a:p>
          <a:p>
            <a:r>
              <a:rPr lang="en-US" b="1" dirty="0"/>
              <a:t>Chao &amp; Reichardt: </a:t>
            </a:r>
            <a:r>
              <a:rPr lang="en-US" dirty="0"/>
              <a:t>“Test to separate quantum theory from non-signaling theories” </a:t>
            </a:r>
            <a:r>
              <a:rPr lang="en-US" b="1" dirty="0">
                <a:hlinkClick r:id="rId6"/>
              </a:rPr>
              <a:t>arXiv:1706.02008</a:t>
            </a:r>
            <a:endParaRPr lang="en-US" b="1" dirty="0"/>
          </a:p>
          <a:p>
            <a:r>
              <a:rPr lang="en-US" b="1" dirty="0" err="1"/>
              <a:t>Anshu</a:t>
            </a:r>
            <a:r>
              <a:rPr lang="en-US" b="1" dirty="0"/>
              <a:t> &amp; </a:t>
            </a:r>
            <a:r>
              <a:rPr lang="en-US" b="1" dirty="0" err="1"/>
              <a:t>Mhalla</a:t>
            </a:r>
            <a:r>
              <a:rPr lang="en-US" b="1" dirty="0"/>
              <a:t>: </a:t>
            </a:r>
            <a:r>
              <a:rPr lang="en-US" dirty="0"/>
              <a:t>“Pseudo-telepathy games and genuine NS k-way nonlocality using graph states” </a:t>
            </a:r>
            <a:r>
              <a:rPr lang="en-US" b="1" dirty="0">
                <a:hlinkClick r:id="rId7"/>
              </a:rPr>
              <a:t>arXiv:1207.2276</a:t>
            </a:r>
            <a:endParaRPr lang="en-US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ECEDFD-783C-41CC-85B2-7ACECE731719}"/>
              </a:ext>
            </a:extLst>
          </p:cNvPr>
          <p:cNvSpPr/>
          <p:nvPr/>
        </p:nvSpPr>
        <p:spPr>
          <a:xfrm>
            <a:off x="7560811" y="3373750"/>
            <a:ext cx="2011680" cy="76321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u="sng" dirty="0">
                <a:solidFill>
                  <a:srgbClr val="7030A0"/>
                </a:solidFill>
              </a:rPr>
              <a:t>quantum</a:t>
            </a:r>
            <a:endParaRPr lang="en-US" b="1" u="sng" dirty="0">
              <a:solidFill>
                <a:srgbClr val="7030A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3770D4-32BA-455F-8E26-E4D2341E1DC7}"/>
              </a:ext>
            </a:extLst>
          </p:cNvPr>
          <p:cNvSpPr/>
          <p:nvPr/>
        </p:nvSpPr>
        <p:spPr>
          <a:xfrm>
            <a:off x="7377931" y="3343879"/>
            <a:ext cx="2377440" cy="82296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u="sng" dirty="0">
                <a:solidFill>
                  <a:srgbClr val="7030A0"/>
                </a:solidFill>
              </a:rPr>
              <a:t>no-</a:t>
            </a:r>
            <a:r>
              <a:rPr lang="en-US" sz="3200" b="1" u="sng" dirty="0" err="1">
                <a:solidFill>
                  <a:srgbClr val="7030A0"/>
                </a:solidFill>
              </a:rPr>
              <a:t>signalling</a:t>
            </a:r>
            <a:endParaRPr lang="en-US" b="1" u="sng" dirty="0">
              <a:solidFill>
                <a:srgbClr val="7030A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A2831A-C053-4F24-ACCF-BE2A2078CE1A}"/>
              </a:ext>
            </a:extLst>
          </p:cNvPr>
          <p:cNvSpPr/>
          <p:nvPr/>
        </p:nvSpPr>
        <p:spPr>
          <a:xfrm>
            <a:off x="7652251" y="3343879"/>
            <a:ext cx="1828800" cy="82296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u="sng" dirty="0">
                <a:solidFill>
                  <a:srgbClr val="7030A0"/>
                </a:solidFill>
              </a:rPr>
              <a:t>GPT</a:t>
            </a:r>
            <a:endParaRPr lang="en-US" b="1" u="sng" dirty="0">
              <a:solidFill>
                <a:srgbClr val="7030A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F1DE16-87B8-4A59-B92C-31A349804E09}"/>
              </a:ext>
            </a:extLst>
          </p:cNvPr>
          <p:cNvSpPr/>
          <p:nvPr/>
        </p:nvSpPr>
        <p:spPr>
          <a:xfrm>
            <a:off x="7560811" y="3373750"/>
            <a:ext cx="2011680" cy="76321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0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8" grpId="0" animBg="1"/>
      <p:bldP spid="9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61D8F-AEF4-4ADE-9D4C-FA3E5323B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080"/>
          </a:xfrm>
        </p:spPr>
        <p:txBody>
          <a:bodyPr>
            <a:normAutofit fontScale="90000"/>
          </a:bodyPr>
          <a:lstStyle/>
          <a:p>
            <a:r>
              <a:rPr lang="en-US" dirty="0"/>
              <a:t>Nonlocal Width ≤ 2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A468F39-E097-4830-AB33-0161D827DE10}"/>
              </a:ext>
            </a:extLst>
          </p:cNvPr>
          <p:cNvCxnSpPr>
            <a:cxnSpLocks/>
            <a:stCxn id="39" idx="2"/>
            <a:endCxn id="37" idx="5"/>
          </p:cNvCxnSpPr>
          <p:nvPr/>
        </p:nvCxnSpPr>
        <p:spPr>
          <a:xfrm flipH="1" flipV="1">
            <a:off x="7391119" y="4766609"/>
            <a:ext cx="875591" cy="53754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4D515FC-FDC2-48AB-B76F-751A8CEDCA96}"/>
              </a:ext>
            </a:extLst>
          </p:cNvPr>
          <p:cNvCxnSpPr>
            <a:cxnSpLocks/>
            <a:endCxn id="29" idx="2"/>
          </p:cNvCxnSpPr>
          <p:nvPr/>
        </p:nvCxnSpPr>
        <p:spPr>
          <a:xfrm flipH="1">
            <a:off x="6112042" y="2514282"/>
            <a:ext cx="1514301" cy="17806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66F608D-6A69-4EFD-8008-1C2E014A6024}"/>
              </a:ext>
            </a:extLst>
          </p:cNvPr>
          <p:cNvCxnSpPr>
            <a:cxnSpLocks/>
            <a:endCxn id="37" idx="3"/>
          </p:cNvCxnSpPr>
          <p:nvPr/>
        </p:nvCxnSpPr>
        <p:spPr>
          <a:xfrm flipV="1">
            <a:off x="6154376" y="4766609"/>
            <a:ext cx="848795" cy="945777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0E5937-4A1E-42FB-AC73-4C441A1EC471}"/>
              </a:ext>
            </a:extLst>
          </p:cNvPr>
          <p:cNvCxnSpPr>
            <a:cxnSpLocks/>
            <a:stCxn id="25" idx="5"/>
            <a:endCxn id="33" idx="1"/>
          </p:cNvCxnSpPr>
          <p:nvPr/>
        </p:nvCxnSpPr>
        <p:spPr>
          <a:xfrm flipH="1">
            <a:off x="4654858" y="4034133"/>
            <a:ext cx="949927" cy="349641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0C9DAA-3053-40D3-9016-C95710CC3DCA}"/>
              </a:ext>
            </a:extLst>
          </p:cNvPr>
          <p:cNvCxnSpPr>
            <a:cxnSpLocks/>
            <a:endCxn id="33" idx="3"/>
          </p:cNvCxnSpPr>
          <p:nvPr/>
        </p:nvCxnSpPr>
        <p:spPr>
          <a:xfrm flipH="1" flipV="1">
            <a:off x="4654858" y="4771722"/>
            <a:ext cx="852940" cy="940664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8CFD379-8BF2-4C58-A9F7-C992D65DD617}"/>
              </a:ext>
            </a:extLst>
          </p:cNvPr>
          <p:cNvCxnSpPr>
            <a:cxnSpLocks/>
            <a:endCxn id="29" idx="6"/>
          </p:cNvCxnSpPr>
          <p:nvPr/>
        </p:nvCxnSpPr>
        <p:spPr>
          <a:xfrm>
            <a:off x="4305719" y="2514282"/>
            <a:ext cx="1257683" cy="17806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64A172-C99D-4106-B9C3-165276429245}"/>
              </a:ext>
            </a:extLst>
          </p:cNvPr>
          <p:cNvCxnSpPr>
            <a:cxnSpLocks/>
            <a:stCxn id="25" idx="3"/>
            <a:endCxn id="37" idx="1"/>
          </p:cNvCxnSpPr>
          <p:nvPr/>
        </p:nvCxnSpPr>
        <p:spPr>
          <a:xfrm>
            <a:off x="6057389" y="4034133"/>
            <a:ext cx="945782" cy="344528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EB4167F-6B97-4524-ADF6-B2F0F44987F8}"/>
              </a:ext>
            </a:extLst>
          </p:cNvPr>
          <p:cNvCxnSpPr>
            <a:cxnSpLocks/>
            <a:stCxn id="35" idx="1"/>
            <a:endCxn id="33" idx="5"/>
          </p:cNvCxnSpPr>
          <p:nvPr/>
        </p:nvCxnSpPr>
        <p:spPr>
          <a:xfrm flipV="1">
            <a:off x="3310973" y="4771722"/>
            <a:ext cx="955937" cy="343572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CC82F74-A33E-4CAC-B5BC-AA2FB6296ADF}"/>
              </a:ext>
            </a:extLst>
          </p:cNvPr>
          <p:cNvCxnSpPr>
            <a:cxnSpLocks/>
            <a:endCxn id="37" idx="0"/>
          </p:cNvCxnSpPr>
          <p:nvPr/>
        </p:nvCxnSpPr>
        <p:spPr>
          <a:xfrm flipH="1">
            <a:off x="7197145" y="2971482"/>
            <a:ext cx="886398" cy="1326833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4735121-9C62-431B-BF78-E586E096E80A}"/>
              </a:ext>
            </a:extLst>
          </p:cNvPr>
          <p:cNvCxnSpPr>
            <a:cxnSpLocks/>
            <a:endCxn id="33" idx="7"/>
          </p:cNvCxnSpPr>
          <p:nvPr/>
        </p:nvCxnSpPr>
        <p:spPr>
          <a:xfrm>
            <a:off x="3848519" y="2971482"/>
            <a:ext cx="418391" cy="1412292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6FB80026-F358-46F6-9E5D-BA57B0AA84C5}"/>
                  </a:ext>
                </a:extLst>
              </p:cNvPr>
              <p:cNvSpPr/>
              <p:nvPr/>
            </p:nvSpPr>
            <p:spPr>
              <a:xfrm flipH="1">
                <a:off x="7626343" y="2057082"/>
                <a:ext cx="914400" cy="914400"/>
              </a:xfrm>
              <a:prstGeom prst="rect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𝑵𝑺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𝑨𝑩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6FB80026-F358-46F6-9E5D-BA57B0AA84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626343" y="2057082"/>
                <a:ext cx="914400" cy="9144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ircle: Hollow 24">
                <a:extLst>
                  <a:ext uri="{FF2B5EF4-FFF2-40B4-BE49-F238E27FC236}">
                    <a16:creationId xmlns:a16="http://schemas.microsoft.com/office/drawing/2014/main" id="{97F01778-CF3A-4A77-975F-3C1E184C58B0}"/>
                  </a:ext>
                </a:extLst>
              </p:cNvPr>
              <p:cNvSpPr/>
              <p:nvPr/>
            </p:nvSpPr>
            <p:spPr>
              <a:xfrm flipH="1">
                <a:off x="5511047" y="3487791"/>
                <a:ext cx="640080" cy="640080"/>
              </a:xfrm>
              <a:prstGeom prst="donut">
                <a:avLst>
                  <a:gd name="adj" fmla="val 1027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Circle: Hollow 24">
                <a:extLst>
                  <a:ext uri="{FF2B5EF4-FFF2-40B4-BE49-F238E27FC236}">
                    <a16:creationId xmlns:a16="http://schemas.microsoft.com/office/drawing/2014/main" id="{97F01778-CF3A-4A77-975F-3C1E184C58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511047" y="3487791"/>
                <a:ext cx="640080" cy="640080"/>
              </a:xfrm>
              <a:prstGeom prst="donut">
                <a:avLst>
                  <a:gd name="adj" fmla="val 10272"/>
                </a:avLst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E0760010-3F20-4E69-83CA-F44F783B4A8A}"/>
                  </a:ext>
                </a:extLst>
              </p:cNvPr>
              <p:cNvSpPr/>
              <p:nvPr/>
            </p:nvSpPr>
            <p:spPr>
              <a:xfrm flipH="1">
                <a:off x="3391319" y="2057082"/>
                <a:ext cx="914400" cy="914400"/>
              </a:xfrm>
              <a:prstGeom prst="rect">
                <a:avLst/>
              </a:prstGeom>
              <a:ln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𝑨𝑪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E0760010-3F20-4E69-83CA-F44F783B4A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391319" y="2057082"/>
                <a:ext cx="914400" cy="9144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F4B0476-CABB-4E4D-8B00-2F870D256805}"/>
                  </a:ext>
                </a:extLst>
              </p:cNvPr>
              <p:cNvSpPr/>
              <p:nvPr/>
            </p:nvSpPr>
            <p:spPr>
              <a:xfrm flipH="1">
                <a:off x="5373887" y="5578475"/>
                <a:ext cx="914400" cy="914400"/>
              </a:xfrm>
              <a:prstGeom prst="rect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𝑩𝑪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F4B0476-CABB-4E4D-8B00-2F870D2568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373887" y="5578475"/>
                <a:ext cx="914400" cy="9144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02A8690-BF96-4EC3-B0F7-DDF2DC30178B}"/>
                  </a:ext>
                </a:extLst>
              </p:cNvPr>
              <p:cNvSpPr/>
              <p:nvPr/>
            </p:nvSpPr>
            <p:spPr>
              <a:xfrm flipH="1">
                <a:off x="5563402" y="241802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02A8690-BF96-4EC3-B0F7-DDF2DC3017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563402" y="2418028"/>
                <a:ext cx="548640" cy="548640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FB230A0-ED26-4D86-81DD-9390B5ACA4F9}"/>
                  </a:ext>
                </a:extLst>
              </p:cNvPr>
              <p:cNvSpPr/>
              <p:nvPr/>
            </p:nvSpPr>
            <p:spPr>
              <a:xfrm flipH="1">
                <a:off x="5563402" y="1139692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FB230A0-ED26-4D86-81DD-9390B5ACA4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563402" y="1139692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E651BBA-351E-4398-9159-4DE990C69FF8}"/>
                  </a:ext>
                </a:extLst>
              </p:cNvPr>
              <p:cNvSpPr/>
              <p:nvPr/>
            </p:nvSpPr>
            <p:spPr>
              <a:xfrm flipH="1">
                <a:off x="4186564" y="430342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E651BBA-351E-4398-9159-4DE990C69F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186564" y="4303428"/>
                <a:ext cx="548640" cy="548640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1C2A338-E3C9-4125-9AA2-A813E69CF03F}"/>
                  </a:ext>
                </a:extLst>
              </p:cNvPr>
              <p:cNvSpPr/>
              <p:nvPr/>
            </p:nvSpPr>
            <p:spPr>
              <a:xfrm flipH="1">
                <a:off x="2842679" y="503494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1C2A338-E3C9-4125-9AA2-A813E69CF0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842679" y="5034948"/>
                <a:ext cx="548640" cy="548640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5B76FB26-188C-449B-AB0F-74CB32E49A65}"/>
                  </a:ext>
                </a:extLst>
              </p:cNvPr>
              <p:cNvSpPr/>
              <p:nvPr/>
            </p:nvSpPr>
            <p:spPr>
              <a:xfrm>
                <a:off x="6922825" y="429831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5B76FB26-188C-449B-AB0F-74CB32E49A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2825" y="4298315"/>
                <a:ext cx="548640" cy="54864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16DBBCC-8F68-4320-AA14-3A4B2993C7E8}"/>
                  </a:ext>
                </a:extLst>
              </p:cNvPr>
              <p:cNvSpPr/>
              <p:nvPr/>
            </p:nvSpPr>
            <p:spPr>
              <a:xfrm>
                <a:off x="8266710" y="502983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16DBBCC-8F68-4320-AA14-3A4B2993C7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6710" y="5029835"/>
                <a:ext cx="548640" cy="54864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352FAF3-8396-48FE-95F3-ABBEDB626B26}"/>
              </a:ext>
            </a:extLst>
          </p:cNvPr>
          <p:cNvCxnSpPr>
            <a:cxnSpLocks/>
            <a:stCxn id="25" idx="0"/>
            <a:endCxn id="29" idx="4"/>
          </p:cNvCxnSpPr>
          <p:nvPr/>
        </p:nvCxnSpPr>
        <p:spPr>
          <a:xfrm flipV="1">
            <a:off x="5831087" y="2966668"/>
            <a:ext cx="6635" cy="521123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AAF9588-5E0A-47B5-AD5E-D45252356AA7}"/>
              </a:ext>
            </a:extLst>
          </p:cNvPr>
          <p:cNvCxnSpPr>
            <a:cxnSpLocks/>
            <a:stCxn id="31" idx="4"/>
            <a:endCxn id="29" idx="0"/>
          </p:cNvCxnSpPr>
          <p:nvPr/>
        </p:nvCxnSpPr>
        <p:spPr>
          <a:xfrm>
            <a:off x="5837722" y="1688332"/>
            <a:ext cx="0" cy="72969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172315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Violating </a:t>
            </a:r>
            <a:r>
              <a:rPr lang="en-US" dirty="0" err="1"/>
              <a:t>Svetlichny’s</a:t>
            </a:r>
            <a:r>
              <a:rPr lang="en-US" dirty="0"/>
              <a:t> Inequality with 3 PR boxes</a:t>
            </a:r>
          </a:p>
        </p:txBody>
      </p:sp>
      <p:sp>
        <p:nvSpPr>
          <p:cNvPr id="91" name="Arc 90"/>
          <p:cNvSpPr/>
          <p:nvPr/>
        </p:nvSpPr>
        <p:spPr>
          <a:xfrm rot="20775109">
            <a:off x="114216" y="3311393"/>
            <a:ext cx="5852160" cy="5852160"/>
          </a:xfrm>
          <a:prstGeom prst="arc">
            <a:avLst>
              <a:gd name="adj1" fmla="val 13684917"/>
              <a:gd name="adj2" fmla="val 1664829"/>
            </a:avLst>
          </a:prstGeom>
          <a:ln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Arc 93"/>
          <p:cNvSpPr/>
          <p:nvPr/>
        </p:nvSpPr>
        <p:spPr>
          <a:xfrm rot="840000" flipH="1">
            <a:off x="6243264" y="3308093"/>
            <a:ext cx="5852160" cy="5852160"/>
          </a:xfrm>
          <a:prstGeom prst="arc">
            <a:avLst>
              <a:gd name="adj1" fmla="val 13684917"/>
              <a:gd name="adj2" fmla="val 1664829"/>
            </a:avLst>
          </a:prstGeom>
          <a:ln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Arc 94"/>
          <p:cNvSpPr/>
          <p:nvPr/>
        </p:nvSpPr>
        <p:spPr>
          <a:xfrm rot="8520000">
            <a:off x="3180147" y="-1719289"/>
            <a:ext cx="5852160" cy="5852160"/>
          </a:xfrm>
          <a:prstGeom prst="arc">
            <a:avLst>
              <a:gd name="adj1" fmla="val 13684917"/>
              <a:gd name="adj2" fmla="val 1664829"/>
            </a:avLst>
          </a:prstGeom>
          <a:ln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/>
          <p:cNvGrpSpPr/>
          <p:nvPr/>
        </p:nvGrpSpPr>
        <p:grpSpPr>
          <a:xfrm>
            <a:off x="1235992" y="1272740"/>
            <a:ext cx="9602592" cy="5517018"/>
            <a:chOff x="1235992" y="1272740"/>
            <a:chExt cx="9602592" cy="5517018"/>
          </a:xfrm>
        </p:grpSpPr>
        <p:sp>
          <p:nvSpPr>
            <p:cNvPr id="63" name="Freeform 62"/>
            <p:cNvSpPr/>
            <p:nvPr/>
          </p:nvSpPr>
          <p:spPr>
            <a:xfrm rot="16200000" flipH="1">
              <a:off x="1416103" y="3941485"/>
              <a:ext cx="1557985" cy="990222"/>
            </a:xfrm>
            <a:custGeom>
              <a:avLst/>
              <a:gdLst>
                <a:gd name="connsiteX0" fmla="*/ 2443940 w 2443940"/>
                <a:gd name="connsiteY0" fmla="*/ 414891 h 973691"/>
                <a:gd name="connsiteX1" fmla="*/ 1783540 w 2443940"/>
                <a:gd name="connsiteY1" fmla="*/ 668891 h 973691"/>
                <a:gd name="connsiteX2" fmla="*/ 818340 w 2443940"/>
                <a:gd name="connsiteY2" fmla="*/ 8491 h 973691"/>
                <a:gd name="connsiteX3" fmla="*/ 30940 w 2443940"/>
                <a:gd name="connsiteY3" fmla="*/ 338691 h 973691"/>
                <a:gd name="connsiteX4" fmla="*/ 234140 w 2443940"/>
                <a:gd name="connsiteY4" fmla="*/ 973691 h 973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3940" h="973691">
                  <a:moveTo>
                    <a:pt x="2443940" y="414891"/>
                  </a:moveTo>
                  <a:cubicBezTo>
                    <a:pt x="2249206" y="575757"/>
                    <a:pt x="2054473" y="736624"/>
                    <a:pt x="1783540" y="668891"/>
                  </a:cubicBezTo>
                  <a:cubicBezTo>
                    <a:pt x="1512607" y="601158"/>
                    <a:pt x="1110440" y="63524"/>
                    <a:pt x="818340" y="8491"/>
                  </a:cubicBezTo>
                  <a:cubicBezTo>
                    <a:pt x="526240" y="-46542"/>
                    <a:pt x="128307" y="177824"/>
                    <a:pt x="30940" y="338691"/>
                  </a:cubicBezTo>
                  <a:cubicBezTo>
                    <a:pt x="-66427" y="499558"/>
                    <a:pt x="83856" y="736624"/>
                    <a:pt x="234140" y="973691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 83"/>
            <p:cNvSpPr/>
            <p:nvPr/>
          </p:nvSpPr>
          <p:spPr>
            <a:xfrm flipH="1">
              <a:off x="7042179" y="5353433"/>
              <a:ext cx="720599" cy="494938"/>
            </a:xfrm>
            <a:custGeom>
              <a:avLst/>
              <a:gdLst>
                <a:gd name="connsiteX0" fmla="*/ 93004 w 869431"/>
                <a:gd name="connsiteY0" fmla="*/ 0 h 478780"/>
                <a:gd name="connsiteX1" fmla="*/ 16804 w 869431"/>
                <a:gd name="connsiteY1" fmla="*/ 76200 h 478780"/>
                <a:gd name="connsiteX2" fmla="*/ 10454 w 869431"/>
                <a:gd name="connsiteY2" fmla="*/ 273050 h 478780"/>
                <a:gd name="connsiteX3" fmla="*/ 137454 w 869431"/>
                <a:gd name="connsiteY3" fmla="*/ 469900 h 478780"/>
                <a:gd name="connsiteX4" fmla="*/ 391454 w 869431"/>
                <a:gd name="connsiteY4" fmla="*/ 419100 h 478780"/>
                <a:gd name="connsiteX5" fmla="*/ 569254 w 869431"/>
                <a:gd name="connsiteY5" fmla="*/ 190500 h 478780"/>
                <a:gd name="connsiteX6" fmla="*/ 804204 w 869431"/>
                <a:gd name="connsiteY6" fmla="*/ 203200 h 478780"/>
                <a:gd name="connsiteX7" fmla="*/ 861354 w 869431"/>
                <a:gd name="connsiteY7" fmla="*/ 361950 h 478780"/>
                <a:gd name="connsiteX8" fmla="*/ 867704 w 869431"/>
                <a:gd name="connsiteY8" fmla="*/ 438150 h 47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9431" h="478780">
                  <a:moveTo>
                    <a:pt x="93004" y="0"/>
                  </a:moveTo>
                  <a:cubicBezTo>
                    <a:pt x="61783" y="15346"/>
                    <a:pt x="30562" y="30692"/>
                    <a:pt x="16804" y="76200"/>
                  </a:cubicBezTo>
                  <a:cubicBezTo>
                    <a:pt x="3046" y="121708"/>
                    <a:pt x="-9654" y="207433"/>
                    <a:pt x="10454" y="273050"/>
                  </a:cubicBezTo>
                  <a:cubicBezTo>
                    <a:pt x="30562" y="338667"/>
                    <a:pt x="73954" y="445558"/>
                    <a:pt x="137454" y="469900"/>
                  </a:cubicBezTo>
                  <a:cubicBezTo>
                    <a:pt x="200954" y="494242"/>
                    <a:pt x="319487" y="465667"/>
                    <a:pt x="391454" y="419100"/>
                  </a:cubicBezTo>
                  <a:cubicBezTo>
                    <a:pt x="463421" y="372533"/>
                    <a:pt x="500462" y="226483"/>
                    <a:pt x="569254" y="190500"/>
                  </a:cubicBezTo>
                  <a:cubicBezTo>
                    <a:pt x="638046" y="154517"/>
                    <a:pt x="755521" y="174625"/>
                    <a:pt x="804204" y="203200"/>
                  </a:cubicBezTo>
                  <a:cubicBezTo>
                    <a:pt x="852887" y="231775"/>
                    <a:pt x="850771" y="322792"/>
                    <a:pt x="861354" y="361950"/>
                  </a:cubicBezTo>
                  <a:cubicBezTo>
                    <a:pt x="871937" y="401108"/>
                    <a:pt x="869820" y="419629"/>
                    <a:pt x="867704" y="43815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 82"/>
            <p:cNvSpPr/>
            <p:nvPr/>
          </p:nvSpPr>
          <p:spPr>
            <a:xfrm>
              <a:off x="4366305" y="5321863"/>
              <a:ext cx="720599" cy="494938"/>
            </a:xfrm>
            <a:custGeom>
              <a:avLst/>
              <a:gdLst>
                <a:gd name="connsiteX0" fmla="*/ 93004 w 869431"/>
                <a:gd name="connsiteY0" fmla="*/ 0 h 478780"/>
                <a:gd name="connsiteX1" fmla="*/ 16804 w 869431"/>
                <a:gd name="connsiteY1" fmla="*/ 76200 h 478780"/>
                <a:gd name="connsiteX2" fmla="*/ 10454 w 869431"/>
                <a:gd name="connsiteY2" fmla="*/ 273050 h 478780"/>
                <a:gd name="connsiteX3" fmla="*/ 137454 w 869431"/>
                <a:gd name="connsiteY3" fmla="*/ 469900 h 478780"/>
                <a:gd name="connsiteX4" fmla="*/ 391454 w 869431"/>
                <a:gd name="connsiteY4" fmla="*/ 419100 h 478780"/>
                <a:gd name="connsiteX5" fmla="*/ 569254 w 869431"/>
                <a:gd name="connsiteY5" fmla="*/ 190500 h 478780"/>
                <a:gd name="connsiteX6" fmla="*/ 804204 w 869431"/>
                <a:gd name="connsiteY6" fmla="*/ 203200 h 478780"/>
                <a:gd name="connsiteX7" fmla="*/ 861354 w 869431"/>
                <a:gd name="connsiteY7" fmla="*/ 361950 h 478780"/>
                <a:gd name="connsiteX8" fmla="*/ 867704 w 869431"/>
                <a:gd name="connsiteY8" fmla="*/ 438150 h 47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9431" h="478780">
                  <a:moveTo>
                    <a:pt x="93004" y="0"/>
                  </a:moveTo>
                  <a:cubicBezTo>
                    <a:pt x="61783" y="15346"/>
                    <a:pt x="30562" y="30692"/>
                    <a:pt x="16804" y="76200"/>
                  </a:cubicBezTo>
                  <a:cubicBezTo>
                    <a:pt x="3046" y="121708"/>
                    <a:pt x="-9654" y="207433"/>
                    <a:pt x="10454" y="273050"/>
                  </a:cubicBezTo>
                  <a:cubicBezTo>
                    <a:pt x="30562" y="338667"/>
                    <a:pt x="73954" y="445558"/>
                    <a:pt x="137454" y="469900"/>
                  </a:cubicBezTo>
                  <a:cubicBezTo>
                    <a:pt x="200954" y="494242"/>
                    <a:pt x="319487" y="465667"/>
                    <a:pt x="391454" y="419100"/>
                  </a:cubicBezTo>
                  <a:cubicBezTo>
                    <a:pt x="463421" y="372533"/>
                    <a:pt x="500462" y="226483"/>
                    <a:pt x="569254" y="190500"/>
                  </a:cubicBezTo>
                  <a:cubicBezTo>
                    <a:pt x="638046" y="154517"/>
                    <a:pt x="755521" y="174625"/>
                    <a:pt x="804204" y="203200"/>
                  </a:cubicBezTo>
                  <a:cubicBezTo>
                    <a:pt x="852887" y="231775"/>
                    <a:pt x="850771" y="322792"/>
                    <a:pt x="861354" y="361950"/>
                  </a:cubicBezTo>
                  <a:cubicBezTo>
                    <a:pt x="871937" y="401108"/>
                    <a:pt x="869820" y="419629"/>
                    <a:pt x="867704" y="43815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Freeform 80"/>
            <p:cNvSpPr/>
            <p:nvPr/>
          </p:nvSpPr>
          <p:spPr>
            <a:xfrm>
              <a:off x="3110639" y="4318000"/>
              <a:ext cx="896211" cy="707161"/>
            </a:xfrm>
            <a:custGeom>
              <a:avLst/>
              <a:gdLst>
                <a:gd name="connsiteX0" fmla="*/ 0 w 876300"/>
                <a:gd name="connsiteY0" fmla="*/ 0 h 713386"/>
                <a:gd name="connsiteX1" fmla="*/ 114300 w 876300"/>
                <a:gd name="connsiteY1" fmla="*/ 184150 h 713386"/>
                <a:gd name="connsiteX2" fmla="*/ 152400 w 876300"/>
                <a:gd name="connsiteY2" fmla="*/ 508000 h 713386"/>
                <a:gd name="connsiteX3" fmla="*/ 438150 w 876300"/>
                <a:gd name="connsiteY3" fmla="*/ 698500 h 713386"/>
                <a:gd name="connsiteX4" fmla="*/ 717550 w 876300"/>
                <a:gd name="connsiteY4" fmla="*/ 685800 h 713386"/>
                <a:gd name="connsiteX5" fmla="*/ 876300 w 876300"/>
                <a:gd name="connsiteY5" fmla="*/ 565150 h 71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6300" h="713386">
                  <a:moveTo>
                    <a:pt x="0" y="0"/>
                  </a:moveTo>
                  <a:cubicBezTo>
                    <a:pt x="44450" y="49741"/>
                    <a:pt x="88900" y="99483"/>
                    <a:pt x="114300" y="184150"/>
                  </a:cubicBezTo>
                  <a:cubicBezTo>
                    <a:pt x="139700" y="268817"/>
                    <a:pt x="98425" y="422275"/>
                    <a:pt x="152400" y="508000"/>
                  </a:cubicBezTo>
                  <a:cubicBezTo>
                    <a:pt x="206375" y="593725"/>
                    <a:pt x="343958" y="668867"/>
                    <a:pt x="438150" y="698500"/>
                  </a:cubicBezTo>
                  <a:cubicBezTo>
                    <a:pt x="532342" y="728133"/>
                    <a:pt x="644525" y="708025"/>
                    <a:pt x="717550" y="685800"/>
                  </a:cubicBezTo>
                  <a:cubicBezTo>
                    <a:pt x="790575" y="663575"/>
                    <a:pt x="833437" y="614362"/>
                    <a:pt x="876300" y="56515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 flipH="1">
              <a:off x="6425504" y="2605526"/>
              <a:ext cx="1629692" cy="516902"/>
            </a:xfrm>
            <a:custGeom>
              <a:avLst/>
              <a:gdLst>
                <a:gd name="connsiteX0" fmla="*/ 0 w 1536700"/>
                <a:gd name="connsiteY0" fmla="*/ 380220 h 516902"/>
                <a:gd name="connsiteX1" fmla="*/ 241300 w 1536700"/>
                <a:gd name="connsiteY1" fmla="*/ 494520 h 516902"/>
                <a:gd name="connsiteX2" fmla="*/ 787400 w 1536700"/>
                <a:gd name="connsiteY2" fmla="*/ 469120 h 516902"/>
                <a:gd name="connsiteX3" fmla="*/ 1257300 w 1536700"/>
                <a:gd name="connsiteY3" fmla="*/ 24620 h 516902"/>
                <a:gd name="connsiteX4" fmla="*/ 1473200 w 1536700"/>
                <a:gd name="connsiteY4" fmla="*/ 75420 h 516902"/>
                <a:gd name="connsiteX5" fmla="*/ 1536700 w 1536700"/>
                <a:gd name="connsiteY5" fmla="*/ 227820 h 51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6700" h="516902">
                  <a:moveTo>
                    <a:pt x="0" y="380220"/>
                  </a:moveTo>
                  <a:cubicBezTo>
                    <a:pt x="55033" y="429961"/>
                    <a:pt x="110067" y="479703"/>
                    <a:pt x="241300" y="494520"/>
                  </a:cubicBezTo>
                  <a:cubicBezTo>
                    <a:pt x="372533" y="509337"/>
                    <a:pt x="618067" y="547437"/>
                    <a:pt x="787400" y="469120"/>
                  </a:cubicBezTo>
                  <a:cubicBezTo>
                    <a:pt x="956733" y="390803"/>
                    <a:pt x="1143000" y="90237"/>
                    <a:pt x="1257300" y="24620"/>
                  </a:cubicBezTo>
                  <a:cubicBezTo>
                    <a:pt x="1371600" y="-40997"/>
                    <a:pt x="1426634" y="41553"/>
                    <a:pt x="1473200" y="75420"/>
                  </a:cubicBezTo>
                  <a:cubicBezTo>
                    <a:pt x="1519766" y="109287"/>
                    <a:pt x="1528233" y="168553"/>
                    <a:pt x="1536700" y="22782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4174208" y="2604280"/>
              <a:ext cx="1629692" cy="516902"/>
            </a:xfrm>
            <a:custGeom>
              <a:avLst/>
              <a:gdLst>
                <a:gd name="connsiteX0" fmla="*/ 0 w 1536700"/>
                <a:gd name="connsiteY0" fmla="*/ 380220 h 516902"/>
                <a:gd name="connsiteX1" fmla="*/ 241300 w 1536700"/>
                <a:gd name="connsiteY1" fmla="*/ 494520 h 516902"/>
                <a:gd name="connsiteX2" fmla="*/ 787400 w 1536700"/>
                <a:gd name="connsiteY2" fmla="*/ 469120 h 516902"/>
                <a:gd name="connsiteX3" fmla="*/ 1257300 w 1536700"/>
                <a:gd name="connsiteY3" fmla="*/ 24620 h 516902"/>
                <a:gd name="connsiteX4" fmla="*/ 1473200 w 1536700"/>
                <a:gd name="connsiteY4" fmla="*/ 75420 h 516902"/>
                <a:gd name="connsiteX5" fmla="*/ 1536700 w 1536700"/>
                <a:gd name="connsiteY5" fmla="*/ 227820 h 51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6700" h="516902">
                  <a:moveTo>
                    <a:pt x="0" y="380220"/>
                  </a:moveTo>
                  <a:cubicBezTo>
                    <a:pt x="55033" y="429961"/>
                    <a:pt x="110067" y="479703"/>
                    <a:pt x="241300" y="494520"/>
                  </a:cubicBezTo>
                  <a:cubicBezTo>
                    <a:pt x="372533" y="509337"/>
                    <a:pt x="618067" y="547437"/>
                    <a:pt x="787400" y="469120"/>
                  </a:cubicBezTo>
                  <a:cubicBezTo>
                    <a:pt x="956733" y="390803"/>
                    <a:pt x="1143000" y="90237"/>
                    <a:pt x="1257300" y="24620"/>
                  </a:cubicBezTo>
                  <a:cubicBezTo>
                    <a:pt x="1371600" y="-40997"/>
                    <a:pt x="1426634" y="41553"/>
                    <a:pt x="1473200" y="75420"/>
                  </a:cubicBezTo>
                  <a:cubicBezTo>
                    <a:pt x="1519766" y="109287"/>
                    <a:pt x="1528233" y="168553"/>
                    <a:pt x="1536700" y="22782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flipH="1">
              <a:off x="6646849" y="5346205"/>
              <a:ext cx="2868788" cy="1362878"/>
            </a:xfrm>
            <a:custGeom>
              <a:avLst/>
              <a:gdLst>
                <a:gd name="connsiteX0" fmla="*/ 0 w 2868788"/>
                <a:gd name="connsiteY0" fmla="*/ 217845 h 1362878"/>
                <a:gd name="connsiteX1" fmla="*/ 495300 w 2868788"/>
                <a:gd name="connsiteY1" fmla="*/ 14645 h 1362878"/>
                <a:gd name="connsiteX2" fmla="*/ 1092200 w 2868788"/>
                <a:gd name="connsiteY2" fmla="*/ 573445 h 1362878"/>
                <a:gd name="connsiteX3" fmla="*/ 1879600 w 2868788"/>
                <a:gd name="connsiteY3" fmla="*/ 1297345 h 1362878"/>
                <a:gd name="connsiteX4" fmla="*/ 2705100 w 2868788"/>
                <a:gd name="connsiteY4" fmla="*/ 1297345 h 1362878"/>
                <a:gd name="connsiteX5" fmla="*/ 2857500 w 2868788"/>
                <a:gd name="connsiteY5" fmla="*/ 1017945 h 1362878"/>
                <a:gd name="connsiteX6" fmla="*/ 2857500 w 2868788"/>
                <a:gd name="connsiteY6" fmla="*/ 1030645 h 1362878"/>
                <a:gd name="connsiteX7" fmla="*/ 2857500 w 2868788"/>
                <a:gd name="connsiteY7" fmla="*/ 1030645 h 1362878"/>
                <a:gd name="connsiteX8" fmla="*/ 2857500 w 2868788"/>
                <a:gd name="connsiteY8" fmla="*/ 1030645 h 1362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68788" h="1362878">
                  <a:moveTo>
                    <a:pt x="0" y="217845"/>
                  </a:moveTo>
                  <a:cubicBezTo>
                    <a:pt x="156633" y="86611"/>
                    <a:pt x="313267" y="-44622"/>
                    <a:pt x="495300" y="14645"/>
                  </a:cubicBezTo>
                  <a:cubicBezTo>
                    <a:pt x="677333" y="73912"/>
                    <a:pt x="1092200" y="573445"/>
                    <a:pt x="1092200" y="573445"/>
                  </a:cubicBezTo>
                  <a:cubicBezTo>
                    <a:pt x="1322917" y="787228"/>
                    <a:pt x="1610783" y="1176695"/>
                    <a:pt x="1879600" y="1297345"/>
                  </a:cubicBezTo>
                  <a:cubicBezTo>
                    <a:pt x="2148417" y="1417995"/>
                    <a:pt x="2542117" y="1343912"/>
                    <a:pt x="2705100" y="1297345"/>
                  </a:cubicBezTo>
                  <a:cubicBezTo>
                    <a:pt x="2868083" y="1250778"/>
                    <a:pt x="2832100" y="1062395"/>
                    <a:pt x="2857500" y="1017945"/>
                  </a:cubicBezTo>
                  <a:cubicBezTo>
                    <a:pt x="2882900" y="973495"/>
                    <a:pt x="2857500" y="1030645"/>
                    <a:pt x="2857500" y="1030645"/>
                  </a:cubicBezTo>
                  <a:lnTo>
                    <a:pt x="2857500" y="1030645"/>
                  </a:lnTo>
                  <a:lnTo>
                    <a:pt x="2857500" y="1030645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>
              <a:off x="2562295" y="5426880"/>
              <a:ext cx="2868788" cy="1362878"/>
            </a:xfrm>
            <a:custGeom>
              <a:avLst/>
              <a:gdLst>
                <a:gd name="connsiteX0" fmla="*/ 0 w 2868788"/>
                <a:gd name="connsiteY0" fmla="*/ 217845 h 1362878"/>
                <a:gd name="connsiteX1" fmla="*/ 495300 w 2868788"/>
                <a:gd name="connsiteY1" fmla="*/ 14645 h 1362878"/>
                <a:gd name="connsiteX2" fmla="*/ 1092200 w 2868788"/>
                <a:gd name="connsiteY2" fmla="*/ 573445 h 1362878"/>
                <a:gd name="connsiteX3" fmla="*/ 1879600 w 2868788"/>
                <a:gd name="connsiteY3" fmla="*/ 1297345 h 1362878"/>
                <a:gd name="connsiteX4" fmla="*/ 2705100 w 2868788"/>
                <a:gd name="connsiteY4" fmla="*/ 1297345 h 1362878"/>
                <a:gd name="connsiteX5" fmla="*/ 2857500 w 2868788"/>
                <a:gd name="connsiteY5" fmla="*/ 1017945 h 1362878"/>
                <a:gd name="connsiteX6" fmla="*/ 2857500 w 2868788"/>
                <a:gd name="connsiteY6" fmla="*/ 1030645 h 1362878"/>
                <a:gd name="connsiteX7" fmla="*/ 2857500 w 2868788"/>
                <a:gd name="connsiteY7" fmla="*/ 1030645 h 1362878"/>
                <a:gd name="connsiteX8" fmla="*/ 2857500 w 2868788"/>
                <a:gd name="connsiteY8" fmla="*/ 1030645 h 1362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68788" h="1362878">
                  <a:moveTo>
                    <a:pt x="0" y="217845"/>
                  </a:moveTo>
                  <a:cubicBezTo>
                    <a:pt x="156633" y="86611"/>
                    <a:pt x="313267" y="-44622"/>
                    <a:pt x="495300" y="14645"/>
                  </a:cubicBezTo>
                  <a:cubicBezTo>
                    <a:pt x="677333" y="73912"/>
                    <a:pt x="1092200" y="573445"/>
                    <a:pt x="1092200" y="573445"/>
                  </a:cubicBezTo>
                  <a:cubicBezTo>
                    <a:pt x="1322917" y="787228"/>
                    <a:pt x="1610783" y="1176695"/>
                    <a:pt x="1879600" y="1297345"/>
                  </a:cubicBezTo>
                  <a:cubicBezTo>
                    <a:pt x="2148417" y="1417995"/>
                    <a:pt x="2542117" y="1343912"/>
                    <a:pt x="2705100" y="1297345"/>
                  </a:cubicBezTo>
                  <a:cubicBezTo>
                    <a:pt x="2868083" y="1250778"/>
                    <a:pt x="2832100" y="1062395"/>
                    <a:pt x="2857500" y="1017945"/>
                  </a:cubicBezTo>
                  <a:cubicBezTo>
                    <a:pt x="2882900" y="973495"/>
                    <a:pt x="2857500" y="1030645"/>
                    <a:pt x="2857500" y="1030645"/>
                  </a:cubicBezTo>
                  <a:lnTo>
                    <a:pt x="2857500" y="1030645"/>
                  </a:lnTo>
                  <a:lnTo>
                    <a:pt x="2857500" y="1030645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 65"/>
            <p:cNvSpPr/>
            <p:nvPr/>
          </p:nvSpPr>
          <p:spPr>
            <a:xfrm rot="5400000">
              <a:off x="9133718" y="3856132"/>
              <a:ext cx="1553223" cy="1010515"/>
            </a:xfrm>
            <a:custGeom>
              <a:avLst/>
              <a:gdLst>
                <a:gd name="connsiteX0" fmla="*/ 2443940 w 2443940"/>
                <a:gd name="connsiteY0" fmla="*/ 414891 h 973691"/>
                <a:gd name="connsiteX1" fmla="*/ 1783540 w 2443940"/>
                <a:gd name="connsiteY1" fmla="*/ 668891 h 973691"/>
                <a:gd name="connsiteX2" fmla="*/ 818340 w 2443940"/>
                <a:gd name="connsiteY2" fmla="*/ 8491 h 973691"/>
                <a:gd name="connsiteX3" fmla="*/ 30940 w 2443940"/>
                <a:gd name="connsiteY3" fmla="*/ 338691 h 973691"/>
                <a:gd name="connsiteX4" fmla="*/ 234140 w 2443940"/>
                <a:gd name="connsiteY4" fmla="*/ 973691 h 973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3940" h="973691">
                  <a:moveTo>
                    <a:pt x="2443940" y="414891"/>
                  </a:moveTo>
                  <a:cubicBezTo>
                    <a:pt x="2249206" y="575757"/>
                    <a:pt x="2054473" y="736624"/>
                    <a:pt x="1783540" y="668891"/>
                  </a:cubicBezTo>
                  <a:cubicBezTo>
                    <a:pt x="1512607" y="601158"/>
                    <a:pt x="1110440" y="63524"/>
                    <a:pt x="818340" y="8491"/>
                  </a:cubicBezTo>
                  <a:cubicBezTo>
                    <a:pt x="526240" y="-46542"/>
                    <a:pt x="128307" y="177824"/>
                    <a:pt x="30940" y="338691"/>
                  </a:cubicBezTo>
                  <a:cubicBezTo>
                    <a:pt x="-66427" y="499558"/>
                    <a:pt x="83856" y="736624"/>
                    <a:pt x="234140" y="973691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Freeform 64"/>
            <p:cNvSpPr/>
            <p:nvPr/>
          </p:nvSpPr>
          <p:spPr>
            <a:xfrm>
              <a:off x="3352554" y="1745772"/>
              <a:ext cx="2409493" cy="973691"/>
            </a:xfrm>
            <a:custGeom>
              <a:avLst/>
              <a:gdLst>
                <a:gd name="connsiteX0" fmla="*/ 2443940 w 2443940"/>
                <a:gd name="connsiteY0" fmla="*/ 414891 h 973691"/>
                <a:gd name="connsiteX1" fmla="*/ 1783540 w 2443940"/>
                <a:gd name="connsiteY1" fmla="*/ 668891 h 973691"/>
                <a:gd name="connsiteX2" fmla="*/ 818340 w 2443940"/>
                <a:gd name="connsiteY2" fmla="*/ 8491 h 973691"/>
                <a:gd name="connsiteX3" fmla="*/ 30940 w 2443940"/>
                <a:gd name="connsiteY3" fmla="*/ 338691 h 973691"/>
                <a:gd name="connsiteX4" fmla="*/ 234140 w 2443940"/>
                <a:gd name="connsiteY4" fmla="*/ 973691 h 973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3940" h="973691">
                  <a:moveTo>
                    <a:pt x="2443940" y="414891"/>
                  </a:moveTo>
                  <a:cubicBezTo>
                    <a:pt x="2249206" y="575757"/>
                    <a:pt x="2054473" y="736624"/>
                    <a:pt x="1783540" y="668891"/>
                  </a:cubicBezTo>
                  <a:cubicBezTo>
                    <a:pt x="1512607" y="601158"/>
                    <a:pt x="1110440" y="63524"/>
                    <a:pt x="818340" y="8491"/>
                  </a:cubicBezTo>
                  <a:cubicBezTo>
                    <a:pt x="526240" y="-46542"/>
                    <a:pt x="128307" y="177824"/>
                    <a:pt x="30940" y="338691"/>
                  </a:cubicBezTo>
                  <a:cubicBezTo>
                    <a:pt x="-66427" y="499558"/>
                    <a:pt x="83856" y="736624"/>
                    <a:pt x="234140" y="973691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/>
            <p:cNvSpPr/>
            <p:nvPr/>
          </p:nvSpPr>
          <p:spPr>
            <a:xfrm flipH="1">
              <a:off x="6362307" y="1743856"/>
              <a:ext cx="2443940" cy="973691"/>
            </a:xfrm>
            <a:custGeom>
              <a:avLst/>
              <a:gdLst>
                <a:gd name="connsiteX0" fmla="*/ 2443940 w 2443940"/>
                <a:gd name="connsiteY0" fmla="*/ 414891 h 973691"/>
                <a:gd name="connsiteX1" fmla="*/ 1783540 w 2443940"/>
                <a:gd name="connsiteY1" fmla="*/ 668891 h 973691"/>
                <a:gd name="connsiteX2" fmla="*/ 818340 w 2443940"/>
                <a:gd name="connsiteY2" fmla="*/ 8491 h 973691"/>
                <a:gd name="connsiteX3" fmla="*/ 30940 w 2443940"/>
                <a:gd name="connsiteY3" fmla="*/ 338691 h 973691"/>
                <a:gd name="connsiteX4" fmla="*/ 234140 w 2443940"/>
                <a:gd name="connsiteY4" fmla="*/ 973691 h 973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3940" h="973691">
                  <a:moveTo>
                    <a:pt x="2443940" y="414891"/>
                  </a:moveTo>
                  <a:cubicBezTo>
                    <a:pt x="2249206" y="575757"/>
                    <a:pt x="2054473" y="736624"/>
                    <a:pt x="1783540" y="668891"/>
                  </a:cubicBezTo>
                  <a:cubicBezTo>
                    <a:pt x="1512607" y="601158"/>
                    <a:pt x="1110440" y="63524"/>
                    <a:pt x="818340" y="8491"/>
                  </a:cubicBezTo>
                  <a:cubicBezTo>
                    <a:pt x="526240" y="-46542"/>
                    <a:pt x="128307" y="177824"/>
                    <a:pt x="30940" y="338691"/>
                  </a:cubicBezTo>
                  <a:cubicBezTo>
                    <a:pt x="-66427" y="499558"/>
                    <a:pt x="83856" y="736624"/>
                    <a:pt x="234140" y="973691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1578366" y="5114218"/>
              <a:ext cx="9035266" cy="1188720"/>
              <a:chOff x="1645013" y="5093517"/>
              <a:chExt cx="9035266" cy="1188720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28" name="Group 27"/>
              <p:cNvGrpSpPr/>
              <p:nvPr/>
            </p:nvGrpSpPr>
            <p:grpSpPr>
              <a:xfrm rot="2700000">
                <a:off x="1507853" y="5230677"/>
                <a:ext cx="1188720" cy="914400"/>
                <a:chOff x="1055779" y="4611049"/>
                <a:chExt cx="1092200" cy="1374140"/>
              </a:xfrm>
              <a:grpFill/>
            </p:grpSpPr>
            <p:cxnSp>
              <p:nvCxnSpPr>
                <p:cNvPr id="26" name="Straight Connector 25"/>
                <p:cNvCxnSpPr/>
                <p:nvPr/>
              </p:nvCxnSpPr>
              <p:spPr>
                <a:xfrm>
                  <a:off x="1908715" y="4611049"/>
                  <a:ext cx="0" cy="36576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1336859" y="4611049"/>
                  <a:ext cx="0" cy="36576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601880" y="5436549"/>
                  <a:ext cx="0" cy="54864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Rectangle 24"/>
                <p:cNvSpPr/>
                <p:nvPr/>
              </p:nvSpPr>
              <p:spPr>
                <a:xfrm>
                  <a:off x="1055779" y="4931088"/>
                  <a:ext cx="1092200" cy="777523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 rot="18900000">
                <a:off x="9491559" y="5177792"/>
                <a:ext cx="1188720" cy="914400"/>
                <a:chOff x="1055779" y="4611049"/>
                <a:chExt cx="1092200" cy="1374140"/>
              </a:xfrm>
              <a:grpFill/>
            </p:grpSpPr>
            <p:cxnSp>
              <p:nvCxnSpPr>
                <p:cNvPr id="30" name="Straight Connector 29"/>
                <p:cNvCxnSpPr/>
                <p:nvPr/>
              </p:nvCxnSpPr>
              <p:spPr>
                <a:xfrm>
                  <a:off x="1908715" y="4611049"/>
                  <a:ext cx="0" cy="36576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1336859" y="4611049"/>
                  <a:ext cx="0" cy="36576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1601880" y="5436549"/>
                  <a:ext cx="0" cy="54864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Rectangle 32"/>
                <p:cNvSpPr/>
                <p:nvPr/>
              </p:nvSpPr>
              <p:spPr>
                <a:xfrm>
                  <a:off x="1055779" y="4931088"/>
                  <a:ext cx="1092200" cy="777523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4" name="Group 33"/>
            <p:cNvGrpSpPr/>
            <p:nvPr/>
          </p:nvGrpSpPr>
          <p:grpSpPr>
            <a:xfrm rot="10800000">
              <a:off x="5501640" y="1272740"/>
              <a:ext cx="1188720" cy="914400"/>
              <a:chOff x="1055779" y="4611049"/>
              <a:chExt cx="1092200" cy="1374140"/>
            </a:xfrm>
            <a:solidFill>
              <a:schemeClr val="bg1">
                <a:lumMod val="95000"/>
              </a:schemeClr>
            </a:solidFill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1908715" y="4611049"/>
                <a:ext cx="0" cy="365760"/>
              </a:xfrm>
              <a:prstGeom prst="line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1336859" y="4611049"/>
                <a:ext cx="0" cy="365760"/>
              </a:xfrm>
              <a:prstGeom prst="line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1601880" y="5436549"/>
                <a:ext cx="0" cy="548640"/>
              </a:xfrm>
              <a:prstGeom prst="line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ectangle 37"/>
              <p:cNvSpPr/>
              <p:nvPr/>
            </p:nvSpPr>
            <p:spPr>
              <a:xfrm>
                <a:off x="1055779" y="4931088"/>
                <a:ext cx="1092200" cy="777523"/>
              </a:xfrm>
              <a:prstGeom prst="rect">
                <a:avLst/>
              </a:prstGeom>
              <a:grpFill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3070142" y="2322916"/>
              <a:ext cx="6051716" cy="2288368"/>
              <a:chOff x="2921001" y="2322916"/>
              <a:chExt cx="6051716" cy="2288368"/>
            </a:xfrm>
          </p:grpSpPr>
          <p:sp>
            <p:nvSpPr>
              <p:cNvPr id="42" name="Bevel 41"/>
              <p:cNvSpPr/>
              <p:nvPr/>
            </p:nvSpPr>
            <p:spPr>
              <a:xfrm rot="2400000">
                <a:off x="2921001" y="2322916"/>
                <a:ext cx="665480" cy="2288367"/>
              </a:xfrm>
              <a:prstGeom prst="bevel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US" sz="2400" b="1" dirty="0">
                    <a:solidFill>
                      <a:schemeClr val="tx1"/>
                    </a:solidFill>
                  </a:rPr>
                  <a:t>PR-BOX</a:t>
                </a:r>
              </a:p>
            </p:txBody>
          </p:sp>
          <p:sp>
            <p:nvSpPr>
              <p:cNvPr id="43" name="Bevel 42"/>
              <p:cNvSpPr/>
              <p:nvPr/>
            </p:nvSpPr>
            <p:spPr>
              <a:xfrm rot="19200000" flipH="1">
                <a:off x="8307237" y="2322917"/>
                <a:ext cx="665480" cy="2288367"/>
              </a:xfrm>
              <a:prstGeom prst="bevel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400" b="1" dirty="0">
                    <a:solidFill>
                      <a:schemeClr val="tx1"/>
                    </a:solidFill>
                  </a:rPr>
                  <a:t>PR-BOX</a:t>
                </a:r>
              </a:p>
            </p:txBody>
          </p:sp>
        </p:grpSp>
        <p:sp>
          <p:nvSpPr>
            <p:cNvPr id="44" name="Bevel 43"/>
            <p:cNvSpPr/>
            <p:nvPr/>
          </p:nvSpPr>
          <p:spPr>
            <a:xfrm rot="16200000" flipH="1">
              <a:off x="5763260" y="4875922"/>
              <a:ext cx="665480" cy="2464465"/>
            </a:xfrm>
            <a:prstGeom prst="bevel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2400" b="1" dirty="0">
                  <a:solidFill>
                    <a:schemeClr val="tx1"/>
                  </a:solidFill>
                </a:rPr>
                <a:t>PR-BOX</a:t>
              </a: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4104334" y="4207563"/>
              <a:ext cx="3983333" cy="1216469"/>
              <a:chOff x="4326833" y="4308005"/>
              <a:chExt cx="3983333" cy="1216469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45" name="Group 44"/>
              <p:cNvGrpSpPr/>
              <p:nvPr/>
            </p:nvGrpSpPr>
            <p:grpSpPr>
              <a:xfrm rot="13500000">
                <a:off x="4189673" y="4445165"/>
                <a:ext cx="1188720" cy="914400"/>
                <a:chOff x="1055779" y="4611049"/>
                <a:chExt cx="1092200" cy="1374140"/>
              </a:xfrm>
              <a:grpFill/>
            </p:grpSpPr>
            <p:cxnSp>
              <p:nvCxnSpPr>
                <p:cNvPr id="46" name="Straight Connector 45"/>
                <p:cNvCxnSpPr/>
                <p:nvPr/>
              </p:nvCxnSpPr>
              <p:spPr>
                <a:xfrm>
                  <a:off x="1908715" y="4611049"/>
                  <a:ext cx="0" cy="36576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1336859" y="4611049"/>
                  <a:ext cx="0" cy="36576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1601880" y="5436549"/>
                  <a:ext cx="0" cy="54864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Rectangle 48"/>
                <p:cNvSpPr/>
                <p:nvPr/>
              </p:nvSpPr>
              <p:spPr>
                <a:xfrm>
                  <a:off x="1055779" y="4931088"/>
                  <a:ext cx="1092200" cy="777523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 rot="8040000">
                <a:off x="7258606" y="4472914"/>
                <a:ext cx="1188720" cy="914400"/>
                <a:chOff x="1055779" y="4611049"/>
                <a:chExt cx="1092200" cy="1374140"/>
              </a:xfrm>
              <a:grpFill/>
            </p:grpSpPr>
            <p:cxnSp>
              <p:nvCxnSpPr>
                <p:cNvPr id="51" name="Straight Connector 50"/>
                <p:cNvCxnSpPr/>
                <p:nvPr/>
              </p:nvCxnSpPr>
              <p:spPr>
                <a:xfrm>
                  <a:off x="1908715" y="4611049"/>
                  <a:ext cx="0" cy="36576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1336859" y="4611049"/>
                  <a:ext cx="0" cy="36576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1601880" y="5436549"/>
                  <a:ext cx="0" cy="548640"/>
                </a:xfrm>
                <a:prstGeom prst="lin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Rectangle 53"/>
                <p:cNvSpPr/>
                <p:nvPr/>
              </p:nvSpPr>
              <p:spPr>
                <a:xfrm>
                  <a:off x="1055779" y="4931088"/>
                  <a:ext cx="1092200" cy="777523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5" name="Group 54"/>
            <p:cNvGrpSpPr/>
            <p:nvPr/>
          </p:nvGrpSpPr>
          <p:grpSpPr>
            <a:xfrm>
              <a:off x="5501640" y="2821964"/>
              <a:ext cx="1188720" cy="914400"/>
              <a:chOff x="1055779" y="4611049"/>
              <a:chExt cx="1092200" cy="1374140"/>
            </a:xfrm>
            <a:solidFill>
              <a:schemeClr val="bg1">
                <a:lumMod val="95000"/>
              </a:schemeClr>
            </a:solidFill>
          </p:grpSpPr>
          <p:cxnSp>
            <p:nvCxnSpPr>
              <p:cNvPr id="56" name="Straight Connector 55"/>
              <p:cNvCxnSpPr/>
              <p:nvPr/>
            </p:nvCxnSpPr>
            <p:spPr>
              <a:xfrm>
                <a:off x="1908715" y="4611049"/>
                <a:ext cx="0" cy="365760"/>
              </a:xfrm>
              <a:prstGeom prst="line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1336859" y="4611049"/>
                <a:ext cx="0" cy="365760"/>
              </a:xfrm>
              <a:prstGeom prst="line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1601880" y="5436549"/>
                <a:ext cx="0" cy="548640"/>
              </a:xfrm>
              <a:prstGeom prst="line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Rectangle 58"/>
              <p:cNvSpPr/>
              <p:nvPr/>
            </p:nvSpPr>
            <p:spPr>
              <a:xfrm>
                <a:off x="1055779" y="4931088"/>
                <a:ext cx="1092200" cy="777523"/>
              </a:xfrm>
              <a:prstGeom prst="rect">
                <a:avLst/>
              </a:prstGeom>
              <a:grpFill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Freeform 81"/>
            <p:cNvSpPr/>
            <p:nvPr/>
          </p:nvSpPr>
          <p:spPr>
            <a:xfrm flipH="1">
              <a:off x="8153808" y="4381500"/>
              <a:ext cx="969448" cy="701751"/>
            </a:xfrm>
            <a:custGeom>
              <a:avLst/>
              <a:gdLst>
                <a:gd name="connsiteX0" fmla="*/ 0 w 876300"/>
                <a:gd name="connsiteY0" fmla="*/ 0 h 713386"/>
                <a:gd name="connsiteX1" fmla="*/ 114300 w 876300"/>
                <a:gd name="connsiteY1" fmla="*/ 184150 h 713386"/>
                <a:gd name="connsiteX2" fmla="*/ 152400 w 876300"/>
                <a:gd name="connsiteY2" fmla="*/ 508000 h 713386"/>
                <a:gd name="connsiteX3" fmla="*/ 438150 w 876300"/>
                <a:gd name="connsiteY3" fmla="*/ 698500 h 713386"/>
                <a:gd name="connsiteX4" fmla="*/ 717550 w 876300"/>
                <a:gd name="connsiteY4" fmla="*/ 685800 h 713386"/>
                <a:gd name="connsiteX5" fmla="*/ 876300 w 876300"/>
                <a:gd name="connsiteY5" fmla="*/ 565150 h 71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6300" h="713386">
                  <a:moveTo>
                    <a:pt x="0" y="0"/>
                  </a:moveTo>
                  <a:cubicBezTo>
                    <a:pt x="44450" y="49741"/>
                    <a:pt x="88900" y="99483"/>
                    <a:pt x="114300" y="184150"/>
                  </a:cubicBezTo>
                  <a:cubicBezTo>
                    <a:pt x="139700" y="268817"/>
                    <a:pt x="98425" y="422275"/>
                    <a:pt x="152400" y="508000"/>
                  </a:cubicBezTo>
                  <a:cubicBezTo>
                    <a:pt x="206375" y="593725"/>
                    <a:pt x="343958" y="668867"/>
                    <a:pt x="438150" y="698500"/>
                  </a:cubicBezTo>
                  <a:cubicBezTo>
                    <a:pt x="532342" y="728133"/>
                    <a:pt x="644525" y="708025"/>
                    <a:pt x="717550" y="685800"/>
                  </a:cubicBezTo>
                  <a:cubicBezTo>
                    <a:pt x="790575" y="663575"/>
                    <a:pt x="833437" y="614362"/>
                    <a:pt x="876300" y="56515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35992" y="5878820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</a:t>
              </a:r>
              <a:endPara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0289944" y="5848371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</a:t>
              </a:r>
              <a:endPara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732599" y="4086561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endPara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813835" y="3714871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853048" y="4041186"/>
              <a:ext cx="548640" cy="5486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  <a:endPara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 rot="2765642">
              <a:off x="1676422" y="5562539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Miriam Fixed" panose="020B0509050101010101" pitchFamily="49" charset="-79"/>
                  <a:cs typeface="Miriam Fixed" panose="020B0509050101010101" pitchFamily="49" charset="-79"/>
                </a:rPr>
                <a:t>COPY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 rot="18936464">
              <a:off x="9654090" y="5488664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Miriam Fixed" panose="020B0509050101010101" pitchFamily="49" charset="-79"/>
                  <a:cs typeface="Miriam Fixed" panose="020B0509050101010101" pitchFamily="49" charset="-79"/>
                </a:rPr>
                <a:t>COPY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726349" y="1525646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Miriam Fixed" panose="020B0509050101010101" pitchFamily="49" charset="-79"/>
                  <a:cs typeface="Miriam Fixed" panose="020B0509050101010101" pitchFamily="49" charset="-79"/>
                </a:rPr>
                <a:t>COPY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rot="2765642">
              <a:off x="4259705" y="4621979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Miriam Fixed" panose="020B0509050101010101" pitchFamily="49" charset="-79"/>
                  <a:cs typeface="Miriam Fixed" panose="020B0509050101010101" pitchFamily="49" charset="-79"/>
                </a:rPr>
                <a:t>XOR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 rot="18854115">
              <a:off x="7311097" y="4661024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Miriam Fixed" panose="020B0509050101010101" pitchFamily="49" charset="-79"/>
                  <a:cs typeface="Miriam Fixed" panose="020B0509050101010101" pitchFamily="49" charset="-79"/>
                </a:rPr>
                <a:t>XOR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783983" y="3125230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Miriam Fixed" panose="020B0509050101010101" pitchFamily="49" charset="-79"/>
                  <a:cs typeface="Miriam Fixed" panose="020B0509050101010101" pitchFamily="49" charset="-79"/>
                </a:rPr>
                <a:t>XOR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3B5ED1F7-A0B1-4C07-A85D-33AAC8A67B18}"/>
              </a:ext>
            </a:extLst>
          </p:cNvPr>
          <p:cNvSpPr txBox="1"/>
          <p:nvPr/>
        </p:nvSpPr>
        <p:spPr>
          <a:xfrm>
            <a:off x="5813835" y="853981"/>
            <a:ext cx="548640" cy="5486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594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4" grpId="0" animBg="1"/>
      <p:bldP spid="95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BB934E-8FEE-4C57-A095-3D5DA5701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Quantum Width </a:t>
            </a:r>
            <a:r>
              <a:rPr lang="en-US" dirty="0"/>
              <a:t>(causal proposal)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4">
                <a:extLst>
                  <a:ext uri="{FF2B5EF4-FFF2-40B4-BE49-F238E27FC236}">
                    <a16:creationId xmlns:a16="http://schemas.microsoft.com/office/drawing/2014/main" id="{ED8E2950-87AF-416A-899E-6379798A90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222375"/>
                <a:ext cx="10972800" cy="5029200"/>
              </a:xfrm>
            </p:spPr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QuantumWidth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𝐴𝐵𝐶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𝑋𝑌𝑍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if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and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only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if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𝐴𝐵𝐶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𝑋𝑌𝑍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FF0000"/>
                          </a:solidFill>
                          <a:ea typeface="Cambria Math" panose="02040503050406030204" pitchFamily="18" charset="0"/>
                        </a:rPr>
                        <m:t>cannot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be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realized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endParaRPr lang="en-US" b="0" i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by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faithful</m:t>
                      </m:r>
                      <m:r>
                        <m:rPr>
                          <m:nor/>
                        </m:rPr>
                        <a:rPr lang="en-US" b="0" i="0" baseline="3000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causal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structure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involving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only</m:t>
                      </m:r>
                      <m:r>
                        <m:rPr>
                          <m:nor/>
                        </m:rPr>
                        <a:rPr lang="en-US" i="0" smtClean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k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way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quantum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7030A0"/>
                          </a:solidFill>
                          <a:ea typeface="Cambria Math" panose="02040503050406030204" pitchFamily="18" charset="0"/>
                        </a:rPr>
                        <m:t>sources</m:t>
                      </m:r>
                      <m:r>
                        <m:rPr>
                          <m:nor/>
                        </m:rPr>
                        <a:rPr lang="en-US" b="0" i="0" smtClean="0"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 algn="r">
                  <a:buNone/>
                </a:pPr>
                <a:br>
                  <a:rPr lang="en-US" b="0" dirty="0">
                    <a:ea typeface="Cambria Math" panose="02040503050406030204" pitchFamily="18" charset="0"/>
                  </a:rPr>
                </a:br>
                <a:endParaRPr lang="en-US" dirty="0"/>
              </a:p>
            </p:txBody>
          </p:sp>
        </mc:Choice>
        <mc:Fallback xmlns="">
          <p:sp>
            <p:nvSpPr>
              <p:cNvPr id="7" name="Content Placeholder 4">
                <a:extLst>
                  <a:ext uri="{FF2B5EF4-FFF2-40B4-BE49-F238E27FC236}">
                    <a16:creationId xmlns:a16="http://schemas.microsoft.com/office/drawing/2014/main" id="{ED8E2950-87AF-416A-899E-6379798A90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222375"/>
                <a:ext cx="10972800" cy="5029200"/>
              </a:xfrm>
              <a:blipFill>
                <a:blip r:embed="rId2"/>
                <a:stretch>
                  <a:fillRect l="-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95BC8069-5EDF-4C13-8243-2849EDFC3976}"/>
              </a:ext>
            </a:extLst>
          </p:cNvPr>
          <p:cNvSpPr txBox="1"/>
          <p:nvPr/>
        </p:nvSpPr>
        <p:spPr>
          <a:xfrm>
            <a:off x="1588168" y="5374015"/>
            <a:ext cx="9011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(Resource Theory of the </a:t>
            </a:r>
            <a:r>
              <a:rPr lang="en-US" sz="2800" b="1" dirty="0">
                <a:solidFill>
                  <a:srgbClr val="C00000"/>
                </a:solidFill>
              </a:rPr>
              <a:t>Nonclassicality of Common Causes</a:t>
            </a:r>
            <a:r>
              <a:rPr lang="en-US" sz="2800" dirty="0"/>
              <a:t>)</a:t>
            </a:r>
          </a:p>
        </p:txBody>
      </p:sp>
      <p:sp>
        <p:nvSpPr>
          <p:cNvPr id="6" name="Line Callout 2 (No Border) 42">
            <a:extLst>
              <a:ext uri="{FF2B5EF4-FFF2-40B4-BE49-F238E27FC236}">
                <a16:creationId xmlns:a16="http://schemas.microsoft.com/office/drawing/2014/main" id="{7C23B545-89FB-4A26-9CC0-B21DD2BB3AF7}"/>
              </a:ext>
            </a:extLst>
          </p:cNvPr>
          <p:cNvSpPr/>
          <p:nvPr/>
        </p:nvSpPr>
        <p:spPr>
          <a:xfrm>
            <a:off x="7863840" y="1389888"/>
            <a:ext cx="3938016" cy="73152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aseline="30000" dirty="0"/>
              <a:t>*</a:t>
            </a:r>
            <a:r>
              <a:rPr lang="en-US" dirty="0"/>
              <a:t>faithful meaning not fine tuned, i.e., no causal influences between the wings.</a:t>
            </a:r>
            <a:endParaRPr 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413EB3-7542-4EDD-B106-08ED763C6BCF}"/>
              </a:ext>
            </a:extLst>
          </p:cNvPr>
          <p:cNvSpPr txBox="1"/>
          <p:nvPr/>
        </p:nvSpPr>
        <p:spPr>
          <a:xfrm>
            <a:off x="809897" y="6062580"/>
            <a:ext cx="1057220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/>
              <a:t>EW et. al.: </a:t>
            </a:r>
            <a:r>
              <a:rPr lang="en-US" dirty="0"/>
              <a:t>“Bell Quantified: The Resource Theory of Nonclassicality of Common-Cause Boxes”</a:t>
            </a:r>
            <a:r>
              <a:rPr lang="en-US" dirty="0">
                <a:hlinkClick r:id="rId3"/>
              </a:rPr>
              <a:t> </a:t>
            </a:r>
            <a:r>
              <a:rPr lang="en-US" b="1" dirty="0">
                <a:hlinkClick r:id="rId3"/>
              </a:rPr>
              <a:t>arXiv:1903.06311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4289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80F3F-340C-40E8-92E3-F6E166C9C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Hardy’s Quantum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E8855-AD89-45B5-B9E6-8C3E166B8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1E73D9F-5AF6-4D7B-A256-D3AC9FE03244}"/>
                  </a:ext>
                </a:extLst>
              </p:cNvPr>
              <p:cNvSpPr/>
              <p:nvPr/>
            </p:nvSpPr>
            <p:spPr>
              <a:xfrm>
                <a:off x="779867" y="2249083"/>
                <a:ext cx="3294300" cy="6560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Ψ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"/>
                          <m:endChr m:val="⟩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00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</m:e>
                          </m:box>
                        </m:e>
                      </m:ra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01</m:t>
                                  </m:r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1E73D9F-5AF6-4D7B-A256-D3AC9FE032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867" y="2249083"/>
                <a:ext cx="3294300" cy="6560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BAEABFF-BBF4-4A85-8C61-D65F81705A6C}"/>
                  </a:ext>
                </a:extLst>
              </p:cNvPr>
              <p:cNvSpPr/>
              <p:nvPr/>
            </p:nvSpPr>
            <p:spPr>
              <a:xfrm>
                <a:off x="4392387" y="1787098"/>
                <a:ext cx="4069768" cy="976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𝐴𝑙𝑖𝑐𝑒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25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rad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24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25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rad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 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                        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BAEABFF-BBF4-4A85-8C61-D65F81705A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2387" y="1787098"/>
                <a:ext cx="4069768" cy="9766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2AD7504-0F61-4C51-850D-AD38AC420DEE}"/>
                  </a:ext>
                </a:extLst>
              </p:cNvPr>
              <p:cNvSpPr/>
              <p:nvPr/>
            </p:nvSpPr>
            <p:spPr>
              <a:xfrm>
                <a:off x="7522884" y="2249083"/>
                <a:ext cx="4298085" cy="4596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𝐵𝑜𝑏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𝐴𝑙𝑖𝑐𝑒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2AD7504-0F61-4C51-850D-AD38AC420D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884" y="2249083"/>
                <a:ext cx="4298085" cy="459678"/>
              </a:xfrm>
              <a:prstGeom prst="rect">
                <a:avLst/>
              </a:prstGeom>
              <a:blipFill>
                <a:blip r:embed="rId4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90F448F-6828-4D60-B7B2-BF7529C11CCF}"/>
                  </a:ext>
                </a:extLst>
              </p:cNvPr>
              <p:cNvSpPr/>
              <p:nvPr/>
            </p:nvSpPr>
            <p:spPr>
              <a:xfrm>
                <a:off x="952585" y="3833436"/>
                <a:ext cx="6477863" cy="17205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𝑎𝑏</m:t>
                          </m:r>
                        </m:e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𝑥𝑦</m:t>
                          </m:r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</m:t>
                      </m:r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/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e>
                              </m:mr>
                            </m:m>
                          </m:e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=1,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  <m:brk m:alnAt="7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=1,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e>
                              </m:mr>
                            </m:m>
                          </m:e>
                        </m:mr>
                        <m:m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e>
                              </m:mr>
                            </m:m>
                          </m: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.64</m:t>
                                      </m:r>
                                    </m:e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0.135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0.135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DF3DD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𝟎𝟗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.15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625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225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  <m:m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mr>
                            </m:m>
                          </m: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.15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225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625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.375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.375</m:t>
                                      </m:r>
                                    </m:e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0.25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90F448F-6828-4D60-B7B2-BF7529C11C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85" y="3833436"/>
                <a:ext cx="6477863" cy="172053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B11383-0D48-40F8-9C8D-16A7D6A7FD26}"/>
                  </a:ext>
                </a:extLst>
              </p:cNvPr>
              <p:cNvSpPr txBox="1"/>
              <p:nvPr/>
            </p:nvSpPr>
            <p:spPr>
              <a:xfrm>
                <a:off x="7767389" y="3176322"/>
                <a:ext cx="3809073" cy="308841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n-US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  <m:brk m:alnAt="7"/>
                        </m:rPr>
                        <a:rPr lang="en-US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n-US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0,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=0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groupChr>
                        <m:groupChrPr>
                          <m:chr m:val="⇒"/>
                          <m:pos m:val="top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sometimes</m:t>
                          </m:r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=1,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  <m:brk m:alnAt="7"/>
                        </m:rPr>
                        <a:rPr lang="en-US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n-US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0,</m:t>
                      </m:r>
                      <m:r>
                        <m:rPr>
                          <m:nor/>
                        </m:rPr>
                        <a:rPr lang="en-US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US" smtClean="0">
                          <a:latin typeface="Cambria Math" panose="02040503050406030204" pitchFamily="18" charset="0"/>
                        </a:rPr>
                        <m:t>=1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 </m:t>
                      </m:r>
                      <m:groupChr>
                        <m:groupChrPr>
                          <m:chr m:val="⇒"/>
                          <m:pos m:val="top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always</m:t>
                          </m:r>
                        </m:e>
                      </m:groupCh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  <m:brk m:alnAt="7"/>
                        </m:rPr>
                        <a:rPr lang="en-US">
                          <a:latin typeface="Cambria Math" panose="020405030504060302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=0     </m:t>
                      </m:r>
                      <m:groupChr>
                        <m:groupChrPr>
                          <m:chr m:val="⇒"/>
                          <m:pos m:val="top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always</m:t>
                          </m:r>
                        </m:e>
                      </m:groupCh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  <m:brk m:alnAt="7"/>
                        </m:rPr>
                        <a:rPr lang="en-US">
                          <a:latin typeface="Cambria Math" panose="020405030504060302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=1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groupChr>
                        <m:groupChrPr>
                          <m:chr m:val="⇒"/>
                          <m:pos m:val="top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never</m:t>
                          </m:r>
                        </m:e>
                      </m:groupCh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B11383-0D48-40F8-9C8D-16A7D6A7FD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7389" y="3176322"/>
                <a:ext cx="3809073" cy="30884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747789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61D8F-AEF4-4ADE-9D4C-FA3E5323B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08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Not </a:t>
            </a:r>
            <a:r>
              <a:rPr lang="en-US" dirty="0"/>
              <a:t>Genuinely Network Multipartite Nonlocal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A468F39-E097-4830-AB33-0161D827DE10}"/>
              </a:ext>
            </a:extLst>
          </p:cNvPr>
          <p:cNvCxnSpPr>
            <a:cxnSpLocks/>
            <a:stCxn id="39" idx="2"/>
            <a:endCxn id="37" idx="5"/>
          </p:cNvCxnSpPr>
          <p:nvPr/>
        </p:nvCxnSpPr>
        <p:spPr>
          <a:xfrm flipH="1" flipV="1">
            <a:off x="7035978" y="4754677"/>
            <a:ext cx="875591" cy="53754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4D515FC-FDC2-48AB-B76F-751A8CEDCA96}"/>
              </a:ext>
            </a:extLst>
          </p:cNvPr>
          <p:cNvCxnSpPr>
            <a:cxnSpLocks/>
            <a:endCxn id="29" idx="2"/>
          </p:cNvCxnSpPr>
          <p:nvPr/>
        </p:nvCxnSpPr>
        <p:spPr>
          <a:xfrm flipH="1">
            <a:off x="5756901" y="2502350"/>
            <a:ext cx="1514301" cy="17806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66F608D-6A69-4EFD-8008-1C2E014A6024}"/>
              </a:ext>
            </a:extLst>
          </p:cNvPr>
          <p:cNvCxnSpPr>
            <a:cxnSpLocks/>
            <a:endCxn id="37" idx="3"/>
          </p:cNvCxnSpPr>
          <p:nvPr/>
        </p:nvCxnSpPr>
        <p:spPr>
          <a:xfrm flipV="1">
            <a:off x="5799235" y="4754677"/>
            <a:ext cx="848795" cy="945777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0E5937-4A1E-42FB-AC73-4C441A1EC471}"/>
              </a:ext>
            </a:extLst>
          </p:cNvPr>
          <p:cNvCxnSpPr>
            <a:cxnSpLocks/>
            <a:stCxn id="25" idx="5"/>
            <a:endCxn id="33" idx="1"/>
          </p:cNvCxnSpPr>
          <p:nvPr/>
        </p:nvCxnSpPr>
        <p:spPr>
          <a:xfrm flipH="1">
            <a:off x="4299717" y="4022201"/>
            <a:ext cx="949927" cy="349641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0C9DAA-3053-40D3-9016-C95710CC3DCA}"/>
              </a:ext>
            </a:extLst>
          </p:cNvPr>
          <p:cNvCxnSpPr>
            <a:cxnSpLocks/>
            <a:endCxn id="33" idx="3"/>
          </p:cNvCxnSpPr>
          <p:nvPr/>
        </p:nvCxnSpPr>
        <p:spPr>
          <a:xfrm flipH="1" flipV="1">
            <a:off x="4299717" y="4759790"/>
            <a:ext cx="852940" cy="940664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8CFD379-8BF2-4C58-A9F7-C992D65DD617}"/>
              </a:ext>
            </a:extLst>
          </p:cNvPr>
          <p:cNvCxnSpPr>
            <a:cxnSpLocks/>
            <a:endCxn id="29" idx="6"/>
          </p:cNvCxnSpPr>
          <p:nvPr/>
        </p:nvCxnSpPr>
        <p:spPr>
          <a:xfrm>
            <a:off x="3950578" y="2502350"/>
            <a:ext cx="1257683" cy="17806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64A172-C99D-4106-B9C3-165276429245}"/>
              </a:ext>
            </a:extLst>
          </p:cNvPr>
          <p:cNvCxnSpPr>
            <a:cxnSpLocks/>
            <a:stCxn id="25" idx="3"/>
            <a:endCxn id="37" idx="1"/>
          </p:cNvCxnSpPr>
          <p:nvPr/>
        </p:nvCxnSpPr>
        <p:spPr>
          <a:xfrm>
            <a:off x="5702248" y="4022201"/>
            <a:ext cx="945782" cy="344528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EB4167F-6B97-4524-ADF6-B2F0F44987F8}"/>
              </a:ext>
            </a:extLst>
          </p:cNvPr>
          <p:cNvCxnSpPr>
            <a:cxnSpLocks/>
            <a:stCxn id="35" idx="1"/>
            <a:endCxn id="33" idx="5"/>
          </p:cNvCxnSpPr>
          <p:nvPr/>
        </p:nvCxnSpPr>
        <p:spPr>
          <a:xfrm flipV="1">
            <a:off x="2955832" y="4759790"/>
            <a:ext cx="955937" cy="343572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CC82F74-A33E-4CAC-B5BC-AA2FB6296ADF}"/>
              </a:ext>
            </a:extLst>
          </p:cNvPr>
          <p:cNvCxnSpPr>
            <a:cxnSpLocks/>
            <a:endCxn id="37" idx="0"/>
          </p:cNvCxnSpPr>
          <p:nvPr/>
        </p:nvCxnSpPr>
        <p:spPr>
          <a:xfrm flipH="1">
            <a:off x="6842004" y="2959550"/>
            <a:ext cx="886398" cy="1326833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4735121-9C62-431B-BF78-E586E096E80A}"/>
              </a:ext>
            </a:extLst>
          </p:cNvPr>
          <p:cNvCxnSpPr>
            <a:cxnSpLocks/>
            <a:endCxn id="33" idx="7"/>
          </p:cNvCxnSpPr>
          <p:nvPr/>
        </p:nvCxnSpPr>
        <p:spPr>
          <a:xfrm>
            <a:off x="3493378" y="2959550"/>
            <a:ext cx="418391" cy="1412292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ircle: Hollow 24">
                <a:extLst>
                  <a:ext uri="{FF2B5EF4-FFF2-40B4-BE49-F238E27FC236}">
                    <a16:creationId xmlns:a16="http://schemas.microsoft.com/office/drawing/2014/main" id="{97F01778-CF3A-4A77-975F-3C1E184C58B0}"/>
                  </a:ext>
                </a:extLst>
              </p:cNvPr>
              <p:cNvSpPr/>
              <p:nvPr/>
            </p:nvSpPr>
            <p:spPr>
              <a:xfrm flipH="1">
                <a:off x="5155906" y="3475859"/>
                <a:ext cx="640080" cy="640080"/>
              </a:xfrm>
              <a:prstGeom prst="donut">
                <a:avLst>
                  <a:gd name="adj" fmla="val 1027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Circle: Hollow 24">
                <a:extLst>
                  <a:ext uri="{FF2B5EF4-FFF2-40B4-BE49-F238E27FC236}">
                    <a16:creationId xmlns:a16="http://schemas.microsoft.com/office/drawing/2014/main" id="{97F01778-CF3A-4A77-975F-3C1E184C58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155906" y="3475859"/>
                <a:ext cx="640080" cy="640080"/>
              </a:xfrm>
              <a:prstGeom prst="donut">
                <a:avLst>
                  <a:gd name="adj" fmla="val 10272"/>
                </a:avLst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02A8690-BF96-4EC3-B0F7-DDF2DC30178B}"/>
                  </a:ext>
                </a:extLst>
              </p:cNvPr>
              <p:cNvSpPr/>
              <p:nvPr/>
            </p:nvSpPr>
            <p:spPr>
              <a:xfrm flipH="1">
                <a:off x="5208261" y="2406096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02A8690-BF96-4EC3-B0F7-DDF2DC3017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208261" y="2406096"/>
                <a:ext cx="548640" cy="54864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FB230A0-ED26-4D86-81DD-9390B5ACA4F9}"/>
                  </a:ext>
                </a:extLst>
              </p:cNvPr>
              <p:cNvSpPr/>
              <p:nvPr/>
            </p:nvSpPr>
            <p:spPr>
              <a:xfrm flipH="1">
                <a:off x="5208261" y="1127760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FB230A0-ED26-4D86-81DD-9390B5ACA4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208261" y="1127760"/>
                <a:ext cx="548640" cy="54864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E651BBA-351E-4398-9159-4DE990C69FF8}"/>
                  </a:ext>
                </a:extLst>
              </p:cNvPr>
              <p:cNvSpPr/>
              <p:nvPr/>
            </p:nvSpPr>
            <p:spPr>
              <a:xfrm flipH="1">
                <a:off x="3831423" y="4291496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E651BBA-351E-4398-9159-4DE990C69F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831423" y="4291496"/>
                <a:ext cx="548640" cy="548640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1C2A338-E3C9-4125-9AA2-A813E69CF03F}"/>
                  </a:ext>
                </a:extLst>
              </p:cNvPr>
              <p:cNvSpPr/>
              <p:nvPr/>
            </p:nvSpPr>
            <p:spPr>
              <a:xfrm flipH="1">
                <a:off x="2487538" y="5023016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1C2A338-E3C9-4125-9AA2-A813E69CF0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487538" y="5023016"/>
                <a:ext cx="548640" cy="548640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5B76FB26-188C-449B-AB0F-74CB32E49A65}"/>
                  </a:ext>
                </a:extLst>
              </p:cNvPr>
              <p:cNvSpPr/>
              <p:nvPr/>
            </p:nvSpPr>
            <p:spPr>
              <a:xfrm>
                <a:off x="6567684" y="428638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5B76FB26-188C-449B-AB0F-74CB32E49A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7684" y="4286383"/>
                <a:ext cx="548640" cy="548640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16DBBCC-8F68-4320-AA14-3A4B2993C7E8}"/>
                  </a:ext>
                </a:extLst>
              </p:cNvPr>
              <p:cNvSpPr/>
              <p:nvPr/>
            </p:nvSpPr>
            <p:spPr>
              <a:xfrm>
                <a:off x="7911569" y="5017903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16DBBCC-8F68-4320-AA14-3A4B2993C7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1569" y="5017903"/>
                <a:ext cx="548640" cy="548640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352FAF3-8396-48FE-95F3-ABBEDB626B26}"/>
              </a:ext>
            </a:extLst>
          </p:cNvPr>
          <p:cNvCxnSpPr>
            <a:cxnSpLocks/>
            <a:stCxn id="25" idx="0"/>
            <a:endCxn id="29" idx="4"/>
          </p:cNvCxnSpPr>
          <p:nvPr/>
        </p:nvCxnSpPr>
        <p:spPr>
          <a:xfrm flipV="1">
            <a:off x="5475946" y="2954736"/>
            <a:ext cx="6635" cy="521123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AAF9588-5E0A-47B5-AD5E-D45252356AA7}"/>
              </a:ext>
            </a:extLst>
          </p:cNvPr>
          <p:cNvCxnSpPr>
            <a:cxnSpLocks/>
            <a:stCxn id="31" idx="4"/>
            <a:endCxn id="29" idx="0"/>
          </p:cNvCxnSpPr>
          <p:nvPr/>
        </p:nvCxnSpPr>
        <p:spPr>
          <a:xfrm>
            <a:off x="5482581" y="1676400"/>
            <a:ext cx="0" cy="729696"/>
          </a:xfrm>
          <a:prstGeom prst="straightConnector1">
            <a:avLst/>
          </a:prstGeom>
          <a:ln w="57150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7D54C0D-8087-4C74-A07A-F5C2E525D503}"/>
              </a:ext>
            </a:extLst>
          </p:cNvPr>
          <p:cNvSpPr txBox="1"/>
          <p:nvPr/>
        </p:nvSpPr>
        <p:spPr>
          <a:xfrm>
            <a:off x="7579499" y="7885620"/>
            <a:ext cx="3596632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Acknowledgement to </a:t>
            </a:r>
            <a:r>
              <a:rPr lang="en-US" b="1" dirty="0"/>
              <a:t>Rob Spekkens </a:t>
            </a:r>
            <a:r>
              <a:rPr lang="en-US" dirty="0"/>
              <a:t>&amp; </a:t>
            </a:r>
            <a:r>
              <a:rPr lang="en-US" b="1" dirty="0"/>
              <a:t>Daniel </a:t>
            </a:r>
            <a:r>
              <a:rPr lang="en-US" b="1" dirty="0" err="1"/>
              <a:t>Brod</a:t>
            </a:r>
            <a:r>
              <a:rPr lang="en-US" dirty="0"/>
              <a:t> for clearly articulating hybrid causal structures to 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ircle: Hollow 27">
                <a:extLst>
                  <a:ext uri="{FF2B5EF4-FFF2-40B4-BE49-F238E27FC236}">
                    <a16:creationId xmlns:a16="http://schemas.microsoft.com/office/drawing/2014/main" id="{22095647-607F-4EA4-8A95-E4A044FB1D3C}"/>
                  </a:ext>
                </a:extLst>
              </p:cNvPr>
              <p:cNvSpPr/>
              <p:nvPr/>
            </p:nvSpPr>
            <p:spPr>
              <a:xfrm>
                <a:off x="5162541" y="5558271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28" name="Circle: Hollow 27">
                <a:extLst>
                  <a:ext uri="{FF2B5EF4-FFF2-40B4-BE49-F238E27FC236}">
                    <a16:creationId xmlns:a16="http://schemas.microsoft.com/office/drawing/2014/main" id="{22095647-607F-4EA4-8A95-E4A044FB1D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2541" y="5558271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9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ircle: Hollow 29">
                <a:extLst>
                  <a:ext uri="{FF2B5EF4-FFF2-40B4-BE49-F238E27FC236}">
                    <a16:creationId xmlns:a16="http://schemas.microsoft.com/office/drawing/2014/main" id="{DCEEEC65-2925-4A11-A3CE-7369FC2D392C}"/>
                  </a:ext>
                </a:extLst>
              </p:cNvPr>
              <p:cNvSpPr/>
              <p:nvPr/>
            </p:nvSpPr>
            <p:spPr>
              <a:xfrm>
                <a:off x="7285203" y="2314656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30" name="Circle: Hollow 29">
                <a:extLst>
                  <a:ext uri="{FF2B5EF4-FFF2-40B4-BE49-F238E27FC236}">
                    <a16:creationId xmlns:a16="http://schemas.microsoft.com/office/drawing/2014/main" id="{DCEEEC65-2925-4A11-A3CE-7369FC2D39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5203" y="2314656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0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id="{C3495113-0E0E-4D6D-9D71-BC1B2E527989}"/>
                  </a:ext>
                </a:extLst>
              </p:cNvPr>
              <p:cNvSpPr/>
              <p:nvPr/>
            </p:nvSpPr>
            <p:spPr>
              <a:xfrm>
                <a:off x="3317133" y="2328310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/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id="{C3495113-0E0E-4D6D-9D71-BC1B2E5279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133" y="2328310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11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517486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51317-4255-49F1-9266-43CBBE6CA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Quantum Width ≠ Nonlocality Width </a:t>
            </a:r>
            <a:r>
              <a:rPr lang="en-US" b="1" dirty="0"/>
              <a:t>?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2773D-41F6-4F3F-82B7-6C6586F5F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Quantum Width allows for </a:t>
            </a:r>
            <a:r>
              <a:rPr lang="en-US" b="1" dirty="0">
                <a:solidFill>
                  <a:srgbClr val="7030A0"/>
                </a:solidFill>
              </a:rPr>
              <a:t>quantum</a:t>
            </a:r>
            <a:r>
              <a:rPr lang="en-US" dirty="0"/>
              <a:t> sources, and </a:t>
            </a:r>
            <a:r>
              <a:rPr lang="en-US" b="1" dirty="0">
                <a:solidFill>
                  <a:srgbClr val="7030A0"/>
                </a:solidFill>
              </a:rPr>
              <a:t>fully general </a:t>
            </a:r>
            <a:r>
              <a:rPr lang="en-US" dirty="0"/>
              <a:t>measurements employed at each site. 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/>
              <a:t>No-signaling boxes cannot be used for </a:t>
            </a:r>
            <a:r>
              <a:rPr lang="en-US" b="1" dirty="0">
                <a:solidFill>
                  <a:srgbClr val="7030A0"/>
                </a:solidFill>
              </a:rPr>
              <a:t>entanglements swapping</a:t>
            </a:r>
            <a:r>
              <a:rPr lang="en-US" dirty="0"/>
              <a:t> (no analog of </a:t>
            </a:r>
            <a:r>
              <a:rPr lang="en-US" b="1" dirty="0">
                <a:solidFill>
                  <a:srgbClr val="7030A0"/>
                </a:solidFill>
              </a:rPr>
              <a:t>entangled measurements</a:t>
            </a:r>
            <a:r>
              <a:rPr lang="en-US" dirty="0"/>
              <a:t>). 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/>
              <a:t>Sometimes the </a:t>
            </a:r>
            <a:r>
              <a:rPr lang="en-US" b="1" dirty="0">
                <a:solidFill>
                  <a:srgbClr val="7030A0"/>
                </a:solidFill>
              </a:rPr>
              <a:t>Quantum Width </a:t>
            </a:r>
            <a:r>
              <a:rPr lang="en-US" dirty="0"/>
              <a:t>of a correlation is </a:t>
            </a:r>
            <a:r>
              <a:rPr lang="en-US" b="1" dirty="0">
                <a:solidFill>
                  <a:srgbClr val="7030A0"/>
                </a:solidFill>
              </a:rPr>
              <a:t>strictly less </a:t>
            </a:r>
            <a:r>
              <a:rPr lang="en-US" dirty="0"/>
              <a:t>than the </a:t>
            </a:r>
            <a:r>
              <a:rPr lang="en-US" b="1" dirty="0">
                <a:solidFill>
                  <a:srgbClr val="7030A0"/>
                </a:solidFill>
              </a:rPr>
              <a:t>Nonlocality Width </a:t>
            </a:r>
            <a:r>
              <a:rPr lang="en-US" dirty="0"/>
              <a:t>(NS-box sources)</a:t>
            </a:r>
            <a:r>
              <a:rPr lang="en-US" b="1" dirty="0"/>
              <a:t>…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695EC4-D7FC-4DF0-A821-ADDEE565DE77}"/>
              </a:ext>
            </a:extLst>
          </p:cNvPr>
          <p:cNvSpPr txBox="1"/>
          <p:nvPr/>
        </p:nvSpPr>
        <p:spPr>
          <a:xfrm>
            <a:off x="353568" y="7576804"/>
            <a:ext cx="111434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Skrzypczyk</a:t>
            </a:r>
            <a:r>
              <a:rPr lang="en-US" b="1" dirty="0"/>
              <a:t>, Brunner, &amp; Popescu: </a:t>
            </a:r>
            <a:r>
              <a:rPr lang="en-US" dirty="0"/>
              <a:t>“Emergence of Quantum Correlations from Non-Locality Swapping” </a:t>
            </a:r>
            <a:r>
              <a:rPr lang="en-US" b="1" dirty="0">
                <a:hlinkClick r:id="rId2"/>
              </a:rPr>
              <a:t>arXiv:0811.2937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0087805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EFA86-0BB0-4018-B6E4-BFA1F6518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Ring Inflation </a:t>
            </a:r>
            <a:r>
              <a:rPr lang="en-US" dirty="0"/>
              <a:t>for Triangle Producible Correlations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2D100CD-87DC-4EC9-AACC-5422632026DC}"/>
              </a:ext>
            </a:extLst>
          </p:cNvPr>
          <p:cNvGrpSpPr/>
          <p:nvPr/>
        </p:nvGrpSpPr>
        <p:grpSpPr>
          <a:xfrm>
            <a:off x="3817592" y="2090801"/>
            <a:ext cx="4556815" cy="3715638"/>
            <a:chOff x="1103844" y="1542161"/>
            <a:chExt cx="4556815" cy="37156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EB64004B-5A6C-4BCB-9149-1407C7A6F946}"/>
                    </a:ext>
                  </a:extLst>
                </p:cNvPr>
                <p:cNvSpPr/>
                <p:nvPr/>
              </p:nvSpPr>
              <p:spPr>
                <a:xfrm>
                  <a:off x="5112019" y="3164661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EB64004B-5A6C-4BCB-9149-1407C7A6F94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2019" y="3164661"/>
                  <a:ext cx="548640" cy="548640"/>
                </a:xfrm>
                <a:prstGeom prst="ellipse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3B41A98-4E74-4DA8-8AB1-0446A1AB565C}"/>
                </a:ext>
              </a:extLst>
            </p:cNvPr>
            <p:cNvCxnSpPr>
              <a:cxnSpLocks/>
            </p:cNvCxnSpPr>
            <p:nvPr/>
          </p:nvCxnSpPr>
          <p:spPr>
            <a:xfrm>
              <a:off x="5211658" y="2880051"/>
              <a:ext cx="60753" cy="31494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80E6E81A-FCCC-4939-A461-447641366DAF}"/>
                    </a:ext>
                  </a:extLst>
                </p:cNvPr>
                <p:cNvSpPr/>
                <p:nvPr/>
              </p:nvSpPr>
              <p:spPr>
                <a:xfrm>
                  <a:off x="3954772" y="4709159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80E6E81A-FCCC-4939-A461-447641366DA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4772" y="4709159"/>
                  <a:ext cx="548640" cy="548640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9E95D62-E3AA-4F39-84BD-040581BA6414}"/>
                </a:ext>
              </a:extLst>
            </p:cNvPr>
            <p:cNvCxnSpPr>
              <a:cxnSpLocks/>
              <a:endCxn id="5" idx="4"/>
            </p:cNvCxnSpPr>
            <p:nvPr/>
          </p:nvCxnSpPr>
          <p:spPr>
            <a:xfrm flipV="1">
              <a:off x="5272411" y="3713301"/>
              <a:ext cx="113928" cy="40756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6435A75-D21D-4763-9183-3F6D73AA5D2C}"/>
                </a:ext>
              </a:extLst>
            </p:cNvPr>
            <p:cNvCxnSpPr>
              <a:cxnSpLocks/>
              <a:endCxn id="8" idx="6"/>
            </p:cNvCxnSpPr>
            <p:nvPr/>
          </p:nvCxnSpPr>
          <p:spPr>
            <a:xfrm flipH="1">
              <a:off x="4503412" y="4573465"/>
              <a:ext cx="316395" cy="41001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FFB26C7-AF7F-429A-B7CD-436553E4F504}"/>
                </a:ext>
              </a:extLst>
            </p:cNvPr>
            <p:cNvCxnSpPr>
              <a:cxnSpLocks/>
              <a:endCxn id="8" idx="3"/>
            </p:cNvCxnSpPr>
            <p:nvPr/>
          </p:nvCxnSpPr>
          <p:spPr>
            <a:xfrm flipV="1">
              <a:off x="3569754" y="5177453"/>
              <a:ext cx="465364" cy="5524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487404BD-1533-4F26-B2B0-36F7F4DF3211}"/>
                    </a:ext>
                  </a:extLst>
                </p:cNvPr>
                <p:cNvSpPr/>
                <p:nvPr/>
              </p:nvSpPr>
              <p:spPr>
                <a:xfrm>
                  <a:off x="4133851" y="1585134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487404BD-1533-4F26-B2B0-36F7F4DF321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33851" y="1585134"/>
                  <a:ext cx="548640" cy="548640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5D5081E-0901-4CBB-A8D7-62FF6123F0CB}"/>
                </a:ext>
              </a:extLst>
            </p:cNvPr>
            <p:cNvCxnSpPr>
              <a:cxnSpLocks/>
              <a:endCxn id="14" idx="5"/>
            </p:cNvCxnSpPr>
            <p:nvPr/>
          </p:nvCxnSpPr>
          <p:spPr>
            <a:xfrm flipH="1" flipV="1">
              <a:off x="4602145" y="2053428"/>
              <a:ext cx="156909" cy="374019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19A6446-153F-4B20-B9FF-9F3B92E7A610}"/>
                </a:ext>
              </a:extLst>
            </p:cNvPr>
            <p:cNvCxnSpPr>
              <a:cxnSpLocks/>
              <a:endCxn id="14" idx="1"/>
            </p:cNvCxnSpPr>
            <p:nvPr/>
          </p:nvCxnSpPr>
          <p:spPr>
            <a:xfrm>
              <a:off x="3712039" y="1542161"/>
              <a:ext cx="502158" cy="12331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E8C5210B-E46F-4963-B32F-2273243356B2}"/>
                    </a:ext>
                  </a:extLst>
                </p:cNvPr>
                <p:cNvSpPr/>
                <p:nvPr/>
              </p:nvSpPr>
              <p:spPr>
                <a:xfrm>
                  <a:off x="1103844" y="2981291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E8C5210B-E46F-4963-B32F-2273243356B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3844" y="2981291"/>
                  <a:ext cx="548640" cy="548640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2A4BB03-70F5-43AF-8CE0-658A5353F7AC}"/>
                </a:ext>
              </a:extLst>
            </p:cNvPr>
            <p:cNvCxnSpPr>
              <a:cxnSpLocks/>
              <a:endCxn id="21" idx="7"/>
            </p:cNvCxnSpPr>
            <p:nvPr/>
          </p:nvCxnSpPr>
          <p:spPr>
            <a:xfrm flipH="1">
              <a:off x="2737993" y="1542161"/>
              <a:ext cx="333966" cy="8125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EB25EAD2-3DE5-4043-8487-568A8008999E}"/>
                    </a:ext>
                  </a:extLst>
                </p:cNvPr>
                <p:cNvSpPr/>
                <p:nvPr/>
              </p:nvSpPr>
              <p:spPr>
                <a:xfrm>
                  <a:off x="2269699" y="1543070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EB25EAD2-3DE5-4043-8487-568A8008999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69699" y="1543070"/>
                  <a:ext cx="548640" cy="548640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7F4F429-B98B-474C-9D9F-55364A7393CD}"/>
                </a:ext>
              </a:extLst>
            </p:cNvPr>
            <p:cNvCxnSpPr>
              <a:cxnSpLocks/>
              <a:endCxn id="21" idx="3"/>
            </p:cNvCxnSpPr>
            <p:nvPr/>
          </p:nvCxnSpPr>
          <p:spPr>
            <a:xfrm flipV="1">
              <a:off x="2006548" y="2011364"/>
              <a:ext cx="343497" cy="21614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D5F89D4-29C3-4B54-8FC1-D1EAB43610DE}"/>
                </a:ext>
              </a:extLst>
            </p:cNvPr>
            <p:cNvCxnSpPr>
              <a:cxnSpLocks/>
              <a:endCxn id="18" idx="4"/>
            </p:cNvCxnSpPr>
            <p:nvPr/>
          </p:nvCxnSpPr>
          <p:spPr>
            <a:xfrm flipH="1" flipV="1">
              <a:off x="1378164" y="3529931"/>
              <a:ext cx="38832" cy="41238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879ABE0-22C7-4B91-8698-D7F11089A61E}"/>
                </a:ext>
              </a:extLst>
            </p:cNvPr>
            <p:cNvCxnSpPr>
              <a:cxnSpLocks/>
              <a:endCxn id="26" idx="5"/>
            </p:cNvCxnSpPr>
            <p:nvPr/>
          </p:nvCxnSpPr>
          <p:spPr>
            <a:xfrm flipH="1" flipV="1">
              <a:off x="2487330" y="5014791"/>
              <a:ext cx="442344" cy="21790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BA861D69-7FB6-4BD0-B201-976C8C75F18B}"/>
                    </a:ext>
                  </a:extLst>
                </p:cNvPr>
                <p:cNvSpPr/>
                <p:nvPr/>
              </p:nvSpPr>
              <p:spPr>
                <a:xfrm>
                  <a:off x="2019036" y="4546497"/>
                  <a:ext cx="548640" cy="54864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BA861D69-7FB6-4BD0-B201-976C8C75F18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9036" y="4546497"/>
                  <a:ext cx="548640" cy="548640"/>
                </a:xfrm>
                <a:prstGeom prst="ellipse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6A8E6B0-DD1E-4B9A-A8A4-53BE8389EA4E}"/>
                </a:ext>
              </a:extLst>
            </p:cNvPr>
            <p:cNvCxnSpPr>
              <a:cxnSpLocks/>
              <a:endCxn id="18" idx="0"/>
            </p:cNvCxnSpPr>
            <p:nvPr/>
          </p:nvCxnSpPr>
          <p:spPr>
            <a:xfrm flipH="1">
              <a:off x="1378164" y="2680116"/>
              <a:ext cx="175780" cy="301175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600CF80-24D8-4320-A319-F58EED42617C}"/>
                </a:ext>
              </a:extLst>
            </p:cNvPr>
            <p:cNvCxnSpPr>
              <a:cxnSpLocks/>
              <a:endCxn id="26" idx="1"/>
            </p:cNvCxnSpPr>
            <p:nvPr/>
          </p:nvCxnSpPr>
          <p:spPr>
            <a:xfrm>
              <a:off x="1869600" y="4394918"/>
              <a:ext cx="229782" cy="23192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902D2C3-7AD8-44F8-B903-3F14E5D78FE4}"/>
                  </a:ext>
                </a:extLst>
              </p:cNvPr>
              <p:cNvSpPr/>
              <p:nvPr/>
            </p:nvSpPr>
            <p:spPr>
              <a:xfrm>
                <a:off x="7485537" y="1496441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902D2C3-7AD8-44F8-B903-3F14E5D78F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5537" y="1496441"/>
                <a:ext cx="548640" cy="548640"/>
              </a:xfrm>
              <a:prstGeom prst="ellipse">
                <a:avLst/>
              </a:prstGeom>
              <a:blipFill>
                <a:blip r:embed="rId14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DF55DC2-0EFE-4FF1-B478-3A84E0AA3BD0}"/>
              </a:ext>
            </a:extLst>
          </p:cNvPr>
          <p:cNvCxnSpPr>
            <a:cxnSpLocks/>
            <a:stCxn id="29" idx="3"/>
            <a:endCxn id="14" idx="7"/>
          </p:cNvCxnSpPr>
          <p:nvPr/>
        </p:nvCxnSpPr>
        <p:spPr>
          <a:xfrm flipH="1">
            <a:off x="7315893" y="1964735"/>
            <a:ext cx="249990" cy="2493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6CA44944-D948-4CB8-8A15-3927AA5335CA}"/>
                  </a:ext>
                </a:extLst>
              </p:cNvPr>
              <p:cNvSpPr/>
              <p:nvPr/>
            </p:nvSpPr>
            <p:spPr>
              <a:xfrm>
                <a:off x="8746682" y="3713301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6CA44944-D948-4CB8-8A15-3927AA5335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6682" y="3713301"/>
                <a:ext cx="548640" cy="548640"/>
              </a:xfrm>
              <a:prstGeom prst="ellipse">
                <a:avLst/>
              </a:prstGeom>
              <a:blipFill>
                <a:blip r:embed="rId15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F919239-6C9D-41BB-95D7-8A0D111B0C35}"/>
              </a:ext>
            </a:extLst>
          </p:cNvPr>
          <p:cNvCxnSpPr>
            <a:cxnSpLocks/>
            <a:stCxn id="34" idx="2"/>
            <a:endCxn id="5" idx="6"/>
          </p:cNvCxnSpPr>
          <p:nvPr/>
        </p:nvCxnSpPr>
        <p:spPr>
          <a:xfrm flipH="1">
            <a:off x="8374407" y="3987621"/>
            <a:ext cx="37227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5696828-635F-40A9-8D63-B75F2A7366BC}"/>
                  </a:ext>
                </a:extLst>
              </p:cNvPr>
              <p:cNvSpPr/>
              <p:nvPr/>
            </p:nvSpPr>
            <p:spPr>
              <a:xfrm>
                <a:off x="7259305" y="5956205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5696828-635F-40A9-8D63-B75F2A7366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9305" y="5956205"/>
                <a:ext cx="548640" cy="548640"/>
              </a:xfrm>
              <a:prstGeom prst="ellipse">
                <a:avLst/>
              </a:prstGeom>
              <a:blipFill>
                <a:blip r:embed="rId16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7F4CF82-6BE6-47BD-A75A-2F787209854E}"/>
              </a:ext>
            </a:extLst>
          </p:cNvPr>
          <p:cNvCxnSpPr>
            <a:cxnSpLocks/>
            <a:stCxn id="36" idx="1"/>
            <a:endCxn id="8" idx="5"/>
          </p:cNvCxnSpPr>
          <p:nvPr/>
        </p:nvCxnSpPr>
        <p:spPr>
          <a:xfrm flipH="1" flipV="1">
            <a:off x="7136814" y="5726093"/>
            <a:ext cx="202837" cy="31045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D7B67920-301F-4FD8-A0F2-8FC4E08848B3}"/>
                  </a:ext>
                </a:extLst>
              </p:cNvPr>
              <p:cNvSpPr/>
              <p:nvPr/>
            </p:nvSpPr>
            <p:spPr>
              <a:xfrm>
                <a:off x="4130744" y="5837698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D7B67920-301F-4FD8-A0F2-8FC4E08848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0744" y="5837698"/>
                <a:ext cx="548640" cy="548640"/>
              </a:xfrm>
              <a:prstGeom prst="ellipse">
                <a:avLst/>
              </a:prstGeom>
              <a:blipFill>
                <a:blip r:embed="rId17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795D27B-93CD-49C4-B31B-456365268AD9}"/>
              </a:ext>
            </a:extLst>
          </p:cNvPr>
          <p:cNvCxnSpPr>
            <a:cxnSpLocks/>
            <a:stCxn id="38" idx="7"/>
            <a:endCxn id="26" idx="3"/>
          </p:cNvCxnSpPr>
          <p:nvPr/>
        </p:nvCxnSpPr>
        <p:spPr>
          <a:xfrm flipV="1">
            <a:off x="4599038" y="5563431"/>
            <a:ext cx="214092" cy="35461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14531AC7-5A8A-409C-8937-1E7A1F01F126}"/>
                  </a:ext>
                </a:extLst>
              </p:cNvPr>
              <p:cNvSpPr/>
              <p:nvPr/>
            </p:nvSpPr>
            <p:spPr>
              <a:xfrm>
                <a:off x="2917475" y="3529931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14531AC7-5A8A-409C-8937-1E7A1F01F1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7475" y="3529931"/>
                <a:ext cx="548640" cy="548640"/>
              </a:xfrm>
              <a:prstGeom prst="ellipse">
                <a:avLst/>
              </a:prstGeom>
              <a:blipFill>
                <a:blip r:embed="rId18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5E7C5BD-A223-434B-858D-F492A938B8C0}"/>
              </a:ext>
            </a:extLst>
          </p:cNvPr>
          <p:cNvCxnSpPr>
            <a:cxnSpLocks/>
            <a:stCxn id="40" idx="6"/>
            <a:endCxn id="18" idx="2"/>
          </p:cNvCxnSpPr>
          <p:nvPr/>
        </p:nvCxnSpPr>
        <p:spPr>
          <a:xfrm>
            <a:off x="3466115" y="3804251"/>
            <a:ext cx="35147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42D2A7CD-7C82-477C-AA47-AB94F09B4B7A}"/>
                  </a:ext>
                </a:extLst>
              </p:cNvPr>
              <p:cNvSpPr/>
              <p:nvPr/>
            </p:nvSpPr>
            <p:spPr>
              <a:xfrm>
                <a:off x="4396639" y="1471559"/>
                <a:ext cx="548640" cy="54864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42D2A7CD-7C82-477C-AA47-AB94F09B4B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6639" y="1471559"/>
                <a:ext cx="548640" cy="548640"/>
              </a:xfrm>
              <a:prstGeom prst="ellipse">
                <a:avLst/>
              </a:prstGeom>
              <a:blipFill>
                <a:blip r:embed="rId19"/>
                <a:stretch>
                  <a:fillRect/>
                </a:stretch>
              </a:blipFill>
              <a:ln w="38100"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E95BF42-154A-4BE8-92A9-509E9593E16B}"/>
              </a:ext>
            </a:extLst>
          </p:cNvPr>
          <p:cNvCxnSpPr>
            <a:cxnSpLocks/>
            <a:stCxn id="42" idx="5"/>
            <a:endCxn id="21" idx="1"/>
          </p:cNvCxnSpPr>
          <p:nvPr/>
        </p:nvCxnSpPr>
        <p:spPr>
          <a:xfrm>
            <a:off x="4864933" y="1939853"/>
            <a:ext cx="198860" cy="2322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6C7990A7-0BB1-4383-AC6A-D2601D1803D9}"/>
                  </a:ext>
                </a:extLst>
              </p:cNvPr>
              <p:cNvSpPr/>
              <p:nvPr/>
            </p:nvSpPr>
            <p:spPr>
              <a:xfrm flipH="1">
                <a:off x="5738411" y="3644682"/>
                <a:ext cx="640080" cy="640080"/>
              </a:xfrm>
              <a:prstGeom prst="donut">
                <a:avLst>
                  <a:gd name="adj" fmla="val 1027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6C7990A7-0BB1-4383-AC6A-D2601D1803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738411" y="3644682"/>
                <a:ext cx="640080" cy="640080"/>
              </a:xfrm>
              <a:prstGeom prst="donut">
                <a:avLst>
                  <a:gd name="adj" fmla="val 10272"/>
                </a:avLst>
              </a:prstGeom>
              <a:blipFill>
                <a:blip r:embed="rId20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6E6E8D6-C1EB-4F43-94B5-A574A4DF5F4B}"/>
              </a:ext>
            </a:extLst>
          </p:cNvPr>
          <p:cNvCxnSpPr>
            <a:cxnSpLocks/>
            <a:stCxn id="60" idx="5"/>
            <a:endCxn id="26" idx="7"/>
          </p:cNvCxnSpPr>
          <p:nvPr/>
        </p:nvCxnSpPr>
        <p:spPr>
          <a:xfrm flipH="1">
            <a:off x="5201078" y="4191024"/>
            <a:ext cx="631071" cy="9844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B0CAC46-D9B6-4629-B9DA-6B52B1F866C3}"/>
              </a:ext>
            </a:extLst>
          </p:cNvPr>
          <p:cNvCxnSpPr>
            <a:cxnSpLocks/>
            <a:stCxn id="60" idx="3"/>
            <a:endCxn id="8" idx="1"/>
          </p:cNvCxnSpPr>
          <p:nvPr/>
        </p:nvCxnSpPr>
        <p:spPr>
          <a:xfrm>
            <a:off x="6284753" y="4191024"/>
            <a:ext cx="464113" cy="114712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031337F-0028-4D9D-A5F5-4DE0E1E997C0}"/>
              </a:ext>
            </a:extLst>
          </p:cNvPr>
          <p:cNvCxnSpPr>
            <a:cxnSpLocks/>
            <a:stCxn id="60" idx="2"/>
            <a:endCxn id="5" idx="2"/>
          </p:cNvCxnSpPr>
          <p:nvPr/>
        </p:nvCxnSpPr>
        <p:spPr>
          <a:xfrm>
            <a:off x="6378491" y="3964722"/>
            <a:ext cx="1447276" cy="228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26B56EE2-93AB-44AD-9D2D-ECCAC2CB15A0}"/>
              </a:ext>
            </a:extLst>
          </p:cNvPr>
          <p:cNvCxnSpPr>
            <a:cxnSpLocks/>
            <a:stCxn id="60" idx="6"/>
            <a:endCxn id="18" idx="6"/>
          </p:cNvCxnSpPr>
          <p:nvPr/>
        </p:nvCxnSpPr>
        <p:spPr>
          <a:xfrm flipH="1" flipV="1">
            <a:off x="4366232" y="3804251"/>
            <a:ext cx="1372179" cy="16047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8DA3277-B951-45E1-A556-D19986B65E65}"/>
              </a:ext>
            </a:extLst>
          </p:cNvPr>
          <p:cNvCxnSpPr>
            <a:cxnSpLocks/>
            <a:stCxn id="60" idx="1"/>
            <a:endCxn id="14" idx="3"/>
          </p:cNvCxnSpPr>
          <p:nvPr/>
        </p:nvCxnSpPr>
        <p:spPr>
          <a:xfrm flipV="1">
            <a:off x="6284753" y="2602068"/>
            <a:ext cx="643192" cy="11363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7A2DE27-1AC1-42C8-8863-F0D9957A1F90}"/>
              </a:ext>
            </a:extLst>
          </p:cNvPr>
          <p:cNvCxnSpPr>
            <a:cxnSpLocks/>
            <a:stCxn id="60" idx="7"/>
            <a:endCxn id="21" idx="5"/>
          </p:cNvCxnSpPr>
          <p:nvPr/>
        </p:nvCxnSpPr>
        <p:spPr>
          <a:xfrm flipH="1" flipV="1">
            <a:off x="5451741" y="2560004"/>
            <a:ext cx="380408" cy="11784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ircle: Hollow 47">
                <a:extLst>
                  <a:ext uri="{FF2B5EF4-FFF2-40B4-BE49-F238E27FC236}">
                    <a16:creationId xmlns:a16="http://schemas.microsoft.com/office/drawing/2014/main" id="{9B20C9DA-1A96-4C3E-9A1A-E4409E549450}"/>
                  </a:ext>
                </a:extLst>
              </p:cNvPr>
              <p:cNvSpPr/>
              <p:nvPr/>
            </p:nvSpPr>
            <p:spPr>
              <a:xfrm>
                <a:off x="5785707" y="1768014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48" name="Circle: Hollow 47">
                <a:extLst>
                  <a:ext uri="{FF2B5EF4-FFF2-40B4-BE49-F238E27FC236}">
                    <a16:creationId xmlns:a16="http://schemas.microsoft.com/office/drawing/2014/main" id="{9B20C9DA-1A96-4C3E-9A1A-E4409E5494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5707" y="1768014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21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ircle: Hollow 48">
                <a:extLst>
                  <a:ext uri="{FF2B5EF4-FFF2-40B4-BE49-F238E27FC236}">
                    <a16:creationId xmlns:a16="http://schemas.microsoft.com/office/drawing/2014/main" id="{5780DA1C-0ED0-4CD2-92D2-DFBCC32D7689}"/>
                  </a:ext>
                </a:extLst>
              </p:cNvPr>
              <p:cNvSpPr/>
              <p:nvPr/>
            </p:nvSpPr>
            <p:spPr>
              <a:xfrm>
                <a:off x="7368175" y="285431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49" name="Circle: Hollow 48">
                <a:extLst>
                  <a:ext uri="{FF2B5EF4-FFF2-40B4-BE49-F238E27FC236}">
                    <a16:creationId xmlns:a16="http://schemas.microsoft.com/office/drawing/2014/main" id="{5780DA1C-0ED0-4CD2-92D2-DFBCC32D76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175" y="285431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22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ircle: Hollow 49">
                <a:extLst>
                  <a:ext uri="{FF2B5EF4-FFF2-40B4-BE49-F238E27FC236}">
                    <a16:creationId xmlns:a16="http://schemas.microsoft.com/office/drawing/2014/main" id="{D78E5BBB-6114-4F9D-A012-2935F8E28D10}"/>
                  </a:ext>
                </a:extLst>
              </p:cNvPr>
              <p:cNvSpPr/>
              <p:nvPr/>
            </p:nvSpPr>
            <p:spPr>
              <a:xfrm>
                <a:off x="7460613" y="459872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0" name="Circle: Hollow 49">
                <a:extLst>
                  <a:ext uri="{FF2B5EF4-FFF2-40B4-BE49-F238E27FC236}">
                    <a16:creationId xmlns:a16="http://schemas.microsoft.com/office/drawing/2014/main" id="{D78E5BBB-6114-4F9D-A012-2935F8E28D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0613" y="459872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23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ircle: Hollow 50">
                <a:extLst>
                  <a:ext uri="{FF2B5EF4-FFF2-40B4-BE49-F238E27FC236}">
                    <a16:creationId xmlns:a16="http://schemas.microsoft.com/office/drawing/2014/main" id="{119F5D7E-85E8-4A04-A83F-712F660E8C7C}"/>
                  </a:ext>
                </a:extLst>
              </p:cNvPr>
              <p:cNvSpPr/>
              <p:nvPr/>
            </p:nvSpPr>
            <p:spPr>
              <a:xfrm>
                <a:off x="5641945" y="5471938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CA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1" name="Circle: Hollow 50">
                <a:extLst>
                  <a:ext uri="{FF2B5EF4-FFF2-40B4-BE49-F238E27FC236}">
                    <a16:creationId xmlns:a16="http://schemas.microsoft.com/office/drawing/2014/main" id="{119F5D7E-85E8-4A04-A83F-712F660E8C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945" y="5471938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24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ircle: Hollow 51">
                <a:extLst>
                  <a:ext uri="{FF2B5EF4-FFF2-40B4-BE49-F238E27FC236}">
                    <a16:creationId xmlns:a16="http://schemas.microsoft.com/office/drawing/2014/main" id="{74B90A6F-F759-4DA0-8B6C-2989BC6A3C49}"/>
                  </a:ext>
                </a:extLst>
              </p:cNvPr>
              <p:cNvSpPr/>
              <p:nvPr/>
            </p:nvSpPr>
            <p:spPr>
              <a:xfrm>
                <a:off x="4146621" y="2636647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2" name="Circle: Hollow 51">
                <a:extLst>
                  <a:ext uri="{FF2B5EF4-FFF2-40B4-BE49-F238E27FC236}">
                    <a16:creationId xmlns:a16="http://schemas.microsoft.com/office/drawing/2014/main" id="{74B90A6F-F759-4DA0-8B6C-2989BC6A3C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621" y="2636647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25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ircle: Hollow 52">
                <a:extLst>
                  <a:ext uri="{FF2B5EF4-FFF2-40B4-BE49-F238E27FC236}">
                    <a16:creationId xmlns:a16="http://schemas.microsoft.com/office/drawing/2014/main" id="{B365F37C-4BF5-4FC9-A891-74D32186E169}"/>
                  </a:ext>
                </a:extLst>
              </p:cNvPr>
              <p:cNvSpPr/>
              <p:nvPr/>
            </p:nvSpPr>
            <p:spPr>
              <a:xfrm>
                <a:off x="4016065" y="4408512"/>
                <a:ext cx="640080" cy="640080"/>
              </a:xfrm>
              <a:prstGeom prst="donut">
                <a:avLst>
                  <a:gd name="adj" fmla="val 1036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rgbClr val="00B05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1400" b="1" i="1" dirty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sub>
                        <m:sup>
                          <m:r>
                            <a:rPr lang="en-US" sz="14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sz="1400" baseline="-25000" dirty="0"/>
              </a:p>
            </p:txBody>
          </p:sp>
        </mc:Choice>
        <mc:Fallback xmlns="">
          <p:sp>
            <p:nvSpPr>
              <p:cNvPr id="53" name="Circle: Hollow 52">
                <a:extLst>
                  <a:ext uri="{FF2B5EF4-FFF2-40B4-BE49-F238E27FC236}">
                    <a16:creationId xmlns:a16="http://schemas.microsoft.com/office/drawing/2014/main" id="{B365F37C-4BF5-4FC9-A891-74D32186E1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6065" y="4408512"/>
                <a:ext cx="640080" cy="640080"/>
              </a:xfrm>
              <a:prstGeom prst="donut">
                <a:avLst>
                  <a:gd name="adj" fmla="val 10362"/>
                </a:avLst>
              </a:prstGeom>
              <a:blipFill>
                <a:blip r:embed="rId26"/>
                <a:stretch>
                  <a:fillRect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942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1BD6-2567-4573-8930-06068DF14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Genuine </a:t>
            </a:r>
            <a:r>
              <a:rPr lang="en-US" b="1" dirty="0"/>
              <a:t>Network</a:t>
            </a:r>
            <a:r>
              <a:rPr lang="en-US" dirty="0"/>
              <a:t> Multipartite Nonlocality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597E6-9DB7-43EE-BA11-EEFA36435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22121"/>
            <a:ext cx="10972800" cy="5029200"/>
          </a:xfrm>
        </p:spPr>
        <p:txBody>
          <a:bodyPr/>
          <a:lstStyle/>
          <a:p>
            <a:r>
              <a:rPr lang="en-US" dirty="0"/>
              <a:t>GHZ-</a:t>
            </a:r>
            <a:r>
              <a:rPr lang="en-US" dirty="0" err="1"/>
              <a:t>Mermin</a:t>
            </a:r>
            <a:r>
              <a:rPr lang="en-US" dirty="0"/>
              <a:t> </a:t>
            </a:r>
            <a:r>
              <a:rPr lang="en-US" dirty="0" err="1"/>
              <a:t>pseudotelepathy</a:t>
            </a:r>
            <a:r>
              <a:rPr lang="en-US" dirty="0"/>
              <a:t> game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Quantum correlation of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11CB1DF-0F78-4A20-9DA3-A35DF92CFCA8}"/>
                  </a:ext>
                </a:extLst>
              </p:cNvPr>
              <p:cNvSpPr txBox="1"/>
              <p:nvPr/>
            </p:nvSpPr>
            <p:spPr>
              <a:xfrm>
                <a:off x="1340757" y="1893213"/>
                <a:ext cx="7971156" cy="43088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11CB1DF-0F78-4A20-9DA3-A35DF92CFC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0757" y="1893213"/>
                <a:ext cx="7971156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4417ACC-40CC-4E53-BACC-1176262D8049}"/>
                  </a:ext>
                </a:extLst>
              </p:cNvPr>
              <p:cNvSpPr txBox="1"/>
              <p:nvPr/>
            </p:nvSpPr>
            <p:spPr>
              <a:xfrm>
                <a:off x="838200" y="4533901"/>
                <a:ext cx="5448837" cy="99540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=1,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4417ACC-40CC-4E53-BACC-1176262D80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533901"/>
                <a:ext cx="5448837" cy="9954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ine Callout 2 (No Border) 42">
            <a:extLst>
              <a:ext uri="{FF2B5EF4-FFF2-40B4-BE49-F238E27FC236}">
                <a16:creationId xmlns:a16="http://schemas.microsoft.com/office/drawing/2014/main" id="{4C80DAF2-C709-4978-A03E-161198596709}"/>
              </a:ext>
            </a:extLst>
          </p:cNvPr>
          <p:cNvSpPr/>
          <p:nvPr/>
        </p:nvSpPr>
        <p:spPr>
          <a:xfrm>
            <a:off x="6715432" y="2816480"/>
            <a:ext cx="5027623" cy="1031620"/>
          </a:xfrm>
          <a:prstGeom prst="callout2">
            <a:avLst>
              <a:gd name="adj1" fmla="val -5278"/>
              <a:gd name="adj2" fmla="val 21470"/>
              <a:gd name="adj3" fmla="val -26796"/>
              <a:gd name="adj4" fmla="val 21264"/>
              <a:gd name="adj5" fmla="val -41377"/>
              <a:gd name="adj6" fmla="val 14315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dirty="0"/>
              <a:t>Quantum</a:t>
            </a:r>
            <a:r>
              <a:rPr lang="en-US" dirty="0"/>
              <a:t> realization requires genuine network entanglement, but this correlation can </a:t>
            </a:r>
            <a:r>
              <a:rPr lang="en-US" b="1" dirty="0"/>
              <a:t>alternatively</a:t>
            </a:r>
            <a:r>
              <a:rPr lang="en-US" dirty="0"/>
              <a:t> be realized by wiring </a:t>
            </a:r>
            <a:r>
              <a:rPr lang="en-US" b="1" dirty="0"/>
              <a:t>PR-boxes </a:t>
            </a:r>
            <a:r>
              <a:rPr lang="en-US" dirty="0"/>
              <a:t>together. </a:t>
            </a:r>
          </a:p>
        </p:txBody>
      </p:sp>
      <p:sp>
        <p:nvSpPr>
          <p:cNvPr id="7" name="Line Callout 2 (No Border) 42">
            <a:extLst>
              <a:ext uri="{FF2B5EF4-FFF2-40B4-BE49-F238E27FC236}">
                <a16:creationId xmlns:a16="http://schemas.microsoft.com/office/drawing/2014/main" id="{06DC1B00-CE25-4229-9DF4-C4846299B151}"/>
              </a:ext>
            </a:extLst>
          </p:cNvPr>
          <p:cNvSpPr/>
          <p:nvPr/>
        </p:nvSpPr>
        <p:spPr>
          <a:xfrm>
            <a:off x="6515637" y="5043349"/>
            <a:ext cx="5150872" cy="1031620"/>
          </a:xfrm>
          <a:prstGeom prst="callout2">
            <a:avLst>
              <a:gd name="adj1" fmla="val -5278"/>
              <a:gd name="adj2" fmla="val 21470"/>
              <a:gd name="adj3" fmla="val -19623"/>
              <a:gd name="adj4" fmla="val 12546"/>
              <a:gd name="adj5" fmla="val -20247"/>
              <a:gd name="adj6" fmla="val -1442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/>
              <a:t>This correlation requires genuine network entanglement to realize, even allowing for </a:t>
            </a:r>
            <a:r>
              <a:rPr lang="en-US" b="1" dirty="0"/>
              <a:t>unlimited</a:t>
            </a:r>
            <a:r>
              <a:rPr lang="en-US" dirty="0"/>
              <a:t> (beyond quantum) </a:t>
            </a:r>
            <a:r>
              <a:rPr lang="en-US" b="1" dirty="0"/>
              <a:t>bipartite nonlocality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552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  <p:bldP spid="6" grpId="0" animBg="1"/>
      <p:bldP spid="7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0E90-F9F5-41FA-AEC2-3A5A1598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Causality Research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4AF53-C430-496B-B330-E9E063F7E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2500"/>
              </a:spcAft>
            </a:pPr>
            <a:r>
              <a:rPr lang="en-US" sz="3200" dirty="0">
                <a:solidFill>
                  <a:schemeClr val="bg1"/>
                </a:solidFill>
              </a:rPr>
              <a:t>The different operational predictions of </a:t>
            </a:r>
            <a:r>
              <a:rPr lang="en-US" sz="3200" b="1" dirty="0">
                <a:solidFill>
                  <a:srgbClr val="DF3DD3"/>
                </a:solidFill>
              </a:rPr>
              <a:t>quantum common causes </a:t>
            </a:r>
            <a:r>
              <a:rPr lang="en-US" sz="3200" dirty="0">
                <a:solidFill>
                  <a:schemeClr val="bg1"/>
                </a:solidFill>
              </a:rPr>
              <a:t>versus </a:t>
            </a:r>
            <a:r>
              <a:rPr lang="en-US" sz="3200" b="1" dirty="0">
                <a:solidFill>
                  <a:srgbClr val="DF3DD3"/>
                </a:solidFill>
              </a:rPr>
              <a:t>classical common causes </a:t>
            </a:r>
            <a:r>
              <a:rPr lang="en-US" sz="3200" dirty="0">
                <a:solidFill>
                  <a:schemeClr val="bg1"/>
                </a:solidFill>
              </a:rPr>
              <a:t>is a reflection of the different properties of </a:t>
            </a:r>
            <a:r>
              <a:rPr lang="en-US" sz="3200" b="1" dirty="0">
                <a:solidFill>
                  <a:srgbClr val="DF3DD3"/>
                </a:solidFill>
              </a:rPr>
              <a:t>quantum information </a:t>
            </a:r>
            <a:r>
              <a:rPr lang="en-US" sz="3200" dirty="0">
                <a:solidFill>
                  <a:schemeClr val="bg1"/>
                </a:solidFill>
              </a:rPr>
              <a:t>versus </a:t>
            </a:r>
            <a:r>
              <a:rPr lang="en-US" sz="3200" b="1" dirty="0">
                <a:solidFill>
                  <a:srgbClr val="DF3DD3"/>
                </a:solidFill>
              </a:rPr>
              <a:t>classical information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2500"/>
              </a:spcAft>
            </a:pPr>
            <a:r>
              <a:rPr lang="en-US" sz="3200" dirty="0">
                <a:solidFill>
                  <a:schemeClr val="bg1"/>
                </a:solidFill>
              </a:rPr>
              <a:t>Find </a:t>
            </a:r>
            <a:r>
              <a:rPr lang="en-US" sz="3200" b="1" dirty="0">
                <a:solidFill>
                  <a:srgbClr val="DF3DD3"/>
                </a:solidFill>
              </a:rPr>
              <a:t>new forms of nonclassical statistics</a:t>
            </a:r>
            <a:r>
              <a:rPr lang="en-US" sz="3200" dirty="0">
                <a:solidFill>
                  <a:schemeClr val="bg1"/>
                </a:solidFill>
              </a:rPr>
              <a:t>, beyond Bell’s Theorem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2500"/>
              </a:spcAft>
            </a:pPr>
            <a:r>
              <a:rPr lang="en-US" sz="3200" dirty="0">
                <a:solidFill>
                  <a:schemeClr val="bg1"/>
                </a:solidFill>
              </a:rPr>
              <a:t>Concepts regarding Bell inequalities can be </a:t>
            </a:r>
            <a:r>
              <a:rPr lang="en-US" sz="3200" b="1" dirty="0">
                <a:solidFill>
                  <a:srgbClr val="DF3DD3"/>
                </a:solidFill>
              </a:rPr>
              <a:t>generalized</a:t>
            </a:r>
            <a:r>
              <a:rPr lang="en-US" sz="3200" dirty="0">
                <a:solidFill>
                  <a:schemeClr val="bg1"/>
                </a:solidFill>
              </a:rPr>
              <a:t> for other causal problems</a:t>
            </a:r>
          </a:p>
        </p:txBody>
      </p:sp>
    </p:spTree>
    <p:extLst>
      <p:ext uri="{BB962C8B-B14F-4D97-AF65-F5344CB8AC3E}">
        <p14:creationId xmlns:p14="http://schemas.microsoft.com/office/powerpoint/2010/main" val="274174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indow dir="ver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15D5E-286F-4CD5-B3E1-D85EF7D2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Automated Diagnosis</a:t>
            </a:r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8E8ACC-6820-4BEC-8217-5265F2E4406C}"/>
              </a:ext>
            </a:extLst>
          </p:cNvPr>
          <p:cNvSpPr txBox="1"/>
          <p:nvPr/>
        </p:nvSpPr>
        <p:spPr>
          <a:xfrm>
            <a:off x="1080287" y="4896552"/>
            <a:ext cx="95809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In medical </a:t>
            </a:r>
            <a:r>
              <a:rPr lang="en-US" b="1" dirty="0">
                <a:solidFill>
                  <a:srgbClr val="000000"/>
                </a:solidFill>
                <a:latin typeface="Calibri" panose="020F0502020204030204"/>
              </a:rPr>
              <a:t>diagnosis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, a doctor wants to determine the </a:t>
            </a:r>
            <a:r>
              <a:rPr lang="en-US" b="1" dirty="0">
                <a:solidFill>
                  <a:srgbClr val="7030A0"/>
                </a:solidFill>
                <a:latin typeface="Calibri" panose="020F0502020204030204"/>
              </a:rPr>
              <a:t>disease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/>
              </a:rPr>
              <a:t>causing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 the </a:t>
            </a:r>
            <a:r>
              <a:rPr lang="en-US" b="1" dirty="0">
                <a:solidFill>
                  <a:srgbClr val="00B0F0"/>
                </a:solidFill>
                <a:latin typeface="Calibri" panose="020F0502020204030204"/>
              </a:rPr>
              <a:t>symptoms</a:t>
            </a:r>
          </a:p>
          <a:p>
            <a:pPr defTabSz="914377">
              <a:defRPr/>
            </a:pPr>
            <a:endParaRPr lang="en-US" dirty="0">
              <a:solidFill>
                <a:srgbClr val="000000"/>
              </a:solidFill>
              <a:latin typeface="Calibri" panose="020F0502020204030204"/>
            </a:endParaRPr>
          </a:p>
          <a:p>
            <a:pPr algn="ctr" defTabSz="914377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If a </a:t>
            </a:r>
            <a:r>
              <a:rPr lang="en-US" b="1" dirty="0">
                <a:solidFill>
                  <a:srgbClr val="7030A0"/>
                </a:solidFill>
                <a:latin typeface="Calibri" panose="020F0502020204030204"/>
              </a:rPr>
              <a:t>disease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/>
              </a:rPr>
              <a:t>causes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 the </a:t>
            </a:r>
            <a:r>
              <a:rPr lang="en-US" b="1" dirty="0">
                <a:solidFill>
                  <a:srgbClr val="00B0F0"/>
                </a:solidFill>
                <a:latin typeface="Calibri" panose="020F0502020204030204"/>
              </a:rPr>
              <a:t>symptoms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, then </a:t>
            </a:r>
            <a:r>
              <a:rPr lang="en-US" b="1" dirty="0">
                <a:solidFill>
                  <a:srgbClr val="000000"/>
                </a:solidFill>
                <a:latin typeface="Calibri" panose="020F0502020204030204"/>
              </a:rPr>
              <a:t>treating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 the </a:t>
            </a:r>
            <a:r>
              <a:rPr lang="en-US" b="1" dirty="0">
                <a:solidFill>
                  <a:srgbClr val="7030A0"/>
                </a:solidFill>
                <a:latin typeface="Calibri" panose="020F0502020204030204"/>
              </a:rPr>
              <a:t>disease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 will </a:t>
            </a:r>
            <a:r>
              <a:rPr lang="en-US" b="1" dirty="0">
                <a:solidFill>
                  <a:srgbClr val="000000"/>
                </a:solidFill>
                <a:latin typeface="Calibri" panose="020F0502020204030204"/>
              </a:rPr>
              <a:t>reduce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 the </a:t>
            </a:r>
            <a:r>
              <a:rPr lang="en-US" b="1" dirty="0">
                <a:solidFill>
                  <a:srgbClr val="00B0F0"/>
                </a:solidFill>
                <a:latin typeface="Calibri" panose="020F0502020204030204"/>
              </a:rPr>
              <a:t>symptoms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375CC8-47A9-4A05-B818-7F226C81DF65}"/>
              </a:ext>
            </a:extLst>
          </p:cNvPr>
          <p:cNvSpPr txBox="1"/>
          <p:nvPr/>
        </p:nvSpPr>
        <p:spPr>
          <a:xfrm>
            <a:off x="555009" y="2189711"/>
            <a:ext cx="3367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[TWEAK IMAGE of Disease model]</a:t>
            </a:r>
            <a:endParaRPr lang="en-CA" dirty="0">
              <a:solidFill>
                <a:srgbClr val="FF0000"/>
              </a:solidFill>
              <a:latin typeface="Calibri" panose="020F0502020204030204"/>
            </a:endParaRPr>
          </a:p>
        </p:txBody>
      </p:sp>
      <p:pic>
        <p:nvPicPr>
          <p:cNvPr id="9" name="videoplayback (1)">
            <a:hlinkClick r:id="" action="ppaction://media"/>
            <a:extLst>
              <a:ext uri="{FF2B5EF4-FFF2-40B4-BE49-F238E27FC236}">
                <a16:creationId xmlns:a16="http://schemas.microsoft.com/office/drawing/2014/main" id="{1F455B25-86CA-4AD3-B36D-C107E792C099}"/>
              </a:ext>
            </a:extLst>
          </p:cNvPr>
          <p:cNvPicPr>
            <a:picLocks noGrp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50000" end="54415.955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3049275" y="-1715218"/>
            <a:ext cx="18290553" cy="10288436"/>
          </a:xfrm>
        </p:spPr>
      </p:pic>
      <p:pic>
        <p:nvPicPr>
          <p:cNvPr id="6" name="Content Placeholder 7" descr="A person standing in front of a window&#10;&#10;Description automatically generated">
            <a:extLst>
              <a:ext uri="{FF2B5EF4-FFF2-40B4-BE49-F238E27FC236}">
                <a16:creationId xmlns:a16="http://schemas.microsoft.com/office/drawing/2014/main" id="{8FD1E2DC-AFD6-A1B5-092D-7E522E83FC9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6" t="-13611" r="29681" b="13611"/>
          <a:stretch/>
        </p:blipFill>
        <p:spPr>
          <a:xfrm>
            <a:off x="-240993" y="-117021"/>
            <a:ext cx="2158385" cy="26870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742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0E90-F9F5-41FA-AEC2-3A5A1598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</a:rPr>
              <a:t>REMINDERS:</a:t>
            </a:r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Take Away Lessons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4AF53-C430-496B-B330-E9E063F7E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  <a:spcBef>
                <a:spcPts val="2000"/>
              </a:spcBef>
            </a:pPr>
            <a:r>
              <a:rPr lang="en-US" sz="3200" dirty="0">
                <a:solidFill>
                  <a:schemeClr val="bg1"/>
                </a:solidFill>
              </a:rPr>
              <a:t>Classical and </a:t>
            </a:r>
            <a:r>
              <a:rPr lang="en-US" sz="3200" b="1" dirty="0">
                <a:solidFill>
                  <a:srgbClr val="DF3DD3"/>
                </a:solidFill>
              </a:rPr>
              <a:t>quantum causal structures </a:t>
            </a:r>
            <a:r>
              <a:rPr lang="en-US" sz="3200" dirty="0">
                <a:solidFill>
                  <a:schemeClr val="bg1"/>
                </a:solidFill>
              </a:rPr>
              <a:t>differ in their predictions only in terms of </a:t>
            </a:r>
            <a:r>
              <a:rPr lang="en-US" sz="3200" b="1" dirty="0">
                <a:solidFill>
                  <a:srgbClr val="DF3DD3"/>
                </a:solidFill>
              </a:rPr>
              <a:t>inequality constraints </a:t>
            </a:r>
            <a:r>
              <a:rPr lang="en-US" sz="2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(unpublished)</a:t>
            </a:r>
          </a:p>
          <a:p>
            <a:pPr algn="just">
              <a:lnSpc>
                <a:spcPct val="110000"/>
              </a:lnSpc>
              <a:spcBef>
                <a:spcPts val="2000"/>
              </a:spcBef>
            </a:pPr>
            <a:r>
              <a:rPr lang="en-US" sz="3200" b="1" dirty="0">
                <a:solidFill>
                  <a:srgbClr val="DF3DD3"/>
                </a:solidFill>
              </a:rPr>
              <a:t>E. Wolfe et. al. </a:t>
            </a:r>
            <a:r>
              <a:rPr lang="en-US" sz="3200" dirty="0">
                <a:solidFill>
                  <a:schemeClr val="bg1"/>
                </a:solidFill>
              </a:rPr>
              <a:t>developed techniques to characterize both classical and quantum</a:t>
            </a:r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correlations in </a:t>
            </a:r>
            <a:r>
              <a:rPr lang="en-US" sz="3200" b="1" dirty="0">
                <a:solidFill>
                  <a:srgbClr val="DF3DD3"/>
                </a:solidFill>
              </a:rPr>
              <a:t>arbitrary causal scenarios</a:t>
            </a:r>
          </a:p>
          <a:p>
            <a:pPr algn="just">
              <a:lnSpc>
                <a:spcPct val="110000"/>
              </a:lnSpc>
              <a:spcBef>
                <a:spcPts val="2000"/>
              </a:spcBef>
            </a:pPr>
            <a:r>
              <a:rPr lang="en-US" sz="3200" b="1" dirty="0">
                <a:solidFill>
                  <a:srgbClr val="DF3DD3"/>
                </a:solidFill>
              </a:rPr>
              <a:t>Causal approach </a:t>
            </a:r>
            <a:r>
              <a:rPr lang="en-US" sz="3200" dirty="0">
                <a:solidFill>
                  <a:schemeClr val="bg1"/>
                </a:solidFill>
              </a:rPr>
              <a:t>suggests new concepts of </a:t>
            </a:r>
            <a:r>
              <a:rPr lang="en-US" sz="3200" b="1" dirty="0">
                <a:solidFill>
                  <a:srgbClr val="DF3DD3"/>
                </a:solidFill>
              </a:rPr>
              <a:t>genuine network multipartite entanglement </a:t>
            </a:r>
            <a:r>
              <a:rPr lang="en-US" sz="3200" dirty="0">
                <a:solidFill>
                  <a:schemeClr val="bg1"/>
                </a:solidFill>
              </a:rPr>
              <a:t>and</a:t>
            </a:r>
            <a:r>
              <a:rPr lang="en-US" sz="3200" b="1" dirty="0">
                <a:solidFill>
                  <a:srgbClr val="DF3DD3"/>
                </a:solidFill>
              </a:rPr>
              <a:t> nonlocality</a:t>
            </a:r>
          </a:p>
          <a:p>
            <a:pPr algn="just">
              <a:lnSpc>
                <a:spcPct val="110000"/>
              </a:lnSpc>
              <a:spcBef>
                <a:spcPts val="2000"/>
              </a:spcBef>
            </a:pPr>
            <a:r>
              <a:rPr lang="en-US" sz="3200" dirty="0">
                <a:solidFill>
                  <a:schemeClr val="bg1"/>
                </a:solidFill>
              </a:rPr>
              <a:t>Research in </a:t>
            </a:r>
            <a:r>
              <a:rPr lang="en-US" sz="3200" b="1" dirty="0">
                <a:solidFill>
                  <a:srgbClr val="DF3DD3"/>
                </a:solidFill>
              </a:rPr>
              <a:t>quantum causal inference </a:t>
            </a:r>
            <a:r>
              <a:rPr lang="en-US" sz="3200" dirty="0">
                <a:solidFill>
                  <a:schemeClr val="bg1"/>
                </a:solidFill>
              </a:rPr>
              <a:t>encourages students to explore novel ideas at the forefront of </a:t>
            </a:r>
            <a:r>
              <a:rPr lang="en-US" sz="3200" b="1" dirty="0">
                <a:solidFill>
                  <a:srgbClr val="DF3DD3"/>
                </a:solidFill>
              </a:rPr>
              <a:t>data science</a:t>
            </a:r>
            <a:r>
              <a:rPr lang="en-US" sz="3200" dirty="0">
                <a:solidFill>
                  <a:schemeClr val="bg1"/>
                </a:solidFill>
              </a:rPr>
              <a:t>.</a:t>
            </a:r>
            <a:endParaRPr lang="en-US" sz="3200" b="1" dirty="0">
              <a:solidFill>
                <a:srgbClr val="DF3D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38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indow dir="ver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73C49-AB49-465E-B3D6-3D0A21106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Entropic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1347E-0C5E-46FA-8486-86BB5B307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efficient techniques to find entropic inequalities implied by </a:t>
            </a:r>
            <a:r>
              <a:rPr lang="en-US" b="1" dirty="0"/>
              <a:t>classical</a:t>
            </a:r>
            <a:r>
              <a:rPr lang="en-US" dirty="0"/>
              <a:t> causal structures.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There exists a technique to find entropic inequalities implied by </a:t>
            </a:r>
            <a:r>
              <a:rPr lang="en-US" b="1" dirty="0"/>
              <a:t>quantum</a:t>
            </a:r>
            <a:r>
              <a:rPr lang="en-US" dirty="0"/>
              <a:t> causal structures.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But it is presently unclear how to generate </a:t>
            </a:r>
            <a:r>
              <a:rPr lang="en-US" b="1" dirty="0"/>
              <a:t>violable</a:t>
            </a:r>
            <a:r>
              <a:rPr lang="en-US" dirty="0"/>
              <a:t> entropic inequalities.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E8128-123A-43E5-920C-F1FE42514E8E}"/>
              </a:ext>
            </a:extLst>
          </p:cNvPr>
          <p:cNvSpPr txBox="1"/>
          <p:nvPr/>
        </p:nvSpPr>
        <p:spPr>
          <a:xfrm>
            <a:off x="1450848" y="2221381"/>
            <a:ext cx="821436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/>
              <a:t>Weilenmann</a:t>
            </a:r>
            <a:r>
              <a:rPr lang="en-US" b="1" dirty="0"/>
              <a:t> &amp; Colbeck: </a:t>
            </a:r>
            <a:r>
              <a:rPr lang="en-US" dirty="0"/>
              <a:t>“</a:t>
            </a:r>
            <a:r>
              <a:rPr lang="en-US" dirty="0" err="1"/>
              <a:t>Analysing</a:t>
            </a:r>
            <a:r>
              <a:rPr lang="en-US" dirty="0"/>
              <a:t> causal structures with entropy” </a:t>
            </a:r>
            <a:r>
              <a:rPr lang="en-US" b="1" dirty="0">
                <a:hlinkClick r:id="rId2"/>
              </a:rPr>
              <a:t>arXiv:1709.08988</a:t>
            </a:r>
            <a:endParaRPr lang="en-US" b="1" dirty="0"/>
          </a:p>
          <a:p>
            <a:r>
              <a:rPr lang="en-US" b="1" dirty="0" err="1"/>
              <a:t>Mikin</a:t>
            </a:r>
            <a:r>
              <a:rPr lang="en-US" b="1" dirty="0"/>
              <a:t> et. al.: </a:t>
            </a:r>
            <a:r>
              <a:rPr lang="en-US" dirty="0"/>
              <a:t>“The entropic approach to causal correlations” </a:t>
            </a:r>
            <a:r>
              <a:rPr lang="en-US" b="1" dirty="0">
                <a:hlinkClick r:id="rId3"/>
              </a:rPr>
              <a:t>arXiv:1706.10270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5E2D78-00C2-4FD8-AF78-580F94FF8797}"/>
              </a:ext>
            </a:extLst>
          </p:cNvPr>
          <p:cNvSpPr txBox="1"/>
          <p:nvPr/>
        </p:nvSpPr>
        <p:spPr>
          <a:xfrm>
            <a:off x="1450848" y="4138573"/>
            <a:ext cx="891844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Chaves, </a:t>
            </a:r>
            <a:r>
              <a:rPr lang="en-US" b="1" dirty="0" err="1"/>
              <a:t>Majenz</a:t>
            </a:r>
            <a:r>
              <a:rPr lang="en-US" b="1" dirty="0"/>
              <a:t>, &amp; Gross: </a:t>
            </a:r>
            <a:r>
              <a:rPr lang="en-US" dirty="0"/>
              <a:t>“Information-Theoretic Implications of Quantum Causal Structures” </a:t>
            </a:r>
            <a:r>
              <a:rPr lang="en-US" b="1" dirty="0">
                <a:hlinkClick r:id="rId4"/>
              </a:rPr>
              <a:t>arXiv:1407.3800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772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C0714-AE8C-4C77-B155-FBE1172B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Links for Further Reading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2BB8F-4C5A-42D9-935D-D1C96A344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 to Inflation Technique</a:t>
            </a:r>
            <a:br>
              <a:rPr lang="en-US" dirty="0"/>
            </a:br>
            <a:r>
              <a:rPr lang="en-CA" dirty="0">
                <a:hlinkClick r:id="rId2"/>
              </a:rPr>
              <a:t>arXiv:1609.00672</a:t>
            </a:r>
            <a:endParaRPr lang="en-US" dirty="0"/>
          </a:p>
          <a:p>
            <a:endParaRPr lang="en-US" dirty="0"/>
          </a:p>
          <a:p>
            <a:r>
              <a:rPr lang="en-US" dirty="0"/>
              <a:t>Quantum Inflation</a:t>
            </a:r>
            <a:br>
              <a:rPr lang="en-US" dirty="0"/>
            </a:br>
            <a:r>
              <a:rPr lang="en-CA" dirty="0">
                <a:hlinkClick r:id="rId3"/>
              </a:rPr>
              <a:t>arXiv:1909.10519</a:t>
            </a:r>
            <a:endParaRPr lang="en-US" dirty="0"/>
          </a:p>
          <a:p>
            <a:endParaRPr lang="en-US" dirty="0"/>
          </a:p>
          <a:p>
            <a:r>
              <a:rPr lang="en-US" dirty="0"/>
              <a:t>On LOSR vs LOCC</a:t>
            </a:r>
            <a:br>
              <a:rPr lang="en-US" dirty="0"/>
            </a:br>
            <a:r>
              <a:rPr lang="en-CA" dirty="0">
                <a:hlinkClick r:id="rId4"/>
              </a:rPr>
              <a:t>arXiv:2004.09194</a:t>
            </a:r>
            <a:endParaRPr lang="en-US" dirty="0"/>
          </a:p>
          <a:p>
            <a:endParaRPr lang="en-US" dirty="0"/>
          </a:p>
          <a:p>
            <a:r>
              <a:rPr lang="en-US" dirty="0"/>
              <a:t>Genuine Network Multipartite Entanglement</a:t>
            </a:r>
            <a:br>
              <a:rPr lang="en-US" dirty="0"/>
            </a:br>
            <a:r>
              <a:rPr lang="en-CA">
                <a:hlinkClick r:id="rId5"/>
              </a:rPr>
              <a:t>arXiv:2002.02773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9330775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6608FB-C7E3-4BB9-5C40-0BEC4CC36B5D}"/>
              </a:ext>
            </a:extLst>
          </p:cNvPr>
          <p:cNvSpPr txBox="1"/>
          <p:nvPr/>
        </p:nvSpPr>
        <p:spPr>
          <a:xfrm>
            <a:off x="2565780" y="4044815"/>
            <a:ext cx="1497526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15"/>
            <a:r>
              <a:rPr lang="en-US" sz="2667" dirty="0">
                <a:solidFill>
                  <a:srgbClr val="000000"/>
                </a:solidFill>
                <a:latin typeface="Arial"/>
              </a:rPr>
              <a:t>Exercise</a:t>
            </a:r>
            <a:endParaRPr lang="en-CA" sz="2667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C36861-3E09-0200-B351-B425CD99A6B0}"/>
              </a:ext>
            </a:extLst>
          </p:cNvPr>
          <p:cNvSpPr txBox="1"/>
          <p:nvPr/>
        </p:nvSpPr>
        <p:spPr>
          <a:xfrm>
            <a:off x="7459719" y="5385405"/>
            <a:ext cx="117371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15"/>
            <a:r>
              <a:rPr lang="en-US" sz="2667" dirty="0">
                <a:solidFill>
                  <a:srgbClr val="000000"/>
                </a:solidFill>
                <a:latin typeface="Arial"/>
              </a:rPr>
              <a:t>Health</a:t>
            </a:r>
            <a:endParaRPr lang="en-CA" sz="2667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1267E6-B59D-A5E9-8D93-A76729D5E10B}"/>
              </a:ext>
            </a:extLst>
          </p:cNvPr>
          <p:cNvSpPr txBox="1"/>
          <p:nvPr/>
        </p:nvSpPr>
        <p:spPr>
          <a:xfrm>
            <a:off x="6435910" y="2260604"/>
            <a:ext cx="3196837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15"/>
            <a:r>
              <a:rPr lang="en-US" sz="2667" dirty="0">
                <a:solidFill>
                  <a:srgbClr val="000000"/>
                </a:solidFill>
                <a:latin typeface="Arial"/>
              </a:rPr>
              <a:t>Water Consumption</a:t>
            </a:r>
            <a:endParaRPr lang="en-CA" sz="2667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2002EE47-A48D-CBCF-6695-12D0D4089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869" y="2626639"/>
            <a:ext cx="2212316" cy="142658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E5FD2D5F-F9C5-6345-D1D9-1B8561FB7E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59719" y="797386"/>
            <a:ext cx="1206008" cy="1464439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14B9D9DB-7139-9FF7-998B-B20703C757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44223" y="3943295"/>
            <a:ext cx="1066800" cy="1270000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8454811E-2438-26FF-138E-9CF9050792F1}"/>
              </a:ext>
            </a:extLst>
          </p:cNvPr>
          <p:cNvSpPr/>
          <p:nvPr/>
        </p:nvSpPr>
        <p:spPr>
          <a:xfrm rot="20090894">
            <a:off x="4337256" y="2237772"/>
            <a:ext cx="1923011" cy="330515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txBody>
          <a:bodyPr rtlCol="0" anchor="ctr">
            <a:noAutofit/>
          </a:bodyPr>
          <a:lstStyle/>
          <a:p>
            <a:pPr algn="ctr" defTabSz="609515"/>
            <a:endParaRPr lang="en-CA" sz="2667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9A8F053-2265-8679-BDF4-C5F673B2799E}"/>
              </a:ext>
            </a:extLst>
          </p:cNvPr>
          <p:cNvSpPr/>
          <p:nvPr/>
        </p:nvSpPr>
        <p:spPr>
          <a:xfrm rot="1273327">
            <a:off x="4586372" y="4091680"/>
            <a:ext cx="1923011" cy="330515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txBody>
          <a:bodyPr rtlCol="0" anchor="ctr">
            <a:noAutofit/>
          </a:bodyPr>
          <a:lstStyle/>
          <a:p>
            <a:pPr algn="ctr" defTabSz="609515"/>
            <a:endParaRPr lang="en-CA" sz="2667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89B15C7E-9541-2149-CE3D-67C2A7B40011}"/>
              </a:ext>
            </a:extLst>
          </p:cNvPr>
          <p:cNvSpPr/>
          <p:nvPr/>
        </p:nvSpPr>
        <p:spPr>
          <a:xfrm rot="5400000">
            <a:off x="7731421" y="3174675"/>
            <a:ext cx="662604" cy="330515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txBody>
          <a:bodyPr rtlCol="0" anchor="ctr">
            <a:noAutofit/>
          </a:bodyPr>
          <a:lstStyle/>
          <a:p>
            <a:pPr algn="ctr" defTabSz="609515"/>
            <a:endParaRPr lang="en-CA" sz="2667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504"/>
      </p:ext>
    </p:extLst>
  </p:cSld>
  <p:clrMapOvr>
    <a:masterClrMapping/>
  </p:clrMapOvr>
  <p:transition advClick="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al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CC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B9"/>
      </a:accent6>
      <a:hlink>
        <a:srgbClr val="CC99FF"/>
      </a:hlink>
      <a:folHlink>
        <a:srgbClr val="FFCC66"/>
      </a:folHlink>
    </a:clrScheme>
    <a:fontScheme name="tal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rgbClr val="000000"/>
          </a:solidFill>
        </a:ln>
      </a:spPr>
      <a:bodyPr rtlCol="0" anchor="ctr">
        <a:noAutofit/>
      </a:bodyPr>
      <a:lstStyle>
        <a:defPPr algn="ctr">
          <a:defRPr sz="2000" b="0" dirty="0" smtClean="0">
            <a:solidFill>
              <a:srgbClr val="000000"/>
            </a:solidFill>
          </a:defRPr>
        </a:defPPr>
      </a:lstStyle>
    </a:spDef>
    <a:lnDef>
      <a:spPr bwMode="auto">
        <a:solidFill>
          <a:schemeClr val="bg1"/>
        </a:solidFill>
        <a:ln w="25400" cap="flat" cmpd="sng" algn="ctr">
          <a:solidFill>
            <a:schemeClr val="accent2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2000" b="0" dirty="0" smtClean="0">
            <a:solidFill>
              <a:srgbClr val="000000"/>
            </a:solidFill>
          </a:defRPr>
        </a:defPPr>
      </a:lstStyle>
    </a:txDef>
  </a:objectDefaults>
  <a:extraClrSchemeLst>
    <a:extraClrScheme>
      <a:clrScheme name="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al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CC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B9"/>
      </a:accent6>
      <a:hlink>
        <a:srgbClr val="CC99FF"/>
      </a:hlink>
      <a:folHlink>
        <a:srgbClr val="FFCC66"/>
      </a:folHlink>
    </a:clrScheme>
    <a:fontScheme name="tal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rgbClr val="000000"/>
          </a:solidFill>
        </a:ln>
      </a:spPr>
      <a:bodyPr rtlCol="0" anchor="ctr">
        <a:noAutofit/>
      </a:bodyPr>
      <a:lstStyle>
        <a:defPPr algn="ctr">
          <a:defRPr sz="2000" b="0" dirty="0" smtClean="0">
            <a:solidFill>
              <a:srgbClr val="000000"/>
            </a:solidFill>
          </a:defRPr>
        </a:defPPr>
      </a:lstStyle>
    </a:spDef>
    <a:lnDef>
      <a:spPr bwMode="auto">
        <a:solidFill>
          <a:schemeClr val="bg1"/>
        </a:solidFill>
        <a:ln w="25400" cap="flat" cmpd="sng" algn="ctr">
          <a:solidFill>
            <a:schemeClr val="accent2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2000" b="0" dirty="0" smtClean="0">
            <a:solidFill>
              <a:srgbClr val="000000"/>
            </a:solidFill>
          </a:defRPr>
        </a:defPPr>
      </a:lstStyle>
    </a:txDef>
  </a:objectDefaults>
  <a:extraClrSchemeLst>
    <a:extraClrScheme>
      <a:clrScheme name="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5034</TotalTime>
  <Words>4242</Words>
  <Application>Microsoft Office PowerPoint</Application>
  <PresentationFormat>Widescreen</PresentationFormat>
  <Paragraphs>1109</Paragraphs>
  <Slides>99</Slides>
  <Notes>6</Notes>
  <HiddenSlides>66</HiddenSlides>
  <MMClips>1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99</vt:i4>
      </vt:variant>
    </vt:vector>
  </HeadingPairs>
  <TitlesOfParts>
    <vt:vector size="110" baseType="lpstr">
      <vt:lpstr>Aharoni</vt:lpstr>
      <vt:lpstr>Arial</vt:lpstr>
      <vt:lpstr>Calibri</vt:lpstr>
      <vt:lpstr>Calibri Light</vt:lpstr>
      <vt:lpstr>Cambria</vt:lpstr>
      <vt:lpstr>Cambria Math</vt:lpstr>
      <vt:lpstr>Miriam Fixed</vt:lpstr>
      <vt:lpstr>Office Theme</vt:lpstr>
      <vt:lpstr>talk</vt:lpstr>
      <vt:lpstr>2_talk</vt:lpstr>
      <vt:lpstr>Acrobat Document</vt:lpstr>
      <vt:lpstr>Paradoxes &amp; Probabilities</vt:lpstr>
      <vt:lpstr>OUTLINE</vt:lpstr>
      <vt:lpstr>PowerPoint Presentation</vt:lpstr>
      <vt:lpstr>PowerPoint Presentation</vt:lpstr>
      <vt:lpstr>Quantum Entanglement and Nonlocal Correlations</vt:lpstr>
      <vt:lpstr>A quantum experiment</vt:lpstr>
      <vt:lpstr>Bell Scenario (circuit model)</vt:lpstr>
      <vt:lpstr>Bell’s Quantum Example</vt:lpstr>
      <vt:lpstr>Hardy’s Quantum Example</vt:lpstr>
      <vt:lpstr>Bell’s Theorem</vt:lpstr>
      <vt:lpstr>Causal Inference and Machine Learning</vt:lpstr>
      <vt:lpstr>Causal Modelling</vt:lpstr>
      <vt:lpstr>PowerPoint Presentation</vt:lpstr>
      <vt:lpstr>Reichenbach's Common Cause Principle</vt:lpstr>
      <vt:lpstr>Inducing Correlation by Postselection</vt:lpstr>
      <vt:lpstr>Conditional Independence (d-separation)</vt:lpstr>
      <vt:lpstr>Fancier Equality Constraints: Nested Markov</vt:lpstr>
      <vt:lpstr>Causal Discovery</vt:lpstr>
      <vt:lpstr>Example: Cancer, Smoking, &amp; Tar in the lungs </vt:lpstr>
      <vt:lpstr>Causal Discovery &amp; Bell’s Theorem</vt:lpstr>
      <vt:lpstr>Loopholes used to “explain” Bell’s Theorem</vt:lpstr>
      <vt:lpstr>Contrasting classical and quantum unobserved common causes</vt:lpstr>
      <vt:lpstr>Interpreting Bell’s Theorem: Spooky Action</vt:lpstr>
      <vt:lpstr>Interpreting Bell’s Theorem: Nonclassical Causes</vt:lpstr>
      <vt:lpstr>Looking for a Quantum / Classical Gap</vt:lpstr>
      <vt:lpstr>Looking for a Quantum / Classical Gap</vt:lpstr>
      <vt:lpstr>Visualizing Bell Scenario Distributions</vt:lpstr>
      <vt:lpstr>Looking for a Quantum / Classical Gap</vt:lpstr>
      <vt:lpstr>Visualizing Bilocality Scenario Distributions</vt:lpstr>
      <vt:lpstr>Looking for a Quantum / Classical Gap</vt:lpstr>
      <vt:lpstr>Where do inequalities come from?</vt:lpstr>
      <vt:lpstr>The inflation technique for correlation scenarios</vt:lpstr>
      <vt:lpstr>Triangle Scenario</vt:lpstr>
      <vt:lpstr>“Reuse” causal parameters</vt:lpstr>
      <vt:lpstr>Causal Inflation in 60 seconds</vt:lpstr>
      <vt:lpstr>PowerPoint Presentation</vt:lpstr>
      <vt:lpstr>PowerPoint Presentation</vt:lpstr>
      <vt:lpstr>PowerPoint Presentation</vt:lpstr>
      <vt:lpstr>Links + Symmetry = Linear Program</vt:lpstr>
      <vt:lpstr>Implied Inequalities…</vt:lpstr>
      <vt:lpstr>Is it violable? </vt:lpstr>
      <vt:lpstr>Is it violable?</vt:lpstr>
      <vt:lpstr>PowerPoint Presentation</vt:lpstr>
      <vt:lpstr>No Broadcasting Theorem</vt:lpstr>
      <vt:lpstr>PowerPoint Presentation</vt:lpstr>
      <vt:lpstr>Non-Fanout Inflations    =    GPT valid arguments</vt:lpstr>
      <vt:lpstr>Links w/o symmetry constraints still powerful!</vt:lpstr>
      <vt:lpstr>Links w/o symmetry constraints still powerful!</vt:lpstr>
      <vt:lpstr>Links w/o symmetry constraints still powerful!</vt:lpstr>
      <vt:lpstr>Constraint recovered without broadcasting</vt:lpstr>
      <vt:lpstr>Henson Lal &amp; Pusey  arXiv:1405.2572</vt:lpstr>
      <vt:lpstr>Creative Non-Fanout: The Ring</vt:lpstr>
      <vt:lpstr>Creative Non-Fanout: The Ring</vt:lpstr>
      <vt:lpstr>Creative Fanout: The Web</vt:lpstr>
      <vt:lpstr>Other causal structures: Unpacking versus Interrupting</vt:lpstr>
      <vt:lpstr>Instrumental Scenario</vt:lpstr>
      <vt:lpstr>Instrumental Scenario (Unpacking)</vt:lpstr>
      <vt:lpstr>Instrumental Scenario (Interruption)</vt:lpstr>
      <vt:lpstr>Instrumental Scenario (Interruption)</vt:lpstr>
      <vt:lpstr>Henson Lal &amp; Pusey  arXiv:1405.2572</vt:lpstr>
      <vt:lpstr>Bell Scenario (Unpacking)</vt:lpstr>
      <vt:lpstr>Biconfounding Scenario (Unpacking)</vt:lpstr>
      <vt:lpstr>Biconfounding Scenario (Interruption)</vt:lpstr>
      <vt:lpstr>Biconfounding Scenario (Unpacking+Inflation)</vt:lpstr>
      <vt:lpstr>Classical Causal Inference Recommendation</vt:lpstr>
      <vt:lpstr>GPT Causal Inference Recommendation</vt:lpstr>
      <vt:lpstr>Recap</vt:lpstr>
      <vt:lpstr>Quantum Causal Inference Recommendation</vt:lpstr>
      <vt:lpstr>Observational Equivalence</vt:lpstr>
      <vt:lpstr>Exogenization: precursor to canonical form</vt:lpstr>
      <vt:lpstr>No quantum (or GPT) exogenization!</vt:lpstr>
      <vt:lpstr>GPT Correlations = Generalization of No-Signalling</vt:lpstr>
      <vt:lpstr>What is genuinely multipartite, in terms of causal modelling?</vt:lpstr>
      <vt:lpstr>Genuine Multipartite Entanglement Definition </vt:lpstr>
      <vt:lpstr>Multipartiteness is unstable under Composition</vt:lpstr>
      <vt:lpstr>Genuine Multipartite Nonlocality Definition </vt:lpstr>
      <vt:lpstr>Multipartiteness is unstable under Composition</vt:lpstr>
      <vt:lpstr>LOSR vs LOCC</vt:lpstr>
      <vt:lpstr>LOCC Entanglement vs LOSR Entanglement</vt:lpstr>
      <vt:lpstr>Genuine Network Multipartite Entanglement</vt:lpstr>
      <vt:lpstr>Not Genuinely Network Multipartite Entangled</vt:lpstr>
      <vt:lpstr>Triangle-Producible Quantum States</vt:lpstr>
      <vt:lpstr>Ring Inflation for Triangle Producible States</vt:lpstr>
      <vt:lpstr>Genuine Multipartite Nonlocality Definition </vt:lpstr>
      <vt:lpstr>Svetlichny’s Inequality</vt:lpstr>
      <vt:lpstr>Genuine Network Multipartite Nonlocality</vt:lpstr>
      <vt:lpstr>Nonlocal Width ≤ 2</vt:lpstr>
      <vt:lpstr>Violating Svetlichny’s Inequality with 3 PR boxes</vt:lpstr>
      <vt:lpstr>Quantum Width (causal proposal)</vt:lpstr>
      <vt:lpstr>Not Genuinely Network Multipartite Nonlocal</vt:lpstr>
      <vt:lpstr>Quantum Width ≠ Nonlocality Width ? </vt:lpstr>
      <vt:lpstr>Ring Inflation for Triangle Producible Correlations</vt:lpstr>
      <vt:lpstr>Genuine Network Multipartite Nonlocality</vt:lpstr>
      <vt:lpstr>Causality Research Summary</vt:lpstr>
      <vt:lpstr>Automated Diagnosis</vt:lpstr>
      <vt:lpstr>REMINDERS: Take Away Lessons</vt:lpstr>
      <vt:lpstr>Entropic Approach</vt:lpstr>
      <vt:lpstr>Links for Further Reading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Causal Modelling for Quantum Foundations</dc:title>
  <dc:creator>Elie Wolfe</dc:creator>
  <cp:lastModifiedBy>Elie Wolfe</cp:lastModifiedBy>
  <cp:revision>89</cp:revision>
  <dcterms:created xsi:type="dcterms:W3CDTF">2019-03-11T18:23:28Z</dcterms:created>
  <dcterms:modified xsi:type="dcterms:W3CDTF">2024-05-30T12:14:50Z</dcterms:modified>
</cp:coreProperties>
</file>