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1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7"/>
  </p:notesMasterIdLst>
  <p:handoutMasterIdLst>
    <p:handoutMasterId r:id="rId28"/>
  </p:handoutMasterIdLst>
  <p:sldIdLst>
    <p:sldId id="260" r:id="rId5"/>
    <p:sldId id="547" r:id="rId6"/>
    <p:sldId id="640" r:id="rId7"/>
    <p:sldId id="661" r:id="rId8"/>
    <p:sldId id="643" r:id="rId9"/>
    <p:sldId id="649" r:id="rId10"/>
    <p:sldId id="665" r:id="rId11"/>
    <p:sldId id="663" r:id="rId12"/>
    <p:sldId id="662" r:id="rId13"/>
    <p:sldId id="666" r:id="rId14"/>
    <p:sldId id="604" r:id="rId15"/>
    <p:sldId id="574" r:id="rId16"/>
    <p:sldId id="664" r:id="rId17"/>
    <p:sldId id="642" r:id="rId18"/>
    <p:sldId id="623" r:id="rId19"/>
    <p:sldId id="624" r:id="rId20"/>
    <p:sldId id="567" r:id="rId21"/>
    <p:sldId id="619" r:id="rId22"/>
    <p:sldId id="600" r:id="rId23"/>
    <p:sldId id="526" r:id="rId24"/>
    <p:sldId id="602" r:id="rId25"/>
    <p:sldId id="539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obias L. Fabian Junginger" initials="TLFJ" lastIdx="16" clrIdx="0"/>
  <p:cmAuthor id="1" name="tobi@triumf.ca" initials="t" lastIdx="1" clrIdx="1">
    <p:extLst>
      <p:ext uri="{19B8F6BF-5375-455C-9EA6-DF929625EA0E}">
        <p15:presenceInfo xmlns:p15="http://schemas.microsoft.com/office/powerpoint/2012/main" userId="64baec16cae3b88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454"/>
    <a:srgbClr val="0000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66" y="1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382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FB9618-0199-4E7C-8709-3DA215F603F0}" type="datetimeFigureOut">
              <a:rPr lang="en-CA" smtClean="0"/>
              <a:t>2024-05-28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C9434A-B077-4CDD-950F-48D92D50C0C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107046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D1A0D3-6EF1-4038-A927-81C471206BD3}" type="datetimeFigureOut">
              <a:rPr lang="en-CA" smtClean="0"/>
              <a:t>2024-05-28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6F35F-1268-49A5-A30E-0A1D3770E49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457991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877839-57F2-40C5-9297-934A8D740A74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189319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877839-57F2-40C5-9297-934A8D740A74}" type="slidenum">
              <a:rPr lang="en-CA" smtClean="0"/>
              <a:t>21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09199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1219200" cy="365125"/>
          </a:xfrm>
        </p:spPr>
        <p:txBody>
          <a:bodyPr/>
          <a:lstStyle/>
          <a:p>
            <a:r>
              <a:rPr lang="en-US" smtClean="0"/>
              <a:t>05/27/2024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9616" y="6356351"/>
            <a:ext cx="5818832" cy="365125"/>
          </a:xfrm>
        </p:spPr>
        <p:txBody>
          <a:bodyPr/>
          <a:lstStyle/>
          <a:p>
            <a:r>
              <a:rPr lang="en-US" b="1" smtClean="0"/>
              <a:t>Superconducting Radiofrequency research and development at TRIUMF and UVic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33171-1A2B-45AF-BC19-83A39A9692BB}" type="slidenum">
              <a:rPr lang="en-CA" smtClean="0"/>
              <a:pPr/>
              <a:t>‹#›</a:t>
            </a:fld>
            <a:r>
              <a:rPr lang="en-CA" dirty="0" smtClean="0"/>
              <a:t>/12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649931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72008"/>
            <a:ext cx="10972800" cy="54868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764705"/>
            <a:ext cx="10972800" cy="53614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95467" y="6461429"/>
            <a:ext cx="9217024" cy="365125"/>
          </a:xfrm>
        </p:spPr>
        <p:txBody>
          <a:bodyPr/>
          <a:lstStyle/>
          <a:p>
            <a:r>
              <a:rPr lang="en-US" b="1" smtClean="0"/>
              <a:t>Superconducting Radiofrequency research and development at TRIUMF and UVic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61115" y="6448252"/>
            <a:ext cx="1549963" cy="365125"/>
          </a:xfrm>
        </p:spPr>
        <p:txBody>
          <a:bodyPr/>
          <a:lstStyle/>
          <a:p>
            <a:fld id="{A5133171-1A2B-45AF-BC19-83A39A9692BB}" type="slidenum">
              <a:rPr lang="en-CA" smtClean="0"/>
              <a:pPr/>
              <a:t>‹#›</a:t>
            </a:fld>
            <a:r>
              <a:rPr lang="en-CA" dirty="0" smtClean="0"/>
              <a:t>/12</a:t>
            </a:r>
            <a:endParaRPr lang="en-CA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-14960" y="6437152"/>
            <a:ext cx="12206960" cy="0"/>
          </a:xfrm>
          <a:prstGeom prst="line">
            <a:avLst/>
          </a:prstGeom>
          <a:ln w="317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-14960" y="652236"/>
            <a:ext cx="12206960" cy="0"/>
          </a:xfrm>
          <a:prstGeom prst="line">
            <a:avLst/>
          </a:prstGeom>
          <a:ln w="317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1955" y="6458606"/>
            <a:ext cx="1219200" cy="365125"/>
          </a:xfrm>
        </p:spPr>
        <p:txBody>
          <a:bodyPr/>
          <a:lstStyle/>
          <a:p>
            <a:r>
              <a:rPr lang="en-US" smtClean="0"/>
              <a:t>05/27/2024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37032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05/27/2024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b="1" smtClean="0"/>
              <a:t>Superconducting Radiofrequency research and development at TRIUMF and UVic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133171-1A2B-45AF-BC19-83A39A9692B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15267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6" Type="http://schemas.openxmlformats.org/officeDocument/2006/relationships/image" Target="../media/image36.png"/><Relationship Id="rId5" Type="http://schemas.openxmlformats.org/officeDocument/2006/relationships/image" Target="../media/image35.jpeg"/><Relationship Id="rId4" Type="http://schemas.openxmlformats.org/officeDocument/2006/relationships/image" Target="../media/image34.jp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hyperlink" Target="https://doi.org/10.1103/PhysRevAccelBeams.23.122001" TargetMode="External"/><Relationship Id="rId7" Type="http://schemas.openxmlformats.org/officeDocument/2006/relationships/image" Target="../media/image42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11" Type="http://schemas.openxmlformats.org/officeDocument/2006/relationships/image" Target="../media/image46.png"/><Relationship Id="rId5" Type="http://schemas.openxmlformats.org/officeDocument/2006/relationships/image" Target="../media/image40.png"/><Relationship Id="rId10" Type="http://schemas.openxmlformats.org/officeDocument/2006/relationships/image" Target="../media/image45.png"/><Relationship Id="rId4" Type="http://schemas.openxmlformats.org/officeDocument/2006/relationships/image" Target="../media/image39.jpeg"/><Relationship Id="rId9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22.xml"/><Relationship Id="rId13" Type="http://schemas.openxmlformats.org/officeDocument/2006/relationships/tags" Target="../tags/tag27.xml"/><Relationship Id="rId18" Type="http://schemas.openxmlformats.org/officeDocument/2006/relationships/image" Target="../media/image50.png"/><Relationship Id="rId3" Type="http://schemas.openxmlformats.org/officeDocument/2006/relationships/tags" Target="../tags/tag17.xml"/><Relationship Id="rId7" Type="http://schemas.openxmlformats.org/officeDocument/2006/relationships/tags" Target="../tags/tag21.xml"/><Relationship Id="rId12" Type="http://schemas.openxmlformats.org/officeDocument/2006/relationships/tags" Target="../tags/tag26.xml"/><Relationship Id="rId17" Type="http://schemas.openxmlformats.org/officeDocument/2006/relationships/image" Target="../media/image49.png"/><Relationship Id="rId2" Type="http://schemas.openxmlformats.org/officeDocument/2006/relationships/tags" Target="../tags/tag16.xml"/><Relationship Id="rId16" Type="http://schemas.openxmlformats.org/officeDocument/2006/relationships/image" Target="../media/image48.png"/><Relationship Id="rId1" Type="http://schemas.openxmlformats.org/officeDocument/2006/relationships/tags" Target="../tags/tag15.xml"/><Relationship Id="rId6" Type="http://schemas.openxmlformats.org/officeDocument/2006/relationships/tags" Target="../tags/tag20.xml"/><Relationship Id="rId11" Type="http://schemas.openxmlformats.org/officeDocument/2006/relationships/tags" Target="../tags/tag25.xml"/><Relationship Id="rId5" Type="http://schemas.openxmlformats.org/officeDocument/2006/relationships/tags" Target="../tags/tag19.xml"/><Relationship Id="rId15" Type="http://schemas.openxmlformats.org/officeDocument/2006/relationships/image" Target="../media/image47.png"/><Relationship Id="rId10" Type="http://schemas.openxmlformats.org/officeDocument/2006/relationships/tags" Target="../tags/tag24.xml"/><Relationship Id="rId4" Type="http://schemas.openxmlformats.org/officeDocument/2006/relationships/tags" Target="../tags/tag18.xml"/><Relationship Id="rId9" Type="http://schemas.openxmlformats.org/officeDocument/2006/relationships/tags" Target="../tags/tag23.xml"/><Relationship Id="rId14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0.png"/><Relationship Id="rId5" Type="http://schemas.openxmlformats.org/officeDocument/2006/relationships/image" Target="../media/image480.png"/><Relationship Id="rId4" Type="http://schemas.openxmlformats.org/officeDocument/2006/relationships/image" Target="../media/image47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5.jpe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5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Relationship Id="rId6" Type="http://schemas.openxmlformats.org/officeDocument/2006/relationships/image" Target="../media/image60.png"/><Relationship Id="rId5" Type="http://schemas.openxmlformats.org/officeDocument/2006/relationships/image" Target="../media/image24.jpeg"/><Relationship Id="rId4" Type="http://schemas.openxmlformats.org/officeDocument/2006/relationships/image" Target="../media/image5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image" Target="../media/image18.png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0.xml"/><Relationship Id="rId2" Type="http://schemas.openxmlformats.org/officeDocument/2006/relationships/tags" Target="../tags/tag2.xml"/><Relationship Id="rId16" Type="http://schemas.openxmlformats.org/officeDocument/2006/relationships/image" Target="../media/image17.png"/><Relationship Id="rId20" Type="http://schemas.openxmlformats.org/officeDocument/2006/relationships/image" Target="../media/image19.pn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tags" Target="../tags/tag9.xml"/><Relationship Id="rId10" Type="http://schemas.openxmlformats.org/officeDocument/2006/relationships/tags" Target="../tags/tag10.xml"/><Relationship Id="rId19" Type="http://schemas.openxmlformats.org/officeDocument/2006/relationships/tags" Target="../tags/tag11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3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22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b="1" dirty="0"/>
              <a:t>Superconducting Radiofrequency research and development at TRIUMF and </a:t>
            </a:r>
            <a:r>
              <a:rPr lang="en-CA" b="1" dirty="0" err="1"/>
              <a:t>UVic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CA" dirty="0" smtClean="0"/>
              <a:t>Tobias </a:t>
            </a:r>
            <a:r>
              <a:rPr lang="en-CA" dirty="0" smtClean="0"/>
              <a:t>Junginger, </a:t>
            </a:r>
            <a:r>
              <a:rPr lang="en-CA" dirty="0" smtClean="0"/>
              <a:t>Aveen Mahon</a:t>
            </a:r>
            <a:r>
              <a:rPr lang="en-CA" dirty="0"/>
              <a:t>,</a:t>
            </a:r>
            <a:r>
              <a:rPr lang="en-CA" dirty="0"/>
              <a:t> </a:t>
            </a:r>
            <a:r>
              <a:rPr lang="en-CA" dirty="0" smtClean="0"/>
              <a:t>Daniel Hedji, Lucas Wallace, Noah </a:t>
            </a:r>
            <a:r>
              <a:rPr lang="en-CA" dirty="0" err="1" smtClean="0"/>
              <a:t>Gorgichuk</a:t>
            </a:r>
            <a:r>
              <a:rPr lang="en-CA" dirty="0" smtClean="0"/>
              <a:t>, Oliver Kester, Philipp Kolb</a:t>
            </a:r>
            <a:r>
              <a:rPr lang="en-CA" dirty="0"/>
              <a:t>,</a:t>
            </a:r>
            <a:r>
              <a:rPr lang="en-CA" dirty="0"/>
              <a:t> Robert </a:t>
            </a:r>
            <a:r>
              <a:rPr lang="en-CA" dirty="0" smtClean="0"/>
              <a:t>Edward Laxdal,</a:t>
            </a:r>
            <a:r>
              <a:rPr lang="en-CA" dirty="0"/>
              <a:t> Rogério de </a:t>
            </a:r>
            <a:r>
              <a:rPr lang="en-CA" dirty="0" smtClean="0"/>
              <a:t>Sousa, Ryan McFadden, William Stokes, Md </a:t>
            </a:r>
            <a:r>
              <a:rPr lang="en-CA" dirty="0" err="1" smtClean="0"/>
              <a:t>Asaduzzman</a:t>
            </a:r>
            <a:r>
              <a:rPr lang="en-CA" dirty="0" smtClean="0"/>
              <a:t>, Edward Thoeng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87789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SRF Material Science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360" y="764705"/>
            <a:ext cx="5126360" cy="5361459"/>
          </a:xfrm>
        </p:spPr>
        <p:txBody>
          <a:bodyPr>
            <a:normAutofit/>
          </a:bodyPr>
          <a:lstStyle/>
          <a:p>
            <a:r>
              <a:rPr lang="en-US" dirty="0" smtClean="0"/>
              <a:t>SRF material science is about engineering the outermost ~100nm of the material by coating or diffusion </a:t>
            </a:r>
          </a:p>
          <a:p>
            <a:r>
              <a:rPr lang="en-US" dirty="0" smtClean="0"/>
              <a:t>Our research focuses on detecting flux penetration with nanometer resolution and its correlation to material properties</a:t>
            </a:r>
            <a:endParaRPr lang="en-CA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9174" y="764706"/>
            <a:ext cx="2927106" cy="199141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8658853" y="914664"/>
            <a:ext cx="29118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/>
              <a:t>β</a:t>
            </a:r>
            <a:r>
              <a:rPr lang="en-CA" i="1" dirty="0"/>
              <a:t>-NMR </a:t>
            </a:r>
            <a:r>
              <a:rPr lang="en-CA" i="1" dirty="0" smtClean="0"/>
              <a:t>(TRIUMF) enables flux penetration measurements with nanometer depth resolution</a:t>
            </a:r>
            <a:endParaRPr lang="en-CA" i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0031" y="2864404"/>
            <a:ext cx="2145235" cy="205012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669423" y="4914245"/>
            <a:ext cx="63900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Transmission electron microscopy (</a:t>
            </a:r>
            <a:r>
              <a:rPr lang="en-US" i="1" dirty="0" err="1" smtClean="0"/>
              <a:t>UVic</a:t>
            </a:r>
            <a:r>
              <a:rPr lang="en-US" i="1" dirty="0" smtClean="0"/>
              <a:t>) and secondary ion mass spectroscopy (Surface Science Western) reveal surface structure and elemental composition</a:t>
            </a:r>
            <a:endParaRPr lang="en-CA" i="1" dirty="0"/>
          </a:p>
        </p:txBody>
      </p:sp>
      <p:sp>
        <p:nvSpPr>
          <p:cNvPr id="14" name="Rectangle 13"/>
          <p:cNvSpPr/>
          <p:nvPr/>
        </p:nvSpPr>
        <p:spPr>
          <a:xfrm>
            <a:off x="335360" y="5983817"/>
            <a:ext cx="74043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dirty="0">
                <a:solidFill>
                  <a:srgbClr val="FF0000"/>
                </a:solidFill>
              </a:rPr>
              <a:t>R. Laxdal, R. McFadden, E. Thoeng, </a:t>
            </a:r>
            <a:r>
              <a:rPr lang="en-US" dirty="0" smtClean="0">
                <a:solidFill>
                  <a:srgbClr val="FF0000"/>
                </a:solidFill>
              </a:rPr>
              <a:t>Md </a:t>
            </a:r>
            <a:r>
              <a:rPr lang="en-US" dirty="0" err="1" smtClean="0">
                <a:solidFill>
                  <a:srgbClr val="FF0000"/>
                </a:solidFill>
              </a:rPr>
              <a:t>Assaduzzaman</a:t>
            </a:r>
            <a:r>
              <a:rPr lang="en-US" dirty="0" smtClean="0">
                <a:solidFill>
                  <a:srgbClr val="FF0000"/>
                </a:solidFill>
              </a:rPr>
              <a:t>, W. Stokes, L. Wallace 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87518" y="2527765"/>
            <a:ext cx="3396259" cy="2240238"/>
          </a:xfrm>
          <a:prstGeom prst="rect">
            <a:avLst/>
          </a:prstGeom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Superconducting Radiofrequency research and development at TRIUMF and UVic</a:t>
            </a:r>
            <a:endParaRPr lang="en-CA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33171-1A2B-45AF-BC19-83A39A9692BB}" type="slidenum">
              <a:rPr lang="en-CA" smtClean="0"/>
              <a:pPr/>
              <a:t>10</a:t>
            </a:fld>
            <a:r>
              <a:rPr lang="en-CA" smtClean="0"/>
              <a:t>/12</a:t>
            </a:r>
            <a:endParaRPr lang="en-CA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05/27/2024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81673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7368" y="2924944"/>
            <a:ext cx="6450623" cy="34125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flipH="1">
            <a:off x="263351" y="675758"/>
            <a:ext cx="115212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Main mechanism for quantum </a:t>
            </a:r>
            <a:r>
              <a:rPr lang="en-GB" sz="2000" dirty="0" err="1"/>
              <a:t>decoherence</a:t>
            </a:r>
            <a:r>
              <a:rPr lang="en-GB" sz="2000" dirty="0"/>
              <a:t> in current quantum hardware are defect two level systems (TLS) </a:t>
            </a:r>
            <a:r>
              <a:rPr lang="en-GB" sz="2000" dirty="0" smtClean="0"/>
              <a:t>in </a:t>
            </a:r>
            <a:r>
              <a:rPr lang="en-GB" sz="2000" dirty="0"/>
              <a:t>oxides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SRF cavities can increase coherence times and be used as a testbed for theoretical models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Re-analysis of literature data </a:t>
            </a:r>
            <a:r>
              <a:rPr lang="en-US" sz="2000" dirty="0"/>
              <a:t>provides evidence that the TLSs present in niobium oxide are “atomic-like” (instead of “glass-like”) . </a:t>
            </a:r>
            <a:r>
              <a:rPr lang="en-US" sz="2000" dirty="0">
                <a:solidFill>
                  <a:srgbClr val="FF0000"/>
                </a:solidFill>
              </a:rPr>
              <a:t>Undergrad Project N </a:t>
            </a:r>
            <a:r>
              <a:rPr lang="en-US" sz="2000" dirty="0" err="1" smtClean="0">
                <a:solidFill>
                  <a:srgbClr val="FF0000"/>
                </a:solidFill>
              </a:rPr>
              <a:t>Gorgichuk</a:t>
            </a:r>
            <a:endParaRPr lang="en-US" sz="2000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Replacing the oxide with another material can increase coherence times (recent results from CEA </a:t>
            </a:r>
            <a:r>
              <a:rPr lang="en-US" sz="2000" dirty="0" err="1" smtClean="0"/>
              <a:t>Saclay</a:t>
            </a:r>
            <a:r>
              <a:rPr lang="en-US" sz="2000" dirty="0" smtClean="0"/>
              <a:t>)</a:t>
            </a:r>
            <a:endParaRPr lang="en-GB" sz="2000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991544" y="72008"/>
            <a:ext cx="8229600" cy="548680"/>
          </a:xfrm>
        </p:spPr>
        <p:txBody>
          <a:bodyPr>
            <a:normAutofit fontScale="90000"/>
          </a:bodyPr>
          <a:lstStyle/>
          <a:p>
            <a:r>
              <a:rPr lang="en-CA" dirty="0"/>
              <a:t>SRF for Quantum Computing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3689"/>
          <a:stretch/>
        </p:blipFill>
        <p:spPr>
          <a:xfrm>
            <a:off x="1102040" y="3480091"/>
            <a:ext cx="1482747" cy="125561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179074" y="3892574"/>
            <a:ext cx="1340862" cy="90024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CA" sz="1050" dirty="0" smtClean="0"/>
              <a:t>N Gorgichuk, T Junginger, R de Sousa -</a:t>
            </a:r>
          </a:p>
          <a:p>
            <a:r>
              <a:rPr lang="en-CA" sz="1050" dirty="0" smtClean="0"/>
              <a:t> </a:t>
            </a:r>
            <a:r>
              <a:rPr lang="en-US" sz="1050" dirty="0"/>
              <a:t>Physical Review Applied 19 (2</a:t>
            </a:r>
            <a:r>
              <a:rPr lang="en-US" sz="1050" dirty="0" smtClean="0"/>
              <a:t>) 2022</a:t>
            </a:r>
            <a:endParaRPr lang="en-CA" sz="105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4178" y="2971707"/>
            <a:ext cx="4181475" cy="321945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824192" y="3172314"/>
            <a:ext cx="2497158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CA" sz="1400" dirty="0" smtClean="0"/>
              <a:t>Y. </a:t>
            </a:r>
            <a:r>
              <a:rPr lang="en-CA" sz="1400" dirty="0" err="1" smtClean="0"/>
              <a:t>Kalboussi</a:t>
            </a:r>
            <a:r>
              <a:rPr lang="en-CA" sz="1400" dirty="0" smtClean="0"/>
              <a:t> et al. APL 124 2024 </a:t>
            </a:r>
            <a:endParaRPr lang="en-CA" sz="1400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Superconducting Radiofrequency research and development at TRIUMF and UVic</a:t>
            </a:r>
            <a:endParaRPr lang="en-CA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33171-1A2B-45AF-BC19-83A39A9692BB}" type="slidenum">
              <a:rPr lang="en-CA" smtClean="0"/>
              <a:pPr/>
              <a:t>11</a:t>
            </a:fld>
            <a:r>
              <a:rPr lang="en-CA" smtClean="0"/>
              <a:t>/12</a:t>
            </a:r>
            <a:endParaRPr lang="en-CA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05/27/2024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8584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smtClean="0"/>
              <a:t>Summary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SRF cavities unlike DC magnets need to be operated in a flux free Meissner </a:t>
            </a:r>
            <a:r>
              <a:rPr lang="en-CA" dirty="0" smtClean="0"/>
              <a:t>state</a:t>
            </a:r>
          </a:p>
          <a:p>
            <a:pPr lvl="1"/>
            <a:r>
              <a:rPr lang="en-CA" dirty="0"/>
              <a:t>Current material of choice for SRF cavities is niobium (largest </a:t>
            </a:r>
            <a:r>
              <a:rPr lang="en-CA" i="1" dirty="0"/>
              <a:t>H</a:t>
            </a:r>
            <a:r>
              <a:rPr lang="en-CA" baseline="-25000" dirty="0"/>
              <a:t>C1</a:t>
            </a:r>
            <a:r>
              <a:rPr lang="en-CA" dirty="0" smtClean="0"/>
              <a:t>)</a:t>
            </a:r>
          </a:p>
          <a:p>
            <a:pPr lvl="2"/>
            <a:r>
              <a:rPr lang="en-US" dirty="0" smtClean="0"/>
              <a:t>Performance close to fundamental limits in elliptical cavities</a:t>
            </a:r>
            <a:endParaRPr lang="en-CA" dirty="0" smtClean="0"/>
          </a:p>
          <a:p>
            <a:pPr lvl="1"/>
            <a:r>
              <a:rPr lang="en-CA" dirty="0" smtClean="0"/>
              <a:t> Meissner state </a:t>
            </a:r>
            <a:r>
              <a:rPr lang="en-CA" dirty="0"/>
              <a:t>can potentially be maintained above </a:t>
            </a:r>
            <a:r>
              <a:rPr lang="en-CA" i="1" dirty="0"/>
              <a:t>H</a:t>
            </a:r>
            <a:r>
              <a:rPr lang="en-CA" baseline="-25000" dirty="0"/>
              <a:t>c1</a:t>
            </a:r>
            <a:r>
              <a:rPr lang="en-CA" dirty="0"/>
              <a:t> using </a:t>
            </a:r>
            <a:r>
              <a:rPr lang="en-CA" dirty="0" err="1"/>
              <a:t>heterostructure</a:t>
            </a:r>
            <a:r>
              <a:rPr lang="en-CA" dirty="0"/>
              <a:t> </a:t>
            </a:r>
            <a:r>
              <a:rPr lang="en-CA" dirty="0" smtClean="0"/>
              <a:t>coatings</a:t>
            </a:r>
          </a:p>
          <a:p>
            <a:r>
              <a:rPr lang="en-US" dirty="0" smtClean="0"/>
              <a:t>SRF technology is interesting for quantum applications</a:t>
            </a:r>
            <a:endParaRPr lang="en-CA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Superconducting Radiofrequency research and development at TRIUMF and UVic</a:t>
            </a:r>
            <a:endParaRPr lang="en-CA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33171-1A2B-45AF-BC19-83A39A9692BB}" type="slidenum">
              <a:rPr lang="en-CA" smtClean="0"/>
              <a:pPr/>
              <a:t>12</a:t>
            </a:fld>
            <a:r>
              <a:rPr lang="en-CA" smtClean="0"/>
              <a:t>/12</a:t>
            </a:r>
            <a:endParaRPr lang="en-CA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05/27/2024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93641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Backup slides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Superconducting Radiofrequency research and development at TRIUMF and UVic</a:t>
            </a:r>
            <a:endParaRPr lang="en-CA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33171-1A2B-45AF-BC19-83A39A9692BB}" type="slidenum">
              <a:rPr lang="en-CA" smtClean="0"/>
              <a:pPr/>
              <a:t>13</a:t>
            </a:fld>
            <a:r>
              <a:rPr lang="en-CA" smtClean="0"/>
              <a:t>/12</a:t>
            </a:r>
            <a:endParaRPr lang="en-CA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05/27/2024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8915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Examples of </a:t>
            </a:r>
            <a:r>
              <a:rPr lang="en-US" dirty="0" err="1"/>
              <a:t>SRF</a:t>
            </a:r>
            <a:r>
              <a:rPr lang="en-US" dirty="0"/>
              <a:t> accelerators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18"/>
          <a:stretch/>
        </p:blipFill>
        <p:spPr bwMode="auto">
          <a:xfrm>
            <a:off x="1509715" y="1326321"/>
            <a:ext cx="6847775" cy="3906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291911" y="1272315"/>
            <a:ext cx="138531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100" b="1" dirty="0">
                <a:solidFill>
                  <a:schemeClr val="bg1"/>
                </a:solidFill>
              </a:rPr>
              <a:t>KEK, Japan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668174" y="1257942"/>
            <a:ext cx="186717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100" b="1" dirty="0">
                <a:solidFill>
                  <a:schemeClr val="bg1"/>
                </a:solidFill>
              </a:rPr>
              <a:t>DESY, Germany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40407" y="3291004"/>
            <a:ext cx="129221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100" b="1" dirty="0">
                <a:solidFill>
                  <a:schemeClr val="bg1"/>
                </a:solidFill>
              </a:rPr>
              <a:t>JLAB, USA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020104" y="3216531"/>
            <a:ext cx="309834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100" b="1" dirty="0">
                <a:solidFill>
                  <a:schemeClr val="bg1"/>
                </a:solidFill>
              </a:rPr>
              <a:t>CERN, </a:t>
            </a:r>
            <a:r>
              <a:rPr lang="en-CA" sz="2100" b="1" dirty="0" err="1">
                <a:solidFill>
                  <a:schemeClr val="bg1"/>
                </a:solidFill>
              </a:rPr>
              <a:t>Switzerland+France</a:t>
            </a:r>
            <a:endParaRPr lang="en-CA" sz="2100" b="1" dirty="0">
              <a:solidFill>
                <a:schemeClr val="bg1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1763" y="3511219"/>
            <a:ext cx="2498350" cy="166390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8031394" y="4711525"/>
            <a:ext cx="251908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100" b="1" dirty="0" err="1">
                <a:solidFill>
                  <a:schemeClr val="bg1"/>
                </a:solidFill>
              </a:rPr>
              <a:t>XFEL</a:t>
            </a:r>
            <a:r>
              <a:rPr lang="en-CA" sz="2100" b="1" dirty="0">
                <a:solidFill>
                  <a:schemeClr val="bg1"/>
                </a:solidFill>
              </a:rPr>
              <a:t>, Germany, 2018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50" y="3041630"/>
            <a:ext cx="2921956" cy="219146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843100" y="2995379"/>
            <a:ext cx="29595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>
                <a:solidFill>
                  <a:schemeClr val="bg1"/>
                </a:solidFill>
              </a:rPr>
              <a:t>CERN, </a:t>
            </a:r>
            <a:r>
              <a:rPr lang="en-CA" sz="2000" b="1" dirty="0" err="1">
                <a:solidFill>
                  <a:schemeClr val="bg1"/>
                </a:solidFill>
              </a:rPr>
              <a:t>Switzerland+France</a:t>
            </a:r>
            <a:endParaRPr lang="en-CA" sz="20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62574" y="4790693"/>
            <a:ext cx="128503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100" b="1" dirty="0" err="1">
                <a:solidFill>
                  <a:schemeClr val="bg1"/>
                </a:solidFill>
              </a:rPr>
              <a:t>LHC</a:t>
            </a:r>
            <a:r>
              <a:rPr lang="en-CA" sz="2100" b="1" dirty="0">
                <a:solidFill>
                  <a:schemeClr val="bg1"/>
                </a:solidFill>
              </a:rPr>
              <a:t>, 2008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7" t="55077" r="52841"/>
          <a:stretch/>
        </p:blipFill>
        <p:spPr bwMode="auto">
          <a:xfrm>
            <a:off x="7659793" y="1185616"/>
            <a:ext cx="2880321" cy="2062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785" y="294831"/>
            <a:ext cx="7725544" cy="5801206"/>
          </a:xfrm>
          <a:prstGeom prst="rect">
            <a:avLst/>
          </a:prstGeom>
          <a:solidFill>
            <a:schemeClr val="bg2">
              <a:alpha val="76000"/>
            </a:schemeClr>
          </a:solidFill>
          <a:ln>
            <a:noFill/>
          </a:ln>
          <a:extLst/>
        </p:spPr>
      </p:pic>
      <p:sp>
        <p:nvSpPr>
          <p:cNvPr id="3" name="TextBox 2"/>
          <p:cNvSpPr txBox="1"/>
          <p:nvPr/>
        </p:nvSpPr>
        <p:spPr>
          <a:xfrm>
            <a:off x="8104321" y="1326321"/>
            <a:ext cx="224407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>
                <a:solidFill>
                  <a:schemeClr val="bg1"/>
                </a:solidFill>
              </a:rPr>
              <a:t>Jefferson Lab, USA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6896319" y="3064051"/>
            <a:ext cx="1727985" cy="1596527"/>
            <a:chOff x="5372318" y="3064050"/>
            <a:chExt cx="1727985" cy="1596527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flipH="1">
              <a:off x="6671143" y="3647734"/>
              <a:ext cx="429160" cy="214580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 rot="16200000">
              <a:off x="4804887" y="3631481"/>
              <a:ext cx="159652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err="1">
                  <a:solidFill>
                    <a:srgbClr val="C00000"/>
                  </a:solidFill>
                </a:rPr>
                <a:t>TRIUMF</a:t>
              </a:r>
              <a:r>
                <a:rPr lang="en-US" sz="1200" b="1" dirty="0">
                  <a:solidFill>
                    <a:srgbClr val="C00000"/>
                  </a:solidFill>
                </a:rPr>
                <a:t>+</a:t>
              </a:r>
            </a:p>
            <a:p>
              <a:r>
                <a:rPr lang="en-US" sz="1200" b="1" dirty="0">
                  <a:solidFill>
                    <a:srgbClr val="C00000"/>
                  </a:solidFill>
                </a:rPr>
                <a:t>Canadian Light Source</a:t>
              </a:r>
            </a:p>
          </p:txBody>
        </p:sp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flipH="1">
              <a:off x="5833983" y="3941632"/>
              <a:ext cx="429160" cy="214580"/>
            </a:xfrm>
            <a:prstGeom prst="rect">
              <a:avLst/>
            </a:prstGeom>
          </p:spPr>
        </p:pic>
      </p:grp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Superconducting Radiofrequency research and development at TRIUMF and UVic</a:t>
            </a:r>
            <a:endParaRPr lang="en-CA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33171-1A2B-45AF-BC19-83A39A9692BB}" type="slidenum">
              <a:rPr lang="en-CA" smtClean="0"/>
              <a:pPr/>
              <a:t>14</a:t>
            </a:fld>
            <a:r>
              <a:rPr lang="en-CA" smtClean="0"/>
              <a:t>/12</a:t>
            </a:r>
            <a:endParaRPr lang="en-CA" dirty="0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05/27/2024</a:t>
            </a:r>
            <a:endParaRPr lang="en-CA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84156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EDC8E0-49B4-4DBF-9B13-E948D09FF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Coaxial </a:t>
            </a:r>
            <a:r>
              <a:rPr lang="en-CA" dirty="0"/>
              <a:t>Research Cavities at TRIUMF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22E1E5-F73D-4BA6-A359-5D4A680B81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964" y="822800"/>
            <a:ext cx="11047228" cy="1597939"/>
          </a:xfrm>
        </p:spPr>
        <p:txBody>
          <a:bodyPr>
            <a:normAutofit/>
          </a:bodyPr>
          <a:lstStyle/>
          <a:p>
            <a:r>
              <a:rPr lang="en-CA" sz="2000" dirty="0"/>
              <a:t>Most SRF research done on high frequency, high beta, elliptical cavities.</a:t>
            </a:r>
          </a:p>
          <a:p>
            <a:r>
              <a:rPr lang="en-CA" sz="2000" dirty="0"/>
              <a:t>Ion accelerators need low frequency, low beta coaxial cavities. </a:t>
            </a:r>
          </a:p>
          <a:p>
            <a:r>
              <a:rPr lang="en-CA" sz="2000" dirty="0"/>
              <a:t>TRIUMF has dedicated coaxial cavities for fundamental SRF research </a:t>
            </a:r>
          </a:p>
          <a:p>
            <a:endParaRPr lang="en-US" sz="1800" dirty="0"/>
          </a:p>
          <a:p>
            <a:endParaRPr lang="en-CA" sz="1800" dirty="0"/>
          </a:p>
        </p:txBody>
      </p:sp>
      <p:pic>
        <p:nvPicPr>
          <p:cNvPr id="9" name="Content Placeholder 7">
            <a:extLst>
              <a:ext uri="{FF2B5EF4-FFF2-40B4-BE49-F238E27FC236}">
                <a16:creationId xmlns:a16="http://schemas.microsoft.com/office/drawing/2014/main" id="{B6979866-6183-46E7-A714-31C8D52A9BB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9484" y="3041039"/>
            <a:ext cx="2105015" cy="2430988"/>
          </a:xfrm>
          <a:prstGeom prst="rect">
            <a:avLst/>
          </a:prstGeom>
          <a:noFill/>
        </p:spPr>
      </p:pic>
      <p:grpSp>
        <p:nvGrpSpPr>
          <p:cNvPr id="17" name="Group 16"/>
          <p:cNvGrpSpPr/>
          <p:nvPr/>
        </p:nvGrpSpPr>
        <p:grpSpPr>
          <a:xfrm>
            <a:off x="722157" y="2588558"/>
            <a:ext cx="2169411" cy="523220"/>
            <a:chOff x="3577417" y="2645681"/>
            <a:chExt cx="2169411" cy="523220"/>
          </a:xfrm>
        </p:grpSpPr>
        <p:sp>
          <p:nvSpPr>
            <p:cNvPr id="16" name="TextBox 15"/>
            <p:cNvSpPr txBox="1"/>
            <p:nvPr/>
          </p:nvSpPr>
          <p:spPr>
            <a:xfrm flipH="1">
              <a:off x="3577417" y="2645681"/>
              <a:ext cx="10655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/>
                <a:t>QWR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 flipH="1">
              <a:off x="4747556" y="2645681"/>
              <a:ext cx="9992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b="1" dirty="0"/>
                <a:t>HWR</a:t>
              </a:r>
            </a:p>
          </p:txBody>
        </p:sp>
      </p:grpSp>
      <p:sp>
        <p:nvSpPr>
          <p:cNvPr id="18" name="TextBox 17"/>
          <p:cNvSpPr txBox="1"/>
          <p:nvPr/>
        </p:nvSpPr>
        <p:spPr>
          <a:xfrm flipH="1">
            <a:off x="623392" y="5907595"/>
            <a:ext cx="316690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P. Kolb et al.</a:t>
            </a:r>
          </a:p>
          <a:p>
            <a:r>
              <a:rPr lang="en-GB" sz="1100" dirty="0"/>
              <a:t> </a:t>
            </a:r>
            <a:r>
              <a:rPr lang="en-US" sz="1100" dirty="0">
                <a:hlinkClick r:id="rId3"/>
              </a:rPr>
              <a:t>Phys. Rev. </a:t>
            </a:r>
            <a:r>
              <a:rPr lang="en-US" sz="1100" dirty="0" err="1">
                <a:hlinkClick r:id="rId3"/>
              </a:rPr>
              <a:t>Accel</a:t>
            </a:r>
            <a:r>
              <a:rPr lang="en-US" sz="1100" dirty="0">
                <a:hlinkClick r:id="rId3"/>
              </a:rPr>
              <a:t>. Beams 23, 122001</a:t>
            </a:r>
            <a:endParaRPr lang="en-CA" sz="1100" dirty="0"/>
          </a:p>
        </p:txBody>
      </p:sp>
      <p:sp>
        <p:nvSpPr>
          <p:cNvPr id="27" name="Rectangle 26"/>
          <p:cNvSpPr/>
          <p:nvPr/>
        </p:nvSpPr>
        <p:spPr>
          <a:xfrm>
            <a:off x="623392" y="5423928"/>
            <a:ext cx="21711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/>
              <a:t>QWR: Quarter Wave Resonator</a:t>
            </a:r>
          </a:p>
          <a:p>
            <a:r>
              <a:rPr lang="en-GB" sz="1200" i="1" dirty="0"/>
              <a:t>HWR: Half Wave Resonator</a:t>
            </a:r>
          </a:p>
        </p:txBody>
      </p:sp>
      <p:pic>
        <p:nvPicPr>
          <p:cNvPr id="4" name="Picture 4" descr="Chart, histogram&#10;&#10;Description automatically generated">
            <a:extLst>
              <a:ext uri="{FF2B5EF4-FFF2-40B4-BE49-F238E27FC236}">
                <a16:creationId xmlns:a16="http://schemas.microsoft.com/office/drawing/2014/main" id="{F7856F56-4C77-47A0-89AC-99F4C29D21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4152" y="2675279"/>
            <a:ext cx="3796267" cy="2768372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8231062" y="3910571"/>
            <a:ext cx="102143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QWR</a:t>
            </a:r>
          </a:p>
          <a:p>
            <a:r>
              <a:rPr lang="en-US" dirty="0"/>
              <a:t>217 MHz</a:t>
            </a:r>
          </a:p>
          <a:p>
            <a:r>
              <a:rPr lang="en-US" dirty="0"/>
              <a:t>T=2K</a:t>
            </a:r>
            <a:endParaRPr lang="en-CA" dirty="0"/>
          </a:p>
        </p:txBody>
      </p:sp>
      <p:sp>
        <p:nvSpPr>
          <p:cNvPr id="28" name="Rectangle 27"/>
          <p:cNvSpPr/>
          <p:nvPr/>
        </p:nvSpPr>
        <p:spPr>
          <a:xfrm>
            <a:off x="622970" y="1900652"/>
            <a:ext cx="40057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sz="1400" dirty="0">
                <a:solidFill>
                  <a:srgbClr val="FF0000"/>
                </a:solidFill>
              </a:rPr>
              <a:t>PI R. Laxdal, P. Kolb, MSc R. Gregory, </a:t>
            </a:r>
            <a:r>
              <a:rPr lang="en-US" sz="1400" dirty="0" smtClean="0">
                <a:solidFill>
                  <a:srgbClr val="FF0000"/>
                </a:solidFill>
              </a:rPr>
              <a:t>MSc. </a:t>
            </a:r>
            <a:r>
              <a:rPr lang="en-US" sz="1400" dirty="0">
                <a:solidFill>
                  <a:srgbClr val="FF0000"/>
                </a:solidFill>
              </a:rPr>
              <a:t>McMullen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3431704" y="2712660"/>
            <a:ext cx="4223644" cy="3450815"/>
            <a:chOff x="9144000" y="737040"/>
            <a:chExt cx="3972288" cy="3143746"/>
          </a:xfrm>
        </p:grpSpPr>
        <p:pic>
          <p:nvPicPr>
            <p:cNvPr id="7" name="Picture 2">
              <a:extLst>
                <a:ext uri="{FF2B5EF4-FFF2-40B4-BE49-F238E27FC236}">
                  <a16:creationId xmlns:a16="http://schemas.microsoft.com/office/drawing/2014/main" id="{8FCCDE87-41B3-469D-9422-00E6A105E4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793822" y="737040"/>
              <a:ext cx="1117204" cy="2234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3">
              <a:extLst>
                <a:ext uri="{FF2B5EF4-FFF2-40B4-BE49-F238E27FC236}">
                  <a16:creationId xmlns:a16="http://schemas.microsoft.com/office/drawing/2014/main" id="{BF3EDD44-A4C3-4B75-A50B-DEABA7EDD4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0953759" y="758127"/>
              <a:ext cx="1117202" cy="2234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6886A113-9459-4171-9824-FA1D533A2776}"/>
                </a:ext>
              </a:extLst>
            </p:cNvPr>
            <p:cNvGrpSpPr>
              <a:grpSpLocks noChangeAspect="1"/>
            </p:cNvGrpSpPr>
            <p:nvPr/>
          </p:nvGrpSpPr>
          <p:grpSpPr>
            <a:xfrm rot="10800000" flipH="1" flipV="1">
              <a:off x="11049610" y="2757505"/>
              <a:ext cx="982147" cy="870206"/>
              <a:chOff x="1410650" y="20096119"/>
              <a:chExt cx="3498349" cy="3241686"/>
            </a:xfrm>
          </p:grpSpPr>
          <p:pic>
            <p:nvPicPr>
              <p:cNvPr id="11" name="Picture 8">
                <a:extLst>
                  <a:ext uri="{FF2B5EF4-FFF2-40B4-BE49-F238E27FC236}">
                    <a16:creationId xmlns:a16="http://schemas.microsoft.com/office/drawing/2014/main" id="{7263BF2C-2C87-416D-A1B9-C863F0EC528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10650" y="20096119"/>
                <a:ext cx="1828800" cy="32416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" name="Picture 9">
                <a:extLst>
                  <a:ext uri="{FF2B5EF4-FFF2-40B4-BE49-F238E27FC236}">
                    <a16:creationId xmlns:a16="http://schemas.microsoft.com/office/drawing/2014/main" id="{B972D522-1E9E-4731-9747-38A8A699572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80199" y="20096119"/>
                <a:ext cx="1828800" cy="32416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CE90E16C-90B6-4113-AB30-F7823E8260CA}"/>
                </a:ext>
              </a:extLst>
            </p:cNvPr>
            <p:cNvGrpSpPr>
              <a:grpSpLocks noChangeAspect="1"/>
            </p:cNvGrpSpPr>
            <p:nvPr/>
          </p:nvGrpSpPr>
          <p:grpSpPr>
            <a:xfrm rot="10800000" flipH="1" flipV="1">
              <a:off x="9630586" y="2745339"/>
              <a:ext cx="1365714" cy="868452"/>
              <a:chOff x="2456897" y="16636436"/>
              <a:chExt cx="4876800" cy="3243273"/>
            </a:xfrm>
          </p:grpSpPr>
          <p:pic>
            <p:nvPicPr>
              <p:cNvPr id="30" name="Picture 3">
                <a:extLst>
                  <a:ext uri="{FF2B5EF4-FFF2-40B4-BE49-F238E27FC236}">
                    <a16:creationId xmlns:a16="http://schemas.microsoft.com/office/drawing/2014/main" id="{118AA7FD-1755-4574-9E74-49CF608B1C8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56897" y="16636436"/>
                <a:ext cx="1828800" cy="32416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1" name="Picture 4">
                <a:extLst>
                  <a:ext uri="{FF2B5EF4-FFF2-40B4-BE49-F238E27FC236}">
                    <a16:creationId xmlns:a16="http://schemas.microsoft.com/office/drawing/2014/main" id="{8ADAE311-1FA9-4965-B5CA-DB25DE8731C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80897" y="16638023"/>
                <a:ext cx="1828800" cy="32416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2" name="Picture 5">
                <a:extLst>
                  <a:ext uri="{FF2B5EF4-FFF2-40B4-BE49-F238E27FC236}">
                    <a16:creationId xmlns:a16="http://schemas.microsoft.com/office/drawing/2014/main" id="{2E5F6A18-0712-4133-86BE-CEB8F8CD4CA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04897" y="16638023"/>
                <a:ext cx="1828800" cy="32416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Rectangle 19"/>
            <p:cNvSpPr/>
            <p:nvPr/>
          </p:nvSpPr>
          <p:spPr>
            <a:xfrm>
              <a:off x="9144000" y="3600396"/>
              <a:ext cx="3972288" cy="2803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/>
              <a:r>
                <a:rPr lang="en-CA" sz="1400" i="1" dirty="0"/>
                <a:t>Multiple modes (=multiple frequencies) </a:t>
              </a:r>
            </a:p>
          </p:txBody>
        </p:sp>
      </p:grpSp>
      <p:sp>
        <p:nvSpPr>
          <p:cNvPr id="34" name="Rectangle 33"/>
          <p:cNvSpPr/>
          <p:nvPr/>
        </p:nvSpPr>
        <p:spPr>
          <a:xfrm>
            <a:off x="8024912" y="5367560"/>
            <a:ext cx="288170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/>
              <a:t>New baking procedures tried for the first time on coaxial cavities</a:t>
            </a:r>
          </a:p>
          <a:p>
            <a:r>
              <a:rPr lang="en-CA" sz="1200" i="1" dirty="0"/>
              <a:t>Encouraging results but below expectation (P. Kolb et al. SRF2021)</a:t>
            </a:r>
            <a:endParaRPr lang="en-US" sz="1200" i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Superconducting Radiofrequency research and development at TRIUMF and UVic</a:t>
            </a:r>
            <a:endParaRPr lang="en-CA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33171-1A2B-45AF-BC19-83A39A9692BB}" type="slidenum">
              <a:rPr lang="en-CA" smtClean="0"/>
              <a:pPr/>
              <a:t>15</a:t>
            </a:fld>
            <a:r>
              <a:rPr lang="en-CA" smtClean="0"/>
              <a:t>/12</a:t>
            </a:r>
            <a:endParaRPr lang="en-CA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05/27/2024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50310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139F2B-8932-4803-9D28-25488F648EE2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Coaxial </a:t>
            </a:r>
            <a:r>
              <a:rPr lang="en-CA" dirty="0"/>
              <a:t>Research Cavities at TRIUMF</a:t>
            </a:r>
            <a:endParaRPr lang="en-US" dirty="0"/>
          </a:p>
        </p:txBody>
      </p:sp>
      <p:sp>
        <p:nvSpPr>
          <p:cNvPr id="12" name="TextBox 11"/>
          <p:cNvSpPr txBox="1"/>
          <p:nvPr>
            <p:custDataLst>
              <p:tags r:id="rId3"/>
            </p:custDataLst>
          </p:nvPr>
        </p:nvSpPr>
        <p:spPr>
          <a:xfrm>
            <a:off x="571403" y="690140"/>
            <a:ext cx="520817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/>
              <a:t>Several new baking procedures tried for the first time on coaxial cavities</a:t>
            </a:r>
            <a:endParaRPr lang="en-CA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Unlike for traditional procedures there is no material removal (chemistry) after baking. Very clean environments required.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Material analysis with SEM/EDX shows signs of carbon contamination. </a:t>
            </a:r>
            <a:r>
              <a:rPr lang="en-CA" sz="2400" dirty="0">
                <a:solidFill>
                  <a:srgbClr val="FF0000"/>
                </a:solidFill>
              </a:rPr>
              <a:t>(Honors thesis project D. </a:t>
            </a:r>
            <a:r>
              <a:rPr lang="en-CA" sz="2400" dirty="0" err="1">
                <a:solidFill>
                  <a:srgbClr val="FF0000"/>
                </a:solidFill>
              </a:rPr>
              <a:t>Hedji</a:t>
            </a:r>
            <a:r>
              <a:rPr lang="en-CA" sz="2400" dirty="0">
                <a:solidFill>
                  <a:srgbClr val="FF0000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TOF-SIMS depth profile shows that carbon contamination is most pronounced in relevant near surface region </a:t>
            </a:r>
          </a:p>
        </p:txBody>
      </p:sp>
      <p:pic>
        <p:nvPicPr>
          <p:cNvPr id="14" name="Picture 13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6020716" y="2976173"/>
            <a:ext cx="4415938" cy="3116535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4118" y="785455"/>
            <a:ext cx="2353190" cy="176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7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01" t="27754" r="39302" b="43653"/>
          <a:stretch/>
        </p:blipFill>
        <p:spPr bwMode="auto">
          <a:xfrm>
            <a:off x="6079157" y="770943"/>
            <a:ext cx="2082809" cy="1795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>
            <p:custDataLst>
              <p:tags r:id="rId7"/>
            </p:custDataLst>
          </p:nvPr>
        </p:nvSpPr>
        <p:spPr>
          <a:xfrm>
            <a:off x="1500867" y="6183952"/>
            <a:ext cx="88848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/>
              <a:t>SEM: scanning electron microscopy, EDX: energy dispersive X-Ray spectroscopy, TOF-SIMS: Time-of-Flight Secondary ion mass spectroscopy  </a:t>
            </a:r>
          </a:p>
        </p:txBody>
      </p:sp>
      <p:pic>
        <p:nvPicPr>
          <p:cNvPr id="18" name="Picture 17"/>
          <p:cNvPicPr>
            <a:picLocks noChangeAspect="1"/>
          </p:cNvPicPr>
          <p:nvPr>
            <p:custDataLst>
              <p:tags r:id="rId8"/>
            </p:custDataLst>
          </p:nvPr>
        </p:nvPicPr>
        <p:blipFill rotWithShape="1">
          <a:blip r:embed="rId15"/>
          <a:srcRect l="13789" t="53192" r="78332" b="10525"/>
          <a:stretch/>
        </p:blipFill>
        <p:spPr>
          <a:xfrm>
            <a:off x="7121588" y="2944676"/>
            <a:ext cx="576064" cy="1872208"/>
          </a:xfrm>
          <a:prstGeom prst="rect">
            <a:avLst/>
          </a:prstGeom>
        </p:spPr>
      </p:pic>
      <p:cxnSp>
        <p:nvCxnSpPr>
          <p:cNvPr id="20" name="Straight Arrow Connector 19"/>
          <p:cNvCxnSpPr/>
          <p:nvPr>
            <p:custDataLst>
              <p:tags r:id="rId9"/>
            </p:custDataLst>
          </p:nvPr>
        </p:nvCxnSpPr>
        <p:spPr>
          <a:xfrm flipV="1">
            <a:off x="6888481" y="4406789"/>
            <a:ext cx="587327" cy="113722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961C2A8A-F431-41F0-B7AF-5383FFD5558F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6051267" y="754592"/>
            <a:ext cx="22082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400°Cavity Witness Sample</a:t>
            </a:r>
            <a:endParaRPr lang="en-CA" sz="14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61C2A8A-F431-41F0-B7AF-5383FFD5558F}"/>
              </a:ext>
            </a:extLst>
          </p:cNvPr>
          <p:cNvSpPr txBox="1"/>
          <p:nvPr>
            <p:custDataLst>
              <p:tags r:id="rId11"/>
            </p:custDataLst>
          </p:nvPr>
        </p:nvSpPr>
        <p:spPr>
          <a:xfrm>
            <a:off x="8223820" y="754592"/>
            <a:ext cx="1517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Reference Sample</a:t>
            </a:r>
          </a:p>
        </p:txBody>
      </p:sp>
      <p:sp>
        <p:nvSpPr>
          <p:cNvPr id="3" name="TextBox 2"/>
          <p:cNvSpPr txBox="1"/>
          <p:nvPr>
            <p:custDataLst>
              <p:tags r:id="rId12"/>
            </p:custDataLst>
          </p:nvPr>
        </p:nvSpPr>
        <p:spPr>
          <a:xfrm>
            <a:off x="6001423" y="2566666"/>
            <a:ext cx="5757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/>
              <a:t>SEM image before and after furnace cleaning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83DF40A-6B3E-40D2-8725-B6399CD89189}"/>
              </a:ext>
            </a:extLst>
          </p:cNvPr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16757" y="2981851"/>
            <a:ext cx="4274723" cy="3271173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Superconducting Radiofrequency research and development at TRIUMF and UVic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33171-1A2B-45AF-BC19-83A39A9692BB}" type="slidenum">
              <a:rPr lang="en-CA" smtClean="0"/>
              <a:pPr/>
              <a:t>16</a:t>
            </a:fld>
            <a:r>
              <a:rPr lang="en-CA" smtClean="0"/>
              <a:t>/12</a:t>
            </a:r>
            <a:endParaRPr lang="en-CA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05/27/2024</a:t>
            </a:r>
            <a:endParaRPr lang="en-CA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06697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When to use Superconducting Cavities</a:t>
            </a:r>
            <a:endParaRPr lang="en-US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/>
          </p:nvPr>
        </p:nvGraphicFramePr>
        <p:xfrm>
          <a:off x="1996888" y="3251420"/>
          <a:ext cx="60960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Super</a:t>
                      </a:r>
                    </a:p>
                    <a:p>
                      <a:pPr algn="ctr"/>
                      <a:r>
                        <a:rPr lang="en-GB" dirty="0" smtClean="0"/>
                        <a:t>Conducting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Normal</a:t>
                      </a:r>
                    </a:p>
                    <a:p>
                      <a:pPr algn="ctr"/>
                      <a:r>
                        <a:rPr lang="en-GB" dirty="0" smtClean="0"/>
                        <a:t>Conducting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39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1" baseline="0" dirty="0" smtClean="0"/>
                        <a:t>R</a:t>
                      </a:r>
                      <a:r>
                        <a:rPr lang="en-GB" i="0" baseline="-25000" dirty="0" smtClean="0"/>
                        <a:t>S</a:t>
                      </a:r>
                      <a:endParaRPr lang="en-GB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imes New Roman"/>
                          <a:cs typeface="Times New Roman"/>
                        </a:rPr>
                        <a:t>~</a:t>
                      </a:r>
                      <a:r>
                        <a:rPr lang="en-GB" dirty="0" err="1" smtClean="0">
                          <a:latin typeface="Times New Roman"/>
                          <a:cs typeface="Times New Roman"/>
                        </a:rPr>
                        <a:t>100n</a:t>
                      </a:r>
                      <a:r>
                        <a:rPr lang="el-GR" dirty="0" smtClean="0">
                          <a:latin typeface="Calibri"/>
                          <a:cs typeface="Times New Roman"/>
                        </a:rPr>
                        <a:t>Ω</a:t>
                      </a:r>
                      <a:endParaRPr lang="en-GB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 err="1" smtClean="0"/>
                        <a:t>3m</a:t>
                      </a:r>
                      <a:r>
                        <a:rPr lang="el-GR" dirty="0" smtClean="0">
                          <a:latin typeface="+mn-lt"/>
                          <a:cs typeface="Times New Roman"/>
                        </a:rPr>
                        <a:t>Ω</a:t>
                      </a:r>
                      <a:endParaRPr lang="en-GB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i="1" baseline="0" dirty="0" err="1" smtClean="0"/>
                        <a:t>P</a:t>
                      </a:r>
                      <a:r>
                        <a:rPr lang="en-GB" i="0" u="none" baseline="-25000" dirty="0" err="1" smtClean="0"/>
                        <a:t>diss</a:t>
                      </a:r>
                      <a:r>
                        <a:rPr lang="en-GB" i="0" u="none" baseline="-25000" dirty="0" smtClean="0"/>
                        <a:t> </a:t>
                      </a:r>
                      <a:endParaRPr lang="en-GB" i="0" u="none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39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 smtClean="0"/>
                        <a:t>7 W</a:t>
                      </a:r>
                      <a:endParaRPr lang="en-GB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 err="1" smtClean="0"/>
                        <a:t>200kW</a:t>
                      </a:r>
                      <a:endParaRPr lang="en-GB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Grid Power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≈</a:t>
                      </a:r>
                      <a:r>
                        <a:rPr lang="en-GB" dirty="0" err="1" smtClean="0"/>
                        <a:t>1kW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≈</a:t>
                      </a:r>
                      <a:r>
                        <a:rPr lang="en-GB" dirty="0" err="1" smtClean="0"/>
                        <a:t>400kW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981200" y="2796245"/>
            <a:ext cx="626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Example: </a:t>
            </a:r>
            <a:r>
              <a:rPr lang="en-GB" dirty="0" err="1"/>
              <a:t>Isac</a:t>
            </a:r>
            <a:r>
              <a:rPr lang="en-GB" dirty="0"/>
              <a:t>-II CW 141 MHz cavity operated in CW </a:t>
            </a:r>
            <a:r>
              <a:rPr lang="en-GB" i="1" dirty="0"/>
              <a:t>E</a:t>
            </a:r>
            <a:r>
              <a:rPr lang="en-GB" baseline="-25000" dirty="0"/>
              <a:t>acc</a:t>
            </a:r>
            <a:r>
              <a:rPr lang="en-GB" dirty="0"/>
              <a:t>=5 MV/m</a:t>
            </a:r>
          </a:p>
        </p:txBody>
      </p:sp>
      <p:sp>
        <p:nvSpPr>
          <p:cNvPr id="14" name="Down Arrow 13"/>
          <p:cNvSpPr/>
          <p:nvPr/>
        </p:nvSpPr>
        <p:spPr>
          <a:xfrm>
            <a:off x="4696431" y="5150970"/>
            <a:ext cx="484632" cy="3727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988501" y="5559785"/>
            <a:ext cx="5143536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Strongest incentive to use SC cavities is for accelerators operated in CW or at high duty factors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4046390" y="1565885"/>
                <a:ext cx="4569891" cy="60388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𝜂</m:t>
                      </m:r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𝑐𝑎𝑣𝑖𝑡𝑦</m:t>
                              </m:r>
                            </m:sub>
                          </m:sSub>
                        </m:num>
                        <m:den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𝑅𝑇</m:t>
                          </m:r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𝐶𝑎𝑣𝑖𝑡𝑦</m:t>
                              </m:r>
                            </m:sub>
                          </m:sSub>
                        </m:den>
                      </m:f>
                      <m:r>
                        <a:rPr lang="de-DE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4.2</m:t>
                          </m:r>
                          <m:r>
                            <m:rPr>
                              <m:sty m:val="p"/>
                            </m:rPr>
                            <a:rPr lang="de-DE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K</m:t>
                          </m:r>
                        </m:num>
                        <m:den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300</m:t>
                          </m:r>
                          <m:r>
                            <m:rPr>
                              <m:sty m:val="p"/>
                            </m:rPr>
                            <a:rPr lang="de-DE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K</m:t>
                          </m:r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−4.2</m:t>
                          </m:r>
                          <m:r>
                            <m:rPr>
                              <m:sty m:val="p"/>
                            </m:rPr>
                            <a:rPr lang="de-DE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K</m:t>
                          </m:r>
                        </m:den>
                      </m:f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=0.014</m:t>
                      </m:r>
                    </m:oMath>
                  </m:oMathPara>
                </a14:m>
                <a:endParaRPr lang="de-DE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6390" y="1565885"/>
                <a:ext cx="4569891" cy="60388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1869553" y="1526975"/>
            <a:ext cx="21768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Carnot Efficiency of  refrigeration cycle: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3827999" y="804442"/>
                <a:ext cx="2195601" cy="7265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>
                              <a:latin typeface="Cambria Math" panose="02040503050406030204" pitchFamily="18" charset="0"/>
                            </a:rPr>
                            <m:t>diss</m:t>
                          </m:r>
                        </m:sub>
                      </m:sSub>
                      <m:r>
                        <a:rPr lang="de-DE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>
                              <a:latin typeface="Cambria Math" panose="02040503050406030204" pitchFamily="18" charset="0"/>
                            </a:rPr>
                            <m:t>S</m:t>
                          </m:r>
                        </m:sub>
                      </m:sSub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de-DE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</m:d>
                            </m:e>
                            <m:sup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  <m:r>
                        <a:rPr lang="de-DE" i="1">
                          <a:latin typeface="Cambria Math" panose="02040503050406030204" pitchFamily="18" charset="0"/>
                        </a:rPr>
                        <m:t>𝑑𝑆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7999" y="804442"/>
                <a:ext cx="2195601" cy="72654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/>
          <p:cNvSpPr txBox="1"/>
          <p:nvPr/>
        </p:nvSpPr>
        <p:spPr>
          <a:xfrm>
            <a:off x="1869553" y="943645"/>
            <a:ext cx="1871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Dissipated power: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8760297" y="888237"/>
            <a:ext cx="1647873" cy="1173557"/>
            <a:chOff x="1332235" y="1196751"/>
            <a:chExt cx="1647873" cy="1173557"/>
          </a:xfrm>
        </p:grpSpPr>
        <p:grpSp>
          <p:nvGrpSpPr>
            <p:cNvPr id="21" name="Group 20"/>
            <p:cNvGrpSpPr/>
            <p:nvPr/>
          </p:nvGrpSpPr>
          <p:grpSpPr>
            <a:xfrm>
              <a:off x="1809293" y="1270471"/>
              <a:ext cx="1170815" cy="1024780"/>
              <a:chOff x="1817009" y="1271140"/>
              <a:chExt cx="1170815" cy="1024780"/>
            </a:xfrm>
          </p:grpSpPr>
          <p:sp>
            <p:nvSpPr>
              <p:cNvPr id="46" name="Oval 45"/>
              <p:cNvSpPr/>
              <p:nvPr/>
            </p:nvSpPr>
            <p:spPr>
              <a:xfrm>
                <a:off x="2555776" y="1271140"/>
                <a:ext cx="432048" cy="102001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977"/>
                <a:endParaRPr lang="en-GB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47" name="Straight Connector 46"/>
              <p:cNvCxnSpPr/>
              <p:nvPr/>
            </p:nvCxnSpPr>
            <p:spPr>
              <a:xfrm>
                <a:off x="1817009" y="1271140"/>
                <a:ext cx="93610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>
                <a:endCxn id="46" idx="4"/>
              </p:cNvCxnSpPr>
              <p:nvPr/>
            </p:nvCxnSpPr>
            <p:spPr>
              <a:xfrm flipV="1">
                <a:off x="1835696" y="2291158"/>
                <a:ext cx="936104" cy="476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" name="Freeform 21"/>
            <p:cNvSpPr/>
            <p:nvPr/>
          </p:nvSpPr>
          <p:spPr>
            <a:xfrm>
              <a:off x="2400158" y="1397794"/>
              <a:ext cx="90630" cy="738187"/>
            </a:xfrm>
            <a:custGeom>
              <a:avLst/>
              <a:gdLst>
                <a:gd name="connsiteX0" fmla="*/ 73961 w 90630"/>
                <a:gd name="connsiteY0" fmla="*/ 738187 h 738187"/>
                <a:gd name="connsiteX1" fmla="*/ 142 w 90630"/>
                <a:gd name="connsiteY1" fmla="*/ 350044 h 738187"/>
                <a:gd name="connsiteX2" fmla="*/ 90630 w 90630"/>
                <a:gd name="connsiteY2" fmla="*/ 0 h 738187"/>
                <a:gd name="connsiteX3" fmla="*/ 90630 w 90630"/>
                <a:gd name="connsiteY3" fmla="*/ 0 h 738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630" h="738187">
                  <a:moveTo>
                    <a:pt x="73961" y="738187"/>
                  </a:moveTo>
                  <a:cubicBezTo>
                    <a:pt x="35662" y="605631"/>
                    <a:pt x="-2636" y="473075"/>
                    <a:pt x="142" y="350044"/>
                  </a:cubicBezTo>
                  <a:cubicBezTo>
                    <a:pt x="2920" y="227013"/>
                    <a:pt x="90630" y="0"/>
                    <a:pt x="90630" y="0"/>
                  </a:cubicBezTo>
                  <a:lnTo>
                    <a:pt x="90630" y="0"/>
                  </a:lnTo>
                </a:path>
              </a:pathLst>
            </a:custGeom>
            <a:noFill/>
            <a:ln w="12700">
              <a:solidFill>
                <a:srgbClr val="FF0000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977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>
              <a:off x="2058863" y="1393031"/>
              <a:ext cx="90630" cy="738187"/>
            </a:xfrm>
            <a:custGeom>
              <a:avLst/>
              <a:gdLst>
                <a:gd name="connsiteX0" fmla="*/ 73961 w 90630"/>
                <a:gd name="connsiteY0" fmla="*/ 738187 h 738187"/>
                <a:gd name="connsiteX1" fmla="*/ 142 w 90630"/>
                <a:gd name="connsiteY1" fmla="*/ 350044 h 738187"/>
                <a:gd name="connsiteX2" fmla="*/ 90630 w 90630"/>
                <a:gd name="connsiteY2" fmla="*/ 0 h 738187"/>
                <a:gd name="connsiteX3" fmla="*/ 90630 w 90630"/>
                <a:gd name="connsiteY3" fmla="*/ 0 h 738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630" h="738187">
                  <a:moveTo>
                    <a:pt x="73961" y="738187"/>
                  </a:moveTo>
                  <a:cubicBezTo>
                    <a:pt x="35662" y="605631"/>
                    <a:pt x="-2636" y="473075"/>
                    <a:pt x="142" y="350044"/>
                  </a:cubicBezTo>
                  <a:cubicBezTo>
                    <a:pt x="2920" y="227013"/>
                    <a:pt x="90630" y="0"/>
                    <a:pt x="90630" y="0"/>
                  </a:cubicBezTo>
                  <a:lnTo>
                    <a:pt x="90630" y="0"/>
                  </a:lnTo>
                </a:path>
              </a:pathLst>
            </a:custGeom>
            <a:noFill/>
            <a:ln w="12700">
              <a:solidFill>
                <a:srgbClr val="FF0000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977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>
              <a:off x="2224308" y="1403054"/>
              <a:ext cx="90630" cy="738187"/>
            </a:xfrm>
            <a:custGeom>
              <a:avLst/>
              <a:gdLst>
                <a:gd name="connsiteX0" fmla="*/ 73961 w 90630"/>
                <a:gd name="connsiteY0" fmla="*/ 738187 h 738187"/>
                <a:gd name="connsiteX1" fmla="*/ 142 w 90630"/>
                <a:gd name="connsiteY1" fmla="*/ 350044 h 738187"/>
                <a:gd name="connsiteX2" fmla="*/ 90630 w 90630"/>
                <a:gd name="connsiteY2" fmla="*/ 0 h 738187"/>
                <a:gd name="connsiteX3" fmla="*/ 90630 w 90630"/>
                <a:gd name="connsiteY3" fmla="*/ 0 h 738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630" h="738187">
                  <a:moveTo>
                    <a:pt x="73961" y="738187"/>
                  </a:moveTo>
                  <a:cubicBezTo>
                    <a:pt x="35662" y="605631"/>
                    <a:pt x="-2636" y="473075"/>
                    <a:pt x="142" y="350044"/>
                  </a:cubicBezTo>
                  <a:cubicBezTo>
                    <a:pt x="2920" y="227013"/>
                    <a:pt x="90630" y="0"/>
                    <a:pt x="90630" y="0"/>
                  </a:cubicBezTo>
                  <a:lnTo>
                    <a:pt x="90630" y="0"/>
                  </a:lnTo>
                </a:path>
              </a:pathLst>
            </a:custGeom>
            <a:noFill/>
            <a:ln w="12700">
              <a:solidFill>
                <a:srgbClr val="FF0000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977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043336" y="1988578"/>
              <a:ext cx="328936" cy="369332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spAutoFit/>
            </a:bodyPr>
            <a:lstStyle/>
            <a:p>
              <a:pPr defTabSz="913977"/>
              <a:r>
                <a:rPr lang="en-GB" i="1" dirty="0">
                  <a:solidFill>
                    <a:srgbClr val="FF0000"/>
                  </a:solidFill>
                </a:rPr>
                <a:t>H</a:t>
              </a: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flipH="1">
              <a:off x="1907704" y="1700808"/>
              <a:ext cx="583084" cy="0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H="1">
              <a:off x="1907704" y="1779959"/>
              <a:ext cx="583084" cy="0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H="1">
              <a:off x="1920937" y="1863294"/>
              <a:ext cx="583084" cy="0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1789435" y="1814103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3977"/>
              <a:r>
                <a:rPr lang="en-GB" i="1" dirty="0">
                  <a:solidFill>
                    <a:srgbClr val="0070C0"/>
                  </a:solidFill>
                </a:rPr>
                <a:t>E</a:t>
              </a:r>
            </a:p>
          </p:txBody>
        </p:sp>
        <p:sp>
          <p:nvSpPr>
            <p:cNvPr id="30" name="Arc 29"/>
            <p:cNvSpPr/>
            <p:nvPr/>
          </p:nvSpPr>
          <p:spPr>
            <a:xfrm>
              <a:off x="1332235" y="1196751"/>
              <a:ext cx="695097" cy="1173557"/>
            </a:xfrm>
            <a:prstGeom prst="arc">
              <a:avLst>
                <a:gd name="adj1" fmla="val 17387524"/>
                <a:gd name="adj2" fmla="val 4281789"/>
              </a:avLst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913977"/>
              <a:endParaRPr lang="en-GB">
                <a:solidFill>
                  <a:prstClr val="black"/>
                </a:solidFill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2690271" y="1628801"/>
              <a:ext cx="232688" cy="297604"/>
              <a:chOff x="2690271" y="1628801"/>
              <a:chExt cx="232688" cy="297604"/>
            </a:xfrm>
          </p:grpSpPr>
          <p:sp>
            <p:nvSpPr>
              <p:cNvPr id="44" name="Arc 43"/>
              <p:cNvSpPr/>
              <p:nvPr/>
            </p:nvSpPr>
            <p:spPr>
              <a:xfrm rot="16200000">
                <a:off x="2618240" y="1700832"/>
                <a:ext cx="297604" cy="153542"/>
              </a:xfrm>
              <a:prstGeom prst="arc">
                <a:avLst>
                  <a:gd name="adj1" fmla="val 11144719"/>
                  <a:gd name="adj2" fmla="val 20993737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913977"/>
                <a:endParaRPr lang="en-GB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2831908" y="1635943"/>
                <a:ext cx="91051" cy="288032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977"/>
                <a:endParaRPr lang="en-GB">
                  <a:solidFill>
                    <a:prstClr val="white"/>
                  </a:solidFill>
                </a:endParaRPr>
              </a:p>
            </p:txBody>
          </p:sp>
        </p:grpSp>
        <p:cxnSp>
          <p:nvCxnSpPr>
            <p:cNvPr id="32" name="Straight Connector 31"/>
            <p:cNvCxnSpPr/>
            <p:nvPr/>
          </p:nvCxnSpPr>
          <p:spPr>
            <a:xfrm>
              <a:off x="2740635" y="1636521"/>
              <a:ext cx="13203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2744554" y="1924024"/>
              <a:ext cx="13203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4" name="Group 33"/>
            <p:cNvGrpSpPr/>
            <p:nvPr/>
          </p:nvGrpSpPr>
          <p:grpSpPr>
            <a:xfrm>
              <a:off x="1463744" y="1268090"/>
              <a:ext cx="595119" cy="1029741"/>
              <a:chOff x="1463744" y="1268090"/>
              <a:chExt cx="595119" cy="1029741"/>
            </a:xfrm>
          </p:grpSpPr>
          <p:sp>
            <p:nvSpPr>
              <p:cNvPr id="35" name="Arc 34"/>
              <p:cNvSpPr/>
              <p:nvPr/>
            </p:nvSpPr>
            <p:spPr>
              <a:xfrm rot="16200000">
                <a:off x="1315392" y="1554361"/>
                <a:ext cx="1029741" cy="457200"/>
              </a:xfrm>
              <a:prstGeom prst="arc">
                <a:avLst>
                  <a:gd name="adj1" fmla="val 10757817"/>
                  <a:gd name="adj2" fmla="val 21558393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913977"/>
                <a:endParaRPr lang="en-GB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36" name="Group 35"/>
              <p:cNvGrpSpPr/>
              <p:nvPr/>
            </p:nvGrpSpPr>
            <p:grpSpPr>
              <a:xfrm>
                <a:off x="1463744" y="1628800"/>
                <a:ext cx="443960" cy="288032"/>
                <a:chOff x="1463744" y="1628800"/>
                <a:chExt cx="443960" cy="288032"/>
              </a:xfrm>
            </p:grpSpPr>
            <p:sp>
              <p:nvSpPr>
                <p:cNvPr id="37" name="Arc 36"/>
                <p:cNvSpPr/>
                <p:nvPr/>
              </p:nvSpPr>
              <p:spPr>
                <a:xfrm rot="16200000">
                  <a:off x="1397692" y="1694852"/>
                  <a:ext cx="288032" cy="155928"/>
                </a:xfrm>
                <a:prstGeom prst="arc">
                  <a:avLst>
                    <a:gd name="adj1" fmla="val 10867522"/>
                    <a:gd name="adj2" fmla="val 20686585"/>
                  </a:avLst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 defTabSz="913977"/>
                  <a:endParaRPr lang="en-GB">
                    <a:solidFill>
                      <a:prstClr val="black"/>
                    </a:solidFill>
                  </a:endParaRPr>
                </a:p>
              </p:txBody>
            </p:sp>
            <p:cxnSp>
              <p:nvCxnSpPr>
                <p:cNvPr id="38" name="Straight Connector 37"/>
                <p:cNvCxnSpPr/>
                <p:nvPr/>
              </p:nvCxnSpPr>
              <p:spPr>
                <a:xfrm>
                  <a:off x="1506609" y="1648426"/>
                  <a:ext cx="95053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1532340" y="1916832"/>
                  <a:ext cx="72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0" name="Group 39"/>
                <p:cNvGrpSpPr/>
                <p:nvPr/>
              </p:nvGrpSpPr>
              <p:grpSpPr>
                <a:xfrm>
                  <a:off x="1620090" y="1648426"/>
                  <a:ext cx="210172" cy="263066"/>
                  <a:chOff x="1620090" y="1648426"/>
                  <a:chExt cx="210172" cy="263066"/>
                </a:xfrm>
              </p:grpSpPr>
              <p:cxnSp>
                <p:nvCxnSpPr>
                  <p:cNvPr id="42" name="Straight Connector 41"/>
                  <p:cNvCxnSpPr/>
                  <p:nvPr/>
                </p:nvCxnSpPr>
                <p:spPr>
                  <a:xfrm>
                    <a:off x="1620090" y="1648426"/>
                    <a:ext cx="20789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Straight Connector 42"/>
                  <p:cNvCxnSpPr/>
                  <p:nvPr/>
                </p:nvCxnSpPr>
                <p:spPr>
                  <a:xfrm>
                    <a:off x="1622372" y="1911492"/>
                    <a:ext cx="20789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1" name="Oval 40"/>
                <p:cNvSpPr/>
                <p:nvPr/>
              </p:nvSpPr>
              <p:spPr>
                <a:xfrm>
                  <a:off x="1790600" y="1650806"/>
                  <a:ext cx="117104" cy="266025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3977"/>
                  <a:endParaRPr lang="en-GB">
                    <a:solidFill>
                      <a:prstClr val="white"/>
                    </a:solidFill>
                  </a:endParaRPr>
                </a:p>
              </p:txBody>
            </p:sp>
          </p:grpSp>
        </p:grpSp>
      </p:grpSp>
      <p:sp>
        <p:nvSpPr>
          <p:cNvPr id="49" name="TextBox 48"/>
          <p:cNvSpPr txBox="1"/>
          <p:nvPr/>
        </p:nvSpPr>
        <p:spPr>
          <a:xfrm>
            <a:off x="9277214" y="3072502"/>
            <a:ext cx="2312246" cy="230832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In case of </a:t>
            </a:r>
            <a:r>
              <a:rPr lang="en-US" dirty="0" err="1"/>
              <a:t>SRF</a:t>
            </a:r>
            <a:r>
              <a:rPr lang="en-US" dirty="0"/>
              <a:t> systems grid power goes mainly to the </a:t>
            </a:r>
            <a:r>
              <a:rPr lang="en-US" dirty="0" err="1"/>
              <a:t>cryoplant</a:t>
            </a:r>
            <a:r>
              <a:rPr lang="en-US" dirty="0"/>
              <a:t> and the beam, for normal conducting machines mainly in the RF power source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364347" y="989812"/>
                <a:ext cx="94057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i="1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𝑎𝑐𝑐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4347" y="989812"/>
                <a:ext cx="940579" cy="276999"/>
              </a:xfrm>
              <a:prstGeom prst="rect">
                <a:avLst/>
              </a:prstGeom>
              <a:blipFill>
                <a:blip r:embed="rId6"/>
                <a:stretch>
                  <a:fillRect l="-5195" r="-1299" b="-1087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Superconducting Radiofrequency research and development at TRIUMF and UVic</a:t>
            </a:r>
            <a:endParaRPr lang="en-CA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33171-1A2B-45AF-BC19-83A39A9692BB}" type="slidenum">
              <a:rPr lang="en-CA" smtClean="0"/>
              <a:pPr/>
              <a:t>17</a:t>
            </a:fld>
            <a:r>
              <a:rPr lang="en-CA" smtClean="0"/>
              <a:t>/12</a:t>
            </a:r>
            <a:endParaRPr lang="en-CA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05/27/2024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53823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ym typeface="Symbol" panose="05050102010706020507" pitchFamily="18" charset="2"/>
              </a:rPr>
              <a:t>-</a:t>
            </a:r>
            <a:r>
              <a:rPr lang="en-GB" dirty="0"/>
              <a:t>NMR + SRF @ TRIUMF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B770DD6-8415-4801-A988-516DA8FDAFFE}"/>
              </a:ext>
            </a:extLst>
          </p:cNvPr>
          <p:cNvGrpSpPr/>
          <p:nvPr/>
        </p:nvGrpSpPr>
        <p:grpSpPr>
          <a:xfrm>
            <a:off x="4930925" y="2108019"/>
            <a:ext cx="3357329" cy="4069289"/>
            <a:chOff x="164709" y="2050460"/>
            <a:chExt cx="4346376" cy="5247633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4709" y="3003998"/>
              <a:ext cx="4118701" cy="2791230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 flipH="1">
              <a:off x="164710" y="6107394"/>
              <a:ext cx="4346375" cy="1190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/>
                <a:t>High parallel field spectrometer. Successfully commissioned  in summer 2021  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 flipH="1">
              <a:off x="2818257" y="2267931"/>
              <a:ext cx="1499179" cy="8334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Low field magnet</a:t>
              </a:r>
            </a:p>
          </p:txBody>
        </p:sp>
        <p:cxnSp>
          <p:nvCxnSpPr>
            <p:cNvPr id="33" name="Straight Arrow Connector 32"/>
            <p:cNvCxnSpPr>
              <a:cxnSpLocks/>
              <a:stCxn id="31" idx="3"/>
            </p:cNvCxnSpPr>
            <p:nvPr/>
          </p:nvCxnSpPr>
          <p:spPr>
            <a:xfrm flipH="1">
              <a:off x="2175403" y="2591097"/>
              <a:ext cx="642854" cy="806203"/>
            </a:xfrm>
            <a:prstGeom prst="straightConnector1">
              <a:avLst/>
            </a:prstGeom>
            <a:ln w="508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164709" y="2050460"/>
              <a:ext cx="2597953" cy="8334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New high field magnet </a:t>
              </a:r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 flipH="1">
              <a:off x="837833" y="2914262"/>
              <a:ext cx="218256" cy="483038"/>
            </a:xfrm>
            <a:prstGeom prst="straightConnector1">
              <a:avLst/>
            </a:prstGeom>
            <a:ln w="508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 flipH="1">
              <a:off x="990232" y="3124246"/>
              <a:ext cx="131712" cy="42545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7" name="Picture 26" descr="A picture containing clipart&#10;&#10;Description automatically generated">
            <a:extLst>
              <a:ext uri="{FF2B5EF4-FFF2-40B4-BE49-F238E27FC236}">
                <a16:creationId xmlns:a16="http://schemas.microsoft.com/office/drawing/2014/main" id="{FAEA3789-822C-4ED1-BDB0-5F065E3CE9A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376" y="236525"/>
            <a:ext cx="1294153" cy="232409"/>
          </a:xfrm>
          <a:prstGeom prst="rect">
            <a:avLst/>
          </a:prstGeom>
        </p:spPr>
      </p:pic>
      <p:pic>
        <p:nvPicPr>
          <p:cNvPr id="28" name="Picture 2" descr="Image result for university of victoria">
            <a:extLst>
              <a:ext uri="{FF2B5EF4-FFF2-40B4-BE49-F238E27FC236}">
                <a16:creationId xmlns:a16="http://schemas.microsoft.com/office/drawing/2014/main" id="{812DD5FB-E218-41B9-9850-159CEE0DB6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9241" y="120652"/>
            <a:ext cx="925385" cy="464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413AB40-33E8-4750-8EA6-3A4CB38CE640}"/>
              </a:ext>
            </a:extLst>
          </p:cNvPr>
          <p:cNvSpPr txBox="1"/>
          <p:nvPr/>
        </p:nvSpPr>
        <p:spPr>
          <a:xfrm>
            <a:off x="1629044" y="669163"/>
            <a:ext cx="8820145" cy="160043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CA" dirty="0">
                <a:solidFill>
                  <a:srgbClr val="000000"/>
                </a:solidFill>
              </a:rPr>
              <a:t>Low energy muon spin rotation is limited to parallel field to about 25mT 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CA" dirty="0">
                <a:solidFill>
                  <a:srgbClr val="000000"/>
                </a:solidFill>
              </a:rPr>
              <a:t>SRF cavities operate at 100-200mT 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CA" dirty="0">
                <a:solidFill>
                  <a:srgbClr val="000000"/>
                </a:solidFill>
              </a:rPr>
              <a:t>Steering in higher field difficult due to low muon mass 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CA" dirty="0">
                <a:solidFill>
                  <a:srgbClr val="000000"/>
                </a:solidFill>
              </a:rPr>
              <a:t>Higher mass of 8Li favors </a:t>
            </a:r>
            <a:r>
              <a:rPr lang="en-CA" dirty="0" err="1">
                <a:solidFill>
                  <a:srgbClr val="000000"/>
                </a:solidFill>
              </a:rPr>
              <a:t>betaNMR</a:t>
            </a:r>
            <a:r>
              <a:rPr lang="en-CA" dirty="0">
                <a:solidFill>
                  <a:srgbClr val="000000"/>
                </a:solidFill>
              </a:rPr>
              <a:t> with 8Li </a:t>
            </a:r>
            <a:r>
              <a:rPr lang="en-CA" dirty="0"/>
              <a:t>for SRF studies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endParaRPr lang="en-CA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5447" y="2390414"/>
            <a:ext cx="2881171" cy="2881171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5971883" y="1990590"/>
            <a:ext cx="46327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sz="1200" dirty="0">
                <a:solidFill>
                  <a:srgbClr val="FF0000"/>
                </a:solidFill>
              </a:rPr>
              <a:t>R. Laxdal, R. McFadden, PhD E. Thoeng (UBC), PhD Md </a:t>
            </a:r>
            <a:r>
              <a:rPr lang="en-US" sz="1200" dirty="0" err="1">
                <a:solidFill>
                  <a:srgbClr val="FF0000"/>
                </a:solidFill>
              </a:rPr>
              <a:t>Assaduzzaman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44110" y="3670013"/>
            <a:ext cx="2005078" cy="86571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724583" y="5252635"/>
            <a:ext cx="3072056" cy="9618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</a:pPr>
            <a:r>
              <a:rPr lang="en-CA" i="1" dirty="0">
                <a:sym typeface="Symbol" panose="05050102010706020507" pitchFamily="18" charset="2"/>
              </a:rPr>
              <a:t>Method is sensitive to changes by surface treatments </a:t>
            </a:r>
          </a:p>
          <a:p>
            <a:pPr>
              <a:spcBef>
                <a:spcPts val="300"/>
              </a:spcBef>
            </a:pPr>
            <a:r>
              <a:rPr lang="en-CA" i="1" dirty="0">
                <a:sym typeface="Symbol" panose="05050102010706020507" pitchFamily="18" charset="2"/>
              </a:rPr>
              <a:t>(E. Thoeng et al SRF2021</a:t>
            </a:r>
            <a:r>
              <a:rPr lang="en-CA" dirty="0">
                <a:sym typeface="Symbol" panose="05050102010706020507" pitchFamily="18" charset="2"/>
              </a:rPr>
              <a:t>)</a:t>
            </a:r>
          </a:p>
        </p:txBody>
      </p:sp>
      <p:pic>
        <p:nvPicPr>
          <p:cNvPr id="22" name="Image 1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52" t="15053" r="41775" b="28917"/>
          <a:stretch/>
        </p:blipFill>
        <p:spPr>
          <a:xfrm rot="5400000">
            <a:off x="8943938" y="2030287"/>
            <a:ext cx="1005422" cy="2005077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8380960" y="4688011"/>
            <a:ext cx="20682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</a:pPr>
            <a:r>
              <a:rPr lang="en-CA" i="1" dirty="0">
                <a:sym typeface="Symbol" panose="05050102010706020507" pitchFamily="18" charset="2"/>
              </a:rPr>
              <a:t>Next studies will be on multilayer samples prepared by atomic layer deposition at CEA </a:t>
            </a:r>
            <a:r>
              <a:rPr lang="en-CA" i="1" dirty="0" err="1">
                <a:sym typeface="Symbol" panose="05050102010706020507" pitchFamily="18" charset="2"/>
              </a:rPr>
              <a:t>Saclay</a:t>
            </a:r>
            <a:endParaRPr lang="en-CA" i="1" dirty="0">
              <a:sym typeface="Symbol" panose="05050102010706020507" pitchFamily="18" charset="2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Superconducting Radiofrequency research and development at TRIUMF and UVic</a:t>
            </a:r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33171-1A2B-45AF-BC19-83A39A9692BB}" type="slidenum">
              <a:rPr lang="en-CA" smtClean="0"/>
              <a:pPr/>
              <a:t>18</a:t>
            </a:fld>
            <a:r>
              <a:rPr lang="en-CA" smtClean="0"/>
              <a:t>/12</a:t>
            </a:r>
            <a:endParaRPr lang="en-CA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05/27/2024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94682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A" sz="3200"/>
              <a:t>Measurement of the vortex penetration field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376" y="777404"/>
            <a:ext cx="9793087" cy="2409141"/>
          </a:xfrm>
        </p:spPr>
        <p:txBody>
          <a:bodyPr>
            <a:normAutofit fontScale="70000" lnSpcReduction="20000"/>
          </a:bodyPr>
          <a:lstStyle/>
          <a:p>
            <a:r>
              <a:rPr lang="el-GR" dirty="0" smtClean="0"/>
              <a:t>β</a:t>
            </a:r>
            <a:r>
              <a:rPr lang="en-CA" dirty="0" smtClean="0"/>
              <a:t>-NMR studies will be coupled with measurements of superconducting bulk and material properties at UVic</a:t>
            </a:r>
          </a:p>
          <a:p>
            <a:r>
              <a:rPr lang="en-CA" dirty="0" smtClean="0"/>
              <a:t>Vibrating </a:t>
            </a:r>
            <a:r>
              <a:rPr lang="en-CA" dirty="0"/>
              <a:t>sample </a:t>
            </a:r>
            <a:r>
              <a:rPr lang="en-CA" dirty="0" err="1"/>
              <a:t>magnetometry</a:t>
            </a:r>
            <a:r>
              <a:rPr lang="en-CA" dirty="0"/>
              <a:t> can be used to measure </a:t>
            </a:r>
            <a:r>
              <a:rPr lang="en-CA" dirty="0" smtClean="0"/>
              <a:t>the substrate (niobium) vortex </a:t>
            </a:r>
            <a:r>
              <a:rPr lang="en-CA" dirty="0"/>
              <a:t>penetration field </a:t>
            </a:r>
          </a:p>
          <a:p>
            <a:pPr lvl="1"/>
            <a:r>
              <a:rPr lang="en-CA" dirty="0"/>
              <a:t>Instruments are commercially available but the SRF parameter range (relatively low field at low temperature) favor a dedicated design which can be realized at a fraction of the cost </a:t>
            </a:r>
          </a:p>
          <a:p>
            <a:pPr lvl="1"/>
            <a:r>
              <a:rPr lang="en-CA" dirty="0"/>
              <a:t>Status: Design finalized, construction started </a:t>
            </a:r>
            <a:r>
              <a:rPr lang="en-CA" dirty="0">
                <a:solidFill>
                  <a:srgbClr val="FF0000"/>
                </a:solidFill>
              </a:rPr>
              <a:t>(MSc Lucas Wallace</a:t>
            </a:r>
            <a:r>
              <a:rPr lang="en-CA" dirty="0" smtClean="0">
                <a:solidFill>
                  <a:srgbClr val="FF0000"/>
                </a:solidFill>
              </a:rPr>
              <a:t>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24" r="42930"/>
          <a:stretch/>
        </p:blipFill>
        <p:spPr>
          <a:xfrm>
            <a:off x="9849303" y="777404"/>
            <a:ext cx="1888181" cy="54348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-7766" t="47528" r="7766" b="40933"/>
          <a:stretch/>
        </p:blipFill>
        <p:spPr>
          <a:xfrm>
            <a:off x="-1266987" y="7332785"/>
            <a:ext cx="7019925" cy="85506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/>
          <a:srcRect l="20193" t="39685" r="12048" b="14424"/>
          <a:stretch/>
        </p:blipFill>
        <p:spPr>
          <a:xfrm>
            <a:off x="719227" y="3446862"/>
            <a:ext cx="3508407" cy="250833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/>
          <a:srcRect l="106" t="92444" r="63196" b="-512"/>
          <a:stretch/>
        </p:blipFill>
        <p:spPr>
          <a:xfrm>
            <a:off x="732392" y="5828849"/>
            <a:ext cx="2576146" cy="59787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66323" y="5059083"/>
            <a:ext cx="22596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i="1" dirty="0"/>
              <a:t>TEM/EDX map of a </a:t>
            </a:r>
            <a:r>
              <a:rPr lang="en-CA" i="1" dirty="0" err="1"/>
              <a:t>NbTiN</a:t>
            </a:r>
            <a:r>
              <a:rPr lang="en-CA" i="1" dirty="0"/>
              <a:t> on </a:t>
            </a:r>
            <a:r>
              <a:rPr lang="en-CA" i="1" dirty="0" err="1"/>
              <a:t>Nb</a:t>
            </a:r>
            <a:r>
              <a:rPr lang="en-CA" i="1" dirty="0"/>
              <a:t> sample</a:t>
            </a:r>
          </a:p>
          <a:p>
            <a:r>
              <a:rPr lang="en-CA" dirty="0">
                <a:solidFill>
                  <a:srgbClr val="FF0000"/>
                </a:solidFill>
              </a:rPr>
              <a:t>BSc Will Stokes</a:t>
            </a:r>
            <a:r>
              <a:rPr lang="en-CA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Superconducting Radiofrequency research and development at TRIUMF and UVic</a:t>
            </a:r>
            <a:endParaRPr lang="en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33171-1A2B-45AF-BC19-83A39A9692BB}" type="slidenum">
              <a:rPr lang="en-CA" smtClean="0"/>
              <a:pPr/>
              <a:t>19</a:t>
            </a:fld>
            <a:r>
              <a:rPr lang="en-CA" smtClean="0"/>
              <a:t>/12</a:t>
            </a:r>
            <a:endParaRPr lang="en-CA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05/27/2024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37600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5" descr="Image result for LHC magnet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086" y="836712"/>
            <a:ext cx="2808312" cy="1867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4272" y="737921"/>
            <a:ext cx="3456384" cy="258895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A" sz="3200" dirty="0"/>
              <a:t>Superconductivity for accelerators</a:t>
            </a:r>
            <a:endParaRPr lang="en-GB" sz="32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673" y="1196752"/>
            <a:ext cx="5338505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0" y="5852380"/>
            <a:ext cx="102181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CA" sz="2000" b="1" dirty="0">
                <a:solidFill>
                  <a:prstClr val="black"/>
                </a:solidFill>
              </a:rPr>
              <a:t>Particle accelerators use superconductors to steer and increase the energy of charged particles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49194" y="2700560"/>
            <a:ext cx="2826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CA" i="1" dirty="0" smtClean="0">
                <a:solidFill>
                  <a:prstClr val="black"/>
                </a:solidFill>
              </a:rPr>
              <a:t>Bending Magnets </a:t>
            </a:r>
            <a:r>
              <a:rPr lang="en-CA" i="1" dirty="0">
                <a:solidFill>
                  <a:prstClr val="black"/>
                </a:solidFill>
              </a:rPr>
              <a:t>of the </a:t>
            </a:r>
            <a:r>
              <a:rPr lang="en-CA" i="1" dirty="0" smtClean="0">
                <a:solidFill>
                  <a:prstClr val="black"/>
                </a:solidFill>
              </a:rPr>
              <a:t>LHC</a:t>
            </a:r>
            <a:endParaRPr lang="en-CA" i="1" dirty="0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634614" y="3388154"/>
            <a:ext cx="27621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CA" i="1" dirty="0" smtClean="0">
                <a:solidFill>
                  <a:prstClr val="black"/>
                </a:solidFill>
              </a:rPr>
              <a:t>Superconducting Radiofrequency (SRF) cavities </a:t>
            </a:r>
            <a:r>
              <a:rPr lang="en-CA" i="1" dirty="0">
                <a:solidFill>
                  <a:prstClr val="black"/>
                </a:solidFill>
              </a:rPr>
              <a:t>of the </a:t>
            </a:r>
            <a:r>
              <a:rPr lang="en-CA" i="1" dirty="0" smtClean="0">
                <a:solidFill>
                  <a:prstClr val="black"/>
                </a:solidFill>
              </a:rPr>
              <a:t>LHC</a:t>
            </a:r>
            <a:endParaRPr lang="en-CA" i="1" dirty="0">
              <a:solidFill>
                <a:prstClr val="black"/>
              </a:solidFill>
            </a:endParaRPr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65143" y="3237015"/>
            <a:ext cx="2060648" cy="559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377435" y="3828413"/>
            <a:ext cx="31891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CA" i="1" dirty="0">
                <a:solidFill>
                  <a:prstClr val="black"/>
                </a:solidFill>
              </a:rPr>
              <a:t>Cross section of wire with  </a:t>
            </a:r>
          </a:p>
          <a:p>
            <a:pPr>
              <a:defRPr/>
            </a:pPr>
            <a:r>
              <a:rPr lang="en-CA" i="1" dirty="0" err="1">
                <a:solidFill>
                  <a:prstClr val="black"/>
                </a:solidFill>
              </a:rPr>
              <a:t>NbTi</a:t>
            </a:r>
            <a:r>
              <a:rPr lang="en-CA" i="1" dirty="0">
                <a:solidFill>
                  <a:prstClr val="black"/>
                </a:solidFill>
              </a:rPr>
              <a:t> filaments in a copper </a:t>
            </a:r>
            <a:r>
              <a:rPr lang="en-CA" i="1" dirty="0" smtClean="0">
                <a:solidFill>
                  <a:prstClr val="black"/>
                </a:solidFill>
              </a:rPr>
              <a:t>matrix</a:t>
            </a:r>
            <a:endParaRPr lang="en-CA" i="1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Superconducting Radiofrequency research and development at TRIUMF and UVic</a:t>
            </a:r>
            <a:endParaRPr lang="en-CA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33171-1A2B-45AF-BC19-83A39A9692BB}" type="slidenum">
              <a:rPr lang="en-CA" smtClean="0"/>
              <a:pPr/>
              <a:t>2</a:t>
            </a:fld>
            <a:r>
              <a:rPr lang="en-CA" smtClean="0"/>
              <a:t>/12</a:t>
            </a:r>
            <a:endParaRPr lang="en-CA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05/27/2024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40875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408" y="54981"/>
            <a:ext cx="10972800" cy="548680"/>
          </a:xfrm>
        </p:spPr>
        <p:txBody>
          <a:bodyPr>
            <a:normAutofit fontScale="90000"/>
          </a:bodyPr>
          <a:lstStyle/>
          <a:p>
            <a:r>
              <a:rPr lang="en-CA" dirty="0"/>
              <a:t>B</a:t>
            </a:r>
            <a:r>
              <a:rPr lang="en-CA" dirty="0" smtClean="0"/>
              <a:t>ackup slide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2019" t="36788" r="28605"/>
          <a:stretch/>
        </p:blipFill>
        <p:spPr>
          <a:xfrm>
            <a:off x="555280" y="922122"/>
            <a:ext cx="5328592" cy="494923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Superconducting Radiofrequency research and development at TRIUMF and UVic</a:t>
            </a:r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33171-1A2B-45AF-BC19-83A39A9692BB}" type="slidenum">
              <a:rPr lang="en-CA" smtClean="0"/>
              <a:pPr/>
              <a:t>20</a:t>
            </a:fld>
            <a:r>
              <a:rPr lang="en-CA" smtClean="0"/>
              <a:t>/12</a:t>
            </a:r>
            <a:endParaRPr lang="en-CA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05/27/2024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27622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38681" y="2788131"/>
            <a:ext cx="9865096" cy="175432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There are no particle accelerators at UVic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Accelerator Research does not necessary require accelerators on site. At UVic we focus 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Cryocooler</a:t>
            </a:r>
            <a:r>
              <a:rPr lang="en-US" dirty="0" smtClean="0"/>
              <a:t> </a:t>
            </a:r>
            <a:r>
              <a:rPr lang="en-US" dirty="0"/>
              <a:t>based fundamental SRF studies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Surface and Materiel Science Studies at the Electron Microscopy Facility </a:t>
            </a:r>
            <a:r>
              <a:rPr lang="en-US" dirty="0" smtClean="0"/>
              <a:t>(A. Blackburn)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Application of SRF technology to quantum computing (R. de Sousa)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Beam Dynamics studies for </a:t>
            </a:r>
            <a:r>
              <a:rPr lang="en-US" dirty="0" smtClean="0"/>
              <a:t>polarized beams in </a:t>
            </a:r>
            <a:r>
              <a:rPr lang="en-US" dirty="0" err="1" smtClean="0"/>
              <a:t>SuperKEKB</a:t>
            </a:r>
            <a:r>
              <a:rPr lang="en-US" dirty="0" smtClean="0"/>
              <a:t> </a:t>
            </a:r>
            <a:r>
              <a:rPr lang="en-US" dirty="0"/>
              <a:t>(M. Roney)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UVic/TRIUMF Accelerator Research</a:t>
            </a:r>
            <a:endParaRPr lang="en-GB" dirty="0"/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213308" y="785438"/>
            <a:ext cx="11593287" cy="10109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 smtClean="0"/>
              <a:t>Graduate Program</a:t>
            </a:r>
          </a:p>
          <a:p>
            <a:r>
              <a:rPr lang="en-US" sz="1800" dirty="0" smtClean="0"/>
              <a:t>Currently </a:t>
            </a:r>
            <a:r>
              <a:rPr lang="en-US" sz="1800" dirty="0"/>
              <a:t>14 UVic graduate students in accelerator physics based at TRIUMF (11), UVic (2), D-Pace (</a:t>
            </a:r>
            <a:r>
              <a:rPr lang="en-US" sz="1800" dirty="0" smtClean="0"/>
              <a:t>1)</a:t>
            </a:r>
          </a:p>
          <a:p>
            <a:r>
              <a:rPr lang="en-US" sz="1800" dirty="0" smtClean="0"/>
              <a:t>Seven adjunct professors, six at TRIUMF, one at D-Pace</a:t>
            </a:r>
          </a:p>
          <a:p>
            <a:pPr marL="0" indent="0">
              <a:buNone/>
            </a:pPr>
            <a:r>
              <a:rPr lang="en-US" sz="1800" b="1" dirty="0" smtClean="0"/>
              <a:t>Education</a:t>
            </a:r>
            <a:endParaRPr lang="en-US" sz="1800" b="1" dirty="0"/>
          </a:p>
          <a:p>
            <a:r>
              <a:rPr lang="en-US" sz="1800" dirty="0" smtClean="0"/>
              <a:t>One </a:t>
            </a:r>
            <a:r>
              <a:rPr lang="en-US" sz="1800" dirty="0"/>
              <a:t>graduate lecture course taught </a:t>
            </a:r>
            <a:r>
              <a:rPr lang="en-US" sz="1800" dirty="0" smtClean="0"/>
              <a:t>by </a:t>
            </a:r>
            <a:r>
              <a:rPr lang="en-US" sz="1800" dirty="0"/>
              <a:t>adjunct faculty at TRIUMF each year </a:t>
            </a:r>
            <a:r>
              <a:rPr lang="en-US" sz="1800" dirty="0" smtClean="0"/>
              <a:t>and </a:t>
            </a:r>
            <a:r>
              <a:rPr lang="en-US" sz="1800" dirty="0"/>
              <a:t>broadcasted nationwide</a:t>
            </a:r>
          </a:p>
          <a:p>
            <a:r>
              <a:rPr lang="en-US" sz="1800" dirty="0"/>
              <a:t>Undergraduate lecture course, graduate + undergraduate projects offered at UVic </a:t>
            </a:r>
            <a:endParaRPr lang="en-GB" sz="18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3308" y="4703622"/>
            <a:ext cx="3417739" cy="136148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7433" y="4385764"/>
            <a:ext cx="1018671" cy="116630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91087" y="4798071"/>
            <a:ext cx="1809071" cy="120927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24" r="42930"/>
          <a:stretch/>
        </p:blipFill>
        <p:spPr>
          <a:xfrm>
            <a:off x="10463817" y="1043605"/>
            <a:ext cx="1612515" cy="464135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8"/>
          <a:srcRect l="20193" t="39685" r="12048" b="14424"/>
          <a:stretch/>
        </p:blipFill>
        <p:spPr>
          <a:xfrm>
            <a:off x="7016977" y="4730925"/>
            <a:ext cx="1723514" cy="123222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7368" y="6007343"/>
            <a:ext cx="1862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i="1" dirty="0" smtClean="0"/>
              <a:t>Beam Simulations</a:t>
            </a:r>
            <a:endParaRPr lang="en-CA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3175827" y="5998771"/>
            <a:ext cx="3345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i="1" dirty="0" smtClean="0"/>
              <a:t>Accelerator Systems Development</a:t>
            </a:r>
            <a:endParaRPr lang="en-CA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6884937" y="5990145"/>
            <a:ext cx="1729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i="1" dirty="0" smtClean="0"/>
              <a:t>Material Science</a:t>
            </a:r>
            <a:endParaRPr lang="en-CA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9151395" y="5713146"/>
            <a:ext cx="30227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i="1" dirty="0" smtClean="0"/>
              <a:t>Fundamental SRF studies with purpose built instruments</a:t>
            </a:r>
            <a:endParaRPr lang="en-CA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Superconducting Radiofrequency research and development at TRIUMF and UVic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33171-1A2B-45AF-BC19-83A39A9692BB}" type="slidenum">
              <a:rPr lang="en-CA" smtClean="0"/>
              <a:pPr/>
              <a:t>21</a:t>
            </a:fld>
            <a:r>
              <a:rPr lang="en-CA" smtClean="0"/>
              <a:t>/12</a:t>
            </a:r>
            <a:endParaRPr lang="en-CA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05/27/2024</a:t>
            </a:r>
            <a:endParaRPr lang="en-CA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40181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superheating field</a:t>
            </a:r>
            <a:endParaRPr lang="en-CA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504" y="980728"/>
            <a:ext cx="8890490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423592" y="4221088"/>
            <a:ext cx="30726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u="sng" dirty="0"/>
              <a:t>Niobium: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/>
              <a:t>Close to </a:t>
            </a:r>
            <a:r>
              <a:rPr lang="en-CA" i="1" dirty="0"/>
              <a:t>T</a:t>
            </a:r>
            <a:r>
              <a:rPr lang="en-CA" baseline="-25000" dirty="0"/>
              <a:t>c</a:t>
            </a:r>
            <a:r>
              <a:rPr lang="en-CA" dirty="0"/>
              <a:t> </a:t>
            </a:r>
            <a:r>
              <a:rPr lang="en-CA" i="1" dirty="0" err="1"/>
              <a:t>H</a:t>
            </a:r>
            <a:r>
              <a:rPr lang="en-CA" baseline="-25000" dirty="0" err="1"/>
              <a:t>entry</a:t>
            </a:r>
            <a:r>
              <a:rPr lang="en-CA" dirty="0"/>
              <a:t>=</a:t>
            </a:r>
            <a:r>
              <a:rPr lang="en-CA" i="1" dirty="0" err="1"/>
              <a:t>H</a:t>
            </a:r>
            <a:r>
              <a:rPr lang="en-CA" baseline="-25000" dirty="0" err="1"/>
              <a:t>sh</a:t>
            </a:r>
            <a:endParaRPr lang="en-CA" baseline="-25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i="1" dirty="0"/>
              <a:t>T</a:t>
            </a:r>
            <a:r>
              <a:rPr lang="en-CA" dirty="0"/>
              <a:t>&lt;&lt;</a:t>
            </a:r>
            <a:r>
              <a:rPr lang="en-CA" i="1" dirty="0"/>
              <a:t>T</a:t>
            </a:r>
            <a:r>
              <a:rPr lang="en-CA" baseline="-25000" dirty="0"/>
              <a:t>c </a:t>
            </a:r>
            <a:r>
              <a:rPr lang="en-CA" dirty="0"/>
              <a:t>usually </a:t>
            </a:r>
            <a:r>
              <a:rPr lang="en-CA" i="1" dirty="0" err="1"/>
              <a:t>H</a:t>
            </a:r>
            <a:r>
              <a:rPr lang="en-CA" baseline="-25000" dirty="0" err="1"/>
              <a:t>entry</a:t>
            </a:r>
            <a:r>
              <a:rPr lang="en-CA" dirty="0"/>
              <a:t>&lt;</a:t>
            </a:r>
            <a:r>
              <a:rPr lang="en-CA" i="1" dirty="0" err="1"/>
              <a:t>H</a:t>
            </a:r>
            <a:r>
              <a:rPr lang="en-CA" baseline="-25000" dirty="0" err="1"/>
              <a:t>sh</a:t>
            </a:r>
            <a:endParaRPr lang="en-CA" baseline="-25000" dirty="0"/>
          </a:p>
        </p:txBody>
      </p:sp>
      <p:sp>
        <p:nvSpPr>
          <p:cNvPr id="8" name="TextBox 7"/>
          <p:cNvSpPr txBox="1"/>
          <p:nvPr/>
        </p:nvSpPr>
        <p:spPr>
          <a:xfrm>
            <a:off x="6528048" y="4221088"/>
            <a:ext cx="28580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u="sng" dirty="0"/>
              <a:t>Nb</a:t>
            </a:r>
            <a:r>
              <a:rPr lang="en-CA" u="sng" baseline="-25000" dirty="0"/>
              <a:t>3</a:t>
            </a:r>
            <a:r>
              <a:rPr lang="en-CA" u="sng" dirty="0"/>
              <a:t>Sn: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/>
              <a:t>Close to </a:t>
            </a:r>
            <a:r>
              <a:rPr lang="en-CA" i="1" dirty="0"/>
              <a:t>T</a:t>
            </a:r>
            <a:r>
              <a:rPr lang="en-CA" baseline="-25000" dirty="0"/>
              <a:t>c</a:t>
            </a:r>
            <a:r>
              <a:rPr lang="en-CA" dirty="0"/>
              <a:t> </a:t>
            </a:r>
            <a:r>
              <a:rPr lang="en-CA" i="1" dirty="0" err="1"/>
              <a:t>H</a:t>
            </a:r>
            <a:r>
              <a:rPr lang="en-CA" baseline="-25000" dirty="0" err="1"/>
              <a:t>entry</a:t>
            </a:r>
            <a:r>
              <a:rPr lang="en-CA" dirty="0"/>
              <a:t>=</a:t>
            </a:r>
            <a:r>
              <a:rPr lang="en-CA" i="1" dirty="0" err="1"/>
              <a:t>H</a:t>
            </a:r>
            <a:r>
              <a:rPr lang="en-CA" baseline="-25000" dirty="0" err="1"/>
              <a:t>sh</a:t>
            </a:r>
            <a:endParaRPr lang="en-CA" baseline="-25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i="1" dirty="0"/>
              <a:t>T</a:t>
            </a:r>
            <a:r>
              <a:rPr lang="en-CA" dirty="0"/>
              <a:t>&lt;&lt;</a:t>
            </a:r>
            <a:r>
              <a:rPr lang="en-CA" i="1" dirty="0"/>
              <a:t>T</a:t>
            </a:r>
            <a:r>
              <a:rPr lang="en-CA" baseline="-25000" dirty="0"/>
              <a:t>c </a:t>
            </a:r>
            <a:r>
              <a:rPr lang="en-CA" dirty="0"/>
              <a:t> </a:t>
            </a:r>
            <a:r>
              <a:rPr lang="en-CA" i="1" dirty="0" err="1"/>
              <a:t>H</a:t>
            </a:r>
            <a:r>
              <a:rPr lang="en-CA" baseline="-25000" dirty="0" err="1"/>
              <a:t>entry</a:t>
            </a:r>
            <a:r>
              <a:rPr lang="en-CA" dirty="0"/>
              <a:t>&lt;&lt;</a:t>
            </a:r>
            <a:r>
              <a:rPr lang="en-CA" i="1" dirty="0" err="1"/>
              <a:t>H</a:t>
            </a:r>
            <a:r>
              <a:rPr lang="en-CA" baseline="-25000" dirty="0" err="1"/>
              <a:t>sh</a:t>
            </a:r>
            <a:endParaRPr lang="en-CA" baseline="-25000" dirty="0"/>
          </a:p>
        </p:txBody>
      </p:sp>
      <p:sp>
        <p:nvSpPr>
          <p:cNvPr id="7" name="TextBox 6"/>
          <p:cNvSpPr txBox="1"/>
          <p:nvPr/>
        </p:nvSpPr>
        <p:spPr>
          <a:xfrm>
            <a:off x="1780893" y="5301208"/>
            <a:ext cx="85813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RF heating proportional to </a:t>
            </a:r>
            <a:r>
              <a:rPr lang="en-CA" i="1" dirty="0"/>
              <a:t>H</a:t>
            </a:r>
            <a:r>
              <a:rPr lang="en-CA" baseline="30000" dirty="0"/>
              <a:t>2</a:t>
            </a:r>
            <a:r>
              <a:rPr lang="en-CA" dirty="0"/>
              <a:t>. Close to </a:t>
            </a:r>
            <a:r>
              <a:rPr lang="en-CA" i="1" dirty="0"/>
              <a:t>T</a:t>
            </a:r>
            <a:r>
              <a:rPr lang="en-CA" baseline="-25000" dirty="0"/>
              <a:t>c</a:t>
            </a:r>
            <a:r>
              <a:rPr lang="en-CA" dirty="0"/>
              <a:t> less power is dissipated. Flux entry less likely.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Coherence length of Nb</a:t>
            </a:r>
            <a:r>
              <a:rPr lang="en-CA" baseline="-25000" dirty="0"/>
              <a:t>3</a:t>
            </a:r>
            <a:r>
              <a:rPr lang="en-CA" dirty="0"/>
              <a:t>Sn smaller than Nb. Flux entry at defects more likely.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b="1" dirty="0"/>
              <a:t>The good news is </a:t>
            </a:r>
            <a:r>
              <a:rPr lang="en-CA" b="1" i="1" dirty="0"/>
              <a:t>H</a:t>
            </a:r>
            <a:r>
              <a:rPr lang="en-CA" b="1" baseline="-25000" dirty="0"/>
              <a:t>c1</a:t>
            </a:r>
            <a:r>
              <a:rPr lang="en-CA" b="1" dirty="0"/>
              <a:t> is not a general limitation!</a:t>
            </a:r>
          </a:p>
        </p:txBody>
      </p:sp>
      <p:sp>
        <p:nvSpPr>
          <p:cNvPr id="3" name="Rectangle 2"/>
          <p:cNvSpPr/>
          <p:nvPr/>
        </p:nvSpPr>
        <p:spPr>
          <a:xfrm>
            <a:off x="2414967" y="3488064"/>
            <a:ext cx="217399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000" dirty="0"/>
              <a:t>S. Posen et al. PRL 115, 047001 (2015)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Superconducting Radiofrequency research and development at TRIUMF and UVic</a:t>
            </a:r>
            <a:endParaRPr lang="en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33171-1A2B-45AF-BC19-83A39A9692BB}" type="slidenum">
              <a:rPr lang="en-CA" smtClean="0"/>
              <a:pPr/>
              <a:t>22</a:t>
            </a:fld>
            <a:r>
              <a:rPr lang="en-CA" smtClean="0"/>
              <a:t>/12</a:t>
            </a:r>
            <a:endParaRPr lang="en-CA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05/27/2024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04628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Particle Acceleration with cavities</a:t>
            </a:r>
            <a:endParaRPr lang="en-US" dirty="0"/>
          </a:p>
        </p:txBody>
      </p:sp>
      <p:grpSp>
        <p:nvGrpSpPr>
          <p:cNvPr id="13" name="Group 12"/>
          <p:cNvGrpSpPr/>
          <p:nvPr>
            <p:custDataLst>
              <p:tags r:id="rId3"/>
            </p:custDataLst>
          </p:nvPr>
        </p:nvGrpSpPr>
        <p:grpSpPr>
          <a:xfrm>
            <a:off x="8077274" y="3356993"/>
            <a:ext cx="3779366" cy="1173557"/>
            <a:chOff x="720626" y="1196751"/>
            <a:chExt cx="3779366" cy="1173557"/>
          </a:xfrm>
        </p:grpSpPr>
        <p:grpSp>
          <p:nvGrpSpPr>
            <p:cNvPr id="14" name="Group 13"/>
            <p:cNvGrpSpPr/>
            <p:nvPr/>
          </p:nvGrpSpPr>
          <p:grpSpPr>
            <a:xfrm>
              <a:off x="1809293" y="1270471"/>
              <a:ext cx="1170815" cy="1024780"/>
              <a:chOff x="1817009" y="1271140"/>
              <a:chExt cx="1170815" cy="1024780"/>
            </a:xfrm>
          </p:grpSpPr>
          <p:sp>
            <p:nvSpPr>
              <p:cNvPr id="45" name="Oval 44"/>
              <p:cNvSpPr/>
              <p:nvPr/>
            </p:nvSpPr>
            <p:spPr>
              <a:xfrm>
                <a:off x="2555776" y="1271140"/>
                <a:ext cx="432048" cy="102001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977"/>
                <a:endParaRPr lang="en-GB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46" name="Straight Connector 45"/>
              <p:cNvCxnSpPr/>
              <p:nvPr/>
            </p:nvCxnSpPr>
            <p:spPr>
              <a:xfrm>
                <a:off x="1817009" y="1271140"/>
                <a:ext cx="93610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>
                <a:endCxn id="45" idx="4"/>
              </p:cNvCxnSpPr>
              <p:nvPr/>
            </p:nvCxnSpPr>
            <p:spPr>
              <a:xfrm flipV="1">
                <a:off x="1835696" y="2291158"/>
                <a:ext cx="936104" cy="476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Freeform 14"/>
            <p:cNvSpPr/>
            <p:nvPr/>
          </p:nvSpPr>
          <p:spPr>
            <a:xfrm>
              <a:off x="2400158" y="1397794"/>
              <a:ext cx="90630" cy="738187"/>
            </a:xfrm>
            <a:custGeom>
              <a:avLst/>
              <a:gdLst>
                <a:gd name="connsiteX0" fmla="*/ 73961 w 90630"/>
                <a:gd name="connsiteY0" fmla="*/ 738187 h 738187"/>
                <a:gd name="connsiteX1" fmla="*/ 142 w 90630"/>
                <a:gd name="connsiteY1" fmla="*/ 350044 h 738187"/>
                <a:gd name="connsiteX2" fmla="*/ 90630 w 90630"/>
                <a:gd name="connsiteY2" fmla="*/ 0 h 738187"/>
                <a:gd name="connsiteX3" fmla="*/ 90630 w 90630"/>
                <a:gd name="connsiteY3" fmla="*/ 0 h 738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630" h="738187">
                  <a:moveTo>
                    <a:pt x="73961" y="738187"/>
                  </a:moveTo>
                  <a:cubicBezTo>
                    <a:pt x="35662" y="605631"/>
                    <a:pt x="-2636" y="473075"/>
                    <a:pt x="142" y="350044"/>
                  </a:cubicBezTo>
                  <a:cubicBezTo>
                    <a:pt x="2920" y="227013"/>
                    <a:pt x="90630" y="0"/>
                    <a:pt x="90630" y="0"/>
                  </a:cubicBezTo>
                  <a:lnTo>
                    <a:pt x="90630" y="0"/>
                  </a:lnTo>
                </a:path>
              </a:pathLst>
            </a:custGeom>
            <a:noFill/>
            <a:ln w="12700">
              <a:solidFill>
                <a:srgbClr val="FF0000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977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6" name="Freeform 15"/>
            <p:cNvSpPr/>
            <p:nvPr/>
          </p:nvSpPr>
          <p:spPr>
            <a:xfrm>
              <a:off x="2058863" y="1393031"/>
              <a:ext cx="90630" cy="738187"/>
            </a:xfrm>
            <a:custGeom>
              <a:avLst/>
              <a:gdLst>
                <a:gd name="connsiteX0" fmla="*/ 73961 w 90630"/>
                <a:gd name="connsiteY0" fmla="*/ 738187 h 738187"/>
                <a:gd name="connsiteX1" fmla="*/ 142 w 90630"/>
                <a:gd name="connsiteY1" fmla="*/ 350044 h 738187"/>
                <a:gd name="connsiteX2" fmla="*/ 90630 w 90630"/>
                <a:gd name="connsiteY2" fmla="*/ 0 h 738187"/>
                <a:gd name="connsiteX3" fmla="*/ 90630 w 90630"/>
                <a:gd name="connsiteY3" fmla="*/ 0 h 738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630" h="738187">
                  <a:moveTo>
                    <a:pt x="73961" y="738187"/>
                  </a:moveTo>
                  <a:cubicBezTo>
                    <a:pt x="35662" y="605631"/>
                    <a:pt x="-2636" y="473075"/>
                    <a:pt x="142" y="350044"/>
                  </a:cubicBezTo>
                  <a:cubicBezTo>
                    <a:pt x="2920" y="227013"/>
                    <a:pt x="90630" y="0"/>
                    <a:pt x="90630" y="0"/>
                  </a:cubicBezTo>
                  <a:lnTo>
                    <a:pt x="90630" y="0"/>
                  </a:lnTo>
                </a:path>
              </a:pathLst>
            </a:custGeom>
            <a:noFill/>
            <a:ln w="12700">
              <a:solidFill>
                <a:srgbClr val="FF0000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977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7" name="Freeform 16"/>
            <p:cNvSpPr/>
            <p:nvPr/>
          </p:nvSpPr>
          <p:spPr>
            <a:xfrm>
              <a:off x="2224308" y="1403054"/>
              <a:ext cx="90630" cy="738187"/>
            </a:xfrm>
            <a:custGeom>
              <a:avLst/>
              <a:gdLst>
                <a:gd name="connsiteX0" fmla="*/ 73961 w 90630"/>
                <a:gd name="connsiteY0" fmla="*/ 738187 h 738187"/>
                <a:gd name="connsiteX1" fmla="*/ 142 w 90630"/>
                <a:gd name="connsiteY1" fmla="*/ 350044 h 738187"/>
                <a:gd name="connsiteX2" fmla="*/ 90630 w 90630"/>
                <a:gd name="connsiteY2" fmla="*/ 0 h 738187"/>
                <a:gd name="connsiteX3" fmla="*/ 90630 w 90630"/>
                <a:gd name="connsiteY3" fmla="*/ 0 h 738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630" h="738187">
                  <a:moveTo>
                    <a:pt x="73961" y="738187"/>
                  </a:moveTo>
                  <a:cubicBezTo>
                    <a:pt x="35662" y="605631"/>
                    <a:pt x="-2636" y="473075"/>
                    <a:pt x="142" y="350044"/>
                  </a:cubicBezTo>
                  <a:cubicBezTo>
                    <a:pt x="2920" y="227013"/>
                    <a:pt x="90630" y="0"/>
                    <a:pt x="90630" y="0"/>
                  </a:cubicBezTo>
                  <a:lnTo>
                    <a:pt x="90630" y="0"/>
                  </a:lnTo>
                </a:path>
              </a:pathLst>
            </a:custGeom>
            <a:noFill/>
            <a:ln w="12700">
              <a:solidFill>
                <a:srgbClr val="FF0000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977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043336" y="1988578"/>
              <a:ext cx="328936" cy="369332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spAutoFit/>
            </a:bodyPr>
            <a:lstStyle/>
            <a:p>
              <a:pPr defTabSz="913977"/>
              <a:r>
                <a:rPr lang="en-GB" i="1" dirty="0">
                  <a:solidFill>
                    <a:srgbClr val="FF0000"/>
                  </a:solidFill>
                </a:rPr>
                <a:t>H</a:t>
              </a: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H="1">
              <a:off x="1907704" y="1700808"/>
              <a:ext cx="583084" cy="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H="1">
              <a:off x="1907704" y="1779959"/>
              <a:ext cx="583084" cy="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H="1">
              <a:off x="1920937" y="1863294"/>
              <a:ext cx="583084" cy="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1789435" y="1814103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3977"/>
              <a:r>
                <a:rPr lang="en-GB" i="1" dirty="0">
                  <a:solidFill>
                    <a:srgbClr val="0070C0"/>
                  </a:solidFill>
                </a:rPr>
                <a:t>E</a:t>
              </a:r>
            </a:p>
          </p:txBody>
        </p:sp>
        <p:sp>
          <p:nvSpPr>
            <p:cNvPr id="23" name="Arc 22"/>
            <p:cNvSpPr/>
            <p:nvPr/>
          </p:nvSpPr>
          <p:spPr>
            <a:xfrm>
              <a:off x="1332235" y="1196751"/>
              <a:ext cx="695097" cy="1173557"/>
            </a:xfrm>
            <a:prstGeom prst="arc">
              <a:avLst>
                <a:gd name="adj1" fmla="val 17387524"/>
                <a:gd name="adj2" fmla="val 4281789"/>
              </a:avLst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913977"/>
              <a:endParaRPr lang="en-GB">
                <a:solidFill>
                  <a:prstClr val="black"/>
                </a:solidFill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690271" y="1628801"/>
              <a:ext cx="232688" cy="297604"/>
              <a:chOff x="2690271" y="1628801"/>
              <a:chExt cx="232688" cy="297604"/>
            </a:xfrm>
          </p:grpSpPr>
          <p:sp>
            <p:nvSpPr>
              <p:cNvPr id="43" name="Arc 42"/>
              <p:cNvSpPr/>
              <p:nvPr/>
            </p:nvSpPr>
            <p:spPr>
              <a:xfrm rot="16200000">
                <a:off x="2618240" y="1700832"/>
                <a:ext cx="297604" cy="153542"/>
              </a:xfrm>
              <a:prstGeom prst="arc">
                <a:avLst>
                  <a:gd name="adj1" fmla="val 11144719"/>
                  <a:gd name="adj2" fmla="val 20993737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913977"/>
                <a:endParaRPr lang="en-GB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2831908" y="1635943"/>
                <a:ext cx="91051" cy="288032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977"/>
                <a:endParaRPr lang="en-GB">
                  <a:solidFill>
                    <a:prstClr val="white"/>
                  </a:solidFill>
                </a:endParaRPr>
              </a:p>
            </p:txBody>
          </p:sp>
        </p:grpSp>
        <p:cxnSp>
          <p:nvCxnSpPr>
            <p:cNvPr id="25" name="Straight Connector 24"/>
            <p:cNvCxnSpPr/>
            <p:nvPr/>
          </p:nvCxnSpPr>
          <p:spPr>
            <a:xfrm>
              <a:off x="2740635" y="1636521"/>
              <a:ext cx="13203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2744554" y="1924024"/>
              <a:ext cx="13203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V="1">
              <a:off x="2907519" y="1779959"/>
              <a:ext cx="373099" cy="238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3208420" y="1620960"/>
              <a:ext cx="12915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3977"/>
              <a:r>
                <a:rPr lang="en-GB" sz="1400" dirty="0">
                  <a:solidFill>
                    <a:prstClr val="black"/>
                  </a:solidFill>
                </a:rPr>
                <a:t>beam direction</a:t>
              </a: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720626" y="1268090"/>
              <a:ext cx="1338237" cy="1029741"/>
              <a:chOff x="720626" y="1268090"/>
              <a:chExt cx="1338237" cy="1029741"/>
            </a:xfrm>
          </p:grpSpPr>
          <p:sp>
            <p:nvSpPr>
              <p:cNvPr id="33" name="Arc 32"/>
              <p:cNvSpPr/>
              <p:nvPr/>
            </p:nvSpPr>
            <p:spPr>
              <a:xfrm rot="16200000">
                <a:off x="1315392" y="1554361"/>
                <a:ext cx="1029741" cy="457200"/>
              </a:xfrm>
              <a:prstGeom prst="arc">
                <a:avLst>
                  <a:gd name="adj1" fmla="val 10757817"/>
                  <a:gd name="adj2" fmla="val 21558393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913977"/>
                <a:endParaRPr lang="en-GB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34" name="Group 33"/>
              <p:cNvGrpSpPr/>
              <p:nvPr/>
            </p:nvGrpSpPr>
            <p:grpSpPr>
              <a:xfrm>
                <a:off x="1463744" y="1628800"/>
                <a:ext cx="443960" cy="288032"/>
                <a:chOff x="1463744" y="1628800"/>
                <a:chExt cx="443960" cy="288032"/>
              </a:xfrm>
            </p:grpSpPr>
            <p:sp>
              <p:nvSpPr>
                <p:cNvPr id="36" name="Arc 35"/>
                <p:cNvSpPr/>
                <p:nvPr/>
              </p:nvSpPr>
              <p:spPr>
                <a:xfrm rot="16200000">
                  <a:off x="1397692" y="1694852"/>
                  <a:ext cx="288032" cy="155928"/>
                </a:xfrm>
                <a:prstGeom prst="arc">
                  <a:avLst>
                    <a:gd name="adj1" fmla="val 10867522"/>
                    <a:gd name="adj2" fmla="val 20686585"/>
                  </a:avLst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 defTabSz="913977"/>
                  <a:endParaRPr lang="en-GB">
                    <a:solidFill>
                      <a:prstClr val="black"/>
                    </a:solidFill>
                  </a:endParaRPr>
                </a:p>
              </p:txBody>
            </p:sp>
            <p:cxnSp>
              <p:nvCxnSpPr>
                <p:cNvPr id="37" name="Straight Connector 36"/>
                <p:cNvCxnSpPr/>
                <p:nvPr/>
              </p:nvCxnSpPr>
              <p:spPr>
                <a:xfrm>
                  <a:off x="1506609" y="1648426"/>
                  <a:ext cx="95053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>
                  <a:off x="1532340" y="1916832"/>
                  <a:ext cx="72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9" name="Group 38"/>
                <p:cNvGrpSpPr/>
                <p:nvPr/>
              </p:nvGrpSpPr>
              <p:grpSpPr>
                <a:xfrm>
                  <a:off x="1620090" y="1648426"/>
                  <a:ext cx="210172" cy="263066"/>
                  <a:chOff x="1620090" y="1648426"/>
                  <a:chExt cx="210172" cy="263066"/>
                </a:xfrm>
              </p:grpSpPr>
              <p:cxnSp>
                <p:nvCxnSpPr>
                  <p:cNvPr id="41" name="Straight Connector 40"/>
                  <p:cNvCxnSpPr/>
                  <p:nvPr/>
                </p:nvCxnSpPr>
                <p:spPr>
                  <a:xfrm>
                    <a:off x="1620090" y="1648426"/>
                    <a:ext cx="20789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Straight Connector 41"/>
                  <p:cNvCxnSpPr/>
                  <p:nvPr/>
                </p:nvCxnSpPr>
                <p:spPr>
                  <a:xfrm>
                    <a:off x="1622372" y="1911492"/>
                    <a:ext cx="20789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0" name="Oval 39"/>
                <p:cNvSpPr/>
                <p:nvPr/>
              </p:nvSpPr>
              <p:spPr>
                <a:xfrm>
                  <a:off x="1790600" y="1650806"/>
                  <a:ext cx="117104" cy="266025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3977"/>
                  <a:endParaRPr lang="en-GB">
                    <a:solidFill>
                      <a:prstClr val="white"/>
                    </a:solidFill>
                  </a:endParaRPr>
                </a:p>
              </p:txBody>
            </p:sp>
          </p:grpSp>
          <p:cxnSp>
            <p:nvCxnSpPr>
              <p:cNvPr id="35" name="Straight Connector 34"/>
              <p:cNvCxnSpPr/>
              <p:nvPr/>
            </p:nvCxnSpPr>
            <p:spPr>
              <a:xfrm>
                <a:off x="720626" y="1779367"/>
                <a:ext cx="74311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Oval 29"/>
            <p:cNvSpPr/>
            <p:nvPr/>
          </p:nvSpPr>
          <p:spPr>
            <a:xfrm>
              <a:off x="2567191" y="1751953"/>
              <a:ext cx="144016" cy="58391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977"/>
              <a:endParaRPr lang="en-GB">
                <a:solidFill>
                  <a:prstClr val="white"/>
                </a:solidFill>
              </a:endParaRPr>
            </a:p>
          </p:txBody>
        </p:sp>
        <p:cxnSp>
          <p:nvCxnSpPr>
            <p:cNvPr id="31" name="Straight Arrow Connector 30"/>
            <p:cNvCxnSpPr>
              <a:endCxn id="30" idx="4"/>
            </p:cNvCxnSpPr>
            <p:nvPr/>
          </p:nvCxnSpPr>
          <p:spPr>
            <a:xfrm flipH="1" flipV="1">
              <a:off x="2639199" y="1810344"/>
              <a:ext cx="540528" cy="36290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3078454" y="2049649"/>
              <a:ext cx="12259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3977"/>
              <a:r>
                <a:rPr lang="en-GB" sz="1400" dirty="0">
                  <a:solidFill>
                    <a:prstClr val="black"/>
                  </a:solidFill>
                </a:rPr>
                <a:t>Particle bunch</a:t>
              </a:r>
            </a:p>
          </p:txBody>
        </p:sp>
      </p:grpSp>
      <p:grpSp>
        <p:nvGrpSpPr>
          <p:cNvPr id="48" name="Group 47"/>
          <p:cNvGrpSpPr/>
          <p:nvPr>
            <p:custDataLst>
              <p:tags r:id="rId4"/>
            </p:custDataLst>
          </p:nvPr>
        </p:nvGrpSpPr>
        <p:grpSpPr>
          <a:xfrm>
            <a:off x="7872050" y="2137049"/>
            <a:ext cx="3982271" cy="1173557"/>
            <a:chOff x="517721" y="1196751"/>
            <a:chExt cx="3982271" cy="1173557"/>
          </a:xfrm>
        </p:grpSpPr>
        <p:grpSp>
          <p:nvGrpSpPr>
            <p:cNvPr id="49" name="Group 48"/>
            <p:cNvGrpSpPr/>
            <p:nvPr/>
          </p:nvGrpSpPr>
          <p:grpSpPr>
            <a:xfrm>
              <a:off x="1809293" y="1270471"/>
              <a:ext cx="1170815" cy="1024780"/>
              <a:chOff x="1817009" y="1271140"/>
              <a:chExt cx="1170815" cy="1024780"/>
            </a:xfrm>
          </p:grpSpPr>
          <p:sp>
            <p:nvSpPr>
              <p:cNvPr id="80" name="Oval 79"/>
              <p:cNvSpPr/>
              <p:nvPr/>
            </p:nvSpPr>
            <p:spPr>
              <a:xfrm>
                <a:off x="2555776" y="1271140"/>
                <a:ext cx="432048" cy="102001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977"/>
                <a:endParaRPr lang="en-GB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81" name="Straight Connector 80"/>
              <p:cNvCxnSpPr/>
              <p:nvPr/>
            </p:nvCxnSpPr>
            <p:spPr>
              <a:xfrm>
                <a:off x="1817009" y="1271140"/>
                <a:ext cx="93610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>
                <a:endCxn id="80" idx="4"/>
              </p:cNvCxnSpPr>
              <p:nvPr/>
            </p:nvCxnSpPr>
            <p:spPr>
              <a:xfrm flipV="1">
                <a:off x="1835696" y="2291158"/>
                <a:ext cx="936104" cy="476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0" name="Freeform 49"/>
            <p:cNvSpPr/>
            <p:nvPr/>
          </p:nvSpPr>
          <p:spPr>
            <a:xfrm>
              <a:off x="2400158" y="1397794"/>
              <a:ext cx="90630" cy="738187"/>
            </a:xfrm>
            <a:custGeom>
              <a:avLst/>
              <a:gdLst>
                <a:gd name="connsiteX0" fmla="*/ 73961 w 90630"/>
                <a:gd name="connsiteY0" fmla="*/ 738187 h 738187"/>
                <a:gd name="connsiteX1" fmla="*/ 142 w 90630"/>
                <a:gd name="connsiteY1" fmla="*/ 350044 h 738187"/>
                <a:gd name="connsiteX2" fmla="*/ 90630 w 90630"/>
                <a:gd name="connsiteY2" fmla="*/ 0 h 738187"/>
                <a:gd name="connsiteX3" fmla="*/ 90630 w 90630"/>
                <a:gd name="connsiteY3" fmla="*/ 0 h 738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630" h="738187">
                  <a:moveTo>
                    <a:pt x="73961" y="738187"/>
                  </a:moveTo>
                  <a:cubicBezTo>
                    <a:pt x="35662" y="605631"/>
                    <a:pt x="-2636" y="473075"/>
                    <a:pt x="142" y="350044"/>
                  </a:cubicBezTo>
                  <a:cubicBezTo>
                    <a:pt x="2920" y="227013"/>
                    <a:pt x="90630" y="0"/>
                    <a:pt x="90630" y="0"/>
                  </a:cubicBezTo>
                  <a:lnTo>
                    <a:pt x="90630" y="0"/>
                  </a:lnTo>
                </a:path>
              </a:pathLst>
            </a:custGeom>
            <a:noFill/>
            <a:ln w="12700">
              <a:solidFill>
                <a:srgbClr val="FF0000"/>
              </a:solidFill>
              <a:headEnd type="triangle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977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2058863" y="1393031"/>
              <a:ext cx="90630" cy="738187"/>
            </a:xfrm>
            <a:custGeom>
              <a:avLst/>
              <a:gdLst>
                <a:gd name="connsiteX0" fmla="*/ 73961 w 90630"/>
                <a:gd name="connsiteY0" fmla="*/ 738187 h 738187"/>
                <a:gd name="connsiteX1" fmla="*/ 142 w 90630"/>
                <a:gd name="connsiteY1" fmla="*/ 350044 h 738187"/>
                <a:gd name="connsiteX2" fmla="*/ 90630 w 90630"/>
                <a:gd name="connsiteY2" fmla="*/ 0 h 738187"/>
                <a:gd name="connsiteX3" fmla="*/ 90630 w 90630"/>
                <a:gd name="connsiteY3" fmla="*/ 0 h 738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630" h="738187">
                  <a:moveTo>
                    <a:pt x="73961" y="738187"/>
                  </a:moveTo>
                  <a:cubicBezTo>
                    <a:pt x="35662" y="605631"/>
                    <a:pt x="-2636" y="473075"/>
                    <a:pt x="142" y="350044"/>
                  </a:cubicBezTo>
                  <a:cubicBezTo>
                    <a:pt x="2920" y="227013"/>
                    <a:pt x="90630" y="0"/>
                    <a:pt x="90630" y="0"/>
                  </a:cubicBezTo>
                  <a:lnTo>
                    <a:pt x="90630" y="0"/>
                  </a:lnTo>
                </a:path>
              </a:pathLst>
            </a:custGeom>
            <a:noFill/>
            <a:ln w="12700">
              <a:solidFill>
                <a:srgbClr val="FF0000"/>
              </a:solidFill>
              <a:headEnd type="triangle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977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52" name="Freeform 51"/>
            <p:cNvSpPr/>
            <p:nvPr/>
          </p:nvSpPr>
          <p:spPr>
            <a:xfrm>
              <a:off x="2224308" y="1403054"/>
              <a:ext cx="90630" cy="738187"/>
            </a:xfrm>
            <a:custGeom>
              <a:avLst/>
              <a:gdLst>
                <a:gd name="connsiteX0" fmla="*/ 73961 w 90630"/>
                <a:gd name="connsiteY0" fmla="*/ 738187 h 738187"/>
                <a:gd name="connsiteX1" fmla="*/ 142 w 90630"/>
                <a:gd name="connsiteY1" fmla="*/ 350044 h 738187"/>
                <a:gd name="connsiteX2" fmla="*/ 90630 w 90630"/>
                <a:gd name="connsiteY2" fmla="*/ 0 h 738187"/>
                <a:gd name="connsiteX3" fmla="*/ 90630 w 90630"/>
                <a:gd name="connsiteY3" fmla="*/ 0 h 738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630" h="738187">
                  <a:moveTo>
                    <a:pt x="73961" y="738187"/>
                  </a:moveTo>
                  <a:cubicBezTo>
                    <a:pt x="35662" y="605631"/>
                    <a:pt x="-2636" y="473075"/>
                    <a:pt x="142" y="350044"/>
                  </a:cubicBezTo>
                  <a:cubicBezTo>
                    <a:pt x="2920" y="227013"/>
                    <a:pt x="90630" y="0"/>
                    <a:pt x="90630" y="0"/>
                  </a:cubicBezTo>
                  <a:lnTo>
                    <a:pt x="90630" y="0"/>
                  </a:lnTo>
                </a:path>
              </a:pathLst>
            </a:custGeom>
            <a:noFill/>
            <a:ln w="12700">
              <a:solidFill>
                <a:srgbClr val="FF0000"/>
              </a:solidFill>
              <a:headEnd type="triangle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977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2043336" y="1988578"/>
              <a:ext cx="328936" cy="369332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spAutoFit/>
            </a:bodyPr>
            <a:lstStyle/>
            <a:p>
              <a:pPr defTabSz="913977"/>
              <a:r>
                <a:rPr lang="en-GB" i="1" dirty="0">
                  <a:solidFill>
                    <a:srgbClr val="FF0000"/>
                  </a:solidFill>
                </a:rPr>
                <a:t>H</a:t>
              </a:r>
            </a:p>
          </p:txBody>
        </p:sp>
        <p:cxnSp>
          <p:nvCxnSpPr>
            <p:cNvPr id="54" name="Straight Arrow Connector 53"/>
            <p:cNvCxnSpPr/>
            <p:nvPr/>
          </p:nvCxnSpPr>
          <p:spPr>
            <a:xfrm flipH="1">
              <a:off x="1907704" y="1700808"/>
              <a:ext cx="583084" cy="0"/>
            </a:xfrm>
            <a:prstGeom prst="straightConnector1">
              <a:avLst/>
            </a:prstGeom>
            <a:ln w="12700"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 flipH="1">
              <a:off x="1907704" y="1779959"/>
              <a:ext cx="583084" cy="0"/>
            </a:xfrm>
            <a:prstGeom prst="straightConnector1">
              <a:avLst/>
            </a:prstGeom>
            <a:ln w="12700"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 flipH="1">
              <a:off x="1920937" y="1863294"/>
              <a:ext cx="583084" cy="0"/>
            </a:xfrm>
            <a:prstGeom prst="straightConnector1">
              <a:avLst/>
            </a:prstGeom>
            <a:ln w="12700"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1789435" y="1814103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3977"/>
              <a:r>
                <a:rPr lang="en-GB" i="1" dirty="0">
                  <a:solidFill>
                    <a:srgbClr val="0070C0"/>
                  </a:solidFill>
                </a:rPr>
                <a:t>E</a:t>
              </a:r>
            </a:p>
          </p:txBody>
        </p:sp>
        <p:sp>
          <p:nvSpPr>
            <p:cNvPr id="58" name="Arc 57"/>
            <p:cNvSpPr/>
            <p:nvPr/>
          </p:nvSpPr>
          <p:spPr>
            <a:xfrm>
              <a:off x="1332235" y="1196751"/>
              <a:ext cx="695097" cy="1173557"/>
            </a:xfrm>
            <a:prstGeom prst="arc">
              <a:avLst>
                <a:gd name="adj1" fmla="val 17387524"/>
                <a:gd name="adj2" fmla="val 4281789"/>
              </a:avLst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913977"/>
              <a:endParaRPr lang="en-GB">
                <a:solidFill>
                  <a:prstClr val="black"/>
                </a:solidFill>
              </a:endParaRPr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2690271" y="1628801"/>
              <a:ext cx="232688" cy="297604"/>
              <a:chOff x="2690271" y="1628801"/>
              <a:chExt cx="232688" cy="297604"/>
            </a:xfrm>
          </p:grpSpPr>
          <p:sp>
            <p:nvSpPr>
              <p:cNvPr id="78" name="Arc 77"/>
              <p:cNvSpPr/>
              <p:nvPr/>
            </p:nvSpPr>
            <p:spPr>
              <a:xfrm rot="16200000">
                <a:off x="2618240" y="1700832"/>
                <a:ext cx="297604" cy="153542"/>
              </a:xfrm>
              <a:prstGeom prst="arc">
                <a:avLst>
                  <a:gd name="adj1" fmla="val 11144719"/>
                  <a:gd name="adj2" fmla="val 20993737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913977"/>
                <a:endParaRPr lang="en-GB">
                  <a:solidFill>
                    <a:prstClr val="black"/>
                  </a:solidFill>
                </a:endParaRPr>
              </a:p>
            </p:txBody>
          </p:sp>
          <p:sp>
            <p:nvSpPr>
              <p:cNvPr id="79" name="Oval 78"/>
              <p:cNvSpPr/>
              <p:nvPr/>
            </p:nvSpPr>
            <p:spPr>
              <a:xfrm>
                <a:off x="2831908" y="1635943"/>
                <a:ext cx="91051" cy="288032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977"/>
                <a:endParaRPr lang="en-GB">
                  <a:solidFill>
                    <a:prstClr val="white"/>
                  </a:solidFill>
                </a:endParaRPr>
              </a:p>
            </p:txBody>
          </p:sp>
        </p:grpSp>
        <p:cxnSp>
          <p:nvCxnSpPr>
            <p:cNvPr id="60" name="Straight Connector 59"/>
            <p:cNvCxnSpPr/>
            <p:nvPr/>
          </p:nvCxnSpPr>
          <p:spPr>
            <a:xfrm>
              <a:off x="2740635" y="1636521"/>
              <a:ext cx="13203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2744554" y="1924024"/>
              <a:ext cx="13203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 flipV="1">
              <a:off x="2907519" y="1779959"/>
              <a:ext cx="373099" cy="238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/>
            <p:cNvSpPr txBox="1"/>
            <p:nvPr/>
          </p:nvSpPr>
          <p:spPr>
            <a:xfrm>
              <a:off x="3208420" y="1620960"/>
              <a:ext cx="12915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3977"/>
              <a:r>
                <a:rPr lang="en-GB" sz="1400" dirty="0">
                  <a:solidFill>
                    <a:prstClr val="black"/>
                  </a:solidFill>
                </a:rPr>
                <a:t>beam direction</a:t>
              </a:r>
            </a:p>
          </p:txBody>
        </p:sp>
        <p:grpSp>
          <p:nvGrpSpPr>
            <p:cNvPr id="64" name="Group 63"/>
            <p:cNvGrpSpPr/>
            <p:nvPr/>
          </p:nvGrpSpPr>
          <p:grpSpPr>
            <a:xfrm>
              <a:off x="720626" y="1268090"/>
              <a:ext cx="1338237" cy="1029741"/>
              <a:chOff x="720626" y="1268090"/>
              <a:chExt cx="1338237" cy="1029741"/>
            </a:xfrm>
          </p:grpSpPr>
          <p:sp>
            <p:nvSpPr>
              <p:cNvPr id="68" name="Arc 67"/>
              <p:cNvSpPr/>
              <p:nvPr/>
            </p:nvSpPr>
            <p:spPr>
              <a:xfrm rot="16200000">
                <a:off x="1315392" y="1554361"/>
                <a:ext cx="1029741" cy="457200"/>
              </a:xfrm>
              <a:prstGeom prst="arc">
                <a:avLst>
                  <a:gd name="adj1" fmla="val 10757817"/>
                  <a:gd name="adj2" fmla="val 21558393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913977"/>
                <a:endParaRPr lang="en-GB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69" name="Group 68"/>
              <p:cNvGrpSpPr/>
              <p:nvPr/>
            </p:nvGrpSpPr>
            <p:grpSpPr>
              <a:xfrm>
                <a:off x="1463744" y="1628800"/>
                <a:ext cx="443960" cy="288032"/>
                <a:chOff x="1463744" y="1628800"/>
                <a:chExt cx="443960" cy="288032"/>
              </a:xfrm>
            </p:grpSpPr>
            <p:sp>
              <p:nvSpPr>
                <p:cNvPr id="71" name="Arc 70"/>
                <p:cNvSpPr/>
                <p:nvPr/>
              </p:nvSpPr>
              <p:spPr>
                <a:xfrm rot="16200000">
                  <a:off x="1397692" y="1694852"/>
                  <a:ext cx="288032" cy="155928"/>
                </a:xfrm>
                <a:prstGeom prst="arc">
                  <a:avLst>
                    <a:gd name="adj1" fmla="val 10867522"/>
                    <a:gd name="adj2" fmla="val 20686585"/>
                  </a:avLst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 defTabSz="913977"/>
                  <a:endParaRPr lang="en-GB">
                    <a:solidFill>
                      <a:prstClr val="black"/>
                    </a:solidFill>
                  </a:endParaRPr>
                </a:p>
              </p:txBody>
            </p:sp>
            <p:cxnSp>
              <p:nvCxnSpPr>
                <p:cNvPr id="72" name="Straight Connector 71"/>
                <p:cNvCxnSpPr/>
                <p:nvPr/>
              </p:nvCxnSpPr>
              <p:spPr>
                <a:xfrm>
                  <a:off x="1506609" y="1648426"/>
                  <a:ext cx="95053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/>
                <p:cNvCxnSpPr/>
                <p:nvPr/>
              </p:nvCxnSpPr>
              <p:spPr>
                <a:xfrm>
                  <a:off x="1532340" y="1916832"/>
                  <a:ext cx="72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4" name="Group 73"/>
                <p:cNvGrpSpPr/>
                <p:nvPr/>
              </p:nvGrpSpPr>
              <p:grpSpPr>
                <a:xfrm>
                  <a:off x="1620090" y="1648426"/>
                  <a:ext cx="210172" cy="263066"/>
                  <a:chOff x="1620090" y="1648426"/>
                  <a:chExt cx="210172" cy="263066"/>
                </a:xfrm>
              </p:grpSpPr>
              <p:cxnSp>
                <p:nvCxnSpPr>
                  <p:cNvPr id="76" name="Straight Connector 75"/>
                  <p:cNvCxnSpPr/>
                  <p:nvPr/>
                </p:nvCxnSpPr>
                <p:spPr>
                  <a:xfrm>
                    <a:off x="1620090" y="1648426"/>
                    <a:ext cx="20789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" name="Straight Connector 76"/>
                  <p:cNvCxnSpPr/>
                  <p:nvPr/>
                </p:nvCxnSpPr>
                <p:spPr>
                  <a:xfrm>
                    <a:off x="1622372" y="1911492"/>
                    <a:ext cx="20789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75" name="Oval 74"/>
                <p:cNvSpPr/>
                <p:nvPr/>
              </p:nvSpPr>
              <p:spPr>
                <a:xfrm>
                  <a:off x="1790600" y="1650806"/>
                  <a:ext cx="117104" cy="266025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3977"/>
                  <a:endParaRPr lang="en-GB">
                    <a:solidFill>
                      <a:prstClr val="white"/>
                    </a:solidFill>
                  </a:endParaRPr>
                </a:p>
              </p:txBody>
            </p:sp>
          </p:grpSp>
          <p:cxnSp>
            <p:nvCxnSpPr>
              <p:cNvPr id="70" name="Straight Connector 69"/>
              <p:cNvCxnSpPr/>
              <p:nvPr/>
            </p:nvCxnSpPr>
            <p:spPr>
              <a:xfrm>
                <a:off x="720626" y="1779367"/>
                <a:ext cx="74311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5" name="Oval 64"/>
            <p:cNvSpPr/>
            <p:nvPr/>
          </p:nvSpPr>
          <p:spPr>
            <a:xfrm>
              <a:off x="1804919" y="1751284"/>
              <a:ext cx="144016" cy="58391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977"/>
              <a:endParaRPr lang="en-GB">
                <a:solidFill>
                  <a:prstClr val="white"/>
                </a:solidFill>
              </a:endParaRPr>
            </a:p>
          </p:txBody>
        </p:sp>
        <p:cxnSp>
          <p:nvCxnSpPr>
            <p:cNvPr id="66" name="Straight Arrow Connector 65"/>
            <p:cNvCxnSpPr>
              <a:endCxn id="65" idx="4"/>
            </p:cNvCxnSpPr>
            <p:nvPr/>
          </p:nvCxnSpPr>
          <p:spPr>
            <a:xfrm flipV="1">
              <a:off x="1556192" y="1809675"/>
              <a:ext cx="320735" cy="25117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517721" y="1950296"/>
              <a:ext cx="12259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3977"/>
              <a:r>
                <a:rPr lang="en-GB" sz="1400" dirty="0">
                  <a:solidFill>
                    <a:prstClr val="black"/>
                  </a:solidFill>
                </a:rPr>
                <a:t>Particle bunch</a:t>
              </a:r>
            </a:p>
          </p:txBody>
        </p:sp>
      </p:grpSp>
      <p:grpSp>
        <p:nvGrpSpPr>
          <p:cNvPr id="83" name="Group 82"/>
          <p:cNvGrpSpPr/>
          <p:nvPr>
            <p:custDataLst>
              <p:tags r:id="rId5"/>
            </p:custDataLst>
          </p:nvPr>
        </p:nvGrpSpPr>
        <p:grpSpPr>
          <a:xfrm>
            <a:off x="7872050" y="931816"/>
            <a:ext cx="3982271" cy="1173557"/>
            <a:chOff x="517721" y="1196751"/>
            <a:chExt cx="3982271" cy="1173557"/>
          </a:xfrm>
        </p:grpSpPr>
        <p:grpSp>
          <p:nvGrpSpPr>
            <p:cNvPr id="84" name="Group 83"/>
            <p:cNvGrpSpPr/>
            <p:nvPr/>
          </p:nvGrpSpPr>
          <p:grpSpPr>
            <a:xfrm>
              <a:off x="1809293" y="1270471"/>
              <a:ext cx="1170815" cy="1024780"/>
              <a:chOff x="1817009" y="1271140"/>
              <a:chExt cx="1170815" cy="1024780"/>
            </a:xfrm>
          </p:grpSpPr>
          <p:sp>
            <p:nvSpPr>
              <p:cNvPr id="115" name="Oval 114"/>
              <p:cNvSpPr/>
              <p:nvPr/>
            </p:nvSpPr>
            <p:spPr>
              <a:xfrm>
                <a:off x="2555776" y="1271140"/>
                <a:ext cx="432048" cy="102001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977"/>
                <a:endParaRPr lang="en-GB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116" name="Straight Connector 115"/>
              <p:cNvCxnSpPr/>
              <p:nvPr/>
            </p:nvCxnSpPr>
            <p:spPr>
              <a:xfrm>
                <a:off x="1817009" y="1271140"/>
                <a:ext cx="93610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>
                <a:endCxn id="115" idx="4"/>
              </p:cNvCxnSpPr>
              <p:nvPr/>
            </p:nvCxnSpPr>
            <p:spPr>
              <a:xfrm flipV="1">
                <a:off x="1835696" y="2291158"/>
                <a:ext cx="936104" cy="476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5" name="Freeform 84"/>
            <p:cNvSpPr/>
            <p:nvPr/>
          </p:nvSpPr>
          <p:spPr>
            <a:xfrm>
              <a:off x="2400158" y="1397794"/>
              <a:ext cx="90630" cy="738187"/>
            </a:xfrm>
            <a:custGeom>
              <a:avLst/>
              <a:gdLst>
                <a:gd name="connsiteX0" fmla="*/ 73961 w 90630"/>
                <a:gd name="connsiteY0" fmla="*/ 738187 h 738187"/>
                <a:gd name="connsiteX1" fmla="*/ 142 w 90630"/>
                <a:gd name="connsiteY1" fmla="*/ 350044 h 738187"/>
                <a:gd name="connsiteX2" fmla="*/ 90630 w 90630"/>
                <a:gd name="connsiteY2" fmla="*/ 0 h 738187"/>
                <a:gd name="connsiteX3" fmla="*/ 90630 w 90630"/>
                <a:gd name="connsiteY3" fmla="*/ 0 h 738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630" h="738187">
                  <a:moveTo>
                    <a:pt x="73961" y="738187"/>
                  </a:moveTo>
                  <a:cubicBezTo>
                    <a:pt x="35662" y="605631"/>
                    <a:pt x="-2636" y="473075"/>
                    <a:pt x="142" y="350044"/>
                  </a:cubicBezTo>
                  <a:cubicBezTo>
                    <a:pt x="2920" y="227013"/>
                    <a:pt x="90630" y="0"/>
                    <a:pt x="90630" y="0"/>
                  </a:cubicBezTo>
                  <a:lnTo>
                    <a:pt x="90630" y="0"/>
                  </a:lnTo>
                </a:path>
              </a:pathLst>
            </a:custGeom>
            <a:noFill/>
            <a:ln w="12700">
              <a:solidFill>
                <a:srgbClr val="FF0000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977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86" name="Freeform 85"/>
            <p:cNvSpPr/>
            <p:nvPr/>
          </p:nvSpPr>
          <p:spPr>
            <a:xfrm>
              <a:off x="2058863" y="1393031"/>
              <a:ext cx="90630" cy="738187"/>
            </a:xfrm>
            <a:custGeom>
              <a:avLst/>
              <a:gdLst>
                <a:gd name="connsiteX0" fmla="*/ 73961 w 90630"/>
                <a:gd name="connsiteY0" fmla="*/ 738187 h 738187"/>
                <a:gd name="connsiteX1" fmla="*/ 142 w 90630"/>
                <a:gd name="connsiteY1" fmla="*/ 350044 h 738187"/>
                <a:gd name="connsiteX2" fmla="*/ 90630 w 90630"/>
                <a:gd name="connsiteY2" fmla="*/ 0 h 738187"/>
                <a:gd name="connsiteX3" fmla="*/ 90630 w 90630"/>
                <a:gd name="connsiteY3" fmla="*/ 0 h 738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630" h="738187">
                  <a:moveTo>
                    <a:pt x="73961" y="738187"/>
                  </a:moveTo>
                  <a:cubicBezTo>
                    <a:pt x="35662" y="605631"/>
                    <a:pt x="-2636" y="473075"/>
                    <a:pt x="142" y="350044"/>
                  </a:cubicBezTo>
                  <a:cubicBezTo>
                    <a:pt x="2920" y="227013"/>
                    <a:pt x="90630" y="0"/>
                    <a:pt x="90630" y="0"/>
                  </a:cubicBezTo>
                  <a:lnTo>
                    <a:pt x="90630" y="0"/>
                  </a:lnTo>
                </a:path>
              </a:pathLst>
            </a:custGeom>
            <a:noFill/>
            <a:ln w="12700">
              <a:solidFill>
                <a:srgbClr val="FF0000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977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87" name="Freeform 86"/>
            <p:cNvSpPr/>
            <p:nvPr/>
          </p:nvSpPr>
          <p:spPr>
            <a:xfrm>
              <a:off x="2224308" y="1403054"/>
              <a:ext cx="90630" cy="738187"/>
            </a:xfrm>
            <a:custGeom>
              <a:avLst/>
              <a:gdLst>
                <a:gd name="connsiteX0" fmla="*/ 73961 w 90630"/>
                <a:gd name="connsiteY0" fmla="*/ 738187 h 738187"/>
                <a:gd name="connsiteX1" fmla="*/ 142 w 90630"/>
                <a:gd name="connsiteY1" fmla="*/ 350044 h 738187"/>
                <a:gd name="connsiteX2" fmla="*/ 90630 w 90630"/>
                <a:gd name="connsiteY2" fmla="*/ 0 h 738187"/>
                <a:gd name="connsiteX3" fmla="*/ 90630 w 90630"/>
                <a:gd name="connsiteY3" fmla="*/ 0 h 738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630" h="738187">
                  <a:moveTo>
                    <a:pt x="73961" y="738187"/>
                  </a:moveTo>
                  <a:cubicBezTo>
                    <a:pt x="35662" y="605631"/>
                    <a:pt x="-2636" y="473075"/>
                    <a:pt x="142" y="350044"/>
                  </a:cubicBezTo>
                  <a:cubicBezTo>
                    <a:pt x="2920" y="227013"/>
                    <a:pt x="90630" y="0"/>
                    <a:pt x="90630" y="0"/>
                  </a:cubicBezTo>
                  <a:lnTo>
                    <a:pt x="90630" y="0"/>
                  </a:lnTo>
                </a:path>
              </a:pathLst>
            </a:custGeom>
            <a:noFill/>
            <a:ln w="12700">
              <a:solidFill>
                <a:srgbClr val="FF0000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977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2043336" y="1988578"/>
              <a:ext cx="328936" cy="369332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spAutoFit/>
            </a:bodyPr>
            <a:lstStyle/>
            <a:p>
              <a:pPr defTabSz="913977"/>
              <a:r>
                <a:rPr lang="en-GB" i="1" dirty="0">
                  <a:solidFill>
                    <a:srgbClr val="FF0000"/>
                  </a:solidFill>
                </a:rPr>
                <a:t>H</a:t>
              </a:r>
            </a:p>
          </p:txBody>
        </p:sp>
        <p:cxnSp>
          <p:nvCxnSpPr>
            <p:cNvPr id="89" name="Straight Arrow Connector 88"/>
            <p:cNvCxnSpPr/>
            <p:nvPr/>
          </p:nvCxnSpPr>
          <p:spPr>
            <a:xfrm flipH="1">
              <a:off x="1907704" y="1700808"/>
              <a:ext cx="583084" cy="0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Arrow Connector 89"/>
            <p:cNvCxnSpPr/>
            <p:nvPr/>
          </p:nvCxnSpPr>
          <p:spPr>
            <a:xfrm flipH="1">
              <a:off x="1907704" y="1779959"/>
              <a:ext cx="583084" cy="0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90"/>
            <p:cNvCxnSpPr/>
            <p:nvPr/>
          </p:nvCxnSpPr>
          <p:spPr>
            <a:xfrm flipH="1">
              <a:off x="1920937" y="1863294"/>
              <a:ext cx="583084" cy="0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TextBox 91"/>
            <p:cNvSpPr txBox="1"/>
            <p:nvPr/>
          </p:nvSpPr>
          <p:spPr>
            <a:xfrm>
              <a:off x="1789435" y="1814103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3977"/>
              <a:r>
                <a:rPr lang="en-GB" i="1" dirty="0">
                  <a:solidFill>
                    <a:srgbClr val="0070C0"/>
                  </a:solidFill>
                </a:rPr>
                <a:t>E</a:t>
              </a:r>
            </a:p>
          </p:txBody>
        </p:sp>
        <p:sp>
          <p:nvSpPr>
            <p:cNvPr id="93" name="Arc 92"/>
            <p:cNvSpPr/>
            <p:nvPr/>
          </p:nvSpPr>
          <p:spPr>
            <a:xfrm>
              <a:off x="1332235" y="1196751"/>
              <a:ext cx="695097" cy="1173557"/>
            </a:xfrm>
            <a:prstGeom prst="arc">
              <a:avLst>
                <a:gd name="adj1" fmla="val 17387524"/>
                <a:gd name="adj2" fmla="val 4281789"/>
              </a:avLst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913977"/>
              <a:endParaRPr lang="en-GB">
                <a:solidFill>
                  <a:prstClr val="black"/>
                </a:solidFill>
              </a:endParaRPr>
            </a:p>
          </p:txBody>
        </p:sp>
        <p:grpSp>
          <p:nvGrpSpPr>
            <p:cNvPr id="94" name="Group 93"/>
            <p:cNvGrpSpPr/>
            <p:nvPr/>
          </p:nvGrpSpPr>
          <p:grpSpPr>
            <a:xfrm>
              <a:off x="2690271" y="1628801"/>
              <a:ext cx="232688" cy="297604"/>
              <a:chOff x="2690271" y="1628801"/>
              <a:chExt cx="232688" cy="297604"/>
            </a:xfrm>
          </p:grpSpPr>
          <p:sp>
            <p:nvSpPr>
              <p:cNvPr id="113" name="Arc 112"/>
              <p:cNvSpPr/>
              <p:nvPr/>
            </p:nvSpPr>
            <p:spPr>
              <a:xfrm rot="16200000">
                <a:off x="2618240" y="1700832"/>
                <a:ext cx="297604" cy="153542"/>
              </a:xfrm>
              <a:prstGeom prst="arc">
                <a:avLst>
                  <a:gd name="adj1" fmla="val 11144719"/>
                  <a:gd name="adj2" fmla="val 20993737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913977"/>
                <a:endParaRPr lang="en-GB">
                  <a:solidFill>
                    <a:prstClr val="black"/>
                  </a:solidFill>
                </a:endParaRPr>
              </a:p>
            </p:txBody>
          </p:sp>
          <p:sp>
            <p:nvSpPr>
              <p:cNvPr id="114" name="Oval 113"/>
              <p:cNvSpPr/>
              <p:nvPr/>
            </p:nvSpPr>
            <p:spPr>
              <a:xfrm>
                <a:off x="2831908" y="1635943"/>
                <a:ext cx="91051" cy="288032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977"/>
                <a:endParaRPr lang="en-GB">
                  <a:solidFill>
                    <a:prstClr val="white"/>
                  </a:solidFill>
                </a:endParaRPr>
              </a:p>
            </p:txBody>
          </p:sp>
        </p:grpSp>
        <p:cxnSp>
          <p:nvCxnSpPr>
            <p:cNvPr id="95" name="Straight Connector 94"/>
            <p:cNvCxnSpPr/>
            <p:nvPr/>
          </p:nvCxnSpPr>
          <p:spPr>
            <a:xfrm>
              <a:off x="2740635" y="1636521"/>
              <a:ext cx="13203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>
              <a:off x="2744554" y="1924024"/>
              <a:ext cx="13203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Arrow Connector 96"/>
            <p:cNvCxnSpPr/>
            <p:nvPr/>
          </p:nvCxnSpPr>
          <p:spPr>
            <a:xfrm flipV="1">
              <a:off x="2907519" y="1779959"/>
              <a:ext cx="373099" cy="238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TextBox 97"/>
            <p:cNvSpPr txBox="1"/>
            <p:nvPr/>
          </p:nvSpPr>
          <p:spPr>
            <a:xfrm>
              <a:off x="3208420" y="1620960"/>
              <a:ext cx="12915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3977"/>
              <a:r>
                <a:rPr lang="en-GB" sz="1400" dirty="0">
                  <a:solidFill>
                    <a:prstClr val="black"/>
                  </a:solidFill>
                </a:rPr>
                <a:t>beam direction</a:t>
              </a:r>
            </a:p>
          </p:txBody>
        </p:sp>
        <p:grpSp>
          <p:nvGrpSpPr>
            <p:cNvPr id="99" name="Group 98"/>
            <p:cNvGrpSpPr/>
            <p:nvPr/>
          </p:nvGrpSpPr>
          <p:grpSpPr>
            <a:xfrm>
              <a:off x="720626" y="1268090"/>
              <a:ext cx="1338237" cy="1029741"/>
              <a:chOff x="720626" y="1268090"/>
              <a:chExt cx="1338237" cy="1029741"/>
            </a:xfrm>
          </p:grpSpPr>
          <p:sp>
            <p:nvSpPr>
              <p:cNvPr id="103" name="Arc 102"/>
              <p:cNvSpPr/>
              <p:nvPr/>
            </p:nvSpPr>
            <p:spPr>
              <a:xfrm rot="16200000">
                <a:off x="1315392" y="1554361"/>
                <a:ext cx="1029741" cy="457200"/>
              </a:xfrm>
              <a:prstGeom prst="arc">
                <a:avLst>
                  <a:gd name="adj1" fmla="val 10757817"/>
                  <a:gd name="adj2" fmla="val 21558393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913977"/>
                <a:endParaRPr lang="en-GB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104" name="Group 103"/>
              <p:cNvGrpSpPr/>
              <p:nvPr/>
            </p:nvGrpSpPr>
            <p:grpSpPr>
              <a:xfrm>
                <a:off x="1463744" y="1628800"/>
                <a:ext cx="443960" cy="288032"/>
                <a:chOff x="1463744" y="1628800"/>
                <a:chExt cx="443960" cy="288032"/>
              </a:xfrm>
            </p:grpSpPr>
            <p:sp>
              <p:nvSpPr>
                <p:cNvPr id="106" name="Arc 105"/>
                <p:cNvSpPr/>
                <p:nvPr/>
              </p:nvSpPr>
              <p:spPr>
                <a:xfrm rot="16200000">
                  <a:off x="1397692" y="1694852"/>
                  <a:ext cx="288032" cy="155928"/>
                </a:xfrm>
                <a:prstGeom prst="arc">
                  <a:avLst>
                    <a:gd name="adj1" fmla="val 10867522"/>
                    <a:gd name="adj2" fmla="val 20686585"/>
                  </a:avLst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 defTabSz="913977"/>
                  <a:endParaRPr lang="en-GB">
                    <a:solidFill>
                      <a:prstClr val="black"/>
                    </a:solidFill>
                  </a:endParaRPr>
                </a:p>
              </p:txBody>
            </p:sp>
            <p:cxnSp>
              <p:nvCxnSpPr>
                <p:cNvPr id="107" name="Straight Connector 106"/>
                <p:cNvCxnSpPr/>
                <p:nvPr/>
              </p:nvCxnSpPr>
              <p:spPr>
                <a:xfrm>
                  <a:off x="1506609" y="1648426"/>
                  <a:ext cx="95053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Straight Connector 107"/>
                <p:cNvCxnSpPr/>
                <p:nvPr/>
              </p:nvCxnSpPr>
              <p:spPr>
                <a:xfrm>
                  <a:off x="1532340" y="1916832"/>
                  <a:ext cx="72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09" name="Group 108"/>
                <p:cNvGrpSpPr/>
                <p:nvPr/>
              </p:nvGrpSpPr>
              <p:grpSpPr>
                <a:xfrm>
                  <a:off x="1620090" y="1648426"/>
                  <a:ext cx="210172" cy="263066"/>
                  <a:chOff x="1620090" y="1648426"/>
                  <a:chExt cx="210172" cy="263066"/>
                </a:xfrm>
              </p:grpSpPr>
              <p:cxnSp>
                <p:nvCxnSpPr>
                  <p:cNvPr id="111" name="Straight Connector 110"/>
                  <p:cNvCxnSpPr/>
                  <p:nvPr/>
                </p:nvCxnSpPr>
                <p:spPr>
                  <a:xfrm>
                    <a:off x="1620090" y="1648426"/>
                    <a:ext cx="20789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2" name="Straight Connector 111"/>
                  <p:cNvCxnSpPr/>
                  <p:nvPr/>
                </p:nvCxnSpPr>
                <p:spPr>
                  <a:xfrm>
                    <a:off x="1622372" y="1911492"/>
                    <a:ext cx="20789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10" name="Oval 109"/>
                <p:cNvSpPr/>
                <p:nvPr/>
              </p:nvSpPr>
              <p:spPr>
                <a:xfrm>
                  <a:off x="1790600" y="1650806"/>
                  <a:ext cx="117104" cy="266025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3977"/>
                  <a:endParaRPr lang="en-GB">
                    <a:solidFill>
                      <a:prstClr val="white"/>
                    </a:solidFill>
                  </a:endParaRPr>
                </a:p>
              </p:txBody>
            </p:sp>
          </p:grpSp>
          <p:cxnSp>
            <p:nvCxnSpPr>
              <p:cNvPr id="105" name="Straight Connector 104"/>
              <p:cNvCxnSpPr/>
              <p:nvPr/>
            </p:nvCxnSpPr>
            <p:spPr>
              <a:xfrm>
                <a:off x="720626" y="1779367"/>
                <a:ext cx="74311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0" name="Oval 99"/>
            <p:cNvSpPr/>
            <p:nvPr/>
          </p:nvSpPr>
          <p:spPr>
            <a:xfrm>
              <a:off x="1216196" y="1744244"/>
              <a:ext cx="144016" cy="58391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977"/>
              <a:endParaRPr lang="en-GB">
                <a:solidFill>
                  <a:prstClr val="white"/>
                </a:solidFill>
              </a:endParaRPr>
            </a:p>
          </p:txBody>
        </p:sp>
        <p:cxnSp>
          <p:nvCxnSpPr>
            <p:cNvPr id="101" name="Straight Arrow Connector 100"/>
            <p:cNvCxnSpPr/>
            <p:nvPr/>
          </p:nvCxnSpPr>
          <p:spPr>
            <a:xfrm flipV="1">
              <a:off x="1235458" y="1783529"/>
              <a:ext cx="52746" cy="27731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TextBox 101"/>
            <p:cNvSpPr txBox="1"/>
            <p:nvPr/>
          </p:nvSpPr>
          <p:spPr>
            <a:xfrm>
              <a:off x="517721" y="1950296"/>
              <a:ext cx="12259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3977"/>
              <a:r>
                <a:rPr lang="en-GB" sz="1400" dirty="0">
                  <a:solidFill>
                    <a:prstClr val="black"/>
                  </a:solidFill>
                </a:rPr>
                <a:t>Particle bunch</a:t>
              </a:r>
            </a:p>
          </p:txBody>
        </p:sp>
      </p:grpSp>
      <p:sp>
        <p:nvSpPr>
          <p:cNvPr id="118" name="TextBox 117"/>
          <p:cNvSpPr txBox="1"/>
          <p:nvPr>
            <p:custDataLst>
              <p:tags r:id="rId6"/>
            </p:custDataLst>
          </p:nvPr>
        </p:nvSpPr>
        <p:spPr>
          <a:xfrm>
            <a:off x="246522" y="1060052"/>
            <a:ext cx="74610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3977"/>
            <a:r>
              <a:rPr lang="en-GB" dirty="0">
                <a:solidFill>
                  <a:prstClr val="black"/>
                </a:solidFill>
              </a:rPr>
              <a:t>1. Acceleration with radiofrequency cavities requires synchronization of particles and RF field. Outside of the cavity the approaching particle bunch does not experience the RF field</a:t>
            </a:r>
          </a:p>
        </p:txBody>
      </p:sp>
      <p:sp>
        <p:nvSpPr>
          <p:cNvPr id="119" name="TextBox 118"/>
          <p:cNvSpPr txBox="1"/>
          <p:nvPr>
            <p:custDataLst>
              <p:tags r:id="rId7"/>
            </p:custDataLst>
          </p:nvPr>
        </p:nvSpPr>
        <p:spPr>
          <a:xfrm>
            <a:off x="255913" y="2300696"/>
            <a:ext cx="73190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3977"/>
            <a:r>
              <a:rPr lang="en-GB" dirty="0">
                <a:solidFill>
                  <a:prstClr val="black"/>
                </a:solidFill>
              </a:rPr>
              <a:t>2. The particle bunch enters the cavity. The electric field is pointing in the direction of the beam axis </a:t>
            </a:r>
            <a:r>
              <a:rPr lang="en-GB" dirty="0">
                <a:solidFill>
                  <a:prstClr val="black"/>
                </a:solidFill>
                <a:sym typeface="Wingdings" panose="05000000000000000000" pitchFamily="2" charset="2"/>
              </a:rPr>
              <a:t> The particle is accelerated </a:t>
            </a:r>
            <a:r>
              <a:rPr lang="en-GB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120" name="TextBox 119"/>
          <p:cNvSpPr txBox="1"/>
          <p:nvPr>
            <p:custDataLst>
              <p:tags r:id="rId8"/>
            </p:custDataLst>
          </p:nvPr>
        </p:nvSpPr>
        <p:spPr>
          <a:xfrm>
            <a:off x="255913" y="3286058"/>
            <a:ext cx="71126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3977"/>
            <a:r>
              <a:rPr lang="en-GB" dirty="0">
                <a:solidFill>
                  <a:prstClr val="black"/>
                </a:solidFill>
              </a:rPr>
              <a:t>3. The particle bunch leaves the cavity. The field direction has changed again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3" name="TextBox 122"/>
              <p:cNvSpPr txBox="1"/>
              <p:nvPr>
                <p:custDataLst>
                  <p:tags r:id="rId9"/>
                </p:custDataLst>
              </p:nvPr>
            </p:nvSpPr>
            <p:spPr>
              <a:xfrm>
                <a:off x="7212602" y="5695727"/>
                <a:ext cx="257660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Amp</m:t>
                      </m:r>
                      <m:r>
                        <m:rPr>
                          <m:nor/>
                        </m:rPr>
                        <a:rPr lang="en-US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è</m:t>
                      </m:r>
                      <m:r>
                        <m:rPr>
                          <m:nor/>
                        </m:rPr>
                        <a:rPr lang="en-US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re</m:t>
                      </m:r>
                      <m:r>
                        <m:rPr>
                          <m:nor/>
                        </m:rPr>
                        <a:rPr lang="en-US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′</m:t>
                      </m:r>
                      <m:r>
                        <m:rPr>
                          <m:nor/>
                        </m:rPr>
                        <a:rPr lang="en-US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s</m:t>
                      </m:r>
                      <m:r>
                        <m:rPr>
                          <m:nor/>
                        </m:rPr>
                        <a:rPr lang="en-US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CA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l</m:t>
                      </m:r>
                      <m:r>
                        <m:rPr>
                          <m:sty m:val="p"/>
                        </m:rPr>
                        <a:rPr lang="en-CA" b="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aw</m:t>
                      </m:r>
                      <m:r>
                        <a:rPr lang="de-DE" b="1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 </m:t>
                      </m:r>
                      <m:r>
                        <a:rPr lang="de-DE" b="1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de-DE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𝑯</m:t>
                      </m:r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de-DE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𝑱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23" name="TextBox 122"/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custDataLst>
                  <p:tags r:id="rId15"/>
                </p:custDataLst>
              </p:nvPr>
            </p:nvSpPr>
            <p:spPr>
              <a:xfrm>
                <a:off x="7212602" y="5695727"/>
                <a:ext cx="2576603" cy="276999"/>
              </a:xfrm>
              <a:prstGeom prst="rect">
                <a:avLst/>
              </a:prstGeom>
              <a:blipFill>
                <a:blip r:embed="rId16"/>
                <a:stretch>
                  <a:fillRect l="-2364" t="-6522" r="-1891" b="-34783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2" name="TextBox 121"/>
              <p:cNvSpPr txBox="1"/>
              <p:nvPr>
                <p:custDataLst>
                  <p:tags r:id="rId10"/>
                </p:custDataLst>
              </p:nvPr>
            </p:nvSpPr>
            <p:spPr>
              <a:xfrm>
                <a:off x="7287751" y="5108630"/>
                <a:ext cx="3920817" cy="4072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dirty="0">
                    <a:ea typeface="Cambria Math" panose="02040503050406030204" pitchFamily="18" charset="0"/>
                  </a:rPr>
                  <a:t>Faraday's law of induction: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𝜵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de-DE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𝑯</m:t>
                    </m:r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f>
                      <m:fPr>
                        <m:ctrlP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de-DE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𝑬</m:t>
                        </m:r>
                      </m:num>
                      <m:den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22" name="TextBox 121"/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custDataLst>
                  <p:tags r:id="rId17"/>
                </p:custDataLst>
              </p:nvPr>
            </p:nvSpPr>
            <p:spPr>
              <a:xfrm>
                <a:off x="7287751" y="5108630"/>
                <a:ext cx="3920817" cy="407227"/>
              </a:xfrm>
              <a:prstGeom prst="rect">
                <a:avLst/>
              </a:prstGeom>
              <a:blipFill>
                <a:blip r:embed="rId18"/>
                <a:stretch>
                  <a:fillRect l="-3571" t="-1493" r="-466" b="-2089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4" name="Rectangle 123"/>
              <p:cNvSpPr/>
              <p:nvPr>
                <p:custDataLst>
                  <p:tags r:id="rId11"/>
                </p:custDataLst>
              </p:nvPr>
            </p:nvSpPr>
            <p:spPr>
              <a:xfrm>
                <a:off x="10026017" y="5651956"/>
                <a:ext cx="172528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dirty="0" smtClean="0">
                    <a:ea typeface="Cambria Math" panose="02040503050406030204" pitchFamily="18" charset="0"/>
                  </a:rPr>
                  <a:t>Ohm‘s law: </a:t>
                </a:r>
                <a14:m>
                  <m:oMath xmlns:m="http://schemas.openxmlformats.org/officeDocument/2006/math">
                    <m:r>
                      <a:rPr lang="de-DE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𝑱</m:t>
                    </m:r>
                  </m:oMath>
                </a14:m>
                <a:r>
                  <a:rPr lang="en-US" dirty="0"/>
                  <a:t>=</a:t>
                </a:r>
                <a:r>
                  <a:rPr lang="el-GR" dirty="0"/>
                  <a:t>σ</a:t>
                </a:r>
                <a:r>
                  <a:rPr lang="en-CA" b="1" dirty="0"/>
                  <a:t>E</a:t>
                </a:r>
                <a:endParaRPr lang="en-US" b="1" dirty="0"/>
              </a:p>
            </p:txBody>
          </p:sp>
        </mc:Choice>
        <mc:Fallback xmlns="">
          <p:sp>
            <p:nvSpPr>
              <p:cNvPr id="124" name="Rectangle 123"/>
              <p:cNvSpPr>
                <a:spLocks noRot="1" noChangeAspect="1" noMove="1" noResize="1" noEditPoints="1" noAdjustHandles="1" noChangeArrowheads="1" noChangeShapeType="1" noTextEdit="1"/>
              </p:cNvSpPr>
              <p:nvPr>
                <p:custDataLst>
                  <p:tags r:id="rId19"/>
                </p:custDataLst>
              </p:nvPr>
            </p:nvSpPr>
            <p:spPr>
              <a:xfrm>
                <a:off x="10026017" y="5651956"/>
                <a:ext cx="1725280" cy="369332"/>
              </a:xfrm>
              <a:prstGeom prst="rect">
                <a:avLst/>
              </a:prstGeom>
              <a:blipFill>
                <a:blip r:embed="rId20"/>
                <a:stretch>
                  <a:fillRect l="-3180" t="-8197" r="-2120" b="-2459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1" name="Rectangle 120"/>
          <p:cNvSpPr/>
          <p:nvPr>
            <p:custDataLst>
              <p:tags r:id="rId12"/>
            </p:custDataLst>
          </p:nvPr>
        </p:nvSpPr>
        <p:spPr>
          <a:xfrm>
            <a:off x="183650" y="4192411"/>
            <a:ext cx="6841974" cy="20313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85750" indent="-285750" defTabSz="913977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white"/>
                </a:solidFill>
              </a:rPr>
              <a:t>Cavities are used to accelerate particles by an alternating electric field</a:t>
            </a:r>
          </a:p>
          <a:p>
            <a:pPr marL="285750" indent="-285750" defTabSz="913977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white"/>
                </a:solidFill>
              </a:rPr>
              <a:t>An oscillating electric field causes an oscillating magnetic field</a:t>
            </a:r>
          </a:p>
          <a:p>
            <a:pPr marL="285750" indent="-285750" defTabSz="913977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white"/>
                </a:solidFill>
              </a:rPr>
              <a:t>The cavity confines the electromagnetic fields by surface shielding currents</a:t>
            </a:r>
          </a:p>
          <a:p>
            <a:pPr marL="285750" indent="-285750" defTabSz="913977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white"/>
                </a:solidFill>
              </a:rPr>
              <a:t>These currents create losses (heating), which can be reduced by using superconducting </a:t>
            </a:r>
            <a:r>
              <a:rPr lang="en-GB" dirty="0" smtClean="0">
                <a:solidFill>
                  <a:prstClr val="white"/>
                </a:solidFill>
              </a:rPr>
              <a:t>materials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29" name="TextBox 128"/>
          <p:cNvSpPr txBox="1"/>
          <p:nvPr>
            <p:custDataLst>
              <p:tags r:id="rId13"/>
            </p:custDataLst>
          </p:nvPr>
        </p:nvSpPr>
        <p:spPr>
          <a:xfrm>
            <a:off x="7209036" y="4929075"/>
            <a:ext cx="4689077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A" sz="2400" dirty="0" smtClean="0"/>
              <a:t>Why </a:t>
            </a:r>
            <a:r>
              <a:rPr lang="en-CA" sz="2400" dirty="0"/>
              <a:t>is niobium the material choice which requires costly  helium cooling</a:t>
            </a:r>
            <a:r>
              <a:rPr lang="en-CA" sz="2400" dirty="0" smtClean="0"/>
              <a:t>?</a:t>
            </a:r>
            <a:endParaRPr lang="en-CA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Superconducting Radiofrequency research and development at TRIUMF and UVic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33171-1A2B-45AF-BC19-83A39A9692BB}" type="slidenum">
              <a:rPr lang="en-CA" smtClean="0"/>
              <a:pPr/>
              <a:t>3</a:t>
            </a:fld>
            <a:r>
              <a:rPr lang="en-CA" smtClean="0"/>
              <a:t>/12</a:t>
            </a:r>
            <a:endParaRPr lang="en-CA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05/27/2024</a:t>
            </a:r>
            <a:endParaRPr lang="en-CA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71433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" grpId="0"/>
      <p:bldP spid="122" grpId="0"/>
      <p:bldP spid="124" grpId="0"/>
      <p:bldP spid="129" grpId="0" animBg="1"/>
    </p:bldLst>
  </p:timing>
  <p:extLst mod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Two types of superconductors</a:t>
            </a: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9376" y="2997001"/>
            <a:ext cx="6048672" cy="3360869"/>
          </a:xfrm>
          <a:prstGeom prst="rect">
            <a:avLst/>
          </a:prstGeom>
        </p:spPr>
      </p:pic>
      <p:pic>
        <p:nvPicPr>
          <p:cNvPr id="12" name="Content Placeholder 9"/>
          <p:cNvPicPr>
            <a:picLocks noChangeAspect="1"/>
          </p:cNvPicPr>
          <p:nvPr/>
        </p:nvPicPr>
        <p:blipFill rotWithShape="1">
          <a:blip r:embed="rId2"/>
          <a:srcRect l="59627" t="59848" r="30053" b="15388"/>
          <a:stretch/>
        </p:blipFill>
        <p:spPr>
          <a:xfrm>
            <a:off x="1487488" y="4077072"/>
            <a:ext cx="449364" cy="599153"/>
          </a:xfrm>
          <a:prstGeom prst="rect">
            <a:avLst/>
          </a:prstGeom>
        </p:spPr>
      </p:pic>
      <p:pic>
        <p:nvPicPr>
          <p:cNvPr id="14" name="Content Placeholder 9"/>
          <p:cNvPicPr>
            <a:picLocks noChangeAspect="1"/>
          </p:cNvPicPr>
          <p:nvPr/>
        </p:nvPicPr>
        <p:blipFill rotWithShape="1">
          <a:blip r:embed="rId2"/>
          <a:srcRect l="86001" t="7372" r="3679" b="67864"/>
          <a:stretch/>
        </p:blipFill>
        <p:spPr>
          <a:xfrm>
            <a:off x="2639616" y="3228428"/>
            <a:ext cx="505343" cy="673790"/>
          </a:xfrm>
          <a:prstGeom prst="rect">
            <a:avLst/>
          </a:prstGeom>
        </p:spPr>
      </p:pic>
      <p:graphicFrame>
        <p:nvGraphicFramePr>
          <p:cNvPr id="15" name="Table 14"/>
          <p:cNvGraphicFramePr>
            <a:graphicFrameLocks noGrp="1"/>
          </p:cNvGraphicFramePr>
          <p:nvPr>
            <p:extLst/>
          </p:nvPr>
        </p:nvGraphicFramePr>
        <p:xfrm>
          <a:off x="6816080" y="4409258"/>
          <a:ext cx="5223831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7504">
                  <a:extLst>
                    <a:ext uri="{9D8B030D-6E8A-4147-A177-3AD203B41FA5}">
                      <a16:colId xmlns:a16="http://schemas.microsoft.com/office/drawing/2014/main" val="77015247"/>
                    </a:ext>
                  </a:extLst>
                </a:gridCol>
                <a:gridCol w="1016241">
                  <a:extLst>
                    <a:ext uri="{9D8B030D-6E8A-4147-A177-3AD203B41FA5}">
                      <a16:colId xmlns:a16="http://schemas.microsoft.com/office/drawing/2014/main" val="3498092284"/>
                    </a:ext>
                  </a:extLst>
                </a:gridCol>
                <a:gridCol w="798397">
                  <a:extLst>
                    <a:ext uri="{9D8B030D-6E8A-4147-A177-3AD203B41FA5}">
                      <a16:colId xmlns:a16="http://schemas.microsoft.com/office/drawing/2014/main" val="1230279171"/>
                    </a:ext>
                  </a:extLst>
                </a:gridCol>
                <a:gridCol w="667593">
                  <a:extLst>
                    <a:ext uri="{9D8B030D-6E8A-4147-A177-3AD203B41FA5}">
                      <a16:colId xmlns:a16="http://schemas.microsoft.com/office/drawing/2014/main" val="1499365331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6254844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A" dirty="0" smtClean="0"/>
                        <a:t>Material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Lead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err="1" smtClean="0"/>
                        <a:t>Nb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err="1" smtClean="0"/>
                        <a:t>NbTi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Nb3Sn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57717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i="1" baseline="0" dirty="0" err="1" smtClean="0"/>
                        <a:t>B</a:t>
                      </a:r>
                      <a:r>
                        <a:rPr lang="en-CA" baseline="-25000" dirty="0" err="1" smtClean="0"/>
                        <a:t>c</a:t>
                      </a:r>
                      <a:r>
                        <a:rPr lang="en-CA" baseline="0" dirty="0" smtClean="0"/>
                        <a:t>[T]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0.07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b="0" dirty="0" smtClean="0"/>
                        <a:t>0.2</a:t>
                      </a:r>
                      <a:endParaRPr lang="en-CA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0.2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0.52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08116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i="1" baseline="0" dirty="0" smtClean="0"/>
                        <a:t>B</a:t>
                      </a:r>
                      <a:r>
                        <a:rPr lang="en-CA" baseline="-25000" dirty="0" smtClean="0"/>
                        <a:t>c1</a:t>
                      </a:r>
                      <a:r>
                        <a:rPr lang="en-CA" baseline="0" dirty="0" smtClean="0"/>
                        <a:t>[T]</a:t>
                      </a:r>
                      <a:endParaRPr lang="en-CA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-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b="1" dirty="0" smtClean="0"/>
                        <a:t>0.17</a:t>
                      </a:r>
                      <a:endParaRPr lang="en-C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0.01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0.05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16250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CA" sz="1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r>
                        <a:rPr kumimoji="0" lang="en-CA" sz="1800" b="0" i="0" u="none" strike="noStrike" kern="1200" cap="none" spc="0" normalizeH="0" baseline="-2500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c2</a:t>
                      </a:r>
                      <a:r>
                        <a:rPr lang="en-CA" baseline="0" dirty="0" smtClean="0"/>
                        <a:t>[T]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-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0.24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11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28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57887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CA" sz="18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r>
                        <a:rPr kumimoji="0" lang="en-CA" sz="1800" b="0" i="0" u="none" strike="noStrike" kern="1200" cap="none" spc="0" normalizeH="0" baseline="-2500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sh</a:t>
                      </a:r>
                      <a:r>
                        <a:rPr lang="en-CA" baseline="0" dirty="0" smtClean="0"/>
                        <a:t>[T]</a:t>
                      </a:r>
                      <a:endParaRPr lang="en-C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0.08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b="1" dirty="0" smtClean="0"/>
                        <a:t>0.24</a:t>
                      </a:r>
                      <a:endParaRPr lang="en-C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0.16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b="1" dirty="0" smtClean="0"/>
                        <a:t>0.44</a:t>
                      </a:r>
                      <a:endParaRPr lang="en-CA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5419300"/>
                  </a:ext>
                </a:extLst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160110" y="685660"/>
            <a:ext cx="1176853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 type II superconductor can split into normal and superconducting areas to lower its 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Magnetic fields </a:t>
            </a:r>
            <a:r>
              <a:rPr lang="en-US" sz="2000" dirty="0"/>
              <a:t>partially enters into the normal conducting areas in the form of flux </a:t>
            </a:r>
            <a:r>
              <a:rPr lang="en-US" sz="2000" dirty="0" smtClean="0"/>
              <a:t>tubes 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Under </a:t>
            </a:r>
            <a:r>
              <a:rPr lang="en-US" sz="2000" dirty="0"/>
              <a:t>DC fields flux tubes can be pinned </a:t>
            </a:r>
            <a:r>
              <a:rPr lang="en-US" sz="2000" dirty="0" smtClean="0"/>
              <a:t>–&gt; </a:t>
            </a:r>
            <a:r>
              <a:rPr lang="en-US" sz="2000" dirty="0"/>
              <a:t>no dissipation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SC </a:t>
            </a:r>
            <a:r>
              <a:rPr lang="en-US" sz="2000" dirty="0"/>
              <a:t>magnets are operated between </a:t>
            </a:r>
            <a:r>
              <a:rPr lang="en-US" sz="2000" i="1" dirty="0" smtClean="0"/>
              <a:t>B</a:t>
            </a:r>
            <a:r>
              <a:rPr lang="en-US" sz="2000" baseline="-25000" dirty="0" smtClean="0"/>
              <a:t>c1</a:t>
            </a:r>
            <a:r>
              <a:rPr lang="en-US" sz="2000" dirty="0" smtClean="0"/>
              <a:t> </a:t>
            </a:r>
            <a:r>
              <a:rPr lang="en-US" sz="2000" dirty="0"/>
              <a:t>and </a:t>
            </a:r>
            <a:r>
              <a:rPr lang="en-US" sz="2000" i="1" dirty="0" smtClean="0"/>
              <a:t>B</a:t>
            </a:r>
            <a:r>
              <a:rPr lang="en-US" sz="2000" baseline="-25000" dirty="0" smtClean="0"/>
              <a:t>c2</a:t>
            </a:r>
            <a:endParaRPr lang="en-US" sz="2000" baseline="-25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Under RF fields flux tubes oscillate </a:t>
            </a:r>
            <a:r>
              <a:rPr lang="en-US" sz="2000" dirty="0" smtClean="0"/>
              <a:t>–&gt; strong dissipation</a:t>
            </a: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RF cavities are operated in the Meissner </a:t>
            </a:r>
            <a:r>
              <a:rPr lang="en-US" sz="2000" dirty="0" smtClean="0"/>
              <a:t>state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For defect free surfaces the Meissner state can persist metastable up the superheating field </a:t>
            </a:r>
            <a:r>
              <a:rPr lang="en-US" sz="2000" i="1" dirty="0" err="1" smtClean="0"/>
              <a:t>H</a:t>
            </a:r>
            <a:r>
              <a:rPr lang="en-US" sz="2000" baseline="-25000" dirty="0" err="1" smtClean="0"/>
              <a:t>sh</a:t>
            </a:r>
            <a:endParaRPr lang="en-US" sz="2000" baseline="-25000" dirty="0"/>
          </a:p>
        </p:txBody>
      </p:sp>
      <p:sp>
        <p:nvSpPr>
          <p:cNvPr id="8" name="TextBox 7"/>
          <p:cNvSpPr txBox="1"/>
          <p:nvPr/>
        </p:nvSpPr>
        <p:spPr>
          <a:xfrm>
            <a:off x="345712" y="3121223"/>
            <a:ext cx="36004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A" sz="1400" b="1" dirty="0" err="1" smtClean="0"/>
              <a:t>B</a:t>
            </a:r>
            <a:r>
              <a:rPr lang="en-CA" sz="1400" b="1" baseline="-25000" dirty="0" err="1" smtClean="0"/>
              <a:t>c</a:t>
            </a:r>
            <a:endParaRPr lang="en-CA" b="1" baseline="-25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Superconducting Radiofrequency research and development at TRIUMF and UVic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33171-1A2B-45AF-BC19-83A39A9692BB}" type="slidenum">
              <a:rPr lang="en-CA" smtClean="0"/>
              <a:pPr/>
              <a:t>4</a:t>
            </a:fld>
            <a:r>
              <a:rPr lang="en-CA" smtClean="0"/>
              <a:t>/12</a:t>
            </a:r>
            <a:endParaRPr lang="en-CA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05/27/2024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78979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extLst mod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SRF Accelerators </a:t>
            </a:r>
            <a:r>
              <a:rPr lang="en-CA" dirty="0"/>
              <a:t>in Canada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00"/>
          <a:stretch/>
        </p:blipFill>
        <p:spPr>
          <a:xfrm>
            <a:off x="3150818" y="802246"/>
            <a:ext cx="6178397" cy="525681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flipH="1">
            <a:off x="1713865" y="790930"/>
            <a:ext cx="1995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/>
              <a:t>TRIUMF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7713" y="975597"/>
            <a:ext cx="2888060" cy="1924621"/>
          </a:xfrm>
          <a:prstGeom prst="rect">
            <a:avLst/>
          </a:prstGeom>
        </p:spPr>
      </p:pic>
      <p:cxnSp>
        <p:nvCxnSpPr>
          <p:cNvPr id="18" name="Straight Arrow Connector 17"/>
          <p:cNvCxnSpPr>
            <a:endCxn id="17" idx="2"/>
          </p:cNvCxnSpPr>
          <p:nvPr/>
        </p:nvCxnSpPr>
        <p:spPr>
          <a:xfrm flipV="1">
            <a:off x="4886795" y="2900217"/>
            <a:ext cx="2984948" cy="183139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 flipH="1">
            <a:off x="9275602" y="975597"/>
            <a:ext cx="12174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/>
              <a:t>Canadian Light Source</a:t>
            </a:r>
          </a:p>
        </p:txBody>
      </p:sp>
      <p:pic>
        <p:nvPicPr>
          <p:cNvPr id="15" name="Picture 4" descr="phaseII-linac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934" y="1112745"/>
            <a:ext cx="2590774" cy="2312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6085" y="1358786"/>
            <a:ext cx="2297279" cy="2570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Arrow Connector 9"/>
          <p:cNvCxnSpPr/>
          <p:nvPr/>
        </p:nvCxnSpPr>
        <p:spPr>
          <a:xfrm flipV="1">
            <a:off x="3625362" y="3387701"/>
            <a:ext cx="271294" cy="124584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 flipH="1">
            <a:off x="1763294" y="1131720"/>
            <a:ext cx="1995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>
                <a:solidFill>
                  <a:srgbClr val="C00000"/>
                </a:solidFill>
              </a:rPr>
              <a:t>ISAC-II</a:t>
            </a:r>
          </a:p>
        </p:txBody>
      </p:sp>
      <p:sp>
        <p:nvSpPr>
          <p:cNvPr id="22" name="TextBox 21"/>
          <p:cNvSpPr txBox="1"/>
          <p:nvPr/>
        </p:nvSpPr>
        <p:spPr>
          <a:xfrm flipH="1">
            <a:off x="3946084" y="1316386"/>
            <a:ext cx="1995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>
                <a:solidFill>
                  <a:srgbClr val="C00000"/>
                </a:solidFill>
              </a:rPr>
              <a:t>ARIEL e-</a:t>
            </a:r>
            <a:r>
              <a:rPr lang="en-CA" b="1" dirty="0" err="1">
                <a:solidFill>
                  <a:srgbClr val="C00000"/>
                </a:solidFill>
              </a:rPr>
              <a:t>linac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Superconducting Radiofrequency research and development at TRIUMF and UVic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33171-1A2B-45AF-BC19-83A39A9692BB}" type="slidenum">
              <a:rPr lang="en-CA" smtClean="0"/>
              <a:pPr/>
              <a:t>5</a:t>
            </a:fld>
            <a:r>
              <a:rPr lang="en-CA" smtClean="0"/>
              <a:t>/12</a:t>
            </a:r>
            <a:endParaRPr lang="en-CA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05/27/2024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78271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TRIUMF ARIEL e-LINAC - </a:t>
            </a:r>
            <a:r>
              <a:rPr lang="en-CA" dirty="0"/>
              <a:t>Reliable 30MeV </a:t>
            </a:r>
            <a:r>
              <a:rPr lang="en-CA" dirty="0" smtClean="0"/>
              <a:t>Operation</a:t>
            </a:r>
            <a:endParaRPr lang="en-CA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B0528E6-A2B0-5884-B63A-F605633D6792}"/>
              </a:ext>
            </a:extLst>
          </p:cNvPr>
          <p:cNvGrpSpPr/>
          <p:nvPr/>
        </p:nvGrpSpPr>
        <p:grpSpPr>
          <a:xfrm>
            <a:off x="1141032" y="2737966"/>
            <a:ext cx="4090872" cy="3571354"/>
            <a:chOff x="6363478" y="1798028"/>
            <a:chExt cx="4515920" cy="4256098"/>
          </a:xfrm>
        </p:grpSpPr>
        <p:pic>
          <p:nvPicPr>
            <p:cNvPr id="8" name="Picture 7" descr="A graph of electrons in a energy&#10;&#10;Description automatically generated">
              <a:extLst>
                <a:ext uri="{FF2B5EF4-FFF2-40B4-BE49-F238E27FC236}">
                  <a16:creationId xmlns:a16="http://schemas.microsoft.com/office/drawing/2014/main" id="{6B10E379-9882-896D-0E42-4AB58BA61D8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912" t="11987" r="13646" b="11143"/>
            <a:stretch/>
          </p:blipFill>
          <p:spPr>
            <a:xfrm>
              <a:off x="6363478" y="1798028"/>
              <a:ext cx="4515920" cy="4256098"/>
            </a:xfrm>
            <a:prstGeom prst="rect">
              <a:avLst/>
            </a:prstGeom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7BBAEDB7-4E7B-5199-B12A-CD728E5EB7E2}"/>
                </a:ext>
              </a:extLst>
            </p:cNvPr>
            <p:cNvCxnSpPr/>
            <p:nvPr/>
          </p:nvCxnSpPr>
          <p:spPr>
            <a:xfrm flipV="1">
              <a:off x="8425543" y="3638939"/>
              <a:ext cx="0" cy="1828800"/>
            </a:xfrm>
            <a:prstGeom prst="straightConnector1">
              <a:avLst/>
            </a:prstGeom>
            <a:ln w="5715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9DDE248E-9CE9-3BEA-7EDF-2115CA204457}"/>
              </a:ext>
            </a:extLst>
          </p:cNvPr>
          <p:cNvSpPr txBox="1"/>
          <p:nvPr/>
        </p:nvSpPr>
        <p:spPr>
          <a:xfrm>
            <a:off x="342663" y="802211"/>
            <a:ext cx="568760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b="1" dirty="0"/>
              <a:t>Stable 30MeV operation is critical for </a:t>
            </a:r>
            <a:r>
              <a:rPr lang="en-CA" sz="2000" b="1" dirty="0" smtClean="0"/>
              <a:t>Radioactive Ion Beam (RIB) </a:t>
            </a:r>
            <a:r>
              <a:rPr lang="en-CA" sz="2000" b="1" dirty="0"/>
              <a:t>production:</a:t>
            </a:r>
          </a:p>
          <a:p>
            <a:pPr marL="214313" indent="-214313"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CA" sz="2000" dirty="0"/>
              <a:t>RIB yield is strongly dependent on beam energy </a:t>
            </a:r>
          </a:p>
          <a:p>
            <a:pPr marL="214313" indent="-214313"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CA" sz="2000" dirty="0" smtClean="0"/>
              <a:t>TRIUMF is </a:t>
            </a:r>
            <a:r>
              <a:rPr lang="en-CA" sz="2000" dirty="0"/>
              <a:t>operating at </a:t>
            </a:r>
            <a:r>
              <a:rPr lang="en-CA" sz="2000" dirty="0" smtClean="0"/>
              <a:t>30MeV (3 cavities each delivering 10 MV/m) </a:t>
            </a:r>
            <a:r>
              <a:rPr lang="en-CA" sz="2000" dirty="0"/>
              <a:t>– at the lower end of the yield curve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162DCC1-9654-BEDD-E5F8-68D5A5E26CA2}"/>
                  </a:ext>
                </a:extLst>
              </p:cNvPr>
              <p:cNvSpPr txBox="1"/>
              <p:nvPr/>
            </p:nvSpPr>
            <p:spPr>
              <a:xfrm>
                <a:off x="6240016" y="807868"/>
                <a:ext cx="5256584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Clr>
                    <a:srgbClr val="00B0F0"/>
                  </a:buClr>
                </a:pPr>
                <a:r>
                  <a:rPr lang="en-CA" sz="2000" b="1" dirty="0"/>
                  <a:t>Field emissions from contaminants in the SRF cavity limit RF performance to lower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000" b="1" i="1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CA" sz="2000" b="1" i="1">
                            <a:latin typeface="Cambria Math" panose="02040503050406030204" pitchFamily="18" charset="0"/>
                          </a:rPr>
                          <m:t>𝒂𝒄𝒄</m:t>
                        </m:r>
                      </m:sub>
                    </m:sSub>
                  </m:oMath>
                </a14:m>
                <a:endParaRPr lang="en-CA" sz="2000" b="1" dirty="0"/>
              </a:p>
              <a:p>
                <a:pPr marL="214313" indent="-214313">
                  <a:buClr>
                    <a:srgbClr val="00B0F0"/>
                  </a:buClr>
                  <a:buFont typeface="Wingdings" panose="05000000000000000000" pitchFamily="2" charset="2"/>
                  <a:buChar char="§"/>
                </a:pPr>
                <a:r>
                  <a:rPr lang="en-CA" sz="2000" dirty="0"/>
                  <a:t>Prevention and mitigation critical to keeping performance high, to keep RIB yield </a:t>
                </a:r>
                <a:r>
                  <a:rPr lang="en-CA" sz="2000" dirty="0" smtClean="0"/>
                  <a:t>high</a:t>
                </a:r>
                <a:endParaRPr lang="en-CA" sz="20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162DCC1-9654-BEDD-E5F8-68D5A5E26C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0016" y="807868"/>
                <a:ext cx="5256584" cy="1323439"/>
              </a:xfrm>
              <a:prstGeom prst="rect">
                <a:avLst/>
              </a:prstGeom>
              <a:blipFill>
                <a:blip r:embed="rId3"/>
                <a:stretch>
                  <a:fillRect l="-1276" t="-2765" b="-7373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>
            <a:extLst>
              <a:ext uri="{FF2B5EF4-FFF2-40B4-BE49-F238E27FC236}">
                <a16:creationId xmlns:a16="http://schemas.microsoft.com/office/drawing/2014/main" id="{71A3E9B8-AEB7-F3E9-5EF8-F541F45D13E3}"/>
              </a:ext>
            </a:extLst>
          </p:cNvPr>
          <p:cNvGrpSpPr/>
          <p:nvPr/>
        </p:nvGrpSpPr>
        <p:grpSpPr>
          <a:xfrm>
            <a:off x="5667930" y="2817257"/>
            <a:ext cx="5396622" cy="3548753"/>
            <a:chOff x="5548687" y="2860289"/>
            <a:chExt cx="6703738" cy="4350845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22E7AE16-A11C-7512-9C34-1CAEC0694B66}"/>
                </a:ext>
              </a:extLst>
            </p:cNvPr>
            <p:cNvGrpSpPr/>
            <p:nvPr/>
          </p:nvGrpSpPr>
          <p:grpSpPr>
            <a:xfrm>
              <a:off x="5548687" y="2860289"/>
              <a:ext cx="5961842" cy="4350845"/>
              <a:chOff x="5548687" y="2860289"/>
              <a:chExt cx="5961842" cy="4350845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BD9B9D02-C9F8-194A-B6B2-F59FD848E6C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548687" y="2860289"/>
                <a:ext cx="5678879" cy="4350845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EE906F6E-120B-D5A7-5C5A-3A7B98175EC9}"/>
                      </a:ext>
                    </a:extLst>
                  </p:cNvPr>
                  <p:cNvSpPr txBox="1"/>
                  <p:nvPr/>
                </p:nvSpPr>
                <p:spPr>
                  <a:xfrm>
                    <a:off x="8058213" y="5321905"/>
                    <a:ext cx="3452316" cy="67710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CA" sz="1350" dirty="0"/>
                      <a:t>Field Emission limits performance to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CA" sz="135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135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CA" sz="1350" i="1">
                                <a:latin typeface="Cambria Math" panose="02040503050406030204" pitchFamily="18" charset="0"/>
                              </a:rPr>
                              <m:t>𝑎𝑐𝑐</m:t>
                            </m:r>
                          </m:sub>
                        </m:sSub>
                        <m:r>
                          <a:rPr lang="en-CA" sz="1350" i="1">
                            <a:latin typeface="Cambria Math" panose="02040503050406030204" pitchFamily="18" charset="0"/>
                          </a:rPr>
                          <m:t>≈ 4</m:t>
                        </m:r>
                        <m:r>
                          <a:rPr lang="en-CA" sz="1350" i="1">
                            <a:latin typeface="Cambria Math" panose="02040503050406030204" pitchFamily="18" charset="0"/>
                          </a:rPr>
                          <m:t>𝑀𝑉</m:t>
                        </m:r>
                        <m:r>
                          <a:rPr lang="en-CA" sz="1350" i="1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CA" sz="1350" i="1">
                            <a:latin typeface="Cambria Math" panose="02040503050406030204" pitchFamily="18" charset="0"/>
                          </a:rPr>
                          <m:t>𝑚</m:t>
                        </m:r>
                      </m:oMath>
                    </a14:m>
                    <a:r>
                      <a:rPr lang="en-CA" sz="1350" dirty="0"/>
                      <a:t> </a:t>
                    </a:r>
                  </a:p>
                </p:txBody>
              </p:sp>
            </mc:Choice>
            <mc:Fallback xmlns=""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EE906F6E-120B-D5A7-5C5A-3A7B98175EC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058213" y="5321905"/>
                    <a:ext cx="3452316" cy="677108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708" t="-1190" b="-10714"/>
                    </a:stretch>
                  </a:blipFill>
                </p:spPr>
                <p:txBody>
                  <a:bodyPr/>
                  <a:lstStyle/>
                  <a:p>
                    <a:r>
                      <a:rPr lang="en-CA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D41F4DFD-FE63-A0AD-2442-EA18396E0D14}"/>
                  </a:ext>
                </a:extLst>
              </p:cNvPr>
              <p:cNvSpPr/>
              <p:nvPr/>
            </p:nvSpPr>
            <p:spPr>
              <a:xfrm rot="20412296">
                <a:off x="7407154" y="4646492"/>
                <a:ext cx="363222" cy="1618943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sz="135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C8DFAFB5-C7B6-3C8F-335B-C4280C0AD8E9}"/>
                    </a:ext>
                  </a:extLst>
                </p:cNvPr>
                <p:cNvSpPr txBox="1"/>
                <p:nvPr/>
              </p:nvSpPr>
              <p:spPr>
                <a:xfrm>
                  <a:off x="8165619" y="4297785"/>
                  <a:ext cx="4086806" cy="40010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CA" sz="1350" dirty="0"/>
                    <a:t>Clean cavity reaches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CA" sz="13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135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CA" sz="1350" i="1">
                              <a:latin typeface="Cambria Math" panose="02040503050406030204" pitchFamily="18" charset="0"/>
                            </a:rPr>
                            <m:t>𝑎𝑐𝑐</m:t>
                          </m:r>
                        </m:sub>
                      </m:sSub>
                      <m:r>
                        <a:rPr lang="en-CA" sz="1350" i="1">
                          <a:latin typeface="Cambria Math" panose="02040503050406030204" pitchFamily="18" charset="0"/>
                        </a:rPr>
                        <m:t>&gt;10 </m:t>
                      </m:r>
                      <m:r>
                        <a:rPr lang="en-CA" sz="1350" i="1">
                          <a:latin typeface="Cambria Math" panose="02040503050406030204" pitchFamily="18" charset="0"/>
                        </a:rPr>
                        <m:t>𝑀𝑉</m:t>
                      </m:r>
                      <m:r>
                        <a:rPr lang="en-CA" sz="1350" i="1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CA" sz="1350" i="1">
                          <a:latin typeface="Cambria Math" panose="02040503050406030204" pitchFamily="18" charset="0"/>
                        </a:rPr>
                        <m:t>𝑚</m:t>
                      </m:r>
                    </m:oMath>
                  </a14:m>
                  <a:r>
                    <a:rPr lang="en-CA" sz="1350" dirty="0"/>
                    <a:t> </a:t>
                  </a:r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C8DFAFB5-C7B6-3C8F-335B-C4280C0AD8E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65619" y="4297785"/>
                  <a:ext cx="4086806" cy="400109"/>
                </a:xfrm>
                <a:prstGeom prst="rect">
                  <a:avLst/>
                </a:prstGeom>
                <a:blipFill>
                  <a:blip r:embed="rId6"/>
                  <a:stretch>
                    <a:fillRect l="-370" t="-1852" b="-9259"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8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1115" y="5181486"/>
            <a:ext cx="1529028" cy="1141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Superconducting Radiofrequency research and development at TRIUMF and UVic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33171-1A2B-45AF-BC19-83A39A9692BB}" type="slidenum">
              <a:rPr lang="en-CA" smtClean="0"/>
              <a:pPr/>
              <a:t>6</a:t>
            </a:fld>
            <a:r>
              <a:rPr lang="en-CA" smtClean="0"/>
              <a:t>/12</a:t>
            </a:r>
            <a:endParaRPr lang="en-CA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05/27/2024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54192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TRIUMF ARIEL e-LINAC - </a:t>
            </a:r>
            <a:r>
              <a:rPr lang="en-CA" dirty="0"/>
              <a:t>Reliable 30MeV </a:t>
            </a:r>
            <a:r>
              <a:rPr lang="en-CA" dirty="0" smtClean="0"/>
              <a:t>Operation</a:t>
            </a:r>
            <a:endParaRPr lang="en-CA" dirty="0"/>
          </a:p>
        </p:txBody>
      </p:sp>
      <p:sp>
        <p:nvSpPr>
          <p:cNvPr id="3" name="Rectangle 2"/>
          <p:cNvSpPr/>
          <p:nvPr/>
        </p:nvSpPr>
        <p:spPr>
          <a:xfrm>
            <a:off x="1732344" y="966207"/>
            <a:ext cx="378759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cs typeface="Calibri"/>
              </a:rPr>
              <a:t>Plasma cleaning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cs typeface="Calibri"/>
              </a:rPr>
              <a:t>Current </a:t>
            </a:r>
            <a:r>
              <a:rPr lang="en-US" sz="2000" dirty="0">
                <a:cs typeface="Calibri"/>
              </a:rPr>
              <a:t>cleaning procedures are done </a:t>
            </a:r>
            <a:r>
              <a:rPr lang="en-US" sz="2000" i="1" dirty="0">
                <a:cs typeface="Calibri"/>
              </a:rPr>
              <a:t>ex-situ </a:t>
            </a:r>
            <a:r>
              <a:rPr lang="en-US" sz="2000" dirty="0" smtClean="0">
                <a:cs typeface="Calibri"/>
              </a:rPr>
              <a:t>(2-3 </a:t>
            </a:r>
            <a:r>
              <a:rPr lang="en-US" sz="2000" dirty="0">
                <a:cs typeface="Calibri"/>
              </a:rPr>
              <a:t>months). 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>
                <a:cs typeface="Calibri"/>
              </a:rPr>
              <a:t>Plasma cleaning allows for an </a:t>
            </a:r>
            <a:r>
              <a:rPr lang="en-US" sz="2000" i="1" dirty="0">
                <a:cs typeface="Calibri"/>
              </a:rPr>
              <a:t>in-situ </a:t>
            </a:r>
            <a:r>
              <a:rPr lang="en-US" sz="2000" dirty="0" smtClean="0">
                <a:cs typeface="Calibri"/>
              </a:rPr>
              <a:t>cleaning, </a:t>
            </a:r>
            <a:r>
              <a:rPr lang="en-US" sz="2000" dirty="0">
                <a:cs typeface="Calibri"/>
              </a:rPr>
              <a:t>which reduces cleaning time to ~1 week</a:t>
            </a:r>
            <a:r>
              <a:rPr lang="en-US" sz="2000" dirty="0" smtClean="0">
                <a:cs typeface="Calibri"/>
              </a:rPr>
              <a:t>. MSc project D. Hedji</a:t>
            </a:r>
            <a:endParaRPr lang="en-US" sz="2000" dirty="0">
              <a:cs typeface="Calibri"/>
            </a:endParaRPr>
          </a:p>
        </p:txBody>
      </p:sp>
      <p:pic>
        <p:nvPicPr>
          <p:cNvPr id="21" name="Picture 7" descr="Diagram of a diagram of a reaction&#10;&#10;Description automatically generated">
            <a:extLst>
              <a:ext uri="{FF2B5EF4-FFF2-40B4-BE49-F238E27FC236}">
                <a16:creationId xmlns:a16="http://schemas.microsoft.com/office/drawing/2014/main" id="{1900F336-2A9D-76E0-4C39-6DFF720552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9376" y="4492829"/>
            <a:ext cx="2290467" cy="1821515"/>
          </a:xfrm>
        </p:spPr>
      </p:pic>
      <p:pic>
        <p:nvPicPr>
          <p:cNvPr id="22" name="Picture 9" descr="A pink circle with a face drawn on it&#10;&#10;Description automatically generated">
            <a:extLst>
              <a:ext uri="{FF2B5EF4-FFF2-40B4-BE49-F238E27FC236}">
                <a16:creationId xmlns:a16="http://schemas.microsoft.com/office/drawing/2014/main" id="{4D15EA66-66D8-FE3F-1F8C-9754B42ED7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664" y="4450595"/>
            <a:ext cx="2247990" cy="178373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807968" y="862209"/>
            <a:ext cx="45365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What if we could avoid contamination in the first place? </a:t>
            </a:r>
          </a:p>
          <a:p>
            <a:r>
              <a:rPr lang="en-US" sz="2000" dirty="0"/>
              <a:t>Emitters are </a:t>
            </a:r>
            <a:r>
              <a:rPr lang="en-US" sz="2000" dirty="0" err="1"/>
              <a:t>μm</a:t>
            </a:r>
            <a:r>
              <a:rPr lang="en-US" sz="2000" dirty="0"/>
              <a:t> to sub </a:t>
            </a:r>
            <a:r>
              <a:rPr lang="en-US" sz="2000" dirty="0" err="1"/>
              <a:t>μm</a:t>
            </a:r>
            <a:r>
              <a:rPr lang="en-US" sz="2000" dirty="0"/>
              <a:t> sized contaminants </a:t>
            </a:r>
            <a:r>
              <a:rPr lang="en-US" sz="2000" dirty="0">
                <a:sym typeface="Wingdings" panose="05000000000000000000" pitchFamily="2" charset="2"/>
              </a:rPr>
              <a:t></a:t>
            </a:r>
            <a:r>
              <a:rPr lang="en-US" sz="2000" dirty="0"/>
              <a:t> dust</a:t>
            </a:r>
            <a:endParaRPr lang="en-US" sz="2000" dirty="0">
              <a:cs typeface="Calibri"/>
            </a:endParaRPr>
          </a:p>
          <a:p>
            <a:r>
              <a:rPr lang="en-US" sz="2000" dirty="0"/>
              <a:t>Previous studies indicate that dust migrates and is charged:</a:t>
            </a:r>
            <a:endParaRPr lang="en-US" sz="2000" dirty="0">
              <a:cs typeface="Calibri"/>
            </a:endParaRPr>
          </a:p>
          <a:p>
            <a:pPr lvl="1"/>
            <a:r>
              <a:rPr lang="en-US" sz="2000" dirty="0"/>
              <a:t>A potential barrier could therefore suppress dust migration and tackle field emission problem at its source</a:t>
            </a:r>
            <a:r>
              <a:rPr lang="en-US" sz="2000" dirty="0" smtClean="0"/>
              <a:t>.</a:t>
            </a:r>
            <a:endParaRPr lang="en-US" sz="2000" dirty="0">
              <a:cs typeface="Calibri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0636690" y="2500009"/>
            <a:ext cx="1651998" cy="64633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PhD A. Mahon </a:t>
            </a:r>
            <a:endParaRPr lang="en-CA" dirty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PI T. Planche</a:t>
            </a:r>
            <a:endParaRPr lang="en-CA" dirty="0">
              <a:cs typeface="Calibri"/>
            </a:endParaRPr>
          </a:p>
        </p:txBody>
      </p:sp>
      <p:pic>
        <p:nvPicPr>
          <p:cNvPr id="24" name="Picture 13" descr="A person smiling in front of a black and white sign&#10;&#10;Description automatically generated">
            <a:extLst>
              <a:ext uri="{FF2B5EF4-FFF2-40B4-BE49-F238E27FC236}">
                <a16:creationId xmlns:a16="http://schemas.microsoft.com/office/drawing/2014/main" id="{BDC3C387-CBDA-5170-0DD2-FFF61D40671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238" t="349" r="8958" b="175"/>
          <a:stretch/>
        </p:blipFill>
        <p:spPr>
          <a:xfrm>
            <a:off x="10811857" y="836712"/>
            <a:ext cx="1299221" cy="1680652"/>
          </a:xfrm>
          <a:prstGeom prst="rect">
            <a:avLst/>
          </a:prstGeom>
        </p:spPr>
      </p:pic>
      <p:pic>
        <p:nvPicPr>
          <p:cNvPr id="25" name="Picture 4" descr="A machine with pipes and wires&#10;&#10;Description automatically generated">
            <a:extLst>
              <a:ext uri="{FF2B5EF4-FFF2-40B4-BE49-F238E27FC236}">
                <a16:creationId xmlns:a16="http://schemas.microsoft.com/office/drawing/2014/main" id="{3905D698-0902-C147-C5C7-5158D80F4D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92163" y="4181172"/>
            <a:ext cx="1718915" cy="1955423"/>
          </a:xfrm>
          <a:prstGeom prst="rect">
            <a:avLst/>
          </a:prstGeom>
        </p:spPr>
      </p:pic>
      <p:pic>
        <p:nvPicPr>
          <p:cNvPr id="26" name="Picture 11" descr="Diagram of a vacuum pump&#10;&#10;Description automatically generated">
            <a:extLst>
              <a:ext uri="{FF2B5EF4-FFF2-40B4-BE49-F238E27FC236}">
                <a16:creationId xmlns:a16="http://schemas.microsoft.com/office/drawing/2014/main" id="{DB86D874-1625-7748-E622-2171AB2702F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28048" y="3911844"/>
            <a:ext cx="3056658" cy="2357931"/>
          </a:xfrm>
          <a:prstGeom prst="rect">
            <a:avLst/>
          </a:prstGeom>
        </p:spPr>
      </p:pic>
      <p:pic>
        <p:nvPicPr>
          <p:cNvPr id="27" name="Picture 11" descr="A person in a red and black coat&#10;&#10;Description automatically generated">
            <a:extLst>
              <a:ext uri="{FF2B5EF4-FFF2-40B4-BE49-F238E27FC236}">
                <a16:creationId xmlns:a16="http://schemas.microsoft.com/office/drawing/2014/main" id="{694E17FC-B77F-4141-CC09-7E14E1A67BC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5358" y="862209"/>
            <a:ext cx="1184768" cy="259411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BF8A8FF6-33D4-7E99-A99E-879679C466A4}"/>
              </a:ext>
            </a:extLst>
          </p:cNvPr>
          <p:cNvSpPr txBox="1"/>
          <p:nvPr/>
        </p:nvSpPr>
        <p:spPr>
          <a:xfrm flipH="1">
            <a:off x="24361" y="3461124"/>
            <a:ext cx="1559781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CA" dirty="0">
                <a:solidFill>
                  <a:srgbClr val="FF0000"/>
                </a:solidFill>
              </a:rPr>
              <a:t>MSc. D. Hedji </a:t>
            </a:r>
            <a:endParaRPr lang="en-US" dirty="0"/>
          </a:p>
          <a:p>
            <a:pPr algn="ctr"/>
            <a:r>
              <a:rPr lang="en-CA" dirty="0">
                <a:solidFill>
                  <a:srgbClr val="FF0000"/>
                </a:solidFill>
              </a:rPr>
              <a:t>P.I. R.E. Laxdal</a:t>
            </a:r>
            <a:r>
              <a:rPr lang="en-CA" dirty="0"/>
              <a:t> </a:t>
            </a:r>
            <a:endParaRPr lang="en-CA" dirty="0">
              <a:cs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Superconducting Radiofrequency research and development at TRIUMF and UVic</a:t>
            </a:r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33171-1A2B-45AF-BC19-83A39A9692BB}" type="slidenum">
              <a:rPr lang="en-CA" smtClean="0"/>
              <a:pPr/>
              <a:t>7</a:t>
            </a:fld>
            <a:r>
              <a:rPr lang="en-CA" smtClean="0"/>
              <a:t>/12</a:t>
            </a:r>
            <a:endParaRPr lang="en-CA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05/27/2024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3787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A" sz="3600" dirty="0" smtClean="0"/>
              <a:t>SRF materials research</a:t>
            </a:r>
            <a:endParaRPr lang="en-C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368" y="764704"/>
            <a:ext cx="11665296" cy="74770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CA" sz="2000" dirty="0" smtClean="0"/>
              <a:t>Current </a:t>
            </a:r>
            <a:r>
              <a:rPr lang="en-CA" sz="2000" dirty="0"/>
              <a:t>material of choice niobium is reaching fundamental limitations </a:t>
            </a:r>
            <a:endParaRPr lang="en-CA" sz="2000" dirty="0" smtClean="0"/>
          </a:p>
          <a:p>
            <a:r>
              <a:rPr lang="en-CA" sz="2000" dirty="0" smtClean="0"/>
              <a:t>Subtle changes in heat treatments have significant influence</a:t>
            </a:r>
            <a:endParaRPr lang="en-CA" sz="2000" dirty="0"/>
          </a:p>
          <a:p>
            <a:r>
              <a:rPr lang="en-CA" sz="2000" dirty="0" smtClean="0">
                <a:sym typeface="Wingdings" panose="05000000000000000000" pitchFamily="2" charset="2"/>
              </a:rPr>
              <a:t>Surface </a:t>
            </a:r>
            <a:r>
              <a:rPr lang="en-CA" sz="2000" dirty="0">
                <a:sym typeface="Wingdings" panose="05000000000000000000" pitchFamily="2" charset="2"/>
              </a:rPr>
              <a:t>treatments have </a:t>
            </a:r>
            <a:r>
              <a:rPr lang="en-CA" sz="2000" dirty="0" smtClean="0">
                <a:sym typeface="Wingdings" panose="05000000000000000000" pitchFamily="2" charset="2"/>
              </a:rPr>
              <a:t>only been </a:t>
            </a:r>
            <a:r>
              <a:rPr lang="en-CA" sz="2000" dirty="0">
                <a:sym typeface="Wingdings" panose="05000000000000000000" pitchFamily="2" charset="2"/>
              </a:rPr>
              <a:t>optimized for electron accelerators (elliptical cavities</a:t>
            </a:r>
            <a:r>
              <a:rPr lang="en-CA" sz="2000" dirty="0" smtClean="0">
                <a:sym typeface="Wingdings" panose="05000000000000000000" pitchFamily="2" charset="2"/>
              </a:rPr>
              <a:t>)</a:t>
            </a:r>
          </a:p>
          <a:p>
            <a:pPr lvl="1"/>
            <a:r>
              <a:rPr lang="en-CA" sz="2000" dirty="0" smtClean="0">
                <a:sym typeface="Wingdings" panose="05000000000000000000" pitchFamily="2" charset="2"/>
              </a:rPr>
              <a:t>TRIUMF has dedicated program to optimize co-axial cavities for heavy ion accelerators</a:t>
            </a:r>
            <a:endParaRPr lang="en-CA" sz="2000" dirty="0" smtClean="0"/>
          </a:p>
          <a:p>
            <a:r>
              <a:rPr lang="en-CA" sz="2000" b="1" dirty="0" smtClean="0">
                <a:sym typeface="Wingdings" panose="05000000000000000000" pitchFamily="2" charset="2"/>
              </a:rPr>
              <a:t>Accelerating </a:t>
            </a:r>
            <a:r>
              <a:rPr lang="en-CA" sz="2000" b="1" smtClean="0">
                <a:sym typeface="Wingdings" panose="05000000000000000000" pitchFamily="2" charset="2"/>
              </a:rPr>
              <a:t>gradients beyond 50 MV/m </a:t>
            </a:r>
            <a:r>
              <a:rPr lang="en-CA" sz="2000" b="1" dirty="0">
                <a:sym typeface="Wingdings" panose="05000000000000000000" pitchFamily="2" charset="2"/>
              </a:rPr>
              <a:t>require new materials potentially as multilayers</a:t>
            </a:r>
            <a:endParaRPr lang="en-CA" sz="2000" b="1" dirty="0"/>
          </a:p>
        </p:txBody>
      </p:sp>
      <p:grpSp>
        <p:nvGrpSpPr>
          <p:cNvPr id="4" name="Group 3"/>
          <p:cNvGrpSpPr/>
          <p:nvPr/>
        </p:nvGrpSpPr>
        <p:grpSpPr>
          <a:xfrm>
            <a:off x="191344" y="2708920"/>
            <a:ext cx="4648852" cy="3345095"/>
            <a:chOff x="4339012" y="764705"/>
            <a:chExt cx="4648852" cy="3345095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39012" y="764705"/>
              <a:ext cx="4600083" cy="334509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</p:pic>
        <p:cxnSp>
          <p:nvCxnSpPr>
            <p:cNvPr id="11" name="Straight Connector 10"/>
            <p:cNvCxnSpPr/>
            <p:nvPr/>
          </p:nvCxnSpPr>
          <p:spPr>
            <a:xfrm>
              <a:off x="8987863" y="987552"/>
              <a:ext cx="0" cy="2657856"/>
            </a:xfrm>
            <a:prstGeom prst="line">
              <a:avLst/>
            </a:prstGeom>
            <a:ln w="2857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 rot="16200000">
              <a:off x="7623996" y="2288211"/>
              <a:ext cx="23584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>
                  <a:solidFill>
                    <a:srgbClr val="FF0000"/>
                  </a:solidFill>
                </a:rPr>
                <a:t>Ultimate limitation </a:t>
              </a:r>
              <a:r>
                <a:rPr lang="en-CA" err="1">
                  <a:solidFill>
                    <a:srgbClr val="FF0000"/>
                  </a:solidFill>
                </a:rPr>
                <a:t>H</a:t>
              </a:r>
              <a:r>
                <a:rPr lang="en-CA" baseline="-25000" err="1">
                  <a:solidFill>
                    <a:srgbClr val="FF0000"/>
                  </a:solidFill>
                </a:rPr>
                <a:t>sh</a:t>
              </a:r>
              <a:endParaRPr lang="en-CA" baseline="-25000">
                <a:solidFill>
                  <a:srgbClr val="FF0000"/>
                </a:solidFill>
              </a:endParaRPr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3884" y="2775874"/>
            <a:ext cx="2834601" cy="32454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9817" y="6042716"/>
            <a:ext cx="5734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i="1" dirty="0" smtClean="0"/>
              <a:t>State of the art niobium cavity performance</a:t>
            </a:r>
            <a:endParaRPr lang="en-CA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5203884" y="6028749"/>
            <a:ext cx="5734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i="1" dirty="0" smtClean="0"/>
              <a:t>Co-axial test cavities</a:t>
            </a:r>
            <a:endParaRPr lang="en-CA" i="1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6036" y="2834680"/>
            <a:ext cx="2952328" cy="3050053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Superconducting Radiofrequency research and development at TRIUMF and UVic</a:t>
            </a:r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33171-1A2B-45AF-BC19-83A39A9692BB}" type="slidenum">
              <a:rPr lang="en-CA" smtClean="0"/>
              <a:pPr/>
              <a:t>8</a:t>
            </a:fld>
            <a:r>
              <a:rPr lang="en-CA" smtClean="0"/>
              <a:t>/12</a:t>
            </a:r>
            <a:endParaRPr lang="en-CA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05/27/2024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05853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SRF Material of the future</a:t>
            </a:r>
            <a:endParaRPr lang="en-CA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551" t="18249" r="11068" b="34025"/>
          <a:stretch/>
        </p:blipFill>
        <p:spPr>
          <a:xfrm>
            <a:off x="407368" y="1412776"/>
            <a:ext cx="11436564" cy="360040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smtClean="0"/>
              <a:t>Superconducting Radiofrequency research and development at TRIUMF and UVic</a:t>
            </a:r>
            <a:endParaRPr lang="en-CA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33171-1A2B-45AF-BC19-83A39A9692BB}" type="slidenum">
              <a:rPr lang="en-CA" smtClean="0"/>
              <a:pPr/>
              <a:t>9</a:t>
            </a:fld>
            <a:r>
              <a:rPr lang="en-CA" smtClean="0"/>
              <a:t>/12</a:t>
            </a:r>
            <a:endParaRPr lang="en-CA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05/27/2024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57412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5.6|17.7|4.6|2.2|14.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ID" val=" 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ID" val=" 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ID" val=" 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ID" val=" 12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8|16.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ID" val=" 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ID" val=" 1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ID" val=" 1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ID" val=" 1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ID" val=" 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ID" val=" 16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ID" val=" 17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ID" val=" 18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ID" val=" 2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ID" val=" 25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ID" val=" 27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ID" val=" 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ID" val=" 19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ID" val=" 1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ID" val=" 4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ID" val=" 8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ID" val=" 11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ID" val=" 11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ID" val=" 12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ID" val=" 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1830CF071808342908351495686CEA3" ma:contentTypeVersion="18" ma:contentTypeDescription="Create a new document." ma:contentTypeScope="" ma:versionID="2fac87456127ff498b5f114be040f0dc">
  <xsd:schema xmlns:xsd="http://www.w3.org/2001/XMLSchema" xmlns:xs="http://www.w3.org/2001/XMLSchema" xmlns:p="http://schemas.microsoft.com/office/2006/metadata/properties" xmlns:ns3="321ee1a3-ce3c-4534-aec3-3b064a518d85" xmlns:ns4="595e2d89-1f69-499a-aef1-aef30b953228" targetNamespace="http://schemas.microsoft.com/office/2006/metadata/properties" ma:root="true" ma:fieldsID="ab7085022c9ec93270f91bd447d71e9d" ns3:_="" ns4:_="">
    <xsd:import namespace="321ee1a3-ce3c-4534-aec3-3b064a518d85"/>
    <xsd:import namespace="595e2d89-1f69-499a-aef1-aef30b95322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  <xsd:element ref="ns3:MediaLengthInSecond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1ee1a3-ce3c-4534-aec3-3b064a518d8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activity" ma:index="20" nillable="true" ma:displayName="_activity" ma:hidden="true" ma:internalName="_activity">
      <xsd:simpleType>
        <xsd:restriction base="dms:Note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2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5e2d89-1f69-499a-aef1-aef30b953228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321ee1a3-ce3c-4534-aec3-3b064a518d85" xsi:nil="true"/>
  </documentManagement>
</p:properties>
</file>

<file path=customXml/itemProps1.xml><?xml version="1.0" encoding="utf-8"?>
<ds:datastoreItem xmlns:ds="http://schemas.openxmlformats.org/officeDocument/2006/customXml" ds:itemID="{6ACC3988-F495-40AE-9E14-C36DC21770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21ee1a3-ce3c-4534-aec3-3b064a518d85"/>
    <ds:schemaRef ds:uri="595e2d89-1f69-499a-aef1-aef30b95322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C3815EA-AB17-4D93-AC41-4330786BCBC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0A58DAC-A6CE-4292-807B-A35302138F2A}">
  <ds:schemaRefs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purl.org/dc/elements/1.1/"/>
    <ds:schemaRef ds:uri="321ee1a3-ce3c-4534-aec3-3b064a518d85"/>
    <ds:schemaRef ds:uri="http://www.w3.org/XML/1998/namespace"/>
    <ds:schemaRef ds:uri="http://schemas.openxmlformats.org/package/2006/metadata/core-properties"/>
    <ds:schemaRef ds:uri="595e2d89-1f69-499a-aef1-aef30b953228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17714</TotalTime>
  <Words>2044</Words>
  <Application>Microsoft Office PowerPoint</Application>
  <PresentationFormat>Widescreen</PresentationFormat>
  <Paragraphs>296</Paragraphs>
  <Slides>22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Cambria Math</vt:lpstr>
      <vt:lpstr>Symbol</vt:lpstr>
      <vt:lpstr>Times New Roman</vt:lpstr>
      <vt:lpstr>Wingdings</vt:lpstr>
      <vt:lpstr>Office Theme</vt:lpstr>
      <vt:lpstr>Superconducting Radiofrequency research and development at TRIUMF and UVic</vt:lpstr>
      <vt:lpstr>Superconductivity for accelerators</vt:lpstr>
      <vt:lpstr>Particle Acceleration with cavities</vt:lpstr>
      <vt:lpstr>Two types of superconductors</vt:lpstr>
      <vt:lpstr>SRF Accelerators in Canada</vt:lpstr>
      <vt:lpstr>TRIUMF ARIEL e-LINAC - Reliable 30MeV Operation</vt:lpstr>
      <vt:lpstr>TRIUMF ARIEL e-LINAC - Reliable 30MeV Operation</vt:lpstr>
      <vt:lpstr>SRF materials research</vt:lpstr>
      <vt:lpstr>SRF Material of the future</vt:lpstr>
      <vt:lpstr>SRF Material Science</vt:lpstr>
      <vt:lpstr>SRF for Quantum Computing</vt:lpstr>
      <vt:lpstr>Summary</vt:lpstr>
      <vt:lpstr>Backup slides</vt:lpstr>
      <vt:lpstr>Examples of SRF accelerators</vt:lpstr>
      <vt:lpstr>Coaxial Research Cavities at TRIUMF</vt:lpstr>
      <vt:lpstr>Coaxial Research Cavities at TRIUMF</vt:lpstr>
      <vt:lpstr>When to use Superconducting Cavities</vt:lpstr>
      <vt:lpstr>-NMR + SRF @ TRIUMF</vt:lpstr>
      <vt:lpstr>Measurement of the vortex penetration field </vt:lpstr>
      <vt:lpstr>Backup slide</vt:lpstr>
      <vt:lpstr>UVic/TRIUMF Accelerator Research</vt:lpstr>
      <vt:lpstr>The superheating field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Tobias L. Fabian Junginger</dc:creator>
  <cp:lastModifiedBy>Tobias Junginger</cp:lastModifiedBy>
  <cp:revision>440</cp:revision>
  <dcterms:created xsi:type="dcterms:W3CDTF">2017-05-19T00:39:50Z</dcterms:created>
  <dcterms:modified xsi:type="dcterms:W3CDTF">2024-05-28T16:52:28Z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0x01010011830CF071808342908351495686CEA3</vt:lpwstr>
  </property>
</Properties>
</file>