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11_85322CCC.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119_4306507E.xml" ContentType="application/vnd.ms-powerpoint.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handoutMasterIdLst>
    <p:handoutMasterId r:id="rId17"/>
  </p:handoutMasterIdLst>
  <p:sldIdLst>
    <p:sldId id="256" r:id="rId2"/>
    <p:sldId id="298" r:id="rId3"/>
    <p:sldId id="257" r:id="rId4"/>
    <p:sldId id="267" r:id="rId5"/>
    <p:sldId id="273" r:id="rId6"/>
    <p:sldId id="302" r:id="rId7"/>
    <p:sldId id="281" r:id="rId8"/>
    <p:sldId id="301" r:id="rId9"/>
    <p:sldId id="296" r:id="rId10"/>
    <p:sldId id="268" r:id="rId11"/>
    <p:sldId id="293" r:id="rId12"/>
    <p:sldId id="288" r:id="rId13"/>
    <p:sldId id="305" r:id="rId14"/>
    <p:sldId id="26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C6FBA7-D1C7-A3A9-8E7D-3371CDFB315D}" name="Robert Sica" initials="RS" userId="S::sica@uwo.ca::df83bf1c-df25-4597-b4d8-9e13e220b69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CD100"/>
    <a:srgbClr val="3C1B71"/>
    <a:srgbClr val="584772"/>
    <a:srgbClr val="C9BBA0"/>
    <a:srgbClr val="E9D9BA"/>
    <a:srgbClr val="FFEDC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80708"/>
  </p:normalViewPr>
  <p:slideViewPr>
    <p:cSldViewPr snapToGrid="0">
      <p:cViewPr varScale="1">
        <p:scale>
          <a:sx n="104" d="100"/>
          <a:sy n="104" d="100"/>
        </p:scale>
        <p:origin x="1000" y="200"/>
      </p:cViewPr>
      <p:guideLst/>
    </p:cSldViewPr>
  </p:slideViewPr>
  <p:notesTextViewPr>
    <p:cViewPr>
      <p:scale>
        <a:sx n="75" d="100"/>
        <a:sy n="75" d="100"/>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comments/modernComment_111_85322CCC.xml><?xml version="1.0" encoding="utf-8"?>
<p188:cmLst xmlns:a="http://schemas.openxmlformats.org/drawingml/2006/main" xmlns:r="http://schemas.openxmlformats.org/officeDocument/2006/relationships" xmlns:p188="http://schemas.microsoft.com/office/powerpoint/2018/8/main">
  <p188:cm id="{7D57D740-F697-1142-A3EE-790BB49C9CFD}" authorId="{E1C6FBA7-D1C7-A3A9-8E7D-3371CDFB315D}" created="2024-05-15T21:01:17.502">
    <ac:txMkLst xmlns:ac="http://schemas.microsoft.com/office/drawing/2013/main/command">
      <pc:docMk xmlns:pc="http://schemas.microsoft.com/office/powerpoint/2013/main/command"/>
      <pc:sldMk xmlns:pc="http://schemas.microsoft.com/office/powerpoint/2013/main/command" cId="2234657996" sldId="273"/>
      <ac:spMk id="10" creationId="{F0509EA5-AE1D-29DC-4B88-0C3D0DC70592}"/>
      <ac:txMk cp="111" len="11">
        <ac:context len="251" hash="1802711884"/>
      </ac:txMk>
    </ac:txMkLst>
    <p188:txBody>
      <a:bodyPr/>
      <a:lstStyle/>
      <a:p>
        <a:r>
          <a:rPr lang="en-US"/>
          <a:t>Be clear here. How does sensitivity improve models?</a:t>
        </a:r>
      </a:p>
    </p188:txBody>
  </p188:cm>
</p188:cmLst>
</file>

<file path=ppt/comments/modernComment_119_4306507E.xml><?xml version="1.0" encoding="utf-8"?>
<p188:cmLst xmlns:a="http://schemas.openxmlformats.org/drawingml/2006/main" xmlns:r="http://schemas.openxmlformats.org/officeDocument/2006/relationships" xmlns:p188="http://schemas.microsoft.com/office/powerpoint/2018/8/main">
  <p188:cm id="{D31CEBD2-2E2E-A048-8A15-3912227A2E3A}" authorId="{E1C6FBA7-D1C7-A3A9-8E7D-3371CDFB315D}" created="2024-05-15T21:05:01.965">
    <ac:txMkLst xmlns:ac="http://schemas.microsoft.com/office/drawing/2013/main/command">
      <pc:docMk xmlns:pc="http://schemas.microsoft.com/office/powerpoint/2013/main/command"/>
      <pc:sldMk xmlns:pc="http://schemas.microsoft.com/office/powerpoint/2013/main/command" cId="1124487294" sldId="281"/>
      <ac:spMk id="5" creationId="{432C3E0A-10C5-B9C0-423F-7E7A73FEB18E}"/>
      <ac:txMk cp="45" len="17">
        <ac:context len="88" hash="3994113609"/>
      </ac:txMk>
    </ac:txMkLst>
    <p188:pos x="6256983" y="1104620"/>
    <p188:txBody>
      <a:bodyPr/>
      <a:lstStyle/>
      <a:p>
        <a:r>
          <a:rPr lang="en-US"/>
          <a:t>Stony Plain AB, CHARS (Cambridge Bay), Iqaluit</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2854568-86C7-B635-20FD-D5D5B03F3BC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E3B7670-33AB-F8E0-2EFA-1953B81E6AA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9C651C1-D3DE-0F49-AD1F-8E48603F0B9D}" type="datetimeFigureOut">
              <a:rPr lang="en-US" smtClean="0"/>
              <a:t>5/28/24</a:t>
            </a:fld>
            <a:endParaRPr lang="en-US"/>
          </a:p>
        </p:txBody>
      </p:sp>
      <p:sp>
        <p:nvSpPr>
          <p:cNvPr id="4" name="Footer Placeholder 3">
            <a:extLst>
              <a:ext uri="{FF2B5EF4-FFF2-40B4-BE49-F238E27FC236}">
                <a16:creationId xmlns:a16="http://schemas.microsoft.com/office/drawing/2014/main" id="{06F05F81-951F-3347-BC99-FC9071D5607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3FF25A4-B600-0332-8FC7-08355E25E8F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6F2620-C6F7-B349-99F2-DEF4826FCBAE}" type="slidenum">
              <a:rPr lang="en-US" smtClean="0"/>
              <a:t>‹#›</a:t>
            </a:fld>
            <a:endParaRPr lang="en-US"/>
          </a:p>
        </p:txBody>
      </p:sp>
    </p:spTree>
    <p:extLst>
      <p:ext uri="{BB962C8B-B14F-4D97-AF65-F5344CB8AC3E}">
        <p14:creationId xmlns:p14="http://schemas.microsoft.com/office/powerpoint/2010/main" val="305992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27BE2A-A5DD-5A44-9BF4-6AD16791196E}" type="datetimeFigureOut">
              <a:rPr lang="en-US" smtClean="0"/>
              <a:t>5/28/24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C13FBE-7E93-314E-8D46-096B7251C710}" type="slidenum">
              <a:rPr lang="en-US" smtClean="0"/>
              <a:t>‹#›</a:t>
            </a:fld>
            <a:endParaRPr lang="en-US"/>
          </a:p>
        </p:txBody>
      </p:sp>
    </p:spTree>
    <p:extLst>
      <p:ext uri="{BB962C8B-B14F-4D97-AF65-F5344CB8AC3E}">
        <p14:creationId xmlns:p14="http://schemas.microsoft.com/office/powerpoint/2010/main" val="345986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1C13FBE-7E93-314E-8D46-096B7251C710}" type="slidenum">
              <a:rPr lang="en-US" smtClean="0"/>
              <a:t>1</a:t>
            </a:fld>
            <a:endParaRPr lang="en-US"/>
          </a:p>
        </p:txBody>
      </p:sp>
    </p:spTree>
    <p:extLst>
      <p:ext uri="{BB962C8B-B14F-4D97-AF65-F5344CB8AC3E}">
        <p14:creationId xmlns:p14="http://schemas.microsoft.com/office/powerpoint/2010/main" val="300339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test my methods I am using an ALI simulator developed by researchers at the university of </a:t>
            </a:r>
            <a:r>
              <a:rPr lang="en-US" dirty="0" err="1"/>
              <a:t>saskatchewas</a:t>
            </a:r>
            <a:r>
              <a:rPr lang="en-US" dirty="0"/>
              <a:t> and an MPL simulator that I developed. For this experiment I inputted background stratospheric aerosols into both simulators, so no major aerosols from </a:t>
            </a:r>
            <a:r>
              <a:rPr lang="en-US" dirty="0" err="1"/>
              <a:t>valcanos</a:t>
            </a:r>
            <a:r>
              <a:rPr lang="en-US" dirty="0"/>
              <a:t> or wildfires. To isolate just the aerosol signal, because that is what we care about, </a:t>
            </a:r>
            <a:r>
              <a:rPr lang="en-US" dirty="0" err="1"/>
              <a:t>im</a:t>
            </a:r>
            <a:r>
              <a:rPr lang="en-US" dirty="0"/>
              <a:t> plotting scattering ratio which is the ratio between total attenuated backscatter and just molecular backscatter. The Ali simulator is shown in green with dotted lines as it error bars and the MPL simulator is shown in </a:t>
            </a:r>
            <a:r>
              <a:rPr lang="en-US" dirty="0" err="1"/>
              <a:t>blue.You</a:t>
            </a:r>
            <a:r>
              <a:rPr lang="en-US" dirty="0"/>
              <a:t> can see that they agree quite well until about 15 km which is where the MPL snr drops off since there are so few aerosols present. This was a good test of my methods to see if everything works as expected but MPL is designed for much higher aerosol loads so its not the most realistic example. You can see the uncertainty is incredibly high after 15 km. you can also see comparing the two methods that they agree quite </a:t>
            </a:r>
            <a:r>
              <a:rPr lang="en-US" dirty="0" err="1"/>
              <a:t>qwell</a:t>
            </a:r>
            <a:r>
              <a:rPr lang="en-US" dirty="0"/>
              <a:t>. The uncertainty is higher prom particle size but this is misleading </a:t>
            </a:r>
            <a:r>
              <a:rPr lang="en-US" dirty="0" err="1"/>
              <a:t>bc</a:t>
            </a:r>
            <a:r>
              <a:rPr lang="en-US" dirty="0"/>
              <a:t> lidar </a:t>
            </a:r>
            <a:r>
              <a:rPr lang="en-US" dirty="0" err="1"/>
              <a:t>raio</a:t>
            </a:r>
            <a:r>
              <a:rPr lang="en-US" dirty="0"/>
              <a:t> assumes that we know what is up there.</a:t>
            </a:r>
          </a:p>
          <a:p>
            <a:endParaRPr lang="en-US" dirty="0"/>
          </a:p>
          <a:p>
            <a:r>
              <a:rPr lang="en-US" dirty="0"/>
              <a:t>The MPL simulator appears to agree with the ALI retrieval simulation quite well below 12 km, however the scattering ratio is extremely low compared to its uncertainty so these measurements don’t have much confidence. The MPL is not very good at detecting such low aerosol loads at these higher altitudes, so this is not a realistic case but it shows that the general method is working.</a:t>
            </a:r>
          </a:p>
          <a:p>
            <a:r>
              <a:rPr lang="en-US" dirty="0"/>
              <a:t>The uncertainty around the lidar ratio assumes that we actually know exactly what the particles are up there and have chosen the right lidar ratio, so really this uncertainty is higher.</a:t>
            </a:r>
          </a:p>
        </p:txBody>
      </p:sp>
      <p:sp>
        <p:nvSpPr>
          <p:cNvPr id="4" name="Slide Number Placeholder 3"/>
          <p:cNvSpPr>
            <a:spLocks noGrp="1"/>
          </p:cNvSpPr>
          <p:nvPr>
            <p:ph type="sldNum" sz="quarter" idx="5"/>
          </p:nvPr>
        </p:nvSpPr>
        <p:spPr/>
        <p:txBody>
          <a:bodyPr/>
          <a:lstStyle/>
          <a:p>
            <a:fld id="{31C13FBE-7E93-314E-8D46-096B7251C710}" type="slidenum">
              <a:rPr lang="en-US" smtClean="0"/>
              <a:t>11</a:t>
            </a:fld>
            <a:endParaRPr lang="en-US"/>
          </a:p>
        </p:txBody>
      </p:sp>
    </p:spTree>
    <p:extLst>
      <p:ext uri="{BB962C8B-B14F-4D97-AF65-F5344CB8AC3E}">
        <p14:creationId xmlns:p14="http://schemas.microsoft.com/office/powerpoint/2010/main" val="1718697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Climate change has shown a clear correlation with extreme weather events which have impacted the health and safety of Canadians. One example of this include hurricane Fiona that made landfall in the </a:t>
            </a:r>
            <a:r>
              <a:rPr lang="en-US" dirty="0" err="1"/>
              <a:t>maritimes</a:t>
            </a:r>
            <a:r>
              <a:rPr lang="en-US" dirty="0"/>
              <a:t> in 2022 as the strongest storm on record based on pressure measurements and it also became the costliest weather event in Atlantic Canada history. Canada also had a record breaking number of wildfires last year fueled by warm temperatures and drought conditions. I’m sure almost everyone here received air quality notifications from these fires. Events like these motivate scientists to take continuous </a:t>
            </a:r>
            <a:r>
              <a:rPr lang="en-US" dirty="0" err="1"/>
              <a:t>mesaurements</a:t>
            </a:r>
            <a:r>
              <a:rPr lang="en-US" dirty="0"/>
              <a:t> of Earth’s atmosphere to monitor it as it continuous to change and to more accurately predict the future.</a:t>
            </a:r>
          </a:p>
          <a:p>
            <a:endParaRPr lang="en-US" dirty="0"/>
          </a:p>
          <a:p>
            <a:r>
              <a:rPr lang="en-US" dirty="0"/>
              <a:t>I’m sure we’ve all heard </a:t>
            </a:r>
            <a:r>
              <a:rPr lang="en-US" dirty="0" err="1"/>
              <a:t>aboutsevere</a:t>
            </a:r>
            <a:r>
              <a:rPr lang="en-US" dirty="0"/>
              <a:t> weather events such as hurricane Fiona which made landfall in Atlantic Canada in 2022 and last years record breaking wildfire season that brought poor air quality across the country. These events are become more frequent as they are correlated with climate change. This has lead to a demand for more measurements of our atmosphere and motivates my research.</a:t>
            </a:r>
          </a:p>
          <a:p>
            <a:endParaRPr lang="en-US" dirty="0"/>
          </a:p>
          <a:p>
            <a:endParaRPr lang="en-US" dirty="0"/>
          </a:p>
        </p:txBody>
      </p:sp>
      <p:sp>
        <p:nvSpPr>
          <p:cNvPr id="4" name="Slide Number Placeholder 3"/>
          <p:cNvSpPr>
            <a:spLocks noGrp="1"/>
          </p:cNvSpPr>
          <p:nvPr>
            <p:ph type="sldNum" sz="quarter" idx="5"/>
          </p:nvPr>
        </p:nvSpPr>
        <p:spPr/>
        <p:txBody>
          <a:bodyPr/>
          <a:lstStyle/>
          <a:p>
            <a:fld id="{31C13FBE-7E93-314E-8D46-096B7251C710}" type="slidenum">
              <a:rPr lang="en-US" smtClean="0"/>
              <a:t>2</a:t>
            </a:fld>
            <a:endParaRPr lang="en-US"/>
          </a:p>
        </p:txBody>
      </p:sp>
    </p:spTree>
    <p:extLst>
      <p:ext uri="{BB962C8B-B14F-4D97-AF65-F5344CB8AC3E}">
        <p14:creationId xmlns:p14="http://schemas.microsoft.com/office/powerpoint/2010/main" val="3565751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Remote sensing is a broad term that describes instruments that detect reflected or emitted ration that has passed through the atmosphere to learn about the atmosphere itself. These measurements can be taken from space or from the ground. My project will compare measurements from a satellite in space to measurements from a lidar on the ground. Ground based methods are important to verify and validate space based </a:t>
            </a:r>
            <a:r>
              <a:rPr lang="en-US" dirty="0" err="1"/>
              <a:t>measuremnts</a:t>
            </a:r>
            <a:r>
              <a:rPr lang="en-US" dirty="0"/>
              <a:t> and fill in gaps between missions or in other areas. </a:t>
            </a:r>
          </a:p>
        </p:txBody>
      </p:sp>
      <p:sp>
        <p:nvSpPr>
          <p:cNvPr id="4" name="Slide Number Placeholder 3"/>
          <p:cNvSpPr>
            <a:spLocks noGrp="1"/>
          </p:cNvSpPr>
          <p:nvPr>
            <p:ph type="sldNum" sz="quarter" idx="5"/>
          </p:nvPr>
        </p:nvSpPr>
        <p:spPr/>
        <p:txBody>
          <a:bodyPr/>
          <a:lstStyle/>
          <a:p>
            <a:fld id="{79F8E693-CBD4-3F4A-86EC-228361BC712E}" type="slidenum">
              <a:rPr lang="en-US" smtClean="0"/>
              <a:t>3</a:t>
            </a:fld>
            <a:endParaRPr lang="en-US"/>
          </a:p>
        </p:txBody>
      </p:sp>
    </p:spTree>
    <p:extLst>
      <p:ext uri="{BB962C8B-B14F-4D97-AF65-F5344CB8AC3E}">
        <p14:creationId xmlns:p14="http://schemas.microsoft.com/office/powerpoint/2010/main" val="1341183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115051-5067-0847-8427-A513DFCA32D4}" type="slidenum">
              <a:rPr lang="en-US" smtClean="0"/>
              <a:t>4</a:t>
            </a:fld>
            <a:endParaRPr lang="en-US"/>
          </a:p>
        </p:txBody>
      </p:sp>
    </p:spTree>
    <p:extLst>
      <p:ext uri="{BB962C8B-B14F-4D97-AF65-F5344CB8AC3E}">
        <p14:creationId xmlns:p14="http://schemas.microsoft.com/office/powerpoint/2010/main" val="2685946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Indirect vs direct cloud adjustments</a:t>
            </a:r>
          </a:p>
        </p:txBody>
      </p:sp>
      <p:sp>
        <p:nvSpPr>
          <p:cNvPr id="4" name="Slide Number Placeholder 3"/>
          <p:cNvSpPr>
            <a:spLocks noGrp="1"/>
          </p:cNvSpPr>
          <p:nvPr>
            <p:ph type="sldNum" sz="quarter" idx="5"/>
          </p:nvPr>
        </p:nvSpPr>
        <p:spPr/>
        <p:txBody>
          <a:bodyPr/>
          <a:lstStyle/>
          <a:p>
            <a:fld id="{83115051-5067-0847-8427-A513DFCA32D4}" type="slidenum">
              <a:rPr lang="en-US" smtClean="0"/>
              <a:t>5</a:t>
            </a:fld>
            <a:endParaRPr lang="en-US"/>
          </a:p>
        </p:txBody>
      </p:sp>
    </p:spTree>
    <p:extLst>
      <p:ext uri="{BB962C8B-B14F-4D97-AF65-F5344CB8AC3E}">
        <p14:creationId xmlns:p14="http://schemas.microsoft.com/office/powerpoint/2010/main" val="2347762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C13FBE-7E93-314E-8D46-096B7251C710}" type="slidenum">
              <a:rPr lang="en-US" smtClean="0"/>
              <a:t>6</a:t>
            </a:fld>
            <a:endParaRPr lang="en-US"/>
          </a:p>
        </p:txBody>
      </p:sp>
    </p:spTree>
    <p:extLst>
      <p:ext uri="{BB962C8B-B14F-4D97-AF65-F5344CB8AC3E}">
        <p14:creationId xmlns:p14="http://schemas.microsoft.com/office/powerpoint/2010/main" val="505154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solidFill>
                  <a:srgbClr val="3F3F3F"/>
                </a:solidFill>
                <a:effectLst/>
                <a:latin typeface="Helvetica" pitchFamily="2" charset="0"/>
              </a:rPr>
              <a:t>Stony Plain AB, CHARS (Cambridge Bay), Iqaluit</a:t>
            </a:r>
          </a:p>
          <a:p>
            <a:endParaRPr lang="en-US" dirty="0"/>
          </a:p>
        </p:txBody>
      </p:sp>
      <p:sp>
        <p:nvSpPr>
          <p:cNvPr id="4" name="Slide Number Placeholder 3"/>
          <p:cNvSpPr>
            <a:spLocks noGrp="1"/>
          </p:cNvSpPr>
          <p:nvPr>
            <p:ph type="sldNum" sz="quarter" idx="5"/>
          </p:nvPr>
        </p:nvSpPr>
        <p:spPr/>
        <p:txBody>
          <a:bodyPr/>
          <a:lstStyle/>
          <a:p>
            <a:fld id="{31C13FBE-7E93-314E-8D46-096B7251C710}" type="slidenum">
              <a:rPr lang="en-US" smtClean="0"/>
              <a:t>7</a:t>
            </a:fld>
            <a:endParaRPr lang="en-US"/>
          </a:p>
        </p:txBody>
      </p:sp>
    </p:spTree>
    <p:extLst>
      <p:ext uri="{BB962C8B-B14F-4D97-AF65-F5344CB8AC3E}">
        <p14:creationId xmlns:p14="http://schemas.microsoft.com/office/powerpoint/2010/main" val="6764954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115051-5067-0847-8427-A513DFCA32D4}" type="slidenum">
              <a:rPr lang="en-US" smtClean="0"/>
              <a:t>8</a:t>
            </a:fld>
            <a:endParaRPr lang="en-US"/>
          </a:p>
        </p:txBody>
      </p:sp>
    </p:spTree>
    <p:extLst>
      <p:ext uri="{BB962C8B-B14F-4D97-AF65-F5344CB8AC3E}">
        <p14:creationId xmlns:p14="http://schemas.microsoft.com/office/powerpoint/2010/main" val="1828777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3115051-5067-0847-8427-A513DFCA32D4}" type="slidenum">
              <a:rPr lang="en-US" smtClean="0"/>
              <a:t>10</a:t>
            </a:fld>
            <a:endParaRPr lang="en-US"/>
          </a:p>
        </p:txBody>
      </p:sp>
    </p:spTree>
    <p:extLst>
      <p:ext uri="{BB962C8B-B14F-4D97-AF65-F5344CB8AC3E}">
        <p14:creationId xmlns:p14="http://schemas.microsoft.com/office/powerpoint/2010/main" val="1945291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A85D88C-97F0-40F6-B63D-B3C7B8DA04A5}" type="datetimeFigureOut">
              <a:rPr lang="en-CA" smtClean="0"/>
              <a:t>2024-05-28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E4F135A-69F7-4EC5-89DB-B99E9C218085}" type="slidenum">
              <a:rPr lang="en-CA" smtClean="0"/>
              <a:t>‹#›</a:t>
            </a:fld>
            <a:endParaRPr lang="en-CA"/>
          </a:p>
        </p:txBody>
      </p:sp>
    </p:spTree>
    <p:extLst>
      <p:ext uri="{BB962C8B-B14F-4D97-AF65-F5344CB8AC3E}">
        <p14:creationId xmlns:p14="http://schemas.microsoft.com/office/powerpoint/2010/main" val="527145169"/>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85D88C-97F0-40F6-B63D-B3C7B8DA04A5}" type="datetimeFigureOut">
              <a:rPr lang="en-CA" smtClean="0"/>
              <a:t>2024-05-28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E4F135A-69F7-4EC5-89DB-B99E9C218085}" type="slidenum">
              <a:rPr lang="en-CA" smtClean="0"/>
              <a:t>‹#›</a:t>
            </a:fld>
            <a:endParaRPr lang="en-CA"/>
          </a:p>
        </p:txBody>
      </p:sp>
    </p:spTree>
    <p:extLst>
      <p:ext uri="{BB962C8B-B14F-4D97-AF65-F5344CB8AC3E}">
        <p14:creationId xmlns:p14="http://schemas.microsoft.com/office/powerpoint/2010/main" val="168389517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85D88C-97F0-40F6-B63D-B3C7B8DA04A5}" type="datetimeFigureOut">
              <a:rPr lang="en-CA" smtClean="0"/>
              <a:t>2024-05-28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E4F135A-69F7-4EC5-89DB-B99E9C218085}" type="slidenum">
              <a:rPr lang="en-CA" smtClean="0"/>
              <a:t>‹#›</a:t>
            </a:fld>
            <a:endParaRPr lang="en-CA"/>
          </a:p>
        </p:txBody>
      </p:sp>
    </p:spTree>
    <p:extLst>
      <p:ext uri="{BB962C8B-B14F-4D97-AF65-F5344CB8AC3E}">
        <p14:creationId xmlns:p14="http://schemas.microsoft.com/office/powerpoint/2010/main" val="96975300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85D88C-97F0-40F6-B63D-B3C7B8DA04A5}" type="datetimeFigureOut">
              <a:rPr lang="en-CA" smtClean="0"/>
              <a:t>2024-05-28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lvl1pPr>
              <a:defRPr sz="1600">
                <a:solidFill>
                  <a:schemeClr val="bg1"/>
                </a:solidFill>
              </a:defRPr>
            </a:lvl1pPr>
          </a:lstStyle>
          <a:p>
            <a:fld id="{6E4F135A-69F7-4EC5-89DB-B99E9C218085}" type="slidenum">
              <a:rPr lang="en-CA" smtClean="0"/>
              <a:pPr/>
              <a:t>‹#›</a:t>
            </a:fld>
            <a:endParaRPr lang="en-CA"/>
          </a:p>
        </p:txBody>
      </p:sp>
    </p:spTree>
    <p:extLst>
      <p:ext uri="{BB962C8B-B14F-4D97-AF65-F5344CB8AC3E}">
        <p14:creationId xmlns:p14="http://schemas.microsoft.com/office/powerpoint/2010/main" val="151427322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85D88C-97F0-40F6-B63D-B3C7B8DA04A5}" type="datetimeFigureOut">
              <a:rPr lang="en-CA" smtClean="0"/>
              <a:t>2024-05-28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E4F135A-69F7-4EC5-89DB-B99E9C218085}" type="slidenum">
              <a:rPr lang="en-CA" smtClean="0"/>
              <a:t>‹#›</a:t>
            </a:fld>
            <a:endParaRPr lang="en-CA"/>
          </a:p>
        </p:txBody>
      </p:sp>
    </p:spTree>
    <p:extLst>
      <p:ext uri="{BB962C8B-B14F-4D97-AF65-F5344CB8AC3E}">
        <p14:creationId xmlns:p14="http://schemas.microsoft.com/office/powerpoint/2010/main" val="29262910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A85D88C-97F0-40F6-B63D-B3C7B8DA04A5}" type="datetimeFigureOut">
              <a:rPr lang="en-CA" smtClean="0"/>
              <a:t>2024-05-28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E4F135A-69F7-4EC5-89DB-B99E9C218085}" type="slidenum">
              <a:rPr lang="en-CA" smtClean="0"/>
              <a:t>‹#›</a:t>
            </a:fld>
            <a:endParaRPr lang="en-CA"/>
          </a:p>
        </p:txBody>
      </p:sp>
    </p:spTree>
    <p:extLst>
      <p:ext uri="{BB962C8B-B14F-4D97-AF65-F5344CB8AC3E}">
        <p14:creationId xmlns:p14="http://schemas.microsoft.com/office/powerpoint/2010/main" val="199415261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A85D88C-97F0-40F6-B63D-B3C7B8DA04A5}" type="datetimeFigureOut">
              <a:rPr lang="en-CA" smtClean="0"/>
              <a:t>2024-05-28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E4F135A-69F7-4EC5-89DB-B99E9C218085}" type="slidenum">
              <a:rPr lang="en-CA" smtClean="0"/>
              <a:t>‹#›</a:t>
            </a:fld>
            <a:endParaRPr lang="en-CA"/>
          </a:p>
        </p:txBody>
      </p:sp>
    </p:spTree>
    <p:extLst>
      <p:ext uri="{BB962C8B-B14F-4D97-AF65-F5344CB8AC3E}">
        <p14:creationId xmlns:p14="http://schemas.microsoft.com/office/powerpoint/2010/main" val="387651593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A85D88C-97F0-40F6-B63D-B3C7B8DA04A5}" type="datetimeFigureOut">
              <a:rPr lang="en-CA" smtClean="0"/>
              <a:t>2024-05-28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E4F135A-69F7-4EC5-89DB-B99E9C218085}" type="slidenum">
              <a:rPr lang="en-CA" smtClean="0"/>
              <a:t>‹#›</a:t>
            </a:fld>
            <a:endParaRPr lang="en-CA"/>
          </a:p>
        </p:txBody>
      </p:sp>
    </p:spTree>
    <p:extLst>
      <p:ext uri="{BB962C8B-B14F-4D97-AF65-F5344CB8AC3E}">
        <p14:creationId xmlns:p14="http://schemas.microsoft.com/office/powerpoint/2010/main" val="18568734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85D88C-97F0-40F6-B63D-B3C7B8DA04A5}" type="datetimeFigureOut">
              <a:rPr lang="en-CA" smtClean="0"/>
              <a:t>2024-05-28</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E4F135A-69F7-4EC5-89DB-B99E9C218085}" type="slidenum">
              <a:rPr lang="en-CA" smtClean="0"/>
              <a:t>‹#›</a:t>
            </a:fld>
            <a:endParaRPr lang="en-CA"/>
          </a:p>
        </p:txBody>
      </p:sp>
    </p:spTree>
    <p:extLst>
      <p:ext uri="{BB962C8B-B14F-4D97-AF65-F5344CB8AC3E}">
        <p14:creationId xmlns:p14="http://schemas.microsoft.com/office/powerpoint/2010/main" val="33687683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A85D88C-97F0-40F6-B63D-B3C7B8DA04A5}" type="datetimeFigureOut">
              <a:rPr lang="en-CA" smtClean="0"/>
              <a:t>2024-05-28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E4F135A-69F7-4EC5-89DB-B99E9C218085}" type="slidenum">
              <a:rPr lang="en-CA" smtClean="0"/>
              <a:t>‹#›</a:t>
            </a:fld>
            <a:endParaRPr lang="en-CA"/>
          </a:p>
        </p:txBody>
      </p:sp>
    </p:spTree>
    <p:extLst>
      <p:ext uri="{BB962C8B-B14F-4D97-AF65-F5344CB8AC3E}">
        <p14:creationId xmlns:p14="http://schemas.microsoft.com/office/powerpoint/2010/main" val="22033786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A85D88C-97F0-40F6-B63D-B3C7B8DA04A5}" type="datetimeFigureOut">
              <a:rPr lang="en-CA" smtClean="0"/>
              <a:t>2024-05-28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E4F135A-69F7-4EC5-89DB-B99E9C218085}" type="slidenum">
              <a:rPr lang="en-CA" smtClean="0"/>
              <a:t>‹#›</a:t>
            </a:fld>
            <a:endParaRPr lang="en-CA"/>
          </a:p>
        </p:txBody>
      </p:sp>
    </p:spTree>
    <p:extLst>
      <p:ext uri="{BB962C8B-B14F-4D97-AF65-F5344CB8AC3E}">
        <p14:creationId xmlns:p14="http://schemas.microsoft.com/office/powerpoint/2010/main" val="132254963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85D88C-97F0-40F6-B63D-B3C7B8DA04A5}" type="datetimeFigureOut">
              <a:rPr lang="en-CA" smtClean="0"/>
              <a:t>2024-05-28</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4F135A-69F7-4EC5-89DB-B99E9C218085}" type="slidenum">
              <a:rPr lang="en-CA" smtClean="0"/>
              <a:t>‹#›</a:t>
            </a:fld>
            <a:endParaRPr lang="en-CA"/>
          </a:p>
        </p:txBody>
      </p:sp>
    </p:spTree>
    <p:extLst>
      <p:ext uri="{BB962C8B-B14F-4D97-AF65-F5344CB8AC3E}">
        <p14:creationId xmlns:p14="http://schemas.microsoft.com/office/powerpoint/2010/main" val="335381916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0.png"/><Relationship Id="rId7" Type="http://schemas.openxmlformats.org/officeDocument/2006/relationships/image" Target="../media/image17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0.png"/><Relationship Id="rId5" Type="http://schemas.openxmlformats.org/officeDocument/2006/relationships/image" Target="../media/image150.png"/><Relationship Id="rId4" Type="http://schemas.openxmlformats.org/officeDocument/2006/relationships/image" Target="../media/image140.png"/></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hyperlink" Target="https://www.asc-csa.gc.ca/eng/satellites/hawc/" TargetMode="External"/><Relationship Id="rId2" Type="http://schemas.openxmlformats.org/officeDocument/2006/relationships/hyperlink" Target="https://earthobservatory.nasa.gov/images/150392/canada-braces-for-fion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18/10/relationships/comments" Target="../comments/modernComment_111_85322CCC.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microsoft.com/office/2018/10/relationships/comments" Target="../comments/modernComment_119_4306507E.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41CD4AA-ADBE-55B5-A0AB-EDECECF9C60B}"/>
              </a:ext>
            </a:extLst>
          </p:cNvPr>
          <p:cNvSpPr/>
          <p:nvPr/>
        </p:nvSpPr>
        <p:spPr>
          <a:xfrm>
            <a:off x="3645568" y="4476665"/>
            <a:ext cx="5245769" cy="13466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E601973-0EDB-070C-0386-5EE9FEE32922}"/>
              </a:ext>
            </a:extLst>
          </p:cNvPr>
          <p:cNvSpPr/>
          <p:nvPr/>
        </p:nvSpPr>
        <p:spPr>
          <a:xfrm>
            <a:off x="0" y="0"/>
            <a:ext cx="12192000" cy="6858000"/>
          </a:xfrm>
          <a:prstGeom prst="rect">
            <a:avLst/>
          </a:prstGeom>
          <a:solidFill>
            <a:srgbClr val="FFFFFF">
              <a:alpha val="8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D4F2EC-075D-FA43-94FB-19F5107622F4}"/>
              </a:ext>
            </a:extLst>
          </p:cNvPr>
          <p:cNvSpPr txBox="1">
            <a:spLocks/>
          </p:cNvSpPr>
          <p:nvPr/>
        </p:nvSpPr>
        <p:spPr>
          <a:xfrm>
            <a:off x="900701" y="1673977"/>
            <a:ext cx="10390598" cy="2387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b="1">
                <a:solidFill>
                  <a:srgbClr val="212121"/>
                </a:solidFill>
                <a:latin typeface="Aptos" panose="020B0004020202020204" pitchFamily="34" charset="0"/>
              </a:rPr>
              <a:t>Comparison Between Ground-based Lidar Measurements from MPLCAN and Simulated Retrievals from the Aerosol Limb Imager</a:t>
            </a:r>
            <a:endParaRPr lang="en-US" b="1"/>
          </a:p>
        </p:txBody>
      </p:sp>
      <p:sp>
        <p:nvSpPr>
          <p:cNvPr id="3" name="Subtitle 2">
            <a:extLst>
              <a:ext uri="{FF2B5EF4-FFF2-40B4-BE49-F238E27FC236}">
                <a16:creationId xmlns:a16="http://schemas.microsoft.com/office/drawing/2014/main" id="{C7FFDA5A-F622-7E21-7EB1-E8F5F545A7CD}"/>
              </a:ext>
            </a:extLst>
          </p:cNvPr>
          <p:cNvSpPr txBox="1">
            <a:spLocks/>
          </p:cNvSpPr>
          <p:nvPr/>
        </p:nvSpPr>
        <p:spPr>
          <a:xfrm>
            <a:off x="1954077" y="4584531"/>
            <a:ext cx="8460583" cy="8164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t>Emily Tracey (Western University)</a:t>
            </a:r>
          </a:p>
          <a:p>
            <a:pPr marL="0" indent="0" algn="ctr">
              <a:buNone/>
            </a:pPr>
            <a:r>
              <a:rPr lang="en-US" sz="1200" dirty="0"/>
              <a:t> </a:t>
            </a:r>
            <a:r>
              <a:rPr lang="en-US" sz="1400" dirty="0"/>
              <a:t>Landon Rieger (University of Saskatchewan,) Bob </a:t>
            </a:r>
            <a:r>
              <a:rPr lang="en-US" sz="1400" dirty="0" err="1"/>
              <a:t>Sica</a:t>
            </a:r>
            <a:r>
              <a:rPr lang="en-US" sz="1400" dirty="0"/>
              <a:t> (Western University), Victoria </a:t>
            </a:r>
            <a:r>
              <a:rPr lang="en-US" sz="1400" dirty="0" err="1"/>
              <a:t>Pinnegar</a:t>
            </a:r>
            <a:r>
              <a:rPr lang="en-US" sz="1400" dirty="0"/>
              <a:t> (Western University)</a:t>
            </a:r>
            <a:endParaRPr lang="en-US" sz="1200" dirty="0"/>
          </a:p>
        </p:txBody>
      </p:sp>
      <p:cxnSp>
        <p:nvCxnSpPr>
          <p:cNvPr id="4" name="Straight Connector 3">
            <a:extLst>
              <a:ext uri="{FF2B5EF4-FFF2-40B4-BE49-F238E27FC236}">
                <a16:creationId xmlns:a16="http://schemas.microsoft.com/office/drawing/2014/main" id="{AD8E4217-459C-8C03-FFE4-250146206617}"/>
              </a:ext>
            </a:extLst>
          </p:cNvPr>
          <p:cNvCxnSpPr/>
          <p:nvPr/>
        </p:nvCxnSpPr>
        <p:spPr>
          <a:xfrm>
            <a:off x="2073667" y="4475379"/>
            <a:ext cx="8044665"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357317278"/>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95929-3179-E19B-C1C5-A6A11D53FF89}"/>
              </a:ext>
            </a:extLst>
          </p:cNvPr>
          <p:cNvSpPr>
            <a:spLocks noGrp="1"/>
          </p:cNvSpPr>
          <p:nvPr>
            <p:ph type="title"/>
          </p:nvPr>
        </p:nvSpPr>
        <p:spPr>
          <a:xfrm>
            <a:off x="209951" y="-16293"/>
            <a:ext cx="10515600" cy="1325563"/>
          </a:xfrm>
        </p:spPr>
        <p:txBody>
          <a:bodyPr/>
          <a:lstStyle/>
          <a:p>
            <a:r>
              <a:rPr lang="en-US" b="1">
                <a:solidFill>
                  <a:srgbClr val="3C1B71"/>
                </a:solidFill>
              </a:rPr>
              <a:t>Relating MPL and ALI Measurements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6AF3C70-A9C4-7789-A633-D079BAF418F8}"/>
                  </a:ext>
                </a:extLst>
              </p:cNvPr>
              <p:cNvSpPr>
                <a:spLocks noGrp="1"/>
              </p:cNvSpPr>
              <p:nvPr>
                <p:ph idx="1"/>
              </p:nvPr>
            </p:nvSpPr>
            <p:spPr>
              <a:xfrm>
                <a:off x="323448" y="3007448"/>
                <a:ext cx="11545103" cy="1068606"/>
              </a:xfrm>
            </p:spPr>
            <p:txBody>
              <a:bodyPr>
                <a:normAutofit/>
              </a:bodyPr>
              <a:lstStyle/>
              <a:p>
                <a:pPr marL="0" indent="0">
                  <a:buNone/>
                </a:pPr>
                <a:r>
                  <a:rPr lang="en-CA" sz="2400" b="1" u="sng" dirty="0"/>
                  <a:t>Method 1</a:t>
                </a:r>
                <a:r>
                  <a:rPr lang="en-CA" sz="2400" dirty="0"/>
                  <a:t>: assume lidar ratio and use retrieved extinction: </a:t>
                </a: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CA" sz="2400" b="0" i="1" smtClean="0">
                              <a:latin typeface="Cambria Math" panose="02040503050406030204" pitchFamily="18" charset="0"/>
                            </a:rPr>
                          </m:ctrlPr>
                        </m:sSubPr>
                        <m:e>
                          <m:r>
                            <m:rPr>
                              <m:sty m:val="p"/>
                            </m:rPr>
                            <a:rPr lang="en-CA" sz="2400" b="0" i="0" smtClean="0">
                              <a:latin typeface="Cambria Math" panose="02040503050406030204" pitchFamily="18" charset="0"/>
                            </a:rPr>
                            <m:t>β</m:t>
                          </m:r>
                        </m:e>
                        <m:sub>
                          <m:r>
                            <m:rPr>
                              <m:sty m:val="p"/>
                            </m:rPr>
                            <a:rPr lang="en-CA" sz="2400" b="0" i="0" smtClean="0">
                              <a:latin typeface="Cambria Math" panose="02040503050406030204" pitchFamily="18" charset="0"/>
                            </a:rPr>
                            <m:t>aer</m:t>
                          </m:r>
                        </m:sub>
                      </m:sSub>
                      <m:r>
                        <a:rPr lang="en-CA" sz="2400" b="0" i="0" smtClean="0">
                          <a:latin typeface="Cambria Math" panose="02040503050406030204" pitchFamily="18" charset="0"/>
                        </a:rPr>
                        <m:t>=</m:t>
                      </m:r>
                      <m:sSub>
                        <m:sSubPr>
                          <m:ctrlPr>
                            <a:rPr lang="en-CA" sz="2400" b="0" i="1" smtClean="0">
                              <a:latin typeface="Cambria Math" panose="02040503050406030204" pitchFamily="18" charset="0"/>
                            </a:rPr>
                          </m:ctrlPr>
                        </m:sSubPr>
                        <m:e>
                          <m:r>
                            <m:rPr>
                              <m:sty m:val="p"/>
                            </m:rPr>
                            <a:rPr lang="en-CA" sz="2400" b="0" i="0" smtClean="0">
                              <a:latin typeface="Cambria Math" panose="02040503050406030204" pitchFamily="18" charset="0"/>
                            </a:rPr>
                            <m:t>α</m:t>
                          </m:r>
                        </m:e>
                        <m:sub>
                          <m:r>
                            <m:rPr>
                              <m:sty m:val="p"/>
                            </m:rPr>
                            <a:rPr lang="en-CA" sz="2400" b="0" i="0" smtClean="0">
                              <a:latin typeface="Cambria Math" panose="02040503050406030204" pitchFamily="18" charset="0"/>
                            </a:rPr>
                            <m:t>aer</m:t>
                          </m:r>
                        </m:sub>
                      </m:sSub>
                      <m:r>
                        <a:rPr lang="en-CA" sz="2400" b="0" i="0" smtClean="0">
                          <a:latin typeface="Cambria Math" panose="02040503050406030204" pitchFamily="18" charset="0"/>
                        </a:rPr>
                        <m:t>/</m:t>
                      </m:r>
                      <m:r>
                        <a:rPr lang="en-CA" sz="2400" b="0" i="1" smtClean="0">
                          <a:latin typeface="Cambria Math" panose="02040503050406030204" pitchFamily="18" charset="0"/>
                        </a:rPr>
                        <m:t>𝑆</m:t>
                      </m:r>
                    </m:oMath>
                  </m:oMathPara>
                </a14:m>
                <a:endParaRPr lang="en-CA" sz="2400" i="1"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86AF3C70-A9C4-7789-A633-D079BAF418F8}"/>
                  </a:ext>
                </a:extLst>
              </p:cNvPr>
              <p:cNvSpPr>
                <a:spLocks noGrp="1" noRot="1" noChangeAspect="1" noMove="1" noResize="1" noEditPoints="1" noAdjustHandles="1" noChangeArrowheads="1" noChangeShapeType="1" noTextEdit="1"/>
              </p:cNvSpPr>
              <p:nvPr>
                <p:ph idx="1"/>
              </p:nvPr>
            </p:nvSpPr>
            <p:spPr>
              <a:xfrm>
                <a:off x="323448" y="3007448"/>
                <a:ext cx="11545103" cy="1068606"/>
              </a:xfrm>
              <a:blipFill>
                <a:blip r:embed="rId3"/>
                <a:stretch>
                  <a:fillRect l="-879" t="-697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BDD5927-987C-4E97-50E4-E0480B555414}"/>
              </a:ext>
            </a:extLst>
          </p:cNvPr>
          <p:cNvSpPr>
            <a:spLocks noGrp="1"/>
          </p:cNvSpPr>
          <p:nvPr>
            <p:ph type="sldNum" sz="quarter" idx="12"/>
          </p:nvPr>
        </p:nvSpPr>
        <p:spPr>
          <a:xfrm>
            <a:off x="8753274" y="6390480"/>
            <a:ext cx="2743200" cy="365125"/>
          </a:xfrm>
        </p:spPr>
        <p:txBody>
          <a:bodyPr/>
          <a:lstStyle/>
          <a:p>
            <a:fld id="{E2C4EB3A-295A-014F-996A-72C0D79916B0}" type="slidenum">
              <a:rPr lang="en-US" smtClean="0"/>
              <a:pPr/>
              <a:t>10</a:t>
            </a:fld>
            <a:endParaRPr lang="en-US"/>
          </a:p>
        </p:txBody>
      </p:sp>
      <p:sp>
        <p:nvSpPr>
          <p:cNvPr id="6" name="TextBox 5">
            <a:extLst>
              <a:ext uri="{FF2B5EF4-FFF2-40B4-BE49-F238E27FC236}">
                <a16:creationId xmlns:a16="http://schemas.microsoft.com/office/drawing/2014/main" id="{5C506A4C-4F2A-3C0F-D0DD-90BD34D7144F}"/>
              </a:ext>
            </a:extLst>
          </p:cNvPr>
          <p:cNvSpPr txBox="1"/>
          <p:nvPr/>
        </p:nvSpPr>
        <p:spPr>
          <a:xfrm>
            <a:off x="323448" y="4207065"/>
            <a:ext cx="11110905" cy="461665"/>
          </a:xfrm>
          <a:prstGeom prst="rect">
            <a:avLst/>
          </a:prstGeom>
          <a:noFill/>
        </p:spPr>
        <p:txBody>
          <a:bodyPr wrap="square" rtlCol="0">
            <a:spAutoFit/>
          </a:bodyPr>
          <a:lstStyle/>
          <a:p>
            <a:r>
              <a:rPr lang="en-US" sz="2400" b="1" u="sng" dirty="0"/>
              <a:t>Method 2</a:t>
            </a:r>
            <a:r>
              <a:rPr lang="en-US" sz="2400" dirty="0"/>
              <a:t>: Use retrieved aerosol size distribution and Mie theory:</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0A925E3-17CE-66A4-F87E-ACECF74B3548}"/>
                  </a:ext>
                </a:extLst>
              </p:cNvPr>
              <p:cNvSpPr txBox="1"/>
              <p:nvPr/>
            </p:nvSpPr>
            <p:spPr>
              <a:xfrm>
                <a:off x="5232734" y="4887381"/>
                <a:ext cx="6457549" cy="695127"/>
              </a:xfrm>
              <a:prstGeom prst="rect">
                <a:avLst/>
              </a:prstGeom>
              <a:noFill/>
            </p:spPr>
            <p:txBody>
              <a:bodyPr wrap="square" rtlCol="0">
                <a:spAutoFit/>
              </a:bodyPr>
              <a:lstStyle/>
              <a:p>
                <a14:m>
                  <m:oMath xmlns:m="http://schemas.openxmlformats.org/officeDocument/2006/math">
                    <m:sSub>
                      <m:sSubPr>
                        <m:ctrlPr>
                          <a:rPr lang="en-CA" sz="2400" b="0" i="1" smtClean="0">
                            <a:latin typeface="Cambria Math" panose="02040503050406030204" pitchFamily="18" charset="0"/>
                          </a:rPr>
                        </m:ctrlPr>
                      </m:sSubPr>
                      <m:e>
                        <m:d>
                          <m:dPr>
                            <m:ctrlPr>
                              <a:rPr lang="en-CA" sz="2400" i="1">
                                <a:latin typeface="Cambria Math" panose="02040503050406030204" pitchFamily="18" charset="0"/>
                              </a:rPr>
                            </m:ctrlPr>
                          </m:dPr>
                          <m:e>
                            <m:f>
                              <m:fPr>
                                <m:ctrlPr>
                                  <a:rPr lang="en-CA" sz="2400" i="1">
                                    <a:latin typeface="Cambria Math" panose="02040503050406030204" pitchFamily="18" charset="0"/>
                                  </a:rPr>
                                </m:ctrlPr>
                              </m:fPr>
                              <m:num>
                                <m:r>
                                  <m:rPr>
                                    <m:sty m:val="p"/>
                                  </m:rPr>
                                  <a:rPr lang="en-CA" sz="2400" i="0">
                                    <a:latin typeface="Cambria Math" panose="02040503050406030204" pitchFamily="18" charset="0"/>
                                  </a:rPr>
                                  <m:t>d</m:t>
                                </m:r>
                                <m:sSub>
                                  <m:sSubPr>
                                    <m:ctrlPr>
                                      <a:rPr lang="en-CA" sz="2400" i="1">
                                        <a:latin typeface="Cambria Math" panose="02040503050406030204" pitchFamily="18" charset="0"/>
                                      </a:rPr>
                                    </m:ctrlPr>
                                  </m:sSubPr>
                                  <m:e>
                                    <m:r>
                                      <m:rPr>
                                        <m:sty m:val="p"/>
                                      </m:rPr>
                                      <a:rPr lang="en-CA" sz="2400" i="0">
                                        <a:latin typeface="Cambria Math" panose="02040503050406030204" pitchFamily="18" charset="0"/>
                                      </a:rPr>
                                      <m:t>σ</m:t>
                                    </m:r>
                                  </m:e>
                                  <m:sub>
                                    <m:r>
                                      <m:rPr>
                                        <m:sty m:val="p"/>
                                      </m:rPr>
                                      <a:rPr lang="en-CA" sz="2400" i="0">
                                        <a:latin typeface="Cambria Math" panose="02040503050406030204" pitchFamily="18" charset="0"/>
                                      </a:rPr>
                                      <m:t>sca</m:t>
                                    </m:r>
                                  </m:sub>
                                </m:sSub>
                                <m:r>
                                  <a:rPr lang="en-CA" sz="2400" b="0" i="0" smtClean="0">
                                    <a:latin typeface="Cambria Math" panose="02040503050406030204" pitchFamily="18" charset="0"/>
                                  </a:rPr>
                                  <m:t>(</m:t>
                                </m:r>
                                <m:r>
                                  <m:rPr>
                                    <m:sty m:val="p"/>
                                  </m:rPr>
                                  <a:rPr lang="en-CA" sz="2400" b="0" i="0" smtClean="0">
                                    <a:latin typeface="Cambria Math" panose="02040503050406030204" pitchFamily="18" charset="0"/>
                                  </a:rPr>
                                  <m:t>λ</m:t>
                                </m:r>
                                <m:r>
                                  <a:rPr lang="en-CA" sz="2400" b="0" i="0" smtClean="0">
                                    <a:latin typeface="Cambria Math" panose="02040503050406030204" pitchFamily="18" charset="0"/>
                                  </a:rPr>
                                  <m:t>)</m:t>
                                </m:r>
                              </m:num>
                              <m:den>
                                <m:r>
                                  <m:rPr>
                                    <m:sty m:val="p"/>
                                  </m:rPr>
                                  <a:rPr lang="en-CA" sz="2400" i="0">
                                    <a:latin typeface="Cambria Math" panose="02040503050406030204" pitchFamily="18" charset="0"/>
                                  </a:rPr>
                                  <m:t>dΩ</m:t>
                                </m:r>
                              </m:den>
                            </m:f>
                          </m:e>
                        </m:d>
                      </m:e>
                      <m:sub>
                        <m:r>
                          <m:rPr>
                            <m:sty m:val="p"/>
                          </m:rPr>
                          <a:rPr lang="en-CA" sz="2400" b="0" i="0" smtClean="0">
                            <a:latin typeface="Cambria Math" panose="02040503050406030204" pitchFamily="18" charset="0"/>
                          </a:rPr>
                          <m:t>π</m:t>
                        </m:r>
                      </m:sub>
                    </m:sSub>
                    <m:r>
                      <a:rPr lang="en-CA" sz="2400" b="0" i="0" smtClean="0">
                        <a:latin typeface="Cambria Math" panose="02040503050406030204" pitchFamily="18" charset="0"/>
                      </a:rPr>
                      <m:t> </m:t>
                    </m:r>
                  </m:oMath>
                </a14:m>
                <a:r>
                  <a:rPr lang="en-US" sz="2400" dirty="0"/>
                  <a:t> = </a:t>
                </a:r>
                <a14:m>
                  <m:oMath xmlns:m="http://schemas.openxmlformats.org/officeDocument/2006/math">
                    <m:f>
                      <m:fPr>
                        <m:ctrlPr>
                          <a:rPr lang="en-CA" sz="2400" b="0" i="1" smtClean="0">
                            <a:latin typeface="Cambria Math" panose="02040503050406030204" pitchFamily="18" charset="0"/>
                          </a:rPr>
                        </m:ctrlPr>
                      </m:fPr>
                      <m:num>
                        <m:r>
                          <a:rPr lang="en-CA" sz="2400" b="0" i="0" smtClean="0">
                            <a:latin typeface="Cambria Math" panose="02040503050406030204" pitchFamily="18" charset="0"/>
                          </a:rPr>
                          <m:t>1</m:t>
                        </m:r>
                      </m:num>
                      <m:den>
                        <m:r>
                          <a:rPr lang="en-CA" sz="2400" b="0" i="0" smtClean="0">
                            <a:latin typeface="Cambria Math" panose="02040503050406030204" pitchFamily="18" charset="0"/>
                          </a:rPr>
                          <m:t>4</m:t>
                        </m:r>
                        <m:r>
                          <a:rPr lang="en-CA" sz="2400" b="0" i="1" smtClean="0">
                            <a:latin typeface="Cambria Math" panose="02040503050406030204" pitchFamily="18" charset="0"/>
                          </a:rPr>
                          <m:t>𝜋</m:t>
                        </m:r>
                      </m:den>
                    </m:f>
                    <m:nary>
                      <m:naryPr>
                        <m:ctrlPr>
                          <a:rPr lang="en-US" sz="2400" i="1" smtClean="0">
                            <a:latin typeface="Cambria Math" panose="02040503050406030204" pitchFamily="18" charset="0"/>
                          </a:rPr>
                        </m:ctrlPr>
                      </m:naryPr>
                      <m:sub>
                        <m:r>
                          <m:rPr>
                            <m:brk m:alnAt="23"/>
                          </m:rPr>
                          <a:rPr lang="en-CA" sz="2400" b="0" i="0" smtClean="0">
                            <a:latin typeface="Cambria Math" panose="02040503050406030204" pitchFamily="18" charset="0"/>
                          </a:rPr>
                          <m:t>0</m:t>
                        </m:r>
                      </m:sub>
                      <m:sup>
                        <m:r>
                          <a:rPr lang="en-CA" sz="2400" b="0" i="0" smtClean="0">
                            <a:latin typeface="Cambria Math" panose="02040503050406030204" pitchFamily="18" charset="0"/>
                            <a:ea typeface="Cambria Math" panose="02040503050406030204" pitchFamily="18" charset="0"/>
                          </a:rPr>
                          <m:t>∞</m:t>
                        </m:r>
                      </m:sup>
                      <m:e>
                        <m:r>
                          <m:rPr>
                            <m:sty m:val="p"/>
                          </m:rPr>
                          <a:rPr lang="en-CA" sz="2400" b="0" i="0" smtClean="0">
                            <a:latin typeface="Cambria Math" panose="02040503050406030204" pitchFamily="18" charset="0"/>
                          </a:rPr>
                          <m:t>π</m:t>
                        </m:r>
                        <m:sSup>
                          <m:sSupPr>
                            <m:ctrlPr>
                              <a:rPr lang="en-CA" sz="2400" b="0" i="1" smtClean="0">
                                <a:latin typeface="Cambria Math" panose="02040503050406030204" pitchFamily="18" charset="0"/>
                              </a:rPr>
                            </m:ctrlPr>
                          </m:sSupPr>
                          <m:e>
                            <m:r>
                              <m:rPr>
                                <m:sty m:val="p"/>
                              </m:rPr>
                              <a:rPr lang="en-CA" sz="2400" b="0" i="0" smtClean="0">
                                <a:latin typeface="Cambria Math" panose="02040503050406030204" pitchFamily="18" charset="0"/>
                              </a:rPr>
                              <m:t>r</m:t>
                            </m:r>
                          </m:e>
                          <m:sup>
                            <m:r>
                              <a:rPr lang="en-CA" sz="2400" b="0" i="0" smtClean="0">
                                <a:latin typeface="Cambria Math" panose="02040503050406030204" pitchFamily="18" charset="0"/>
                              </a:rPr>
                              <m:t>2</m:t>
                            </m:r>
                          </m:sup>
                        </m:sSup>
                        <m:sSub>
                          <m:sSubPr>
                            <m:ctrlPr>
                              <a:rPr lang="en-CA" sz="2400" b="0" i="1" smtClean="0">
                                <a:latin typeface="Cambria Math" panose="02040503050406030204" pitchFamily="18" charset="0"/>
                              </a:rPr>
                            </m:ctrlPr>
                          </m:sSubPr>
                          <m:e>
                            <m:r>
                              <m:rPr>
                                <m:sty m:val="p"/>
                              </m:rPr>
                              <a:rPr lang="en-CA" sz="2400" b="0" i="0" smtClean="0">
                                <a:latin typeface="Cambria Math" panose="02040503050406030204" pitchFamily="18" charset="0"/>
                              </a:rPr>
                              <m:t>Q</m:t>
                            </m:r>
                          </m:e>
                          <m:sub>
                            <m:r>
                              <m:rPr>
                                <m:sty m:val="p"/>
                              </m:rPr>
                              <a:rPr lang="en-CA" sz="2400" b="0" i="0" smtClean="0">
                                <a:latin typeface="Cambria Math" panose="02040503050406030204" pitchFamily="18" charset="0"/>
                              </a:rPr>
                              <m:t>back</m:t>
                            </m:r>
                          </m:sub>
                        </m:sSub>
                        <m:d>
                          <m:dPr>
                            <m:ctrlPr>
                              <a:rPr lang="en-CA" sz="2400" b="0" i="1" smtClean="0">
                                <a:latin typeface="Cambria Math" panose="02040503050406030204" pitchFamily="18" charset="0"/>
                              </a:rPr>
                            </m:ctrlPr>
                          </m:dPr>
                          <m:e>
                            <m:r>
                              <m:rPr>
                                <m:sty m:val="p"/>
                              </m:rPr>
                              <a:rPr lang="en-CA" sz="2400" b="0" i="0" smtClean="0">
                                <a:latin typeface="Cambria Math" panose="02040503050406030204" pitchFamily="18" charset="0"/>
                              </a:rPr>
                              <m:t>r</m:t>
                            </m:r>
                            <m:r>
                              <a:rPr lang="en-CA" sz="2400" b="0" i="0" smtClean="0">
                                <a:latin typeface="Cambria Math" panose="02040503050406030204" pitchFamily="18" charset="0"/>
                              </a:rPr>
                              <m:t>,</m:t>
                            </m:r>
                            <m:r>
                              <m:rPr>
                                <m:sty m:val="p"/>
                              </m:rPr>
                              <a:rPr lang="en-CA" sz="2400" b="0" i="0" smtClean="0">
                                <a:latin typeface="Cambria Math" panose="02040503050406030204" pitchFamily="18" charset="0"/>
                              </a:rPr>
                              <m:t>m</m:t>
                            </m:r>
                            <m:r>
                              <a:rPr lang="en-CA" sz="2400" b="0" i="0" smtClean="0">
                                <a:latin typeface="Cambria Math" panose="02040503050406030204" pitchFamily="18" charset="0"/>
                              </a:rPr>
                              <m:t>,</m:t>
                            </m:r>
                            <m:r>
                              <m:rPr>
                                <m:sty m:val="p"/>
                              </m:rPr>
                              <a:rPr lang="en-CA" sz="2400" b="0" i="0" smtClean="0">
                                <a:latin typeface="Cambria Math" panose="02040503050406030204" pitchFamily="18" charset="0"/>
                              </a:rPr>
                              <m:t>λ</m:t>
                            </m:r>
                          </m:e>
                        </m:d>
                        <m:sSub>
                          <m:sSubPr>
                            <m:ctrlPr>
                              <a:rPr lang="en-CA" sz="2400" b="0" i="1" smtClean="0">
                                <a:latin typeface="Cambria Math" panose="02040503050406030204" pitchFamily="18" charset="0"/>
                              </a:rPr>
                            </m:ctrlPr>
                          </m:sSubPr>
                          <m:e>
                            <m:r>
                              <m:rPr>
                                <m:sty m:val="p"/>
                              </m:rPr>
                              <a:rPr lang="en-CA" sz="2400" b="0" i="0" smtClean="0">
                                <a:latin typeface="Cambria Math" panose="02040503050406030204" pitchFamily="18" charset="0"/>
                              </a:rPr>
                              <m:t>n</m:t>
                            </m:r>
                          </m:e>
                          <m:sub>
                            <m:r>
                              <m:rPr>
                                <m:sty m:val="p"/>
                              </m:rPr>
                              <a:rPr lang="en-CA" sz="2400" b="0" i="0" smtClean="0">
                                <a:latin typeface="Cambria Math" panose="02040503050406030204" pitchFamily="18" charset="0"/>
                              </a:rPr>
                              <m:t>aer</m:t>
                            </m:r>
                          </m:sub>
                        </m:sSub>
                        <m:d>
                          <m:dPr>
                            <m:ctrlPr>
                              <a:rPr lang="en-CA" sz="2400" b="0" i="1" smtClean="0">
                                <a:latin typeface="Cambria Math" panose="02040503050406030204" pitchFamily="18" charset="0"/>
                              </a:rPr>
                            </m:ctrlPr>
                          </m:dPr>
                          <m:e>
                            <m:r>
                              <m:rPr>
                                <m:sty m:val="p"/>
                              </m:rPr>
                              <a:rPr lang="en-CA" sz="2400" b="0" i="0" smtClean="0">
                                <a:latin typeface="Cambria Math" panose="02040503050406030204" pitchFamily="18" charset="0"/>
                              </a:rPr>
                              <m:t>r</m:t>
                            </m:r>
                          </m:e>
                        </m:d>
                        <m:r>
                          <m:rPr>
                            <m:sty m:val="p"/>
                          </m:rPr>
                          <a:rPr lang="en-CA" sz="2400" b="0" i="0" smtClean="0">
                            <a:latin typeface="Cambria Math" panose="02040503050406030204" pitchFamily="18" charset="0"/>
                          </a:rPr>
                          <m:t>dr</m:t>
                        </m:r>
                      </m:e>
                    </m:nary>
                  </m:oMath>
                </a14:m>
                <a:endParaRPr lang="en-US" sz="2400" dirty="0"/>
              </a:p>
            </p:txBody>
          </p:sp>
        </mc:Choice>
        <mc:Fallback xmlns="">
          <p:sp>
            <p:nvSpPr>
              <p:cNvPr id="9" name="TextBox 8">
                <a:extLst>
                  <a:ext uri="{FF2B5EF4-FFF2-40B4-BE49-F238E27FC236}">
                    <a16:creationId xmlns:a16="http://schemas.microsoft.com/office/drawing/2014/main" id="{30A925E3-17CE-66A4-F87E-ACECF74B3548}"/>
                  </a:ext>
                </a:extLst>
              </p:cNvPr>
              <p:cNvSpPr txBox="1">
                <a:spLocks noRot="1" noChangeAspect="1" noMove="1" noResize="1" noEditPoints="1" noAdjustHandles="1" noChangeArrowheads="1" noChangeShapeType="1" noTextEdit="1"/>
              </p:cNvSpPr>
              <p:nvPr/>
            </p:nvSpPr>
            <p:spPr>
              <a:xfrm>
                <a:off x="5232734" y="4887381"/>
                <a:ext cx="6457549" cy="695127"/>
              </a:xfrm>
              <a:prstGeom prst="rect">
                <a:avLst/>
              </a:prstGeom>
              <a:blipFill>
                <a:blip r:embed="rId4"/>
                <a:stretch>
                  <a:fillRect t="-91071" b="-135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0DD2F1A-0717-D428-D353-4F34CEB9136C}"/>
                  </a:ext>
                </a:extLst>
              </p:cNvPr>
              <p:cNvSpPr txBox="1"/>
              <p:nvPr/>
            </p:nvSpPr>
            <p:spPr>
              <a:xfrm>
                <a:off x="501717" y="4903801"/>
                <a:ext cx="4094647" cy="695127"/>
              </a:xfrm>
              <a:prstGeom prst="rect">
                <a:avLst/>
              </a:prstGeom>
              <a:noFill/>
            </p:spPr>
            <p:txBody>
              <a:bodyPr wrap="none" rtlCol="0">
                <a:spAutoFit/>
              </a:bodyPr>
              <a:lstStyle/>
              <a:p>
                <a14:m>
                  <m:oMath xmlns:m="http://schemas.openxmlformats.org/officeDocument/2006/math">
                    <m:sSub>
                      <m:sSubPr>
                        <m:ctrlPr>
                          <a:rPr lang="en-CA" sz="2400" b="0" i="1" smtClean="0">
                            <a:latin typeface="Cambria Math" panose="02040503050406030204" pitchFamily="18" charset="0"/>
                            <a:ea typeface="Cambria Math" panose="02040503050406030204" pitchFamily="18" charset="0"/>
                          </a:rPr>
                        </m:ctrlPr>
                      </m:sSubPr>
                      <m:e>
                        <m:r>
                          <a:rPr lang="en-CA" sz="2400" b="0" i="1" smtClean="0">
                            <a:latin typeface="Cambria Math" panose="02040503050406030204" pitchFamily="18" charset="0"/>
                            <a:ea typeface="Cambria Math" panose="02040503050406030204" pitchFamily="18" charset="0"/>
                          </a:rPr>
                          <m:t>𝛽</m:t>
                        </m:r>
                      </m:e>
                      <m:sub>
                        <m:r>
                          <m:rPr>
                            <m:sty m:val="p"/>
                          </m:rPr>
                          <a:rPr lang="en-CA" sz="2400" b="0" i="0" smtClean="0">
                            <a:latin typeface="Cambria Math" panose="02040503050406030204" pitchFamily="18" charset="0"/>
                            <a:ea typeface="Cambria Math" panose="02040503050406030204" pitchFamily="18" charset="0"/>
                          </a:rPr>
                          <m:t>aer</m:t>
                        </m:r>
                      </m:sub>
                    </m:sSub>
                    <m:r>
                      <a:rPr lang="en-CA" sz="2400" b="0" i="0" smtClean="0">
                        <a:latin typeface="Cambria Math" panose="02040503050406030204" pitchFamily="18" charset="0"/>
                        <a:ea typeface="Cambria Math" panose="02040503050406030204" pitchFamily="18" charset="0"/>
                      </a:rPr>
                      <m:t>(</m:t>
                    </m:r>
                    <m:r>
                      <m:rPr>
                        <m:sty m:val="p"/>
                      </m:rPr>
                      <a:rPr lang="en-CA" sz="2400" b="0" i="0" smtClean="0">
                        <a:latin typeface="Cambria Math" panose="02040503050406030204" pitchFamily="18" charset="0"/>
                        <a:ea typeface="Cambria Math" panose="02040503050406030204" pitchFamily="18" charset="0"/>
                      </a:rPr>
                      <m:t>z</m:t>
                    </m:r>
                    <m:r>
                      <a:rPr lang="en-CA" sz="2400" b="0" i="0" smtClean="0">
                        <a:latin typeface="Cambria Math" panose="02040503050406030204" pitchFamily="18" charset="0"/>
                        <a:ea typeface="Cambria Math" panose="02040503050406030204" pitchFamily="18" charset="0"/>
                      </a:rPr>
                      <m:t>,</m:t>
                    </m:r>
                    <m:r>
                      <m:rPr>
                        <m:sty m:val="p"/>
                      </m:rPr>
                      <a:rPr lang="en-CA" sz="2400" b="0" i="0" smtClean="0">
                        <a:latin typeface="Cambria Math" panose="02040503050406030204" pitchFamily="18" charset="0"/>
                        <a:ea typeface="Cambria Math" panose="02040503050406030204" pitchFamily="18" charset="0"/>
                      </a:rPr>
                      <m:t>λ</m:t>
                    </m:r>
                    <m:r>
                      <a:rPr lang="en-CA" sz="2400" b="0" i="0" smtClean="0">
                        <a:latin typeface="Cambria Math" panose="02040503050406030204" pitchFamily="18" charset="0"/>
                        <a:ea typeface="Cambria Math" panose="02040503050406030204" pitchFamily="18" charset="0"/>
                      </a:rPr>
                      <m:t>)</m:t>
                    </m:r>
                  </m:oMath>
                </a14:m>
                <a:r>
                  <a:rPr lang="en-US" sz="2400">
                    <a:latin typeface="Cambria Math" panose="02040503050406030204" pitchFamily="18" charset="0"/>
                    <a:ea typeface="Cambria Math" panose="02040503050406030204" pitchFamily="18" charset="0"/>
                  </a:rPr>
                  <a:t> = </a:t>
                </a:r>
                <a14:m>
                  <m:oMath xmlns:m="http://schemas.openxmlformats.org/officeDocument/2006/math">
                    <m:r>
                      <m:rPr>
                        <m:sty m:val="p"/>
                      </m:rPr>
                      <a:rPr lang="en-CA" sz="2400" i="0">
                        <a:latin typeface="Cambria Math" panose="02040503050406030204" pitchFamily="18" charset="0"/>
                        <a:ea typeface="Cambria Math" panose="02040503050406030204" pitchFamily="18" charset="0"/>
                      </a:rPr>
                      <m:t>N</m:t>
                    </m:r>
                  </m:oMath>
                </a14:m>
                <a:r>
                  <a:rPr lang="en-US" sz="2400" baseline="-25000" err="1">
                    <a:latin typeface="Cambria Math" panose="02040503050406030204" pitchFamily="18" charset="0"/>
                    <a:ea typeface="Cambria Math" panose="02040503050406030204" pitchFamily="18" charset="0"/>
                  </a:rPr>
                  <a:t>aer</a:t>
                </a:r>
                <a:r>
                  <a:rPr lang="en-US" sz="2400">
                    <a:latin typeface="Cambria Math" panose="02040503050406030204" pitchFamily="18" charset="0"/>
                    <a:ea typeface="Cambria Math" panose="02040503050406030204" pitchFamily="18" charset="0"/>
                  </a:rPr>
                  <a:t>(z)</a:t>
                </a:r>
                <a:r>
                  <a:rPr lang="en-CA" sz="2400">
                    <a:latin typeface="Cambria Math" panose="02040503050406030204" pitchFamily="18" charset="0"/>
                    <a:ea typeface="Cambria Math" panose="02040503050406030204" pitchFamily="18" charset="0"/>
                  </a:rPr>
                  <a:t> </a:t>
                </a:r>
                <a14:m>
                  <m:oMath xmlns:m="http://schemas.openxmlformats.org/officeDocument/2006/math">
                    <m:sSub>
                      <m:sSubPr>
                        <m:ctrlPr>
                          <a:rPr lang="en-CA" sz="2400" b="0" i="1" smtClean="0">
                            <a:latin typeface="Cambria Math" panose="02040503050406030204" pitchFamily="18" charset="0"/>
                          </a:rPr>
                        </m:ctrlPr>
                      </m:sSubPr>
                      <m:e>
                        <m:d>
                          <m:dPr>
                            <m:ctrlPr>
                              <a:rPr lang="en-CA" sz="2400" i="1">
                                <a:latin typeface="Cambria Math" panose="02040503050406030204" pitchFamily="18" charset="0"/>
                              </a:rPr>
                            </m:ctrlPr>
                          </m:dPr>
                          <m:e>
                            <m:f>
                              <m:fPr>
                                <m:ctrlPr>
                                  <a:rPr lang="en-CA" sz="2400" i="1">
                                    <a:latin typeface="Cambria Math" panose="02040503050406030204" pitchFamily="18" charset="0"/>
                                  </a:rPr>
                                </m:ctrlPr>
                              </m:fPr>
                              <m:num>
                                <m:r>
                                  <m:rPr>
                                    <m:sty m:val="p"/>
                                  </m:rPr>
                                  <a:rPr lang="en-CA" sz="2400" i="0">
                                    <a:latin typeface="Cambria Math" panose="02040503050406030204" pitchFamily="18" charset="0"/>
                                  </a:rPr>
                                  <m:t>d</m:t>
                                </m:r>
                                <m:sSub>
                                  <m:sSubPr>
                                    <m:ctrlPr>
                                      <a:rPr lang="en-CA" sz="2400" i="1">
                                        <a:latin typeface="Cambria Math" panose="02040503050406030204" pitchFamily="18" charset="0"/>
                                      </a:rPr>
                                    </m:ctrlPr>
                                  </m:sSubPr>
                                  <m:e>
                                    <m:r>
                                      <m:rPr>
                                        <m:sty m:val="p"/>
                                      </m:rPr>
                                      <a:rPr lang="en-CA" sz="2400" i="0">
                                        <a:latin typeface="Cambria Math" panose="02040503050406030204" pitchFamily="18" charset="0"/>
                                      </a:rPr>
                                      <m:t>σ</m:t>
                                    </m:r>
                                  </m:e>
                                  <m:sub>
                                    <m:r>
                                      <m:rPr>
                                        <m:sty m:val="p"/>
                                      </m:rPr>
                                      <a:rPr lang="en-CA" sz="2400" i="0">
                                        <a:latin typeface="Cambria Math" panose="02040503050406030204" pitchFamily="18" charset="0"/>
                                      </a:rPr>
                                      <m:t>sca</m:t>
                                    </m:r>
                                  </m:sub>
                                </m:sSub>
                                <m:r>
                                  <a:rPr lang="en-CA" sz="2400" b="0" i="0" smtClean="0">
                                    <a:latin typeface="Cambria Math" panose="02040503050406030204" pitchFamily="18" charset="0"/>
                                  </a:rPr>
                                  <m:t>(</m:t>
                                </m:r>
                                <m:r>
                                  <a:rPr lang="en-CA" sz="2400" b="0" i="1" smtClean="0">
                                    <a:latin typeface="Cambria Math" panose="02040503050406030204" pitchFamily="18" charset="0"/>
                                  </a:rPr>
                                  <m:t>𝜆</m:t>
                                </m:r>
                                <m:r>
                                  <a:rPr lang="en-CA" sz="2400" b="0" i="1" smtClean="0">
                                    <a:latin typeface="Cambria Math" panose="02040503050406030204" pitchFamily="18" charset="0"/>
                                  </a:rPr>
                                  <m:t>)</m:t>
                                </m:r>
                              </m:num>
                              <m:den>
                                <m:r>
                                  <m:rPr>
                                    <m:sty m:val="p"/>
                                  </m:rPr>
                                  <a:rPr lang="en-CA" sz="2400" i="0">
                                    <a:latin typeface="Cambria Math" panose="02040503050406030204" pitchFamily="18" charset="0"/>
                                  </a:rPr>
                                  <m:t>dΩ</m:t>
                                </m:r>
                              </m:den>
                            </m:f>
                          </m:e>
                        </m:d>
                      </m:e>
                      <m:sub>
                        <m:r>
                          <m:rPr>
                            <m:sty m:val="p"/>
                          </m:rPr>
                          <a:rPr lang="en-CA" sz="2400" b="0" i="0" smtClean="0">
                            <a:latin typeface="Cambria Math" panose="02040503050406030204" pitchFamily="18" charset="0"/>
                          </a:rPr>
                          <m:t>π</m:t>
                        </m:r>
                      </m:sub>
                    </m:sSub>
                  </m:oMath>
                </a14:m>
                <a:endParaRPr lang="en-US" sz="2400">
                  <a:latin typeface="Cambria Math" panose="02040503050406030204" pitchFamily="18" charset="0"/>
                  <a:ea typeface="Cambria Math" panose="02040503050406030204" pitchFamily="18" charset="0"/>
                </a:endParaRPr>
              </a:p>
            </p:txBody>
          </p:sp>
        </mc:Choice>
        <mc:Fallback xmlns="">
          <p:sp>
            <p:nvSpPr>
              <p:cNvPr id="11" name="TextBox 10">
                <a:extLst>
                  <a:ext uri="{FF2B5EF4-FFF2-40B4-BE49-F238E27FC236}">
                    <a16:creationId xmlns:a16="http://schemas.microsoft.com/office/drawing/2014/main" id="{E0DD2F1A-0717-D428-D353-4F34CEB9136C}"/>
                  </a:ext>
                </a:extLst>
              </p:cNvPr>
              <p:cNvSpPr txBox="1">
                <a:spLocks noRot="1" noChangeAspect="1" noMove="1" noResize="1" noEditPoints="1" noAdjustHandles="1" noChangeArrowheads="1" noChangeShapeType="1" noTextEdit="1"/>
              </p:cNvSpPr>
              <p:nvPr/>
            </p:nvSpPr>
            <p:spPr>
              <a:xfrm>
                <a:off x="501717" y="4903801"/>
                <a:ext cx="4094647" cy="695127"/>
              </a:xfrm>
              <a:prstGeom prst="rect">
                <a:avLst/>
              </a:prstGeom>
              <a:blipFill>
                <a:blip r:embed="rId5"/>
                <a:stretch>
                  <a:fillRect l="-1238"/>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D62C43FF-E5CF-9593-F972-73308203046B}"/>
              </a:ext>
            </a:extLst>
          </p:cNvPr>
          <p:cNvSpPr txBox="1"/>
          <p:nvPr/>
        </p:nvSpPr>
        <p:spPr>
          <a:xfrm>
            <a:off x="6810776" y="5665766"/>
            <a:ext cx="4094647" cy="353943"/>
          </a:xfrm>
          <a:prstGeom prst="rect">
            <a:avLst/>
          </a:prstGeom>
          <a:noFill/>
        </p:spPr>
        <p:txBody>
          <a:bodyPr wrap="square" rtlCol="0">
            <a:spAutoFit/>
          </a:bodyPr>
          <a:lstStyle/>
          <a:p>
            <a:r>
              <a:rPr lang="en-US" sz="1700">
                <a:solidFill>
                  <a:srgbClr val="3C1B71"/>
                </a:solidFill>
              </a:rPr>
              <a:t>backscattering efficiency</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6C024D8-69AB-F33A-2BF7-A439692741FC}"/>
                  </a:ext>
                </a:extLst>
              </p:cNvPr>
              <p:cNvSpPr txBox="1"/>
              <p:nvPr/>
            </p:nvSpPr>
            <p:spPr>
              <a:xfrm>
                <a:off x="6395844" y="1192234"/>
                <a:ext cx="3396591" cy="584775"/>
              </a:xfrm>
              <a:prstGeom prst="rect">
                <a:avLst/>
              </a:prstGeom>
              <a:solidFill>
                <a:srgbClr val="3C1B71">
                  <a:alpha val="36078"/>
                </a:srgbClr>
              </a:solidFill>
              <a:ln w="12700">
                <a:solidFill>
                  <a:schemeClr val="tx1"/>
                </a:solidFill>
              </a:ln>
            </p:spPr>
            <p:txBody>
              <a:bodyPr wrap="square" rtlCol="0">
                <a:spAutoFit/>
              </a:bodyPr>
              <a:lstStyle/>
              <a:p>
                <a:pPr algn="ctr"/>
                <a:r>
                  <a:rPr lang="en-US" sz="3200"/>
                  <a:t>ALI: </a:t>
                </a:r>
                <a14:m>
                  <m:oMath xmlns:m="http://schemas.openxmlformats.org/officeDocument/2006/math">
                    <m:sSub>
                      <m:sSubPr>
                        <m:ctrlPr>
                          <a:rPr lang="en-CA" sz="3200" b="0" i="1" smtClean="0">
                            <a:latin typeface="Cambria Math" panose="02040503050406030204" pitchFamily="18" charset="0"/>
                          </a:rPr>
                        </m:ctrlPr>
                      </m:sSubPr>
                      <m:e>
                        <m:r>
                          <m:rPr>
                            <m:sty m:val="p"/>
                          </m:rPr>
                          <a:rPr lang="en-CA" sz="3200" b="0" i="0" smtClean="0">
                            <a:latin typeface="Cambria Math" panose="02040503050406030204" pitchFamily="18" charset="0"/>
                          </a:rPr>
                          <m:t>α</m:t>
                        </m:r>
                      </m:e>
                      <m:sub>
                        <m:r>
                          <m:rPr>
                            <m:sty m:val="p"/>
                          </m:rPr>
                          <a:rPr lang="en-CA" sz="3200" b="0" i="0" smtClean="0">
                            <a:latin typeface="Cambria Math" panose="02040503050406030204" pitchFamily="18" charset="0"/>
                          </a:rPr>
                          <m:t>aer</m:t>
                        </m:r>
                      </m:sub>
                    </m:sSub>
                  </m:oMath>
                </a14:m>
                <a:r>
                  <a:rPr lang="en-CA" sz="3200"/>
                  <a:t> &amp; </a:t>
                </a:r>
                <a:r>
                  <a:rPr lang="en-US" sz="3200" err="1"/>
                  <a:t>n</a:t>
                </a:r>
                <a:r>
                  <a:rPr lang="en-US" sz="3200" baseline="-25000" err="1"/>
                  <a:t>aer</a:t>
                </a:r>
                <a:r>
                  <a:rPr lang="en-US" sz="3200"/>
                  <a:t>(r)</a:t>
                </a:r>
              </a:p>
            </p:txBody>
          </p:sp>
        </mc:Choice>
        <mc:Fallback xmlns="">
          <p:sp>
            <p:nvSpPr>
              <p:cNvPr id="16" name="TextBox 15">
                <a:extLst>
                  <a:ext uri="{FF2B5EF4-FFF2-40B4-BE49-F238E27FC236}">
                    <a16:creationId xmlns:a16="http://schemas.microsoft.com/office/drawing/2014/main" id="{26C024D8-69AB-F33A-2BF7-A439692741FC}"/>
                  </a:ext>
                </a:extLst>
              </p:cNvPr>
              <p:cNvSpPr txBox="1">
                <a:spLocks noRot="1" noChangeAspect="1" noMove="1" noResize="1" noEditPoints="1" noAdjustHandles="1" noChangeArrowheads="1" noChangeShapeType="1" noTextEdit="1"/>
              </p:cNvSpPr>
              <p:nvPr/>
            </p:nvSpPr>
            <p:spPr>
              <a:xfrm>
                <a:off x="6395844" y="1192234"/>
                <a:ext cx="3396591" cy="584775"/>
              </a:xfrm>
              <a:prstGeom prst="rect">
                <a:avLst/>
              </a:prstGeom>
              <a:blipFill>
                <a:blip r:embed="rId6"/>
                <a:stretch>
                  <a:fillRect t="-12500" b="-29167"/>
                </a:stretch>
              </a:blipFill>
              <a:ln w="1270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3B78073-658F-3E49-7FFA-D892D339EBC5}"/>
                  </a:ext>
                </a:extLst>
              </p:cNvPr>
              <p:cNvSpPr txBox="1"/>
              <p:nvPr/>
            </p:nvSpPr>
            <p:spPr>
              <a:xfrm>
                <a:off x="2549040" y="1195022"/>
                <a:ext cx="2694328" cy="584775"/>
              </a:xfrm>
              <a:prstGeom prst="rect">
                <a:avLst/>
              </a:prstGeom>
              <a:solidFill>
                <a:srgbClr val="3C1B71">
                  <a:alpha val="36863"/>
                </a:srgbClr>
              </a:solidFill>
              <a:ln w="12700">
                <a:solidFill>
                  <a:schemeClr val="tx1"/>
                </a:solidFill>
              </a:ln>
            </p:spPr>
            <p:txBody>
              <a:bodyPr wrap="square" rtlCol="0">
                <a:spAutoFit/>
              </a:bodyPr>
              <a:lstStyle/>
              <a:p>
                <a:pPr algn="ctr"/>
                <a:r>
                  <a:rPr lang="en-US" sz="3200"/>
                  <a:t>MPL: </a:t>
                </a:r>
                <a:r>
                  <a:rPr lang="el-GR" sz="3200">
                    <a:latin typeface="Cambria Math" panose="02040503050406030204" pitchFamily="18" charset="0"/>
                    <a:ea typeface="Cambria Math" panose="02040503050406030204" pitchFamily="18" charset="0"/>
                    <a:cs typeface="Noto Sans" panose="020B0502040504020204" pitchFamily="34" charset="0"/>
                  </a:rPr>
                  <a:t>β</a:t>
                </a:r>
                <a:r>
                  <a:rPr lang="en-CA" sz="3200" baseline="-25000" err="1">
                    <a:latin typeface="Cambria Math" panose="02040503050406030204" pitchFamily="18" charset="0"/>
                    <a:ea typeface="Cambria Math" panose="02040503050406030204" pitchFamily="18" charset="0"/>
                    <a:cs typeface="Noto Sans" panose="020B0502040504020204" pitchFamily="34" charset="0"/>
                  </a:rPr>
                  <a:t>att</a:t>
                </a:r>
                <a:r>
                  <a:rPr lang="el-GR" sz="3200">
                    <a:latin typeface="Cambria Math" panose="02040503050406030204" pitchFamily="18" charset="0"/>
                    <a:ea typeface="Cambria Math" panose="02040503050406030204" pitchFamily="18" charset="0"/>
                    <a:cs typeface="Noto Sans" panose="020B0502040504020204" pitchFamily="34" charset="0"/>
                  </a:rPr>
                  <a:t>(</a:t>
                </a:r>
                <a14:m>
                  <m:oMath xmlns:m="http://schemas.openxmlformats.org/officeDocument/2006/math">
                    <m:r>
                      <m:rPr>
                        <m:sty m:val="p"/>
                      </m:rPr>
                      <a:rPr lang="en-CA" sz="3200" b="0" i="0" smtClean="0">
                        <a:latin typeface="Cambria Math" panose="02040503050406030204" pitchFamily="18" charset="0"/>
                      </a:rPr>
                      <m:t>α</m:t>
                    </m:r>
                  </m:oMath>
                </a14:m>
                <a:r>
                  <a:rPr lang="en-US" sz="3200">
                    <a:latin typeface="Cambria Math" panose="02040503050406030204" pitchFamily="18" charset="0"/>
                    <a:ea typeface="Cambria Math" panose="02040503050406030204" pitchFamily="18" charset="0"/>
                    <a:cs typeface="Noto Sans" panose="020B0502040504020204" pitchFamily="34" charset="0"/>
                  </a:rPr>
                  <a:t>, </a:t>
                </a:r>
                <a:r>
                  <a:rPr lang="el-GR" sz="3200">
                    <a:latin typeface="Cambria Math" panose="02040503050406030204" pitchFamily="18" charset="0"/>
                    <a:ea typeface="Cambria Math" panose="02040503050406030204" pitchFamily="18" charset="0"/>
                    <a:cs typeface="Noto Sans" panose="020B0502040504020204" pitchFamily="34" charset="0"/>
                  </a:rPr>
                  <a:t>β</a:t>
                </a:r>
                <a:r>
                  <a:rPr lang="en-CA" sz="3200">
                    <a:latin typeface="Cambria Math" panose="02040503050406030204" pitchFamily="18" charset="0"/>
                    <a:ea typeface="Cambria Math" panose="02040503050406030204" pitchFamily="18" charset="0"/>
                    <a:cs typeface="Noto Sans" panose="020B0502040504020204" pitchFamily="34" charset="0"/>
                  </a:rPr>
                  <a:t>)</a:t>
                </a:r>
                <a:endParaRPr lang="en-US" sz="3200"/>
              </a:p>
            </p:txBody>
          </p:sp>
        </mc:Choice>
        <mc:Fallback xmlns="">
          <p:sp>
            <p:nvSpPr>
              <p:cNvPr id="17" name="TextBox 16">
                <a:extLst>
                  <a:ext uri="{FF2B5EF4-FFF2-40B4-BE49-F238E27FC236}">
                    <a16:creationId xmlns:a16="http://schemas.microsoft.com/office/drawing/2014/main" id="{13B78073-658F-3E49-7FFA-D892D339EBC5}"/>
                  </a:ext>
                </a:extLst>
              </p:cNvPr>
              <p:cNvSpPr txBox="1">
                <a:spLocks noRot="1" noChangeAspect="1" noMove="1" noResize="1" noEditPoints="1" noAdjustHandles="1" noChangeArrowheads="1" noChangeShapeType="1" noTextEdit="1"/>
              </p:cNvSpPr>
              <p:nvPr/>
            </p:nvSpPr>
            <p:spPr>
              <a:xfrm>
                <a:off x="2549040" y="1195022"/>
                <a:ext cx="2694328" cy="584775"/>
              </a:xfrm>
              <a:prstGeom prst="rect">
                <a:avLst/>
              </a:prstGeom>
              <a:blipFill>
                <a:blip r:embed="rId7"/>
                <a:stretch>
                  <a:fillRect l="-4206" t="-12500" r="-3738" b="-31250"/>
                </a:stretch>
              </a:blipFill>
              <a:ln w="12700">
                <a:solidFill>
                  <a:schemeClr val="tx1"/>
                </a:solidFill>
              </a:ln>
            </p:spPr>
            <p:txBody>
              <a:bodyPr/>
              <a:lstStyle/>
              <a:p>
                <a:r>
                  <a:rPr lang="en-US">
                    <a:noFill/>
                  </a:rPr>
                  <a:t> </a:t>
                </a:r>
              </a:p>
            </p:txBody>
          </p:sp>
        </mc:Fallback>
      </mc:AlternateContent>
      <p:sp>
        <p:nvSpPr>
          <p:cNvPr id="19" name="TextBox 18">
            <a:extLst>
              <a:ext uri="{FF2B5EF4-FFF2-40B4-BE49-F238E27FC236}">
                <a16:creationId xmlns:a16="http://schemas.microsoft.com/office/drawing/2014/main" id="{D5F41216-E24A-381F-D030-BCC9F700B1A0}"/>
              </a:ext>
            </a:extLst>
          </p:cNvPr>
          <p:cNvSpPr txBox="1"/>
          <p:nvPr/>
        </p:nvSpPr>
        <p:spPr>
          <a:xfrm>
            <a:off x="323448" y="1968675"/>
            <a:ext cx="11773319" cy="830997"/>
          </a:xfrm>
          <a:prstGeom prst="rect">
            <a:avLst/>
          </a:prstGeom>
          <a:noFill/>
        </p:spPr>
        <p:txBody>
          <a:bodyPr wrap="square" rtlCol="0">
            <a:spAutoFit/>
          </a:bodyPr>
          <a:lstStyle/>
          <a:p>
            <a:r>
              <a:rPr lang="en-US" sz="2400"/>
              <a:t>I convert the ALI retrievals into attenuated backscatter by calculating the aerosol backscatter coefficient for direct comparison with MPLs.</a:t>
            </a:r>
          </a:p>
        </p:txBody>
      </p:sp>
      <p:cxnSp>
        <p:nvCxnSpPr>
          <p:cNvPr id="7" name="Straight Arrow Connector 6">
            <a:extLst>
              <a:ext uri="{FF2B5EF4-FFF2-40B4-BE49-F238E27FC236}">
                <a16:creationId xmlns:a16="http://schemas.microsoft.com/office/drawing/2014/main" id="{CA612591-B400-64E0-8C96-A703220D36B7}"/>
              </a:ext>
            </a:extLst>
          </p:cNvPr>
          <p:cNvCxnSpPr/>
          <p:nvPr/>
        </p:nvCxnSpPr>
        <p:spPr>
          <a:xfrm flipV="1">
            <a:off x="8094139" y="5448615"/>
            <a:ext cx="248816" cy="294724"/>
          </a:xfrm>
          <a:prstGeom prst="straightConnector1">
            <a:avLst/>
          </a:prstGeom>
          <a:ln>
            <a:solidFill>
              <a:srgbClr val="3C1B7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5292D9C-CBB4-6985-81E4-B1BA5293A444}"/>
              </a:ext>
            </a:extLst>
          </p:cNvPr>
          <p:cNvSpPr txBox="1"/>
          <p:nvPr/>
        </p:nvSpPr>
        <p:spPr>
          <a:xfrm>
            <a:off x="9830502" y="4339638"/>
            <a:ext cx="1790098" cy="353943"/>
          </a:xfrm>
          <a:prstGeom prst="rect">
            <a:avLst/>
          </a:prstGeom>
          <a:noFill/>
        </p:spPr>
        <p:txBody>
          <a:bodyPr wrap="square" rtlCol="0">
            <a:spAutoFit/>
          </a:bodyPr>
          <a:lstStyle/>
          <a:p>
            <a:r>
              <a:rPr lang="en-US" sz="1700">
                <a:solidFill>
                  <a:srgbClr val="3C1B71"/>
                </a:solidFill>
              </a:rPr>
              <a:t>Size distribution</a:t>
            </a:r>
          </a:p>
        </p:txBody>
      </p:sp>
      <p:cxnSp>
        <p:nvCxnSpPr>
          <p:cNvPr id="10" name="Straight Arrow Connector 9">
            <a:extLst>
              <a:ext uri="{FF2B5EF4-FFF2-40B4-BE49-F238E27FC236}">
                <a16:creationId xmlns:a16="http://schemas.microsoft.com/office/drawing/2014/main" id="{AAF48FE6-CF40-2A0A-4CA9-FF177C628745}"/>
              </a:ext>
            </a:extLst>
          </p:cNvPr>
          <p:cNvCxnSpPr>
            <a:cxnSpLocks/>
          </p:cNvCxnSpPr>
          <p:nvPr/>
        </p:nvCxnSpPr>
        <p:spPr>
          <a:xfrm>
            <a:off x="10226479" y="4722044"/>
            <a:ext cx="0" cy="317457"/>
          </a:xfrm>
          <a:prstGeom prst="straightConnector1">
            <a:avLst/>
          </a:prstGeom>
          <a:ln>
            <a:solidFill>
              <a:srgbClr val="3C1B7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CA89F2E-22BB-C1F6-9353-23CC855B003B}"/>
              </a:ext>
            </a:extLst>
          </p:cNvPr>
          <p:cNvSpPr txBox="1"/>
          <p:nvPr/>
        </p:nvSpPr>
        <p:spPr>
          <a:xfrm>
            <a:off x="1464408" y="5689599"/>
            <a:ext cx="1703336" cy="353943"/>
          </a:xfrm>
          <a:prstGeom prst="rect">
            <a:avLst/>
          </a:prstGeom>
          <a:noFill/>
        </p:spPr>
        <p:txBody>
          <a:bodyPr wrap="square" rtlCol="0">
            <a:spAutoFit/>
          </a:bodyPr>
          <a:lstStyle/>
          <a:p>
            <a:r>
              <a:rPr lang="en-US" sz="1700">
                <a:solidFill>
                  <a:srgbClr val="3C1B71"/>
                </a:solidFill>
              </a:rPr>
              <a:t>Number density</a:t>
            </a:r>
          </a:p>
        </p:txBody>
      </p:sp>
      <p:cxnSp>
        <p:nvCxnSpPr>
          <p:cNvPr id="18" name="Straight Arrow Connector 17">
            <a:extLst>
              <a:ext uri="{FF2B5EF4-FFF2-40B4-BE49-F238E27FC236}">
                <a16:creationId xmlns:a16="http://schemas.microsoft.com/office/drawing/2014/main" id="{BFBEFD45-8126-2F2C-A0BF-0E00508B335A}"/>
              </a:ext>
            </a:extLst>
          </p:cNvPr>
          <p:cNvCxnSpPr>
            <a:cxnSpLocks/>
          </p:cNvCxnSpPr>
          <p:nvPr/>
        </p:nvCxnSpPr>
        <p:spPr>
          <a:xfrm flipV="1">
            <a:off x="2114111" y="5496902"/>
            <a:ext cx="117460" cy="253316"/>
          </a:xfrm>
          <a:prstGeom prst="straightConnector1">
            <a:avLst/>
          </a:prstGeom>
          <a:ln>
            <a:solidFill>
              <a:srgbClr val="3C1B7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950738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A9F23-0181-6F7D-3E01-10B22C6AF5CE}"/>
              </a:ext>
            </a:extLst>
          </p:cNvPr>
          <p:cNvSpPr>
            <a:spLocks noGrp="1"/>
          </p:cNvSpPr>
          <p:nvPr>
            <p:ph type="title"/>
          </p:nvPr>
        </p:nvSpPr>
        <p:spPr>
          <a:xfrm>
            <a:off x="335921" y="37703"/>
            <a:ext cx="11675326" cy="1325563"/>
          </a:xfrm>
        </p:spPr>
        <p:txBody>
          <a:bodyPr/>
          <a:lstStyle/>
          <a:p>
            <a:r>
              <a:rPr lang="en-US" b="1">
                <a:solidFill>
                  <a:srgbClr val="3C1B71"/>
                </a:solidFill>
              </a:rPr>
              <a:t>Initial Result Comparing ALI and MPL Simulations</a:t>
            </a:r>
          </a:p>
        </p:txBody>
      </p:sp>
      <p:sp>
        <p:nvSpPr>
          <p:cNvPr id="10" name="Slide Number Placeholder 26">
            <a:extLst>
              <a:ext uri="{FF2B5EF4-FFF2-40B4-BE49-F238E27FC236}">
                <a16:creationId xmlns:a16="http://schemas.microsoft.com/office/drawing/2014/main" id="{7E92D00A-7E03-3053-1B8F-547B7C85DB2E}"/>
              </a:ext>
            </a:extLst>
          </p:cNvPr>
          <p:cNvSpPr>
            <a:spLocks noGrp="1"/>
          </p:cNvSpPr>
          <p:nvPr>
            <p:ph type="sldNum" sz="quarter" idx="12"/>
          </p:nvPr>
        </p:nvSpPr>
        <p:spPr>
          <a:xfrm>
            <a:off x="8610600" y="6356350"/>
            <a:ext cx="2743200" cy="365125"/>
          </a:xfrm>
        </p:spPr>
        <p:txBody>
          <a:bodyPr/>
          <a:lstStyle/>
          <a:p>
            <a:fld id="{E2C4EB3A-295A-014F-996A-72C0D79916B0}" type="slidenum">
              <a:rPr lang="en-US" smtClean="0"/>
              <a:t>11</a:t>
            </a:fld>
            <a:endParaRPr lang="en-US"/>
          </a:p>
        </p:txBody>
      </p:sp>
      <p:sp>
        <p:nvSpPr>
          <p:cNvPr id="13" name="TextBox 12">
            <a:extLst>
              <a:ext uri="{FF2B5EF4-FFF2-40B4-BE49-F238E27FC236}">
                <a16:creationId xmlns:a16="http://schemas.microsoft.com/office/drawing/2014/main" id="{76EB03C1-E793-29C7-616D-BFE5253F9EFC}"/>
              </a:ext>
            </a:extLst>
          </p:cNvPr>
          <p:cNvSpPr txBox="1"/>
          <p:nvPr/>
        </p:nvSpPr>
        <p:spPr>
          <a:xfrm>
            <a:off x="1965960" y="1194635"/>
            <a:ext cx="2704523" cy="369332"/>
          </a:xfrm>
          <a:prstGeom prst="rect">
            <a:avLst/>
          </a:prstGeom>
          <a:noFill/>
        </p:spPr>
        <p:txBody>
          <a:bodyPr wrap="none" rtlCol="0">
            <a:spAutoFit/>
          </a:bodyPr>
          <a:lstStyle/>
          <a:p>
            <a:r>
              <a:rPr lang="en-US"/>
              <a:t>Method 1: Using lidar ratio</a:t>
            </a:r>
          </a:p>
        </p:txBody>
      </p:sp>
      <p:sp>
        <p:nvSpPr>
          <p:cNvPr id="14" name="TextBox 13">
            <a:extLst>
              <a:ext uri="{FF2B5EF4-FFF2-40B4-BE49-F238E27FC236}">
                <a16:creationId xmlns:a16="http://schemas.microsoft.com/office/drawing/2014/main" id="{8DDC6FCA-4E04-47B9-6BBF-9F4870B31FF3}"/>
              </a:ext>
            </a:extLst>
          </p:cNvPr>
          <p:cNvSpPr txBox="1"/>
          <p:nvPr/>
        </p:nvSpPr>
        <p:spPr>
          <a:xfrm>
            <a:off x="6714045" y="1217685"/>
            <a:ext cx="4395178" cy="369332"/>
          </a:xfrm>
          <a:prstGeom prst="rect">
            <a:avLst/>
          </a:prstGeom>
          <a:noFill/>
        </p:spPr>
        <p:txBody>
          <a:bodyPr wrap="none" rtlCol="0">
            <a:spAutoFit/>
          </a:bodyPr>
          <a:lstStyle/>
          <a:p>
            <a:r>
              <a:rPr lang="en-US"/>
              <a:t>Method 2: Using particle size and Mie theory</a:t>
            </a:r>
          </a:p>
        </p:txBody>
      </p:sp>
      <p:grpSp>
        <p:nvGrpSpPr>
          <p:cNvPr id="22" name="Group 21">
            <a:extLst>
              <a:ext uri="{FF2B5EF4-FFF2-40B4-BE49-F238E27FC236}">
                <a16:creationId xmlns:a16="http://schemas.microsoft.com/office/drawing/2014/main" id="{4E3E3F46-05D1-35CD-C38D-59166DE546B2}"/>
              </a:ext>
            </a:extLst>
          </p:cNvPr>
          <p:cNvGrpSpPr/>
          <p:nvPr/>
        </p:nvGrpSpPr>
        <p:grpSpPr>
          <a:xfrm>
            <a:off x="5901501" y="1689000"/>
            <a:ext cx="5983275" cy="3488333"/>
            <a:chOff x="5919997" y="1948081"/>
            <a:chExt cx="6208004" cy="3619353"/>
          </a:xfrm>
        </p:grpSpPr>
        <p:pic>
          <p:nvPicPr>
            <p:cNvPr id="5" name="Picture 4" descr="A graph showing a curve&#10;&#10;Description automatically generated with medium confidence">
              <a:extLst>
                <a:ext uri="{FF2B5EF4-FFF2-40B4-BE49-F238E27FC236}">
                  <a16:creationId xmlns:a16="http://schemas.microsoft.com/office/drawing/2014/main" id="{C9E651B8-E9AD-2D38-61F5-A830B2B75BC3}"/>
                </a:ext>
              </a:extLst>
            </p:cNvPr>
            <p:cNvPicPr>
              <a:picLocks noChangeAspect="1"/>
            </p:cNvPicPr>
            <p:nvPr/>
          </p:nvPicPr>
          <p:blipFill rotWithShape="1">
            <a:blip r:embed="rId3">
              <a:extLst>
                <a:ext uri="{28A0092B-C50C-407E-A947-70E740481C1C}">
                  <a14:useLocalDpi xmlns:a14="http://schemas.microsoft.com/office/drawing/2010/main" val="0"/>
                </a:ext>
              </a:extLst>
            </a:blip>
            <a:srcRect t="6198"/>
            <a:stretch/>
          </p:blipFill>
          <p:spPr>
            <a:xfrm>
              <a:off x="5919997" y="1948081"/>
              <a:ext cx="6208004" cy="3576271"/>
            </a:xfrm>
            <a:prstGeom prst="rect">
              <a:avLst/>
            </a:prstGeom>
          </p:spPr>
        </p:pic>
        <p:pic>
          <p:nvPicPr>
            <p:cNvPr id="16" name="Picture 15">
              <a:extLst>
                <a:ext uri="{FF2B5EF4-FFF2-40B4-BE49-F238E27FC236}">
                  <a16:creationId xmlns:a16="http://schemas.microsoft.com/office/drawing/2014/main" id="{9AF34FDA-CD10-B08F-3437-56330E606808}"/>
                </a:ext>
              </a:extLst>
            </p:cNvPr>
            <p:cNvPicPr>
              <a:picLocks noChangeAspect="1"/>
            </p:cNvPicPr>
            <p:nvPr/>
          </p:nvPicPr>
          <p:blipFill>
            <a:blip r:embed="rId4"/>
            <a:stretch>
              <a:fillRect/>
            </a:stretch>
          </p:blipFill>
          <p:spPr>
            <a:xfrm>
              <a:off x="8550740" y="5333558"/>
              <a:ext cx="1447800" cy="233876"/>
            </a:xfrm>
            <a:prstGeom prst="rect">
              <a:avLst/>
            </a:prstGeom>
          </p:spPr>
        </p:pic>
        <p:pic>
          <p:nvPicPr>
            <p:cNvPr id="18" name="Picture 17">
              <a:extLst>
                <a:ext uri="{FF2B5EF4-FFF2-40B4-BE49-F238E27FC236}">
                  <a16:creationId xmlns:a16="http://schemas.microsoft.com/office/drawing/2014/main" id="{AFAC0529-0CCA-181E-5124-F82691B1EE5C}"/>
                </a:ext>
              </a:extLst>
            </p:cNvPr>
            <p:cNvPicPr>
              <a:picLocks noChangeAspect="1"/>
            </p:cNvPicPr>
            <p:nvPr/>
          </p:nvPicPr>
          <p:blipFill>
            <a:blip r:embed="rId5"/>
            <a:stretch>
              <a:fillRect/>
            </a:stretch>
          </p:blipFill>
          <p:spPr>
            <a:xfrm>
              <a:off x="10363200" y="1987927"/>
              <a:ext cx="1424940" cy="418435"/>
            </a:xfrm>
            <a:prstGeom prst="rect">
              <a:avLst/>
            </a:prstGeom>
          </p:spPr>
        </p:pic>
        <p:pic>
          <p:nvPicPr>
            <p:cNvPr id="19" name="Picture 18">
              <a:extLst>
                <a:ext uri="{FF2B5EF4-FFF2-40B4-BE49-F238E27FC236}">
                  <a16:creationId xmlns:a16="http://schemas.microsoft.com/office/drawing/2014/main" id="{6B13501A-B1C2-C3B4-614B-FBA34811BE20}"/>
                </a:ext>
              </a:extLst>
            </p:cNvPr>
            <p:cNvPicPr>
              <a:picLocks noChangeAspect="1"/>
            </p:cNvPicPr>
            <p:nvPr/>
          </p:nvPicPr>
          <p:blipFill>
            <a:blip r:embed="rId6"/>
            <a:stretch>
              <a:fillRect/>
            </a:stretch>
          </p:blipFill>
          <p:spPr>
            <a:xfrm>
              <a:off x="6063350" y="2910840"/>
              <a:ext cx="277899" cy="1264920"/>
            </a:xfrm>
            <a:prstGeom prst="rect">
              <a:avLst/>
            </a:prstGeom>
          </p:spPr>
        </p:pic>
      </p:grpSp>
      <p:grpSp>
        <p:nvGrpSpPr>
          <p:cNvPr id="21" name="Group 20">
            <a:extLst>
              <a:ext uri="{FF2B5EF4-FFF2-40B4-BE49-F238E27FC236}">
                <a16:creationId xmlns:a16="http://schemas.microsoft.com/office/drawing/2014/main" id="{444DBC13-BF4C-9311-63F6-EC39C00F84F2}"/>
              </a:ext>
            </a:extLst>
          </p:cNvPr>
          <p:cNvGrpSpPr/>
          <p:nvPr/>
        </p:nvGrpSpPr>
        <p:grpSpPr>
          <a:xfrm>
            <a:off x="307224" y="1636156"/>
            <a:ext cx="5681855" cy="3619353"/>
            <a:chOff x="276598" y="1904999"/>
            <a:chExt cx="5855332" cy="3729858"/>
          </a:xfrm>
        </p:grpSpPr>
        <p:pic>
          <p:nvPicPr>
            <p:cNvPr id="12" name="Picture 11">
              <a:extLst>
                <a:ext uri="{FF2B5EF4-FFF2-40B4-BE49-F238E27FC236}">
                  <a16:creationId xmlns:a16="http://schemas.microsoft.com/office/drawing/2014/main" id="{420F8CBD-ADF2-8B3B-24C6-8E195921FCBC}"/>
                </a:ext>
              </a:extLst>
            </p:cNvPr>
            <p:cNvPicPr>
              <a:picLocks noChangeAspect="1"/>
            </p:cNvPicPr>
            <p:nvPr/>
          </p:nvPicPr>
          <p:blipFill rotWithShape="1">
            <a:blip r:embed="rId7"/>
            <a:srcRect t="4985"/>
            <a:stretch/>
          </p:blipFill>
          <p:spPr>
            <a:xfrm>
              <a:off x="317870" y="1904999"/>
              <a:ext cx="5814060" cy="3682811"/>
            </a:xfrm>
            <a:prstGeom prst="rect">
              <a:avLst/>
            </a:prstGeom>
          </p:spPr>
        </p:pic>
        <p:pic>
          <p:nvPicPr>
            <p:cNvPr id="15" name="Picture 14">
              <a:extLst>
                <a:ext uri="{FF2B5EF4-FFF2-40B4-BE49-F238E27FC236}">
                  <a16:creationId xmlns:a16="http://schemas.microsoft.com/office/drawing/2014/main" id="{CCE018FD-B7A2-4693-0D0A-01D69096343D}"/>
                </a:ext>
              </a:extLst>
            </p:cNvPr>
            <p:cNvPicPr>
              <a:picLocks noChangeAspect="1"/>
            </p:cNvPicPr>
            <p:nvPr/>
          </p:nvPicPr>
          <p:blipFill>
            <a:blip r:embed="rId4"/>
            <a:stretch>
              <a:fillRect/>
            </a:stretch>
          </p:blipFill>
          <p:spPr>
            <a:xfrm>
              <a:off x="2552700" y="5413847"/>
              <a:ext cx="1368159" cy="221010"/>
            </a:xfrm>
            <a:prstGeom prst="rect">
              <a:avLst/>
            </a:prstGeom>
          </p:spPr>
        </p:pic>
        <p:pic>
          <p:nvPicPr>
            <p:cNvPr id="17" name="Picture 16">
              <a:extLst>
                <a:ext uri="{FF2B5EF4-FFF2-40B4-BE49-F238E27FC236}">
                  <a16:creationId xmlns:a16="http://schemas.microsoft.com/office/drawing/2014/main" id="{538D9A87-FEE7-3B9F-40D4-C0F67EE90190}"/>
                </a:ext>
              </a:extLst>
            </p:cNvPr>
            <p:cNvPicPr>
              <a:picLocks noChangeAspect="1"/>
            </p:cNvPicPr>
            <p:nvPr/>
          </p:nvPicPr>
          <p:blipFill>
            <a:blip r:embed="rId5"/>
            <a:stretch>
              <a:fillRect/>
            </a:stretch>
          </p:blipFill>
          <p:spPr>
            <a:xfrm>
              <a:off x="4549140" y="1948081"/>
              <a:ext cx="1287780" cy="378158"/>
            </a:xfrm>
            <a:prstGeom prst="rect">
              <a:avLst/>
            </a:prstGeom>
          </p:spPr>
        </p:pic>
        <p:pic>
          <p:nvPicPr>
            <p:cNvPr id="20" name="Picture 19">
              <a:extLst>
                <a:ext uri="{FF2B5EF4-FFF2-40B4-BE49-F238E27FC236}">
                  <a16:creationId xmlns:a16="http://schemas.microsoft.com/office/drawing/2014/main" id="{BF7B6C5A-3CE7-F0FA-5A19-DDF01F4C4DD8}"/>
                </a:ext>
              </a:extLst>
            </p:cNvPr>
            <p:cNvPicPr>
              <a:picLocks noChangeAspect="1"/>
            </p:cNvPicPr>
            <p:nvPr/>
          </p:nvPicPr>
          <p:blipFill>
            <a:blip r:embed="rId6"/>
            <a:stretch>
              <a:fillRect/>
            </a:stretch>
          </p:blipFill>
          <p:spPr>
            <a:xfrm>
              <a:off x="276598" y="2971800"/>
              <a:ext cx="289618" cy="1318260"/>
            </a:xfrm>
            <a:prstGeom prst="rect">
              <a:avLst/>
            </a:prstGeom>
          </p:spPr>
        </p:pic>
      </p:grpSp>
      <p:sp>
        <p:nvSpPr>
          <p:cNvPr id="24" name="TextBox 23">
            <a:extLst>
              <a:ext uri="{FF2B5EF4-FFF2-40B4-BE49-F238E27FC236}">
                <a16:creationId xmlns:a16="http://schemas.microsoft.com/office/drawing/2014/main" id="{2ED0E0A6-7106-8D56-0F5E-535948D6FA6E}"/>
              </a:ext>
            </a:extLst>
          </p:cNvPr>
          <p:cNvSpPr txBox="1"/>
          <p:nvPr/>
        </p:nvSpPr>
        <p:spPr>
          <a:xfrm>
            <a:off x="749485" y="5463310"/>
            <a:ext cx="10693030" cy="400110"/>
          </a:xfrm>
          <a:prstGeom prst="rect">
            <a:avLst/>
          </a:prstGeom>
          <a:noFill/>
        </p:spPr>
        <p:txBody>
          <a:bodyPr wrap="square">
            <a:spAutoFit/>
          </a:bodyPr>
          <a:lstStyle/>
          <a:p>
            <a:pPr algn="ctr"/>
            <a:r>
              <a:rPr lang="en-US" sz="2000" dirty="0"/>
              <a:t>Scattering ratio - ratio of total attenuated backscatter to molecular attenuated backscatter</a:t>
            </a:r>
          </a:p>
        </p:txBody>
      </p:sp>
      <p:sp>
        <p:nvSpPr>
          <p:cNvPr id="25" name="TextBox 24">
            <a:extLst>
              <a:ext uri="{FF2B5EF4-FFF2-40B4-BE49-F238E27FC236}">
                <a16:creationId xmlns:a16="http://schemas.microsoft.com/office/drawing/2014/main" id="{6302784C-92E5-C584-0FCE-1AB679B31BB2}"/>
              </a:ext>
            </a:extLst>
          </p:cNvPr>
          <p:cNvSpPr txBox="1"/>
          <p:nvPr/>
        </p:nvSpPr>
        <p:spPr>
          <a:xfrm>
            <a:off x="749485" y="3690776"/>
            <a:ext cx="2608128" cy="584775"/>
          </a:xfrm>
          <a:prstGeom prst="rect">
            <a:avLst/>
          </a:prstGeom>
          <a:noFill/>
        </p:spPr>
        <p:txBody>
          <a:bodyPr wrap="square" rtlCol="0">
            <a:spAutoFit/>
          </a:bodyPr>
          <a:lstStyle/>
          <a:p>
            <a:r>
              <a:rPr lang="en-US" sz="1600" dirty="0"/>
              <a:t>SNR drops off at about 15 km for these low aerosol loads</a:t>
            </a:r>
          </a:p>
        </p:txBody>
      </p:sp>
      <p:cxnSp>
        <p:nvCxnSpPr>
          <p:cNvPr id="29" name="Straight Arrow Connector 28">
            <a:extLst>
              <a:ext uri="{FF2B5EF4-FFF2-40B4-BE49-F238E27FC236}">
                <a16:creationId xmlns:a16="http://schemas.microsoft.com/office/drawing/2014/main" id="{6B374C24-91C4-1A44-E6F9-6A2AE891C446}"/>
              </a:ext>
            </a:extLst>
          </p:cNvPr>
          <p:cNvCxnSpPr>
            <a:cxnSpLocks/>
          </p:cNvCxnSpPr>
          <p:nvPr/>
        </p:nvCxnSpPr>
        <p:spPr>
          <a:xfrm flipV="1">
            <a:off x="3357613" y="3627120"/>
            <a:ext cx="345707" cy="20891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38E2232-35B7-C2EF-101D-6942DCD84A3A}"/>
              </a:ext>
            </a:extLst>
          </p:cNvPr>
          <p:cNvPicPr>
            <a:picLocks noChangeAspect="1"/>
          </p:cNvPicPr>
          <p:nvPr/>
        </p:nvPicPr>
        <p:blipFill>
          <a:blip r:embed="rId8"/>
          <a:stretch>
            <a:fillRect/>
          </a:stretch>
        </p:blipFill>
        <p:spPr>
          <a:xfrm>
            <a:off x="4402667" y="1689000"/>
            <a:ext cx="1300143" cy="402968"/>
          </a:xfrm>
          <a:prstGeom prst="rect">
            <a:avLst/>
          </a:prstGeom>
        </p:spPr>
      </p:pic>
      <p:pic>
        <p:nvPicPr>
          <p:cNvPr id="11" name="Picture 10">
            <a:extLst>
              <a:ext uri="{FF2B5EF4-FFF2-40B4-BE49-F238E27FC236}">
                <a16:creationId xmlns:a16="http://schemas.microsoft.com/office/drawing/2014/main" id="{1CD0AB73-7557-FCFB-B03A-FADCBD318911}"/>
              </a:ext>
            </a:extLst>
          </p:cNvPr>
          <p:cNvPicPr>
            <a:picLocks noChangeAspect="1"/>
          </p:cNvPicPr>
          <p:nvPr/>
        </p:nvPicPr>
        <p:blipFill>
          <a:blip r:embed="rId8"/>
          <a:stretch>
            <a:fillRect/>
          </a:stretch>
        </p:blipFill>
        <p:spPr>
          <a:xfrm>
            <a:off x="10094989" y="1746710"/>
            <a:ext cx="1462229" cy="453205"/>
          </a:xfrm>
          <a:prstGeom prst="rect">
            <a:avLst/>
          </a:prstGeom>
        </p:spPr>
      </p:pic>
    </p:spTree>
    <p:extLst>
      <p:ext uri="{BB962C8B-B14F-4D97-AF65-F5344CB8AC3E}">
        <p14:creationId xmlns:p14="http://schemas.microsoft.com/office/powerpoint/2010/main" val="212047774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0CC9C-D550-3166-892A-C780A2A987CF}"/>
              </a:ext>
            </a:extLst>
          </p:cNvPr>
          <p:cNvSpPr>
            <a:spLocks noGrp="1"/>
          </p:cNvSpPr>
          <p:nvPr>
            <p:ph type="title"/>
          </p:nvPr>
        </p:nvSpPr>
        <p:spPr/>
        <p:txBody>
          <a:bodyPr/>
          <a:lstStyle/>
          <a:p>
            <a:r>
              <a:rPr lang="en-US" b="1">
                <a:solidFill>
                  <a:srgbClr val="3C1B71"/>
                </a:solidFill>
              </a:rPr>
              <a:t>Future Work</a:t>
            </a:r>
          </a:p>
        </p:txBody>
      </p:sp>
      <p:sp>
        <p:nvSpPr>
          <p:cNvPr id="3" name="Content Placeholder 2">
            <a:extLst>
              <a:ext uri="{FF2B5EF4-FFF2-40B4-BE49-F238E27FC236}">
                <a16:creationId xmlns:a16="http://schemas.microsoft.com/office/drawing/2014/main" id="{44D1E95C-D943-AE8A-68D0-62E93087916D}"/>
              </a:ext>
            </a:extLst>
          </p:cNvPr>
          <p:cNvSpPr>
            <a:spLocks noGrp="1"/>
          </p:cNvSpPr>
          <p:nvPr>
            <p:ph idx="1"/>
          </p:nvPr>
        </p:nvSpPr>
        <p:spPr>
          <a:xfrm>
            <a:off x="838200" y="1945870"/>
            <a:ext cx="10515600" cy="4351338"/>
          </a:xfrm>
        </p:spPr>
        <p:txBody>
          <a:bodyPr>
            <a:normAutofit/>
          </a:bodyPr>
          <a:lstStyle/>
          <a:p>
            <a:pPr>
              <a:lnSpc>
                <a:spcPct val="110000"/>
              </a:lnSpc>
              <a:spcBef>
                <a:spcPts val="2200"/>
              </a:spcBef>
            </a:pPr>
            <a:r>
              <a:rPr lang="en-US"/>
              <a:t>Run several coincident measurements using various atmospheric models, including higher aerosol loadings that would be more easily detectable by MPLs</a:t>
            </a:r>
          </a:p>
          <a:p>
            <a:pPr>
              <a:lnSpc>
                <a:spcPct val="110000"/>
              </a:lnSpc>
              <a:spcBef>
                <a:spcPts val="2200"/>
              </a:spcBef>
            </a:pPr>
            <a:r>
              <a:rPr lang="en-US"/>
              <a:t>Simulate the satellite passing over the MPLCAN during a wildfire smoke event where a </a:t>
            </a:r>
            <a:r>
              <a:rPr lang="en-US" err="1"/>
              <a:t>pyrocumulonimbus</a:t>
            </a:r>
            <a:r>
              <a:rPr lang="en-US"/>
              <a:t> cloud injects smoke into the stratosphere</a:t>
            </a:r>
          </a:p>
          <a:p>
            <a:pPr>
              <a:lnSpc>
                <a:spcPct val="110000"/>
              </a:lnSpc>
              <a:spcBef>
                <a:spcPts val="2200"/>
              </a:spcBef>
            </a:pPr>
            <a:endParaRPr lang="en-US"/>
          </a:p>
        </p:txBody>
      </p:sp>
      <p:sp>
        <p:nvSpPr>
          <p:cNvPr id="6" name="Slide Number Placeholder 26">
            <a:extLst>
              <a:ext uri="{FF2B5EF4-FFF2-40B4-BE49-F238E27FC236}">
                <a16:creationId xmlns:a16="http://schemas.microsoft.com/office/drawing/2014/main" id="{3BB3681A-38AA-6ECD-915C-1FA86E4363DA}"/>
              </a:ext>
            </a:extLst>
          </p:cNvPr>
          <p:cNvSpPr>
            <a:spLocks noGrp="1"/>
          </p:cNvSpPr>
          <p:nvPr>
            <p:ph type="sldNum" sz="quarter" idx="12"/>
          </p:nvPr>
        </p:nvSpPr>
        <p:spPr>
          <a:xfrm>
            <a:off x="8610600" y="6356350"/>
            <a:ext cx="2743200" cy="365125"/>
          </a:xfrm>
        </p:spPr>
        <p:txBody>
          <a:bodyPr/>
          <a:lstStyle/>
          <a:p>
            <a:fld id="{E2C4EB3A-295A-014F-996A-72C0D79916B0}" type="slidenum">
              <a:rPr lang="en-US" smtClean="0"/>
              <a:t>12</a:t>
            </a:fld>
            <a:endParaRPr lang="en-US"/>
          </a:p>
        </p:txBody>
      </p:sp>
    </p:spTree>
    <p:extLst>
      <p:ext uri="{BB962C8B-B14F-4D97-AF65-F5344CB8AC3E}">
        <p14:creationId xmlns:p14="http://schemas.microsoft.com/office/powerpoint/2010/main" val="129815899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7D9577-CE64-8960-D999-F2D9F8C98DB4}"/>
              </a:ext>
            </a:extLst>
          </p:cNvPr>
          <p:cNvSpPr txBox="1"/>
          <p:nvPr/>
        </p:nvSpPr>
        <p:spPr>
          <a:xfrm>
            <a:off x="765810" y="502920"/>
            <a:ext cx="4270977" cy="707886"/>
          </a:xfrm>
          <a:prstGeom prst="rect">
            <a:avLst/>
          </a:prstGeom>
          <a:noFill/>
        </p:spPr>
        <p:txBody>
          <a:bodyPr wrap="none" rtlCol="0">
            <a:spAutoFit/>
          </a:bodyPr>
          <a:lstStyle/>
          <a:p>
            <a:r>
              <a:rPr lang="en-US" sz="4000" dirty="0"/>
              <a:t>Acknowledgements</a:t>
            </a:r>
          </a:p>
        </p:txBody>
      </p:sp>
      <p:sp>
        <p:nvSpPr>
          <p:cNvPr id="9" name="TextBox 8">
            <a:extLst>
              <a:ext uri="{FF2B5EF4-FFF2-40B4-BE49-F238E27FC236}">
                <a16:creationId xmlns:a16="http://schemas.microsoft.com/office/drawing/2014/main" id="{03D3183F-F144-EB06-4253-4EA74DCC7C5D}"/>
              </a:ext>
            </a:extLst>
          </p:cNvPr>
          <p:cNvSpPr txBox="1"/>
          <p:nvPr/>
        </p:nvSpPr>
        <p:spPr>
          <a:xfrm>
            <a:off x="765810" y="1516333"/>
            <a:ext cx="8067294" cy="2246769"/>
          </a:xfrm>
          <a:prstGeom prst="rect">
            <a:avLst/>
          </a:prstGeom>
          <a:noFill/>
        </p:spPr>
        <p:txBody>
          <a:bodyPr wrap="square" rtlCol="0">
            <a:spAutoFit/>
          </a:bodyPr>
          <a:lstStyle/>
          <a:p>
            <a:pPr marL="285750" indent="-285750">
              <a:buFont typeface="Arial" panose="020B0604020202020204" pitchFamily="34" charset="0"/>
              <a:buChar char="•"/>
            </a:pPr>
            <a:r>
              <a:rPr lang="en-US" sz="2800" dirty="0"/>
              <a:t>Supervisor: Dr. Bob </a:t>
            </a:r>
            <a:r>
              <a:rPr lang="en-US" sz="2800" dirty="0" err="1"/>
              <a:t>Sica</a:t>
            </a:r>
            <a:r>
              <a:rPr lang="en-US" sz="2800" dirty="0"/>
              <a:t> (Western University)</a:t>
            </a:r>
          </a:p>
          <a:p>
            <a:pPr marL="285750" indent="-285750">
              <a:buFont typeface="Arial" panose="020B0604020202020204" pitchFamily="34" charset="0"/>
              <a:buChar char="•"/>
            </a:pPr>
            <a:r>
              <a:rPr lang="en-US" sz="2800" dirty="0"/>
              <a:t>Colleagues: Victoria </a:t>
            </a:r>
            <a:r>
              <a:rPr lang="en-US" sz="2800" dirty="0" err="1"/>
              <a:t>Pinnegar</a:t>
            </a:r>
            <a:r>
              <a:rPr lang="en-US" sz="2800" dirty="0"/>
              <a:t> and </a:t>
            </a:r>
            <a:r>
              <a:rPr lang="en-US" sz="2800" dirty="0" err="1"/>
              <a:t>Vasura</a:t>
            </a:r>
            <a:r>
              <a:rPr lang="en-US" sz="2800" dirty="0"/>
              <a:t> Jayaweera (Western University)</a:t>
            </a:r>
          </a:p>
          <a:p>
            <a:pPr marL="285750" indent="-285750">
              <a:buFont typeface="Arial" panose="020B0604020202020204" pitchFamily="34" charset="0"/>
              <a:buChar char="•"/>
            </a:pPr>
            <a:r>
              <a:rPr lang="en-US" sz="2800" dirty="0"/>
              <a:t>Collaborator: Landon Rieger (University of Saskatchewan)</a:t>
            </a:r>
          </a:p>
        </p:txBody>
      </p:sp>
      <p:pic>
        <p:nvPicPr>
          <p:cNvPr id="1026" name="Picture 2" descr="Natural Sciences and Engineering Research Council - Wikipedia">
            <a:extLst>
              <a:ext uri="{FF2B5EF4-FFF2-40B4-BE49-F238E27FC236}">
                <a16:creationId xmlns:a16="http://schemas.microsoft.com/office/drawing/2014/main" id="{209F6640-2131-C8BE-BC80-DE38E6371C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5553" y="4391503"/>
            <a:ext cx="2960370" cy="126817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Use of the Canadian Space Agency logo | Canadian Space Agency">
            <a:extLst>
              <a:ext uri="{FF2B5EF4-FFF2-40B4-BE49-F238E27FC236}">
                <a16:creationId xmlns:a16="http://schemas.microsoft.com/office/drawing/2014/main" id="{7E23656D-1F66-358B-33B3-5098DC058B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7972" y="4068629"/>
            <a:ext cx="2960370" cy="169029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0D9A86C8-1868-FB0C-E2B9-0853827D27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34873" y="4286276"/>
            <a:ext cx="1705231" cy="142597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University of Saskatchewan Logo PNG vector in SVG, PDF, AI, CDR format">
            <a:extLst>
              <a:ext uri="{FF2B5EF4-FFF2-40B4-BE49-F238E27FC236}">
                <a16:creationId xmlns:a16="http://schemas.microsoft.com/office/drawing/2014/main" id="{17D46387-82B9-A1EE-6720-1E88559ACA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34873" y="2267019"/>
            <a:ext cx="2599877" cy="195126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Western University Logo PNG Vector (AI, PDF, SVG) Free Download">
            <a:extLst>
              <a:ext uri="{FF2B5EF4-FFF2-40B4-BE49-F238E27FC236}">
                <a16:creationId xmlns:a16="http://schemas.microsoft.com/office/drawing/2014/main" id="{1669144C-B5FF-13A8-BAAA-30E20EF14C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48593" y="1145747"/>
            <a:ext cx="1193742" cy="1274458"/>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26">
            <a:extLst>
              <a:ext uri="{FF2B5EF4-FFF2-40B4-BE49-F238E27FC236}">
                <a16:creationId xmlns:a16="http://schemas.microsoft.com/office/drawing/2014/main" id="{AB7BCEE0-8761-99C9-6870-1DC21C9E9C9B}"/>
              </a:ext>
            </a:extLst>
          </p:cNvPr>
          <p:cNvSpPr>
            <a:spLocks noGrp="1"/>
          </p:cNvSpPr>
          <p:nvPr>
            <p:ph type="sldNum" sz="quarter" idx="12"/>
          </p:nvPr>
        </p:nvSpPr>
        <p:spPr>
          <a:xfrm>
            <a:off x="8610600" y="6356350"/>
            <a:ext cx="2743200" cy="365125"/>
          </a:xfrm>
        </p:spPr>
        <p:txBody>
          <a:bodyPr/>
          <a:lstStyle/>
          <a:p>
            <a:fld id="{E2C4EB3A-295A-014F-996A-72C0D79916B0}" type="slidenum">
              <a:rPr lang="en-US" smtClean="0"/>
              <a:t>13</a:t>
            </a:fld>
            <a:endParaRPr lang="en-US" dirty="0"/>
          </a:p>
        </p:txBody>
      </p:sp>
    </p:spTree>
    <p:extLst>
      <p:ext uri="{BB962C8B-B14F-4D97-AF65-F5344CB8AC3E}">
        <p14:creationId xmlns:p14="http://schemas.microsoft.com/office/powerpoint/2010/main" val="8014785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3DA00-AE6E-8F2D-90A9-512B5BF65D67}"/>
              </a:ext>
            </a:extLst>
          </p:cNvPr>
          <p:cNvSpPr>
            <a:spLocks noGrp="1"/>
          </p:cNvSpPr>
          <p:nvPr>
            <p:ph type="title"/>
          </p:nvPr>
        </p:nvSpPr>
        <p:spPr/>
        <p:txBody>
          <a:bodyPr/>
          <a:lstStyle/>
          <a:p>
            <a:r>
              <a:rPr lang="en-US"/>
              <a:t>References</a:t>
            </a:r>
          </a:p>
        </p:txBody>
      </p:sp>
      <p:sp>
        <p:nvSpPr>
          <p:cNvPr id="3" name="Content Placeholder 2">
            <a:extLst>
              <a:ext uri="{FF2B5EF4-FFF2-40B4-BE49-F238E27FC236}">
                <a16:creationId xmlns:a16="http://schemas.microsoft.com/office/drawing/2014/main" id="{79636433-136F-6610-0CCD-4E88C9AD87BB}"/>
              </a:ext>
            </a:extLst>
          </p:cNvPr>
          <p:cNvSpPr>
            <a:spLocks noGrp="1"/>
          </p:cNvSpPr>
          <p:nvPr>
            <p:ph idx="1"/>
          </p:nvPr>
        </p:nvSpPr>
        <p:spPr>
          <a:xfrm>
            <a:off x="838200" y="1608455"/>
            <a:ext cx="10515600" cy="4667250"/>
          </a:xfrm>
        </p:spPr>
        <p:txBody>
          <a:bodyPr>
            <a:normAutofit lnSpcReduction="10000"/>
          </a:bodyPr>
          <a:lstStyle/>
          <a:p>
            <a:pPr marL="0" indent="0">
              <a:buNone/>
            </a:pPr>
            <a:r>
              <a:rPr lang="en-US" dirty="0"/>
              <a:t>[1] </a:t>
            </a:r>
            <a:r>
              <a:rPr lang="en-US" dirty="0">
                <a:hlinkClick r:id="rId2"/>
              </a:rPr>
              <a:t>https://earthobservatory.nasa.gov/images/150392/canada-braces-for-fiona</a:t>
            </a:r>
            <a:r>
              <a:rPr lang="en-US" dirty="0"/>
              <a:t> </a:t>
            </a:r>
          </a:p>
          <a:p>
            <a:pPr marL="0" indent="0">
              <a:buNone/>
            </a:pPr>
            <a:r>
              <a:rPr lang="en-US" dirty="0"/>
              <a:t>[2] https://</a:t>
            </a:r>
            <a:r>
              <a:rPr lang="en-US" dirty="0" err="1"/>
              <a:t>montreal.ctvnews.ca</a:t>
            </a:r>
            <a:r>
              <a:rPr lang="en-US" dirty="0"/>
              <a:t>/forest-fire-centre-declares-2023-already-worst-year-ever-for-canadian-wildfires-1.6456879</a:t>
            </a:r>
          </a:p>
          <a:p>
            <a:pPr marL="0" indent="0">
              <a:buNone/>
            </a:pPr>
            <a:r>
              <a:rPr lang="en-US" sz="2800" dirty="0"/>
              <a:t>[2] </a:t>
            </a:r>
            <a:r>
              <a:rPr lang="en-CA" dirty="0" err="1">
                <a:effectLst/>
              </a:rPr>
              <a:t>Gobbi</a:t>
            </a:r>
            <a:r>
              <a:rPr lang="en-CA" dirty="0">
                <a:effectLst/>
              </a:rPr>
              <a:t>, G. P. (1995). Lidar estimation of stratospheric aerosol properties: Surface, volume, and extinction to backscatter ratio. </a:t>
            </a:r>
            <a:r>
              <a:rPr lang="en-CA" i="1" dirty="0">
                <a:effectLst/>
              </a:rPr>
              <a:t>Journal of Geophysical Research: Atmospheres</a:t>
            </a:r>
            <a:r>
              <a:rPr lang="en-CA" dirty="0">
                <a:effectLst/>
              </a:rPr>
              <a:t>, </a:t>
            </a:r>
            <a:r>
              <a:rPr lang="en-CA" i="1" dirty="0">
                <a:effectLst/>
              </a:rPr>
              <a:t>100</a:t>
            </a:r>
            <a:r>
              <a:rPr lang="en-CA" dirty="0">
                <a:effectLst/>
              </a:rPr>
              <a:t>(D6), 11219–11235. https://</a:t>
            </a:r>
            <a:r>
              <a:rPr lang="en-CA" dirty="0" err="1">
                <a:effectLst/>
              </a:rPr>
              <a:t>doi.org</a:t>
            </a:r>
            <a:r>
              <a:rPr lang="en-CA" dirty="0">
                <a:effectLst/>
              </a:rPr>
              <a:t>/10.1029/94jd03106 </a:t>
            </a:r>
            <a:endParaRPr lang="en-US" dirty="0"/>
          </a:p>
          <a:p>
            <a:pPr marL="0" indent="0">
              <a:buNone/>
            </a:pPr>
            <a:r>
              <a:rPr lang="en-US" dirty="0">
                <a:hlinkClick r:id="rId3">
                  <a:extLst>
                    <a:ext uri="{A12FA001-AC4F-418D-AE19-62706E023703}">
                      <ahyp:hlinkClr xmlns:ahyp="http://schemas.microsoft.com/office/drawing/2018/hyperlinkcolor" val="tx"/>
                    </a:ext>
                  </a:extLst>
                </a:hlinkClick>
              </a:rPr>
              <a:t>[3] </a:t>
            </a:r>
            <a:r>
              <a:rPr lang="en-US" dirty="0">
                <a:solidFill>
                  <a:srgbClr val="0563C1"/>
                </a:solidFill>
                <a:hlinkClick r:id="rId3">
                  <a:extLst>
                    <a:ext uri="{A12FA001-AC4F-418D-AE19-62706E023703}">
                      <ahyp:hlinkClr xmlns:ahyp="http://schemas.microsoft.com/office/drawing/2018/hyperlinkcolor" val="tx"/>
                    </a:ext>
                  </a:extLst>
                </a:hlinkClick>
              </a:rPr>
              <a:t>https://www.asc-csa.gc.ca/eng/satellites/hawc/</a:t>
            </a:r>
            <a:endParaRPr lang="en-US" dirty="0"/>
          </a:p>
          <a:p>
            <a:pPr marL="0" indent="0">
              <a:buNone/>
            </a:pPr>
            <a:r>
              <a:rPr lang="en-US" dirty="0"/>
              <a:t>[4] </a:t>
            </a:r>
            <a:r>
              <a:rPr lang="en-CA" dirty="0"/>
              <a:t>L. Rieger, Adam Bourassa, Alexis Bourassa, “ALI Instrument and Simulator Report,” Canadian Space Agency, June 21, 2022. [Online]</a:t>
            </a:r>
          </a:p>
          <a:p>
            <a:pPr marL="0" indent="0">
              <a:buNone/>
            </a:pPr>
            <a:endParaRPr lang="en-US" sz="2800" dirty="0"/>
          </a:p>
          <a:p>
            <a:pPr marL="0" indent="0">
              <a:buNone/>
            </a:pPr>
            <a:endParaRPr lang="en-US" dirty="0"/>
          </a:p>
        </p:txBody>
      </p:sp>
      <p:sp>
        <p:nvSpPr>
          <p:cNvPr id="4" name="Slide Number Placeholder 3">
            <a:extLst>
              <a:ext uri="{FF2B5EF4-FFF2-40B4-BE49-F238E27FC236}">
                <a16:creationId xmlns:a16="http://schemas.microsoft.com/office/drawing/2014/main" id="{8CFF64EC-7964-F4FB-1BBE-C89ECCA27102}"/>
              </a:ext>
            </a:extLst>
          </p:cNvPr>
          <p:cNvSpPr>
            <a:spLocks noGrp="1"/>
          </p:cNvSpPr>
          <p:nvPr>
            <p:ph type="sldNum" sz="quarter" idx="12"/>
          </p:nvPr>
        </p:nvSpPr>
        <p:spPr/>
        <p:txBody>
          <a:bodyPr/>
          <a:lstStyle/>
          <a:p>
            <a:fld id="{E2C4EB3A-295A-014F-996A-72C0D79916B0}" type="slidenum">
              <a:rPr lang="en-US" smtClean="0"/>
              <a:pPr/>
              <a:t>14</a:t>
            </a:fld>
            <a:endParaRPr lang="en-US"/>
          </a:p>
        </p:txBody>
      </p:sp>
    </p:spTree>
    <p:extLst>
      <p:ext uri="{BB962C8B-B14F-4D97-AF65-F5344CB8AC3E}">
        <p14:creationId xmlns:p14="http://schemas.microsoft.com/office/powerpoint/2010/main" val="72490794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1C58C-C11C-6010-1D28-51AC3FE81688}"/>
              </a:ext>
            </a:extLst>
          </p:cNvPr>
          <p:cNvSpPr>
            <a:spLocks noGrp="1"/>
          </p:cNvSpPr>
          <p:nvPr>
            <p:ph type="title"/>
          </p:nvPr>
        </p:nvSpPr>
        <p:spPr>
          <a:xfrm>
            <a:off x="651530" y="191643"/>
            <a:ext cx="10515600" cy="1325563"/>
          </a:xfrm>
        </p:spPr>
        <p:txBody>
          <a:bodyPr/>
          <a:lstStyle/>
          <a:p>
            <a:r>
              <a:rPr lang="en-US" b="1" dirty="0">
                <a:solidFill>
                  <a:srgbClr val="3C1B71"/>
                </a:solidFill>
              </a:rPr>
              <a:t>Introduction</a:t>
            </a:r>
          </a:p>
        </p:txBody>
      </p:sp>
      <p:pic>
        <p:nvPicPr>
          <p:cNvPr id="1028" name="Picture 4" descr="Quebec wildfires: 2023 already worst year ever for Canadian forest fires |  CTV News">
            <a:extLst>
              <a:ext uri="{FF2B5EF4-FFF2-40B4-BE49-F238E27FC236}">
                <a16:creationId xmlns:a16="http://schemas.microsoft.com/office/drawing/2014/main" id="{0B8A1641-2877-F2BE-2B9F-10E669AF90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9330" y="2617644"/>
            <a:ext cx="5394870" cy="3035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6AB6939-095B-19A8-7DBF-F6B6C52968B8}"/>
              </a:ext>
            </a:extLst>
          </p:cNvPr>
          <p:cNvSpPr txBox="1"/>
          <p:nvPr/>
        </p:nvSpPr>
        <p:spPr>
          <a:xfrm>
            <a:off x="757476" y="1399332"/>
            <a:ext cx="10677048" cy="1200329"/>
          </a:xfrm>
          <a:prstGeom prst="rect">
            <a:avLst/>
          </a:prstGeom>
          <a:noFill/>
        </p:spPr>
        <p:txBody>
          <a:bodyPr wrap="square" rtlCol="0">
            <a:spAutoFit/>
          </a:bodyPr>
          <a:lstStyle/>
          <a:p>
            <a:r>
              <a:rPr lang="en-CA" sz="2400" dirty="0">
                <a:effectLst/>
                <a:latin typeface="Noto Sans" panose="020B0502040504020204" pitchFamily="34" charset="0"/>
                <a:ea typeface="Noto Sans" panose="020B0502040504020204" pitchFamily="34" charset="0"/>
                <a:cs typeface="Noto Sans" panose="020B0502040504020204" pitchFamily="34" charset="0"/>
              </a:rPr>
              <a:t>There is an increased demand for continuous measurements of the atmosphere as severe weather events become more frequent</a:t>
            </a:r>
          </a:p>
          <a:p>
            <a:endParaRPr lang="en-US" sz="2400" dirty="0">
              <a:latin typeface="Noto Sans" panose="020B0502040504020204" pitchFamily="34" charset="0"/>
              <a:ea typeface="Noto Sans" panose="020B0502040504020204" pitchFamily="34" charset="0"/>
              <a:cs typeface="Noto Sans" panose="020B0502040504020204" pitchFamily="34" charset="0"/>
            </a:endParaRPr>
          </a:p>
        </p:txBody>
      </p:sp>
      <p:sp>
        <p:nvSpPr>
          <p:cNvPr id="5" name="TextBox 4">
            <a:extLst>
              <a:ext uri="{FF2B5EF4-FFF2-40B4-BE49-F238E27FC236}">
                <a16:creationId xmlns:a16="http://schemas.microsoft.com/office/drawing/2014/main" id="{F75BB8C9-9FB3-DD8F-8F07-34F261581D19}"/>
              </a:ext>
            </a:extLst>
          </p:cNvPr>
          <p:cNvSpPr txBox="1"/>
          <p:nvPr/>
        </p:nvSpPr>
        <p:spPr>
          <a:xfrm>
            <a:off x="2132705" y="5665021"/>
            <a:ext cx="1984518" cy="369332"/>
          </a:xfrm>
          <a:prstGeom prst="rect">
            <a:avLst/>
          </a:prstGeom>
          <a:noFill/>
        </p:spPr>
        <p:txBody>
          <a:bodyPr wrap="none" rtlCol="0">
            <a:spAutoFit/>
          </a:bodyPr>
          <a:lstStyle/>
          <a:p>
            <a:r>
              <a:rPr lang="en-US" dirty="0"/>
              <a:t>Hurricane Fiona [1]</a:t>
            </a:r>
          </a:p>
        </p:txBody>
      </p:sp>
      <p:sp>
        <p:nvSpPr>
          <p:cNvPr id="6" name="TextBox 5">
            <a:extLst>
              <a:ext uri="{FF2B5EF4-FFF2-40B4-BE49-F238E27FC236}">
                <a16:creationId xmlns:a16="http://schemas.microsoft.com/office/drawing/2014/main" id="{DCE7E0D0-AB57-55C0-F764-4053EDE7175A}"/>
              </a:ext>
            </a:extLst>
          </p:cNvPr>
          <p:cNvSpPr txBox="1"/>
          <p:nvPr/>
        </p:nvSpPr>
        <p:spPr>
          <a:xfrm>
            <a:off x="5516592" y="5665021"/>
            <a:ext cx="6409575" cy="338554"/>
          </a:xfrm>
          <a:prstGeom prst="rect">
            <a:avLst/>
          </a:prstGeom>
          <a:noFill/>
        </p:spPr>
        <p:txBody>
          <a:bodyPr wrap="none" rtlCol="0">
            <a:spAutoFit/>
          </a:bodyPr>
          <a:lstStyle/>
          <a:p>
            <a:r>
              <a:rPr lang="en-US" sz="1600" dirty="0"/>
              <a:t>Quebec Wildfires in 2023, the worst Canadian Wildfire season on record[2]</a:t>
            </a:r>
          </a:p>
        </p:txBody>
      </p:sp>
      <p:pic>
        <p:nvPicPr>
          <p:cNvPr id="1032" name="Picture 8" descr="Major Hurricane Fiona 2022 | Zoom Earth">
            <a:extLst>
              <a:ext uri="{FF2B5EF4-FFF2-40B4-BE49-F238E27FC236}">
                <a16:creationId xmlns:a16="http://schemas.microsoft.com/office/drawing/2014/main" id="{869C6D55-194E-A8F7-0E8F-88FBE5C2F94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7556" b="17555"/>
          <a:stretch/>
        </p:blipFill>
        <p:spPr bwMode="auto">
          <a:xfrm>
            <a:off x="785741" y="2617644"/>
            <a:ext cx="4678447" cy="3035800"/>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26">
            <a:extLst>
              <a:ext uri="{FF2B5EF4-FFF2-40B4-BE49-F238E27FC236}">
                <a16:creationId xmlns:a16="http://schemas.microsoft.com/office/drawing/2014/main" id="{A047EBE2-493F-57FE-1B54-CDA89CC35F43}"/>
              </a:ext>
            </a:extLst>
          </p:cNvPr>
          <p:cNvSpPr>
            <a:spLocks noGrp="1"/>
          </p:cNvSpPr>
          <p:nvPr>
            <p:ph type="sldNum" sz="quarter" idx="12"/>
          </p:nvPr>
        </p:nvSpPr>
        <p:spPr>
          <a:xfrm>
            <a:off x="8610600" y="6356350"/>
            <a:ext cx="2743200" cy="365125"/>
          </a:xfrm>
        </p:spPr>
        <p:txBody>
          <a:bodyPr/>
          <a:lstStyle/>
          <a:p>
            <a:fld id="{E2C4EB3A-295A-014F-996A-72C0D79916B0}" type="slidenum">
              <a:rPr lang="en-US" sz="1800" smtClean="0"/>
              <a:t>2</a:t>
            </a:fld>
            <a:endParaRPr lang="en-US" sz="1800" dirty="0"/>
          </a:p>
        </p:txBody>
      </p:sp>
    </p:spTree>
    <p:extLst>
      <p:ext uri="{BB962C8B-B14F-4D97-AF65-F5344CB8AC3E}">
        <p14:creationId xmlns:p14="http://schemas.microsoft.com/office/powerpoint/2010/main" val="381795013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AC090939-EE1B-E855-F731-096BBECB2029}"/>
              </a:ext>
            </a:extLst>
          </p:cNvPr>
          <p:cNvGrpSpPr/>
          <p:nvPr/>
        </p:nvGrpSpPr>
        <p:grpSpPr>
          <a:xfrm>
            <a:off x="6213086" y="2699613"/>
            <a:ext cx="5668434" cy="2837588"/>
            <a:chOff x="6362664" y="2189067"/>
            <a:chExt cx="6016474" cy="3044723"/>
          </a:xfrm>
        </p:grpSpPr>
        <p:pic>
          <p:nvPicPr>
            <p:cNvPr id="1026" name="Picture 2" descr="Western University">
              <a:extLst>
                <a:ext uri="{FF2B5EF4-FFF2-40B4-BE49-F238E27FC236}">
                  <a16:creationId xmlns:a16="http://schemas.microsoft.com/office/drawing/2014/main" id="{29D5303B-9A07-DD9B-A8B1-CB5412EACB4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26" r="17762"/>
            <a:stretch/>
          </p:blipFill>
          <p:spPr bwMode="auto">
            <a:xfrm>
              <a:off x="6362666" y="2556374"/>
              <a:ext cx="5821306" cy="2677416"/>
            </a:xfrm>
            <a:prstGeom prst="roundRect">
              <a:avLst>
                <a:gd name="adj" fmla="val 9321"/>
              </a:avLst>
            </a:prstGeom>
            <a:noFill/>
            <a:extLst>
              <a:ext uri="{909E8E84-426E-40DD-AFC4-6F175D3DCCD1}">
                <a14:hiddenFill xmlns:a14="http://schemas.microsoft.com/office/drawing/2010/main">
                  <a:solidFill>
                    <a:srgbClr val="FFFFFF"/>
                  </a:solidFill>
                </a14:hiddenFill>
              </a:ext>
            </a:extLst>
          </p:spPr>
        </p:pic>
        <p:grpSp>
          <p:nvGrpSpPr>
            <p:cNvPr id="24" name="Group 23">
              <a:extLst>
                <a:ext uri="{FF2B5EF4-FFF2-40B4-BE49-F238E27FC236}">
                  <a16:creationId xmlns:a16="http://schemas.microsoft.com/office/drawing/2014/main" id="{8D1103DF-00E9-36AE-9549-9F1812E76555}"/>
                </a:ext>
              </a:extLst>
            </p:cNvPr>
            <p:cNvGrpSpPr/>
            <p:nvPr/>
          </p:nvGrpSpPr>
          <p:grpSpPr>
            <a:xfrm>
              <a:off x="6362664" y="2189067"/>
              <a:ext cx="6016474" cy="1363744"/>
              <a:chOff x="780833" y="1854780"/>
              <a:chExt cx="5546236" cy="1468530"/>
            </a:xfrm>
          </p:grpSpPr>
          <p:sp>
            <p:nvSpPr>
              <p:cNvPr id="27" name="Round Same Side Corner Rectangle 26">
                <a:extLst>
                  <a:ext uri="{FF2B5EF4-FFF2-40B4-BE49-F238E27FC236}">
                    <a16:creationId xmlns:a16="http://schemas.microsoft.com/office/drawing/2014/main" id="{A8A24F39-CD4C-D3B3-8CF4-D3B07E4BB911}"/>
                  </a:ext>
                </a:extLst>
              </p:cNvPr>
              <p:cNvSpPr/>
              <p:nvPr/>
            </p:nvSpPr>
            <p:spPr>
              <a:xfrm>
                <a:off x="780833" y="1854780"/>
                <a:ext cx="5366321" cy="650018"/>
              </a:xfrm>
              <a:prstGeom prst="round2SameRect">
                <a:avLst>
                  <a:gd name="adj1" fmla="val 50000"/>
                  <a:gd name="adj2" fmla="val 0"/>
                </a:avLst>
              </a:prstGeom>
              <a:solidFill>
                <a:srgbClr val="3C1B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Subtitle 2">
                <a:extLst>
                  <a:ext uri="{FF2B5EF4-FFF2-40B4-BE49-F238E27FC236}">
                    <a16:creationId xmlns:a16="http://schemas.microsoft.com/office/drawing/2014/main" id="{EBE439F0-97AF-2E5B-B1C1-18ACDCE1E391}"/>
                  </a:ext>
                </a:extLst>
              </p:cNvPr>
              <p:cNvSpPr txBox="1">
                <a:spLocks/>
              </p:cNvSpPr>
              <p:nvPr/>
            </p:nvSpPr>
            <p:spPr>
              <a:xfrm>
                <a:off x="2218409" y="1906668"/>
                <a:ext cx="4108660" cy="1416642"/>
              </a:xfrm>
              <a:prstGeom prst="rect">
                <a:avLst/>
              </a:prstGeom>
              <a:no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b="1" dirty="0">
                    <a:solidFill>
                      <a:schemeClr val="bg1"/>
                    </a:solidFill>
                  </a:rPr>
                  <a:t>Ground-based</a:t>
                </a:r>
              </a:p>
            </p:txBody>
          </p:sp>
        </p:grpSp>
      </p:grpSp>
      <p:grpSp>
        <p:nvGrpSpPr>
          <p:cNvPr id="39" name="Group 38">
            <a:extLst>
              <a:ext uri="{FF2B5EF4-FFF2-40B4-BE49-F238E27FC236}">
                <a16:creationId xmlns:a16="http://schemas.microsoft.com/office/drawing/2014/main" id="{4497CCE9-1ECF-3896-BB99-F892F7E12F81}"/>
              </a:ext>
            </a:extLst>
          </p:cNvPr>
          <p:cNvGrpSpPr/>
          <p:nvPr/>
        </p:nvGrpSpPr>
        <p:grpSpPr>
          <a:xfrm>
            <a:off x="466729" y="2717929"/>
            <a:ext cx="5707779" cy="2819272"/>
            <a:chOff x="719528" y="2026634"/>
            <a:chExt cx="5919743" cy="2999993"/>
          </a:xfrm>
        </p:grpSpPr>
        <p:grpSp>
          <p:nvGrpSpPr>
            <p:cNvPr id="33" name="Group 32">
              <a:extLst>
                <a:ext uri="{FF2B5EF4-FFF2-40B4-BE49-F238E27FC236}">
                  <a16:creationId xmlns:a16="http://schemas.microsoft.com/office/drawing/2014/main" id="{898CC584-45B0-4CE2-C3BD-D3228927C1BD}"/>
                </a:ext>
              </a:extLst>
            </p:cNvPr>
            <p:cNvGrpSpPr/>
            <p:nvPr/>
          </p:nvGrpSpPr>
          <p:grpSpPr>
            <a:xfrm>
              <a:off x="719528" y="2026634"/>
              <a:ext cx="5919743" cy="2999993"/>
              <a:chOff x="719528" y="2139300"/>
              <a:chExt cx="5919743" cy="2999993"/>
            </a:xfrm>
          </p:grpSpPr>
          <p:pic>
            <p:nvPicPr>
              <p:cNvPr id="1030" name="Picture 6" descr="HAWC mission: Clouds and aerosols to help predict climate change | Canadian  Space Agency">
                <a:extLst>
                  <a:ext uri="{FF2B5EF4-FFF2-40B4-BE49-F238E27FC236}">
                    <a16:creationId xmlns:a16="http://schemas.microsoft.com/office/drawing/2014/main" id="{B83F5C4B-D223-8FC4-F6F2-B80E6D737B6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042" b="16505"/>
              <a:stretch/>
            </p:blipFill>
            <p:spPr bwMode="auto">
              <a:xfrm>
                <a:off x="719528" y="2503369"/>
                <a:ext cx="5533586" cy="2635924"/>
              </a:xfrm>
              <a:prstGeom prst="roundRect">
                <a:avLst>
                  <a:gd name="adj" fmla="val 8143"/>
                </a:avLst>
              </a:prstGeom>
              <a:noFill/>
              <a:extLst>
                <a:ext uri="{909E8E84-426E-40DD-AFC4-6F175D3DCCD1}">
                  <a14:hiddenFill xmlns:a14="http://schemas.microsoft.com/office/drawing/2010/main">
                    <a:solidFill>
                      <a:srgbClr val="FFFFFF"/>
                    </a:solidFill>
                  </a14:hiddenFill>
                </a:ext>
              </a:extLst>
            </p:spPr>
          </p:pic>
          <p:sp>
            <p:nvSpPr>
              <p:cNvPr id="20" name="Round Same Side Corner Rectangle 19">
                <a:extLst>
                  <a:ext uri="{FF2B5EF4-FFF2-40B4-BE49-F238E27FC236}">
                    <a16:creationId xmlns:a16="http://schemas.microsoft.com/office/drawing/2014/main" id="{CE99964B-32D8-3EFB-1FA3-3FDD0F2F6E9C}"/>
                  </a:ext>
                </a:extLst>
              </p:cNvPr>
              <p:cNvSpPr/>
              <p:nvPr/>
            </p:nvSpPr>
            <p:spPr>
              <a:xfrm>
                <a:off x="719529" y="2139300"/>
                <a:ext cx="5533585" cy="598316"/>
              </a:xfrm>
              <a:prstGeom prst="round2SameRect">
                <a:avLst>
                  <a:gd name="adj1" fmla="val 50000"/>
                  <a:gd name="adj2" fmla="val 0"/>
                </a:avLst>
              </a:prstGeom>
              <a:solidFill>
                <a:srgbClr val="3C1B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Subtitle 2">
                <a:extLst>
                  <a:ext uri="{FF2B5EF4-FFF2-40B4-BE49-F238E27FC236}">
                    <a16:creationId xmlns:a16="http://schemas.microsoft.com/office/drawing/2014/main" id="{B6663C4E-A568-33A6-63F8-6158D672D2BA}"/>
                  </a:ext>
                </a:extLst>
              </p:cNvPr>
              <p:cNvSpPr txBox="1">
                <a:spLocks/>
              </p:cNvSpPr>
              <p:nvPr/>
            </p:nvSpPr>
            <p:spPr>
              <a:xfrm>
                <a:off x="2182256" y="2204161"/>
                <a:ext cx="4457015" cy="1318157"/>
              </a:xfrm>
              <a:prstGeom prst="rect">
                <a:avLst/>
              </a:prstGeom>
              <a:no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b="1" dirty="0">
                    <a:solidFill>
                      <a:schemeClr val="bg1"/>
                    </a:solidFill>
                  </a:rPr>
                  <a:t>Space-based</a:t>
                </a:r>
              </a:p>
            </p:txBody>
          </p:sp>
        </p:grpSp>
        <p:sp>
          <p:nvSpPr>
            <p:cNvPr id="36" name="TextBox 35">
              <a:extLst>
                <a:ext uri="{FF2B5EF4-FFF2-40B4-BE49-F238E27FC236}">
                  <a16:creationId xmlns:a16="http://schemas.microsoft.com/office/drawing/2014/main" id="{2A712B43-0F3A-5E65-3345-412959C230A6}"/>
                </a:ext>
              </a:extLst>
            </p:cNvPr>
            <p:cNvSpPr txBox="1"/>
            <p:nvPr/>
          </p:nvSpPr>
          <p:spPr>
            <a:xfrm>
              <a:off x="4487139" y="2955488"/>
              <a:ext cx="1714920" cy="1353028"/>
            </a:xfrm>
            <a:prstGeom prst="rect">
              <a:avLst/>
            </a:prstGeom>
            <a:noFill/>
          </p:spPr>
          <p:txBody>
            <a:bodyPr wrap="square" rtlCol="0">
              <a:spAutoFit/>
            </a:bodyPr>
            <a:lstStyle/>
            <a:p>
              <a:pPr algn="ctr"/>
              <a:r>
                <a:rPr lang="en-US" sz="2800" b="1" dirty="0">
                  <a:solidFill>
                    <a:schemeClr val="bg1"/>
                  </a:solidFill>
                  <a:latin typeface="Noto Sans" panose="020B0502040504020204" pitchFamily="34" charset="0"/>
                  <a:ea typeface="Noto Sans" panose="020B0502040504020204" pitchFamily="34" charset="0"/>
                  <a:cs typeface="Noto Sans" panose="020B0502040504020204" pitchFamily="34" charset="0"/>
                </a:rPr>
                <a:t>HAWC satellite mission</a:t>
              </a:r>
            </a:p>
          </p:txBody>
        </p:sp>
      </p:grpSp>
      <p:sp>
        <p:nvSpPr>
          <p:cNvPr id="3" name="TextBox 2">
            <a:extLst>
              <a:ext uri="{FF2B5EF4-FFF2-40B4-BE49-F238E27FC236}">
                <a16:creationId xmlns:a16="http://schemas.microsoft.com/office/drawing/2014/main" id="{AEA3F052-3989-B4A0-D363-266E73C4D0E7}"/>
              </a:ext>
            </a:extLst>
          </p:cNvPr>
          <p:cNvSpPr txBox="1"/>
          <p:nvPr/>
        </p:nvSpPr>
        <p:spPr>
          <a:xfrm>
            <a:off x="408709" y="1513714"/>
            <a:ext cx="11783291" cy="1200329"/>
          </a:xfrm>
          <a:prstGeom prst="rect">
            <a:avLst/>
          </a:prstGeom>
          <a:noFill/>
        </p:spPr>
        <p:txBody>
          <a:bodyPr wrap="square" rtlCol="0">
            <a:spAutoFit/>
          </a:bodyPr>
          <a:lstStyle/>
          <a:p>
            <a:r>
              <a:rPr lang="en-US" sz="2400" b="1" dirty="0">
                <a:latin typeface="Noto Sans" panose="020B0502040504020204" pitchFamily="34" charset="0"/>
                <a:ea typeface="Noto Sans" panose="020B0502040504020204" pitchFamily="34" charset="0"/>
                <a:cs typeface="Noto Sans" panose="020B0502040504020204" pitchFamily="34" charset="0"/>
              </a:rPr>
              <a:t>Remote sensing </a:t>
            </a:r>
            <a:r>
              <a:rPr lang="en-US" sz="2400" dirty="0">
                <a:latin typeface="Noto Sans" panose="020B0502040504020204" pitchFamily="34" charset="0"/>
                <a:ea typeface="Noto Sans" panose="020B0502040504020204" pitchFamily="34" charset="0"/>
                <a:cs typeface="Noto Sans" panose="020B0502040504020204" pitchFamily="34" charset="0"/>
              </a:rPr>
              <a:t>- </a:t>
            </a:r>
            <a:r>
              <a:rPr lang="en-CA" sz="2400" dirty="0">
                <a:effectLst/>
                <a:latin typeface="Noto Sans" panose="020B0502040504020204" pitchFamily="34" charset="0"/>
                <a:ea typeface="Noto Sans" panose="020B0502040504020204" pitchFamily="34" charset="0"/>
                <a:cs typeface="Noto Sans" panose="020B0502040504020204" pitchFamily="34" charset="0"/>
              </a:rPr>
              <a:t>acquire information about our atmosphere from the ground or from space by detecting reflected or emitted radiation</a:t>
            </a:r>
          </a:p>
          <a:p>
            <a:endParaRPr lang="en-US" sz="2400" dirty="0">
              <a:latin typeface="Noto Sans" panose="020B0502040504020204" pitchFamily="34" charset="0"/>
              <a:ea typeface="Noto Sans" panose="020B0502040504020204" pitchFamily="34" charset="0"/>
              <a:cs typeface="Noto Sans" panose="020B0502040504020204" pitchFamily="34" charset="0"/>
            </a:endParaRPr>
          </a:p>
        </p:txBody>
      </p:sp>
      <p:sp>
        <p:nvSpPr>
          <p:cNvPr id="6" name="Title 1">
            <a:extLst>
              <a:ext uri="{FF2B5EF4-FFF2-40B4-BE49-F238E27FC236}">
                <a16:creationId xmlns:a16="http://schemas.microsoft.com/office/drawing/2014/main" id="{4143D457-D04E-BC40-824C-EAD7C8D1F2A5}"/>
              </a:ext>
            </a:extLst>
          </p:cNvPr>
          <p:cNvSpPr txBox="1">
            <a:spLocks/>
          </p:cNvSpPr>
          <p:nvPr/>
        </p:nvSpPr>
        <p:spPr>
          <a:xfrm>
            <a:off x="408709" y="-100610"/>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400" b="1" dirty="0">
                <a:solidFill>
                  <a:srgbClr val="3C1B71"/>
                </a:solidFill>
              </a:rPr>
              <a:t>How do we measure our atmosphere?</a:t>
            </a:r>
          </a:p>
        </p:txBody>
      </p:sp>
      <p:sp>
        <p:nvSpPr>
          <p:cNvPr id="2" name="Slide Number Placeholder 26">
            <a:extLst>
              <a:ext uri="{FF2B5EF4-FFF2-40B4-BE49-F238E27FC236}">
                <a16:creationId xmlns:a16="http://schemas.microsoft.com/office/drawing/2014/main" id="{19CFA9A2-964B-BB71-A497-7986135B22AC}"/>
              </a:ext>
            </a:extLst>
          </p:cNvPr>
          <p:cNvSpPr>
            <a:spLocks noGrp="1"/>
          </p:cNvSpPr>
          <p:nvPr>
            <p:ph type="sldNum" sz="quarter" idx="12"/>
          </p:nvPr>
        </p:nvSpPr>
        <p:spPr>
          <a:xfrm>
            <a:off x="8610600" y="6356350"/>
            <a:ext cx="2743200" cy="365125"/>
          </a:xfrm>
        </p:spPr>
        <p:txBody>
          <a:bodyPr/>
          <a:lstStyle/>
          <a:p>
            <a:fld id="{E2C4EB3A-295A-014F-996A-72C0D79916B0}" type="slidenum">
              <a:rPr lang="en-US" sz="1800" smtClean="0">
                <a:solidFill>
                  <a:schemeClr val="bg1"/>
                </a:solidFill>
              </a:rPr>
              <a:t>3</a:t>
            </a:fld>
            <a:endParaRPr lang="en-US" sz="1800" dirty="0">
              <a:solidFill>
                <a:schemeClr val="bg1"/>
              </a:solidFill>
            </a:endParaRPr>
          </a:p>
        </p:txBody>
      </p:sp>
    </p:spTree>
    <p:extLst>
      <p:ext uri="{BB962C8B-B14F-4D97-AF65-F5344CB8AC3E}">
        <p14:creationId xmlns:p14="http://schemas.microsoft.com/office/powerpoint/2010/main" val="202971764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299CF-0889-6B8C-66F1-02116E1159AA}"/>
              </a:ext>
            </a:extLst>
          </p:cNvPr>
          <p:cNvSpPr>
            <a:spLocks noGrp="1"/>
          </p:cNvSpPr>
          <p:nvPr>
            <p:ph type="title"/>
          </p:nvPr>
        </p:nvSpPr>
        <p:spPr>
          <a:xfrm>
            <a:off x="274235" y="469365"/>
            <a:ext cx="11481773" cy="942957"/>
          </a:xfrm>
        </p:spPr>
        <p:txBody>
          <a:bodyPr>
            <a:normAutofit fontScale="90000"/>
          </a:bodyPr>
          <a:lstStyle/>
          <a:p>
            <a:r>
              <a:rPr lang="en-US" b="1">
                <a:solidFill>
                  <a:srgbClr val="3C1B71"/>
                </a:solidFill>
              </a:rPr>
              <a:t>HAWC (</a:t>
            </a:r>
            <a:r>
              <a:rPr lang="en-CA" b="1" i="0">
                <a:solidFill>
                  <a:srgbClr val="3C1B71"/>
                </a:solidFill>
                <a:effectLst/>
              </a:rPr>
              <a:t>High-altitude Aerosols, Water vapour and Clouds)</a:t>
            </a:r>
            <a:r>
              <a:rPr lang="en-US" b="1">
                <a:solidFill>
                  <a:srgbClr val="3C1B71"/>
                </a:solidFill>
              </a:rPr>
              <a:t> Satellite Mission</a:t>
            </a:r>
          </a:p>
        </p:txBody>
      </p:sp>
      <p:sp>
        <p:nvSpPr>
          <p:cNvPr id="4" name="TextBox 3">
            <a:extLst>
              <a:ext uri="{FF2B5EF4-FFF2-40B4-BE49-F238E27FC236}">
                <a16:creationId xmlns:a16="http://schemas.microsoft.com/office/drawing/2014/main" id="{FB4F06E0-D9C6-19AF-3817-82E63DB26669}"/>
              </a:ext>
            </a:extLst>
          </p:cNvPr>
          <p:cNvSpPr txBox="1"/>
          <p:nvPr/>
        </p:nvSpPr>
        <p:spPr>
          <a:xfrm>
            <a:off x="274235" y="1814934"/>
            <a:ext cx="7120141" cy="1015663"/>
          </a:xfrm>
          <a:prstGeom prst="rect">
            <a:avLst/>
          </a:prstGeom>
          <a:noFill/>
        </p:spPr>
        <p:txBody>
          <a:bodyPr wrap="square" rtlCol="0">
            <a:spAutoFit/>
          </a:bodyPr>
          <a:lstStyle/>
          <a:p>
            <a:r>
              <a:rPr lang="en-CA" sz="2000" b="0" i="0" dirty="0">
                <a:effectLst/>
                <a:latin typeface="Noto Sans" panose="020B0502040504020204" pitchFamily="34" charset="0"/>
                <a:ea typeface="Noto Sans" panose="020B0502040504020204" pitchFamily="34" charset="0"/>
                <a:cs typeface="Noto Sans" panose="020B0502040504020204" pitchFamily="34" charset="0"/>
              </a:rPr>
              <a:t>HAWC consists of 3 Canadian instruments and a Canadian satellite that will be part of the international NASA-led Atmosphere Observing System (</a:t>
            </a:r>
            <a:r>
              <a:rPr lang="en-CA" sz="2000" dirty="0">
                <a:latin typeface="Noto Sans" panose="020B0502040504020204" pitchFamily="34" charset="0"/>
                <a:ea typeface="Noto Sans" panose="020B0502040504020204" pitchFamily="34" charset="0"/>
                <a:cs typeface="Noto Sans" panose="020B0502040504020204" pitchFamily="34" charset="0"/>
              </a:rPr>
              <a:t>AOS</a:t>
            </a:r>
            <a:r>
              <a:rPr lang="en-CA" sz="2000" b="0" i="0" dirty="0">
                <a:effectLst/>
                <a:latin typeface="Noto Sans" panose="020B0502040504020204" pitchFamily="34" charset="0"/>
                <a:ea typeface="Noto Sans" panose="020B0502040504020204" pitchFamily="34" charset="0"/>
                <a:cs typeface="Noto Sans" panose="020B0502040504020204" pitchFamily="34" charset="0"/>
              </a:rPr>
              <a:t>).</a:t>
            </a:r>
            <a:r>
              <a:rPr lang="en-US" sz="2000" b="0" i="0" dirty="0">
                <a:effectLst/>
                <a:latin typeface="Noto Sans" panose="020B0502040504020204" pitchFamily="34" charset="0"/>
                <a:ea typeface="Noto Sans" panose="020B0502040504020204" pitchFamily="34" charset="0"/>
                <a:cs typeface="Noto Sans" panose="020B0502040504020204" pitchFamily="34" charset="0"/>
              </a:rPr>
              <a:t> </a:t>
            </a:r>
            <a:endParaRPr lang="en-CA" sz="2000" b="0" i="0" dirty="0">
              <a:effectLst/>
              <a:latin typeface="Noto Sans" panose="020B0502040504020204" pitchFamily="34" charset="0"/>
              <a:ea typeface="Noto Sans" panose="020B0502040504020204" pitchFamily="34" charset="0"/>
              <a:cs typeface="Noto Sans" panose="020B0502040504020204" pitchFamily="34" charset="0"/>
            </a:endParaRPr>
          </a:p>
        </p:txBody>
      </p:sp>
      <p:sp>
        <p:nvSpPr>
          <p:cNvPr id="26" name="TextBox 25">
            <a:extLst>
              <a:ext uri="{FF2B5EF4-FFF2-40B4-BE49-F238E27FC236}">
                <a16:creationId xmlns:a16="http://schemas.microsoft.com/office/drawing/2014/main" id="{5A393ECD-B974-C6BD-67DB-E7D12565502C}"/>
              </a:ext>
            </a:extLst>
          </p:cNvPr>
          <p:cNvSpPr txBox="1"/>
          <p:nvPr/>
        </p:nvSpPr>
        <p:spPr>
          <a:xfrm>
            <a:off x="7558570" y="5667551"/>
            <a:ext cx="4628703" cy="369332"/>
          </a:xfrm>
          <a:prstGeom prst="rect">
            <a:avLst/>
          </a:prstGeom>
          <a:noFill/>
        </p:spPr>
        <p:txBody>
          <a:bodyPr wrap="none" rtlCol="0">
            <a:spAutoFit/>
          </a:bodyPr>
          <a:lstStyle/>
          <a:p>
            <a:r>
              <a:rPr lang="en-US" dirty="0"/>
              <a:t>Instruments and satellites involved in HAWC [3]</a:t>
            </a:r>
          </a:p>
        </p:txBody>
      </p:sp>
      <p:sp>
        <p:nvSpPr>
          <p:cNvPr id="27" name="Slide Number Placeholder 26">
            <a:extLst>
              <a:ext uri="{FF2B5EF4-FFF2-40B4-BE49-F238E27FC236}">
                <a16:creationId xmlns:a16="http://schemas.microsoft.com/office/drawing/2014/main" id="{75BE1922-081B-2F4D-A6F8-BBD79607EE65}"/>
              </a:ext>
            </a:extLst>
          </p:cNvPr>
          <p:cNvSpPr>
            <a:spLocks noGrp="1"/>
          </p:cNvSpPr>
          <p:nvPr>
            <p:ph type="sldNum" sz="quarter" idx="12"/>
          </p:nvPr>
        </p:nvSpPr>
        <p:spPr/>
        <p:txBody>
          <a:bodyPr/>
          <a:lstStyle/>
          <a:p>
            <a:fld id="{E2C4EB3A-295A-014F-996A-72C0D79916B0}" type="slidenum">
              <a:rPr lang="en-US" smtClean="0"/>
              <a:t>4</a:t>
            </a:fld>
            <a:endParaRPr lang="en-US" dirty="0"/>
          </a:p>
        </p:txBody>
      </p:sp>
      <p:pic>
        <p:nvPicPr>
          <p:cNvPr id="5" name="Picture 4">
            <a:extLst>
              <a:ext uri="{FF2B5EF4-FFF2-40B4-BE49-F238E27FC236}">
                <a16:creationId xmlns:a16="http://schemas.microsoft.com/office/drawing/2014/main" id="{C49CB7AE-1758-FC05-BE04-A8A76A2E67D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28" t="12549" r="44314" b="11948"/>
          <a:stretch/>
        </p:blipFill>
        <p:spPr bwMode="auto">
          <a:xfrm>
            <a:off x="7722764" y="1190448"/>
            <a:ext cx="4195001" cy="4477103"/>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50BC7BF3-808A-B037-D532-CD72C6D95DA9}"/>
              </a:ext>
            </a:extLst>
          </p:cNvPr>
          <p:cNvSpPr>
            <a:spLocks noGrp="1"/>
          </p:cNvSpPr>
          <p:nvPr>
            <p:ph idx="1"/>
          </p:nvPr>
        </p:nvSpPr>
        <p:spPr>
          <a:xfrm>
            <a:off x="478606" y="3233209"/>
            <a:ext cx="6711397" cy="1808573"/>
          </a:xfrm>
        </p:spPr>
        <p:txBody>
          <a:bodyPr>
            <a:normAutofit/>
          </a:bodyPr>
          <a:lstStyle/>
          <a:p>
            <a:pPr marL="0" indent="0">
              <a:buNone/>
            </a:pPr>
            <a:r>
              <a:rPr lang="en-CA" sz="2000" dirty="0">
                <a:solidFill>
                  <a:srgbClr val="333333"/>
                </a:solidFill>
                <a:latin typeface="Noto Sans" panose="020B0502040504020204" pitchFamily="34" charset="0"/>
              </a:rPr>
              <a:t>The Canadian instruments:</a:t>
            </a:r>
          </a:p>
          <a:p>
            <a:pPr marL="457200" indent="-457200">
              <a:buFont typeface="+mj-lt"/>
              <a:buAutoNum type="arabicPeriod"/>
            </a:pPr>
            <a:r>
              <a:rPr lang="en-CA" sz="2000" b="1" dirty="0">
                <a:latin typeface="Noto Sans" panose="020B0502040504020204" pitchFamily="34" charset="0"/>
              </a:rPr>
              <a:t>ALI (Aerosol Limb Imager)</a:t>
            </a:r>
          </a:p>
          <a:p>
            <a:pPr marL="457200" indent="-457200">
              <a:buFont typeface="+mj-lt"/>
              <a:buAutoNum type="arabicPeriod"/>
            </a:pPr>
            <a:r>
              <a:rPr lang="en-CA" sz="2000" dirty="0">
                <a:solidFill>
                  <a:srgbClr val="333333"/>
                </a:solidFill>
                <a:latin typeface="Noto Sans" panose="020B0502040504020204" pitchFamily="34" charset="0"/>
              </a:rPr>
              <a:t>SHOW (</a:t>
            </a:r>
            <a:r>
              <a:rPr lang="en-CA" sz="2000" i="0" dirty="0">
                <a:solidFill>
                  <a:srgbClr val="333333"/>
                </a:solidFill>
                <a:effectLst/>
                <a:latin typeface="Noto Sans" panose="020B0502040504020204" pitchFamily="34" charset="0"/>
              </a:rPr>
              <a:t>Spatial Heterodyne Observations of Water)</a:t>
            </a:r>
          </a:p>
          <a:p>
            <a:pPr marL="457200" indent="-457200">
              <a:buFont typeface="+mj-lt"/>
              <a:buAutoNum type="arabicPeriod"/>
            </a:pPr>
            <a:r>
              <a:rPr lang="en-CA" sz="2000" i="0" dirty="0">
                <a:solidFill>
                  <a:srgbClr val="333333"/>
                </a:solidFill>
                <a:effectLst/>
                <a:latin typeface="Noto Sans" panose="020B0502040504020204" pitchFamily="34" charset="0"/>
              </a:rPr>
              <a:t>TICFIRE (Thin Ice Cloud in Far InfraRed Emissions</a:t>
            </a:r>
            <a:r>
              <a:rPr lang="en-CA" sz="2000" b="0" i="0" dirty="0">
                <a:solidFill>
                  <a:srgbClr val="333333"/>
                </a:solidFill>
                <a:effectLst/>
                <a:latin typeface="Noto Sans" panose="020B0502040504020204" pitchFamily="34" charset="0"/>
              </a:rPr>
              <a:t>)</a:t>
            </a:r>
          </a:p>
          <a:p>
            <a:endParaRPr lang="en-CA" sz="2000" dirty="0">
              <a:solidFill>
                <a:srgbClr val="333333"/>
              </a:solidFill>
              <a:latin typeface="Noto Sans" panose="020B0502040504020204" pitchFamily="34" charset="0"/>
            </a:endParaRPr>
          </a:p>
        </p:txBody>
      </p:sp>
      <p:sp>
        <p:nvSpPr>
          <p:cNvPr id="3" name="Oval 2">
            <a:extLst>
              <a:ext uri="{FF2B5EF4-FFF2-40B4-BE49-F238E27FC236}">
                <a16:creationId xmlns:a16="http://schemas.microsoft.com/office/drawing/2014/main" id="{3BAEC3D1-6A7A-195F-C068-0FB370E6F8F7}"/>
              </a:ext>
            </a:extLst>
          </p:cNvPr>
          <p:cNvSpPr/>
          <p:nvPr/>
        </p:nvSpPr>
        <p:spPr>
          <a:xfrm>
            <a:off x="388620" y="3531870"/>
            <a:ext cx="4377690" cy="495534"/>
          </a:xfrm>
          <a:prstGeom prst="ellipse">
            <a:avLst/>
          </a:prstGeom>
          <a:noFill/>
          <a:ln w="571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D74B1DE-D6A4-25AC-6C34-AF4828374736}"/>
              </a:ext>
            </a:extLst>
          </p:cNvPr>
          <p:cNvSpPr txBox="1"/>
          <p:nvPr/>
        </p:nvSpPr>
        <p:spPr>
          <a:xfrm>
            <a:off x="2260120" y="5219835"/>
            <a:ext cx="2935419" cy="523220"/>
          </a:xfrm>
          <a:prstGeom prst="rect">
            <a:avLst/>
          </a:prstGeom>
          <a:noFill/>
        </p:spPr>
        <p:txBody>
          <a:bodyPr wrap="none" rtlCol="0">
            <a:spAutoFit/>
          </a:bodyPr>
          <a:lstStyle/>
          <a:p>
            <a:r>
              <a:rPr lang="en-US" sz="2800" dirty="0">
                <a:latin typeface="Noto Sans" panose="020B0502040504020204" pitchFamily="34" charset="0"/>
                <a:ea typeface="Noto Sans" panose="020B0502040504020204" pitchFamily="34" charset="0"/>
                <a:cs typeface="Noto Sans" panose="020B0502040504020204" pitchFamily="34" charset="0"/>
              </a:rPr>
              <a:t>Set to fly in 2031</a:t>
            </a:r>
          </a:p>
        </p:txBody>
      </p:sp>
    </p:spTree>
    <p:extLst>
      <p:ext uri="{BB962C8B-B14F-4D97-AF65-F5344CB8AC3E}">
        <p14:creationId xmlns:p14="http://schemas.microsoft.com/office/powerpoint/2010/main" val="40969625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701CA-23C7-DA98-8D2C-A97B94E7E59C}"/>
              </a:ext>
            </a:extLst>
          </p:cNvPr>
          <p:cNvSpPr>
            <a:spLocks noGrp="1"/>
          </p:cNvSpPr>
          <p:nvPr>
            <p:ph type="title"/>
          </p:nvPr>
        </p:nvSpPr>
        <p:spPr>
          <a:xfrm>
            <a:off x="421139" y="150067"/>
            <a:ext cx="10515600" cy="1029038"/>
          </a:xfrm>
        </p:spPr>
        <p:txBody>
          <a:bodyPr>
            <a:normAutofit/>
          </a:bodyPr>
          <a:lstStyle/>
          <a:p>
            <a:r>
              <a:rPr lang="en-US" b="1" dirty="0">
                <a:solidFill>
                  <a:srgbClr val="3C1B71"/>
                </a:solidFill>
              </a:rPr>
              <a:t>ALI Instrument</a:t>
            </a:r>
          </a:p>
        </p:txBody>
      </p:sp>
      <p:grpSp>
        <p:nvGrpSpPr>
          <p:cNvPr id="43" name="Group 42">
            <a:extLst>
              <a:ext uri="{FF2B5EF4-FFF2-40B4-BE49-F238E27FC236}">
                <a16:creationId xmlns:a16="http://schemas.microsoft.com/office/drawing/2014/main" id="{DF172644-DAE3-493D-8CC6-13F91F56C37C}"/>
              </a:ext>
            </a:extLst>
          </p:cNvPr>
          <p:cNvGrpSpPr/>
          <p:nvPr/>
        </p:nvGrpSpPr>
        <p:grpSpPr>
          <a:xfrm>
            <a:off x="518121" y="2847281"/>
            <a:ext cx="8409709" cy="3481359"/>
            <a:chOff x="125251" y="3858702"/>
            <a:chExt cx="5090011" cy="2136287"/>
          </a:xfrm>
        </p:grpSpPr>
        <p:grpSp>
          <p:nvGrpSpPr>
            <p:cNvPr id="41" name="Group 40">
              <a:extLst>
                <a:ext uri="{FF2B5EF4-FFF2-40B4-BE49-F238E27FC236}">
                  <a16:creationId xmlns:a16="http://schemas.microsoft.com/office/drawing/2014/main" id="{F815DD44-E9ED-C2CF-17CD-E28AC54839EE}"/>
                </a:ext>
              </a:extLst>
            </p:cNvPr>
            <p:cNvGrpSpPr/>
            <p:nvPr/>
          </p:nvGrpSpPr>
          <p:grpSpPr>
            <a:xfrm>
              <a:off x="125251" y="3858702"/>
              <a:ext cx="5090011" cy="2136287"/>
              <a:chOff x="6620247" y="509969"/>
              <a:chExt cx="5090011" cy="2136287"/>
            </a:xfrm>
          </p:grpSpPr>
          <p:sp>
            <p:nvSpPr>
              <p:cNvPr id="13" name="TextBox 12">
                <a:extLst>
                  <a:ext uri="{FF2B5EF4-FFF2-40B4-BE49-F238E27FC236}">
                    <a16:creationId xmlns:a16="http://schemas.microsoft.com/office/drawing/2014/main" id="{6343A9A6-DB74-5BE3-1850-8A1E1919162B}"/>
                  </a:ext>
                </a:extLst>
              </p:cNvPr>
              <p:cNvSpPr txBox="1"/>
              <p:nvPr/>
            </p:nvSpPr>
            <p:spPr>
              <a:xfrm>
                <a:off x="6715217" y="2390372"/>
                <a:ext cx="4995041" cy="255884"/>
              </a:xfrm>
              <a:prstGeom prst="rect">
                <a:avLst/>
              </a:prstGeom>
              <a:noFill/>
            </p:spPr>
            <p:txBody>
              <a:bodyPr wrap="square" rtlCol="0">
                <a:spAutoFit/>
              </a:bodyPr>
              <a:lstStyle/>
              <a:p>
                <a:pPr algn="ctr"/>
                <a:r>
                  <a:rPr lang="en-US" sz="1400" dirty="0"/>
                  <a:t>Illustration of ALI measurement geometry  [4]</a:t>
                </a:r>
              </a:p>
            </p:txBody>
          </p:sp>
          <p:pic>
            <p:nvPicPr>
              <p:cNvPr id="3" name="Picture 2">
                <a:extLst>
                  <a:ext uri="{FF2B5EF4-FFF2-40B4-BE49-F238E27FC236}">
                    <a16:creationId xmlns:a16="http://schemas.microsoft.com/office/drawing/2014/main" id="{8C29C5D2-3BED-DA4F-D04C-4DC394358136}"/>
                  </a:ext>
                </a:extLst>
              </p:cNvPr>
              <p:cNvPicPr>
                <a:picLocks noChangeAspect="1"/>
              </p:cNvPicPr>
              <p:nvPr/>
            </p:nvPicPr>
            <p:blipFill rotWithShape="1">
              <a:blip r:embed="rId4"/>
              <a:srcRect r="3970"/>
              <a:stretch/>
            </p:blipFill>
            <p:spPr>
              <a:xfrm>
                <a:off x="6620247" y="781681"/>
                <a:ext cx="5090011" cy="1608691"/>
              </a:xfrm>
              <a:prstGeom prst="rect">
                <a:avLst/>
              </a:prstGeom>
            </p:spPr>
          </p:pic>
          <p:sp>
            <p:nvSpPr>
              <p:cNvPr id="6" name="Oval 5">
                <a:extLst>
                  <a:ext uri="{FF2B5EF4-FFF2-40B4-BE49-F238E27FC236}">
                    <a16:creationId xmlns:a16="http://schemas.microsoft.com/office/drawing/2014/main" id="{B45596FA-9182-0B42-C383-FF239A93535B}"/>
                  </a:ext>
                </a:extLst>
              </p:cNvPr>
              <p:cNvSpPr/>
              <p:nvPr/>
            </p:nvSpPr>
            <p:spPr>
              <a:xfrm>
                <a:off x="6910399" y="509969"/>
                <a:ext cx="555673" cy="503481"/>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accent3">
                        <a:lumMod val="50000"/>
                      </a:schemeClr>
                    </a:solidFill>
                  </a:rPr>
                  <a:t>Sun</a:t>
                </a:r>
              </a:p>
            </p:txBody>
          </p:sp>
          <p:cxnSp>
            <p:nvCxnSpPr>
              <p:cNvPr id="15" name="Straight Arrow Connector 14">
                <a:extLst>
                  <a:ext uri="{FF2B5EF4-FFF2-40B4-BE49-F238E27FC236}">
                    <a16:creationId xmlns:a16="http://schemas.microsoft.com/office/drawing/2014/main" id="{6A2A1BF4-A622-0357-513F-0760B626B878}"/>
                  </a:ext>
                </a:extLst>
              </p:cNvPr>
              <p:cNvCxnSpPr>
                <a:cxnSpLocks/>
              </p:cNvCxnSpPr>
              <p:nvPr/>
            </p:nvCxnSpPr>
            <p:spPr>
              <a:xfrm>
                <a:off x="7034788" y="1102828"/>
                <a:ext cx="454818" cy="977806"/>
              </a:xfrm>
              <a:prstGeom prst="straightConnector1">
                <a:avLst/>
              </a:prstGeom>
              <a:ln w="25400">
                <a:solidFill>
                  <a:srgbClr val="FFC000">
                    <a:alpha val="84706"/>
                  </a:srgbClr>
                </a:solidFill>
                <a:tailEnd type="oval" w="sm" len="sm"/>
              </a:ln>
            </p:spPr>
            <p:style>
              <a:lnRef idx="1">
                <a:schemeClr val="accent4"/>
              </a:lnRef>
              <a:fillRef idx="0">
                <a:schemeClr val="accent4"/>
              </a:fillRef>
              <a:effectRef idx="0">
                <a:schemeClr val="accent4"/>
              </a:effectRef>
              <a:fontRef idx="minor">
                <a:schemeClr val="tx1"/>
              </a:fontRef>
            </p:style>
          </p:cxnSp>
          <p:cxnSp>
            <p:nvCxnSpPr>
              <p:cNvPr id="17" name="Straight Arrow Connector 16">
                <a:extLst>
                  <a:ext uri="{FF2B5EF4-FFF2-40B4-BE49-F238E27FC236}">
                    <a16:creationId xmlns:a16="http://schemas.microsoft.com/office/drawing/2014/main" id="{B2D7A071-4203-2F1C-93D2-37BEBFAACBE6}"/>
                  </a:ext>
                </a:extLst>
              </p:cNvPr>
              <p:cNvCxnSpPr>
                <a:cxnSpLocks/>
              </p:cNvCxnSpPr>
              <p:nvPr/>
            </p:nvCxnSpPr>
            <p:spPr>
              <a:xfrm flipV="1">
                <a:off x="7490053" y="1723301"/>
                <a:ext cx="928523" cy="360035"/>
              </a:xfrm>
              <a:prstGeom prst="straightConnector1">
                <a:avLst/>
              </a:prstGeom>
              <a:ln w="25400">
                <a:solidFill>
                  <a:srgbClr val="FFC000">
                    <a:alpha val="84706"/>
                  </a:srgbClr>
                </a:solidFill>
                <a:tailEnd type="triangle"/>
              </a:ln>
            </p:spPr>
            <p:style>
              <a:lnRef idx="1">
                <a:schemeClr val="accent4"/>
              </a:lnRef>
              <a:fillRef idx="0">
                <a:schemeClr val="accent4"/>
              </a:fillRef>
              <a:effectRef idx="0">
                <a:schemeClr val="accent4"/>
              </a:effectRef>
              <a:fontRef idx="minor">
                <a:schemeClr val="tx1"/>
              </a:fontRef>
            </p:style>
          </p:cxnSp>
          <p:cxnSp>
            <p:nvCxnSpPr>
              <p:cNvPr id="20" name="Straight Arrow Connector 19">
                <a:extLst>
                  <a:ext uri="{FF2B5EF4-FFF2-40B4-BE49-F238E27FC236}">
                    <a16:creationId xmlns:a16="http://schemas.microsoft.com/office/drawing/2014/main" id="{E3223801-AA37-7187-7E50-761E12A87239}"/>
                  </a:ext>
                </a:extLst>
              </p:cNvPr>
              <p:cNvCxnSpPr>
                <a:cxnSpLocks/>
              </p:cNvCxnSpPr>
              <p:nvPr/>
            </p:nvCxnSpPr>
            <p:spPr>
              <a:xfrm>
                <a:off x="7311285" y="1013450"/>
                <a:ext cx="356642" cy="786569"/>
              </a:xfrm>
              <a:prstGeom prst="straightConnector1">
                <a:avLst/>
              </a:prstGeom>
              <a:ln w="25400">
                <a:solidFill>
                  <a:srgbClr val="FFC000">
                    <a:alpha val="84706"/>
                  </a:srgbClr>
                </a:solidFill>
                <a:tailEnd type="oval" w="sm" len="sm"/>
              </a:ln>
            </p:spPr>
            <p:style>
              <a:lnRef idx="1">
                <a:schemeClr val="accent4"/>
              </a:lnRef>
              <a:fillRef idx="0">
                <a:schemeClr val="accent4"/>
              </a:fillRef>
              <a:effectRef idx="0">
                <a:schemeClr val="accent4"/>
              </a:effectRef>
              <a:fontRef idx="minor">
                <a:schemeClr val="tx1"/>
              </a:fontRef>
            </p:style>
          </p:cxnSp>
          <p:cxnSp>
            <p:nvCxnSpPr>
              <p:cNvPr id="22" name="Straight Arrow Connector 21">
                <a:extLst>
                  <a:ext uri="{FF2B5EF4-FFF2-40B4-BE49-F238E27FC236}">
                    <a16:creationId xmlns:a16="http://schemas.microsoft.com/office/drawing/2014/main" id="{E1C8644F-4E53-EA6C-E5AC-126637DA1C31}"/>
                  </a:ext>
                </a:extLst>
              </p:cNvPr>
              <p:cNvCxnSpPr>
                <a:cxnSpLocks/>
              </p:cNvCxnSpPr>
              <p:nvPr/>
            </p:nvCxnSpPr>
            <p:spPr>
              <a:xfrm flipV="1">
                <a:off x="7667927" y="1462610"/>
                <a:ext cx="123050" cy="313692"/>
              </a:xfrm>
              <a:prstGeom prst="straightConnector1">
                <a:avLst/>
              </a:prstGeom>
              <a:ln w="25400">
                <a:solidFill>
                  <a:srgbClr val="FFC000">
                    <a:alpha val="84706"/>
                  </a:srgbClr>
                </a:solidFill>
                <a:tailEnd type="oval" w="sm" len="sm"/>
              </a:ln>
            </p:spPr>
            <p:style>
              <a:lnRef idx="1">
                <a:schemeClr val="accent4"/>
              </a:lnRef>
              <a:fillRef idx="0">
                <a:schemeClr val="accent4"/>
              </a:fillRef>
              <a:effectRef idx="0">
                <a:schemeClr val="accent4"/>
              </a:effectRef>
              <a:fontRef idx="minor">
                <a:schemeClr val="tx1"/>
              </a:fontRef>
            </p:style>
          </p:cxnSp>
          <p:cxnSp>
            <p:nvCxnSpPr>
              <p:cNvPr id="24" name="Straight Arrow Connector 23">
                <a:extLst>
                  <a:ext uri="{FF2B5EF4-FFF2-40B4-BE49-F238E27FC236}">
                    <a16:creationId xmlns:a16="http://schemas.microsoft.com/office/drawing/2014/main" id="{5FDF39C3-60A6-E6D2-3479-798214052DB7}"/>
                  </a:ext>
                </a:extLst>
              </p:cNvPr>
              <p:cNvCxnSpPr>
                <a:cxnSpLocks/>
              </p:cNvCxnSpPr>
              <p:nvPr/>
            </p:nvCxnSpPr>
            <p:spPr>
              <a:xfrm>
                <a:off x="7784286" y="1466166"/>
                <a:ext cx="634290" cy="125565"/>
              </a:xfrm>
              <a:prstGeom prst="straightConnector1">
                <a:avLst/>
              </a:prstGeom>
              <a:ln w="25400">
                <a:solidFill>
                  <a:srgbClr val="FFC000">
                    <a:alpha val="84706"/>
                  </a:srgbClr>
                </a:solidFill>
                <a:tailEnd type="triangle"/>
              </a:ln>
            </p:spPr>
            <p:style>
              <a:lnRef idx="1">
                <a:schemeClr val="accent4"/>
              </a:lnRef>
              <a:fillRef idx="0">
                <a:schemeClr val="accent4"/>
              </a:fillRef>
              <a:effectRef idx="0">
                <a:schemeClr val="accent4"/>
              </a:effectRef>
              <a:fontRef idx="minor">
                <a:schemeClr val="tx1"/>
              </a:fontRef>
            </p:style>
          </p:cxnSp>
          <p:cxnSp>
            <p:nvCxnSpPr>
              <p:cNvPr id="28" name="Straight Arrow Connector 27">
                <a:extLst>
                  <a:ext uri="{FF2B5EF4-FFF2-40B4-BE49-F238E27FC236}">
                    <a16:creationId xmlns:a16="http://schemas.microsoft.com/office/drawing/2014/main" id="{674B05BE-FCC8-61C5-9B49-FAAE46DC9C5B}"/>
                  </a:ext>
                </a:extLst>
              </p:cNvPr>
              <p:cNvCxnSpPr>
                <a:cxnSpLocks/>
              </p:cNvCxnSpPr>
              <p:nvPr/>
            </p:nvCxnSpPr>
            <p:spPr>
              <a:xfrm>
                <a:off x="7572670" y="909563"/>
                <a:ext cx="356642" cy="786569"/>
              </a:xfrm>
              <a:prstGeom prst="straightConnector1">
                <a:avLst/>
              </a:prstGeom>
              <a:ln w="25400">
                <a:solidFill>
                  <a:srgbClr val="FFC000">
                    <a:alpha val="84706"/>
                  </a:srgbClr>
                </a:solidFill>
                <a:tailEnd type="oval" w="sm" len="sm"/>
              </a:ln>
            </p:spPr>
            <p:style>
              <a:lnRef idx="1">
                <a:schemeClr val="accent4"/>
              </a:lnRef>
              <a:fillRef idx="0">
                <a:schemeClr val="accent4"/>
              </a:fillRef>
              <a:effectRef idx="0">
                <a:schemeClr val="accent4"/>
              </a:effectRef>
              <a:fontRef idx="minor">
                <a:schemeClr val="tx1"/>
              </a:fontRef>
            </p:style>
          </p:cxnSp>
          <p:cxnSp>
            <p:nvCxnSpPr>
              <p:cNvPr id="29" name="Straight Arrow Connector 28">
                <a:extLst>
                  <a:ext uri="{FF2B5EF4-FFF2-40B4-BE49-F238E27FC236}">
                    <a16:creationId xmlns:a16="http://schemas.microsoft.com/office/drawing/2014/main" id="{CA8604C0-F286-E8EC-85C1-341382D63B96}"/>
                  </a:ext>
                </a:extLst>
              </p:cNvPr>
              <p:cNvCxnSpPr>
                <a:cxnSpLocks/>
              </p:cNvCxnSpPr>
              <p:nvPr/>
            </p:nvCxnSpPr>
            <p:spPr>
              <a:xfrm flipV="1">
                <a:off x="7933049" y="1661432"/>
                <a:ext cx="424917" cy="36502"/>
              </a:xfrm>
              <a:prstGeom prst="straightConnector1">
                <a:avLst/>
              </a:prstGeom>
              <a:ln w="25400">
                <a:solidFill>
                  <a:srgbClr val="FFC000">
                    <a:alpha val="84706"/>
                  </a:srgbClr>
                </a:solidFill>
                <a:tailEnd type="triangle"/>
              </a:ln>
            </p:spPr>
            <p:style>
              <a:lnRef idx="1">
                <a:schemeClr val="accent4"/>
              </a:lnRef>
              <a:fillRef idx="0">
                <a:schemeClr val="accent4"/>
              </a:fillRef>
              <a:effectRef idx="0">
                <a:schemeClr val="accent4"/>
              </a:effectRef>
              <a:fontRef idx="minor">
                <a:schemeClr val="tx1"/>
              </a:fontRef>
            </p:style>
          </p:cxnSp>
          <p:sp>
            <p:nvSpPr>
              <p:cNvPr id="35" name="TextBox 34">
                <a:extLst>
                  <a:ext uri="{FF2B5EF4-FFF2-40B4-BE49-F238E27FC236}">
                    <a16:creationId xmlns:a16="http://schemas.microsoft.com/office/drawing/2014/main" id="{28643558-65BB-F9BF-23AD-816ECE636933}"/>
                  </a:ext>
                </a:extLst>
              </p:cNvPr>
              <p:cNvSpPr txBox="1"/>
              <p:nvPr/>
            </p:nvSpPr>
            <p:spPr>
              <a:xfrm>
                <a:off x="8040390" y="1552241"/>
                <a:ext cx="421271" cy="207749"/>
              </a:xfrm>
              <a:prstGeom prst="rect">
                <a:avLst/>
              </a:prstGeom>
              <a:noFill/>
            </p:spPr>
            <p:txBody>
              <a:bodyPr wrap="none" rtlCol="0">
                <a:spAutoFit/>
              </a:bodyPr>
              <a:lstStyle/>
              <a:p>
                <a:r>
                  <a:rPr lang="en-US" sz="1600" dirty="0"/>
                  <a:t>45 km</a:t>
                </a:r>
              </a:p>
            </p:txBody>
          </p:sp>
          <p:sp>
            <p:nvSpPr>
              <p:cNvPr id="40" name="TextBox 39">
                <a:extLst>
                  <a:ext uri="{FF2B5EF4-FFF2-40B4-BE49-F238E27FC236}">
                    <a16:creationId xmlns:a16="http://schemas.microsoft.com/office/drawing/2014/main" id="{F696B4F6-FA20-A91F-3833-8B784477458A}"/>
                  </a:ext>
                </a:extLst>
              </p:cNvPr>
              <p:cNvSpPr txBox="1"/>
              <p:nvPr/>
            </p:nvSpPr>
            <p:spPr>
              <a:xfrm rot="433494">
                <a:off x="9599252" y="1612267"/>
                <a:ext cx="809837" cy="243143"/>
              </a:xfrm>
              <a:prstGeom prst="rect">
                <a:avLst/>
              </a:prstGeom>
              <a:noFill/>
            </p:spPr>
            <p:txBody>
              <a:bodyPr wrap="none" rtlCol="0">
                <a:spAutoFit/>
              </a:bodyPr>
              <a:lstStyle/>
              <a:p>
                <a:r>
                  <a:rPr lang="en-US" sz="980"/>
                  <a:t>Line of Sight</a:t>
                </a:r>
              </a:p>
            </p:txBody>
          </p:sp>
        </p:grpSp>
        <p:cxnSp>
          <p:nvCxnSpPr>
            <p:cNvPr id="38" name="Straight Connector 37">
              <a:extLst>
                <a:ext uri="{FF2B5EF4-FFF2-40B4-BE49-F238E27FC236}">
                  <a16:creationId xmlns:a16="http://schemas.microsoft.com/office/drawing/2014/main" id="{294939FC-5BC8-7BE1-D134-2FBCFFBF4594}"/>
                </a:ext>
              </a:extLst>
            </p:cNvPr>
            <p:cNvCxnSpPr>
              <a:cxnSpLocks/>
            </p:cNvCxnSpPr>
            <p:nvPr/>
          </p:nvCxnSpPr>
          <p:spPr>
            <a:xfrm>
              <a:off x="2221668" y="5004131"/>
              <a:ext cx="2816381" cy="35699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5" name="Slide Number Placeholder 26">
            <a:extLst>
              <a:ext uri="{FF2B5EF4-FFF2-40B4-BE49-F238E27FC236}">
                <a16:creationId xmlns:a16="http://schemas.microsoft.com/office/drawing/2014/main" id="{E0D6D4B1-5E64-B568-8B60-FC1E1E7D9ACC}"/>
              </a:ext>
            </a:extLst>
          </p:cNvPr>
          <p:cNvSpPr>
            <a:spLocks noGrp="1"/>
          </p:cNvSpPr>
          <p:nvPr>
            <p:ph type="sldNum" sz="quarter" idx="12"/>
          </p:nvPr>
        </p:nvSpPr>
        <p:spPr>
          <a:xfrm>
            <a:off x="8610600" y="6356350"/>
            <a:ext cx="2743200" cy="365125"/>
          </a:xfrm>
        </p:spPr>
        <p:txBody>
          <a:bodyPr/>
          <a:lstStyle/>
          <a:p>
            <a:fld id="{E2C4EB3A-295A-014F-996A-72C0D79916B0}" type="slidenum">
              <a:rPr lang="en-US" smtClean="0"/>
              <a:t>5</a:t>
            </a:fld>
            <a:endParaRPr lang="en-US"/>
          </a:p>
        </p:txBody>
      </p:sp>
      <p:sp>
        <p:nvSpPr>
          <p:cNvPr id="7" name="TextBox 6">
            <a:extLst>
              <a:ext uri="{FF2B5EF4-FFF2-40B4-BE49-F238E27FC236}">
                <a16:creationId xmlns:a16="http://schemas.microsoft.com/office/drawing/2014/main" id="{F90EE920-3665-98BD-DBB9-E67D50B2B66C}"/>
              </a:ext>
            </a:extLst>
          </p:cNvPr>
          <p:cNvSpPr txBox="1"/>
          <p:nvPr/>
        </p:nvSpPr>
        <p:spPr>
          <a:xfrm>
            <a:off x="426915" y="1179105"/>
            <a:ext cx="11717867" cy="1200329"/>
          </a:xfrm>
          <a:prstGeom prst="rect">
            <a:avLst/>
          </a:prstGeom>
          <a:noFill/>
        </p:spPr>
        <p:txBody>
          <a:bodyPr wrap="square" rtlCol="0">
            <a:spAutoFit/>
          </a:bodyPr>
          <a:lstStyle/>
          <a:p>
            <a:r>
              <a:rPr lang="en-CA" sz="2400" b="1" u="sng" dirty="0">
                <a:latin typeface="Noto Sans" panose="020B0502040504020204" pitchFamily="34" charset="0"/>
                <a:ea typeface="Noto Sans" panose="020B0502040504020204" pitchFamily="34" charset="0"/>
                <a:cs typeface="Noto Sans" panose="020B0502040504020204" pitchFamily="34" charset="0"/>
              </a:rPr>
              <a:t>Objective</a:t>
            </a:r>
            <a:r>
              <a:rPr lang="en-CA" sz="2400" dirty="0">
                <a:latin typeface="Noto Sans" panose="020B0502040504020204" pitchFamily="34" charset="0"/>
                <a:ea typeface="Noto Sans" panose="020B0502040504020204" pitchFamily="34" charset="0"/>
                <a:cs typeface="Noto Sans" panose="020B0502040504020204" pitchFamily="34" charset="0"/>
              </a:rPr>
              <a:t>: characterize </a:t>
            </a:r>
            <a:r>
              <a:rPr lang="en-CA" sz="2400" b="1" dirty="0">
                <a:solidFill>
                  <a:schemeClr val="accent2">
                    <a:lumMod val="75000"/>
                  </a:schemeClr>
                </a:solidFill>
                <a:latin typeface="Noto Sans" panose="020B0502040504020204" pitchFamily="34" charset="0"/>
                <a:ea typeface="Noto Sans" panose="020B0502040504020204" pitchFamily="34" charset="0"/>
                <a:cs typeface="Noto Sans" panose="020B0502040504020204" pitchFamily="34" charset="0"/>
              </a:rPr>
              <a:t>aerosols</a:t>
            </a:r>
            <a:r>
              <a:rPr lang="en-CA" sz="2400" dirty="0">
                <a:latin typeface="Noto Sans" panose="020B0502040504020204" pitchFamily="34" charset="0"/>
                <a:ea typeface="Noto Sans" panose="020B0502040504020204" pitchFamily="34" charset="0"/>
                <a:cs typeface="Noto Sans" panose="020B0502040504020204" pitchFamily="34" charset="0"/>
              </a:rPr>
              <a:t> in the upper troposphere and stratosphere to reduce the large uncertainty in climate forcing due to aerosols</a:t>
            </a:r>
            <a:endParaRPr lang="en-CA" sz="2400" dirty="0">
              <a:effectLst/>
              <a:latin typeface="Noto Sans" panose="020B0502040504020204" pitchFamily="34" charset="0"/>
              <a:ea typeface="Noto Sans" panose="020B0502040504020204" pitchFamily="34" charset="0"/>
              <a:cs typeface="Noto Sans" panose="020B0502040504020204" pitchFamily="34" charset="0"/>
            </a:endParaRPr>
          </a:p>
          <a:p>
            <a:endParaRPr lang="en-US" sz="2400" dirty="0"/>
          </a:p>
        </p:txBody>
      </p:sp>
      <p:sp>
        <p:nvSpPr>
          <p:cNvPr id="8" name="TextBox 7">
            <a:extLst>
              <a:ext uri="{FF2B5EF4-FFF2-40B4-BE49-F238E27FC236}">
                <a16:creationId xmlns:a16="http://schemas.microsoft.com/office/drawing/2014/main" id="{31F28A35-8AE7-3ADF-77A1-E626503CA9D5}"/>
              </a:ext>
            </a:extLst>
          </p:cNvPr>
          <p:cNvSpPr txBox="1"/>
          <p:nvPr/>
        </p:nvSpPr>
        <p:spPr>
          <a:xfrm>
            <a:off x="421139" y="2195957"/>
            <a:ext cx="11343946" cy="461665"/>
          </a:xfrm>
          <a:prstGeom prst="rect">
            <a:avLst/>
          </a:prstGeom>
          <a:noFill/>
        </p:spPr>
        <p:txBody>
          <a:bodyPr wrap="square" rtlCol="0">
            <a:spAutoFit/>
          </a:bodyPr>
          <a:lstStyle/>
          <a:p>
            <a:r>
              <a:rPr lang="en-US" sz="2400" b="1" dirty="0">
                <a:solidFill>
                  <a:schemeClr val="accent2">
                    <a:lumMod val="75000"/>
                  </a:schemeClr>
                </a:solidFill>
                <a:latin typeface="Noto Sans" panose="020B0502040504020204" pitchFamily="34" charset="0"/>
                <a:ea typeface="Noto Sans" panose="020B0502040504020204" pitchFamily="34" charset="0"/>
                <a:cs typeface="Noto Sans" panose="020B0502040504020204" pitchFamily="34" charset="0"/>
              </a:rPr>
              <a:t>aerosol </a:t>
            </a:r>
            <a:r>
              <a:rPr lang="en-US" sz="2400" dirty="0">
                <a:latin typeface="Noto Sans" panose="020B0502040504020204" pitchFamily="34" charset="0"/>
                <a:ea typeface="Noto Sans" panose="020B0502040504020204" pitchFamily="34" charset="0"/>
                <a:cs typeface="Noto Sans" panose="020B0502040504020204" pitchFamily="34" charset="0"/>
              </a:rPr>
              <a:t>- particles or droplets suspended in the air. Ex: dust, pollen, smoke</a:t>
            </a:r>
          </a:p>
        </p:txBody>
      </p:sp>
      <p:sp>
        <p:nvSpPr>
          <p:cNvPr id="4" name="Content Placeholder 3">
            <a:extLst>
              <a:ext uri="{FF2B5EF4-FFF2-40B4-BE49-F238E27FC236}">
                <a16:creationId xmlns:a16="http://schemas.microsoft.com/office/drawing/2014/main" id="{1A0BD212-15E8-F80C-4E35-B498C61D9EC6}"/>
              </a:ext>
            </a:extLst>
          </p:cNvPr>
          <p:cNvSpPr txBox="1">
            <a:spLocks noGrp="1"/>
          </p:cNvSpPr>
          <p:nvPr>
            <p:ph idx="1"/>
          </p:nvPr>
        </p:nvSpPr>
        <p:spPr>
          <a:xfrm>
            <a:off x="8958775" y="3578804"/>
            <a:ext cx="2905636" cy="1439368"/>
          </a:xfrm>
          <a:prstGeom prst="rect">
            <a:avLst/>
          </a:prstGeom>
          <a:noFill/>
        </p:spPr>
        <p:txBody>
          <a:bodyPr wrap="square" rtlCol="0">
            <a:spAutoFit/>
          </a:bodyPr>
          <a:lstStyle/>
          <a:p>
            <a:pPr marL="0" indent="0" algn="ctr">
              <a:buNone/>
            </a:pPr>
            <a:r>
              <a:rPr lang="en-CA" sz="2200" dirty="0">
                <a:latin typeface="Noto Sans" panose="020B0502040504020204" pitchFamily="34" charset="0"/>
                <a:ea typeface="Noto Sans" panose="020B0502040504020204" pitchFamily="34" charset="0"/>
                <a:cs typeface="Noto Sans" panose="020B0502040504020204" pitchFamily="34" charset="0"/>
              </a:rPr>
              <a:t>measures </a:t>
            </a:r>
            <a:r>
              <a:rPr lang="en-CA" sz="2200" dirty="0">
                <a:effectLst/>
                <a:latin typeface="Noto Sans" panose="020B0502040504020204" pitchFamily="34" charset="0"/>
                <a:ea typeface="Noto Sans" panose="020B0502040504020204" pitchFamily="34" charset="0"/>
                <a:cs typeface="Noto Sans" panose="020B0502040504020204" pitchFamily="34" charset="0"/>
              </a:rPr>
              <a:t>the visible and near infrared spectral region</a:t>
            </a:r>
          </a:p>
          <a:p>
            <a:pPr marL="0" indent="0" algn="ctr">
              <a:buNone/>
            </a:pPr>
            <a:r>
              <a:rPr lang="en-CA" sz="2200" dirty="0">
                <a:effectLst/>
                <a:latin typeface="Noto Sans" panose="020B0502040504020204" pitchFamily="34" charset="0"/>
                <a:ea typeface="Noto Sans" panose="020B0502040504020204" pitchFamily="34" charset="0"/>
                <a:cs typeface="Noto Sans" panose="020B0502040504020204" pitchFamily="34" charset="0"/>
              </a:rPr>
              <a:t>(600-1500 nm)</a:t>
            </a:r>
          </a:p>
        </p:txBody>
      </p:sp>
    </p:spTree>
    <p:extLst>
      <p:ext uri="{BB962C8B-B14F-4D97-AF65-F5344CB8AC3E}">
        <p14:creationId xmlns:p14="http://schemas.microsoft.com/office/powerpoint/2010/main" val="2234657996"/>
      </p:ext>
    </p:extLst>
  </p:cSld>
  <p:clrMapOvr>
    <a:masterClrMapping/>
  </p:clrMapOvr>
  <p:transition>
    <p:fade/>
  </p:transition>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Up Arrow 16">
            <a:extLst>
              <a:ext uri="{FF2B5EF4-FFF2-40B4-BE49-F238E27FC236}">
                <a16:creationId xmlns:a16="http://schemas.microsoft.com/office/drawing/2014/main" id="{D648A0E8-958B-DF42-E4F5-800659B0B4B0}"/>
              </a:ext>
            </a:extLst>
          </p:cNvPr>
          <p:cNvSpPr/>
          <p:nvPr/>
        </p:nvSpPr>
        <p:spPr>
          <a:xfrm rot="10800000">
            <a:off x="7831487" y="2402094"/>
            <a:ext cx="425675" cy="2063693"/>
          </a:xfrm>
          <a:prstGeom prst="upArrow">
            <a:avLst>
              <a:gd name="adj1" fmla="val 45571"/>
              <a:gd name="adj2" fmla="val 58859"/>
            </a:avLst>
          </a:prstGeom>
          <a:solidFill>
            <a:srgbClr val="4CD100">
              <a:alpha val="37255"/>
            </a:srgbClr>
          </a:solidFill>
          <a:ln>
            <a:solidFill>
              <a:srgbClr val="4CD1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 Arrow 15">
            <a:extLst>
              <a:ext uri="{FF2B5EF4-FFF2-40B4-BE49-F238E27FC236}">
                <a16:creationId xmlns:a16="http://schemas.microsoft.com/office/drawing/2014/main" id="{761D0A00-CD84-43EF-C7E6-37997CDEFAEA}"/>
              </a:ext>
            </a:extLst>
          </p:cNvPr>
          <p:cNvSpPr/>
          <p:nvPr/>
        </p:nvSpPr>
        <p:spPr>
          <a:xfrm>
            <a:off x="6850627" y="1100756"/>
            <a:ext cx="425675" cy="1061873"/>
          </a:xfrm>
          <a:prstGeom prst="upArrow">
            <a:avLst>
              <a:gd name="adj1" fmla="val 45571"/>
              <a:gd name="adj2" fmla="val 50000"/>
            </a:avLst>
          </a:prstGeom>
          <a:solidFill>
            <a:srgbClr val="4CD100">
              <a:alpha val="36471"/>
            </a:srgbClr>
          </a:solidFill>
          <a:ln>
            <a:solidFill>
              <a:srgbClr val="4CD1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C1E6F79-A299-27E2-2AD0-15768C7DF2F7}"/>
              </a:ext>
            </a:extLst>
          </p:cNvPr>
          <p:cNvSpPr/>
          <p:nvPr/>
        </p:nvSpPr>
        <p:spPr>
          <a:xfrm>
            <a:off x="6903885" y="2416379"/>
            <a:ext cx="375723" cy="2261722"/>
          </a:xfrm>
          <a:prstGeom prst="rect">
            <a:avLst/>
          </a:prstGeom>
          <a:solidFill>
            <a:srgbClr val="4CD100">
              <a:alpha val="37255"/>
            </a:srgbClr>
          </a:solidFill>
          <a:ln w="19050">
            <a:solidFill>
              <a:srgbClr val="4CD1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500D8E-023C-E09D-10F9-4354D8E5D3EB}"/>
              </a:ext>
            </a:extLst>
          </p:cNvPr>
          <p:cNvSpPr>
            <a:spLocks noGrp="1"/>
          </p:cNvSpPr>
          <p:nvPr>
            <p:ph type="title"/>
          </p:nvPr>
        </p:nvSpPr>
        <p:spPr>
          <a:xfrm>
            <a:off x="199747" y="306130"/>
            <a:ext cx="10515600" cy="1325563"/>
          </a:xfrm>
        </p:spPr>
        <p:txBody>
          <a:bodyPr/>
          <a:lstStyle/>
          <a:p>
            <a:r>
              <a:rPr lang="en-US" b="1" dirty="0">
                <a:solidFill>
                  <a:srgbClr val="3C1B71"/>
                </a:solidFill>
              </a:rPr>
              <a:t>Micro Pulse Lidars (MPLs)</a:t>
            </a:r>
          </a:p>
        </p:txBody>
      </p:sp>
      <p:sp>
        <p:nvSpPr>
          <p:cNvPr id="7" name="Slide Number Placeholder 26">
            <a:extLst>
              <a:ext uri="{FF2B5EF4-FFF2-40B4-BE49-F238E27FC236}">
                <a16:creationId xmlns:a16="http://schemas.microsoft.com/office/drawing/2014/main" id="{A8F96A93-B166-2DCC-240C-A4C76D7AA57E}"/>
              </a:ext>
            </a:extLst>
          </p:cNvPr>
          <p:cNvSpPr>
            <a:spLocks noGrp="1"/>
          </p:cNvSpPr>
          <p:nvPr>
            <p:ph type="sldNum" sz="quarter" idx="12"/>
          </p:nvPr>
        </p:nvSpPr>
        <p:spPr>
          <a:xfrm>
            <a:off x="8610600" y="6356350"/>
            <a:ext cx="2743200" cy="365125"/>
          </a:xfrm>
        </p:spPr>
        <p:txBody>
          <a:bodyPr/>
          <a:lstStyle/>
          <a:p>
            <a:fld id="{E2C4EB3A-295A-014F-996A-72C0D79916B0}" type="slidenum">
              <a:rPr lang="en-US" smtClean="0"/>
              <a:t>6</a:t>
            </a:fld>
            <a:endParaRPr lang="en-US"/>
          </a:p>
        </p:txBody>
      </p:sp>
      <p:pic>
        <p:nvPicPr>
          <p:cNvPr id="23" name="Picture 22">
            <a:extLst>
              <a:ext uri="{FF2B5EF4-FFF2-40B4-BE49-F238E27FC236}">
                <a16:creationId xmlns:a16="http://schemas.microsoft.com/office/drawing/2014/main" id="{B7FE1DC9-777D-4538-352E-AFAB0CFFA5E1}"/>
              </a:ext>
            </a:extLst>
          </p:cNvPr>
          <p:cNvPicPr>
            <a:picLocks noChangeAspect="1"/>
          </p:cNvPicPr>
          <p:nvPr/>
        </p:nvPicPr>
        <p:blipFill rotWithShape="1">
          <a:blip r:embed="rId3"/>
          <a:srcRect r="4104"/>
          <a:stretch/>
        </p:blipFill>
        <p:spPr>
          <a:xfrm>
            <a:off x="8784069" y="954094"/>
            <a:ext cx="3310522" cy="3293389"/>
          </a:xfrm>
          <a:prstGeom prst="rect">
            <a:avLst/>
          </a:prstGeom>
        </p:spPr>
      </p:pic>
      <p:cxnSp>
        <p:nvCxnSpPr>
          <p:cNvPr id="30" name="Straight Connector 29">
            <a:extLst>
              <a:ext uri="{FF2B5EF4-FFF2-40B4-BE49-F238E27FC236}">
                <a16:creationId xmlns:a16="http://schemas.microsoft.com/office/drawing/2014/main" id="{8AA43D43-35C1-A004-C7FF-CECA9AB8A598}"/>
              </a:ext>
            </a:extLst>
          </p:cNvPr>
          <p:cNvCxnSpPr>
            <a:cxnSpLocks/>
            <a:stCxn id="35" idx="0"/>
          </p:cNvCxnSpPr>
          <p:nvPr/>
        </p:nvCxnSpPr>
        <p:spPr>
          <a:xfrm>
            <a:off x="7769265" y="4626994"/>
            <a:ext cx="195825" cy="584895"/>
          </a:xfrm>
          <a:prstGeom prst="line">
            <a:avLst/>
          </a:prstGeom>
          <a:ln w="222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955E815-3B0C-A519-43D4-60B9AC0BD945}"/>
              </a:ext>
            </a:extLst>
          </p:cNvPr>
          <p:cNvCxnSpPr>
            <a:cxnSpLocks/>
            <a:stCxn id="35" idx="2"/>
          </p:cNvCxnSpPr>
          <p:nvPr/>
        </p:nvCxnSpPr>
        <p:spPr>
          <a:xfrm flipH="1">
            <a:off x="8163958" y="4626994"/>
            <a:ext cx="179109" cy="584895"/>
          </a:xfrm>
          <a:prstGeom prst="line">
            <a:avLst/>
          </a:prstGeom>
          <a:ln w="222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4CDC3250-B878-0CDF-F3B0-A9A04819C0C7}"/>
              </a:ext>
            </a:extLst>
          </p:cNvPr>
          <p:cNvSpPr/>
          <p:nvPr/>
        </p:nvSpPr>
        <p:spPr>
          <a:xfrm>
            <a:off x="7965090" y="5240648"/>
            <a:ext cx="209859" cy="155401"/>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56FD0AB-3985-2C1D-17B6-5FA4F5922F6C}"/>
              </a:ext>
            </a:extLst>
          </p:cNvPr>
          <p:cNvSpPr txBox="1"/>
          <p:nvPr/>
        </p:nvSpPr>
        <p:spPr>
          <a:xfrm>
            <a:off x="8291561" y="5106079"/>
            <a:ext cx="985013" cy="369332"/>
          </a:xfrm>
          <a:prstGeom prst="rect">
            <a:avLst/>
          </a:prstGeom>
          <a:noFill/>
        </p:spPr>
        <p:txBody>
          <a:bodyPr wrap="none" rtlCol="0">
            <a:spAutoFit/>
          </a:bodyPr>
          <a:lstStyle/>
          <a:p>
            <a:r>
              <a:rPr lang="en-US" dirty="0"/>
              <a:t>detector</a:t>
            </a:r>
          </a:p>
        </p:txBody>
      </p:sp>
      <p:sp>
        <p:nvSpPr>
          <p:cNvPr id="39" name="TextBox 38">
            <a:extLst>
              <a:ext uri="{FF2B5EF4-FFF2-40B4-BE49-F238E27FC236}">
                <a16:creationId xmlns:a16="http://schemas.microsoft.com/office/drawing/2014/main" id="{B42A64C7-FBAA-7C4D-CB5E-CC58635054C4}"/>
              </a:ext>
            </a:extLst>
          </p:cNvPr>
          <p:cNvSpPr txBox="1"/>
          <p:nvPr/>
        </p:nvSpPr>
        <p:spPr>
          <a:xfrm>
            <a:off x="8380721" y="4453431"/>
            <a:ext cx="1087542" cy="369332"/>
          </a:xfrm>
          <a:prstGeom prst="rect">
            <a:avLst/>
          </a:prstGeom>
          <a:noFill/>
        </p:spPr>
        <p:txBody>
          <a:bodyPr wrap="none" rtlCol="0">
            <a:spAutoFit/>
          </a:bodyPr>
          <a:lstStyle/>
          <a:p>
            <a:r>
              <a:rPr lang="en-US" dirty="0"/>
              <a:t>telescope</a:t>
            </a:r>
          </a:p>
        </p:txBody>
      </p:sp>
      <p:cxnSp>
        <p:nvCxnSpPr>
          <p:cNvPr id="41" name="Curved Connector 40">
            <a:extLst>
              <a:ext uri="{FF2B5EF4-FFF2-40B4-BE49-F238E27FC236}">
                <a16:creationId xmlns:a16="http://schemas.microsoft.com/office/drawing/2014/main" id="{80B44557-4C38-5D09-860B-52D2BE0D2BE3}"/>
              </a:ext>
            </a:extLst>
          </p:cNvPr>
          <p:cNvCxnSpPr>
            <a:cxnSpLocks/>
          </p:cNvCxnSpPr>
          <p:nvPr/>
        </p:nvCxnSpPr>
        <p:spPr>
          <a:xfrm flipV="1">
            <a:off x="9404177" y="4388268"/>
            <a:ext cx="1096048" cy="900000"/>
          </a:xfrm>
          <a:prstGeom prst="curved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4" name="Content Placeholder 2">
                <a:extLst>
                  <a:ext uri="{FF2B5EF4-FFF2-40B4-BE49-F238E27FC236}">
                    <a16:creationId xmlns:a16="http://schemas.microsoft.com/office/drawing/2014/main" id="{35251EDA-0158-9D20-0057-67CFDB817A25}"/>
                  </a:ext>
                </a:extLst>
              </p:cNvPr>
              <p:cNvSpPr txBox="1">
                <a:spLocks/>
              </p:cNvSpPr>
              <p:nvPr/>
            </p:nvSpPr>
            <p:spPr>
              <a:xfrm>
                <a:off x="473083" y="1528170"/>
                <a:ext cx="5561856" cy="382424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dirty="0">
                    <a:ea typeface="Noto Sans" panose="020B0502040504020204" pitchFamily="34" charset="0"/>
                    <a:cs typeface="Noto Sans" panose="020B0502040504020204" pitchFamily="34" charset="0"/>
                  </a:rPr>
                  <a:t>Transmitter is a 532 nm laser emitting pulses of 3-4 </a:t>
                </a:r>
                <a14:m>
                  <m:oMath xmlns:m="http://schemas.openxmlformats.org/officeDocument/2006/math">
                    <m:r>
                      <a:rPr lang="en-CA" i="1">
                        <a:latin typeface="Cambria Math" panose="02040503050406030204" pitchFamily="18" charset="0"/>
                        <a:ea typeface="Cambria Math" panose="02040503050406030204" pitchFamily="18" charset="0"/>
                        <a:cs typeface="Noto Sans" panose="020B0502040504020204" pitchFamily="34" charset="0"/>
                      </a:rPr>
                      <m:t>𝜇</m:t>
                    </m:r>
                  </m:oMath>
                </a14:m>
                <a:r>
                  <a:rPr lang="en-CA" dirty="0">
                    <a:ea typeface="Noto Sans" panose="020B0502040504020204" pitchFamily="34" charset="0"/>
                    <a:cs typeface="Noto Sans" panose="020B0502040504020204" pitchFamily="34" charset="0"/>
                  </a:rPr>
                  <a:t>J</a:t>
                </a:r>
              </a:p>
              <a:p>
                <a:r>
                  <a:rPr lang="en-CA" dirty="0">
                    <a:ea typeface="Noto Sans" panose="020B0502040504020204" pitchFamily="34" charset="0"/>
                    <a:cs typeface="Noto Sans" panose="020B0502040504020204" pitchFamily="34" charset="0"/>
                  </a:rPr>
                  <a:t>A telescope collects photons that are backscattered from the atmosphere at the same wavelength (elastic scattering) </a:t>
                </a:r>
              </a:p>
              <a:p>
                <a:r>
                  <a:rPr lang="en-CA" dirty="0">
                    <a:ea typeface="Noto Sans" panose="020B0502040504020204" pitchFamily="34" charset="0"/>
                    <a:cs typeface="Noto Sans" panose="020B0502040504020204" pitchFamily="34" charset="0"/>
                  </a:rPr>
                  <a:t>It is a dual-polarized lidar allowing for total volume depolarization ratio measurements</a:t>
                </a:r>
              </a:p>
              <a:p>
                <a:pPr marL="0" indent="0">
                  <a:buFont typeface="Arial" panose="020B0604020202020204" pitchFamily="34" charset="0"/>
                  <a:buNone/>
                </a:pPr>
                <a:endParaRPr lang="en-US" dirty="0">
                  <a:ea typeface="Noto Sans" panose="020B0502040504020204" pitchFamily="34" charset="0"/>
                  <a:cs typeface="Noto Sans" panose="020B0502040504020204" pitchFamily="34" charset="0"/>
                </a:endParaRPr>
              </a:p>
            </p:txBody>
          </p:sp>
        </mc:Choice>
        <mc:Fallback xmlns="">
          <p:sp>
            <p:nvSpPr>
              <p:cNvPr id="44" name="Content Placeholder 2">
                <a:extLst>
                  <a:ext uri="{FF2B5EF4-FFF2-40B4-BE49-F238E27FC236}">
                    <a16:creationId xmlns:a16="http://schemas.microsoft.com/office/drawing/2014/main" id="{35251EDA-0158-9D20-0057-67CFDB817A25}"/>
                  </a:ext>
                </a:extLst>
              </p:cNvPr>
              <p:cNvSpPr txBox="1">
                <a:spLocks noRot="1" noChangeAspect="1" noMove="1" noResize="1" noEditPoints="1" noAdjustHandles="1" noChangeArrowheads="1" noChangeShapeType="1" noTextEdit="1"/>
              </p:cNvSpPr>
              <p:nvPr/>
            </p:nvSpPr>
            <p:spPr>
              <a:xfrm>
                <a:off x="473083" y="1528170"/>
                <a:ext cx="5561856" cy="3824241"/>
              </a:xfrm>
              <a:prstGeom prst="rect">
                <a:avLst/>
              </a:prstGeom>
              <a:blipFill>
                <a:blip r:embed="rId4"/>
                <a:stretch>
                  <a:fillRect l="-2050" t="-2649" b="-3642"/>
                </a:stretch>
              </a:blipFill>
            </p:spPr>
            <p:txBody>
              <a:bodyPr/>
              <a:lstStyle/>
              <a:p>
                <a:r>
                  <a:rPr lang="en-US">
                    <a:noFill/>
                  </a:rPr>
                  <a:t> </a:t>
                </a:r>
              </a:p>
            </p:txBody>
          </p:sp>
        </mc:Fallback>
      </mc:AlternateContent>
      <p:sp>
        <p:nvSpPr>
          <p:cNvPr id="51" name="Oval 50">
            <a:extLst>
              <a:ext uri="{FF2B5EF4-FFF2-40B4-BE49-F238E27FC236}">
                <a16:creationId xmlns:a16="http://schemas.microsoft.com/office/drawing/2014/main" id="{565AA24A-9333-DF3C-8291-F6E8AC5A42A1}"/>
              </a:ext>
            </a:extLst>
          </p:cNvPr>
          <p:cNvSpPr/>
          <p:nvPr/>
        </p:nvSpPr>
        <p:spPr>
          <a:xfrm>
            <a:off x="6926628" y="4864309"/>
            <a:ext cx="233240" cy="115220"/>
          </a:xfrm>
          <a:prstGeom prst="ellipse">
            <a:avLst/>
          </a:prstGeom>
          <a:solidFill>
            <a:srgbClr val="4CD100"/>
          </a:solidFill>
          <a:ln>
            <a:solidFill>
              <a:srgbClr val="4CD1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loud 7">
            <a:extLst>
              <a:ext uri="{FF2B5EF4-FFF2-40B4-BE49-F238E27FC236}">
                <a16:creationId xmlns:a16="http://schemas.microsoft.com/office/drawing/2014/main" id="{60000396-4AA1-67F5-FE35-AA8D2CA2D1B8}"/>
              </a:ext>
            </a:extLst>
          </p:cNvPr>
          <p:cNvSpPr/>
          <p:nvPr/>
        </p:nvSpPr>
        <p:spPr>
          <a:xfrm rot="11014725">
            <a:off x="6049969" y="1857721"/>
            <a:ext cx="2725679" cy="717810"/>
          </a:xfrm>
          <a:prstGeom prst="cloud">
            <a:avLst/>
          </a:prstGeom>
          <a:solidFill>
            <a:schemeClr val="bg1">
              <a:lumMod val="85000"/>
            </a:schemeClr>
          </a:solid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DC973DB3-5546-29E5-16B2-BA63ABB45669}"/>
              </a:ext>
            </a:extLst>
          </p:cNvPr>
          <p:cNvSpPr txBox="1"/>
          <p:nvPr/>
        </p:nvSpPr>
        <p:spPr>
          <a:xfrm>
            <a:off x="6336216" y="2047046"/>
            <a:ext cx="2281778" cy="369332"/>
          </a:xfrm>
          <a:prstGeom prst="rect">
            <a:avLst/>
          </a:prstGeom>
          <a:noFill/>
        </p:spPr>
        <p:txBody>
          <a:bodyPr wrap="none" rtlCol="0">
            <a:spAutoFit/>
          </a:bodyPr>
          <a:lstStyle/>
          <a:p>
            <a:r>
              <a:rPr lang="en-US" dirty="0">
                <a:solidFill>
                  <a:schemeClr val="bg1">
                    <a:lumMod val="50000"/>
                  </a:schemeClr>
                </a:solidFill>
              </a:rPr>
              <a:t>Aerosol or cloud layer</a:t>
            </a:r>
          </a:p>
        </p:txBody>
      </p:sp>
      <p:sp>
        <p:nvSpPr>
          <p:cNvPr id="35" name="Left Bracket 34">
            <a:extLst>
              <a:ext uri="{FF2B5EF4-FFF2-40B4-BE49-F238E27FC236}">
                <a16:creationId xmlns:a16="http://schemas.microsoft.com/office/drawing/2014/main" id="{655D3C06-F733-9A4F-1EF7-74BF173942E6}"/>
              </a:ext>
            </a:extLst>
          </p:cNvPr>
          <p:cNvSpPr/>
          <p:nvPr/>
        </p:nvSpPr>
        <p:spPr>
          <a:xfrm rot="16200000">
            <a:off x="8011945" y="4384313"/>
            <a:ext cx="88441" cy="573802"/>
          </a:xfrm>
          <a:prstGeom prst="leftBracket">
            <a:avLst>
              <a:gd name="adj" fmla="val 130078"/>
            </a:avLst>
          </a:prstGeom>
          <a:ln w="571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4" name="Rectangle 23">
            <a:extLst>
              <a:ext uri="{FF2B5EF4-FFF2-40B4-BE49-F238E27FC236}">
                <a16:creationId xmlns:a16="http://schemas.microsoft.com/office/drawing/2014/main" id="{B650CAF1-3581-7D46-5972-CF9C7128A032}"/>
              </a:ext>
            </a:extLst>
          </p:cNvPr>
          <p:cNvSpPr/>
          <p:nvPr/>
        </p:nvSpPr>
        <p:spPr>
          <a:xfrm>
            <a:off x="6718076" y="4676370"/>
            <a:ext cx="730566" cy="929020"/>
          </a:xfrm>
          <a:prstGeom prst="rect">
            <a:avLst/>
          </a:prstGeom>
          <a:solidFill>
            <a:schemeClr val="bg1">
              <a:lumMod val="5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532 nm laser</a:t>
            </a:r>
          </a:p>
        </p:txBody>
      </p:sp>
    </p:spTree>
    <p:extLst>
      <p:ext uri="{BB962C8B-B14F-4D97-AF65-F5344CB8AC3E}">
        <p14:creationId xmlns:p14="http://schemas.microsoft.com/office/powerpoint/2010/main" val="207040474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30D1BA-70F1-C9C4-3A8C-ECC893C4E9AB}"/>
              </a:ext>
            </a:extLst>
          </p:cNvPr>
          <p:cNvPicPr>
            <a:picLocks noChangeAspect="1"/>
          </p:cNvPicPr>
          <p:nvPr/>
        </p:nvPicPr>
        <p:blipFill rotWithShape="1">
          <a:blip r:embed="rId4">
            <a:alphaModFix/>
          </a:blip>
          <a:srcRect l="-931" t="748" r="931" b="9631"/>
          <a:stretch/>
        </p:blipFill>
        <p:spPr>
          <a:xfrm>
            <a:off x="-151401" y="0"/>
            <a:ext cx="12494801" cy="6858000"/>
          </a:xfrm>
          <a:prstGeom prst="rect">
            <a:avLst/>
          </a:prstGeom>
          <a:ln>
            <a:noFill/>
          </a:ln>
        </p:spPr>
      </p:pic>
      <p:sp>
        <p:nvSpPr>
          <p:cNvPr id="7" name="Rectangle 6">
            <a:extLst>
              <a:ext uri="{FF2B5EF4-FFF2-40B4-BE49-F238E27FC236}">
                <a16:creationId xmlns:a16="http://schemas.microsoft.com/office/drawing/2014/main" id="{422D97F4-EA22-FFC2-35FC-BDCB49D1416D}"/>
              </a:ext>
            </a:extLst>
          </p:cNvPr>
          <p:cNvSpPr/>
          <p:nvPr/>
        </p:nvSpPr>
        <p:spPr>
          <a:xfrm>
            <a:off x="-1" y="0"/>
            <a:ext cx="12343401" cy="6858000"/>
          </a:xfrm>
          <a:prstGeom prst="rect">
            <a:avLst/>
          </a:prstGeom>
          <a:solidFill>
            <a:srgbClr val="000000">
              <a:alpha val="29020"/>
            </a:srgb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32C3E0A-10C5-B9C0-423F-7E7A73FEB18E}"/>
              </a:ext>
            </a:extLst>
          </p:cNvPr>
          <p:cNvSpPr txBox="1"/>
          <p:nvPr/>
        </p:nvSpPr>
        <p:spPr>
          <a:xfrm>
            <a:off x="409528" y="4597817"/>
            <a:ext cx="10241154" cy="2123658"/>
          </a:xfrm>
          <a:prstGeom prst="rect">
            <a:avLst/>
          </a:prstGeom>
          <a:noFill/>
        </p:spPr>
        <p:txBody>
          <a:bodyPr wrap="square" rtlCol="0">
            <a:spAutoFit/>
          </a:bodyPr>
          <a:lstStyle/>
          <a:p>
            <a:r>
              <a:rPr lang="en-US" sz="4400" dirty="0">
                <a:solidFill>
                  <a:schemeClr val="bg1"/>
                </a:solidFill>
              </a:rPr>
              <a:t>MPLCAN is a network of 5 MPLs across Canada, with 3 new nodes coming online this summer</a:t>
            </a:r>
          </a:p>
        </p:txBody>
      </p:sp>
      <p:sp>
        <p:nvSpPr>
          <p:cNvPr id="2" name="Slide Number Placeholder 26">
            <a:extLst>
              <a:ext uri="{FF2B5EF4-FFF2-40B4-BE49-F238E27FC236}">
                <a16:creationId xmlns:a16="http://schemas.microsoft.com/office/drawing/2014/main" id="{77745602-1D9C-C112-B4B9-3395BDEFEA7A}"/>
              </a:ext>
            </a:extLst>
          </p:cNvPr>
          <p:cNvSpPr>
            <a:spLocks noGrp="1"/>
          </p:cNvSpPr>
          <p:nvPr>
            <p:ph type="sldNum" sz="quarter" idx="12"/>
          </p:nvPr>
        </p:nvSpPr>
        <p:spPr>
          <a:xfrm>
            <a:off x="8610600" y="6356350"/>
            <a:ext cx="2743200" cy="365125"/>
          </a:xfrm>
        </p:spPr>
        <p:txBody>
          <a:bodyPr/>
          <a:lstStyle/>
          <a:p>
            <a:fld id="{E2C4EB3A-295A-014F-996A-72C0D79916B0}" type="slidenum">
              <a:rPr lang="en-US" smtClean="0"/>
              <a:t>7</a:t>
            </a:fld>
            <a:endParaRPr lang="en-US"/>
          </a:p>
        </p:txBody>
      </p:sp>
    </p:spTree>
    <p:extLst>
      <p:ext uri="{BB962C8B-B14F-4D97-AF65-F5344CB8AC3E}">
        <p14:creationId xmlns:p14="http://schemas.microsoft.com/office/powerpoint/2010/main" val="1124487294"/>
      </p:ext>
    </p:extLst>
  </p:cSld>
  <p:clrMapOvr>
    <a:masterClrMapping/>
  </p:clrMapOvr>
  <p:transition>
    <p:fade/>
  </p:transition>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59739D5F-13F6-881D-DF37-A4E3CE1FB0AC}"/>
              </a:ext>
            </a:extLst>
          </p:cNvPr>
          <p:cNvGrpSpPr/>
          <p:nvPr/>
        </p:nvGrpSpPr>
        <p:grpSpPr>
          <a:xfrm>
            <a:off x="7350020" y="1606757"/>
            <a:ext cx="4834630" cy="3822588"/>
            <a:chOff x="7636367" y="1391047"/>
            <a:chExt cx="4482830" cy="3544431"/>
          </a:xfrm>
        </p:grpSpPr>
        <p:pic>
          <p:nvPicPr>
            <p:cNvPr id="6146" name="Picture 2" descr="4: Absorption and scattering processes in the atmosphere. | Download  Scientific Diagram">
              <a:extLst>
                <a:ext uri="{FF2B5EF4-FFF2-40B4-BE49-F238E27FC236}">
                  <a16:creationId xmlns:a16="http://schemas.microsoft.com/office/drawing/2014/main" id="{6A1C2719-53AD-8A29-E749-997BD74C33C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14" t="16742" r="15876"/>
            <a:stretch/>
          </p:blipFill>
          <p:spPr bwMode="auto">
            <a:xfrm>
              <a:off x="7636367" y="1725225"/>
              <a:ext cx="4482830" cy="321025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48BE0D63-FD49-9D55-56B3-4F69D0C4E519}"/>
                </a:ext>
              </a:extLst>
            </p:cNvPr>
            <p:cNvSpPr txBox="1"/>
            <p:nvPr/>
          </p:nvSpPr>
          <p:spPr>
            <a:xfrm>
              <a:off x="8120419" y="1399821"/>
              <a:ext cx="1341201" cy="400110"/>
            </a:xfrm>
            <a:prstGeom prst="rect">
              <a:avLst/>
            </a:prstGeom>
            <a:noFill/>
          </p:spPr>
          <p:txBody>
            <a:bodyPr wrap="none" rtlCol="0">
              <a:spAutoFit/>
            </a:bodyPr>
            <a:lstStyle/>
            <a:p>
              <a:r>
                <a:rPr lang="en-US" sz="2000" dirty="0">
                  <a:solidFill>
                    <a:srgbClr val="C00000"/>
                  </a:solidFill>
                </a:rPr>
                <a:t>Absorption</a:t>
              </a:r>
            </a:p>
          </p:txBody>
        </p:sp>
        <p:sp>
          <p:nvSpPr>
            <p:cNvPr id="14" name="TextBox 13">
              <a:extLst>
                <a:ext uri="{FF2B5EF4-FFF2-40B4-BE49-F238E27FC236}">
                  <a16:creationId xmlns:a16="http://schemas.microsoft.com/office/drawing/2014/main" id="{A3D693C6-BBCF-5B9C-7073-760271124472}"/>
                </a:ext>
              </a:extLst>
            </p:cNvPr>
            <p:cNvSpPr txBox="1"/>
            <p:nvPr/>
          </p:nvSpPr>
          <p:spPr>
            <a:xfrm>
              <a:off x="10162194" y="1391047"/>
              <a:ext cx="1140631" cy="370995"/>
            </a:xfrm>
            <a:prstGeom prst="rect">
              <a:avLst/>
            </a:prstGeom>
            <a:noFill/>
          </p:spPr>
          <p:txBody>
            <a:bodyPr wrap="none" rtlCol="0">
              <a:spAutoFit/>
            </a:bodyPr>
            <a:lstStyle/>
            <a:p>
              <a:r>
                <a:rPr lang="en-US" sz="2000" dirty="0">
                  <a:solidFill>
                    <a:schemeClr val="accent1"/>
                  </a:solidFill>
                </a:rPr>
                <a:t>Scattering</a:t>
              </a:r>
            </a:p>
          </p:txBody>
        </p:sp>
        <p:sp>
          <p:nvSpPr>
            <p:cNvPr id="9" name="Rectangle 8">
              <a:extLst>
                <a:ext uri="{FF2B5EF4-FFF2-40B4-BE49-F238E27FC236}">
                  <a16:creationId xmlns:a16="http://schemas.microsoft.com/office/drawing/2014/main" id="{3F00277F-BA93-24FE-C659-5B69CDA4B05D}"/>
                </a:ext>
              </a:extLst>
            </p:cNvPr>
            <p:cNvSpPr/>
            <p:nvPr/>
          </p:nvSpPr>
          <p:spPr>
            <a:xfrm rot="19380218">
              <a:off x="7761778" y="2346792"/>
              <a:ext cx="400050" cy="5506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7BDFBED-8799-04AD-FB85-46740DB9DB73}"/>
                </a:ext>
              </a:extLst>
            </p:cNvPr>
            <p:cNvSpPr/>
            <p:nvPr/>
          </p:nvSpPr>
          <p:spPr>
            <a:xfrm rot="19380218">
              <a:off x="9782174" y="2242024"/>
              <a:ext cx="400050" cy="5506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4A49611-18B8-C2E0-B8DE-E88B015D211A}"/>
                </a:ext>
              </a:extLst>
            </p:cNvPr>
            <p:cNvSpPr/>
            <p:nvPr/>
          </p:nvSpPr>
          <p:spPr>
            <a:xfrm rot="19380218">
              <a:off x="9352320" y="3947981"/>
              <a:ext cx="400050" cy="5506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F7EA31F-8440-3363-140C-1A5B970AC47F}"/>
                </a:ext>
              </a:extLst>
            </p:cNvPr>
            <p:cNvSpPr/>
            <p:nvPr/>
          </p:nvSpPr>
          <p:spPr>
            <a:xfrm rot="19380218">
              <a:off x="11465889" y="3927758"/>
              <a:ext cx="400050" cy="5506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636AC608-F02D-B746-96C8-56DF94EA903A}"/>
              </a:ext>
            </a:extLst>
          </p:cNvPr>
          <p:cNvSpPr>
            <a:spLocks noGrp="1"/>
          </p:cNvSpPr>
          <p:nvPr>
            <p:ph type="title"/>
          </p:nvPr>
        </p:nvSpPr>
        <p:spPr>
          <a:xfrm>
            <a:off x="376167" y="-13442"/>
            <a:ext cx="10515600" cy="1325563"/>
          </a:xfrm>
        </p:spPr>
        <p:txBody>
          <a:bodyPr/>
          <a:lstStyle/>
          <a:p>
            <a:r>
              <a:rPr lang="en-US" b="1" dirty="0">
                <a:solidFill>
                  <a:srgbClr val="3C1B71"/>
                </a:solidFill>
              </a:rPr>
              <a:t>A Little Radiative Transfer</a:t>
            </a:r>
          </a:p>
        </p:txBody>
      </p:sp>
      <p:sp>
        <p:nvSpPr>
          <p:cNvPr id="4" name="Slide Number Placeholder 3">
            <a:extLst>
              <a:ext uri="{FF2B5EF4-FFF2-40B4-BE49-F238E27FC236}">
                <a16:creationId xmlns:a16="http://schemas.microsoft.com/office/drawing/2014/main" id="{EEF826F0-230B-D2C0-07A8-E9F76F0BFA83}"/>
              </a:ext>
            </a:extLst>
          </p:cNvPr>
          <p:cNvSpPr>
            <a:spLocks noGrp="1"/>
          </p:cNvSpPr>
          <p:nvPr>
            <p:ph type="sldNum" sz="quarter" idx="12"/>
          </p:nvPr>
        </p:nvSpPr>
        <p:spPr/>
        <p:txBody>
          <a:bodyPr/>
          <a:lstStyle/>
          <a:p>
            <a:fld id="{E2C4EB3A-295A-014F-996A-72C0D79916B0}" type="slidenum">
              <a:rPr lang="en-US" smtClean="0"/>
              <a:pPr/>
              <a:t>8</a:t>
            </a:fld>
            <a:endParaRPr lang="en-US"/>
          </a:p>
        </p:txBody>
      </p:sp>
      <p:sp>
        <p:nvSpPr>
          <p:cNvPr id="7" name="Content Placeholder 2">
            <a:extLst>
              <a:ext uri="{FF2B5EF4-FFF2-40B4-BE49-F238E27FC236}">
                <a16:creationId xmlns:a16="http://schemas.microsoft.com/office/drawing/2014/main" id="{D8CDA2E1-4885-79DF-9130-A687619C388F}"/>
              </a:ext>
            </a:extLst>
          </p:cNvPr>
          <p:cNvSpPr txBox="1">
            <a:spLocks/>
          </p:cNvSpPr>
          <p:nvPr/>
        </p:nvSpPr>
        <p:spPr>
          <a:xfrm>
            <a:off x="478546" y="1305509"/>
            <a:ext cx="6795835" cy="8201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u="sng" dirty="0"/>
              <a:t>Extinction</a:t>
            </a:r>
            <a:r>
              <a:rPr lang="en-US" sz="2400" dirty="0"/>
              <a:t> – fraction of light lost when transmitted through a medium due to </a:t>
            </a:r>
            <a:r>
              <a:rPr lang="en-US" sz="2400" dirty="0">
                <a:solidFill>
                  <a:schemeClr val="accent1"/>
                </a:solidFill>
              </a:rPr>
              <a:t>scattering</a:t>
            </a:r>
            <a:r>
              <a:rPr lang="en-US" sz="2400" dirty="0"/>
              <a:t> and </a:t>
            </a:r>
            <a:r>
              <a:rPr lang="en-US" sz="2400" dirty="0">
                <a:solidFill>
                  <a:srgbClr val="C00000"/>
                </a:solidFill>
              </a:rPr>
              <a:t>absorption</a:t>
            </a:r>
          </a:p>
          <a:p>
            <a:pPr marL="0" indent="0">
              <a:lnSpc>
                <a:spcPct val="100000"/>
              </a:lnSpc>
              <a:buNone/>
            </a:pPr>
            <a:r>
              <a:rPr lang="en-CA" sz="2400" b="0" dirty="0"/>
              <a:t>            </a:t>
            </a:r>
            <a:endParaRPr lang="en-US" sz="240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16A6B81-7442-B6E7-8A57-0E6C477DF950}"/>
                  </a:ext>
                </a:extLst>
              </p:cNvPr>
              <p:cNvSpPr txBox="1"/>
              <p:nvPr/>
            </p:nvSpPr>
            <p:spPr>
              <a:xfrm>
                <a:off x="478546" y="3646222"/>
                <a:ext cx="7009353" cy="1569660"/>
              </a:xfrm>
              <a:prstGeom prst="rect">
                <a:avLst/>
              </a:prstGeom>
              <a:noFill/>
            </p:spPr>
            <p:txBody>
              <a:bodyPr wrap="square" rtlCol="0">
                <a:spAutoFit/>
              </a:bodyPr>
              <a:lstStyle/>
              <a:p>
                <a:r>
                  <a:rPr lang="en-US" sz="2400" b="1" u="sng" dirty="0"/>
                  <a:t>Backscatter</a:t>
                </a:r>
                <a:r>
                  <a:rPr lang="en-US" sz="2400" dirty="0"/>
                  <a:t> – amount of light </a:t>
                </a:r>
                <a:r>
                  <a:rPr lang="en-US" sz="2400" dirty="0">
                    <a:solidFill>
                      <a:srgbClr val="4CD100"/>
                    </a:solidFill>
                  </a:rPr>
                  <a:t>backscattered</a:t>
                </a:r>
                <a:r>
                  <a:rPr lang="en-US" sz="2400" dirty="0"/>
                  <a:t> to the lidar receiver (180</a:t>
                </a:r>
                <a14:m>
                  <m:oMath xmlns:m="http://schemas.openxmlformats.org/officeDocument/2006/math">
                    <m:r>
                      <a:rPr lang="en-US" sz="2400" i="1" smtClean="0">
                        <a:latin typeface="Cambria Math" panose="02040503050406030204" pitchFamily="18" charset="0"/>
                        <a:ea typeface="Cambria Math" panose="02040503050406030204" pitchFamily="18" charset="0"/>
                      </a:rPr>
                      <m:t>°</m:t>
                    </m:r>
                  </m:oMath>
                </a14:m>
                <a:r>
                  <a:rPr lang="en-US" sz="2400" dirty="0"/>
                  <a:t> for MPLs)</a:t>
                </a:r>
              </a:p>
              <a:p>
                <a:endParaRPr lang="en-US" sz="2400" dirty="0"/>
              </a:p>
              <a:p>
                <a:pPr>
                  <a:spcAft>
                    <a:spcPts val="1800"/>
                  </a:spcAft>
                </a:pPr>
                <a:r>
                  <a:rPr lang="en-US" sz="2400" dirty="0"/>
                  <a:t>b</a:t>
                </a:r>
                <a:r>
                  <a:rPr lang="en-US" sz="2400" dirty="0">
                    <a:solidFill>
                      <a:schemeClr val="tx1"/>
                    </a:solidFill>
                  </a:rPr>
                  <a:t>ackscatter coefficient: </a:t>
                </a:r>
                <a:endParaRPr lang="en-CA" sz="2400" i="0" dirty="0">
                  <a:solidFill>
                    <a:schemeClr val="tx1"/>
                  </a:solidFill>
                  <a:latin typeface="Cambria Math" panose="02040503050406030204" pitchFamily="18" charset="0"/>
                </a:endParaRPr>
              </a:p>
            </p:txBody>
          </p:sp>
        </mc:Choice>
        <mc:Fallback xmlns="">
          <p:sp>
            <p:nvSpPr>
              <p:cNvPr id="11" name="TextBox 10">
                <a:extLst>
                  <a:ext uri="{FF2B5EF4-FFF2-40B4-BE49-F238E27FC236}">
                    <a16:creationId xmlns:a16="http://schemas.microsoft.com/office/drawing/2014/main" id="{116A6B81-7442-B6E7-8A57-0E6C477DF950}"/>
                  </a:ext>
                </a:extLst>
              </p:cNvPr>
              <p:cNvSpPr txBox="1">
                <a:spLocks noRot="1" noChangeAspect="1" noMove="1" noResize="1" noEditPoints="1" noAdjustHandles="1" noChangeArrowheads="1" noChangeShapeType="1" noTextEdit="1"/>
              </p:cNvSpPr>
              <p:nvPr/>
            </p:nvSpPr>
            <p:spPr>
              <a:xfrm>
                <a:off x="478546" y="3646222"/>
                <a:ext cx="7009353" cy="1569660"/>
              </a:xfrm>
              <a:prstGeom prst="rect">
                <a:avLst/>
              </a:prstGeom>
              <a:blipFill>
                <a:blip r:embed="rId4"/>
                <a:stretch>
                  <a:fillRect l="-1266" t="-3226" b="-80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D17666F0-7ACE-1874-86C9-75FE80E5593E}"/>
                  </a:ext>
                </a:extLst>
              </p:cNvPr>
              <p:cNvSpPr txBox="1"/>
              <p:nvPr/>
            </p:nvSpPr>
            <p:spPr>
              <a:xfrm>
                <a:off x="7843274" y="132744"/>
                <a:ext cx="5325816" cy="1375441"/>
              </a:xfrm>
              <a:prstGeom prst="rect">
                <a:avLst/>
              </a:prstGeom>
              <a:noFill/>
            </p:spPr>
            <p:txBody>
              <a:bodyPr wrap="square" rtlCol="0">
                <a:spAutoFit/>
              </a:bodyPr>
              <a:lstStyle/>
              <a:p>
                <a:r>
                  <a:rPr lang="en-US" dirty="0"/>
                  <a:t>N(z): particle number density  </a:t>
                </a:r>
                <a:endParaRPr lang="en-CA" i="1" dirty="0">
                  <a:latin typeface="Cambria Math" panose="02040503050406030204" pitchFamily="18" charset="0"/>
                </a:endParaRPr>
              </a:p>
              <a:p>
                <a14:m>
                  <m:oMath xmlns:m="http://schemas.openxmlformats.org/officeDocument/2006/math">
                    <m:sSub>
                      <m:sSubPr>
                        <m:ctrlPr>
                          <a:rPr lang="en-CA" i="1" smtClean="0">
                            <a:latin typeface="Cambria Math" panose="02040503050406030204" pitchFamily="18" charset="0"/>
                          </a:rPr>
                        </m:ctrlPr>
                      </m:sSubPr>
                      <m:e>
                        <m:r>
                          <a:rPr lang="en-CA" i="1">
                            <a:latin typeface="Cambria Math" panose="02040503050406030204" pitchFamily="18" charset="0"/>
                          </a:rPr>
                          <m:t>𝜎</m:t>
                        </m:r>
                      </m:e>
                      <m:sub>
                        <m:r>
                          <a:rPr lang="en-CA" b="0" i="1" smtClean="0">
                            <a:latin typeface="Cambria Math" panose="02040503050406030204" pitchFamily="18" charset="0"/>
                          </a:rPr>
                          <m:t> </m:t>
                        </m:r>
                      </m:sub>
                    </m:sSub>
                    <m:r>
                      <a:rPr lang="en-CA" i="1">
                        <a:latin typeface="Cambria Math" panose="02040503050406030204" pitchFamily="18" charset="0"/>
                      </a:rPr>
                      <m:t> </m:t>
                    </m:r>
                  </m:oMath>
                </a14:m>
                <a:r>
                  <a:rPr lang="en-US" dirty="0"/>
                  <a:t>: cross section </a:t>
                </a:r>
              </a:p>
              <a:p>
                <a14:m>
                  <m:oMath xmlns:m="http://schemas.openxmlformats.org/officeDocument/2006/math">
                    <m:sSub>
                      <m:sSubPr>
                        <m:ctrlPr>
                          <a:rPr lang="en-CA" i="1">
                            <a:latin typeface="Cambria Math" panose="02040503050406030204" pitchFamily="18" charset="0"/>
                          </a:rPr>
                        </m:ctrlPr>
                      </m:sSubPr>
                      <m:e>
                        <m:d>
                          <m:dPr>
                            <m:ctrlPr>
                              <a:rPr lang="en-CA" i="1">
                                <a:latin typeface="Cambria Math" panose="02040503050406030204" pitchFamily="18" charset="0"/>
                              </a:rPr>
                            </m:ctrlPr>
                          </m:dPr>
                          <m:e>
                            <m:f>
                              <m:fPr>
                                <m:ctrlPr>
                                  <a:rPr lang="en-CA" i="1">
                                    <a:latin typeface="Cambria Math" panose="02040503050406030204" pitchFamily="18" charset="0"/>
                                  </a:rPr>
                                </m:ctrlPr>
                              </m:fPr>
                              <m:num>
                                <m:r>
                                  <a:rPr lang="en-CA" i="1">
                                    <a:latin typeface="Cambria Math" panose="02040503050406030204" pitchFamily="18" charset="0"/>
                                  </a:rPr>
                                  <m:t>𝑑</m:t>
                                </m:r>
                                <m:sSub>
                                  <m:sSubPr>
                                    <m:ctrlPr>
                                      <a:rPr lang="en-CA" i="1">
                                        <a:latin typeface="Cambria Math" panose="02040503050406030204" pitchFamily="18" charset="0"/>
                                      </a:rPr>
                                    </m:ctrlPr>
                                  </m:sSubPr>
                                  <m:e>
                                    <m:r>
                                      <a:rPr lang="en-CA" i="1">
                                        <a:latin typeface="Cambria Math" panose="02040503050406030204" pitchFamily="18" charset="0"/>
                                      </a:rPr>
                                      <m:t>𝜎</m:t>
                                    </m:r>
                                  </m:e>
                                  <m:sub>
                                    <m:r>
                                      <a:rPr lang="en-CA" i="1">
                                        <a:latin typeface="Cambria Math" panose="02040503050406030204" pitchFamily="18" charset="0"/>
                                      </a:rPr>
                                      <m:t>𝑠𝑐𝑎</m:t>
                                    </m:r>
                                  </m:sub>
                                </m:sSub>
                              </m:num>
                              <m:den>
                                <m:r>
                                  <a:rPr lang="en-CA" i="1">
                                    <a:latin typeface="Cambria Math" panose="02040503050406030204" pitchFamily="18" charset="0"/>
                                  </a:rPr>
                                  <m:t>𝑑</m:t>
                                </m:r>
                                <m:r>
                                  <m:rPr>
                                    <m:sty m:val="p"/>
                                  </m:rPr>
                                  <a:rPr lang="en-CA">
                                    <a:latin typeface="Cambria Math" panose="02040503050406030204" pitchFamily="18" charset="0"/>
                                  </a:rPr>
                                  <m:t>Ω</m:t>
                                </m:r>
                              </m:den>
                            </m:f>
                          </m:e>
                        </m:d>
                      </m:e>
                      <m:sub>
                        <m:r>
                          <a:rPr lang="en-CA" i="1">
                            <a:latin typeface="Cambria Math" panose="02040503050406030204" pitchFamily="18" charset="0"/>
                          </a:rPr>
                          <m:t>𝜋</m:t>
                        </m:r>
                      </m:sub>
                    </m:sSub>
                  </m:oMath>
                </a14:m>
                <a:r>
                  <a:rPr lang="en-US" dirty="0"/>
                  <a:t>: differential scattering cross section</a:t>
                </a:r>
              </a:p>
              <a:p>
                <a:pPr marL="0" indent="0">
                  <a:buNone/>
                </a:pPr>
                <a:endParaRPr lang="en-US" dirty="0"/>
              </a:p>
            </p:txBody>
          </p:sp>
        </mc:Choice>
        <mc:Fallback xmlns="">
          <p:sp>
            <p:nvSpPr>
              <p:cNvPr id="12" name="TextBox 11">
                <a:extLst>
                  <a:ext uri="{FF2B5EF4-FFF2-40B4-BE49-F238E27FC236}">
                    <a16:creationId xmlns:a16="http://schemas.microsoft.com/office/drawing/2014/main" id="{D17666F0-7ACE-1874-86C9-75FE80E5593E}"/>
                  </a:ext>
                </a:extLst>
              </p:cNvPr>
              <p:cNvSpPr txBox="1">
                <a:spLocks noRot="1" noChangeAspect="1" noMove="1" noResize="1" noEditPoints="1" noAdjustHandles="1" noChangeArrowheads="1" noChangeShapeType="1" noTextEdit="1"/>
              </p:cNvSpPr>
              <p:nvPr/>
            </p:nvSpPr>
            <p:spPr>
              <a:xfrm>
                <a:off x="7843274" y="132744"/>
                <a:ext cx="5325816" cy="1375441"/>
              </a:xfrm>
              <a:prstGeom prst="rect">
                <a:avLst/>
              </a:prstGeom>
              <a:blipFill>
                <a:blip r:embed="rId5"/>
                <a:stretch>
                  <a:fillRect l="-952" t="-18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C69946B-E3E7-AC32-D440-B664DCDBC62C}"/>
                  </a:ext>
                </a:extLst>
              </p:cNvPr>
              <p:cNvSpPr txBox="1"/>
              <p:nvPr/>
            </p:nvSpPr>
            <p:spPr>
              <a:xfrm>
                <a:off x="3626958" y="4587914"/>
                <a:ext cx="3449021" cy="695127"/>
              </a:xfrm>
              <a:prstGeom prst="rect">
                <a:avLst/>
              </a:prstGeom>
              <a:noFill/>
              <a:ln>
                <a:noFill/>
              </a:ln>
            </p:spPr>
            <p:txBody>
              <a:bodyPr wrap="none" rtlCol="0">
                <a:spAutoFit/>
              </a:bodyPr>
              <a:lstStyle/>
              <a:p>
                <a14:m>
                  <m:oMath xmlns:m="http://schemas.openxmlformats.org/officeDocument/2006/math">
                    <m:r>
                      <m:rPr>
                        <m:sty m:val="p"/>
                      </m:rPr>
                      <a:rPr lang="en-CA" sz="2400" b="0" i="0" smtClean="0">
                        <a:latin typeface="Cambria Math" panose="02040503050406030204" pitchFamily="18" charset="0"/>
                        <a:ea typeface="Cambria Math" panose="02040503050406030204" pitchFamily="18" charset="0"/>
                      </a:rPr>
                      <m:t>β</m:t>
                    </m:r>
                    <m:r>
                      <a:rPr lang="en-CA" sz="2400" b="0" i="0" smtClean="0">
                        <a:latin typeface="Cambria Math" panose="02040503050406030204" pitchFamily="18" charset="0"/>
                        <a:ea typeface="Cambria Math" panose="02040503050406030204" pitchFamily="18" charset="0"/>
                      </a:rPr>
                      <m:t>(</m:t>
                    </m:r>
                    <m:r>
                      <m:rPr>
                        <m:sty m:val="p"/>
                      </m:rPr>
                      <a:rPr lang="en-CA" sz="2400" b="0" i="0" smtClean="0">
                        <a:latin typeface="Cambria Math" panose="02040503050406030204" pitchFamily="18" charset="0"/>
                        <a:ea typeface="Cambria Math" panose="02040503050406030204" pitchFamily="18" charset="0"/>
                      </a:rPr>
                      <m:t>z</m:t>
                    </m:r>
                    <m:r>
                      <a:rPr lang="en-CA" sz="2400" b="0" i="0" smtClean="0">
                        <a:latin typeface="Cambria Math" panose="02040503050406030204" pitchFamily="18" charset="0"/>
                        <a:ea typeface="Cambria Math" panose="02040503050406030204" pitchFamily="18" charset="0"/>
                      </a:rPr>
                      <m:t>,</m:t>
                    </m:r>
                    <m:r>
                      <m:rPr>
                        <m:sty m:val="p"/>
                      </m:rPr>
                      <a:rPr lang="en-CA" sz="2400" b="0" i="0" smtClean="0">
                        <a:latin typeface="Cambria Math" panose="02040503050406030204" pitchFamily="18" charset="0"/>
                        <a:ea typeface="Cambria Math" panose="02040503050406030204" pitchFamily="18" charset="0"/>
                      </a:rPr>
                      <m:t>λ</m:t>
                    </m:r>
                    <m:r>
                      <a:rPr lang="en-CA" sz="2400" b="0" i="0" smtClean="0">
                        <a:latin typeface="Cambria Math" panose="02040503050406030204" pitchFamily="18" charset="0"/>
                        <a:ea typeface="Cambria Math" panose="02040503050406030204" pitchFamily="18" charset="0"/>
                      </a:rPr>
                      <m:t>)</m:t>
                    </m:r>
                  </m:oMath>
                </a14:m>
                <a:r>
                  <a:rPr lang="en-US" sz="2400" dirty="0">
                    <a:latin typeface="Cambria Math" panose="02040503050406030204" pitchFamily="18" charset="0"/>
                    <a:ea typeface="Cambria Math" panose="02040503050406030204" pitchFamily="18" charset="0"/>
                  </a:rPr>
                  <a:t> = </a:t>
                </a:r>
                <a14:m>
                  <m:oMath xmlns:m="http://schemas.openxmlformats.org/officeDocument/2006/math">
                    <m:r>
                      <m:rPr>
                        <m:sty m:val="p"/>
                      </m:rPr>
                      <a:rPr lang="en-CA" sz="2400" i="0">
                        <a:latin typeface="Cambria Math" panose="02040503050406030204" pitchFamily="18" charset="0"/>
                        <a:ea typeface="Cambria Math" panose="02040503050406030204" pitchFamily="18" charset="0"/>
                      </a:rPr>
                      <m:t>N</m:t>
                    </m:r>
                  </m:oMath>
                </a14:m>
                <a:r>
                  <a:rPr lang="en-US" sz="2400" dirty="0">
                    <a:latin typeface="Cambria Math" panose="02040503050406030204" pitchFamily="18" charset="0"/>
                    <a:ea typeface="Cambria Math" panose="02040503050406030204" pitchFamily="18" charset="0"/>
                  </a:rPr>
                  <a:t>(z)</a:t>
                </a:r>
                <a:r>
                  <a:rPr lang="en-CA" sz="2400" dirty="0">
                    <a:latin typeface="Cambria Math" panose="02040503050406030204" pitchFamily="18" charset="0"/>
                    <a:ea typeface="Cambria Math" panose="02040503050406030204" pitchFamily="18" charset="0"/>
                  </a:rPr>
                  <a:t> </a:t>
                </a:r>
                <a14:m>
                  <m:oMath xmlns:m="http://schemas.openxmlformats.org/officeDocument/2006/math">
                    <m:sSub>
                      <m:sSubPr>
                        <m:ctrlPr>
                          <a:rPr lang="en-CA" sz="2400" b="0" i="1" smtClean="0">
                            <a:latin typeface="Cambria Math" panose="02040503050406030204" pitchFamily="18" charset="0"/>
                          </a:rPr>
                        </m:ctrlPr>
                      </m:sSubPr>
                      <m:e>
                        <m:d>
                          <m:dPr>
                            <m:ctrlPr>
                              <a:rPr lang="en-CA" sz="2400" i="1">
                                <a:latin typeface="Cambria Math" panose="02040503050406030204" pitchFamily="18" charset="0"/>
                              </a:rPr>
                            </m:ctrlPr>
                          </m:dPr>
                          <m:e>
                            <m:f>
                              <m:fPr>
                                <m:ctrlPr>
                                  <a:rPr lang="en-CA" sz="2400" i="1">
                                    <a:latin typeface="Cambria Math" panose="02040503050406030204" pitchFamily="18" charset="0"/>
                                  </a:rPr>
                                </m:ctrlPr>
                              </m:fPr>
                              <m:num>
                                <m:r>
                                  <m:rPr>
                                    <m:sty m:val="p"/>
                                  </m:rPr>
                                  <a:rPr lang="en-CA" sz="2400" i="0">
                                    <a:latin typeface="Cambria Math" panose="02040503050406030204" pitchFamily="18" charset="0"/>
                                  </a:rPr>
                                  <m:t>d</m:t>
                                </m:r>
                                <m:sSub>
                                  <m:sSubPr>
                                    <m:ctrlPr>
                                      <a:rPr lang="en-CA" sz="2400" i="1">
                                        <a:latin typeface="Cambria Math" panose="02040503050406030204" pitchFamily="18" charset="0"/>
                                      </a:rPr>
                                    </m:ctrlPr>
                                  </m:sSubPr>
                                  <m:e>
                                    <m:r>
                                      <m:rPr>
                                        <m:sty m:val="p"/>
                                      </m:rPr>
                                      <a:rPr lang="en-CA" sz="2400" i="0">
                                        <a:latin typeface="Cambria Math" panose="02040503050406030204" pitchFamily="18" charset="0"/>
                                      </a:rPr>
                                      <m:t>σ</m:t>
                                    </m:r>
                                  </m:e>
                                  <m:sub>
                                    <m:r>
                                      <m:rPr>
                                        <m:sty m:val="p"/>
                                      </m:rPr>
                                      <a:rPr lang="en-CA" sz="2400" i="0">
                                        <a:latin typeface="Cambria Math" panose="02040503050406030204" pitchFamily="18" charset="0"/>
                                      </a:rPr>
                                      <m:t>sca</m:t>
                                    </m:r>
                                  </m:sub>
                                </m:sSub>
                                <m:r>
                                  <a:rPr lang="en-CA" sz="2400" b="0" i="0" smtClean="0">
                                    <a:latin typeface="Cambria Math" panose="02040503050406030204" pitchFamily="18" charset="0"/>
                                  </a:rPr>
                                  <m:t>(</m:t>
                                </m:r>
                                <m:r>
                                  <a:rPr lang="en-CA" sz="2400" b="0" i="1" smtClean="0">
                                    <a:latin typeface="Cambria Math" panose="02040503050406030204" pitchFamily="18" charset="0"/>
                                  </a:rPr>
                                  <m:t>𝜆</m:t>
                                </m:r>
                                <m:r>
                                  <a:rPr lang="en-CA" sz="2400" b="0" i="1" smtClean="0">
                                    <a:latin typeface="Cambria Math" panose="02040503050406030204" pitchFamily="18" charset="0"/>
                                  </a:rPr>
                                  <m:t>)</m:t>
                                </m:r>
                              </m:num>
                              <m:den>
                                <m:r>
                                  <m:rPr>
                                    <m:sty m:val="p"/>
                                  </m:rPr>
                                  <a:rPr lang="en-CA" sz="2400" i="0">
                                    <a:latin typeface="Cambria Math" panose="02040503050406030204" pitchFamily="18" charset="0"/>
                                  </a:rPr>
                                  <m:t>dΩ</m:t>
                                </m:r>
                              </m:den>
                            </m:f>
                          </m:e>
                        </m:d>
                      </m:e>
                      <m:sub>
                        <m:r>
                          <m:rPr>
                            <m:sty m:val="p"/>
                          </m:rPr>
                          <a:rPr lang="en-CA" sz="2400" b="0" i="0" smtClean="0">
                            <a:latin typeface="Cambria Math" panose="02040503050406030204" pitchFamily="18" charset="0"/>
                          </a:rPr>
                          <m:t>π</m:t>
                        </m:r>
                      </m:sub>
                    </m:sSub>
                  </m:oMath>
                </a14:m>
                <a:endParaRPr lang="en-US" sz="2400" dirty="0">
                  <a:latin typeface="Cambria Math" panose="02040503050406030204" pitchFamily="18" charset="0"/>
                  <a:ea typeface="Cambria Math" panose="02040503050406030204" pitchFamily="18" charset="0"/>
                </a:endParaRPr>
              </a:p>
            </p:txBody>
          </p:sp>
        </mc:Choice>
        <mc:Fallback xmlns="">
          <p:sp>
            <p:nvSpPr>
              <p:cNvPr id="8" name="TextBox 7">
                <a:extLst>
                  <a:ext uri="{FF2B5EF4-FFF2-40B4-BE49-F238E27FC236}">
                    <a16:creationId xmlns:a16="http://schemas.microsoft.com/office/drawing/2014/main" id="{7C69946B-E3E7-AC32-D440-B664DCDBC62C}"/>
                  </a:ext>
                </a:extLst>
              </p:cNvPr>
              <p:cNvSpPr txBox="1">
                <a:spLocks noRot="1" noChangeAspect="1" noMove="1" noResize="1" noEditPoints="1" noAdjustHandles="1" noChangeArrowheads="1" noChangeShapeType="1" noTextEdit="1"/>
              </p:cNvSpPr>
              <p:nvPr/>
            </p:nvSpPr>
            <p:spPr>
              <a:xfrm>
                <a:off x="3626958" y="4587914"/>
                <a:ext cx="3449021" cy="695127"/>
              </a:xfrm>
              <a:prstGeom prst="rect">
                <a:avLst/>
              </a:prstGeom>
              <a:blipFill>
                <a:blip r:embed="rId6"/>
                <a:stretch>
                  <a:fillRect l="-1465"/>
                </a:stretch>
              </a:blipFill>
              <a:ln>
                <a:noFill/>
              </a:ln>
            </p:spPr>
            <p:txBody>
              <a:bodyPr/>
              <a:lstStyle/>
              <a:p>
                <a:r>
                  <a:rPr lang="en-US">
                    <a:noFill/>
                  </a:rPr>
                  <a:t> </a:t>
                </a:r>
              </a:p>
            </p:txBody>
          </p:sp>
        </mc:Fallback>
      </mc:AlternateContent>
      <p:sp>
        <p:nvSpPr>
          <p:cNvPr id="10" name="TextBox 9">
            <a:extLst>
              <a:ext uri="{FF2B5EF4-FFF2-40B4-BE49-F238E27FC236}">
                <a16:creationId xmlns:a16="http://schemas.microsoft.com/office/drawing/2014/main" id="{75DAB443-2187-9CE3-8877-493CE7EB1B78}"/>
              </a:ext>
            </a:extLst>
          </p:cNvPr>
          <p:cNvSpPr txBox="1"/>
          <p:nvPr/>
        </p:nvSpPr>
        <p:spPr>
          <a:xfrm>
            <a:off x="535426" y="2270679"/>
            <a:ext cx="2962158" cy="461665"/>
          </a:xfrm>
          <a:prstGeom prst="rect">
            <a:avLst/>
          </a:prstGeom>
          <a:noFill/>
        </p:spPr>
        <p:txBody>
          <a:bodyPr wrap="none" rtlCol="0">
            <a:spAutoFit/>
          </a:bodyPr>
          <a:lstStyle/>
          <a:p>
            <a:pPr marL="0" indent="0">
              <a:lnSpc>
                <a:spcPct val="100000"/>
              </a:lnSpc>
              <a:spcAft>
                <a:spcPts val="1500"/>
              </a:spcAft>
              <a:buNone/>
            </a:pPr>
            <a:r>
              <a:rPr lang="en-US" sz="2400" dirty="0"/>
              <a:t>extinction coefficient: </a:t>
            </a:r>
            <a:endParaRPr lang="en-CA" sz="2400" dirty="0">
              <a:latin typeface="Cambria Math" panose="02040503050406030204" pitchFamily="18" charset="0"/>
            </a:endParaRPr>
          </a:p>
        </p:txBody>
      </p:sp>
      <p:sp>
        <p:nvSpPr>
          <p:cNvPr id="3" name="Oval 2">
            <a:extLst>
              <a:ext uri="{FF2B5EF4-FFF2-40B4-BE49-F238E27FC236}">
                <a16:creationId xmlns:a16="http://schemas.microsoft.com/office/drawing/2014/main" id="{AF2D2904-70D3-295D-868F-9D3EBF0B9A36}"/>
              </a:ext>
            </a:extLst>
          </p:cNvPr>
          <p:cNvSpPr/>
          <p:nvPr/>
        </p:nvSpPr>
        <p:spPr>
          <a:xfrm>
            <a:off x="10731124" y="3172801"/>
            <a:ext cx="241663" cy="500522"/>
          </a:xfrm>
          <a:prstGeom prst="ellipse">
            <a:avLst/>
          </a:prstGeom>
          <a:noFill/>
          <a:ln w="38100">
            <a:solidFill>
              <a:srgbClr val="4CD1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79F93FD-C19A-440F-4C9A-698D1A03461A}"/>
              </a:ext>
            </a:extLst>
          </p:cNvPr>
          <p:cNvSpPr txBox="1"/>
          <p:nvPr/>
        </p:nvSpPr>
        <p:spPr>
          <a:xfrm>
            <a:off x="10785016" y="2808533"/>
            <a:ext cx="1548296" cy="451046"/>
          </a:xfrm>
          <a:prstGeom prst="rect">
            <a:avLst/>
          </a:prstGeom>
          <a:noFill/>
        </p:spPr>
        <p:txBody>
          <a:bodyPr wrap="none" rtlCol="0">
            <a:spAutoFit/>
          </a:bodyPr>
          <a:lstStyle/>
          <a:p>
            <a:r>
              <a:rPr lang="en-US" sz="2000" dirty="0">
                <a:solidFill>
                  <a:srgbClr val="4CD100"/>
                </a:solidFill>
              </a:rPr>
              <a:t>backscatter</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243A93B-810D-57BB-0B78-D733618598F6}"/>
                  </a:ext>
                </a:extLst>
              </p:cNvPr>
              <p:cNvSpPr txBox="1"/>
              <p:nvPr/>
            </p:nvSpPr>
            <p:spPr>
              <a:xfrm>
                <a:off x="3444973" y="2262487"/>
                <a:ext cx="2400401" cy="497700"/>
              </a:xfrm>
              <a:prstGeom prst="rect">
                <a:avLst/>
              </a:prstGeom>
              <a:noFill/>
              <a:ln>
                <a:noFill/>
              </a:ln>
            </p:spPr>
            <p:txBody>
              <a:bodyPr wrap="none" rtlCol="0">
                <a:spAutoFit/>
              </a:bodyPr>
              <a:lstStyle/>
              <a:p>
                <a14:m>
                  <m:oMath xmlns:m="http://schemas.openxmlformats.org/officeDocument/2006/math">
                    <m:r>
                      <m:rPr>
                        <m:sty m:val="p"/>
                      </m:rPr>
                      <a:rPr lang="en-US" sz="2400" smtClean="0">
                        <a:latin typeface="Cambria Math" panose="02040503050406030204" pitchFamily="18" charset="0"/>
                        <a:ea typeface="Cambria Math" panose="02040503050406030204" pitchFamily="18" charset="0"/>
                      </a:rPr>
                      <m:t>α</m:t>
                    </m:r>
                  </m:oMath>
                </a14:m>
                <a:r>
                  <a:rPr lang="en-US" sz="2400" dirty="0">
                    <a:latin typeface="Cambria Math" panose="02040503050406030204" pitchFamily="18" charset="0"/>
                    <a:ea typeface="Cambria Math" panose="02040503050406030204" pitchFamily="18" charset="0"/>
                  </a:rPr>
                  <a:t> = </a:t>
                </a:r>
                <a14:m>
                  <m:oMath xmlns:m="http://schemas.openxmlformats.org/officeDocument/2006/math">
                    <m:r>
                      <a:rPr lang="en-CA" sz="2400" i="1">
                        <a:latin typeface="Cambria Math" panose="02040503050406030204" pitchFamily="18" charset="0"/>
                        <a:ea typeface="Cambria Math" panose="02040503050406030204" pitchFamily="18" charset="0"/>
                      </a:rPr>
                      <m:t>𝑁</m:t>
                    </m:r>
                  </m:oMath>
                </a14:m>
                <a:r>
                  <a:rPr lang="en-US" sz="2400" dirty="0">
                    <a:latin typeface="Cambria Math" panose="02040503050406030204" pitchFamily="18" charset="0"/>
                    <a:ea typeface="Cambria Math" panose="02040503050406030204" pitchFamily="18" charset="0"/>
                  </a:rPr>
                  <a:t>(z)</a:t>
                </a:r>
                <a:r>
                  <a:rPr lang="en-CA" sz="2400" dirty="0">
                    <a:latin typeface="Cambria Math" panose="02040503050406030204" pitchFamily="18" charset="0"/>
                    <a:ea typeface="Cambria Math" panose="02040503050406030204" pitchFamily="18" charset="0"/>
                  </a:rPr>
                  <a:t> </a:t>
                </a:r>
                <a14:m>
                  <m:oMath xmlns:m="http://schemas.openxmlformats.org/officeDocument/2006/math">
                    <m:sSub>
                      <m:sSubPr>
                        <m:ctrlPr>
                          <a:rPr lang="en-CA" sz="2400" i="1">
                            <a:latin typeface="Cambria Math" panose="02040503050406030204" pitchFamily="18" charset="0"/>
                            <a:ea typeface="Cambria Math" panose="02040503050406030204" pitchFamily="18" charset="0"/>
                          </a:rPr>
                        </m:ctrlPr>
                      </m:sSubPr>
                      <m:e>
                        <m:sSub>
                          <m:sSubPr>
                            <m:ctrlPr>
                              <a:rPr lang="en-CA" sz="2400" b="0" i="1" smtClean="0">
                                <a:latin typeface="Cambria Math" panose="02040503050406030204" pitchFamily="18" charset="0"/>
                                <a:ea typeface="Cambria Math" panose="02040503050406030204" pitchFamily="18" charset="0"/>
                              </a:rPr>
                            </m:ctrlPr>
                          </m:sSubPr>
                          <m:e>
                            <m:r>
                              <a:rPr lang="en-CA" sz="2400" i="1">
                                <a:latin typeface="Cambria Math" panose="02040503050406030204" pitchFamily="18" charset="0"/>
                                <a:ea typeface="Cambria Math" panose="02040503050406030204" pitchFamily="18" charset="0"/>
                              </a:rPr>
                              <m:t>𝜎</m:t>
                            </m:r>
                          </m:e>
                          <m:sub>
                            <m:r>
                              <a:rPr lang="en-CA" sz="2400" b="0" i="1" smtClean="0">
                                <a:latin typeface="Cambria Math" panose="02040503050406030204" pitchFamily="18" charset="0"/>
                                <a:ea typeface="Cambria Math" panose="02040503050406030204" pitchFamily="18" charset="0"/>
                              </a:rPr>
                              <m:t>𝑡𝑜𝑡</m:t>
                            </m:r>
                          </m:sub>
                        </m:sSub>
                      </m:e>
                      <m:sub>
                        <m:r>
                          <a:rPr lang="en-CA" sz="2400" b="0" i="1" smtClean="0">
                            <a:latin typeface="Cambria Math" panose="02040503050406030204" pitchFamily="18" charset="0"/>
                            <a:ea typeface="Cambria Math" panose="02040503050406030204" pitchFamily="18" charset="0"/>
                          </a:rPr>
                          <m:t> </m:t>
                        </m:r>
                      </m:sub>
                    </m:sSub>
                    <m:r>
                      <m:rPr>
                        <m:nor/>
                      </m:rPr>
                      <a:rPr lang="en-US" sz="2400" dirty="0">
                        <a:latin typeface="Cambria Math" panose="02040503050406030204" pitchFamily="18" charset="0"/>
                        <a:ea typeface="Cambria Math" panose="02040503050406030204" pitchFamily="18" charset="0"/>
                      </a:rPr>
                      <m:t>(</m:t>
                    </m:r>
                    <m:r>
                      <m:rPr>
                        <m:sty m:val="p"/>
                      </m:rPr>
                      <a:rPr lang="en-US" sz="2400">
                        <a:latin typeface="Cambria Math" panose="02040503050406030204" pitchFamily="18" charset="0"/>
                        <a:ea typeface="Cambria Math" panose="02040503050406030204" pitchFamily="18" charset="0"/>
                      </a:rPr>
                      <m:t>λ</m:t>
                    </m:r>
                    <m:r>
                      <m:rPr>
                        <m:nor/>
                      </m:rPr>
                      <a:rPr lang="en-US" sz="2400" dirty="0">
                        <a:latin typeface="Cambria Math" panose="02040503050406030204" pitchFamily="18" charset="0"/>
                        <a:ea typeface="Cambria Math" panose="02040503050406030204" pitchFamily="18" charset="0"/>
                      </a:rPr>
                      <m:t>)</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5" name="TextBox 4">
                <a:extLst>
                  <a:ext uri="{FF2B5EF4-FFF2-40B4-BE49-F238E27FC236}">
                    <a16:creationId xmlns:a16="http://schemas.microsoft.com/office/drawing/2014/main" id="{F243A93B-810D-57BB-0B78-D733618598F6}"/>
                  </a:ext>
                </a:extLst>
              </p:cNvPr>
              <p:cNvSpPr txBox="1">
                <a:spLocks noRot="1" noChangeAspect="1" noMove="1" noResize="1" noEditPoints="1" noAdjustHandles="1" noChangeArrowheads="1" noChangeShapeType="1" noTextEdit="1"/>
              </p:cNvSpPr>
              <p:nvPr/>
            </p:nvSpPr>
            <p:spPr>
              <a:xfrm>
                <a:off x="3444973" y="2262487"/>
                <a:ext cx="2400401" cy="497700"/>
              </a:xfrm>
              <a:prstGeom prst="rect">
                <a:avLst/>
              </a:prstGeom>
              <a:blipFill>
                <a:blip r:embed="rId7"/>
                <a:stretch>
                  <a:fillRect t="-7500" r="-1053" b="-2250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5F68F296-70A4-067E-B4E4-1014803CF90B}"/>
                  </a:ext>
                </a:extLst>
              </p:cNvPr>
              <p:cNvSpPr txBox="1"/>
              <p:nvPr/>
            </p:nvSpPr>
            <p:spPr>
              <a:xfrm>
                <a:off x="583009" y="2877408"/>
                <a:ext cx="6012101" cy="480260"/>
              </a:xfrm>
              <a:prstGeom prst="rect">
                <a:avLst/>
              </a:prstGeom>
              <a:noFill/>
            </p:spPr>
            <p:txBody>
              <a:bodyPr wrap="square" rtlCol="0">
                <a:spAutoFit/>
              </a:bodyPr>
              <a:lstStyle/>
              <a:p>
                <a14:m>
                  <m:oMath xmlns:m="http://schemas.openxmlformats.org/officeDocument/2006/math">
                    <m:r>
                      <m:rPr>
                        <m:sty m:val="p"/>
                      </m:rPr>
                      <a:rPr lang="en-US" sz="2400" smtClean="0">
                        <a:latin typeface="Cambria Math" panose="02040503050406030204" pitchFamily="18" charset="0"/>
                      </a:rPr>
                      <m:t>α</m:t>
                    </m:r>
                    <m:d>
                      <m:dPr>
                        <m:ctrlPr>
                          <a:rPr lang="en-US" sz="2400" i="1">
                            <a:latin typeface="Cambria Math" panose="02040503050406030204" pitchFamily="18" charset="0"/>
                          </a:rPr>
                        </m:ctrlPr>
                      </m:dPr>
                      <m:e>
                        <m:r>
                          <m:rPr>
                            <m:sty m:val="p"/>
                          </m:rPr>
                          <a:rPr lang="en-CA" sz="2400" b="0" i="0" smtClean="0">
                            <a:latin typeface="Cambria Math" panose="02040503050406030204" pitchFamily="18" charset="0"/>
                          </a:rPr>
                          <m:t>z</m:t>
                        </m:r>
                        <m:r>
                          <a:rPr lang="en-US" sz="2400">
                            <a:latin typeface="Cambria Math" panose="02040503050406030204" pitchFamily="18" charset="0"/>
                          </a:rPr>
                          <m:t>,</m:t>
                        </m:r>
                        <m:r>
                          <m:rPr>
                            <m:sty m:val="p"/>
                          </m:rPr>
                          <a:rPr lang="en-US" sz="2400">
                            <a:latin typeface="Cambria Math" panose="02040503050406030204" pitchFamily="18" charset="0"/>
                          </a:rPr>
                          <m:t>λ</m:t>
                        </m:r>
                      </m:e>
                    </m:d>
                  </m:oMath>
                </a14:m>
                <a:r>
                  <a:rPr lang="en-US" sz="2400" dirty="0"/>
                  <a:t> </a:t>
                </a:r>
                <a:r>
                  <a:rPr lang="en-US" sz="2400" dirty="0">
                    <a:latin typeface="Cambria Math" panose="02040503050406030204" pitchFamily="18" charset="0"/>
                    <a:ea typeface="Cambria Math" panose="02040503050406030204" pitchFamily="18" charset="0"/>
                  </a:rPr>
                  <a:t>= </a:t>
                </a:r>
                <a14:m>
                  <m:oMath xmlns:m="http://schemas.openxmlformats.org/officeDocument/2006/math">
                    <m:sSubSup>
                      <m:sSubSupPr>
                        <m:ctrlPr>
                          <a:rPr lang="en-CA" sz="2400" b="0" i="1" smtClean="0">
                            <a:latin typeface="Cambria Math" panose="02040503050406030204" pitchFamily="18" charset="0"/>
                          </a:rPr>
                        </m:ctrlPr>
                      </m:sSubSupPr>
                      <m:e>
                        <m:r>
                          <m:rPr>
                            <m:sty m:val="p"/>
                          </m:rPr>
                          <a:rPr lang="en-US" sz="2400">
                            <a:latin typeface="Cambria Math" panose="02040503050406030204" pitchFamily="18" charset="0"/>
                          </a:rPr>
                          <m:t>α</m:t>
                        </m:r>
                      </m:e>
                      <m:sub>
                        <m:r>
                          <m:rPr>
                            <m:sty m:val="p"/>
                          </m:rPr>
                          <a:rPr lang="en-CA" sz="2400" b="0" i="0" smtClean="0">
                            <a:latin typeface="Cambria Math" panose="02040503050406030204" pitchFamily="18" charset="0"/>
                          </a:rPr>
                          <m:t>mol</m:t>
                        </m:r>
                      </m:sub>
                      <m:sup>
                        <m:r>
                          <a:rPr lang="en-CA" sz="2400" b="0" i="1" smtClean="0">
                            <a:latin typeface="Cambria Math" panose="02040503050406030204" pitchFamily="18" charset="0"/>
                          </a:rPr>
                          <m:t>𝑠𝑐𝑎</m:t>
                        </m:r>
                      </m:sup>
                    </m:sSubSup>
                    <m:d>
                      <m:dPr>
                        <m:ctrlPr>
                          <a:rPr lang="en-US" sz="2400" i="1">
                            <a:latin typeface="Cambria Math" panose="02040503050406030204" pitchFamily="18" charset="0"/>
                          </a:rPr>
                        </m:ctrlPr>
                      </m:dPr>
                      <m:e>
                        <m:r>
                          <m:rPr>
                            <m:sty m:val="p"/>
                          </m:rPr>
                          <a:rPr lang="en-CA" sz="2400">
                            <a:latin typeface="Cambria Math" panose="02040503050406030204" pitchFamily="18" charset="0"/>
                          </a:rPr>
                          <m:t>z</m:t>
                        </m:r>
                        <m:r>
                          <a:rPr lang="en-US" sz="2400">
                            <a:latin typeface="Cambria Math" panose="02040503050406030204" pitchFamily="18" charset="0"/>
                          </a:rPr>
                          <m:t>,</m:t>
                        </m:r>
                        <m:r>
                          <m:rPr>
                            <m:sty m:val="p"/>
                          </m:rPr>
                          <a:rPr lang="en-US" sz="2400">
                            <a:latin typeface="Cambria Math" panose="02040503050406030204" pitchFamily="18" charset="0"/>
                          </a:rPr>
                          <m:t>λ</m:t>
                        </m:r>
                      </m:e>
                    </m:d>
                    <m:r>
                      <a:rPr lang="en-CA" sz="2400" b="0" i="1" smtClean="0">
                        <a:latin typeface="Cambria Math" panose="02040503050406030204" pitchFamily="18" charset="0"/>
                      </a:rPr>
                      <m:t>+</m:t>
                    </m:r>
                    <m:sSubSup>
                      <m:sSubSupPr>
                        <m:ctrlPr>
                          <a:rPr lang="en-CA" sz="2400" b="0" i="1" smtClean="0">
                            <a:latin typeface="Cambria Math" panose="02040503050406030204" pitchFamily="18" charset="0"/>
                          </a:rPr>
                        </m:ctrlPr>
                      </m:sSubSupPr>
                      <m:e>
                        <m:r>
                          <m:rPr>
                            <m:sty m:val="p"/>
                          </m:rPr>
                          <a:rPr lang="en-US" sz="2400">
                            <a:latin typeface="Cambria Math" panose="02040503050406030204" pitchFamily="18" charset="0"/>
                          </a:rPr>
                          <m:t>α</m:t>
                        </m:r>
                      </m:e>
                      <m:sub>
                        <m:r>
                          <m:rPr>
                            <m:sty m:val="p"/>
                          </m:rPr>
                          <a:rPr lang="en-CA" sz="2400" b="0" i="0" smtClean="0">
                            <a:latin typeface="Cambria Math" panose="02040503050406030204" pitchFamily="18" charset="0"/>
                          </a:rPr>
                          <m:t>aer</m:t>
                        </m:r>
                      </m:sub>
                      <m:sup>
                        <m:r>
                          <m:rPr>
                            <m:sty m:val="p"/>
                          </m:rPr>
                          <a:rPr lang="en-CA" sz="2400" b="0" i="0" smtClean="0">
                            <a:latin typeface="Cambria Math" panose="02040503050406030204" pitchFamily="18" charset="0"/>
                          </a:rPr>
                          <m:t>sca</m:t>
                        </m:r>
                      </m:sup>
                    </m:sSubSup>
                    <m:d>
                      <m:dPr>
                        <m:ctrlPr>
                          <a:rPr lang="en-US" sz="2400" i="1">
                            <a:latin typeface="Cambria Math" panose="02040503050406030204" pitchFamily="18" charset="0"/>
                          </a:rPr>
                        </m:ctrlPr>
                      </m:dPr>
                      <m:e>
                        <m:r>
                          <m:rPr>
                            <m:sty m:val="p"/>
                          </m:rPr>
                          <a:rPr lang="en-CA" sz="2400">
                            <a:latin typeface="Cambria Math" panose="02040503050406030204" pitchFamily="18" charset="0"/>
                          </a:rPr>
                          <m:t>z</m:t>
                        </m:r>
                        <m:r>
                          <a:rPr lang="en-US" sz="2400">
                            <a:latin typeface="Cambria Math" panose="02040503050406030204" pitchFamily="18" charset="0"/>
                          </a:rPr>
                          <m:t>,</m:t>
                        </m:r>
                        <m:r>
                          <m:rPr>
                            <m:sty m:val="p"/>
                          </m:rPr>
                          <a:rPr lang="en-US" sz="2400">
                            <a:latin typeface="Cambria Math" panose="02040503050406030204" pitchFamily="18" charset="0"/>
                          </a:rPr>
                          <m:t>λ</m:t>
                        </m:r>
                      </m:e>
                    </m:d>
                    <m:r>
                      <a:rPr lang="en-CA" sz="2400" i="1">
                        <a:latin typeface="Cambria Math" panose="02040503050406030204" pitchFamily="18" charset="0"/>
                      </a:rPr>
                      <m:t>+</m:t>
                    </m:r>
                    <m:sSubSup>
                      <m:sSubSupPr>
                        <m:ctrlPr>
                          <a:rPr lang="en-CA" sz="2400" i="1">
                            <a:latin typeface="Cambria Math" panose="02040503050406030204" pitchFamily="18" charset="0"/>
                          </a:rPr>
                        </m:ctrlPr>
                      </m:sSubSupPr>
                      <m:e>
                        <m:r>
                          <m:rPr>
                            <m:sty m:val="p"/>
                          </m:rPr>
                          <a:rPr lang="en-US" sz="2400">
                            <a:latin typeface="Cambria Math" panose="02040503050406030204" pitchFamily="18" charset="0"/>
                          </a:rPr>
                          <m:t>α</m:t>
                        </m:r>
                      </m:e>
                      <m:sub>
                        <m:r>
                          <a:rPr lang="en-CA" sz="2400" b="0" i="1" smtClean="0">
                            <a:latin typeface="Cambria Math" panose="02040503050406030204" pitchFamily="18" charset="0"/>
                          </a:rPr>
                          <m:t> </m:t>
                        </m:r>
                      </m:sub>
                      <m:sup>
                        <m:r>
                          <a:rPr lang="en-CA" sz="2400" b="0" i="1" smtClean="0">
                            <a:latin typeface="Cambria Math" panose="02040503050406030204" pitchFamily="18" charset="0"/>
                          </a:rPr>
                          <m:t>𝑎𝑏𝑠</m:t>
                        </m:r>
                      </m:sup>
                    </m:sSubSup>
                    <m:d>
                      <m:dPr>
                        <m:ctrlPr>
                          <a:rPr lang="en-US" sz="2400" i="1">
                            <a:latin typeface="Cambria Math" panose="02040503050406030204" pitchFamily="18" charset="0"/>
                          </a:rPr>
                        </m:ctrlPr>
                      </m:dPr>
                      <m:e>
                        <m:r>
                          <m:rPr>
                            <m:sty m:val="p"/>
                          </m:rPr>
                          <a:rPr lang="en-CA" sz="2400">
                            <a:latin typeface="Cambria Math" panose="02040503050406030204" pitchFamily="18" charset="0"/>
                          </a:rPr>
                          <m:t>z</m:t>
                        </m:r>
                        <m:r>
                          <a:rPr lang="en-US" sz="2400">
                            <a:latin typeface="Cambria Math" panose="02040503050406030204" pitchFamily="18" charset="0"/>
                          </a:rPr>
                          <m:t>,</m:t>
                        </m:r>
                        <m:r>
                          <m:rPr>
                            <m:sty m:val="p"/>
                          </m:rPr>
                          <a:rPr lang="en-US" sz="2400">
                            <a:latin typeface="Cambria Math" panose="02040503050406030204" pitchFamily="18" charset="0"/>
                          </a:rPr>
                          <m:t>λ</m:t>
                        </m:r>
                      </m:e>
                    </m:d>
                  </m:oMath>
                </a14:m>
                <a:endParaRPr lang="en-US" sz="2400" dirty="0"/>
              </a:p>
            </p:txBody>
          </p:sp>
        </mc:Choice>
        <mc:Fallback xmlns="">
          <p:sp>
            <p:nvSpPr>
              <p:cNvPr id="19" name="TextBox 18">
                <a:extLst>
                  <a:ext uri="{FF2B5EF4-FFF2-40B4-BE49-F238E27FC236}">
                    <a16:creationId xmlns:a16="http://schemas.microsoft.com/office/drawing/2014/main" id="{5F68F296-70A4-067E-B4E4-1014803CF90B}"/>
                  </a:ext>
                </a:extLst>
              </p:cNvPr>
              <p:cNvSpPr txBox="1">
                <a:spLocks noRot="1" noChangeAspect="1" noMove="1" noResize="1" noEditPoints="1" noAdjustHandles="1" noChangeArrowheads="1" noChangeShapeType="1" noTextEdit="1"/>
              </p:cNvSpPr>
              <p:nvPr/>
            </p:nvSpPr>
            <p:spPr>
              <a:xfrm>
                <a:off x="583009" y="2877408"/>
                <a:ext cx="6012101" cy="480260"/>
              </a:xfrm>
              <a:prstGeom prst="rect">
                <a:avLst/>
              </a:prstGeom>
              <a:blipFill>
                <a:blip r:embed="rId8"/>
                <a:stretch>
                  <a:fillRect t="-5128" b="-282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2FA604CE-889F-67C6-3EFD-3F82A4BA3720}"/>
                  </a:ext>
                </a:extLst>
              </p:cNvPr>
              <p:cNvSpPr txBox="1"/>
              <p:nvPr/>
            </p:nvSpPr>
            <p:spPr>
              <a:xfrm>
                <a:off x="478546" y="5399357"/>
                <a:ext cx="4777911" cy="956993"/>
              </a:xfrm>
              <a:prstGeom prst="rect">
                <a:avLst/>
              </a:prstGeom>
              <a:noFill/>
            </p:spPr>
            <p:txBody>
              <a:bodyPr wrap="none" rtlCol="0">
                <a:spAutoFit/>
              </a:bodyPr>
              <a:lstStyle/>
              <a:p>
                <a14:m>
                  <m:oMath xmlns:m="http://schemas.openxmlformats.org/officeDocument/2006/math">
                    <m:r>
                      <m:rPr>
                        <m:sty m:val="p"/>
                      </m:rPr>
                      <a:rPr lang="en-US" sz="2800" i="0" smtClean="0">
                        <a:solidFill>
                          <a:schemeClr val="tx1"/>
                        </a:solidFill>
                        <a:latin typeface="Cambria Math" panose="02040503050406030204" pitchFamily="18" charset="0"/>
                      </a:rPr>
                      <m:t>β</m:t>
                    </m:r>
                    <m:d>
                      <m:dPr>
                        <m:ctrlPr>
                          <a:rPr lang="en-US" sz="2800" i="1" smtClean="0">
                            <a:solidFill>
                              <a:schemeClr val="tx1"/>
                            </a:solidFill>
                            <a:latin typeface="Cambria Math" panose="02040503050406030204" pitchFamily="18" charset="0"/>
                          </a:rPr>
                        </m:ctrlPr>
                      </m:dPr>
                      <m:e>
                        <m:r>
                          <m:rPr>
                            <m:sty m:val="p"/>
                          </m:rPr>
                          <a:rPr lang="en-CA" sz="2800" b="0" i="0" smtClean="0">
                            <a:solidFill>
                              <a:schemeClr val="tx1"/>
                            </a:solidFill>
                            <a:latin typeface="Cambria Math" panose="02040503050406030204" pitchFamily="18" charset="0"/>
                          </a:rPr>
                          <m:t>z</m:t>
                        </m:r>
                        <m:r>
                          <a:rPr lang="en-US" sz="2800" i="0" smtClean="0">
                            <a:solidFill>
                              <a:schemeClr val="tx1"/>
                            </a:solidFill>
                            <a:latin typeface="Cambria Math" panose="02040503050406030204" pitchFamily="18" charset="0"/>
                          </a:rPr>
                          <m:t>,</m:t>
                        </m:r>
                        <m:r>
                          <m:rPr>
                            <m:sty m:val="p"/>
                          </m:rPr>
                          <a:rPr lang="en-US" sz="2800" i="0" smtClean="0">
                            <a:solidFill>
                              <a:schemeClr val="tx1"/>
                            </a:solidFill>
                            <a:latin typeface="Cambria Math" panose="02040503050406030204" pitchFamily="18" charset="0"/>
                          </a:rPr>
                          <m:t>λ</m:t>
                        </m:r>
                      </m:e>
                    </m:d>
                  </m:oMath>
                </a14:m>
                <a:r>
                  <a:rPr lang="en-US" sz="2800" dirty="0">
                    <a:solidFill>
                      <a:schemeClr val="tx1"/>
                    </a:solidFill>
                  </a:rPr>
                  <a:t> =</a:t>
                </a:r>
                <a:r>
                  <a:rPr lang="en-CA" sz="2800" dirty="0"/>
                  <a:t> </a:t>
                </a:r>
                <a14:m>
                  <m:oMath xmlns:m="http://schemas.openxmlformats.org/officeDocument/2006/math">
                    <m:sSubSup>
                      <m:sSubSupPr>
                        <m:ctrlPr>
                          <a:rPr lang="en-CA" sz="2800" i="1">
                            <a:latin typeface="Cambria Math" panose="02040503050406030204" pitchFamily="18" charset="0"/>
                          </a:rPr>
                        </m:ctrlPr>
                      </m:sSubSupPr>
                      <m:e>
                        <m:r>
                          <a:rPr lang="en-CA" sz="2800" b="0" i="1" smtClean="0">
                            <a:latin typeface="Cambria Math" panose="02040503050406030204" pitchFamily="18" charset="0"/>
                          </a:rPr>
                          <m:t>𝛽</m:t>
                        </m:r>
                      </m:e>
                      <m:sub>
                        <m:r>
                          <m:rPr>
                            <m:sty m:val="p"/>
                          </m:rPr>
                          <a:rPr lang="en-CA" sz="2800">
                            <a:latin typeface="Cambria Math" panose="02040503050406030204" pitchFamily="18" charset="0"/>
                          </a:rPr>
                          <m:t>mol</m:t>
                        </m:r>
                      </m:sub>
                      <m:sup>
                        <m:r>
                          <a:rPr lang="en-CA" sz="2800" b="0" i="1" smtClean="0">
                            <a:latin typeface="Cambria Math" panose="02040503050406030204" pitchFamily="18" charset="0"/>
                          </a:rPr>
                          <m:t> </m:t>
                        </m:r>
                      </m:sup>
                    </m:sSubSup>
                    <m:d>
                      <m:dPr>
                        <m:ctrlPr>
                          <a:rPr lang="en-US" sz="2800" i="1">
                            <a:latin typeface="Cambria Math" panose="02040503050406030204" pitchFamily="18" charset="0"/>
                          </a:rPr>
                        </m:ctrlPr>
                      </m:dPr>
                      <m:e>
                        <m:r>
                          <m:rPr>
                            <m:sty m:val="p"/>
                          </m:rPr>
                          <a:rPr lang="en-CA" sz="2800">
                            <a:latin typeface="Cambria Math" panose="02040503050406030204" pitchFamily="18" charset="0"/>
                          </a:rPr>
                          <m:t>z</m:t>
                        </m:r>
                        <m:r>
                          <a:rPr lang="en-US" sz="2800">
                            <a:latin typeface="Cambria Math" panose="02040503050406030204" pitchFamily="18" charset="0"/>
                          </a:rPr>
                          <m:t>,</m:t>
                        </m:r>
                        <m:r>
                          <m:rPr>
                            <m:sty m:val="p"/>
                          </m:rPr>
                          <a:rPr lang="en-US" sz="2800">
                            <a:latin typeface="Cambria Math" panose="02040503050406030204" pitchFamily="18" charset="0"/>
                          </a:rPr>
                          <m:t>λ</m:t>
                        </m:r>
                      </m:e>
                    </m:d>
                    <m:r>
                      <a:rPr lang="en-CA" sz="2800" b="0" i="1" smtClean="0">
                        <a:latin typeface="Cambria Math" panose="02040503050406030204" pitchFamily="18" charset="0"/>
                      </a:rPr>
                      <m:t>+</m:t>
                    </m:r>
                    <m:sSubSup>
                      <m:sSubSupPr>
                        <m:ctrlPr>
                          <a:rPr lang="en-CA" sz="2800" i="1">
                            <a:latin typeface="Cambria Math" panose="02040503050406030204" pitchFamily="18" charset="0"/>
                          </a:rPr>
                        </m:ctrlPr>
                      </m:sSubSupPr>
                      <m:e>
                        <m:r>
                          <a:rPr lang="en-CA" sz="2800" b="0" i="1" smtClean="0">
                            <a:latin typeface="Cambria Math" panose="02040503050406030204" pitchFamily="18" charset="0"/>
                          </a:rPr>
                          <m:t>𝛽</m:t>
                        </m:r>
                      </m:e>
                      <m:sub>
                        <m:r>
                          <m:rPr>
                            <m:sty m:val="p"/>
                          </m:rPr>
                          <a:rPr lang="en-CA" sz="2800">
                            <a:latin typeface="Cambria Math" panose="02040503050406030204" pitchFamily="18" charset="0"/>
                          </a:rPr>
                          <m:t>aer</m:t>
                        </m:r>
                      </m:sub>
                      <m:sup>
                        <m:r>
                          <a:rPr lang="en-CA" sz="2800" b="0" i="0" smtClean="0">
                            <a:latin typeface="Cambria Math" panose="02040503050406030204" pitchFamily="18" charset="0"/>
                          </a:rPr>
                          <m:t> </m:t>
                        </m:r>
                      </m:sup>
                    </m:sSubSup>
                    <m:d>
                      <m:dPr>
                        <m:ctrlPr>
                          <a:rPr lang="en-US" sz="2800" i="1">
                            <a:latin typeface="Cambria Math" panose="02040503050406030204" pitchFamily="18" charset="0"/>
                          </a:rPr>
                        </m:ctrlPr>
                      </m:dPr>
                      <m:e>
                        <m:r>
                          <m:rPr>
                            <m:sty m:val="p"/>
                          </m:rPr>
                          <a:rPr lang="en-CA" sz="2800">
                            <a:latin typeface="Cambria Math" panose="02040503050406030204" pitchFamily="18" charset="0"/>
                          </a:rPr>
                          <m:t>z</m:t>
                        </m:r>
                        <m:r>
                          <a:rPr lang="en-US" sz="2800">
                            <a:latin typeface="Cambria Math" panose="02040503050406030204" pitchFamily="18" charset="0"/>
                          </a:rPr>
                          <m:t>,</m:t>
                        </m:r>
                        <m:r>
                          <m:rPr>
                            <m:sty m:val="p"/>
                          </m:rPr>
                          <a:rPr lang="en-US" sz="2800">
                            <a:latin typeface="Cambria Math" panose="02040503050406030204" pitchFamily="18" charset="0"/>
                          </a:rPr>
                          <m:t>λ</m:t>
                        </m:r>
                      </m:e>
                    </m:d>
                  </m:oMath>
                </a14:m>
                <a:endParaRPr lang="en-US" sz="2800" dirty="0">
                  <a:solidFill>
                    <a:schemeClr val="tx1"/>
                  </a:solidFill>
                </a:endParaRPr>
              </a:p>
              <a:p>
                <a:endParaRPr lang="en-US" sz="2800" dirty="0"/>
              </a:p>
            </p:txBody>
          </p:sp>
        </mc:Choice>
        <mc:Fallback xmlns="">
          <p:sp>
            <p:nvSpPr>
              <p:cNvPr id="20" name="TextBox 19">
                <a:extLst>
                  <a:ext uri="{FF2B5EF4-FFF2-40B4-BE49-F238E27FC236}">
                    <a16:creationId xmlns:a16="http://schemas.microsoft.com/office/drawing/2014/main" id="{2FA604CE-889F-67C6-3EFD-3F82A4BA3720}"/>
                  </a:ext>
                </a:extLst>
              </p:cNvPr>
              <p:cNvSpPr txBox="1">
                <a:spLocks noRot="1" noChangeAspect="1" noMove="1" noResize="1" noEditPoints="1" noAdjustHandles="1" noChangeArrowheads="1" noChangeShapeType="1" noTextEdit="1"/>
              </p:cNvSpPr>
              <p:nvPr/>
            </p:nvSpPr>
            <p:spPr>
              <a:xfrm>
                <a:off x="478546" y="5399357"/>
                <a:ext cx="4777911" cy="956993"/>
              </a:xfrm>
              <a:prstGeom prst="rect">
                <a:avLst/>
              </a:prstGeom>
              <a:blipFill>
                <a:blip r:embed="rId9"/>
                <a:stretch>
                  <a:fillRect l="-1592" t="-6579"/>
                </a:stretch>
              </a:blipFill>
            </p:spPr>
            <p:txBody>
              <a:bodyPr/>
              <a:lstStyle/>
              <a:p>
                <a:r>
                  <a:rPr lang="en-US">
                    <a:noFill/>
                  </a:rPr>
                  <a:t> </a:t>
                </a:r>
              </a:p>
            </p:txBody>
          </p:sp>
        </mc:Fallback>
      </mc:AlternateContent>
    </p:spTree>
    <p:extLst>
      <p:ext uri="{BB962C8B-B14F-4D97-AF65-F5344CB8AC3E}">
        <p14:creationId xmlns:p14="http://schemas.microsoft.com/office/powerpoint/2010/main" val="14086381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C9FD3-EB65-1004-8D22-A5CE3AA9400A}"/>
              </a:ext>
            </a:extLst>
          </p:cNvPr>
          <p:cNvSpPr>
            <a:spLocks noGrp="1"/>
          </p:cNvSpPr>
          <p:nvPr>
            <p:ph type="title"/>
          </p:nvPr>
        </p:nvSpPr>
        <p:spPr>
          <a:xfrm>
            <a:off x="287172" y="4827"/>
            <a:ext cx="5113335" cy="1325563"/>
          </a:xfrm>
        </p:spPr>
        <p:txBody>
          <a:bodyPr/>
          <a:lstStyle/>
          <a:p>
            <a:r>
              <a:rPr lang="en-US" b="1" dirty="0">
                <a:solidFill>
                  <a:srgbClr val="3C1B71"/>
                </a:solidFill>
              </a:rPr>
              <a:t>MPL measurements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0B87CCB-1EDD-6F9E-08B0-01A3E451898A}"/>
                  </a:ext>
                </a:extLst>
              </p:cNvPr>
              <p:cNvSpPr txBox="1"/>
              <p:nvPr/>
            </p:nvSpPr>
            <p:spPr>
              <a:xfrm>
                <a:off x="287172" y="1244495"/>
                <a:ext cx="6139472" cy="2372701"/>
              </a:xfrm>
              <a:prstGeom prst="rect">
                <a:avLst/>
              </a:prstGeom>
              <a:noFill/>
            </p:spPr>
            <p:txBody>
              <a:bodyPr wrap="square" rtlCol="0">
                <a:spAutoFit/>
              </a:bodyPr>
              <a:lstStyle/>
              <a:p>
                <a:r>
                  <a:rPr lang="en-CA" sz="2400" b="1" dirty="0">
                    <a:ea typeface="Cambria Math" panose="02040503050406030204" pitchFamily="18" charset="0"/>
                    <a:cs typeface="Noto Sans" panose="020B0502040504020204" pitchFamily="34" charset="0"/>
                  </a:rPr>
                  <a:t>Attenuated backscatter</a:t>
                </a:r>
                <a:r>
                  <a:rPr lang="en-CA" sz="2400" dirty="0">
                    <a:ea typeface="Cambria Math" panose="02040503050406030204" pitchFamily="18" charset="0"/>
                    <a:cs typeface="Noto Sans" panose="020B0502040504020204" pitchFamily="34" charset="0"/>
                  </a:rPr>
                  <a:t> can be derived from photon counts detected by the MPL.</a:t>
                </a:r>
              </a:p>
              <a:p>
                <a:pPr>
                  <a:lnSpc>
                    <a:spcPct val="200000"/>
                  </a:lnSpc>
                </a:pPr>
                <a:r>
                  <a:rPr lang="el-GR" sz="2800" dirty="0">
                    <a:latin typeface="Cambria Math" panose="02040503050406030204" pitchFamily="18" charset="0"/>
                    <a:ea typeface="Cambria Math" panose="02040503050406030204" pitchFamily="18" charset="0"/>
                    <a:cs typeface="Noto Sans" panose="020B0502040504020204" pitchFamily="34" charset="0"/>
                  </a:rPr>
                  <a:t>β</a:t>
                </a:r>
                <a:r>
                  <a:rPr lang="en-CA" sz="2800" baseline="-25000" dirty="0" err="1">
                    <a:latin typeface="Cambria Math" panose="02040503050406030204" pitchFamily="18" charset="0"/>
                    <a:ea typeface="Cambria Math" panose="02040503050406030204" pitchFamily="18" charset="0"/>
                    <a:cs typeface="Noto Sans" panose="020B0502040504020204" pitchFamily="34" charset="0"/>
                  </a:rPr>
                  <a:t>att</a:t>
                </a:r>
                <a:r>
                  <a:rPr lang="el-GR" sz="2800" dirty="0">
                    <a:latin typeface="Cambria Math" panose="02040503050406030204" pitchFamily="18" charset="0"/>
                    <a:ea typeface="Cambria Math" panose="02040503050406030204" pitchFamily="18" charset="0"/>
                    <a:cs typeface="Noto Sans" panose="020B0502040504020204" pitchFamily="34" charset="0"/>
                  </a:rPr>
                  <a:t>(</a:t>
                </a:r>
                <a:r>
                  <a:rPr lang="en-US" sz="2800" dirty="0">
                    <a:latin typeface="Cambria Math" panose="02040503050406030204" pitchFamily="18" charset="0"/>
                    <a:ea typeface="Cambria Math" panose="02040503050406030204" pitchFamily="18" charset="0"/>
                    <a:cs typeface="Noto Sans" panose="020B0502040504020204" pitchFamily="34" charset="0"/>
                  </a:rPr>
                  <a:t>z, </a:t>
                </a:r>
                <a:r>
                  <a:rPr lang="el-GR" sz="2800" dirty="0">
                    <a:latin typeface="Cambria Math" panose="02040503050406030204" pitchFamily="18" charset="0"/>
                    <a:ea typeface="Cambria Math" panose="02040503050406030204" pitchFamily="18" charset="0"/>
                    <a:cs typeface="Noto Sans" panose="020B0502040504020204" pitchFamily="34" charset="0"/>
                  </a:rPr>
                  <a:t>λ)</a:t>
                </a:r>
                <a:r>
                  <a:rPr lang="en-CA" sz="2800" dirty="0">
                    <a:latin typeface="Cambria Math" panose="02040503050406030204" pitchFamily="18" charset="0"/>
                    <a:ea typeface="Cambria Math" panose="02040503050406030204" pitchFamily="18" charset="0"/>
                    <a:cs typeface="Noto Sans" panose="020B0502040504020204" pitchFamily="34" charset="0"/>
                  </a:rPr>
                  <a:t> = </a:t>
                </a:r>
                <a:r>
                  <a:rPr lang="el-GR" sz="2800" dirty="0">
                    <a:latin typeface="Cambria Math" panose="02040503050406030204" pitchFamily="18" charset="0"/>
                    <a:ea typeface="Cambria Math" panose="02040503050406030204" pitchFamily="18" charset="0"/>
                    <a:cs typeface="Noto Sans" panose="020B0502040504020204" pitchFamily="34" charset="0"/>
                  </a:rPr>
                  <a:t>β(</a:t>
                </a:r>
                <a:r>
                  <a:rPr lang="en-US" sz="2800" dirty="0">
                    <a:latin typeface="Cambria Math" panose="02040503050406030204" pitchFamily="18" charset="0"/>
                    <a:ea typeface="Cambria Math" panose="02040503050406030204" pitchFamily="18" charset="0"/>
                    <a:cs typeface="Noto Sans" panose="020B0502040504020204" pitchFamily="34" charset="0"/>
                  </a:rPr>
                  <a:t>z, </a:t>
                </a:r>
                <a:r>
                  <a:rPr lang="el-GR" sz="2800" dirty="0">
                    <a:latin typeface="Cambria Math" panose="02040503050406030204" pitchFamily="18" charset="0"/>
                    <a:ea typeface="Cambria Math" panose="02040503050406030204" pitchFamily="18" charset="0"/>
                    <a:cs typeface="Noto Sans" panose="020B0502040504020204" pitchFamily="34" charset="0"/>
                  </a:rPr>
                  <a:t>λ) </a:t>
                </a:r>
                <a14:m>
                  <m:oMath xmlns:m="http://schemas.openxmlformats.org/officeDocument/2006/math">
                    <m:sSup>
                      <m:sSupPr>
                        <m:ctrlPr>
                          <a:rPr lang="en-CA" sz="2800" i="1" smtClean="0">
                            <a:latin typeface="Cambria Math" panose="02040503050406030204" pitchFamily="18" charset="0"/>
                            <a:ea typeface="Cambria Math" panose="02040503050406030204" pitchFamily="18" charset="0"/>
                          </a:rPr>
                        </m:ctrlPr>
                      </m:sSupPr>
                      <m:e>
                        <m:r>
                          <m:rPr>
                            <m:sty m:val="p"/>
                          </m:rPr>
                          <a:rPr lang="en-CA" sz="2800" smtClean="0">
                            <a:latin typeface="Cambria Math" panose="02040503050406030204" pitchFamily="18" charset="0"/>
                            <a:ea typeface="Cambria Math" panose="02040503050406030204" pitchFamily="18" charset="0"/>
                          </a:rPr>
                          <m:t>e</m:t>
                        </m:r>
                      </m:e>
                      <m:sup>
                        <m:r>
                          <a:rPr lang="en-US" sz="2800">
                            <a:latin typeface="Cambria Math" panose="02040503050406030204" pitchFamily="18" charset="0"/>
                            <a:ea typeface="Cambria Math" panose="02040503050406030204" pitchFamily="18" charset="0"/>
                          </a:rPr>
                          <m:t>−2</m:t>
                        </m:r>
                        <m:nary>
                          <m:naryPr>
                            <m:ctrlPr>
                              <a:rPr lang="en-US" sz="2800" i="1">
                                <a:latin typeface="Cambria Math" panose="02040503050406030204" pitchFamily="18" charset="0"/>
                                <a:ea typeface="Cambria Math" panose="02040503050406030204" pitchFamily="18" charset="0"/>
                              </a:rPr>
                            </m:ctrlPr>
                          </m:naryPr>
                          <m:sub>
                            <m:r>
                              <m:rPr>
                                <m:brk m:alnAt="23"/>
                              </m:rPr>
                              <a:rPr lang="en-CA" sz="2800">
                                <a:latin typeface="Cambria Math" panose="02040503050406030204" pitchFamily="18" charset="0"/>
                                <a:ea typeface="Cambria Math" panose="02040503050406030204" pitchFamily="18" charset="0"/>
                              </a:rPr>
                              <m:t>0</m:t>
                            </m:r>
                          </m:sub>
                          <m:sup>
                            <m:r>
                              <m:rPr>
                                <m:sty m:val="p"/>
                              </m:rPr>
                              <a:rPr lang="en-CA" sz="2800" b="0" i="0" smtClean="0">
                                <a:latin typeface="Cambria Math" panose="02040503050406030204" pitchFamily="18" charset="0"/>
                                <a:ea typeface="Cambria Math" panose="02040503050406030204" pitchFamily="18" charset="0"/>
                              </a:rPr>
                              <m:t>z</m:t>
                            </m:r>
                          </m:sup>
                          <m:e>
                            <m:r>
                              <m:rPr>
                                <m:sty m:val="p"/>
                              </m:rPr>
                              <a:rPr lang="en-US" sz="2800" smtClean="0">
                                <a:latin typeface="Cambria Math" panose="02040503050406030204" pitchFamily="18" charset="0"/>
                                <a:ea typeface="Cambria Math" panose="02040503050406030204" pitchFamily="18" charset="0"/>
                              </a:rPr>
                              <m:t>α</m:t>
                            </m:r>
                            <m:d>
                              <m:dPr>
                                <m:ctrlPr>
                                  <a:rPr lang="en-US" sz="2800" i="1">
                                    <a:latin typeface="Cambria Math" panose="02040503050406030204" pitchFamily="18" charset="0"/>
                                    <a:ea typeface="Cambria Math" panose="02040503050406030204" pitchFamily="18" charset="0"/>
                                  </a:rPr>
                                </m:ctrlPr>
                              </m:dPr>
                              <m:e>
                                <m:sSup>
                                  <m:sSupPr>
                                    <m:ctrlPr>
                                      <a:rPr lang="en-CA" sz="2800" b="0" i="1" smtClean="0">
                                        <a:latin typeface="Cambria Math" panose="02040503050406030204" pitchFamily="18" charset="0"/>
                                        <a:ea typeface="Cambria Math" panose="02040503050406030204" pitchFamily="18" charset="0"/>
                                      </a:rPr>
                                    </m:ctrlPr>
                                  </m:sSupPr>
                                  <m:e>
                                    <m:r>
                                      <m:rPr>
                                        <m:sty m:val="p"/>
                                      </m:rPr>
                                      <a:rPr lang="en-CA" sz="2800" b="0" i="0" smtClean="0">
                                        <a:latin typeface="Cambria Math" panose="02040503050406030204" pitchFamily="18" charset="0"/>
                                        <a:ea typeface="Cambria Math" panose="02040503050406030204" pitchFamily="18" charset="0"/>
                                      </a:rPr>
                                      <m:t>z</m:t>
                                    </m:r>
                                  </m:e>
                                  <m:sup>
                                    <m:r>
                                      <a:rPr lang="en-CA" sz="2800" b="0" i="0" smtClean="0">
                                        <a:latin typeface="Cambria Math" panose="02040503050406030204" pitchFamily="18" charset="0"/>
                                        <a:ea typeface="Cambria Math" panose="02040503050406030204" pitchFamily="18" charset="0"/>
                                      </a:rPr>
                                      <m:t>′</m:t>
                                    </m:r>
                                  </m:sup>
                                </m:sSup>
                                <m:r>
                                  <a:rPr lang="en-US" sz="2800">
                                    <a:latin typeface="Cambria Math" panose="02040503050406030204" pitchFamily="18" charset="0"/>
                                    <a:ea typeface="Cambria Math" panose="02040503050406030204" pitchFamily="18" charset="0"/>
                                  </a:rPr>
                                  <m:t>,</m:t>
                                </m:r>
                                <m:r>
                                  <m:rPr>
                                    <m:sty m:val="p"/>
                                  </m:rPr>
                                  <a:rPr lang="en-US" sz="2800">
                                    <a:latin typeface="Cambria Math" panose="02040503050406030204" pitchFamily="18" charset="0"/>
                                    <a:ea typeface="Cambria Math" panose="02040503050406030204" pitchFamily="18" charset="0"/>
                                  </a:rPr>
                                  <m:t>λ</m:t>
                                </m:r>
                              </m:e>
                            </m:d>
                          </m:e>
                        </m:nary>
                        <m:r>
                          <m:rPr>
                            <m:sty m:val="p"/>
                          </m:rPr>
                          <a:rPr lang="en-US" sz="2800">
                            <a:latin typeface="Cambria Math" panose="02040503050406030204" pitchFamily="18" charset="0"/>
                            <a:ea typeface="Cambria Math" panose="02040503050406030204" pitchFamily="18" charset="0"/>
                          </a:rPr>
                          <m:t>d</m:t>
                        </m:r>
                        <m:sSup>
                          <m:sSupPr>
                            <m:ctrlPr>
                              <a:rPr lang="en-CA" sz="2800" b="0" i="1" smtClean="0">
                                <a:latin typeface="Cambria Math" panose="02040503050406030204" pitchFamily="18" charset="0"/>
                                <a:ea typeface="Cambria Math" panose="02040503050406030204" pitchFamily="18" charset="0"/>
                              </a:rPr>
                            </m:ctrlPr>
                          </m:sSupPr>
                          <m:e>
                            <m:r>
                              <a:rPr lang="en-CA" sz="2800" b="0" i="1" smtClean="0">
                                <a:latin typeface="Cambria Math" panose="02040503050406030204" pitchFamily="18" charset="0"/>
                                <a:ea typeface="Cambria Math" panose="02040503050406030204" pitchFamily="18" charset="0"/>
                              </a:rPr>
                              <m:t>𝑧</m:t>
                            </m:r>
                          </m:e>
                          <m:sup>
                            <m:r>
                              <a:rPr lang="en-CA" sz="2800" b="0" i="1" smtClean="0">
                                <a:latin typeface="Cambria Math" panose="02040503050406030204" pitchFamily="18" charset="0"/>
                                <a:ea typeface="Cambria Math" panose="02040503050406030204" pitchFamily="18" charset="0"/>
                              </a:rPr>
                              <m:t>′</m:t>
                            </m:r>
                          </m:sup>
                        </m:sSup>
                      </m:sup>
                    </m:sSup>
                  </m:oMath>
                </a14:m>
                <a:r>
                  <a:rPr lang="en-US" sz="2800" dirty="0">
                    <a:latin typeface="Cambria Math" panose="02040503050406030204" pitchFamily="18" charset="0"/>
                    <a:ea typeface="Cambria Math" panose="02040503050406030204" pitchFamily="18" charset="0"/>
                    <a:cs typeface="Noto Sans" panose="020B0502040504020204" pitchFamily="34" charset="0"/>
                  </a:rPr>
                  <a:t> </a:t>
                </a:r>
                <a:endParaRPr lang="en-US" sz="2800" dirty="0"/>
              </a:p>
              <a:p>
                <a:endParaRPr lang="en-US" sz="2400" dirty="0"/>
              </a:p>
            </p:txBody>
          </p:sp>
        </mc:Choice>
        <mc:Fallback xmlns="">
          <p:sp>
            <p:nvSpPr>
              <p:cNvPr id="8" name="TextBox 7">
                <a:extLst>
                  <a:ext uri="{FF2B5EF4-FFF2-40B4-BE49-F238E27FC236}">
                    <a16:creationId xmlns:a16="http://schemas.microsoft.com/office/drawing/2014/main" id="{B0B87CCB-1EDD-6F9E-08B0-01A3E451898A}"/>
                  </a:ext>
                </a:extLst>
              </p:cNvPr>
              <p:cNvSpPr txBox="1">
                <a:spLocks noRot="1" noChangeAspect="1" noMove="1" noResize="1" noEditPoints="1" noAdjustHandles="1" noChangeArrowheads="1" noChangeShapeType="1" noTextEdit="1"/>
              </p:cNvSpPr>
              <p:nvPr/>
            </p:nvSpPr>
            <p:spPr>
              <a:xfrm>
                <a:off x="287172" y="1244495"/>
                <a:ext cx="6139472" cy="2372701"/>
              </a:xfrm>
              <a:prstGeom prst="rect">
                <a:avLst/>
              </a:prstGeom>
              <a:blipFill>
                <a:blip r:embed="rId2"/>
                <a:stretch>
                  <a:fillRect l="-2066" t="-1596" b="-4787"/>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BB150F5B-BB63-B097-1DF7-83EE279E4ED9}"/>
              </a:ext>
            </a:extLst>
          </p:cNvPr>
          <p:cNvSpPr txBox="1"/>
          <p:nvPr/>
        </p:nvSpPr>
        <p:spPr>
          <a:xfrm>
            <a:off x="6309766" y="1230516"/>
            <a:ext cx="5768650" cy="1200329"/>
          </a:xfrm>
          <a:prstGeom prst="rect">
            <a:avLst/>
          </a:prstGeom>
          <a:noFill/>
        </p:spPr>
        <p:txBody>
          <a:bodyPr wrap="square" rtlCol="0">
            <a:spAutoFit/>
          </a:bodyPr>
          <a:lstStyle/>
          <a:p>
            <a:r>
              <a:rPr lang="en-US" sz="2400" dirty="0"/>
              <a:t>We cannot separate extinction and backscatter in an elastic lidar measurement without assumption of the lidar ratio</a:t>
            </a:r>
            <a:r>
              <a:rPr lang="en-US" sz="2400" b="1" dirty="0"/>
              <a:t>:</a:t>
            </a:r>
          </a:p>
        </p:txBody>
      </p:sp>
      <mc:AlternateContent xmlns:mc="http://schemas.openxmlformats.org/markup-compatibility/2006" xmlns:a14="http://schemas.microsoft.com/office/drawing/2010/main">
        <mc:Choice Requires="a14">
          <p:sp>
            <p:nvSpPr>
              <p:cNvPr id="11" name="Content Placeholder 2">
                <a:extLst>
                  <a:ext uri="{FF2B5EF4-FFF2-40B4-BE49-F238E27FC236}">
                    <a16:creationId xmlns:a16="http://schemas.microsoft.com/office/drawing/2014/main" id="{DB023D78-F87A-E79B-239D-FBA43A5DCA17}"/>
                  </a:ext>
                </a:extLst>
              </p:cNvPr>
              <p:cNvSpPr>
                <a:spLocks noGrp="1"/>
              </p:cNvSpPr>
              <p:nvPr>
                <p:ph idx="1"/>
              </p:nvPr>
            </p:nvSpPr>
            <p:spPr>
              <a:xfrm>
                <a:off x="7428474" y="2530823"/>
                <a:ext cx="3430558" cy="888054"/>
              </a:xfrm>
            </p:spPr>
            <p:txBody>
              <a:bodyPr>
                <a:normAutofit/>
              </a:bodyPr>
              <a:lstStyle/>
              <a:p>
                <a:pPr marL="0" indent="0">
                  <a:buNone/>
                </a:pPr>
                <a14:m>
                  <m:oMath xmlns:m="http://schemas.openxmlformats.org/officeDocument/2006/math">
                    <m:r>
                      <a:rPr lang="en-CA" sz="3600" b="0" i="1" smtClean="0">
                        <a:latin typeface="Cambria Math" panose="02040503050406030204" pitchFamily="18" charset="0"/>
                      </a:rPr>
                      <m:t>𝑆</m:t>
                    </m:r>
                    <m:r>
                      <a:rPr lang="en-CA" sz="3600" b="0" i="1" smtClean="0">
                        <a:latin typeface="Cambria Math" panose="02040503050406030204" pitchFamily="18" charset="0"/>
                      </a:rPr>
                      <m:t>=</m:t>
                    </m:r>
                    <m:f>
                      <m:fPr>
                        <m:ctrlPr>
                          <a:rPr lang="en-CA" sz="3600" b="0" i="1" smtClean="0">
                            <a:latin typeface="Cambria Math" panose="02040503050406030204" pitchFamily="18" charset="0"/>
                          </a:rPr>
                        </m:ctrlPr>
                      </m:fPr>
                      <m:num>
                        <m:r>
                          <a:rPr lang="en-CA" sz="3600" b="0" i="1" smtClean="0">
                            <a:latin typeface="Cambria Math" panose="02040503050406030204" pitchFamily="18" charset="0"/>
                          </a:rPr>
                          <m:t>𝛼</m:t>
                        </m:r>
                      </m:num>
                      <m:den>
                        <m:r>
                          <a:rPr lang="en-CA" sz="3600" b="0" i="1" smtClean="0">
                            <a:latin typeface="Cambria Math" panose="02040503050406030204" pitchFamily="18" charset="0"/>
                          </a:rPr>
                          <m:t>𝛽</m:t>
                        </m:r>
                      </m:den>
                    </m:f>
                  </m:oMath>
                </a14:m>
                <a:r>
                  <a:rPr lang="en-US" sz="3600" dirty="0"/>
                  <a:t>    </a:t>
                </a:r>
                <a:r>
                  <a:rPr lang="en-US" sz="2400" dirty="0"/>
                  <a:t>units: </a:t>
                </a:r>
                <a:r>
                  <a:rPr lang="en-US" sz="2400" dirty="0" err="1"/>
                  <a:t>sr</a:t>
                </a:r>
                <a:endParaRPr lang="en-US" sz="2400" dirty="0"/>
              </a:p>
              <a:p>
                <a:pPr marL="0" indent="0">
                  <a:buNone/>
                </a:pPr>
                <a:endParaRPr lang="en-US" sz="4000" dirty="0"/>
              </a:p>
            </p:txBody>
          </p:sp>
        </mc:Choice>
        <mc:Fallback xmlns="">
          <p:sp>
            <p:nvSpPr>
              <p:cNvPr id="11" name="Content Placeholder 2">
                <a:extLst>
                  <a:ext uri="{FF2B5EF4-FFF2-40B4-BE49-F238E27FC236}">
                    <a16:creationId xmlns:a16="http://schemas.microsoft.com/office/drawing/2014/main" id="{DB023D78-F87A-E79B-239D-FBA43A5DCA17}"/>
                  </a:ext>
                </a:extLst>
              </p:cNvPr>
              <p:cNvSpPr>
                <a:spLocks noGrp="1" noRot="1" noChangeAspect="1" noMove="1" noResize="1" noEditPoints="1" noAdjustHandles="1" noChangeArrowheads="1" noChangeShapeType="1" noTextEdit="1"/>
              </p:cNvSpPr>
              <p:nvPr>
                <p:ph idx="1"/>
              </p:nvPr>
            </p:nvSpPr>
            <p:spPr>
              <a:xfrm>
                <a:off x="7428474" y="2530823"/>
                <a:ext cx="3430558" cy="888054"/>
              </a:xfrm>
              <a:blipFill>
                <a:blip r:embed="rId3"/>
                <a:stretch>
                  <a:fillRect l="-2222" b="-5634"/>
                </a:stretch>
              </a:blipFill>
            </p:spPr>
            <p:txBody>
              <a:bodyPr/>
              <a:lstStyle/>
              <a:p>
                <a:r>
                  <a:rPr lang="en-US">
                    <a:noFill/>
                  </a:rPr>
                  <a:t> </a:t>
                </a:r>
              </a:p>
            </p:txBody>
          </p:sp>
        </mc:Fallback>
      </mc:AlternateContent>
      <p:sp>
        <p:nvSpPr>
          <p:cNvPr id="17" name="Title 1">
            <a:extLst>
              <a:ext uri="{FF2B5EF4-FFF2-40B4-BE49-F238E27FC236}">
                <a16:creationId xmlns:a16="http://schemas.microsoft.com/office/drawing/2014/main" id="{0006BBAD-2808-98A0-1662-A69DB5DB0FA7}"/>
              </a:ext>
            </a:extLst>
          </p:cNvPr>
          <p:cNvSpPr txBox="1">
            <a:spLocks/>
          </p:cNvSpPr>
          <p:nvPr/>
        </p:nvSpPr>
        <p:spPr>
          <a:xfrm>
            <a:off x="287172" y="3617196"/>
            <a:ext cx="5113335" cy="7297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rgbClr val="3C1B71"/>
                </a:solidFill>
              </a:rPr>
              <a:t>ALI measurements</a:t>
            </a:r>
          </a:p>
        </p:txBody>
      </p:sp>
      <p:sp>
        <p:nvSpPr>
          <p:cNvPr id="18" name="TextBox 17">
            <a:extLst>
              <a:ext uri="{FF2B5EF4-FFF2-40B4-BE49-F238E27FC236}">
                <a16:creationId xmlns:a16="http://schemas.microsoft.com/office/drawing/2014/main" id="{9C1548BB-895D-04E0-F8E5-C77895EE8A2E}"/>
              </a:ext>
            </a:extLst>
          </p:cNvPr>
          <p:cNvSpPr txBox="1"/>
          <p:nvPr/>
        </p:nvSpPr>
        <p:spPr>
          <a:xfrm>
            <a:off x="1079441" y="4518469"/>
            <a:ext cx="10460649" cy="523220"/>
          </a:xfrm>
          <a:prstGeom prst="rect">
            <a:avLst/>
          </a:prstGeom>
          <a:noFill/>
        </p:spPr>
        <p:txBody>
          <a:bodyPr wrap="square" rtlCol="0">
            <a:spAutoFit/>
          </a:bodyPr>
          <a:lstStyle/>
          <a:p>
            <a:r>
              <a:rPr lang="en-US" sz="2800" dirty="0"/>
              <a:t>ALI measures limb scattered radiance from the Sun and retrieves:</a:t>
            </a:r>
          </a:p>
        </p:txBody>
      </p:sp>
      <p:sp>
        <p:nvSpPr>
          <p:cNvPr id="4" name="TextBox 3">
            <a:extLst>
              <a:ext uri="{FF2B5EF4-FFF2-40B4-BE49-F238E27FC236}">
                <a16:creationId xmlns:a16="http://schemas.microsoft.com/office/drawing/2014/main" id="{609AFFB3-F182-0EA7-5503-95A9DC67EEDA}"/>
              </a:ext>
            </a:extLst>
          </p:cNvPr>
          <p:cNvSpPr txBox="1"/>
          <p:nvPr/>
        </p:nvSpPr>
        <p:spPr>
          <a:xfrm>
            <a:off x="2046921" y="5190553"/>
            <a:ext cx="3188309" cy="523220"/>
          </a:xfrm>
          <a:prstGeom prst="rect">
            <a:avLst/>
          </a:prstGeom>
          <a:noFill/>
        </p:spPr>
        <p:txBody>
          <a:bodyPr wrap="none" rtlCol="0">
            <a:spAutoFit/>
          </a:bodyPr>
          <a:lstStyle/>
          <a:p>
            <a:pPr marL="285750" indent="-285750">
              <a:buFont typeface="Arial" panose="020B0604020202020204" pitchFamily="34" charset="0"/>
              <a:buChar char="•"/>
            </a:pPr>
            <a:r>
              <a:rPr lang="en-US" sz="2800" b="1" dirty="0"/>
              <a:t>Aerosol extinction</a:t>
            </a:r>
          </a:p>
        </p:txBody>
      </p:sp>
      <p:sp>
        <p:nvSpPr>
          <p:cNvPr id="5" name="TextBox 4">
            <a:extLst>
              <a:ext uri="{FF2B5EF4-FFF2-40B4-BE49-F238E27FC236}">
                <a16:creationId xmlns:a16="http://schemas.microsoft.com/office/drawing/2014/main" id="{B8B5BA2E-BF98-CFAA-1294-E46A8239933C}"/>
              </a:ext>
            </a:extLst>
          </p:cNvPr>
          <p:cNvSpPr txBox="1"/>
          <p:nvPr/>
        </p:nvSpPr>
        <p:spPr>
          <a:xfrm>
            <a:off x="6096000" y="5188762"/>
            <a:ext cx="3454985" cy="523220"/>
          </a:xfrm>
          <a:prstGeom prst="rect">
            <a:avLst/>
          </a:prstGeom>
          <a:noFill/>
        </p:spPr>
        <p:txBody>
          <a:bodyPr wrap="none" rtlCol="0">
            <a:spAutoFit/>
          </a:bodyPr>
          <a:lstStyle/>
          <a:p>
            <a:pPr marL="285750" indent="-285750">
              <a:buFont typeface="Arial" panose="020B0604020202020204" pitchFamily="34" charset="0"/>
              <a:buChar char="•"/>
            </a:pPr>
            <a:r>
              <a:rPr lang="en-US" sz="2800" b="1" dirty="0"/>
              <a:t>Aerosol particle size</a:t>
            </a:r>
          </a:p>
        </p:txBody>
      </p:sp>
      <p:sp>
        <p:nvSpPr>
          <p:cNvPr id="9" name="Slide Number Placeholder 26">
            <a:extLst>
              <a:ext uri="{FF2B5EF4-FFF2-40B4-BE49-F238E27FC236}">
                <a16:creationId xmlns:a16="http://schemas.microsoft.com/office/drawing/2014/main" id="{305D7F32-8A15-524C-D167-3E959C454E2D}"/>
              </a:ext>
            </a:extLst>
          </p:cNvPr>
          <p:cNvSpPr>
            <a:spLocks noGrp="1"/>
          </p:cNvSpPr>
          <p:nvPr>
            <p:ph type="sldNum" sz="quarter" idx="12"/>
          </p:nvPr>
        </p:nvSpPr>
        <p:spPr>
          <a:xfrm>
            <a:off x="8610600" y="6356350"/>
            <a:ext cx="2743200" cy="365125"/>
          </a:xfrm>
        </p:spPr>
        <p:txBody>
          <a:bodyPr/>
          <a:lstStyle/>
          <a:p>
            <a:fld id="{E2C4EB3A-295A-014F-996A-72C0D79916B0}" type="slidenum">
              <a:rPr lang="en-US" smtClean="0"/>
              <a:t>9</a:t>
            </a:fld>
            <a:endParaRPr lang="en-US"/>
          </a:p>
        </p:txBody>
      </p:sp>
      <p:cxnSp>
        <p:nvCxnSpPr>
          <p:cNvPr id="6" name="Straight Connector 5">
            <a:extLst>
              <a:ext uri="{FF2B5EF4-FFF2-40B4-BE49-F238E27FC236}">
                <a16:creationId xmlns:a16="http://schemas.microsoft.com/office/drawing/2014/main" id="{6B33EA01-180C-7D47-395C-5B6A8A8C60CA}"/>
              </a:ext>
            </a:extLst>
          </p:cNvPr>
          <p:cNvCxnSpPr/>
          <p:nvPr/>
        </p:nvCxnSpPr>
        <p:spPr>
          <a:xfrm>
            <a:off x="287172" y="3520436"/>
            <a:ext cx="11573691" cy="0"/>
          </a:xfrm>
          <a:prstGeom prst="line">
            <a:avLst/>
          </a:prstGeom>
          <a:ln w="19050">
            <a:solidFill>
              <a:srgbClr val="3C1B7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78589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4" grpId="0"/>
      <p:bldP spid="5"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7216</TotalTime>
  <Words>1470</Words>
  <Application>Microsoft Macintosh PowerPoint</Application>
  <PresentationFormat>Widescreen</PresentationFormat>
  <Paragraphs>127</Paragraphs>
  <Slides>14</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Aptos</vt:lpstr>
      <vt:lpstr>Arial</vt:lpstr>
      <vt:lpstr>Calibri</vt:lpstr>
      <vt:lpstr>Calibri Light</vt:lpstr>
      <vt:lpstr>Cambria Math</vt:lpstr>
      <vt:lpstr>Helvetica</vt:lpstr>
      <vt:lpstr>Noto Sans</vt:lpstr>
      <vt:lpstr>Office Theme</vt:lpstr>
      <vt:lpstr>PowerPoint Presentation</vt:lpstr>
      <vt:lpstr>Introduction</vt:lpstr>
      <vt:lpstr>PowerPoint Presentation</vt:lpstr>
      <vt:lpstr>HAWC (High-altitude Aerosols, Water vapour and Clouds) Satellite Mission</vt:lpstr>
      <vt:lpstr>ALI Instrument</vt:lpstr>
      <vt:lpstr>Micro Pulse Lidars (MPLs)</vt:lpstr>
      <vt:lpstr>PowerPoint Presentation</vt:lpstr>
      <vt:lpstr>A Little Radiative Transfer</vt:lpstr>
      <vt:lpstr>MPL measurements</vt:lpstr>
      <vt:lpstr>Relating MPL and ALI Measurements</vt:lpstr>
      <vt:lpstr>Initial Result Comparing ALI and MPL Simulations</vt:lpstr>
      <vt:lpstr>Future Work</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Campbell</dc:creator>
  <cp:lastModifiedBy>Emily Tracey</cp:lastModifiedBy>
  <cp:revision>14</cp:revision>
  <dcterms:created xsi:type="dcterms:W3CDTF">2020-11-10T15:14:09Z</dcterms:created>
  <dcterms:modified xsi:type="dcterms:W3CDTF">2024-05-28T21:10:25Z</dcterms:modified>
</cp:coreProperties>
</file>