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25" r:id="rId5"/>
    <p:sldId id="338" r:id="rId6"/>
    <p:sldId id="324" r:id="rId7"/>
    <p:sldId id="341" r:id="rId8"/>
    <p:sldId id="342" r:id="rId9"/>
    <p:sldId id="352" r:id="rId10"/>
    <p:sldId id="367" r:id="rId11"/>
    <p:sldId id="339" r:id="rId12"/>
    <p:sldId id="340" r:id="rId13"/>
    <p:sldId id="330" r:id="rId14"/>
    <p:sldId id="358" r:id="rId15"/>
    <p:sldId id="357" r:id="rId16"/>
    <p:sldId id="350" r:id="rId17"/>
    <p:sldId id="343" r:id="rId18"/>
    <p:sldId id="349" r:id="rId19"/>
    <p:sldId id="345" r:id="rId20"/>
    <p:sldId id="361" r:id="rId21"/>
    <p:sldId id="344" r:id="rId22"/>
    <p:sldId id="351" r:id="rId23"/>
    <p:sldId id="359" r:id="rId24"/>
    <p:sldId id="346" r:id="rId25"/>
    <p:sldId id="347" r:id="rId26"/>
    <p:sldId id="353" r:id="rId27"/>
    <p:sldId id="354" r:id="rId28"/>
    <p:sldId id="355" r:id="rId29"/>
    <p:sldId id="356" r:id="rId30"/>
    <p:sldId id="366" r:id="rId31"/>
    <p:sldId id="365" r:id="rId32"/>
    <p:sldId id="363" r:id="rId33"/>
    <p:sldId id="364" r:id="rId34"/>
    <p:sldId id="36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A9AC"/>
    <a:srgbClr val="FABD0F"/>
    <a:srgbClr val="EBEBEC"/>
    <a:srgbClr val="B4C0CC"/>
    <a:srgbClr val="788CA3"/>
    <a:srgbClr val="3C5979"/>
    <a:srgbClr val="212121"/>
    <a:srgbClr val="002451"/>
    <a:srgbClr val="B90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/>
    <p:restoredTop sz="91588" autoAdjust="0"/>
  </p:normalViewPr>
  <p:slideViewPr>
    <p:cSldViewPr snapToGrid="0" snapToObjects="1">
      <p:cViewPr varScale="1">
        <p:scale>
          <a:sx n="101" d="100"/>
          <a:sy n="101" d="100"/>
        </p:scale>
        <p:origin x="1386" y="114"/>
      </p:cViewPr>
      <p:guideLst/>
    </p:cSldViewPr>
  </p:slideViewPr>
  <p:outlineViewPr>
    <p:cViewPr>
      <p:scale>
        <a:sx n="33" d="100"/>
        <a:sy n="33" d="100"/>
      </p:scale>
      <p:origin x="0" y="-134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yank Arora" userId="f8afa3ba-9017-405c-983f-dd3164c5c766" providerId="ADAL" clId="{43D103CB-F9CF-4581-8748-28C993FB5B59}"/>
    <pc:docChg chg="undo custSel modSld">
      <pc:chgData name="Mayank Arora" userId="f8afa3ba-9017-405c-983f-dd3164c5c766" providerId="ADAL" clId="{43D103CB-F9CF-4581-8748-28C993FB5B59}" dt="2024-05-28T03:28:04.533" v="36" actId="20577"/>
      <pc:docMkLst>
        <pc:docMk/>
      </pc:docMkLst>
      <pc:sldChg chg="modSp mod">
        <pc:chgData name="Mayank Arora" userId="f8afa3ba-9017-405c-983f-dd3164c5c766" providerId="ADAL" clId="{43D103CB-F9CF-4581-8748-28C993FB5B59}" dt="2024-05-28T03:28:04.533" v="36" actId="20577"/>
        <pc:sldMkLst>
          <pc:docMk/>
          <pc:sldMk cId="2782339739" sldId="325"/>
        </pc:sldMkLst>
        <pc:spChg chg="mod">
          <ac:chgData name="Mayank Arora" userId="f8afa3ba-9017-405c-983f-dd3164c5c766" providerId="ADAL" clId="{43D103CB-F9CF-4581-8748-28C993FB5B59}" dt="2024-05-28T03:28:04.533" v="36" actId="20577"/>
          <ac:spMkLst>
            <pc:docMk/>
            <pc:sldMk cId="2782339739" sldId="325"/>
            <ac:spMk id="2" creationId="{4764FD92-B381-0343-90F5-7E7C24033BAD}"/>
          </ac:spMkLst>
        </pc:spChg>
      </pc:sldChg>
    </pc:docChg>
  </pc:docChgLst>
  <pc:docChgLst>
    <pc:chgData name="Mayank Arora" userId="f8afa3ba-9017-405c-983f-dd3164c5c766" providerId="ADAL" clId="{B74F5757-A475-4751-BC5A-BBDAC5C99D51}"/>
    <pc:docChg chg="undo redo custSel addSld delSld modSld sldOrd">
      <pc:chgData name="Mayank Arora" userId="f8afa3ba-9017-405c-983f-dd3164c5c766" providerId="ADAL" clId="{B74F5757-A475-4751-BC5A-BBDAC5C99D51}" dt="2024-05-23T22:10:12.319" v="565" actId="1076"/>
      <pc:docMkLst>
        <pc:docMk/>
      </pc:docMkLst>
      <pc:sldChg chg="modSp mod">
        <pc:chgData name="Mayank Arora" userId="f8afa3ba-9017-405c-983f-dd3164c5c766" providerId="ADAL" clId="{B74F5757-A475-4751-BC5A-BBDAC5C99D51}" dt="2024-05-22T22:15:37.627" v="139" actId="1076"/>
        <pc:sldMkLst>
          <pc:docMk/>
          <pc:sldMk cId="2782339739" sldId="325"/>
        </pc:sldMkLst>
        <pc:spChg chg="mod">
          <ac:chgData name="Mayank Arora" userId="f8afa3ba-9017-405c-983f-dd3164c5c766" providerId="ADAL" clId="{B74F5757-A475-4751-BC5A-BBDAC5C99D51}" dt="2024-05-22T22:15:37.627" v="139" actId="1076"/>
          <ac:spMkLst>
            <pc:docMk/>
            <pc:sldMk cId="2782339739" sldId="325"/>
            <ac:spMk id="2" creationId="{4764FD92-B381-0343-90F5-7E7C24033BAD}"/>
          </ac:spMkLst>
        </pc:spChg>
        <pc:spChg chg="mod">
          <ac:chgData name="Mayank Arora" userId="f8afa3ba-9017-405c-983f-dd3164c5c766" providerId="ADAL" clId="{B74F5757-A475-4751-BC5A-BBDAC5C99D51}" dt="2024-05-22T22:15:35.231" v="138" actId="1076"/>
          <ac:spMkLst>
            <pc:docMk/>
            <pc:sldMk cId="2782339739" sldId="325"/>
            <ac:spMk id="3" creationId="{5A4FAF5F-8D52-274A-8B4D-B90D0C892371}"/>
          </ac:spMkLst>
        </pc:spChg>
      </pc:sldChg>
      <pc:sldChg chg="modSp mod">
        <pc:chgData name="Mayank Arora" userId="f8afa3ba-9017-405c-983f-dd3164c5c766" providerId="ADAL" clId="{B74F5757-A475-4751-BC5A-BBDAC5C99D51}" dt="2024-05-16T19:43:39.275" v="17" actId="20577"/>
        <pc:sldMkLst>
          <pc:docMk/>
          <pc:sldMk cId="2039627317" sldId="338"/>
        </pc:sldMkLst>
        <pc:spChg chg="mod">
          <ac:chgData name="Mayank Arora" userId="f8afa3ba-9017-405c-983f-dd3164c5c766" providerId="ADAL" clId="{B74F5757-A475-4751-BC5A-BBDAC5C99D51}" dt="2024-05-16T19:43:39.275" v="17" actId="20577"/>
          <ac:spMkLst>
            <pc:docMk/>
            <pc:sldMk cId="2039627317" sldId="338"/>
            <ac:spMk id="2" creationId="{0288A2DA-EEEC-634D-B90D-697B7522783A}"/>
          </ac:spMkLst>
        </pc:spChg>
      </pc:sldChg>
      <pc:sldChg chg="mod modShow">
        <pc:chgData name="Mayank Arora" userId="f8afa3ba-9017-405c-983f-dd3164c5c766" providerId="ADAL" clId="{B74F5757-A475-4751-BC5A-BBDAC5C99D51}" dt="2024-05-17T20:15:09.643" v="18" actId="729"/>
        <pc:sldMkLst>
          <pc:docMk/>
          <pc:sldMk cId="2386735167" sldId="340"/>
        </pc:sldMkLst>
      </pc:sldChg>
      <pc:sldChg chg="modSp mod">
        <pc:chgData name="Mayank Arora" userId="f8afa3ba-9017-405c-983f-dd3164c5c766" providerId="ADAL" clId="{B74F5757-A475-4751-BC5A-BBDAC5C99D51}" dt="2024-05-23T22:09:55.596" v="564" actId="20577"/>
        <pc:sldMkLst>
          <pc:docMk/>
          <pc:sldMk cId="3612088016" sldId="341"/>
        </pc:sldMkLst>
        <pc:spChg chg="mod">
          <ac:chgData name="Mayank Arora" userId="f8afa3ba-9017-405c-983f-dd3164c5c766" providerId="ADAL" clId="{B74F5757-A475-4751-BC5A-BBDAC5C99D51}" dt="2024-05-23T22:09:55.596" v="564" actId="20577"/>
          <ac:spMkLst>
            <pc:docMk/>
            <pc:sldMk cId="3612088016" sldId="341"/>
            <ac:spMk id="3" creationId="{EE1C16AE-E5ED-DB34-A21A-9ACD72F495BB}"/>
          </ac:spMkLst>
        </pc:spChg>
      </pc:sldChg>
      <pc:sldChg chg="addSp modSp mod">
        <pc:chgData name="Mayank Arora" userId="f8afa3ba-9017-405c-983f-dd3164c5c766" providerId="ADAL" clId="{B74F5757-A475-4751-BC5A-BBDAC5C99D51}" dt="2024-05-22T22:41:05.555" v="185" actId="14100"/>
        <pc:sldMkLst>
          <pc:docMk/>
          <pc:sldMk cId="247246818" sldId="342"/>
        </pc:sldMkLst>
        <pc:spChg chg="mod">
          <ac:chgData name="Mayank Arora" userId="f8afa3ba-9017-405c-983f-dd3164c5c766" providerId="ADAL" clId="{B74F5757-A475-4751-BC5A-BBDAC5C99D51}" dt="2024-05-22T22:40:58.286" v="183" actId="1076"/>
          <ac:spMkLst>
            <pc:docMk/>
            <pc:sldMk cId="247246818" sldId="342"/>
            <ac:spMk id="3" creationId="{A30481B9-D005-BBE1-F05C-EFF4CEA0BBB1}"/>
          </ac:spMkLst>
        </pc:spChg>
        <pc:picChg chg="add mod">
          <ac:chgData name="Mayank Arora" userId="f8afa3ba-9017-405c-983f-dd3164c5c766" providerId="ADAL" clId="{B74F5757-A475-4751-BC5A-BBDAC5C99D51}" dt="2024-05-22T22:41:05.555" v="185" actId="14100"/>
          <ac:picMkLst>
            <pc:docMk/>
            <pc:sldMk cId="247246818" sldId="342"/>
            <ac:picMk id="4" creationId="{4F6E0D73-54E6-3EA1-D4BE-550ECA69C998}"/>
          </ac:picMkLst>
        </pc:picChg>
      </pc:sldChg>
      <pc:sldChg chg="modSp mod modShow">
        <pc:chgData name="Mayank Arora" userId="f8afa3ba-9017-405c-983f-dd3164c5c766" providerId="ADAL" clId="{B74F5757-A475-4751-BC5A-BBDAC5C99D51}" dt="2024-05-22T23:03:11.752" v="273" actId="729"/>
        <pc:sldMkLst>
          <pc:docMk/>
          <pc:sldMk cId="3221866205" sldId="346"/>
        </pc:sldMkLst>
        <pc:spChg chg="mod">
          <ac:chgData name="Mayank Arora" userId="f8afa3ba-9017-405c-983f-dd3164c5c766" providerId="ADAL" clId="{B74F5757-A475-4751-BC5A-BBDAC5C99D51}" dt="2024-05-17T20:17:58.652" v="23" actId="20577"/>
          <ac:spMkLst>
            <pc:docMk/>
            <pc:sldMk cId="3221866205" sldId="346"/>
            <ac:spMk id="2" creationId="{94C7265E-D128-464D-9252-98D592797AD0}"/>
          </ac:spMkLst>
        </pc:spChg>
      </pc:sldChg>
      <pc:sldChg chg="mod modShow">
        <pc:chgData name="Mayank Arora" userId="f8afa3ba-9017-405c-983f-dd3164c5c766" providerId="ADAL" clId="{B74F5757-A475-4751-BC5A-BBDAC5C99D51}" dt="2024-05-17T20:15:53.827" v="20" actId="729"/>
        <pc:sldMkLst>
          <pc:docMk/>
          <pc:sldMk cId="173402230" sldId="347"/>
        </pc:sldMkLst>
      </pc:sldChg>
      <pc:sldChg chg="addSp delSp modSp mod">
        <pc:chgData name="Mayank Arora" userId="f8afa3ba-9017-405c-983f-dd3164c5c766" providerId="ADAL" clId="{B74F5757-A475-4751-BC5A-BBDAC5C99D51}" dt="2024-05-23T22:10:12.319" v="565" actId="1076"/>
        <pc:sldMkLst>
          <pc:docMk/>
          <pc:sldMk cId="767122394" sldId="352"/>
        </pc:sldMkLst>
        <pc:spChg chg="mod">
          <ac:chgData name="Mayank Arora" userId="f8afa3ba-9017-405c-983f-dd3164c5c766" providerId="ADAL" clId="{B74F5757-A475-4751-BC5A-BBDAC5C99D51}" dt="2024-05-22T22:53:37.324" v="207" actId="1076"/>
          <ac:spMkLst>
            <pc:docMk/>
            <pc:sldMk cId="767122394" sldId="352"/>
            <ac:spMk id="17" creationId="{7AB71DC9-5256-D3CA-1498-BE2227CA6CE4}"/>
          </ac:spMkLst>
        </pc:spChg>
        <pc:spChg chg="del">
          <ac:chgData name="Mayank Arora" userId="f8afa3ba-9017-405c-983f-dd3164c5c766" providerId="ADAL" clId="{B74F5757-A475-4751-BC5A-BBDAC5C99D51}" dt="2024-05-22T22:42:15.203" v="189" actId="21"/>
          <ac:spMkLst>
            <pc:docMk/>
            <pc:sldMk cId="767122394" sldId="352"/>
            <ac:spMk id="18" creationId="{FA4CB1F4-8DB9-9EAF-656B-E2942832DF9F}"/>
          </ac:spMkLst>
        </pc:spChg>
        <pc:spChg chg="mod">
          <ac:chgData name="Mayank Arora" userId="f8afa3ba-9017-405c-983f-dd3164c5c766" providerId="ADAL" clId="{B74F5757-A475-4751-BC5A-BBDAC5C99D51}" dt="2024-05-23T22:10:12.319" v="565" actId="1076"/>
          <ac:spMkLst>
            <pc:docMk/>
            <pc:sldMk cId="767122394" sldId="352"/>
            <ac:spMk id="19" creationId="{401EEC5A-C0D6-D89C-B5BB-93027B4E41A8}"/>
          </ac:spMkLst>
        </pc:spChg>
        <pc:grpChg chg="mod">
          <ac:chgData name="Mayank Arora" userId="f8afa3ba-9017-405c-983f-dd3164c5c766" providerId="ADAL" clId="{B74F5757-A475-4751-BC5A-BBDAC5C99D51}" dt="2024-05-22T22:43:33.480" v="205" actId="1076"/>
          <ac:grpSpMkLst>
            <pc:docMk/>
            <pc:sldMk cId="767122394" sldId="352"/>
            <ac:grpSpMk id="4" creationId="{51B005C4-657E-DE05-5578-0CC336185A2F}"/>
          </ac:grpSpMkLst>
        </pc:grpChg>
        <pc:picChg chg="add del">
          <ac:chgData name="Mayank Arora" userId="f8afa3ba-9017-405c-983f-dd3164c5c766" providerId="ADAL" clId="{B74F5757-A475-4751-BC5A-BBDAC5C99D51}" dt="2024-05-22T22:42:15.203" v="189" actId="21"/>
          <ac:picMkLst>
            <pc:docMk/>
            <pc:sldMk cId="767122394" sldId="352"/>
            <ac:picMk id="13" creationId="{63C20B4C-0FB6-183C-5EDF-1B237D2927BF}"/>
          </ac:picMkLst>
        </pc:picChg>
      </pc:sldChg>
      <pc:sldChg chg="addSp modSp mod">
        <pc:chgData name="Mayank Arora" userId="f8afa3ba-9017-405c-983f-dd3164c5c766" providerId="ADAL" clId="{B74F5757-A475-4751-BC5A-BBDAC5C99D51}" dt="2024-05-22T23:08:01.293" v="321" actId="1076"/>
        <pc:sldMkLst>
          <pc:docMk/>
          <pc:sldMk cId="3696008957" sldId="353"/>
        </pc:sldMkLst>
        <pc:spChg chg="mod">
          <ac:chgData name="Mayank Arora" userId="f8afa3ba-9017-405c-983f-dd3164c5c766" providerId="ADAL" clId="{B74F5757-A475-4751-BC5A-BBDAC5C99D51}" dt="2024-05-22T23:07:30.525" v="313" actId="1076"/>
          <ac:spMkLst>
            <pc:docMk/>
            <pc:sldMk cId="3696008957" sldId="353"/>
            <ac:spMk id="3" creationId="{9199BAE1-5F1C-3A33-2BC8-18518CA2785D}"/>
          </ac:spMkLst>
        </pc:spChg>
        <pc:picChg chg="mod modCrop">
          <ac:chgData name="Mayank Arora" userId="f8afa3ba-9017-405c-983f-dd3164c5c766" providerId="ADAL" clId="{B74F5757-A475-4751-BC5A-BBDAC5C99D51}" dt="2024-05-22T23:08:01.293" v="321" actId="1076"/>
          <ac:picMkLst>
            <pc:docMk/>
            <pc:sldMk cId="3696008957" sldId="353"/>
            <ac:picMk id="4" creationId="{F72CE948-15FF-1A08-A640-78C6E461E71A}"/>
          </ac:picMkLst>
        </pc:picChg>
        <pc:picChg chg="add mod modCrop">
          <ac:chgData name="Mayank Arora" userId="f8afa3ba-9017-405c-983f-dd3164c5c766" providerId="ADAL" clId="{B74F5757-A475-4751-BC5A-BBDAC5C99D51}" dt="2024-05-22T23:07:44.218" v="316" actId="1076"/>
          <ac:picMkLst>
            <pc:docMk/>
            <pc:sldMk cId="3696008957" sldId="353"/>
            <ac:picMk id="5" creationId="{9BE21B95-1A25-BF8C-278E-00A6CEDD40E8}"/>
          </ac:picMkLst>
        </pc:picChg>
        <pc:picChg chg="mod modCrop">
          <ac:chgData name="Mayank Arora" userId="f8afa3ba-9017-405c-983f-dd3164c5c766" providerId="ADAL" clId="{B74F5757-A475-4751-BC5A-BBDAC5C99D51}" dt="2024-05-22T23:07:17.592" v="311" actId="14100"/>
          <ac:picMkLst>
            <pc:docMk/>
            <pc:sldMk cId="3696008957" sldId="353"/>
            <ac:picMk id="6" creationId="{07DE4725-82A5-5878-99C5-26774B51B765}"/>
          </ac:picMkLst>
        </pc:picChg>
      </pc:sldChg>
      <pc:sldChg chg="modSp mod">
        <pc:chgData name="Mayank Arora" userId="f8afa3ba-9017-405c-983f-dd3164c5c766" providerId="ADAL" clId="{B74F5757-A475-4751-BC5A-BBDAC5C99D51}" dt="2024-05-22T23:17:02.340" v="556" actId="6549"/>
        <pc:sldMkLst>
          <pc:docMk/>
          <pc:sldMk cId="2603199583" sldId="355"/>
        </pc:sldMkLst>
        <pc:spChg chg="mod">
          <ac:chgData name="Mayank Arora" userId="f8afa3ba-9017-405c-983f-dd3164c5c766" providerId="ADAL" clId="{B74F5757-A475-4751-BC5A-BBDAC5C99D51}" dt="2024-05-22T23:17:02.340" v="556" actId="6549"/>
          <ac:spMkLst>
            <pc:docMk/>
            <pc:sldMk cId="2603199583" sldId="355"/>
            <ac:spMk id="3" creationId="{57AE0BD7-FB2B-3AB9-F505-3C63F8356C3A}"/>
          </ac:spMkLst>
        </pc:spChg>
      </pc:sldChg>
      <pc:sldChg chg="addSp modSp mod">
        <pc:chgData name="Mayank Arora" userId="f8afa3ba-9017-405c-983f-dd3164c5c766" providerId="ADAL" clId="{B74F5757-A475-4751-BC5A-BBDAC5C99D51}" dt="2024-05-22T23:02:46.570" v="272" actId="20577"/>
        <pc:sldMkLst>
          <pc:docMk/>
          <pc:sldMk cId="2056386234" sldId="359"/>
        </pc:sldMkLst>
        <pc:spChg chg="mod">
          <ac:chgData name="Mayank Arora" userId="f8afa3ba-9017-405c-983f-dd3164c5c766" providerId="ADAL" clId="{B74F5757-A475-4751-BC5A-BBDAC5C99D51}" dt="2024-05-22T23:02:46.570" v="272" actId="20577"/>
          <ac:spMkLst>
            <pc:docMk/>
            <pc:sldMk cId="2056386234" sldId="359"/>
            <ac:spMk id="3" creationId="{C983E255-6FF8-F7DA-20D9-E81DBADB7569}"/>
          </ac:spMkLst>
        </pc:spChg>
        <pc:grpChg chg="add mod">
          <ac:chgData name="Mayank Arora" userId="f8afa3ba-9017-405c-983f-dd3164c5c766" providerId="ADAL" clId="{B74F5757-A475-4751-BC5A-BBDAC5C99D51}" dt="2024-05-22T22:58:55.654" v="235" actId="1076"/>
          <ac:grpSpMkLst>
            <pc:docMk/>
            <pc:sldMk cId="2056386234" sldId="359"/>
            <ac:grpSpMk id="6" creationId="{F4153B18-3DBB-B5DC-AA71-4DE363664C48}"/>
          </ac:grpSpMkLst>
        </pc:grpChg>
        <pc:picChg chg="add mod modCrop">
          <ac:chgData name="Mayank Arora" userId="f8afa3ba-9017-405c-983f-dd3164c5c766" providerId="ADAL" clId="{B74F5757-A475-4751-BC5A-BBDAC5C99D51}" dt="2024-05-22T22:55:36.167" v="224" actId="164"/>
          <ac:picMkLst>
            <pc:docMk/>
            <pc:sldMk cId="2056386234" sldId="359"/>
            <ac:picMk id="4" creationId="{34A8AAAA-0BE7-D47B-3B10-E9EBA0076DF4}"/>
          </ac:picMkLst>
        </pc:picChg>
        <pc:picChg chg="add mod modCrop">
          <ac:chgData name="Mayank Arora" userId="f8afa3ba-9017-405c-983f-dd3164c5c766" providerId="ADAL" clId="{B74F5757-A475-4751-BC5A-BBDAC5C99D51}" dt="2024-05-22T22:56:38.939" v="232" actId="732"/>
          <ac:picMkLst>
            <pc:docMk/>
            <pc:sldMk cId="2056386234" sldId="359"/>
            <ac:picMk id="5" creationId="{4EDEB519-D548-BEDA-BCD5-099A651BAE04}"/>
          </ac:picMkLst>
        </pc:picChg>
      </pc:sldChg>
      <pc:sldChg chg="del">
        <pc:chgData name="Mayank Arora" userId="f8afa3ba-9017-405c-983f-dd3164c5c766" providerId="ADAL" clId="{B74F5757-A475-4751-BC5A-BBDAC5C99D51}" dt="2024-05-22T22:41:41.300" v="186" actId="2696"/>
        <pc:sldMkLst>
          <pc:docMk/>
          <pc:sldMk cId="1372960440" sldId="360"/>
        </pc:sldMkLst>
      </pc:sldChg>
      <pc:sldChg chg="mod modShow">
        <pc:chgData name="Mayank Arora" userId="f8afa3ba-9017-405c-983f-dd3164c5c766" providerId="ADAL" clId="{B74F5757-A475-4751-BC5A-BBDAC5C99D51}" dt="2024-05-17T20:15:40.243" v="19" actId="729"/>
        <pc:sldMkLst>
          <pc:docMk/>
          <pc:sldMk cId="1504120169" sldId="361"/>
        </pc:sldMkLst>
      </pc:sldChg>
      <pc:sldChg chg="new del">
        <pc:chgData name="Mayank Arora" userId="f8afa3ba-9017-405c-983f-dd3164c5c766" providerId="ADAL" clId="{B74F5757-A475-4751-BC5A-BBDAC5C99D51}" dt="2024-05-22T22:42:30.916" v="191" actId="2696"/>
        <pc:sldMkLst>
          <pc:docMk/>
          <pc:sldMk cId="1295631821" sldId="367"/>
        </pc:sldMkLst>
      </pc:sldChg>
      <pc:sldChg chg="addSp modSp new mod ord modShow">
        <pc:chgData name="Mayank Arora" userId="f8afa3ba-9017-405c-983f-dd3164c5c766" providerId="ADAL" clId="{B74F5757-A475-4751-BC5A-BBDAC5C99D51}" dt="2024-05-22T22:43:15.318" v="202"/>
        <pc:sldMkLst>
          <pc:docMk/>
          <pc:sldMk cId="2070497224" sldId="367"/>
        </pc:sldMkLst>
        <pc:spChg chg="add mod">
          <ac:chgData name="Mayank Arora" userId="f8afa3ba-9017-405c-983f-dd3164c5c766" providerId="ADAL" clId="{B74F5757-A475-4751-BC5A-BBDAC5C99D51}" dt="2024-05-22T22:43:01.285" v="199" actId="1076"/>
          <ac:spMkLst>
            <pc:docMk/>
            <pc:sldMk cId="2070497224" sldId="367"/>
            <ac:spMk id="18" creationId="{FA4CB1F4-8DB9-9EAF-656B-E2942832DF9F}"/>
          </ac:spMkLst>
        </pc:spChg>
        <pc:picChg chg="add mod">
          <ac:chgData name="Mayank Arora" userId="f8afa3ba-9017-405c-983f-dd3164c5c766" providerId="ADAL" clId="{B74F5757-A475-4751-BC5A-BBDAC5C99D51}" dt="2024-05-22T22:42:59.101" v="198" actId="1076"/>
          <ac:picMkLst>
            <pc:docMk/>
            <pc:sldMk cId="2070497224" sldId="367"/>
            <ac:picMk id="13" creationId="{63C20B4C-0FB6-183C-5EDF-1B237D2927BF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A3-DD42-A905-438119EADF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A3-DD42-A905-438119EADF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A3-DD42-A905-438119EADF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A3-DD42-A905-438119EADF5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A3-DD42-A905-438119EADF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058634352219098E-2"/>
          <c:y val="3.8938053097345132E-2"/>
          <c:w val="0.94788273129556178"/>
          <c:h val="0.778888718556198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18-BA48-A794-5420EB3BE6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18-BA48-A794-5420EB3BE64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18-BA48-A794-5420EB3BE64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3.2</c:v>
                </c:pt>
                <c:pt idx="1">
                  <c:v>3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18-BA48-A794-5420EB3BE6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3782015"/>
        <c:axId val="1113821359"/>
      </c:barChart>
      <c:catAx>
        <c:axId val="111378201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13821359"/>
        <c:crosses val="autoZero"/>
        <c:auto val="1"/>
        <c:lblAlgn val="ctr"/>
        <c:lblOffset val="100"/>
        <c:noMultiLvlLbl val="0"/>
      </c:catAx>
      <c:valAx>
        <c:axId val="11138213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accent4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1378201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9.8525485380852498E-2"/>
          <c:y val="0.87140866127910377"/>
          <c:w val="0.80590523156888072"/>
          <c:h val="9.47807280386685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854CC67-1E9B-4C4E-B5D1-7D7729F5F8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E74E3-15AF-CB4E-A155-EB0F5B59EF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28A25-1BAA-A74E-AC84-5453BCE91025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8721A-5977-B143-8AB1-2715B11440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52D89-0639-B248-B2AE-D88CCFDEC9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F83FD-F661-8C46-B7DE-28696DF12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86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A1A44-ACB7-774B-9A64-64B42C3402D6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D6FF-E85B-FF4F-B2E6-59386CDF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1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29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Delete this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10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41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73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74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Around 20 cm in length and height and 40cm wide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36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22C951-416A-1442-8F3A-220C4BD0C557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E908B9-9AF8-094E-B6F0-BA0132A3F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891875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9C2B5-FD32-5E49-900B-B13AFC4BA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891875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rgbClr val="FABD0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94D79B-4955-544D-9341-1E1E443C43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4800" y="4728727"/>
            <a:ext cx="10891875" cy="389812"/>
          </a:xfrm>
        </p:spPr>
        <p:txBody>
          <a:bodyPr anchor="b" anchorCtr="0"/>
          <a:lstStyle>
            <a:lvl1pPr marL="0" indent="0">
              <a:buNone/>
              <a:defRPr sz="1400" b="0" i="0" spc="200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MONTH XX,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5DBD6-B755-CC4D-8D1E-AC4651E761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8B6BB-1D3C-A42A-C869-DE8183C552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48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accent1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magna at </a:t>
            </a:r>
            <a:r>
              <a:rPr lang="en-US" dirty="0" err="1"/>
              <a:t>neque</a:t>
            </a:r>
            <a:r>
              <a:rPr lang="en-US" dirty="0"/>
              <a:t> convallis, id vestibulum nisi </a:t>
            </a:r>
            <a:r>
              <a:rPr lang="en-US" dirty="0" err="1"/>
              <a:t>vulputate</a:t>
            </a:r>
            <a:r>
              <a:rPr lang="en-US" dirty="0"/>
              <a:t>. Sed fermentum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54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re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tx2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magna at </a:t>
            </a:r>
            <a:r>
              <a:rPr lang="en-US" dirty="0" err="1"/>
              <a:t>neque</a:t>
            </a:r>
            <a:r>
              <a:rPr lang="en-US" dirty="0"/>
              <a:t> convallis, id vestibulum nisi </a:t>
            </a:r>
            <a:r>
              <a:rPr lang="en-US" dirty="0" err="1"/>
              <a:t>vulputate</a:t>
            </a:r>
            <a:r>
              <a:rPr lang="en-US" dirty="0"/>
              <a:t>. Sed fermentum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99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yellow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rgbClr val="FABD0F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magna at </a:t>
            </a:r>
            <a:r>
              <a:rPr lang="en-US" dirty="0" err="1"/>
              <a:t>neque</a:t>
            </a:r>
            <a:r>
              <a:rPr lang="en-US" dirty="0"/>
              <a:t> convallis, id vestibulum nisi </a:t>
            </a:r>
            <a:r>
              <a:rPr lang="en-US" dirty="0" err="1"/>
              <a:t>vulputate</a:t>
            </a:r>
            <a:r>
              <a:rPr lang="en-US" dirty="0"/>
              <a:t>. Sed fermentum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57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658BCE2-55D5-C94F-999B-0811A86B3A9E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F37168-22FB-CD40-9B53-116C84B384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245100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 dirty="0"/>
              <a:t>Chart Title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58FB9F-3F87-6A49-9D8A-2BB899FFD8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5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pie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1C9C1D9-1BE0-3B41-98B5-532649D8D85E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534707B-8252-B042-9F8A-82CF4C08AF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346701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557EFD-0193-974B-AA18-B675053098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graphicFrame>
        <p:nvGraphicFramePr>
          <p:cNvPr id="17" name="Content Placeholder 6">
            <a:extLst>
              <a:ext uri="{FF2B5EF4-FFF2-40B4-BE49-F238E27FC236}">
                <a16:creationId xmlns:a16="http://schemas.microsoft.com/office/drawing/2014/main" id="{2E73BCD6-B567-494E-A004-604C681A52BA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11521816"/>
              </p:ext>
            </p:extLst>
          </p:nvPr>
        </p:nvGraphicFramePr>
        <p:xfrm>
          <a:off x="6560142" y="1787492"/>
          <a:ext cx="4690087" cy="343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8950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ar graph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DAF9DC-6E5F-3D41-AD8B-E8861F8BD14C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CC29C47-404C-1B45-A779-B240E1DEAFF6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24068772"/>
              </p:ext>
            </p:extLst>
          </p:nvPr>
        </p:nvGraphicFramePr>
        <p:xfrm>
          <a:off x="6653734" y="1818434"/>
          <a:ext cx="4484166" cy="3443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C85DD65-9689-3241-AEB0-955F1D770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1C212D-EA21-2E43-99FE-661794AC19D7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346701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 dirty="0"/>
              <a:t>Chart Title</a:t>
            </a:r>
          </a:p>
        </p:txBody>
      </p:sp>
    </p:spTree>
    <p:extLst>
      <p:ext uri="{BB962C8B-B14F-4D97-AF65-F5344CB8AC3E}">
        <p14:creationId xmlns:p14="http://schemas.microsoft.com/office/powerpoint/2010/main" val="1633064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DADEF27F-CC03-834D-A185-0B73C517815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823176883"/>
              </p:ext>
            </p:extLst>
          </p:nvPr>
        </p:nvGraphicFramePr>
        <p:xfrm>
          <a:off x="685800" y="1592262"/>
          <a:ext cx="10936087" cy="45720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757411">
                  <a:extLst>
                    <a:ext uri="{9D8B030D-6E8A-4147-A177-3AD203B41FA5}">
                      <a16:colId xmlns:a16="http://schemas.microsoft.com/office/drawing/2014/main" val="941155809"/>
                    </a:ext>
                  </a:extLst>
                </a:gridCol>
                <a:gridCol w="1859280">
                  <a:extLst>
                    <a:ext uri="{9D8B030D-6E8A-4147-A177-3AD203B41FA5}">
                      <a16:colId xmlns:a16="http://schemas.microsoft.com/office/drawing/2014/main" val="3853484078"/>
                    </a:ext>
                  </a:extLst>
                </a:gridCol>
                <a:gridCol w="5319396">
                  <a:extLst>
                    <a:ext uri="{9D8B030D-6E8A-4147-A177-3AD203B41FA5}">
                      <a16:colId xmlns:a16="http://schemas.microsoft.com/office/drawing/2014/main" val="3777659007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Tactic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Estimated Costs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Notes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858711"/>
                  </a:ext>
                </a:extLst>
              </a:tr>
              <a:tr h="347472">
                <a:tc gridSpan="3"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Sub-category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73504128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66197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consectetur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adipiscing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elit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sed do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eiusmod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tempor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incididunt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labore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dolore magna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aliqua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82741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64466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7999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54005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consectetur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adipiscing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elit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sed do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eiusmod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tempor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incididunt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labore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dolore magna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aliqua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94480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89655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 dirty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Subtotal</a:t>
                      </a:r>
                      <a:endParaRPr lang="en-CA" sz="1200" b="1" i="0" dirty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$9,000.00</a:t>
                      </a:r>
                      <a:endParaRPr lang="en-CA" sz="1200" b="1" i="0" dirty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endParaRPr lang="en-CA" sz="16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12513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 dirty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15% fee</a:t>
                      </a:r>
                      <a:endParaRPr lang="en-CA" sz="1200" b="1" i="0" dirty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$1,350.00</a:t>
                      </a:r>
                      <a:endParaRPr lang="en-CA" sz="1200" b="1" i="0" dirty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CA" sz="16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72193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Total</a:t>
                      </a:r>
                      <a:endParaRPr lang="en-CA" sz="1200" b="1" i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$10,350.00</a:t>
                      </a:r>
                      <a:endParaRPr lang="en-CA" sz="1200" b="1" i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endParaRPr lang="en-CA" sz="16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747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78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75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tural presentation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705274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56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B55DD1-AEE8-0B4A-8BF7-3E7E9CFB17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561" y="2145162"/>
            <a:ext cx="3456878" cy="23436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B73D73-65C6-F840-B924-81F2EF1B5B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9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r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C0222A-F395-745C-770E-16FAEACF4A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34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yellow">
    <p:bg>
      <p:bgPr>
        <a:solidFill>
          <a:srgbClr val="FABD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flipH="1"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E7EFC7-F625-6A77-0028-CF65713294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42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91851D-3F32-228B-A62B-7E8920B46F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65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paragraph / quot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515533" y="838200"/>
            <a:ext cx="9160934" cy="48768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/>
              <a:defRPr sz="22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37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one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705274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10897090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22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710339-FCEB-864A-BE99-139C449C3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0E677D-56A4-5F4D-AB35-5014A471F12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28860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84E749-3BF0-CF43-BD8D-E70FC16313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4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DB2C69-F649-2E41-A435-292B23F4B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518E54-571D-EE4F-9DB6-F9EF51BA0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90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bg1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magna at </a:t>
            </a:r>
            <a:r>
              <a:rPr lang="en-US" dirty="0" err="1"/>
              <a:t>neque</a:t>
            </a:r>
            <a:r>
              <a:rPr lang="en-US" dirty="0"/>
              <a:t> convallis, id vestibulum nisi </a:t>
            </a:r>
            <a:r>
              <a:rPr lang="en-US" dirty="0" err="1"/>
              <a:t>vulputate</a:t>
            </a:r>
            <a:r>
              <a:rPr lang="en-US" dirty="0"/>
              <a:t>. Sed fermentum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marL="1371600" marR="0" lvl="5" indent="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Seventh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63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B3BC-6B9E-CB4D-9108-631CA69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843" y="1436913"/>
            <a:ext cx="10897832" cy="4735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8A628D-071D-1D45-B08E-140D1CE6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843" y="759701"/>
            <a:ext cx="10897832" cy="643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147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99" r:id="rId3"/>
    <p:sldLayoutId id="2147483697" r:id="rId4"/>
    <p:sldLayoutId id="2147483703" r:id="rId5"/>
    <p:sldLayoutId id="2147483687" r:id="rId6"/>
    <p:sldLayoutId id="2147483688" r:id="rId7"/>
    <p:sldLayoutId id="2147483695" r:id="rId8"/>
    <p:sldLayoutId id="2147483689" r:id="rId9"/>
    <p:sldLayoutId id="2147483698" r:id="rId10"/>
    <p:sldLayoutId id="2147483700" r:id="rId11"/>
    <p:sldLayoutId id="2147483701" r:id="rId12"/>
    <p:sldLayoutId id="2147483696" r:id="rId13"/>
    <p:sldLayoutId id="2147483693" r:id="rId14"/>
    <p:sldLayoutId id="2147483694" r:id="rId15"/>
    <p:sldLayoutId id="2147483704" r:id="rId16"/>
    <p:sldLayoutId id="2147483705" r:id="rId17"/>
    <p:sldLayoutId id="2147483702" r:id="rId18"/>
    <p:sldLayoutId id="2147483655" r:id="rId1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i="0" kern="1200">
          <a:solidFill>
            <a:schemeClr val="tx2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6858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System Font Regular"/>
        <a:buChar char="⁃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9144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143000" marR="0" indent="-22860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3716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600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8288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20574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8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orient="horz" pos="1003" userDrawn="1">
          <p15:clr>
            <a:srgbClr val="F26B43"/>
          </p15:clr>
        </p15:guide>
        <p15:guide id="4" orient="horz" pos="1224" userDrawn="1">
          <p15:clr>
            <a:srgbClr val="F26B43"/>
          </p15:clr>
        </p15:guide>
        <p15:guide id="6" orient="horz" pos="4104" userDrawn="1">
          <p15:clr>
            <a:srgbClr val="F26B43"/>
          </p15:clr>
        </p15:guide>
        <p15:guide id="8" pos="3696" userDrawn="1">
          <p15:clr>
            <a:srgbClr val="F26B43"/>
          </p15:clr>
        </p15:guide>
        <p15:guide id="9" pos="3984" userDrawn="1">
          <p15:clr>
            <a:srgbClr val="F26B43"/>
          </p15:clr>
        </p15:guide>
        <p15:guide id="10" pos="7242" userDrawn="1">
          <p15:clr>
            <a:srgbClr val="F26B43"/>
          </p15:clr>
        </p15:guide>
        <p15:guide id="11" orient="horz" pos="3168" userDrawn="1">
          <p15:clr>
            <a:srgbClr val="F26B43"/>
          </p15:clr>
        </p15:guide>
        <p15:guide id="12" orient="horz" pos="3888" userDrawn="1">
          <p15:clr>
            <a:srgbClr val="F26B43"/>
          </p15:clr>
        </p15:guide>
        <p15:guide id="13" orient="horz" pos="36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FD92-B381-0343-90F5-7E7C24033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062" y="2193816"/>
            <a:ext cx="10891875" cy="1150258"/>
          </a:xfrm>
        </p:spPr>
        <p:txBody>
          <a:bodyPr/>
          <a:lstStyle/>
          <a:p>
            <a:pPr algn="ctr"/>
            <a:r>
              <a:rPr lang="en-US" sz="4000" dirty="0"/>
              <a:t>Designing a New Proton Beamline for a Low Energy Monoenergetic Neutron Source at RMTL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FAF5F-8D52-274A-8B4D-B90D0C892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062" y="4011084"/>
            <a:ext cx="10891875" cy="1004677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Department of Mechanical and Materials Engineering</a:t>
            </a:r>
          </a:p>
          <a:p>
            <a:pPr algn="ctr">
              <a:lnSpc>
                <a:spcPct val="100000"/>
              </a:lnSpc>
            </a:pPr>
            <a:r>
              <a:rPr lang="en-US" dirty="0"/>
              <a:t>Mayank Mohan Arora, Neha Panchal, Levente Balogh</a:t>
            </a:r>
          </a:p>
        </p:txBody>
      </p:sp>
    </p:spTree>
    <p:extLst>
      <p:ext uri="{BB962C8B-B14F-4D97-AF65-F5344CB8AC3E}">
        <p14:creationId xmlns:p14="http://schemas.microsoft.com/office/powerpoint/2010/main" val="2782339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0D98-7210-E240-9110-6DD876E783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3047260"/>
            <a:ext cx="10905751" cy="763480"/>
          </a:xfrm>
        </p:spPr>
        <p:txBody>
          <a:bodyPr/>
          <a:lstStyle/>
          <a:p>
            <a:pPr algn="ctr"/>
            <a:r>
              <a:rPr lang="en-US" b="0" dirty="0"/>
              <a:t>Beamline</a:t>
            </a:r>
          </a:p>
        </p:txBody>
      </p:sp>
    </p:spTree>
    <p:extLst>
      <p:ext uri="{BB962C8B-B14F-4D97-AF65-F5344CB8AC3E}">
        <p14:creationId xmlns:p14="http://schemas.microsoft.com/office/powerpoint/2010/main" val="539451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DE7F-63B6-BE4A-5D5D-99C1AA5B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Bemaline</a:t>
            </a:r>
            <a:r>
              <a:rPr lang="en-US" dirty="0"/>
              <a:t> topics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21A90-F5F5-C41C-D7E2-F2B1A26EBA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Design considerations</a:t>
            </a:r>
          </a:p>
          <a:p>
            <a:pPr>
              <a:lnSpc>
                <a:spcPct val="100000"/>
              </a:lnSpc>
            </a:pPr>
            <a:r>
              <a:rPr lang="en-US" dirty="0"/>
              <a:t>Finding suitable manufacturers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Tell about Machine Shop, Kurt </a:t>
            </a:r>
            <a:r>
              <a:rPr lang="en-US" dirty="0" err="1"/>
              <a:t>Lesker</a:t>
            </a:r>
            <a:r>
              <a:rPr lang="en-US" dirty="0"/>
              <a:t>, CCR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Compare cost, timeline, </a:t>
            </a:r>
            <a:r>
              <a:rPr lang="en-US" dirty="0" err="1"/>
              <a:t>etc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Support Structures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Results</a:t>
            </a:r>
          </a:p>
          <a:p>
            <a:pPr>
              <a:lnSpc>
                <a:spcPct val="100000"/>
              </a:lnSpc>
            </a:pPr>
            <a:r>
              <a:rPr lang="en-US" dirty="0"/>
              <a:t>Target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Target design</a:t>
            </a:r>
          </a:p>
          <a:p>
            <a:pPr>
              <a:lnSpc>
                <a:spcPct val="100000"/>
              </a:lnSpc>
            </a:pPr>
            <a:r>
              <a:rPr lang="en-US" dirty="0"/>
              <a:t>Thermal analysis</a:t>
            </a:r>
            <a:endParaRPr lang="en-CA" dirty="0"/>
          </a:p>
          <a:p>
            <a:pPr lvl="1">
              <a:lnSpc>
                <a:spcPct val="100000"/>
              </a:lnSpc>
            </a:pPr>
            <a:r>
              <a:rPr lang="en-CA" dirty="0"/>
              <a:t>Setup</a:t>
            </a:r>
          </a:p>
          <a:p>
            <a:pPr lvl="1">
              <a:lnSpc>
                <a:spcPct val="100000"/>
              </a:lnSpc>
            </a:pPr>
            <a:r>
              <a:rPr lang="en-CA" dirty="0"/>
              <a:t>Results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55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2386-B3BD-C5FD-A00E-BB91E6505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31C27-E98E-308E-3923-F672BD3D95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400" y="1527016"/>
            <a:ext cx="10897200" cy="3803967"/>
          </a:xfrm>
        </p:spPr>
        <p:txBody>
          <a:bodyPr/>
          <a:lstStyle/>
          <a:p>
            <a:r>
              <a:rPr lang="en-US" sz="6000" dirty="0"/>
              <a:t>Minimize gamma radiation</a:t>
            </a:r>
          </a:p>
          <a:p>
            <a:r>
              <a:rPr lang="en-US" dirty="0"/>
              <a:t>Minimize time to generate vacuum</a:t>
            </a:r>
          </a:p>
          <a:p>
            <a:r>
              <a:rPr lang="en-US" dirty="0"/>
              <a:t>Maintain a pressure difference of 10</a:t>
            </a:r>
            <a:r>
              <a:rPr lang="en-US" baseline="30000" dirty="0"/>
              <a:t>-7</a:t>
            </a:r>
            <a:r>
              <a:rPr lang="en-US" dirty="0"/>
              <a:t>mbar and 1013 mbar (Atmosphere)</a:t>
            </a:r>
          </a:p>
          <a:p>
            <a:endParaRPr lang="en-US" dirty="0"/>
          </a:p>
          <a:p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5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4B7C-5C40-F51F-97F3-1BC345B6D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Chamber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714A-1055-A389-A63C-C289DA55D3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710443" cy="3576823"/>
          </a:xfrm>
        </p:spPr>
        <p:txBody>
          <a:bodyPr/>
          <a:lstStyle/>
          <a:p>
            <a:r>
              <a:rPr lang="en-CA" dirty="0"/>
              <a:t>ISO 200K</a:t>
            </a:r>
          </a:p>
          <a:p>
            <a:r>
              <a:rPr lang="en-CA" dirty="0"/>
              <a:t>8-inch diameter </a:t>
            </a:r>
          </a:p>
          <a:p>
            <a:r>
              <a:rPr lang="en-CA" dirty="0"/>
              <a:t>2.5m length</a:t>
            </a:r>
          </a:p>
          <a:p>
            <a:r>
              <a:rPr lang="en-CA" dirty="0"/>
              <a:t>304L Stainless Steel</a:t>
            </a:r>
          </a:p>
          <a:p>
            <a:r>
              <a:rPr lang="en-CA" dirty="0"/>
              <a:t>SS has small gamma radiation output</a:t>
            </a:r>
          </a:p>
          <a:p>
            <a:r>
              <a:rPr lang="en-CA" dirty="0"/>
              <a:t>Manufactured by Kurt J </a:t>
            </a:r>
            <a:r>
              <a:rPr lang="en-CA" dirty="0" err="1"/>
              <a:t>Lesker</a:t>
            </a:r>
            <a:r>
              <a:rPr lang="en-CA" dirty="0"/>
              <a:t> Company in 12 weeks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E54B04-3CD7-F623-3465-30EC3CD8B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028" y="1018868"/>
            <a:ext cx="5282387" cy="3800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A47B80-E43F-AD96-635F-937500140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71" y="4567396"/>
            <a:ext cx="11345858" cy="22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9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9AD7F3-10BF-9FB8-5281-4CFF5F0A8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501" y="1289012"/>
            <a:ext cx="4582711" cy="449624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DD823E4-C874-95A4-1182-D2B7744A4B29}"/>
              </a:ext>
            </a:extLst>
          </p:cNvPr>
          <p:cNvGrpSpPr/>
          <p:nvPr/>
        </p:nvGrpSpPr>
        <p:grpSpPr>
          <a:xfrm>
            <a:off x="6582286" y="646008"/>
            <a:ext cx="4653081" cy="5552650"/>
            <a:chOff x="14925437" y="5899359"/>
            <a:chExt cx="13920862" cy="16258604"/>
          </a:xfrm>
        </p:grpSpPr>
        <p:pic>
          <p:nvPicPr>
            <p:cNvPr id="2" name="Picture 1" descr="A long tube on tripod&#10;&#10;Description automatically generated">
              <a:extLst>
                <a:ext uri="{FF2B5EF4-FFF2-40B4-BE49-F238E27FC236}">
                  <a16:creationId xmlns:a16="http://schemas.microsoft.com/office/drawing/2014/main" id="{2AE5942C-30C5-3D45-AB86-16555BB9F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25437" y="11400934"/>
              <a:ext cx="13920862" cy="1075702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EC25B32-8EBD-AE1C-1938-F7019530B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4177" y="5899359"/>
              <a:ext cx="12981953" cy="7302348"/>
            </a:xfrm>
            <a:prstGeom prst="rect">
              <a:avLst/>
            </a:prstGeom>
          </p:spPr>
        </p:pic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A35CA526-A67A-9CAE-2589-E3F8B9ABADD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5371764" y="10472452"/>
              <a:ext cx="4031555" cy="3718820"/>
            </a:xfrm>
            <a:prstGeom prst="bentConnector3">
              <a:avLst>
                <a:gd name="adj1" fmla="val 100087"/>
              </a:avLst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C20A68-4C88-E099-78E3-E58CC8EF7431}"/>
                </a:ext>
              </a:extLst>
            </p:cNvPr>
            <p:cNvSpPr/>
            <p:nvPr/>
          </p:nvSpPr>
          <p:spPr>
            <a:xfrm>
              <a:off x="19403318" y="8821079"/>
              <a:ext cx="1445342" cy="3195656"/>
            </a:xfrm>
            <a:prstGeom prst="rect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D173DBC-AD50-6396-5D72-BE8347C9DA49}"/>
                </a:ext>
              </a:extLst>
            </p:cNvPr>
            <p:cNvCxnSpPr>
              <a:cxnSpLocks/>
            </p:cNvCxnSpPr>
            <p:nvPr/>
          </p:nvCxnSpPr>
          <p:spPr>
            <a:xfrm>
              <a:off x="19511888" y="21393610"/>
              <a:ext cx="4896000" cy="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DD417E-FFE7-68A4-C8DA-AA1CE48E66D5}"/>
                </a:ext>
              </a:extLst>
            </p:cNvPr>
            <p:cNvSpPr txBox="1"/>
            <p:nvPr/>
          </p:nvSpPr>
          <p:spPr>
            <a:xfrm>
              <a:off x="20693115" y="20577230"/>
              <a:ext cx="2524072" cy="766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100" b="1" dirty="0"/>
                <a:t>Scale: 1m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4264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F33AD-D2B0-16AE-ECA1-ADC5CA430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System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61AF8-061A-4094-AB72-00057D25F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4" y="1333153"/>
            <a:ext cx="5639291" cy="2707574"/>
          </a:xfrm>
        </p:spPr>
        <p:txBody>
          <a:bodyPr/>
          <a:lstStyle/>
          <a:p>
            <a:pPr algn="just"/>
            <a:r>
              <a:rPr lang="en-US" dirty="0"/>
              <a:t>Required pressure of 10</a:t>
            </a:r>
            <a:r>
              <a:rPr lang="en-US" baseline="30000" dirty="0"/>
              <a:t>-7</a:t>
            </a:r>
            <a:r>
              <a:rPr lang="en-US" dirty="0"/>
              <a:t> mbar</a:t>
            </a:r>
          </a:p>
          <a:p>
            <a:pPr algn="just"/>
            <a:r>
              <a:rPr lang="en-US" dirty="0"/>
              <a:t>Achieved by a combination of a roughing pump and a turbomolecular pump in series</a:t>
            </a:r>
          </a:p>
          <a:p>
            <a:pPr algn="just"/>
            <a:r>
              <a:rPr lang="en-CA" dirty="0"/>
              <a:t>Roughing pump brings down the pressure to 10</a:t>
            </a:r>
            <a:r>
              <a:rPr lang="en-CA" baseline="30000" dirty="0"/>
              <a:t>-2</a:t>
            </a:r>
            <a:r>
              <a:rPr lang="en-CA" dirty="0"/>
              <a:t> mbar</a:t>
            </a:r>
          </a:p>
          <a:p>
            <a:pPr algn="just"/>
            <a:r>
              <a:rPr lang="en-CA" dirty="0"/>
              <a:t>Turbomolecular pump starts after this stage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964D4-E749-961F-B72A-5CABDC349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155" y="398899"/>
            <a:ext cx="2945696" cy="27624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B4CBEC-FAF9-2A5B-1E95-52B25144B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106" y="3825307"/>
            <a:ext cx="2633794" cy="26337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86A968-4C23-3729-7379-7276D0139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201" y="3945463"/>
            <a:ext cx="4181873" cy="25788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CA53E4-4207-1099-5580-1B5ED1438EF9}"/>
              </a:ext>
            </a:extLst>
          </p:cNvPr>
          <p:cNvSpPr txBox="1"/>
          <p:nvPr/>
        </p:nvSpPr>
        <p:spPr>
          <a:xfrm>
            <a:off x="1752201" y="6524285"/>
            <a:ext cx="4181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Image taken from Kurt J. </a:t>
            </a:r>
            <a:r>
              <a:rPr lang="en-CA" sz="1400" dirty="0" err="1"/>
              <a:t>Lesker</a:t>
            </a:r>
            <a:r>
              <a:rPr lang="en-CA" sz="1400" dirty="0"/>
              <a:t> Company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E8DCE2-F5B8-A213-610D-B2C8C3B0F9F1}"/>
              </a:ext>
            </a:extLst>
          </p:cNvPr>
          <p:cNvSpPr txBox="1"/>
          <p:nvPr/>
        </p:nvSpPr>
        <p:spPr>
          <a:xfrm>
            <a:off x="7815156" y="3152001"/>
            <a:ext cx="2945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Turbo-Molecular Pump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B938F3-715A-462A-980E-EC6C4010F5B7}"/>
              </a:ext>
            </a:extLst>
          </p:cNvPr>
          <p:cNvSpPr txBox="1"/>
          <p:nvPr/>
        </p:nvSpPr>
        <p:spPr>
          <a:xfrm>
            <a:off x="7901609" y="6454809"/>
            <a:ext cx="2772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Rotary Vane Roughing Pump</a:t>
            </a:r>
          </a:p>
        </p:txBody>
      </p:sp>
    </p:spTree>
    <p:extLst>
      <p:ext uri="{BB962C8B-B14F-4D97-AF65-F5344CB8AC3E}">
        <p14:creationId xmlns:p14="http://schemas.microsoft.com/office/powerpoint/2010/main" val="3502157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B3633-D511-55A5-AEF5-3B1E00198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Structures:</a:t>
            </a:r>
          </a:p>
        </p:txBody>
      </p:sp>
      <p:pic>
        <p:nvPicPr>
          <p:cNvPr id="6" name="Content Placeholder 5" descr="A group of metal objects on a stand&#10;&#10;Description automatically generated with medium confidence">
            <a:extLst>
              <a:ext uri="{FF2B5EF4-FFF2-40B4-BE49-F238E27FC236}">
                <a16:creationId xmlns:a16="http://schemas.microsoft.com/office/drawing/2014/main" id="{ADF3BF4D-A052-466B-939A-205407A523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9161"/>
          <a:stretch/>
        </p:blipFill>
        <p:spPr>
          <a:xfrm>
            <a:off x="8411912" y="1251173"/>
            <a:ext cx="3348028" cy="5403627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A5CF08-6FE0-C950-A8F4-75BDA51CF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484" y="1247445"/>
            <a:ext cx="3976878" cy="5407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FC3C5B-A4E9-9B41-5C84-6CACA4576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66" y="1243717"/>
            <a:ext cx="3693168" cy="541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88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F144-4EDA-984A-BCE9-E4075DA11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Load Analysis for support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976B2-BDCB-9567-D474-76B6D413C7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2704430"/>
            <a:ext cx="4455015" cy="1986148"/>
          </a:xfrm>
        </p:spPr>
        <p:txBody>
          <a:bodyPr/>
          <a:lstStyle/>
          <a:p>
            <a:pPr algn="just"/>
            <a:r>
              <a:rPr lang="en-US" dirty="0"/>
              <a:t>A simple static stress study was done on Fusion 360</a:t>
            </a:r>
          </a:p>
          <a:p>
            <a:pPr algn="just"/>
            <a:r>
              <a:rPr lang="en-US" dirty="0"/>
              <a:t>Even with double the operating load (400N), Maximum Von-Mises Stress is 2.244MPa</a:t>
            </a:r>
          </a:p>
          <a:p>
            <a:pPr algn="just"/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D70AD5-55AE-9AF6-5810-8C1B5EFB8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600" y="1476819"/>
            <a:ext cx="6854666" cy="44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120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FE960-8BA8-31FB-A5EE-D740CA33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Viewport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3002B6-65FF-53F9-7B8A-DAE8499440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r="9098" b="6387"/>
          <a:stretch/>
        </p:blipFill>
        <p:spPr>
          <a:xfrm>
            <a:off x="8561472" y="1065469"/>
            <a:ext cx="2935203" cy="2328169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FBB6662-E2EE-592F-3B72-02191DE49D30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tretch>
            <a:fillRect/>
          </a:stretch>
        </p:blipFill>
        <p:spPr>
          <a:xfrm>
            <a:off x="5044584" y="1041636"/>
            <a:ext cx="2935203" cy="2387364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7B1C40-EB66-E2E9-62EF-3FC87266DD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15" t="17811" r="6840" b="5854"/>
          <a:stretch/>
        </p:blipFill>
        <p:spPr>
          <a:xfrm>
            <a:off x="8561472" y="3698816"/>
            <a:ext cx="3106183" cy="24532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84A028-59DE-7827-7621-1E77CBA06B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4591" y="3549512"/>
            <a:ext cx="2504679" cy="2387364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A7DB3D8-278A-27E1-1067-457F6FB1154E}"/>
              </a:ext>
            </a:extLst>
          </p:cNvPr>
          <p:cNvSpPr txBox="1">
            <a:spLocks/>
          </p:cNvSpPr>
          <p:nvPr/>
        </p:nvSpPr>
        <p:spPr>
          <a:xfrm>
            <a:off x="599585" y="1910404"/>
            <a:ext cx="4444999" cy="3576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9144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3716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3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8288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20574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20574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r>
              <a:rPr lang="en-CA" dirty="0"/>
              <a:t>Allows to view target in real time</a:t>
            </a:r>
          </a:p>
          <a:p>
            <a:r>
              <a:rPr lang="en-CA" dirty="0"/>
              <a:t>Originally at an angle</a:t>
            </a:r>
          </a:p>
          <a:p>
            <a:r>
              <a:rPr lang="en-CA" dirty="0"/>
              <a:t>Changed to a straight port with a wider diameter</a:t>
            </a:r>
          </a:p>
          <a:p>
            <a:r>
              <a:rPr lang="en-CA" dirty="0"/>
              <a:t>Resulted in a decrease of lead time from 20 weeks to 12 weeks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13386-357A-0ED6-7087-F272550BCE02}"/>
              </a:ext>
            </a:extLst>
          </p:cNvPr>
          <p:cNvSpPr txBox="1"/>
          <p:nvPr/>
        </p:nvSpPr>
        <p:spPr>
          <a:xfrm>
            <a:off x="5207000" y="6152036"/>
            <a:ext cx="2772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Old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4C2923-ABF8-9BAF-50AF-9E9BD0DB96D2}"/>
              </a:ext>
            </a:extLst>
          </p:cNvPr>
          <p:cNvSpPr txBox="1"/>
          <p:nvPr/>
        </p:nvSpPr>
        <p:spPr>
          <a:xfrm>
            <a:off x="8561472" y="6129471"/>
            <a:ext cx="2935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Design</a:t>
            </a:r>
          </a:p>
        </p:txBody>
      </p:sp>
    </p:spTree>
    <p:extLst>
      <p:ext uri="{BB962C8B-B14F-4D97-AF65-F5344CB8AC3E}">
        <p14:creationId xmlns:p14="http://schemas.microsoft.com/office/powerpoint/2010/main" val="1328110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8652E-D0CE-85EA-8E93-96B910BE6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BB3C9-6105-0362-6CFD-E24BCD6F4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2202563"/>
            <a:ext cx="5629765" cy="245287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LiF (1 µm) Evaporated on 2mm Tantalum Substrate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Tantalum Hold down plate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1 mm Aluminium</a:t>
            </a:r>
            <a:r>
              <a:rPr lang="en-US" dirty="0"/>
              <a:t> Nitride Backing Plate (for thermal conduction, and electrical insulation)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304L SS ISO200K Flange </a:t>
            </a:r>
          </a:p>
          <a:p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C15E13-64F8-F104-3462-93DFB3100E2E}"/>
              </a:ext>
            </a:extLst>
          </p:cNvPr>
          <p:cNvGrpSpPr/>
          <p:nvPr/>
        </p:nvGrpSpPr>
        <p:grpSpPr>
          <a:xfrm>
            <a:off x="6488153" y="560185"/>
            <a:ext cx="4920481" cy="2604361"/>
            <a:chOff x="2816436" y="19251055"/>
            <a:chExt cx="8945826" cy="48859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F42D2FC-29BE-0694-97FF-829E38339F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16436" y="19251055"/>
              <a:ext cx="8945826" cy="4342131"/>
              <a:chOff x="7453239" y="20923596"/>
              <a:chExt cx="6604799" cy="3205841"/>
            </a:xfrm>
          </p:grpSpPr>
          <p:pic>
            <p:nvPicPr>
              <p:cNvPr id="7" name="Picture 6" descr="A grey rectangular object with a black base&#10;&#10;Description automatically generated">
                <a:extLst>
                  <a:ext uri="{FF2B5EF4-FFF2-40B4-BE49-F238E27FC236}">
                    <a16:creationId xmlns:a16="http://schemas.microsoft.com/office/drawing/2014/main" id="{4752B019-4FE0-9B75-0F81-17329A99C3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33379" b="23231"/>
              <a:stretch/>
            </p:blipFill>
            <p:spPr>
              <a:xfrm>
                <a:off x="7453239" y="21980033"/>
                <a:ext cx="6604799" cy="2149404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4C0F245F-2837-B310-7621-C4BE9E27AD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70621" y="21424433"/>
                <a:ext cx="0" cy="121937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9" name="Connector: Elbow 8">
                <a:extLst>
                  <a:ext uri="{FF2B5EF4-FFF2-40B4-BE49-F238E27FC236}">
                    <a16:creationId xmlns:a16="http://schemas.microsoft.com/office/drawing/2014/main" id="{D4C01F28-0EFE-E8E5-0BF9-EE8FCAF325E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8447877" y="21424436"/>
                <a:ext cx="1396738" cy="1347943"/>
              </a:xfrm>
              <a:prstGeom prst="bentConnector3">
                <a:avLst>
                  <a:gd name="adj1" fmla="val 100041"/>
                </a:avLst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0" name="Connector: Elbow 9">
                <a:extLst>
                  <a:ext uri="{FF2B5EF4-FFF2-40B4-BE49-F238E27FC236}">
                    <a16:creationId xmlns:a16="http://schemas.microsoft.com/office/drawing/2014/main" id="{D80B5B9C-D5EF-DDE7-DB1B-B22CD88A16D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11118995" y="21887838"/>
                <a:ext cx="1405239" cy="478429"/>
              </a:xfrm>
              <a:prstGeom prst="bentConnector3">
                <a:avLst>
                  <a:gd name="adj1" fmla="val -1062"/>
                </a:avLst>
              </a:prstGeom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FD0A7ED-38E0-90AC-D9ED-0B797C6933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90171" y="21424433"/>
                <a:ext cx="0" cy="1630302"/>
              </a:xfrm>
              <a:prstGeom prst="straightConnector1">
                <a:avLst/>
              </a:prstGeom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pic>
            <p:nvPicPr>
              <p:cNvPr id="12" name="Graphic 11" descr="Badge 4 with solid fill">
                <a:extLst>
                  <a:ext uri="{FF2B5EF4-FFF2-40B4-BE49-F238E27FC236}">
                    <a16:creationId xmlns:a16="http://schemas.microsoft.com/office/drawing/2014/main" id="{C84B5240-BDD5-85EF-973B-028A952538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3316250" y="20923596"/>
                <a:ext cx="547843" cy="547843"/>
              </a:xfrm>
              <a:prstGeom prst="rect">
                <a:avLst/>
              </a:prstGeom>
            </p:spPr>
          </p:pic>
          <p:pic>
            <p:nvPicPr>
              <p:cNvPr id="13" name="Graphic 12" descr="Badge with solid fill">
                <a:extLst>
                  <a:ext uri="{FF2B5EF4-FFF2-40B4-BE49-F238E27FC236}">
                    <a16:creationId xmlns:a16="http://schemas.microsoft.com/office/drawing/2014/main" id="{84FB1A84-9E91-84B2-EB4E-E32A900973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296772" y="20944960"/>
                <a:ext cx="547843" cy="547843"/>
              </a:xfrm>
              <a:prstGeom prst="rect">
                <a:avLst/>
              </a:prstGeom>
            </p:spPr>
          </p:pic>
          <p:pic>
            <p:nvPicPr>
              <p:cNvPr id="14" name="Graphic 13" descr="Badge 3 with solid fill">
                <a:extLst>
                  <a:ext uri="{FF2B5EF4-FFF2-40B4-BE49-F238E27FC236}">
                    <a16:creationId xmlns:a16="http://schemas.microsoft.com/office/drawing/2014/main" id="{04A48E5D-ACD8-BF20-21A5-0B75BEC5B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1786907" y="20925848"/>
                <a:ext cx="547843" cy="547843"/>
              </a:xfrm>
              <a:prstGeom prst="rect">
                <a:avLst/>
              </a:prstGeom>
            </p:spPr>
          </p:pic>
          <p:pic>
            <p:nvPicPr>
              <p:cNvPr id="15" name="Graphic 14" descr="Badge 1 with solid fill">
                <a:extLst>
                  <a:ext uri="{FF2B5EF4-FFF2-40B4-BE49-F238E27FC236}">
                    <a16:creationId xmlns:a16="http://schemas.microsoft.com/office/drawing/2014/main" id="{48EFA585-2076-6A45-06F2-4B4B84EAA3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182698" y="20939419"/>
                <a:ext cx="547843" cy="547843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D7A2C2-9869-39D4-E49E-B4FE6826BC6F}"/>
                </a:ext>
              </a:extLst>
            </p:cNvPr>
            <p:cNvSpPr txBox="1"/>
            <p:nvPr/>
          </p:nvSpPr>
          <p:spPr>
            <a:xfrm>
              <a:off x="4584569" y="23559608"/>
              <a:ext cx="5601021" cy="5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Target Flange (Side View)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53878E9-8E3B-B17A-3BF4-E83575B9371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1666" b="10000"/>
          <a:stretch/>
        </p:blipFill>
        <p:spPr>
          <a:xfrm>
            <a:off x="7532226" y="3212425"/>
            <a:ext cx="2937644" cy="356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4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8A2DA-EEEC-634D-B90D-697B75227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Script REDUCE TO 12 Mins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C4201-B1D6-8749-A5EF-1A65A0EF2C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Background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RMTL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NEWS-G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Sphere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Why this beam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Beamline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Vacuum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Support structure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Target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Chamber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Fast closing valve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Alignment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Beam characterisation (View port, </a:t>
            </a:r>
            <a:r>
              <a:rPr lang="en-CA" dirty="0" err="1"/>
              <a:t>quzrtz</a:t>
            </a:r>
            <a:r>
              <a:rPr lang="en-CA" dirty="0"/>
              <a:t> </a:t>
            </a:r>
            <a:r>
              <a:rPr lang="en-CA" dirty="0" err="1"/>
              <a:t>etc</a:t>
            </a:r>
            <a:r>
              <a:rPr lang="en-CA" dirty="0"/>
              <a:t>)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Future work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Collimator</a:t>
            </a:r>
          </a:p>
          <a:p>
            <a:pPr lvl="2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Design</a:t>
            </a:r>
          </a:p>
          <a:p>
            <a:pPr lvl="2">
              <a:lnSpc>
                <a:spcPct val="100000"/>
              </a:lnSpc>
              <a:spcAft>
                <a:spcPts val="0"/>
              </a:spcAft>
            </a:pPr>
            <a:r>
              <a:rPr lang="en-CA" dirty="0"/>
              <a:t>Simulations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812037-50B9-8C4B-929A-CC32D9D7C173}"/>
              </a:ext>
            </a:extLst>
          </p:cNvPr>
          <p:cNvSpPr txBox="1"/>
          <p:nvPr/>
        </p:nvSpPr>
        <p:spPr>
          <a:xfrm>
            <a:off x="7337068" y="768840"/>
            <a:ext cx="4169034" cy="253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0" tIns="45720" rIns="0" bIns="45720" rtlCol="0" anchor="t">
            <a:spAutoFit/>
          </a:bodyPr>
          <a:lstStyle/>
          <a:p>
            <a:pPr algn="ctr"/>
            <a:r>
              <a:rPr lang="en-US" sz="1050" b="1" spc="200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DELETE THIS PAGE FROM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39627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3A415-4FD7-9E08-BCE6-B99FDFA0A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Analysis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3E255-6FF8-F7DA-20D9-E81DBADB75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332463"/>
            <a:ext cx="5670696" cy="4592476"/>
          </a:xfrm>
        </p:spPr>
        <p:txBody>
          <a:bodyPr/>
          <a:lstStyle/>
          <a:p>
            <a:pPr algn="just"/>
            <a:r>
              <a:rPr lang="en-US" dirty="0"/>
              <a:t>LiF has a melting point of 848°C , however, as it’s only 1</a:t>
            </a:r>
            <a:r>
              <a:rPr lang="el-GR" dirty="0"/>
              <a:t>μ</a:t>
            </a:r>
            <a:r>
              <a:rPr lang="en-US" dirty="0"/>
              <a:t>m, proton beam can sputter it off at around 100-200°C</a:t>
            </a:r>
            <a:endParaRPr lang="en-CA" dirty="0"/>
          </a:p>
          <a:p>
            <a:pPr algn="just"/>
            <a:r>
              <a:rPr lang="en-CA" dirty="0"/>
              <a:t>Cooling methods like liquid cooling cannot be implemented</a:t>
            </a:r>
          </a:p>
          <a:p>
            <a:pPr algn="just"/>
            <a:r>
              <a:rPr lang="en-CA" dirty="0"/>
              <a:t>An external fan kept at a distance is the best option</a:t>
            </a:r>
          </a:p>
          <a:p>
            <a:pPr algn="just"/>
            <a:r>
              <a:rPr lang="en-CA" dirty="0"/>
              <a:t>Simulation analysis was done to ensure we do not reach extreme temperatures</a:t>
            </a:r>
          </a:p>
          <a:p>
            <a:pPr algn="just"/>
            <a:r>
              <a:rPr lang="en-US" dirty="0"/>
              <a:t>With beam properties of 2MeV and 20</a:t>
            </a:r>
            <a:r>
              <a:rPr lang="el-GR" dirty="0"/>
              <a:t>μ</a:t>
            </a:r>
            <a:r>
              <a:rPr lang="en-US" dirty="0"/>
              <a:t>A of proton beam, a heat source of 40W was applied on target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153B18-3DBB-B5DC-AA71-4DE363664C48}"/>
              </a:ext>
            </a:extLst>
          </p:cNvPr>
          <p:cNvGrpSpPr>
            <a:grpSpLocks noChangeAspect="1"/>
          </p:cNvGrpSpPr>
          <p:nvPr/>
        </p:nvGrpSpPr>
        <p:grpSpPr>
          <a:xfrm>
            <a:off x="6624735" y="1497029"/>
            <a:ext cx="5324669" cy="3863942"/>
            <a:chOff x="5663431" y="1018868"/>
            <a:chExt cx="6384961" cy="463336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4A8AAAA-0BE7-D47B-3B10-E9EBA0076D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6448"/>
            <a:stretch/>
          </p:blipFill>
          <p:spPr>
            <a:xfrm>
              <a:off x="7921689" y="1018868"/>
              <a:ext cx="4126703" cy="46333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DEB519-D548-BEDA-BCD5-099A651BAE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17" r="84791" b="51913"/>
            <a:stretch/>
          </p:blipFill>
          <p:spPr>
            <a:xfrm>
              <a:off x="5663431" y="1018868"/>
              <a:ext cx="2258258" cy="4633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6386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7265E-D128-464D-9252-98D59279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Analysis</a:t>
            </a:r>
          </a:p>
        </p:txBody>
      </p:sp>
      <p:pic>
        <p:nvPicPr>
          <p:cNvPr id="1028" name="Picture 4" descr="Image preview">
            <a:extLst>
              <a:ext uri="{FF2B5EF4-FFF2-40B4-BE49-F238E27FC236}">
                <a16:creationId xmlns:a16="http://schemas.microsoft.com/office/drawing/2014/main" id="{810B662D-5B3E-B86E-CB7D-9D4BA5D0F2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54"/>
          <a:stretch/>
        </p:blipFill>
        <p:spPr bwMode="auto">
          <a:xfrm>
            <a:off x="4371484" y="1333153"/>
            <a:ext cx="7706216" cy="463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04ABC9-CCDE-00F1-802F-E3AEA4F2B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4" y="1333153"/>
            <a:ext cx="3629515" cy="4633962"/>
          </a:xfrm>
        </p:spPr>
        <p:txBody>
          <a:bodyPr/>
          <a:lstStyle/>
          <a:p>
            <a:pPr algn="just"/>
            <a:r>
              <a:rPr lang="en-US" dirty="0"/>
              <a:t>With 2MeV and 20</a:t>
            </a:r>
            <a:r>
              <a:rPr lang="el-GR" dirty="0"/>
              <a:t>μ</a:t>
            </a:r>
            <a:r>
              <a:rPr lang="en-US" dirty="0"/>
              <a:t>A of proton beam, a heat source of 40W was applied on target</a:t>
            </a:r>
          </a:p>
          <a:p>
            <a:pPr algn="just"/>
            <a:r>
              <a:rPr lang="en-US" dirty="0"/>
              <a:t>Only radiation heat transfer was allowed on the “inner” part of flange</a:t>
            </a:r>
          </a:p>
          <a:p>
            <a:pPr algn="just"/>
            <a:r>
              <a:rPr lang="en-US" dirty="0"/>
              <a:t>Ambient convective heat transfer was applied on the “outside”</a:t>
            </a:r>
          </a:p>
          <a:p>
            <a:pPr algn="just"/>
            <a:r>
              <a:rPr lang="en-US" dirty="0"/>
              <a:t>Conduction between layers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1866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7265E-D128-464D-9252-98D59279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Analysis: Fusion 360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998A41-42E5-B976-B9F4-FC0686CB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341" y="1209310"/>
            <a:ext cx="6950075" cy="52407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548A5-A317-6FAD-6491-C44BD614D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6" y="2488075"/>
            <a:ext cx="4042756" cy="1881850"/>
          </a:xfrm>
        </p:spPr>
        <p:txBody>
          <a:bodyPr/>
          <a:lstStyle/>
          <a:p>
            <a:r>
              <a:rPr lang="en-CA" dirty="0"/>
              <a:t>Results were compared with a similar simulation on Autodesk's Fusion 360</a:t>
            </a:r>
          </a:p>
          <a:p>
            <a:r>
              <a:rPr lang="en-CA" dirty="0"/>
              <a:t>A finer mesh was implemented</a:t>
            </a:r>
          </a:p>
          <a:p>
            <a:r>
              <a:rPr lang="en-CA" dirty="0"/>
              <a:t>Same conditions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402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E1B4D-CD89-4D70-3367-A895DD0CC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Current State: Assembly Begins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9BAE1-5F1C-3A33-2BC8-18518CA278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2451440"/>
            <a:ext cx="4601065" cy="2233409"/>
          </a:xfrm>
        </p:spPr>
        <p:txBody>
          <a:bodyPr/>
          <a:lstStyle/>
          <a:p>
            <a:pPr algn="just"/>
            <a:r>
              <a:rPr lang="en-CA" dirty="0"/>
              <a:t>Chamber needs to align precisely </a:t>
            </a:r>
          </a:p>
          <a:p>
            <a:pPr algn="just"/>
            <a:r>
              <a:rPr lang="en-CA" dirty="0"/>
              <a:t>Since the chamber is over 2.5m long, even one degree can result in an error of ~30mm</a:t>
            </a:r>
          </a:p>
          <a:p>
            <a:pPr algn="just"/>
            <a:r>
              <a:rPr lang="en-CA" dirty="0"/>
              <a:t>Confirmed the beam angle to be at 45° using auto-leveling laser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2CE948-15FF-1A08-A640-78C6E461E7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6066521" y="771407"/>
            <a:ext cx="2993503" cy="5320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DE4725-82A5-5878-99C5-26774B51B7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623" r="12290" b="15869"/>
          <a:stretch/>
        </p:blipFill>
        <p:spPr>
          <a:xfrm>
            <a:off x="9060024" y="771407"/>
            <a:ext cx="2496818" cy="26575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E21B95-1A25-BF8C-278E-00A6CEDD40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167" b="24916"/>
          <a:stretch/>
        </p:blipFill>
        <p:spPr>
          <a:xfrm>
            <a:off x="9060024" y="3429000"/>
            <a:ext cx="2502075" cy="266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08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FA89D-FA64-B4BD-57AC-3841EDEF32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3082053"/>
            <a:ext cx="10905751" cy="693893"/>
          </a:xfrm>
        </p:spPr>
        <p:txBody>
          <a:bodyPr/>
          <a:lstStyle/>
          <a:p>
            <a:pPr algn="ctr"/>
            <a:r>
              <a:rPr lang="en-CA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4102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5431B-53F3-3E18-659C-84AF5A60F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Beam Characterisation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E0BD7-FB2B-3AB9-F505-3C63F8356C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455" y="2073976"/>
            <a:ext cx="10897090" cy="2710048"/>
          </a:xfrm>
        </p:spPr>
        <p:txBody>
          <a:bodyPr/>
          <a:lstStyle/>
          <a:p>
            <a:r>
              <a:rPr lang="en-CA" dirty="0"/>
              <a:t>The new beamline would need new control settings which are not known yet</a:t>
            </a:r>
          </a:p>
          <a:p>
            <a:r>
              <a:rPr lang="en-CA" dirty="0"/>
              <a:t>Beam will be defocused</a:t>
            </a:r>
          </a:p>
          <a:p>
            <a:r>
              <a:rPr lang="en-CA" dirty="0"/>
              <a:t>Make sure it hits the target by being the right size</a:t>
            </a:r>
          </a:p>
          <a:p>
            <a:r>
              <a:rPr lang="en-CA" dirty="0"/>
              <a:t>Does not overheat</a:t>
            </a:r>
          </a:p>
          <a:p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199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655B-8561-1A0B-F7A9-97F0AF06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Collimator (Iron Filter)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6934A-6B13-C398-10CD-3E7036B831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648122"/>
            <a:ext cx="5782164" cy="4729348"/>
          </a:xfrm>
        </p:spPr>
        <p:txBody>
          <a:bodyPr/>
          <a:lstStyle/>
          <a:p>
            <a:r>
              <a:rPr lang="en-US" dirty="0"/>
              <a:t>A beam of monoenergetic neutrons is needed</a:t>
            </a:r>
          </a:p>
          <a:p>
            <a:r>
              <a:rPr lang="en-US" dirty="0"/>
              <a:t>Iron is capable of “filtering” out neutrons at specific energy levels</a:t>
            </a:r>
          </a:p>
          <a:p>
            <a:r>
              <a:rPr lang="en-US" dirty="0"/>
              <a:t>Borated-Polyethylene will be used to collimate neutrons</a:t>
            </a:r>
          </a:p>
          <a:p>
            <a:r>
              <a:rPr lang="en-US" dirty="0"/>
              <a:t>Lead is a good absorber of gamma radiation</a:t>
            </a:r>
          </a:p>
          <a:p>
            <a:r>
              <a:rPr lang="en-US" dirty="0"/>
              <a:t>Collimator will be designed to rotate from 33°-55° about the target</a:t>
            </a:r>
          </a:p>
          <a:p>
            <a:r>
              <a:rPr lang="en-US" dirty="0"/>
              <a:t>Simulations using GEANT4 are being done to find the perfect dimensions</a:t>
            </a:r>
          </a:p>
          <a:p>
            <a:pPr marL="0" indent="0">
              <a:buNone/>
            </a:pPr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2B646E-27DA-702B-84D4-18E67440709F}"/>
              </a:ext>
            </a:extLst>
          </p:cNvPr>
          <p:cNvGrpSpPr/>
          <p:nvPr/>
        </p:nvGrpSpPr>
        <p:grpSpPr>
          <a:xfrm>
            <a:off x="6381749" y="685800"/>
            <a:ext cx="5496415" cy="1991032"/>
            <a:chOff x="29942807" y="19199419"/>
            <a:chExt cx="12561687" cy="445161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F52019F-9431-FD70-277A-63065C24CDC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255244" y="19216004"/>
              <a:ext cx="12249250" cy="4435025"/>
              <a:chOff x="11902752" y="17313453"/>
              <a:chExt cx="21923379" cy="7937690"/>
            </a:xfrm>
          </p:grpSpPr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8180BCF6-CEB0-8C7A-B302-7895C38048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9" b="68328"/>
              <a:stretch/>
            </p:blipFill>
            <p:spPr bwMode="auto">
              <a:xfrm>
                <a:off x="11902754" y="17313453"/>
                <a:ext cx="21923377" cy="6537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>
                <a:extLst>
                  <a:ext uri="{FF2B5EF4-FFF2-40B4-BE49-F238E27FC236}">
                    <a16:creationId xmlns:a16="http://schemas.microsoft.com/office/drawing/2014/main" id="{FCB864A7-C8C0-EFAD-A8E5-A85E053224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2978"/>
              <a:stretch/>
            </p:blipFill>
            <p:spPr bwMode="auto">
              <a:xfrm>
                <a:off x="11902752" y="23847662"/>
                <a:ext cx="21923377" cy="14034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C2C4EB17-F684-6F39-E3FA-F740E4B979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06" t="20079" r="96808" b="23849"/>
            <a:stretch/>
          </p:blipFill>
          <p:spPr bwMode="auto">
            <a:xfrm>
              <a:off x="29942807" y="19199419"/>
              <a:ext cx="348170" cy="4451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C7F689A-88E3-D7F9-E18C-996BC61C8AB8}"/>
              </a:ext>
            </a:extLst>
          </p:cNvPr>
          <p:cNvGrpSpPr/>
          <p:nvPr/>
        </p:nvGrpSpPr>
        <p:grpSpPr>
          <a:xfrm>
            <a:off x="6381749" y="3396846"/>
            <a:ext cx="4572000" cy="2812626"/>
            <a:chOff x="7061200" y="3340100"/>
            <a:chExt cx="4572000" cy="281262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C97D2B-917C-32F2-3009-7E63D368062F}"/>
                </a:ext>
              </a:extLst>
            </p:cNvPr>
            <p:cNvSpPr/>
            <p:nvPr/>
          </p:nvSpPr>
          <p:spPr>
            <a:xfrm>
              <a:off x="7061200" y="3340100"/>
              <a:ext cx="4572000" cy="2812626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E10144E-401A-0127-CA3E-60B1B81B696B}"/>
                </a:ext>
              </a:extLst>
            </p:cNvPr>
            <p:cNvSpPr/>
            <p:nvPr/>
          </p:nvSpPr>
          <p:spPr>
            <a:xfrm>
              <a:off x="7061200" y="3340100"/>
              <a:ext cx="3136900" cy="12319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BPE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754A084-9634-C994-BB0A-A8449DAAA10E}"/>
                </a:ext>
              </a:extLst>
            </p:cNvPr>
            <p:cNvSpPr/>
            <p:nvPr/>
          </p:nvSpPr>
          <p:spPr>
            <a:xfrm>
              <a:off x="7061200" y="4920826"/>
              <a:ext cx="3136900" cy="12319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BPE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0EA432A-17BF-B5E3-B3C2-6E23396BA69F}"/>
                </a:ext>
              </a:extLst>
            </p:cNvPr>
            <p:cNvSpPr/>
            <p:nvPr/>
          </p:nvSpPr>
          <p:spPr>
            <a:xfrm>
              <a:off x="10198100" y="3340100"/>
              <a:ext cx="1435100" cy="12319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LEAD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B45A510-60C1-4A9C-8B60-D655B5AC6A6C}"/>
                </a:ext>
              </a:extLst>
            </p:cNvPr>
            <p:cNvSpPr/>
            <p:nvPr/>
          </p:nvSpPr>
          <p:spPr>
            <a:xfrm>
              <a:off x="10198100" y="4920826"/>
              <a:ext cx="1435100" cy="12319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LEAD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8BA6FA8-302F-18EB-02A3-304988DEA231}"/>
                </a:ext>
              </a:extLst>
            </p:cNvPr>
            <p:cNvSpPr/>
            <p:nvPr/>
          </p:nvSpPr>
          <p:spPr>
            <a:xfrm>
              <a:off x="7264399" y="4572000"/>
              <a:ext cx="1987551" cy="3488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IRON</a:t>
              </a: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0C95203-5615-9DFE-E1BC-6ED1E20AA82D}"/>
              </a:ext>
            </a:extLst>
          </p:cNvPr>
          <p:cNvSpPr/>
          <p:nvPr/>
        </p:nvSpPr>
        <p:spPr>
          <a:xfrm>
            <a:off x="11122974" y="4259268"/>
            <a:ext cx="1040939" cy="10877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SPC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B5D6DE-7253-D01E-C80F-6EC0A291AA0F}"/>
              </a:ext>
            </a:extLst>
          </p:cNvPr>
          <p:cNvSpPr txBox="1"/>
          <p:nvPr/>
        </p:nvSpPr>
        <p:spPr>
          <a:xfrm>
            <a:off x="6381749" y="6299200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View of the iron filter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95D50E-128C-288F-C83B-01D4155ED3F4}"/>
              </a:ext>
            </a:extLst>
          </p:cNvPr>
          <p:cNvSpPr txBox="1"/>
          <p:nvPr/>
        </p:nvSpPr>
        <p:spPr>
          <a:xfrm>
            <a:off x="6381749" y="2691411"/>
            <a:ext cx="5496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Interference Notches [1]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25C696-1105-CF86-8E4B-26170AE31E3D}"/>
              </a:ext>
            </a:extLst>
          </p:cNvPr>
          <p:cNvSpPr txBox="1"/>
          <p:nvPr/>
        </p:nvSpPr>
        <p:spPr>
          <a:xfrm>
            <a:off x="599585" y="6428146"/>
            <a:ext cx="3505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Note: 1 barn = 10</a:t>
            </a:r>
            <a:r>
              <a:rPr lang="en-CA" sz="1100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-28</a:t>
            </a:r>
            <a:r>
              <a:rPr lang="en-CA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en-CA" sz="1100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CA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7988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A8002-DD63-0E4B-CC1C-E45721CEF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5B050-ADB0-8281-C6CB-2ABB2F82D4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455" y="2561468"/>
            <a:ext cx="10897090" cy="1735063"/>
          </a:xfrm>
        </p:spPr>
        <p:txBody>
          <a:bodyPr/>
          <a:lstStyle/>
          <a:p>
            <a:r>
              <a:rPr lang="en-US" dirty="0"/>
              <a:t>With the extra space we are confident to expect the reduction of gamma radiation</a:t>
            </a:r>
          </a:p>
          <a:p>
            <a:r>
              <a:rPr lang="en-US" dirty="0"/>
              <a:t>We expect to get a monoenergetic source of low energy neutrons at 24keV</a:t>
            </a:r>
          </a:p>
          <a:p>
            <a:r>
              <a:rPr lang="en-US" dirty="0"/>
              <a:t>This should help the physics team with their calibration, which can ultimately be implemented at SNOLAB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39573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5E4FA-D986-D27C-1A3A-044843911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 summarize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E9D0EAF-680C-8B37-A498-3F625AB0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" y="2935149"/>
            <a:ext cx="11496675" cy="174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299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DD45E-03B9-9EBF-B0CA-4297B2F7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9C17B-85CE-3D03-4029-A2A687BF88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1527" y="1442852"/>
            <a:ext cx="11173315" cy="4729348"/>
          </a:xfrm>
        </p:spPr>
        <p:txBody>
          <a:bodyPr/>
          <a:lstStyle/>
          <a:p>
            <a:pPr marL="342900" indent="-342900" algn="just">
              <a:buFont typeface="+mj-lt"/>
              <a:buAutoNum type="arabicPeriod"/>
            </a:pPr>
            <a:r>
              <a:rPr lang="en-CA" dirty="0"/>
              <a:t>T.H. Joshi, S. </a:t>
            </a:r>
            <a:r>
              <a:rPr lang="en-CA" dirty="0" err="1"/>
              <a:t>Sangiorgio</a:t>
            </a:r>
            <a:r>
              <a:rPr lang="en-CA" dirty="0"/>
              <a:t>, V. </a:t>
            </a:r>
            <a:r>
              <a:rPr lang="en-CA" dirty="0" err="1"/>
              <a:t>Mozin</a:t>
            </a:r>
            <a:r>
              <a:rPr lang="en-CA" dirty="0"/>
              <a:t>, E.B. Norman, P. Sorensen, M. Foxe, G. Bench, A. Bernstein, Design and demonstration of a quasi-monoenergetic neutron source, Nuclear Instruments and Methods in Physics Research Section B: Beam Interactions with Materials and Atoms, Volume 333, 2014, Pages 6-11, ISSN 0168-583X, https://doi.org/10.1016/j.nimb.2014.04.008. (https://www.sciencedirect.com/science/article/pii/S0168583X14005102)</a:t>
            </a:r>
          </a:p>
          <a:p>
            <a:pPr marL="342900" indent="-342900">
              <a:buFont typeface="+mj-lt"/>
              <a:buAutoNum type="arabi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9254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0D61-F9B1-0847-A88E-63B0226E98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2157622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08C06-D775-BF1E-81A2-125E33C40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8B097-DC49-85C4-BD2B-844DBD3DFD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/>
              <a:t>The whole team of Reactor Materials Testing Lab</a:t>
            </a:r>
          </a:p>
          <a:p>
            <a:r>
              <a:rPr lang="en-CA" dirty="0"/>
              <a:t>Arthur B. McDonald Institute</a:t>
            </a:r>
          </a:p>
          <a:p>
            <a:r>
              <a:rPr lang="en-CA" dirty="0"/>
              <a:t>My supervisor Dr Levente Balogh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21E216-FFF5-EF4C-3D2F-132B5246D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85" y="5522834"/>
            <a:ext cx="5020386" cy="10266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D2E45B-2245-E856-EC3E-98108ADE0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290" y="5375285"/>
            <a:ext cx="2581385" cy="115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64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55E29-A875-C851-85B7-127CBE5A9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BEDF79-A306-7C6B-5413-9CD591B329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CA" dirty="0"/>
              <a:t>Any questions and/or suggestions?</a:t>
            </a:r>
          </a:p>
        </p:txBody>
      </p:sp>
    </p:spTree>
    <p:extLst>
      <p:ext uri="{BB962C8B-B14F-4D97-AF65-F5344CB8AC3E}">
        <p14:creationId xmlns:p14="http://schemas.microsoft.com/office/powerpoint/2010/main" val="349945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4C24-8AF5-E4DE-A28A-41A2C484B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NEWS-G (New Experiments With Spheres – Gas)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C16AE-E5ED-DB34-A21A-9ACD72F49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0516" y="1664394"/>
            <a:ext cx="4245754" cy="4002231"/>
          </a:xfrm>
        </p:spPr>
        <p:txBody>
          <a:bodyPr/>
          <a:lstStyle/>
          <a:p>
            <a:pPr algn="just"/>
            <a:r>
              <a:rPr lang="en-US" dirty="0"/>
              <a:t>A collaboration between 11 universities for dark matter detection.</a:t>
            </a:r>
          </a:p>
          <a:p>
            <a:pPr algn="just"/>
            <a:r>
              <a:rPr lang="en-US" dirty="0"/>
              <a:t>Spherical Proportional Counter (SPC)</a:t>
            </a:r>
          </a:p>
          <a:p>
            <a:pPr algn="just"/>
            <a:r>
              <a:rPr lang="en-CA" dirty="0"/>
              <a:t>Spherical vessel usually filled with a noble gas</a:t>
            </a:r>
          </a:p>
          <a:p>
            <a:pPr algn="just"/>
            <a:r>
              <a:rPr lang="en-CA" dirty="0"/>
              <a:t>An incoming particle ionizes the gas, generating electrons</a:t>
            </a:r>
          </a:p>
          <a:p>
            <a:pPr algn="just"/>
            <a:r>
              <a:rPr lang="en-CA" dirty="0"/>
              <a:t>Electrons are attracted by a high voltage sensor at the centre, creating a charge which can be measured</a:t>
            </a:r>
          </a:p>
          <a:p>
            <a:pPr algn="just"/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27BAB7-8952-BB12-3270-BC8603F4D8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181" b="18835"/>
          <a:stretch/>
        </p:blipFill>
        <p:spPr>
          <a:xfrm>
            <a:off x="9334500" y="1663533"/>
            <a:ext cx="2769661" cy="40022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2287B8-32AF-B3BC-BDA6-07A0BD9D0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742" y="2346350"/>
            <a:ext cx="4687286" cy="2636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DFFDC0-5B48-98FE-9503-D73BA140D318}"/>
              </a:ext>
            </a:extLst>
          </p:cNvPr>
          <p:cNvSpPr txBox="1"/>
          <p:nvPr/>
        </p:nvSpPr>
        <p:spPr>
          <a:xfrm>
            <a:off x="4601742" y="4982949"/>
            <a:ext cx="4687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Full-Scale SPC at SNOLAB, Sudbury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BA600A-9302-A821-CCD8-D1874A985719}"/>
              </a:ext>
            </a:extLst>
          </p:cNvPr>
          <p:cNvSpPr txBox="1"/>
          <p:nvPr/>
        </p:nvSpPr>
        <p:spPr>
          <a:xfrm>
            <a:off x="9401175" y="5801262"/>
            <a:ext cx="2702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Small-Scale SPC at Queen’s</a:t>
            </a:r>
          </a:p>
        </p:txBody>
      </p:sp>
    </p:spTree>
    <p:extLst>
      <p:ext uri="{BB962C8B-B14F-4D97-AF65-F5344CB8AC3E}">
        <p14:creationId xmlns:p14="http://schemas.microsoft.com/office/powerpoint/2010/main" val="3612088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C9B48-A0AA-3584-E722-6BECC7F1A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make a new beamline?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481B9-D005-BBE1-F05C-EFF4CEA0B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4" y="1375098"/>
            <a:ext cx="5791774" cy="4107802"/>
          </a:xfrm>
        </p:spPr>
        <p:txBody>
          <a:bodyPr/>
          <a:lstStyle/>
          <a:p>
            <a:pPr algn="just"/>
            <a:r>
              <a:rPr lang="en-US" dirty="0"/>
              <a:t>SPC needs to be calibrated</a:t>
            </a:r>
            <a:r>
              <a:rPr lang="en-CA" dirty="0"/>
              <a:t> with neutrons</a:t>
            </a:r>
          </a:p>
          <a:p>
            <a:pPr algn="just"/>
            <a:r>
              <a:rPr lang="en-CA" dirty="0"/>
              <a:t>Neutrons behave like hypothetical dark matter particles (theoretically)</a:t>
            </a:r>
          </a:p>
          <a:p>
            <a:pPr algn="just"/>
            <a:r>
              <a:rPr lang="en-CA" dirty="0"/>
              <a:t>Neutrons would only interact with the nuclei of the gas (Which is desirable)</a:t>
            </a:r>
          </a:p>
          <a:p>
            <a:pPr algn="just"/>
            <a:r>
              <a:rPr lang="en-US" dirty="0"/>
              <a:t>Finding a low energy (10-100 keV) neutron source setup with high intensity is rare</a:t>
            </a:r>
          </a:p>
          <a:p>
            <a:pPr algn="just"/>
            <a:r>
              <a:rPr lang="en-US" dirty="0"/>
              <a:t>Old chamber is generally used to irradiate samples</a:t>
            </a:r>
          </a:p>
          <a:p>
            <a:pPr algn="just"/>
            <a:r>
              <a:rPr lang="en-US" dirty="0"/>
              <a:t>Resulted in a lot of gamma radiation when used for SPCs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6E0D73-54E6-3EA1-D4BE-550ECA69C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567" y="1481234"/>
            <a:ext cx="5555609" cy="379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6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842D-3C61-BDB9-82AC-F96B41B6F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405" y="705280"/>
            <a:ext cx="10897200" cy="627189"/>
          </a:xfrm>
        </p:spPr>
        <p:txBody>
          <a:bodyPr/>
          <a:lstStyle/>
          <a:p>
            <a:r>
              <a:rPr lang="en-US" dirty="0"/>
              <a:t>Previous Work: How to get these neutrons?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56369-2708-FF6D-69D8-187228DE4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2065688"/>
            <a:ext cx="5452282" cy="2726624"/>
          </a:xfrm>
        </p:spPr>
        <p:txBody>
          <a:bodyPr/>
          <a:lstStyle/>
          <a:p>
            <a:r>
              <a:rPr lang="en-CA" dirty="0"/>
              <a:t>Lithium Fluoride (LiF) is a good source of Neutrons when bombarded with protons</a:t>
            </a:r>
          </a:p>
          <a:p>
            <a:r>
              <a:rPr lang="en-CA" dirty="0"/>
              <a:t>Calculations done by Joshi et. al [1] show a good yield of neutrons from LiF</a:t>
            </a:r>
          </a:p>
          <a:p>
            <a:r>
              <a:rPr lang="en-CA" dirty="0"/>
              <a:t>Will be using a proton beam energy of around 1.8-2MeV at 20 µA</a:t>
            </a:r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1B005C4-657E-DE05-5578-0CC336185A2F}"/>
              </a:ext>
            </a:extLst>
          </p:cNvPr>
          <p:cNvGrpSpPr>
            <a:grpSpLocks noChangeAspect="1"/>
          </p:cNvGrpSpPr>
          <p:nvPr/>
        </p:nvGrpSpPr>
        <p:grpSpPr>
          <a:xfrm>
            <a:off x="7503318" y="1271551"/>
            <a:ext cx="4300380" cy="4300381"/>
            <a:chOff x="35873391" y="9804397"/>
            <a:chExt cx="7094014" cy="64225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784A872-CA2D-82F2-BF9E-8D792439F06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5873391" y="9804397"/>
              <a:ext cx="7094014" cy="6422541"/>
              <a:chOff x="30175983" y="9484863"/>
              <a:chExt cx="7094014" cy="6422541"/>
            </a:xfrm>
          </p:grpSpPr>
          <p:pic>
            <p:nvPicPr>
              <p:cNvPr id="7" name="Picture 6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7B5B6366-7F2F-9D20-A472-E85F7E320A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72474"/>
              <a:stretch/>
            </p:blipFill>
            <p:spPr>
              <a:xfrm>
                <a:off x="30175983" y="9487239"/>
                <a:ext cx="3453617" cy="6420164"/>
              </a:xfrm>
              <a:prstGeom prst="rect">
                <a:avLst/>
              </a:prstGeom>
            </p:spPr>
          </p:pic>
          <p:pic>
            <p:nvPicPr>
              <p:cNvPr id="8" name="Picture 7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D7BAFAE2-1878-6A63-C69B-28525ADEA5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9159" r="29194"/>
              <a:stretch/>
            </p:blipFill>
            <p:spPr>
              <a:xfrm>
                <a:off x="33629600" y="9487239"/>
                <a:ext cx="2716092" cy="6420164"/>
              </a:xfrm>
              <a:prstGeom prst="rect">
                <a:avLst/>
              </a:prstGeom>
            </p:spPr>
          </p:pic>
          <p:pic>
            <p:nvPicPr>
              <p:cNvPr id="9" name="Picture 8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CA46CE2-E868-B99D-E1B8-65F77B5044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92633"/>
              <a:stretch/>
            </p:blipFill>
            <p:spPr>
              <a:xfrm>
                <a:off x="36345689" y="9484863"/>
                <a:ext cx="924308" cy="6420164"/>
              </a:xfrm>
              <a:prstGeom prst="rect">
                <a:avLst/>
              </a:prstGeom>
            </p:spPr>
          </p:pic>
          <p:pic>
            <p:nvPicPr>
              <p:cNvPr id="10" name="Picture 9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B22B740-85F7-16D2-7AC7-1887A4BFFE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8802" t="95936" r="38241" b="-1"/>
              <a:stretch/>
            </p:blipFill>
            <p:spPr>
              <a:xfrm>
                <a:off x="32316251" y="15646400"/>
                <a:ext cx="2880360" cy="261004"/>
              </a:xfrm>
              <a:prstGeom prst="rect">
                <a:avLst/>
              </a:prstGeom>
            </p:spPr>
          </p:pic>
        </p:grpSp>
        <p:pic>
          <p:nvPicPr>
            <p:cNvPr id="6" name="Picture 5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2A8C1588-9758-6815-E422-1DE69FE4C9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385" t="47025" r="35571" b="48910"/>
            <a:stretch/>
          </p:blipFill>
          <p:spPr>
            <a:xfrm>
              <a:off x="37316779" y="12859350"/>
              <a:ext cx="4020458" cy="261004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AB71DC9-5256-D3CA-1498-BE2227CA6CE4}"/>
              </a:ext>
            </a:extLst>
          </p:cNvPr>
          <p:cNvSpPr txBox="1"/>
          <p:nvPr/>
        </p:nvSpPr>
        <p:spPr>
          <a:xfrm>
            <a:off x="7897136" y="5620075"/>
            <a:ext cx="35532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Comparison of differential neutron yields [1]</a:t>
            </a:r>
            <a:endParaRPr lang="en-CA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1EEC5A-C0D6-D89C-B5BB-93027B4E41A8}"/>
              </a:ext>
            </a:extLst>
          </p:cNvPr>
          <p:cNvSpPr txBox="1"/>
          <p:nvPr/>
        </p:nvSpPr>
        <p:spPr>
          <a:xfrm>
            <a:off x="-27171" y="5734616"/>
            <a:ext cx="7608449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[1] T.H. Joshi, S. </a:t>
            </a:r>
            <a:r>
              <a:rPr lang="en-US" sz="1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Sangiorgio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V. </a:t>
            </a:r>
            <a:r>
              <a:rPr lang="en-US" sz="1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Mozin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E.B. Norman, P. Sorensen, M. Foxe, G. Bench, A. Bernstein, Design and demonstration of a quasi-monoenergetic neutron source, Nuclear Instruments and Methods in Physics Research Section B: Beam Interactions with Materials and Atoms, Volume 333, 2014, Pages 6-11, ISSN 0168-583X, https://doi.org/10.1016/j.nimb.2014.04.008. (https://www.sciencedirect.com/science/article/pii/S0168583X14005102)</a:t>
            </a:r>
          </a:p>
          <a:p>
            <a:pPr algn="ctr"/>
            <a:endParaRPr lang="en-CA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122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111EB-3E38-25AC-F7CC-74086B996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059D6-561F-AD97-DE5B-0541DF7569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3C20B4C-0FB6-183C-5EDF-1B237D292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289" y="1510947"/>
            <a:ext cx="5360443" cy="36553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A4CB1F4-8DB9-9EAF-656B-E2942832DF9F}"/>
              </a:ext>
            </a:extLst>
          </p:cNvPr>
          <p:cNvSpPr txBox="1"/>
          <p:nvPr/>
        </p:nvSpPr>
        <p:spPr>
          <a:xfrm>
            <a:off x="4238076" y="5278581"/>
            <a:ext cx="36201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Proton energy contours [1]</a:t>
            </a:r>
            <a:endParaRPr lang="en-CA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497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57EC5-08E7-D331-F034-5C1E3227E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Reactor Materials Testing Lab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BFD9A-E586-1707-8667-C5FF158FC7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2108431"/>
            <a:ext cx="5267815" cy="3544431"/>
          </a:xfrm>
        </p:spPr>
        <p:txBody>
          <a:bodyPr/>
          <a:lstStyle/>
          <a:p>
            <a:pPr algn="just"/>
            <a:r>
              <a:rPr lang="en-CA" dirty="0"/>
              <a:t>Tandem particle accelerator</a:t>
            </a:r>
          </a:p>
          <a:p>
            <a:pPr algn="just"/>
            <a:r>
              <a:rPr lang="en-CA" dirty="0"/>
              <a:t>Can provide up to:</a:t>
            </a:r>
          </a:p>
          <a:p>
            <a:pPr lvl="1" algn="just"/>
            <a:r>
              <a:rPr lang="en-CA" dirty="0"/>
              <a:t>8MeV and 35 µA of H</a:t>
            </a:r>
            <a:r>
              <a:rPr lang="en-CA" baseline="30000" dirty="0"/>
              <a:t>+ </a:t>
            </a:r>
          </a:p>
          <a:p>
            <a:pPr lvl="1" algn="just"/>
            <a:r>
              <a:rPr lang="en-CA" dirty="0"/>
              <a:t>12MeV and greater than 10 µA of He</a:t>
            </a:r>
            <a:r>
              <a:rPr lang="en-CA" baseline="30000" dirty="0"/>
              <a:t>++</a:t>
            </a:r>
          </a:p>
          <a:p>
            <a:pPr algn="just"/>
            <a:r>
              <a:rPr lang="en-CA" dirty="0"/>
              <a:t>2 Testing rooms</a:t>
            </a:r>
          </a:p>
          <a:p>
            <a:pPr algn="just"/>
            <a:r>
              <a:rPr lang="en-CA" dirty="0"/>
              <a:t>Operates at a pressure of around 10</a:t>
            </a:r>
            <a:r>
              <a:rPr lang="en-CA" baseline="30000" dirty="0"/>
              <a:t>-7</a:t>
            </a:r>
            <a:r>
              <a:rPr lang="en-CA" dirty="0"/>
              <a:t> mbar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2D7050-78AB-6ACA-43B0-5F146FE12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626" y="2108430"/>
            <a:ext cx="6301211" cy="354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6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0568-018F-95EB-2912-542A5EB54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Tandem Accelerator</a:t>
            </a:r>
            <a:endParaRPr lang="en-CA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E5EEBD3-D265-236F-33FF-3EE10FBEA1D7}"/>
              </a:ext>
            </a:extLst>
          </p:cNvPr>
          <p:cNvGrpSpPr/>
          <p:nvPr/>
        </p:nvGrpSpPr>
        <p:grpSpPr>
          <a:xfrm>
            <a:off x="5681698" y="1430574"/>
            <a:ext cx="6470537" cy="3996852"/>
            <a:chOff x="5079085" y="1651740"/>
            <a:chExt cx="6470537" cy="3996852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79BC822-F5CC-3526-D8B1-574603C3C3D3}"/>
                </a:ext>
              </a:extLst>
            </p:cNvPr>
            <p:cNvSpPr>
              <a:spLocks/>
            </p:cNvSpPr>
            <p:nvPr/>
          </p:nvSpPr>
          <p:spPr>
            <a:xfrm>
              <a:off x="5767587" y="3159188"/>
              <a:ext cx="4535786" cy="2000816"/>
            </a:xfrm>
            <a:prstGeom prst="round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01B5A089-6723-560C-0309-D5B69124DA2C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 rot="5400000" flipH="1" flipV="1">
              <a:off x="4941729" y="4478459"/>
              <a:ext cx="1144720" cy="506995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3D069BB3-84D6-5E3C-BD7E-836A46DB9E97}"/>
                </a:ext>
              </a:extLst>
            </p:cNvPr>
            <p:cNvSpPr>
              <a:spLocks/>
            </p:cNvSpPr>
            <p:nvPr/>
          </p:nvSpPr>
          <p:spPr>
            <a:xfrm>
              <a:off x="10299020" y="4085177"/>
              <a:ext cx="1127242" cy="138966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620F4EB-B36D-F53B-F489-288B9EB604F4}"/>
                </a:ext>
              </a:extLst>
            </p:cNvPr>
            <p:cNvCxnSpPr>
              <a:cxnSpLocks/>
              <a:stCxn id="5" idx="1"/>
              <a:endCxn id="16" idx="2"/>
            </p:cNvCxnSpPr>
            <p:nvPr/>
          </p:nvCxnSpPr>
          <p:spPr>
            <a:xfrm flipV="1">
              <a:off x="5767587" y="2050696"/>
              <a:ext cx="0" cy="2108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0DE7566-C208-2C92-AF5B-924CA4D86741}"/>
                </a:ext>
              </a:extLst>
            </p:cNvPr>
            <p:cNvCxnSpPr>
              <a:cxnSpLocks/>
              <a:stCxn id="5" idx="3"/>
              <a:endCxn id="17" idx="2"/>
            </p:cNvCxnSpPr>
            <p:nvPr/>
          </p:nvCxnSpPr>
          <p:spPr>
            <a:xfrm flipV="1">
              <a:off x="10303373" y="2054555"/>
              <a:ext cx="0" cy="2105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7B8ECB-7635-7FD7-1D92-6795B197F2E6}"/>
                </a:ext>
              </a:extLst>
            </p:cNvPr>
            <p:cNvSpPr txBox="1">
              <a:spLocks/>
            </p:cNvSpPr>
            <p:nvPr/>
          </p:nvSpPr>
          <p:spPr>
            <a:xfrm>
              <a:off x="5550085" y="1681364"/>
              <a:ext cx="435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0V</a:t>
              </a:r>
              <a:endParaRPr lang="en-CA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60ADAB9-A8FC-74D3-6683-E8A08CE54119}"/>
                </a:ext>
              </a:extLst>
            </p:cNvPr>
            <p:cNvSpPr txBox="1">
              <a:spLocks/>
            </p:cNvSpPr>
            <p:nvPr/>
          </p:nvSpPr>
          <p:spPr>
            <a:xfrm>
              <a:off x="10085871" y="1685223"/>
              <a:ext cx="435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0V</a:t>
              </a:r>
              <a:endParaRPr lang="en-CA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A5BD76E-6EDC-E100-8454-3BF44B94661A}"/>
                </a:ext>
              </a:extLst>
            </p:cNvPr>
            <p:cNvCxnSpPr>
              <a:cxnSpLocks/>
              <a:stCxn id="5" idx="2"/>
              <a:endCxn id="21" idx="2"/>
            </p:cNvCxnSpPr>
            <p:nvPr/>
          </p:nvCxnSpPr>
          <p:spPr>
            <a:xfrm flipV="1">
              <a:off x="8035480" y="2021072"/>
              <a:ext cx="0" cy="31389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7C5C0E-2101-F90C-FEBC-E193A0773528}"/>
                </a:ext>
              </a:extLst>
            </p:cNvPr>
            <p:cNvSpPr txBox="1">
              <a:spLocks/>
            </p:cNvSpPr>
            <p:nvPr/>
          </p:nvSpPr>
          <p:spPr>
            <a:xfrm>
              <a:off x="7651328" y="1651740"/>
              <a:ext cx="7683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+4MV</a:t>
              </a:r>
              <a:endParaRPr lang="en-CA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8390EC6-BCFF-108E-8602-656FC280B202}"/>
                </a:ext>
              </a:extLst>
            </p:cNvPr>
            <p:cNvCxnSpPr>
              <a:cxnSpLocks/>
              <a:stCxn id="5" idx="1"/>
              <a:endCxn id="35" idx="1"/>
            </p:cNvCxnSpPr>
            <p:nvPr/>
          </p:nvCxnSpPr>
          <p:spPr>
            <a:xfrm>
              <a:off x="5767587" y="4159596"/>
              <a:ext cx="1820190" cy="0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8C6E106-C382-78E1-5E8F-FF7DB20AD06C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8478827" y="4154660"/>
              <a:ext cx="1820193" cy="4935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9D4E673-2C48-1447-DA44-690D8BA7FDA6}"/>
                </a:ext>
              </a:extLst>
            </p:cNvPr>
            <p:cNvSpPr txBox="1">
              <a:spLocks/>
            </p:cNvSpPr>
            <p:nvPr/>
          </p:nvSpPr>
          <p:spPr>
            <a:xfrm>
              <a:off x="5079085" y="5279260"/>
              <a:ext cx="435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30000" dirty="0"/>
                <a:t>-</a:t>
              </a:r>
              <a:endParaRPr lang="en-CA" baseline="300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ABACCDD-5C12-5714-E7BF-A4CCB36375C3}"/>
                </a:ext>
              </a:extLst>
            </p:cNvPr>
            <p:cNvSpPr txBox="1">
              <a:spLocks/>
            </p:cNvSpPr>
            <p:nvPr/>
          </p:nvSpPr>
          <p:spPr>
            <a:xfrm>
              <a:off x="6466529" y="3854811"/>
              <a:ext cx="435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30000" dirty="0"/>
                <a:t>-</a:t>
              </a:r>
              <a:endParaRPr lang="en-CA" baseline="300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E1C6EE9-1E08-3098-F79C-CC65933B1897}"/>
                </a:ext>
              </a:extLst>
            </p:cNvPr>
            <p:cNvSpPr>
              <a:spLocks/>
            </p:cNvSpPr>
            <p:nvPr/>
          </p:nvSpPr>
          <p:spPr>
            <a:xfrm>
              <a:off x="7587777" y="3837109"/>
              <a:ext cx="895403" cy="64497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Stripper system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(Argon)</a:t>
              </a:r>
              <a:endParaRPr lang="en-CA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4F4437A-0267-5EB5-18C1-68861ABB5C0D}"/>
                </a:ext>
              </a:extLst>
            </p:cNvPr>
            <p:cNvSpPr txBox="1">
              <a:spLocks/>
            </p:cNvSpPr>
            <p:nvPr/>
          </p:nvSpPr>
          <p:spPr>
            <a:xfrm>
              <a:off x="9176032" y="3861372"/>
              <a:ext cx="435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30000" dirty="0"/>
                <a:t>+</a:t>
              </a:r>
              <a:endParaRPr lang="en-CA" baseline="300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004564C-7720-1838-BDC9-28CEA6D96D9F}"/>
                </a:ext>
              </a:extLst>
            </p:cNvPr>
            <p:cNvSpPr txBox="1">
              <a:spLocks/>
            </p:cNvSpPr>
            <p:nvPr/>
          </p:nvSpPr>
          <p:spPr>
            <a:xfrm>
              <a:off x="10299020" y="4193068"/>
              <a:ext cx="125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30000" dirty="0"/>
                <a:t>+ </a:t>
              </a:r>
              <a:r>
                <a:rPr lang="en-US" dirty="0"/>
                <a:t>at 8MeV</a:t>
              </a:r>
              <a:endParaRPr lang="en-CA" dirty="0"/>
            </a:p>
          </p:txBody>
        </p:sp>
      </p:grpSp>
      <p:pic>
        <p:nvPicPr>
          <p:cNvPr id="43" name="Picture 42" descr="A person standing in a room with a large white container&#10;&#10;Description automatically generated">
            <a:extLst>
              <a:ext uri="{FF2B5EF4-FFF2-40B4-BE49-F238E27FC236}">
                <a16:creationId xmlns:a16="http://schemas.microsoft.com/office/drawing/2014/main" id="{F5374A22-8B07-5C60-BC6A-5A861FB84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325"/>
          <a:stretch/>
        </p:blipFill>
        <p:spPr>
          <a:xfrm>
            <a:off x="85173" y="1841199"/>
            <a:ext cx="5524533" cy="39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35167"/>
      </p:ext>
    </p:extLst>
  </p:cSld>
  <p:clrMapOvr>
    <a:masterClrMapping/>
  </p:clrMapOvr>
</p:sld>
</file>

<file path=ppt/theme/theme1.xml><?xml version="1.0" encoding="utf-8"?>
<a:theme xmlns:a="http://schemas.openxmlformats.org/drawingml/2006/main" name="Queen's University Presentation">
  <a:themeElements>
    <a:clrScheme name="Custom 16">
      <a:dk1>
        <a:srgbClr val="000000"/>
      </a:dk1>
      <a:lt1>
        <a:srgbClr val="EBEBEC"/>
      </a:lt1>
      <a:dk2>
        <a:srgbClr val="B90D30"/>
      </a:dk2>
      <a:lt2>
        <a:srgbClr val="FFFFFF"/>
      </a:lt2>
      <a:accent1>
        <a:srgbClr val="002452"/>
      </a:accent1>
      <a:accent2>
        <a:srgbClr val="1A4771"/>
      </a:accent2>
      <a:accent3>
        <a:srgbClr val="4D7091"/>
      </a:accent3>
      <a:accent4>
        <a:srgbClr val="8099B1"/>
      </a:accent4>
      <a:accent5>
        <a:srgbClr val="B3C2D0"/>
      </a:accent5>
      <a:accent6>
        <a:srgbClr val="CCD6E0"/>
      </a:accent6>
      <a:hlink>
        <a:srgbClr val="335B81"/>
      </a:hlink>
      <a:folHlink>
        <a:srgbClr val="00245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f6587d1-1951-4f5f-9758-111bff61f397">
      <Terms xmlns="http://schemas.microsoft.com/office/infopath/2007/PartnerControls"/>
    </lcf76f155ced4ddcb4097134ff3c332f>
    <TaxCatchAll xmlns="b8901ab8-a38e-4b04-9bf6-ba57f637a631" xsi:nil="true"/>
    <SharedWithUsers xmlns="b8901ab8-a38e-4b04-9bf6-ba57f637a631">
      <UserInfo>
        <DisplayName>Lydia Scholle-Cotton</DisplayName>
        <AccountId>702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F4EBCB781E5E429039EFB18934F516" ma:contentTypeVersion="12" ma:contentTypeDescription="Create a new document." ma:contentTypeScope="" ma:versionID="14111c33011eda11d450624927c29a9a">
  <xsd:schema xmlns:xsd="http://www.w3.org/2001/XMLSchema" xmlns:xs="http://www.w3.org/2001/XMLSchema" xmlns:p="http://schemas.microsoft.com/office/2006/metadata/properties" xmlns:ns2="7f6587d1-1951-4f5f-9758-111bff61f397" xmlns:ns3="b8901ab8-a38e-4b04-9bf6-ba57f637a631" targetNamespace="http://schemas.microsoft.com/office/2006/metadata/properties" ma:root="true" ma:fieldsID="13d7320536a53f19762c511d5ae38aa1" ns2:_="" ns3:_="">
    <xsd:import namespace="7f6587d1-1951-4f5f-9758-111bff61f397"/>
    <xsd:import namespace="b8901ab8-a38e-4b04-9bf6-ba57f637a6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6587d1-1951-4f5f-9758-111bff61f3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bd2e69d-a885-47d9-a849-8bc90acf94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01ab8-a38e-4b04-9bf6-ba57f637a63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067f280-dc15-4639-a202-fc7cc4186d7e}" ma:internalName="TaxCatchAll" ma:showField="CatchAllData" ma:web="b8901ab8-a38e-4b04-9bf6-ba57f637a6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947E7B-ADCA-46E0-A027-0F4747615D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7F120F-4EFF-4B50-809A-521C72556BFE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b8901ab8-a38e-4b04-9bf6-ba57f637a631"/>
    <ds:schemaRef ds:uri="7f6587d1-1951-4f5f-9758-111bff61f39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3849C26-4927-43B8-9E33-8E8C1EFCF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6587d1-1951-4f5f-9758-111bff61f397"/>
    <ds:schemaRef ds:uri="b8901ab8-a38e-4b04-9bf6-ba57f637a6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21532</TotalTime>
  <Words>1216</Words>
  <Application>Microsoft Office PowerPoint</Application>
  <PresentationFormat>Widescreen</PresentationFormat>
  <Paragraphs>175</Paragraphs>
  <Slides>31</Slides>
  <Notes>6</Notes>
  <HiddenSlides>7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Open Sans</vt:lpstr>
      <vt:lpstr>Open Sans Semibold</vt:lpstr>
      <vt:lpstr>System Font Regular</vt:lpstr>
      <vt:lpstr>Times</vt:lpstr>
      <vt:lpstr>Queen's University Presentation</vt:lpstr>
      <vt:lpstr>Designing a New Proton Beamline for a Low Energy Monoenergetic Neutron Source at RMTL</vt:lpstr>
      <vt:lpstr>Script REDUCE TO 12 Mins</vt:lpstr>
      <vt:lpstr>Background</vt:lpstr>
      <vt:lpstr>NEWS-G (New Experiments With Spheres – Gas)</vt:lpstr>
      <vt:lpstr>Why make a new beamline?</vt:lpstr>
      <vt:lpstr>Previous Work: How to get these neutrons?</vt:lpstr>
      <vt:lpstr>PowerPoint Presentation</vt:lpstr>
      <vt:lpstr>Reactor Materials Testing Lab</vt:lpstr>
      <vt:lpstr>Tandem Accelerator</vt:lpstr>
      <vt:lpstr>Beamline</vt:lpstr>
      <vt:lpstr>Bemaline topics</vt:lpstr>
      <vt:lpstr>Design Considerations</vt:lpstr>
      <vt:lpstr>Main Chamber</vt:lpstr>
      <vt:lpstr>PowerPoint Presentation</vt:lpstr>
      <vt:lpstr>Vacuum System</vt:lpstr>
      <vt:lpstr>Support Structures:</vt:lpstr>
      <vt:lpstr>Load Analysis for support structures</vt:lpstr>
      <vt:lpstr>Viewport</vt:lpstr>
      <vt:lpstr>Target</vt:lpstr>
      <vt:lpstr>Thermal Analysis</vt:lpstr>
      <vt:lpstr>Thermal Analysis</vt:lpstr>
      <vt:lpstr>Thermal Analysis: Fusion 360</vt:lpstr>
      <vt:lpstr>Current State: Assembly Begins</vt:lpstr>
      <vt:lpstr>Future Work</vt:lpstr>
      <vt:lpstr>Beam Characterisation</vt:lpstr>
      <vt:lpstr>Collimator (Iron Filter)</vt:lpstr>
      <vt:lpstr>Conclusion </vt:lpstr>
      <vt:lpstr>To summarize</vt:lpstr>
      <vt:lpstr>References</vt:lpstr>
      <vt:lpstr>Acknowledgments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Kanisha Szekely</dc:creator>
  <cp:lastModifiedBy>Mayank Arora</cp:lastModifiedBy>
  <cp:revision>151</cp:revision>
  <dcterms:created xsi:type="dcterms:W3CDTF">2021-07-23T16:36:50Z</dcterms:created>
  <dcterms:modified xsi:type="dcterms:W3CDTF">2024-05-28T03:40:41Z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0x0101008FF4EBCB781E5E429039EFB18934F516</vt:lpwstr>
  </property>
  <property fmtid="{D5CDD505-2E9C-101B-9397-08002B2CF9AE}" pid="3" name="MediaServiceImageTags">
    <vt:lpwstr/>
  </property>
</Properties>
</file>