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541" r:id="rId3"/>
    <p:sldId id="628" r:id="rId5"/>
    <p:sldId id="649" r:id="rId6"/>
    <p:sldId id="642" r:id="rId7"/>
    <p:sldId id="643" r:id="rId8"/>
    <p:sldId id="644" r:id="rId9"/>
    <p:sldId id="645" r:id="rId10"/>
    <p:sldId id="647" r:id="rId11"/>
    <p:sldId id="646" r:id="rId12"/>
    <p:sldId id="669" r:id="rId13"/>
    <p:sldId id="64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0000"/>
    <a:srgbClr val="2B2B2B"/>
    <a:srgbClr val="4F4F4F"/>
    <a:srgbClr val="656565"/>
    <a:srgbClr val="C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69"/>
    <p:restoredTop sz="95995" autoAdjust="0"/>
  </p:normalViewPr>
  <p:slideViewPr>
    <p:cSldViewPr snapToGrid="0" snapToObjects="1">
      <p:cViewPr varScale="1">
        <p:scale>
          <a:sx n="76" d="100"/>
          <a:sy n="76" d="100"/>
        </p:scale>
        <p:origin x="75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15757-83A7-CA42-9FBE-637FF6057572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57DF5-03F8-6249-A834-F6946057D8E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6CDB5-100E-E94A-AE77-0FE0C96A35E2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DB8CD2-842E-CB4C-AAD3-0D83A1C24E10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0198B-A51E-D547-80FC-6B1C08DE0F0E}" type="datetime1">
              <a:rPr lang="en-CA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9B8-DCD7-8B4E-81FD-7D269EE9A30A}" type="datetime1">
              <a:rPr lang="en-CA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444FC-8241-964B-AADB-A9952A3440D8}" type="datetime1">
              <a:rPr lang="en-CA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ED4F-E89D-D84D-B862-40EAF2A0F928}" type="datetime1">
              <a:rPr lang="en-CA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8C71-CCC8-434F-AEB3-F17D64695E13}" type="datetime1">
              <a:rPr lang="en-CA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0657-3D10-A040-B9A7-02BF6C060117}" type="datetime1">
              <a:rPr lang="en-CA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2C60-E111-7547-8796-1EEB26B579AD}" type="datetime1">
              <a:rPr lang="en-CA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9B9E-9631-824A-A252-5DDCF0512762}" type="datetime1">
              <a:rPr lang="en-CA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884EF-5F45-B247-96D0-C63AA037A2B4}" type="datetime1">
              <a:rPr lang="en-CA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E8190-4477-0E49-92D7-823EFC9089DB}" type="datetime1">
              <a:rPr lang="en-CA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DE93-F19A-C248-8A15-80D7070FB134}" type="datetime1">
              <a:rPr lang="en-CA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902AB-0B9D-7B4D-AD62-000F28209BAD}" type="datetime1">
              <a:rPr lang="en-CA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8396D-03AC-734D-BD86-1F942536E93B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png"/><Relationship Id="rId2" Type="http://schemas.microsoft.com/office/2007/relationships/media" Target="../media/media2.mp4"/><Relationship Id="rId1" Type="http://schemas.openxmlformats.org/officeDocument/2006/relationships/video" Target="../media/media2.mp4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6191" y="459421"/>
            <a:ext cx="11439617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Marginally Outer-Trapped Tori in maximally extended Schwarzschild spacetime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92615" y="5645116"/>
            <a:ext cx="1923193" cy="7788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410" y="2860647"/>
            <a:ext cx="362521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at </a:t>
            </a:r>
            <a:r>
              <a:rPr lang="en-US" altLang="en-CA" sz="2400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CAP Congress 2024</a:t>
            </a:r>
            <a:endParaRPr lang="en-US" altLang="en-CA" sz="2400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7" name="Subtitle 2"/>
          <p:cNvSpPr txBox="1"/>
          <p:nvPr/>
        </p:nvSpPr>
        <p:spPr>
          <a:xfrm>
            <a:off x="4437755" y="3335939"/>
            <a:ext cx="3316488" cy="49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May 28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pic>
        <p:nvPicPr>
          <p:cNvPr id="3" name="Picture 2" descr="mcm-col_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504" y="4533105"/>
            <a:ext cx="1846580" cy="1033145"/>
          </a:xfrm>
          <a:prstGeom prst="rect">
            <a:avLst/>
          </a:prstGeom>
        </p:spPr>
      </p:pic>
      <p:sp>
        <p:nvSpPr>
          <p:cNvPr id="9" name="Subtitle 2"/>
          <p:cNvSpPr txBox="1"/>
          <p:nvPr/>
        </p:nvSpPr>
        <p:spPr>
          <a:xfrm>
            <a:off x="4437755" y="4261134"/>
            <a:ext cx="3316488" cy="4969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Kam To </a:t>
            </a:r>
            <a:r>
              <a:rPr lang="en-US" u="sng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Billy</a:t>
            </a: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 Sievers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46050" y="5777865"/>
            <a:ext cx="640016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Based on:	 </a:t>
            </a:r>
            <a:r>
              <a:rPr lang="en-US" sz="1400" i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Marginally Outer Trapped Tori in Black Hole Spacetimes,</a:t>
            </a:r>
            <a:endParaRPr lang="en-US" sz="1400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	 Booth, Hennigar, Kunduri, Muth, </a:t>
            </a:r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Newhook, </a:t>
            </a:r>
            <a:r>
              <a:rPr lang="en-US" sz="1400" b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Sievers</a:t>
            </a:r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. </a:t>
            </a:r>
            <a:r>
              <a:rPr lang="en-US" sz="1400" i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PRD</a:t>
            </a:r>
            <a:endParaRPr lang="en-US" sz="1400" i="1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Tori in Kruskal-Szekeres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rcRect l="25220" r="47244"/>
          <a:stretch>
            <a:fillRect/>
          </a:stretch>
        </p:blipFill>
        <p:spPr>
          <a:xfrm>
            <a:off x="366395" y="1847215"/>
            <a:ext cx="3064510" cy="43522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20231"/>
          <a:stretch>
            <a:fillRect/>
          </a:stretch>
        </p:blipFill>
        <p:spPr>
          <a:xfrm>
            <a:off x="3973195" y="2190750"/>
            <a:ext cx="7761605" cy="366585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2800350" y="5314950"/>
            <a:ext cx="2946400" cy="44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1606550" y="2419350"/>
            <a:ext cx="2819400" cy="10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Conclusion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sp>
        <p:nvSpPr>
          <p:cNvPr id="9" name="Subtitle 2"/>
          <p:cNvSpPr txBox="1"/>
          <p:nvPr/>
        </p:nvSpPr>
        <p:spPr>
          <a:xfrm>
            <a:off x="690880" y="1564640"/>
            <a:ext cx="8730615" cy="4582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Marginally outer-trapped tori have been numerically found in the Schwarzschild spacetime — departure from time-symmetry.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Self-intersecting MOTSs persists in these coordinates.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Framework for MOTSs in const. Kruskal-Szekeres time </a:t>
            </a:r>
            <a:r>
              <a:rPr lang="en-US" i="1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</a:t>
            </a: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 hypersurfaces developed.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rcRect l="25220" r="47244"/>
          <a:stretch>
            <a:fillRect/>
          </a:stretch>
        </p:blipFill>
        <p:spPr>
          <a:xfrm>
            <a:off x="9288145" y="2207260"/>
            <a:ext cx="2473960" cy="35140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BH Merger</a:t>
            </a:r>
            <a:endParaRPr lang="en-US" sz="3600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46050" y="6356350"/>
            <a:ext cx="873252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Summary in Booth, Hennigar, Pook-Kolb [PRL, PRD x2], video courtesy of Daniel Pook-Kolb.</a:t>
            </a:r>
            <a:endParaRPr lang="en-US" sz="1400" i="1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</p:txBody>
      </p:sp>
      <p:pic>
        <p:nvPicPr>
          <p:cNvPr id="6" name="BL-dgtile-setup5b-xmax20-order6-res480_tube_combined_interp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rcRect l="43059" t="-3553" r="3320" b="3553"/>
          <a:stretch>
            <a:fillRect/>
          </a:stretch>
        </p:blipFill>
        <p:spPr>
          <a:xfrm>
            <a:off x="3775710" y="1447165"/>
            <a:ext cx="4639945" cy="4685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587240" y="2701925"/>
            <a:ext cx="3016885" cy="3016885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Box 8"/>
              <p:cNvSpPr txBox="1"/>
              <p:nvPr/>
            </p:nvSpPr>
            <p:spPr>
              <a:xfrm rot="4200000">
                <a:off x="6985000" y="3369945"/>
                <a:ext cx="1205230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  <a:sym typeface="+mn-ea"/>
                        </a:rPr>
                        <m:t>𝑟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  <a:sym typeface="+mn-ea"/>
                        </a:rPr>
                        <m:t>=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  <a:sym typeface="+mn-ea"/>
                        </a:rPr>
                        <m:t>2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  <a:sym typeface="+mn-ea"/>
                        </a:rPr>
                        <m:t>𝑀</m:t>
                      </m:r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4200000">
                <a:off x="6985000" y="3369945"/>
                <a:ext cx="1205230" cy="368300"/>
              </a:xfrm>
              <a:prstGeom prst="rect">
                <a:avLst/>
              </a:prstGeom>
              <a:blipFill rotWithShape="1">
                <a:blip r:embed="rId1"/>
                <a:stretch>
                  <a:fillRect l="18493" t="-120862" r="18546" b="-120690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/>
          <p:cNvSpPr/>
          <p:nvPr/>
        </p:nvSpPr>
        <p:spPr>
          <a:xfrm>
            <a:off x="3976370" y="2090420"/>
            <a:ext cx="4239260" cy="423926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3" name="Up Arrow 22"/>
          <p:cNvSpPr/>
          <p:nvPr/>
        </p:nvSpPr>
        <p:spPr>
          <a:xfrm>
            <a:off x="5933440" y="1465580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 flipV="1">
            <a:off x="5932805" y="6330315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7" name="Up Arrow 26"/>
          <p:cNvSpPr/>
          <p:nvPr/>
        </p:nvSpPr>
        <p:spPr>
          <a:xfrm rot="5400000" flipH="1">
            <a:off x="8366125" y="3898265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8" name="Up Arrow 27"/>
          <p:cNvSpPr/>
          <p:nvPr/>
        </p:nvSpPr>
        <p:spPr>
          <a:xfrm rot="16200000">
            <a:off x="3500120" y="3897630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9" name="Up Arrow 28"/>
          <p:cNvSpPr/>
          <p:nvPr/>
        </p:nvSpPr>
        <p:spPr>
          <a:xfrm rot="18840000">
            <a:off x="4087495" y="2273300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0" name="Up Arrow 29"/>
          <p:cNvSpPr/>
          <p:nvPr/>
        </p:nvSpPr>
        <p:spPr>
          <a:xfrm rot="13440000">
            <a:off x="4147820" y="5556885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1" name="Up Arrow 30"/>
          <p:cNvSpPr/>
          <p:nvPr/>
        </p:nvSpPr>
        <p:spPr>
          <a:xfrm rot="2640000">
            <a:off x="7666355" y="2176780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2" name="Up Arrow 31"/>
          <p:cNvSpPr/>
          <p:nvPr/>
        </p:nvSpPr>
        <p:spPr>
          <a:xfrm rot="8040000">
            <a:off x="7715885" y="5560695"/>
            <a:ext cx="325120" cy="6248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040630" y="3190875"/>
            <a:ext cx="2110105" cy="211010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7" name="Up Arrow 46"/>
          <p:cNvSpPr/>
          <p:nvPr/>
        </p:nvSpPr>
        <p:spPr>
          <a:xfrm>
            <a:off x="5942330" y="2566035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8" name="Up Arrow 47"/>
          <p:cNvSpPr/>
          <p:nvPr/>
        </p:nvSpPr>
        <p:spPr>
          <a:xfrm flipV="1">
            <a:off x="5932805" y="5300980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9" name="Up Arrow 48"/>
          <p:cNvSpPr/>
          <p:nvPr/>
        </p:nvSpPr>
        <p:spPr>
          <a:xfrm rot="5400000" flipH="1">
            <a:off x="7300595" y="3901440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0" name="Up Arrow 49"/>
          <p:cNvSpPr/>
          <p:nvPr/>
        </p:nvSpPr>
        <p:spPr>
          <a:xfrm rot="16200000">
            <a:off x="4565650" y="3913505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1" name="Up Arrow 50"/>
          <p:cNvSpPr/>
          <p:nvPr/>
        </p:nvSpPr>
        <p:spPr>
          <a:xfrm rot="18840000">
            <a:off x="4946650" y="2975610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2" name="Up Arrow 51"/>
          <p:cNvSpPr/>
          <p:nvPr/>
        </p:nvSpPr>
        <p:spPr>
          <a:xfrm rot="13440000">
            <a:off x="4950460" y="4910455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3" name="Up Arrow 52"/>
          <p:cNvSpPr/>
          <p:nvPr/>
        </p:nvSpPr>
        <p:spPr>
          <a:xfrm rot="2640000">
            <a:off x="6880225" y="2937510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4" name="Up Arrow 53"/>
          <p:cNvSpPr/>
          <p:nvPr/>
        </p:nvSpPr>
        <p:spPr>
          <a:xfrm rot="8040000">
            <a:off x="6837045" y="4945380"/>
            <a:ext cx="325120" cy="62484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7" name="Up Arrow 56"/>
          <p:cNvSpPr/>
          <p:nvPr/>
        </p:nvSpPr>
        <p:spPr>
          <a:xfrm>
            <a:off x="5933440" y="2079625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8" name="Up Arrow 57"/>
          <p:cNvSpPr/>
          <p:nvPr/>
        </p:nvSpPr>
        <p:spPr>
          <a:xfrm flipV="1">
            <a:off x="5929630" y="5714365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9" name="Up Arrow 58"/>
          <p:cNvSpPr/>
          <p:nvPr/>
        </p:nvSpPr>
        <p:spPr>
          <a:xfrm rot="5400000" flipH="1">
            <a:off x="7753985" y="3895090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0" name="Up Arrow 59"/>
          <p:cNvSpPr/>
          <p:nvPr/>
        </p:nvSpPr>
        <p:spPr>
          <a:xfrm rot="16200000">
            <a:off x="4112260" y="3897630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1" name="Up Arrow 60"/>
          <p:cNvSpPr/>
          <p:nvPr/>
        </p:nvSpPr>
        <p:spPr>
          <a:xfrm rot="18840000">
            <a:off x="4629785" y="2604770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2" name="Up Arrow 61"/>
          <p:cNvSpPr/>
          <p:nvPr/>
        </p:nvSpPr>
        <p:spPr>
          <a:xfrm rot="13440000">
            <a:off x="4648200" y="5165090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3" name="Up Arrow 62"/>
          <p:cNvSpPr/>
          <p:nvPr/>
        </p:nvSpPr>
        <p:spPr>
          <a:xfrm rot="2640000">
            <a:off x="7192645" y="2566035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4" name="Up Arrow 63"/>
          <p:cNvSpPr/>
          <p:nvPr/>
        </p:nvSpPr>
        <p:spPr>
          <a:xfrm rot="8040000">
            <a:off x="7275830" y="5153660"/>
            <a:ext cx="325120" cy="624840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Marginally Outer Trapped Surface</a:t>
            </a:r>
            <a:b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</a:b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(MOTS)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2097405" y="1793240"/>
            <a:ext cx="29432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>
                <a:latin typeface="Libre Baskerville" panose="02000000000000000000" charset="0"/>
                <a:cs typeface="Libre Baskerville" panose="02000000000000000000" charset="0"/>
              </a:rPr>
              <a:t>outward null expansion</a:t>
            </a:r>
            <a:endParaRPr lang="en-US">
              <a:latin typeface="Libre Baskerville" panose="02000000000000000000" charset="0"/>
              <a:cs typeface="Libre Baskerville" panose="02000000000000000000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970915" y="1783080"/>
            <a:ext cx="13182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i="1">
                <a:latin typeface="Libre Baskerville" panose="02000000000000000000" charset="0"/>
                <a:cs typeface="Libre Baskerville" panose="02000000000000000000" charset="0"/>
              </a:rPr>
              <a:t>vanishing</a:t>
            </a:r>
            <a:endParaRPr lang="en-US" i="1">
              <a:latin typeface="Libre Baskerville" panose="02000000000000000000" charset="0"/>
              <a:cs typeface="Libre Baskerville" panose="0200000000000000000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29687 -0.0583333 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30208 -0.0741667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15104 -0.0633333 " pathEditMode="relative" rAng="0" ptsTypes="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529688 -0.00240741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26563 0.0737963 " pathEditMode="relative" rAng="0" ptsTypes="">
                                      <p:cBhvr>
                                        <p:cTn id="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25 0.089537 " pathEditMode="relative" rAng="0" ptsTypes="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89063 0.0506481 " pathEditMode="relative" rAng="0" ptsTypes="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53646 0.00203704 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328125 0.0565741 " pathEditMode="relative" rAng="0" ptsTypes="">
                                      <p:cBhvr>
                                        <p:cTn id="8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2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14583 0.0899074 " pathEditMode="relative" rAng="0" ptsTypes="">
                                      <p:cBhvr>
                                        <p:cTn id="9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9375 0.0525 " pathEditMode="relative" rAng="0" ptsTypes="">
                                      <p:cBhvr>
                                        <p:cTn id="9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31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63542 -0.000833333 " pathEditMode="relative" rAng="0" ptsTypes="">
                                      <p:cBhvr>
                                        <p:cTn id="9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1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98958 -0.0537963 " pathEditMode="relative" rAng="0" ptsTypes="">
                                      <p:cBhvr>
                                        <p:cTn id="9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37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125 -0.0824074 " pathEditMode="relative" rAng="0" ptsTypes="">
                                      <p:cBhvr>
                                        <p:cTn id="9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76042 -0.045463 " pathEditMode="relative" rAng="0" ptsTypes="">
                                      <p:cBhvr>
                                        <p:cTn id="10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25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480208 0.00240741 " pathEditMode="relative" rAng="0" ptsTypes="">
                                      <p:cBhvr>
                                        <p:cTn id="10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31" grpId="0" bldLvl="0" animBg="1"/>
      <p:bldP spid="23" grpId="0" bldLvl="0" animBg="1"/>
      <p:bldP spid="29" grpId="0" bldLvl="0" animBg="1"/>
      <p:bldP spid="28" grpId="0" bldLvl="0" animBg="1"/>
      <p:bldP spid="30" grpId="0" bldLvl="0" animBg="1"/>
      <p:bldP spid="24" grpId="0" bldLvl="0" animBg="1"/>
      <p:bldP spid="32" grpId="0" bldLvl="0" animBg="1"/>
      <p:bldP spid="27" grpId="0" bldLvl="0" animBg="1"/>
      <p:bldP spid="31" grpId="1" bldLvl="0" animBg="1"/>
      <p:bldP spid="23" grpId="1" bldLvl="0" animBg="1"/>
      <p:bldP spid="29" grpId="1" bldLvl="0" animBg="1"/>
      <p:bldP spid="28" grpId="1" bldLvl="0" animBg="1"/>
      <p:bldP spid="30" grpId="1" bldLvl="0" animBg="1"/>
      <p:bldP spid="24" grpId="1" bldLvl="0" animBg="1"/>
      <p:bldP spid="32" grpId="1" bldLvl="0" animBg="1"/>
      <p:bldP spid="27" grpId="1" bldLvl="0" animBg="1"/>
      <p:bldP spid="31" grpId="2" bldLvl="0" animBg="1"/>
      <p:bldP spid="23" grpId="2" bldLvl="0" animBg="1"/>
      <p:bldP spid="29" grpId="2" bldLvl="0" animBg="1"/>
      <p:bldP spid="28" grpId="2" bldLvl="0" animBg="1"/>
      <p:bldP spid="30" grpId="2" bldLvl="0" animBg="1"/>
      <p:bldP spid="24" grpId="2" bldLvl="0" animBg="1"/>
      <p:bldP spid="32" grpId="2" bldLvl="0" animBg="1"/>
      <p:bldP spid="27" grpId="2" bldLvl="0" animBg="1"/>
      <p:bldP spid="19" grpId="1" bldLvl="0" animBg="1"/>
      <p:bldP spid="46" grpId="0" bldLvl="0" animBg="1"/>
      <p:bldP spid="53" grpId="0" bldLvl="0" animBg="1"/>
      <p:bldP spid="47" grpId="0" bldLvl="0" animBg="1"/>
      <p:bldP spid="51" grpId="0" bldLvl="0" animBg="1"/>
      <p:bldP spid="50" grpId="0" bldLvl="0" animBg="1"/>
      <p:bldP spid="52" grpId="0" bldLvl="0" animBg="1"/>
      <p:bldP spid="48" grpId="0" bldLvl="0" animBg="1"/>
      <p:bldP spid="54" grpId="0" bldLvl="0" animBg="1"/>
      <p:bldP spid="49" grpId="0" bldLvl="0" animBg="1"/>
      <p:bldP spid="53" grpId="1" bldLvl="0" animBg="1"/>
      <p:bldP spid="47" grpId="1" bldLvl="0" animBg="1"/>
      <p:bldP spid="51" grpId="1" bldLvl="0" animBg="1"/>
      <p:bldP spid="50" grpId="1" bldLvl="0" animBg="1"/>
      <p:bldP spid="52" grpId="1" bldLvl="0" animBg="1"/>
      <p:bldP spid="48" grpId="1" bldLvl="0" animBg="1"/>
      <p:bldP spid="54" grpId="1" bldLvl="0" animBg="1"/>
      <p:bldP spid="49" grpId="1" bldLvl="0" animBg="1"/>
      <p:bldP spid="53" grpId="2" bldLvl="0" animBg="1"/>
      <p:bldP spid="47" grpId="2" bldLvl="0" animBg="1"/>
      <p:bldP spid="51" grpId="2" bldLvl="0" animBg="1"/>
      <p:bldP spid="50" grpId="2" bldLvl="0" animBg="1"/>
      <p:bldP spid="52" grpId="2" bldLvl="0" animBg="1"/>
      <p:bldP spid="48" grpId="2" bldLvl="0" animBg="1"/>
      <p:bldP spid="54" grpId="2" bldLvl="0" animBg="1"/>
      <p:bldP spid="49" grpId="2" bldLvl="0" animBg="1"/>
      <p:bldP spid="46" grpId="1" bldLvl="0" animBg="1"/>
      <p:bldP spid="63" grpId="0" bldLvl="0" animBg="1"/>
      <p:bldP spid="57" grpId="0" bldLvl="0" animBg="1"/>
      <p:bldP spid="61" grpId="0" bldLvl="0" animBg="1"/>
      <p:bldP spid="60" grpId="0" bldLvl="0" animBg="1"/>
      <p:bldP spid="62" grpId="0" bldLvl="0" animBg="1"/>
      <p:bldP spid="58" grpId="0" bldLvl="0" animBg="1"/>
      <p:bldP spid="64" grpId="0" bldLvl="0" animBg="1"/>
      <p:bldP spid="59" grpId="0" bldLvl="0" animBg="1"/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MOTSs in other black holes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pic>
        <p:nvPicPr>
          <p:cNvPr id="3" name="Picture 2" descr="Diagram, engineering drawing&#10;&#10;Description automatically generated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48335" y="1691005"/>
            <a:ext cx="6492240" cy="4387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094" y="1334617"/>
            <a:ext cx="3389766" cy="418786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088640" y="2433955"/>
            <a:ext cx="5918200" cy="54673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4"/>
          <p:cNvSpPr txBox="1"/>
          <p:nvPr/>
        </p:nvSpPr>
        <p:spPr>
          <a:xfrm>
            <a:off x="7140575" y="5778500"/>
            <a:ext cx="4622165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Booth, Hennigar, Mondal. </a:t>
            </a:r>
            <a:r>
              <a:rPr lang="en-US" sz="1400" i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PRD</a:t>
            </a:r>
            <a:endParaRPr lang="en-US" sz="1400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Booth, Hennigar, Newhook, (</a:t>
            </a:r>
            <a:r>
              <a:rPr lang="en-US" sz="1400" b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Sievers</a:t>
            </a:r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). </a:t>
            </a:r>
            <a:r>
              <a:rPr lang="en-US" sz="1400" i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PRD</a:t>
            </a:r>
            <a:endParaRPr lang="en-US" sz="1400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Booth, Hennigar, Kunduri, Muth, (</a:t>
            </a:r>
            <a:r>
              <a:rPr lang="en-US" sz="1400" b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Sievers</a:t>
            </a:r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). </a:t>
            </a:r>
            <a:r>
              <a:rPr lang="en-US" sz="1400" i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CQG</a:t>
            </a:r>
            <a:endParaRPr lang="en-US" sz="1400" i="1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Toroidal MOTSs in Merger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95795" y="1651000"/>
            <a:ext cx="3691255" cy="5070475"/>
          </a:xfrm>
          <a:prstGeom prst="rect">
            <a:avLst/>
          </a:prstGeom>
        </p:spPr>
      </p:pic>
      <p:sp>
        <p:nvSpPr>
          <p:cNvPr id="9" name="Subtitle 2"/>
          <p:cNvSpPr txBox="1"/>
          <p:nvPr/>
        </p:nvSpPr>
        <p:spPr>
          <a:xfrm>
            <a:off x="690880" y="1691005"/>
            <a:ext cx="5619750" cy="4621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Puncture data is used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Non-time-symmetric hypersurfaces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Toroidal MOTSs are present but not involved in merger process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829435" y="6162040"/>
            <a:ext cx="5213350" cy="3067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sz="1400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Figure adapted from Booth, Hennigar, Pook-Kolb. </a:t>
            </a:r>
            <a:r>
              <a:rPr lang="en-US" sz="1400" i="1">
                <a:latin typeface="Libre Baskerville" panose="02000000000000000000" charset="0"/>
                <a:cs typeface="Libre Baskerville" panose="02000000000000000000" charset="0"/>
                <a:sym typeface="+mn-ea"/>
              </a:rPr>
              <a:t>PRD</a:t>
            </a:r>
            <a:endParaRPr lang="en-US" sz="1400" i="1">
              <a:latin typeface="Libre Baskerville" panose="02000000000000000000" charset="0"/>
              <a:cs typeface="Libre Baskerville" panose="02000000000000000000" charset="0"/>
              <a:sym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1515" y="243205"/>
            <a:ext cx="2444115" cy="2635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Kruskal-Szekeres extension of Schwarzschild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14320" y="2262505"/>
            <a:ext cx="6562725" cy="7283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670" y="3562350"/>
            <a:ext cx="5027930" cy="505460"/>
          </a:xfrm>
          <a:prstGeom prst="rect">
            <a:avLst/>
          </a:prstGeom>
        </p:spPr>
      </p:pic>
      <p:sp>
        <p:nvSpPr>
          <p:cNvPr id="9" name="Subtitle 2"/>
          <p:cNvSpPr txBox="1"/>
          <p:nvPr/>
        </p:nvSpPr>
        <p:spPr>
          <a:xfrm>
            <a:off x="690880" y="5005705"/>
            <a:ext cx="10662920" cy="13506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Certain const. </a:t>
            </a:r>
            <a:r>
              <a:rPr lang="en-US" i="1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</a:t>
            </a: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 hypersurfaces are non-time-symmetric and/or exhibit an Einstein-Rosen bridge between two asymptotically flat regions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6400" y="5692140"/>
            <a:ext cx="1600200" cy="4800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Visualization of const. </a:t>
            </a:r>
            <a:r>
              <a:rPr lang="en-US" i="1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 </a:t>
            </a: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slices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sp>
        <p:nvSpPr>
          <p:cNvPr id="9" name="Subtitle 2"/>
          <p:cNvSpPr txBox="1"/>
          <p:nvPr/>
        </p:nvSpPr>
        <p:spPr>
          <a:xfrm>
            <a:off x="764540" y="1386840"/>
            <a:ext cx="10662920" cy="18522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Embed const. </a:t>
            </a:r>
            <a:r>
              <a:rPr lang="en-US" i="1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 </a:t>
            </a:r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hypersurface in flat 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5875" y="1386840"/>
            <a:ext cx="431800" cy="3321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675" y="1915160"/>
            <a:ext cx="5426710" cy="12185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825" y="3837940"/>
            <a:ext cx="4804410" cy="819785"/>
          </a:xfrm>
          <a:prstGeom prst="rect">
            <a:avLst/>
          </a:prstGeom>
        </p:spPr>
      </p:pic>
      <p:pic>
        <p:nvPicPr>
          <p:cNvPr id="6" name="Picture 5" descr="embedEX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40" y="2155190"/>
            <a:ext cx="5784850" cy="437896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4060825" y="3219450"/>
            <a:ext cx="2032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6046470" y="3239135"/>
            <a:ext cx="135255" cy="11995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14"/>
          <p:cNvSpPr/>
          <p:nvPr/>
        </p:nvSpPr>
        <p:spPr>
          <a:xfrm rot="10800000">
            <a:off x="4526915" y="3876040"/>
            <a:ext cx="1231900" cy="600710"/>
          </a:xfrm>
          <a:prstGeom prst="triangle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6" name="Subtitle 2"/>
          <p:cNvSpPr txBox="1"/>
          <p:nvPr/>
        </p:nvSpPr>
        <p:spPr>
          <a:xfrm>
            <a:off x="4526915" y="5583555"/>
            <a:ext cx="4509135" cy="645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Font typeface="Arial" panose="020B0604020202020204" pitchFamily="34" charset="0"/>
            </a:pPr>
            <a:r>
              <a:rPr lang="en-US" sz="1400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Black hole interior</a:t>
            </a:r>
            <a:endParaRPr lang="en-US" sz="1400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153025" y="4146550"/>
            <a:ext cx="736600" cy="1409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s 17"/>
          <p:cNvSpPr/>
          <p:nvPr/>
        </p:nvSpPr>
        <p:spPr>
          <a:xfrm rot="18960000">
            <a:off x="4046220" y="4042410"/>
            <a:ext cx="1332865" cy="20427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0540" y="2787015"/>
            <a:ext cx="1047115" cy="43243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6035" y="2795905"/>
            <a:ext cx="1123950" cy="4146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4710" y="2905125"/>
            <a:ext cx="965200" cy="3987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835" y="5583555"/>
            <a:ext cx="953135" cy="351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6" grpId="0"/>
      <p:bldP spid="15" grpId="0" animBg="1"/>
      <p:bldP spid="16" grpId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Visualization of each </a:t>
            </a:r>
            <a:r>
              <a:rPr lang="en-US" i="1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T</a:t>
            </a:r>
            <a:endParaRPr lang="en-US" i="1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pic>
        <p:nvPicPr>
          <p:cNvPr id="3" name="ezgif-7-cab8940146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438400" y="1196975"/>
            <a:ext cx="7315200" cy="552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Libre Baskerville" panose="02000000000000000000" charset="0"/>
                <a:ea typeface="Baskerville" panose="02000503000000000000" pitchFamily="18" charset="0"/>
                <a:cs typeface="Libre Baskerville" panose="02000000000000000000" charset="0"/>
              </a:rPr>
              <a:t>MOTSs in Kruskal-Szekeres</a:t>
            </a:r>
            <a:endParaRPr lang="en-US" dirty="0">
              <a:latin typeface="Libre Baskerville" panose="02000000000000000000" charset="0"/>
              <a:ea typeface="Baskerville" panose="02000503000000000000" pitchFamily="18" charset="0"/>
              <a:cs typeface="Libre Baskerville" panose="02000000000000000000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8396D-03AC-734D-BD86-1F942536E93B}" type="slidenum">
              <a:rPr lang="en-US" smtClean="0"/>
            </a:fld>
            <a:r>
              <a:rPr lang="en-US" dirty="0"/>
              <a:t>/</a:t>
            </a:r>
            <a:r>
              <a:rPr lang="en-US" dirty="0">
                <a:sym typeface="+mn-ea"/>
              </a:rPr>
              <a:t>11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895" y="1439545"/>
            <a:ext cx="11129010" cy="435229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MEDIACOVER_FLAG" val="1"/>
  <p:tag name="KSO_WM_UNIT_MEDIACOVER_BTN_STATE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1382</Words>
  <Application>WPS Presentation</Application>
  <PresentationFormat>Widescreen</PresentationFormat>
  <Paragraphs>84</Paragraphs>
  <Slides>11</Slides>
  <Notes>74</Notes>
  <HiddenSlides>48</HiddenSlides>
  <MMClips>2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SimSun</vt:lpstr>
      <vt:lpstr>Wingdings</vt:lpstr>
      <vt:lpstr>Libre Baskerville</vt:lpstr>
      <vt:lpstr>Baskerville</vt:lpstr>
      <vt:lpstr>AR PL UKai CN</vt:lpstr>
      <vt:lpstr>DejaVu Math TeX Gyre</vt:lpstr>
      <vt:lpstr>Microsoft YaHei</vt:lpstr>
      <vt:lpstr>Droid Sans Fallback</vt:lpstr>
      <vt:lpstr>Arial Unicode MS</vt:lpstr>
      <vt:lpstr>Calibri Light</vt:lpstr>
      <vt:lpstr>Calibri</vt:lpstr>
      <vt:lpstr>Trebuchet MS</vt:lpstr>
      <vt:lpstr>Office Theme</vt:lpstr>
      <vt:lpstr>Marginally Outer-Trapped Tori in maximally extended Schwarzschild spacetime</vt:lpstr>
      <vt:lpstr>BH Merger</vt:lpstr>
      <vt:lpstr>Marginally Outer Trapped Surface (MOTS)</vt:lpstr>
      <vt:lpstr>MOTSs in other black holes</vt:lpstr>
      <vt:lpstr>Toroidal MOTSs in Merger</vt:lpstr>
      <vt:lpstr>Kruskal-Szekeres extension of Schwarzschild</vt:lpstr>
      <vt:lpstr>Visualization of const. T slices</vt:lpstr>
      <vt:lpstr>Visualization of each T</vt:lpstr>
      <vt:lpstr>MOTSs in Kruskal-Szekeres</vt:lpstr>
      <vt:lpstr>Tori in Kruskal-Szekeres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Many Marginally Outer -Trapped Surfaces in the Schwarzschild Black Hole</dc:title>
  <dc:creator>Billy Chan</dc:creator>
  <cp:lastModifiedBy>ktbsievers</cp:lastModifiedBy>
  <cp:revision>269</cp:revision>
  <cp:lastPrinted>2024-05-28T15:40:01Z</cp:lastPrinted>
  <dcterms:created xsi:type="dcterms:W3CDTF">2024-05-28T15:40:01Z</dcterms:created>
  <dcterms:modified xsi:type="dcterms:W3CDTF">2024-05-28T15:40:01Z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1033-11.1.0.11719</vt:lpwstr>
  </property>
</Properties>
</file>