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304" r:id="rId4"/>
    <p:sldId id="263" r:id="rId5"/>
    <p:sldId id="261" r:id="rId6"/>
    <p:sldId id="298" r:id="rId7"/>
    <p:sldId id="264" r:id="rId8"/>
    <p:sldId id="265" r:id="rId9"/>
    <p:sldId id="266" r:id="rId10"/>
    <p:sldId id="267" r:id="rId11"/>
    <p:sldId id="270" r:id="rId12"/>
    <p:sldId id="297" r:id="rId13"/>
    <p:sldId id="305" r:id="rId14"/>
    <p:sldId id="307" r:id="rId15"/>
    <p:sldId id="309" r:id="rId16"/>
    <p:sldId id="262" r:id="rId17"/>
    <p:sldId id="306" r:id="rId18"/>
    <p:sldId id="308" r:id="rId19"/>
    <p:sldId id="303" r:id="rId20"/>
    <p:sldId id="257" r:id="rId21"/>
    <p:sldId id="302" r:id="rId22"/>
    <p:sldId id="268" r:id="rId23"/>
    <p:sldId id="269" r:id="rId24"/>
    <p:sldId id="30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DEDF8-EA5A-37C5-61D9-3C35DA2DC326}" v="271" dt="2024-05-27T17:31:11.382"/>
    <p1510:client id="{540BDE73-D5B7-0D0C-47A1-AEAED226C762}" v="215" dt="2024-05-27T06:39:19.634"/>
    <p1510:client id="{C2FC8EC1-3433-4748-555E-6EF22A524C98}" v="3013" dt="2024-05-26T04:24:54.9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0127E-8277-4B37-941E-436248A7B59D}" type="datetimeFigureOut">
              <a:t>5/27/2024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DD471-0B3C-44B1-84BB-9CD7E2CA25F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google.com/scholar_url?url=https://www.sciencedirect.com/science/article/pii/S1352231002009974%3Fcasa_token%3DFj2cZfawtrIAAAAA:qLR7g9FQgTOs5QMDIL0HBI5Pzb5QxkUkgPcqcyYPFBpju3eOFwc0J-klTz-w2fJsZPuAnzesqr8&amp;hl=en&amp;sa=T&amp;oi=gsb-ggp&amp;ct=res&amp;cd=0&amp;d=1693890354499015416&amp;ei=bmpTZumKAbOK6rQP2LOHwAw&amp;scisig=AFWwaeZTYcP9Xf9rfcD9BZfVCknP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inspirehep.net/literature/1744857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Something that could tell us a lot about neutrinos is this hypothesized process of '</a:t>
            </a:r>
            <a:r>
              <a:rPr lang="en-US" dirty="0" err="1">
                <a:cs typeface="Calibri"/>
              </a:rPr>
              <a:t>neutrinoless</a:t>
            </a:r>
            <a:r>
              <a:rPr lang="en-US" dirty="0">
                <a:cs typeface="Calibri"/>
              </a:rPr>
              <a:t> double beta decay'. Here we have 2 neutrons decaying to 2 protons, two beta particles, and zero neutrinos – this is only possible if neutrinos are their own antiparticles, also known as a </a:t>
            </a:r>
            <a:r>
              <a:rPr lang="en-US" dirty="0" err="1">
                <a:cs typeface="Calibri"/>
              </a:rPr>
              <a:t>majorana</a:t>
            </a:r>
            <a:r>
              <a:rPr lang="en-US" dirty="0">
                <a:cs typeface="Calibri"/>
              </a:rPr>
              <a:t> fermion. Which is interesting!  also, observing this process and measuring the half-life would tell us about the effective mass of the neutrino, which oscillation experiments don't tell us (they only tell us about the difference in masses of </a:t>
            </a:r>
            <a:r>
              <a:rPr lang="en-US" dirty="0" err="1">
                <a:cs typeface="Calibri"/>
              </a:rPr>
              <a:t>flavours</a:t>
            </a:r>
            <a:r>
              <a:rPr lang="en-US" dirty="0">
                <a:cs typeface="Calibri"/>
              </a:rPr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DD471-0B3C-44B1-84BB-9CD7E2CA25FA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hlinkClick r:id="rId3"/>
              </a:rPr>
              <a:t>Neutralisation rate and the fraction of the positive 218Po-clusters in air</a:t>
            </a:r>
            <a:endParaRPr lang="en-US"/>
          </a:p>
          <a:p>
            <a:r>
              <a:rPr lang="en-US" dirty="0"/>
              <a:t>P </a:t>
            </a:r>
            <a:r>
              <a:rPr lang="en-US" err="1"/>
              <a:t>Pagelkopf</a:t>
            </a:r>
            <a:r>
              <a:rPr lang="en-US" dirty="0"/>
              <a:t>, J </a:t>
            </a:r>
            <a:r>
              <a:rPr lang="en-US" err="1"/>
              <a:t>Porstendörfer</a:t>
            </a:r>
            <a:r>
              <a:rPr lang="en-US" dirty="0"/>
              <a:t> - Atmospheric environment, 2003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hlinkClick r:id="rId4"/>
              </a:rPr>
              <a:t>https://inspirehep.net/literature/1744857</a:t>
            </a:r>
            <a:endParaRPr lang="en-US" dirty="0">
              <a:cs typeface="Calibri" panose="020F0502020204030204"/>
              <a:hlinkClick r:id="rId4"/>
            </a:endParaRPr>
          </a:p>
          <a:p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88% in air, 37% in </a:t>
            </a:r>
            <a:r>
              <a:rPr lang="en-US" dirty="0" err="1">
                <a:cs typeface="Calibri" panose="020F0502020204030204"/>
              </a:rPr>
              <a:t>LAr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DD471-0B3C-44B1-84BB-9CD7E2CA25FA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10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Transfer     330       756</a:t>
            </a:r>
          </a:p>
          <a:p>
            <a:r>
              <a:rPr lang="en-US">
                <a:cs typeface="Calibri"/>
              </a:rPr>
              <a:t>Deflection 296       531</a:t>
            </a:r>
          </a:p>
          <a:p>
            <a:r>
              <a:rPr lang="en-US">
                <a:cs typeface="Calibri"/>
              </a:rPr>
              <a:t>+/- like 20-30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DD471-0B3C-44B1-84BB-9CD7E2CA25FA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90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The story starts with neutrinos, which are interesting things because despite the standard model predicting them to be massless, we recently discovered that they exhibit </a:t>
            </a:r>
            <a:r>
              <a:rPr lang="en-US" dirty="0" err="1">
                <a:cs typeface="Calibri"/>
              </a:rPr>
              <a:t>flavour</a:t>
            </a:r>
            <a:r>
              <a:rPr lang="en-US" dirty="0">
                <a:cs typeface="Calibri"/>
              </a:rPr>
              <a:t> oscillations and thus have mass. Which raises the question, how much mass exactly? What else are they hiding?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DD471-0B3C-44B1-84BB-9CD7E2CA25FA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74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Ion Extraction Tests for Barium Tagging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30152"/>
            <a:ext cx="9144000" cy="238900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/>
          </a:p>
          <a:p>
            <a:r>
              <a:rPr lang="en-US"/>
              <a:t>Raad Shaikh</a:t>
            </a:r>
          </a:p>
          <a:p>
            <a:r>
              <a:rPr lang="en-US"/>
              <a:t>Supervisor: Dr. Razvan </a:t>
            </a:r>
            <a:r>
              <a:rPr lang="en-US" err="1"/>
              <a:t>Gornea</a:t>
            </a:r>
            <a:endParaRPr lang="en-US"/>
          </a:p>
          <a:p>
            <a:r>
              <a:rPr lang="en-US"/>
              <a:t>M.Sc. Particle Physics, Carleton University</a:t>
            </a:r>
          </a:p>
          <a:p>
            <a:r>
              <a:rPr lang="en-US"/>
              <a:t>CAP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6DC17-AD80-3D15-0DC5-DFD05CFE9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52E1A-BB6C-822C-F26B-625F090C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Collision detection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61BC9-07AF-299E-B843-ECC7DC549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361"/>
            <a:ext cx="5037827" cy="44376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First 'cut': </a:t>
            </a:r>
          </a:p>
          <a:p>
            <a:r>
              <a:rPr lang="en-US"/>
              <a:t>Is the alpha particle headed in the right direction overall?</a:t>
            </a:r>
          </a:p>
          <a:p>
            <a:r>
              <a:rPr lang="en-US"/>
              <a:t>PIPS located on z=0 plane with radius 1cm</a:t>
            </a:r>
          </a:p>
          <a:p>
            <a:r>
              <a:rPr lang="en-US"/>
              <a:t>Find </a:t>
            </a:r>
            <a:r>
              <a:rPr lang="en-US" err="1"/>
              <a:t>xy</a:t>
            </a:r>
            <a:r>
              <a:rPr lang="en-US"/>
              <a:t> position that alpha would have at z=0</a:t>
            </a:r>
          </a:p>
          <a:p>
            <a:r>
              <a:rPr lang="en-US"/>
              <a:t>Reject if &gt;1cm from origin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F14E9-6380-2774-8AE8-CA89D7FE9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A drawing of a circle with arrows and a cross&#10;&#10;Description automatically generated">
            <a:extLst>
              <a:ext uri="{FF2B5EF4-FFF2-40B4-BE49-F238E27FC236}">
                <a16:creationId xmlns:a16="http://schemas.microsoft.com/office/drawing/2014/main" id="{8B89B30C-191E-211B-C90E-9E6A53ABE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293" y="1038675"/>
            <a:ext cx="5553075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56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651F9-CC56-6A21-D000-AD1CEA734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Collision detection (2)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558458-D436-D6BD-61F7-5CC7E83AD7F0}"/>
              </a:ext>
            </a:extLst>
          </p:cNvPr>
          <p:cNvSpPr>
            <a:spLocks noGrp="1"/>
          </p:cNvSpPr>
          <p:nvPr/>
        </p:nvSpPr>
        <p:spPr>
          <a:xfrm>
            <a:off x="507520" y="1854380"/>
            <a:ext cx="5080960" cy="461013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cs typeface="Calibri"/>
              </a:rPr>
              <a:t>Next step:</a:t>
            </a:r>
            <a:endParaRPr lang="en-US"/>
          </a:p>
          <a:p>
            <a:r>
              <a:rPr lang="en-US">
                <a:cs typeface="Calibri" panose="020F0502020204030204"/>
              </a:rPr>
              <a:t>Export detector chamber model as STL, solid surfaces are represented as polygons</a:t>
            </a:r>
          </a:p>
          <a:p>
            <a:r>
              <a:rPr lang="en-US">
                <a:cs typeface="Calibri" panose="020F0502020204030204"/>
              </a:rPr>
              <a:t>Import into Python (</a:t>
            </a:r>
            <a:r>
              <a:rPr lang="en-US" err="1">
                <a:cs typeface="Calibri" panose="020F0502020204030204"/>
              </a:rPr>
              <a:t>numpy-stl</a:t>
            </a:r>
            <a:r>
              <a:rPr lang="en-US">
                <a:cs typeface="Calibri" panose="020F0502020204030204"/>
              </a:rPr>
              <a:t>)</a:t>
            </a:r>
          </a:p>
          <a:p>
            <a:r>
              <a:rPr lang="en-US">
                <a:cs typeface="Calibri" panose="020F0502020204030204"/>
              </a:rPr>
              <a:t>For each decay event, for each surface polygon, check if they intersect (ray-tracing algorithm e.g. Moeller-Trumbore)</a:t>
            </a:r>
          </a:p>
          <a:p>
            <a:r>
              <a:rPr lang="en-US" err="1">
                <a:cs typeface="Calibri" panose="020F0502020204030204"/>
              </a:rPr>
              <a:t>Iff</a:t>
            </a:r>
            <a:r>
              <a:rPr lang="en-US">
                <a:cs typeface="Calibri"/>
              </a:rPr>
              <a:t> the ray intersects exactly two polygons (top and bottom of PIPS) then it is a 'success'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4781E7-E629-82AC-D135-659B382F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7" descr="A drawing of a circle with a circle and a circle with a circle and a circle with a circle with a circle and a circle with a circle with a circle with a circle with a circle with&#10;&#10;Description automatically generated">
            <a:extLst>
              <a:ext uri="{FF2B5EF4-FFF2-40B4-BE49-F238E27FC236}">
                <a16:creationId xmlns:a16="http://schemas.microsoft.com/office/drawing/2014/main" id="{92A2B943-9EAD-E6B3-A351-3FAB37D59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0628" y="1696229"/>
            <a:ext cx="6274215" cy="4351338"/>
          </a:xfrm>
        </p:spPr>
      </p:pic>
    </p:spTree>
    <p:extLst>
      <p:ext uri="{BB962C8B-B14F-4D97-AF65-F5344CB8AC3E}">
        <p14:creationId xmlns:p14="http://schemas.microsoft.com/office/powerpoint/2010/main" val="3750113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0E00-3161-D463-A786-08C021B5B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Energy loss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F8279-1D7C-F1F5-56ED-E533CAFB1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6230"/>
            <a:ext cx="5253487" cy="502707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From earlier calculation we get a list of lengths the decay alphas had to trudge through (in 0.8 bar Argon)</a:t>
            </a:r>
          </a:p>
          <a:p>
            <a:r>
              <a:rPr lang="en-US" dirty="0"/>
              <a:t>From ASTAR we get </a:t>
            </a:r>
            <a:r>
              <a:rPr lang="en-US" dirty="0" err="1"/>
              <a:t>dE</a:t>
            </a:r>
            <a:r>
              <a:rPr lang="en-US" dirty="0"/>
              <a:t>/dx</a:t>
            </a:r>
          </a:p>
          <a:p>
            <a:r>
              <a:rPr lang="en-US" dirty="0"/>
              <a:t>Numerically integrate to get energy lost as function of length</a:t>
            </a:r>
          </a:p>
          <a:p>
            <a:r>
              <a:rPr lang="en-US" dirty="0"/>
              <a:t>Apply this function to the list of lengths to get a list of observed energies</a:t>
            </a:r>
          </a:p>
          <a:p>
            <a:r>
              <a:rPr lang="en-US" dirty="0"/>
              <a:t>Radon depicted here: sharp cutoff at 5.5 MeV with low-energy tail, as expected</a:t>
            </a:r>
          </a:p>
          <a:p>
            <a:r>
              <a:rPr lang="en-US" dirty="0"/>
              <a:t>Some </a:t>
            </a:r>
            <a:r>
              <a:rPr lang="en-US" dirty="0" err="1"/>
              <a:t>Poloniums</a:t>
            </a:r>
            <a:r>
              <a:rPr lang="en-US" dirty="0"/>
              <a:t> stuck to PIPS, have monoenergetic spectrum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41007-8B73-7C01-52B6-6A92E8C9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4BDB1A88-A8DF-99FE-0ED8-DF800E11D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8" t="16754" r="8390" b="276"/>
          <a:stretch/>
        </p:blipFill>
        <p:spPr>
          <a:xfrm>
            <a:off x="6100140" y="1039317"/>
            <a:ext cx="5683390" cy="43149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42E301-3CF9-79A8-BACC-2BD09734AC18}"/>
              </a:ext>
            </a:extLst>
          </p:cNvPr>
          <p:cNvSpPr txBox="1"/>
          <p:nvPr/>
        </p:nvSpPr>
        <p:spPr>
          <a:xfrm>
            <a:off x="6542382" y="5357277"/>
            <a:ext cx="524910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Detector has a resolution ~160 keV, simulated results must be convolved with a gaussian to account for this spread</a:t>
            </a:r>
          </a:p>
        </p:txBody>
      </p:sp>
    </p:spTree>
    <p:extLst>
      <p:ext uri="{BB962C8B-B14F-4D97-AF65-F5344CB8AC3E}">
        <p14:creationId xmlns:p14="http://schemas.microsoft.com/office/powerpoint/2010/main" val="568493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32395-9418-0072-A713-71CB835E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F77EE4-D7E0-863D-466F-BC67175DFC84}"/>
              </a:ext>
            </a:extLst>
          </p:cNvPr>
          <p:cNvSpPr txBox="1"/>
          <p:nvPr/>
        </p:nvSpPr>
        <p:spPr>
          <a:xfrm>
            <a:off x="9053681" y="4520758"/>
            <a:ext cx="2305538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Transfer field</a:t>
            </a:r>
          </a:p>
          <a:p>
            <a:r>
              <a:rPr lang="en-US"/>
              <a:t>Ions that make it through the capillary enter the field region and are directed onto the PIPS for collection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A18D0D-1A70-ABA5-65CC-95A371121EEE}"/>
              </a:ext>
            </a:extLst>
          </p:cNvPr>
          <p:cNvSpPr txBox="1"/>
          <p:nvPr/>
        </p:nvSpPr>
        <p:spPr>
          <a:xfrm>
            <a:off x="4649415" y="4518545"/>
            <a:ext cx="2897590" cy="1846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Deflection Field</a:t>
            </a:r>
          </a:p>
          <a:p>
            <a:r>
              <a:rPr lang="en-US"/>
              <a:t>Ions formed inside the field are collected, but ions coming from the capillary cannot enter the field region and bounce away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7A6560-BA88-B3D7-7E72-68CF93948CC2}"/>
              </a:ext>
            </a:extLst>
          </p:cNvPr>
          <p:cNvSpPr txBox="1"/>
          <p:nvPr/>
        </p:nvSpPr>
        <p:spPr>
          <a:xfrm>
            <a:off x="834624" y="4522600"/>
            <a:ext cx="2673082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Reverse Field</a:t>
            </a:r>
          </a:p>
          <a:p>
            <a:r>
              <a:rPr lang="en-US"/>
              <a:t>Field direction is reversed. Ions cannot enter, and any ions formed inside are directed away from the PIPS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C79D51-EB92-12FD-AF28-AA76CB85FFA3}"/>
              </a:ext>
            </a:extLst>
          </p:cNvPr>
          <p:cNvSpPr/>
          <p:nvPr/>
        </p:nvSpPr>
        <p:spPr>
          <a:xfrm>
            <a:off x="214923" y="898769"/>
            <a:ext cx="7346830" cy="3436188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C865AD-E14E-8DE1-BB69-79F4BC45E98A}"/>
              </a:ext>
            </a:extLst>
          </p:cNvPr>
          <p:cNvSpPr txBox="1"/>
          <p:nvPr/>
        </p:nvSpPr>
        <p:spPr>
          <a:xfrm>
            <a:off x="832413" y="1021160"/>
            <a:ext cx="71919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Background processes to study with simulation and compare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F1F5C0A-0845-32B6-245E-7EBC209E8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68"/>
            <a:ext cx="10414959" cy="836733"/>
          </a:xfrm>
        </p:spPr>
        <p:txBody>
          <a:bodyPr/>
          <a:lstStyle/>
          <a:p>
            <a:r>
              <a:rPr lang="en-US">
                <a:cs typeface="Calibri Light"/>
              </a:rPr>
              <a:t>Experimental study of Background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9FF550-74AA-4A34-461C-98C79D349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77" y="1387325"/>
            <a:ext cx="2228132" cy="2933161"/>
          </a:xfrm>
          <a:prstGeom prst="rect">
            <a:avLst/>
          </a:prstGeom>
        </p:spPr>
      </p:pic>
      <p:pic>
        <p:nvPicPr>
          <p:cNvPr id="8" name="Picture 7" descr="A pattern of arrows pointing to different directions&#10;&#10;Description automatically generated">
            <a:extLst>
              <a:ext uri="{FF2B5EF4-FFF2-40B4-BE49-F238E27FC236}">
                <a16:creationId xmlns:a16="http://schemas.microsoft.com/office/drawing/2014/main" id="{88E480FD-58D2-4A08-66BA-DA4E7F48A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075" y="1526337"/>
            <a:ext cx="2055963" cy="2669517"/>
          </a:xfrm>
          <a:prstGeom prst="rect">
            <a:avLst/>
          </a:prstGeom>
        </p:spPr>
      </p:pic>
      <p:pic>
        <p:nvPicPr>
          <p:cNvPr id="9" name="Picture 8" descr="A group of arrows pointing to different directions&#10;&#10;Description automatically generated">
            <a:extLst>
              <a:ext uri="{FF2B5EF4-FFF2-40B4-BE49-F238E27FC236}">
                <a16:creationId xmlns:a16="http://schemas.microsoft.com/office/drawing/2014/main" id="{9F4EF3EB-B967-93E5-449C-E2AB6CADFD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993" r="572" b="-398"/>
          <a:stretch/>
        </p:blipFill>
        <p:spPr>
          <a:xfrm>
            <a:off x="8930856" y="1403868"/>
            <a:ext cx="2310811" cy="27990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031970-09A9-9C29-4738-FABDED43CBF9}"/>
              </a:ext>
            </a:extLst>
          </p:cNvPr>
          <p:cNvSpPr txBox="1"/>
          <p:nvPr/>
        </p:nvSpPr>
        <p:spPr>
          <a:xfrm>
            <a:off x="9763125" y="1218480"/>
            <a:ext cx="666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PIPS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5C6D24-6632-7B41-0CBE-E824004A4AC1}"/>
              </a:ext>
            </a:extLst>
          </p:cNvPr>
          <p:cNvSpPr txBox="1"/>
          <p:nvPr/>
        </p:nvSpPr>
        <p:spPr>
          <a:xfrm>
            <a:off x="11349062" y="1326862"/>
            <a:ext cx="70179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Field rings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DC0EC3-FC4B-9890-1359-58B71FDF35D7}"/>
              </a:ext>
            </a:extLst>
          </p:cNvPr>
          <p:cNvCxnSpPr/>
          <p:nvPr/>
        </p:nvCxnSpPr>
        <p:spPr>
          <a:xfrm flipH="1">
            <a:off x="10790077" y="1635359"/>
            <a:ext cx="736904" cy="277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8066D8-6321-BC6E-7456-30C189B26C1C}"/>
              </a:ext>
            </a:extLst>
          </p:cNvPr>
          <p:cNvCxnSpPr/>
          <p:nvPr/>
        </p:nvCxnSpPr>
        <p:spPr>
          <a:xfrm flipH="1">
            <a:off x="10737272" y="1662545"/>
            <a:ext cx="762000" cy="845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247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9950A-CE52-6644-9FFA-696C10174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Deflection field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D00330B2-CBD2-A0BF-B1CC-905521466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981" t="16172" r="7588"/>
          <a:stretch/>
        </p:blipFill>
        <p:spPr>
          <a:xfrm>
            <a:off x="502773" y="1480570"/>
            <a:ext cx="5034377" cy="387769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A89C5-A96D-3FC8-FFB8-E75F5B4FC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64097F0A-B7C3-CA44-BEDE-C8776152B2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3" t="17060" r="9813" b="276"/>
          <a:stretch/>
        </p:blipFill>
        <p:spPr>
          <a:xfrm>
            <a:off x="7220300" y="2162262"/>
            <a:ext cx="4133068" cy="3206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8718CE-45E2-5453-6BFF-D12E371AD299}"/>
              </a:ext>
            </a:extLst>
          </p:cNvPr>
          <p:cNvSpPr txBox="1"/>
          <p:nvPr/>
        </p:nvSpPr>
        <p:spPr>
          <a:xfrm>
            <a:off x="5798389" y="3018527"/>
            <a:ext cx="111712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Adjusted</a:t>
            </a:r>
          </a:p>
          <a:p>
            <a:r>
              <a:rPr lang="en-US" dirty="0"/>
              <a:t>by hand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69F19F-E889-FA89-1D03-6506356BCDF0}"/>
              </a:ext>
            </a:extLst>
          </p:cNvPr>
          <p:cNvCxnSpPr/>
          <p:nvPr/>
        </p:nvCxnSpPr>
        <p:spPr>
          <a:xfrm flipV="1">
            <a:off x="5794074" y="3654004"/>
            <a:ext cx="97766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0ADF9A0-8254-2231-CB2E-BEFBB5E45E58}"/>
              </a:ext>
            </a:extLst>
          </p:cNvPr>
          <p:cNvSpPr txBox="1"/>
          <p:nvPr/>
        </p:nvSpPr>
        <p:spPr>
          <a:xfrm>
            <a:off x="1104899" y="5524500"/>
            <a:ext cx="1076720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Discrepancies: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Polonium monoenergetic peaks lower than expected – perhaps due to inefficient collection by the field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Not all of the Polonium daughters are ions</a:t>
            </a:r>
          </a:p>
        </p:txBody>
      </p:sp>
    </p:spTree>
    <p:extLst>
      <p:ext uri="{BB962C8B-B14F-4D97-AF65-F5344CB8AC3E}">
        <p14:creationId xmlns:p14="http://schemas.microsoft.com/office/powerpoint/2010/main" val="1239607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B5C0-55EE-9303-C0CE-5C97BD3C4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11A81-AA50-88BF-8F6D-D1E936C9F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Barium tagging provides good background rejection for </a:t>
            </a:r>
            <a:r>
              <a:rPr lang="en-US" dirty="0" err="1"/>
              <a:t>neutrinoless</a:t>
            </a:r>
            <a:r>
              <a:rPr lang="en-US" dirty="0"/>
              <a:t> double-beta decay</a:t>
            </a:r>
          </a:p>
          <a:p>
            <a:r>
              <a:rPr lang="en-US" dirty="0"/>
              <a:t>To extract Barium efficiently, ion transfer through capillary being studied</a:t>
            </a:r>
          </a:p>
          <a:p>
            <a:r>
              <a:rPr lang="en-US" dirty="0"/>
              <a:t>Simulation developed to model the test setup</a:t>
            </a:r>
          </a:p>
          <a:p>
            <a:r>
              <a:rPr lang="en-US" dirty="0"/>
              <a:t>Discrepancies indicate we need to improve our understanding of the processes involved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93CE0-40D2-2283-AC74-1472F21B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62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C2CFB-E8BE-F370-65D6-FF70C145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 for listening!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E70A6-E6F4-7AA0-4682-6770B1C40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Carleton Ba-Tagging Team: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Supervisor: Dr. Razvan </a:t>
            </a:r>
            <a:r>
              <a:rPr lang="en-US" err="1"/>
              <a:t>Gornea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Lab members: Dr. Robert Collister, Mr. Ryan </a:t>
            </a:r>
            <a:r>
              <a:rPr lang="en-US" err="1"/>
              <a:t>Elmansali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1BA192-C1ED-556F-5A7D-4AB7D639C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60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E5227D53-AB24-243C-824B-87D4B7ED6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91" t="16301" r="7181" b="1254"/>
          <a:stretch/>
        </p:blipFill>
        <p:spPr>
          <a:xfrm>
            <a:off x="346022" y="1424294"/>
            <a:ext cx="4844693" cy="378550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F2C6D-AD0F-9E49-A694-AEB9C253E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256B28F-F795-8D25-0FC9-7E8D036A0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Reverse field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99FA5CB-E29F-DEF7-0B46-8B12321C7655}"/>
              </a:ext>
            </a:extLst>
          </p:cNvPr>
          <p:cNvSpPr txBox="1">
            <a:spLocks/>
          </p:cNvSpPr>
          <p:nvPr/>
        </p:nvSpPr>
        <p:spPr>
          <a:xfrm>
            <a:off x="4490049" y="373514"/>
            <a:ext cx="6993147" cy="10157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Simulation vs experimental observations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1D910B9F-54A6-85A2-90D2-A6BE5B1A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5" t="16845" r="8999" b="238"/>
          <a:stretch/>
        </p:blipFill>
        <p:spPr>
          <a:xfrm>
            <a:off x="6296384" y="1387128"/>
            <a:ext cx="5062265" cy="39958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2F9C99-F1FD-9C86-66F3-3BC2F5C17C88}"/>
              </a:ext>
            </a:extLst>
          </p:cNvPr>
          <p:cNvSpPr txBox="1"/>
          <p:nvPr/>
        </p:nvSpPr>
        <p:spPr>
          <a:xfrm>
            <a:off x="1104899" y="5524500"/>
            <a:ext cx="971765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Discrepancies: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Po214 has a relatively high-energy tail, modeled as due to plating out on the field rings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Po218 monoenergetic peak higher than expected, not understood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894F-3C5A-8E0B-79AE-FDE397EE08CF}"/>
              </a:ext>
            </a:extLst>
          </p:cNvPr>
          <p:cNvSpPr txBox="1"/>
          <p:nvPr/>
        </p:nvSpPr>
        <p:spPr>
          <a:xfrm>
            <a:off x="5266427" y="2400300"/>
            <a:ext cx="11171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Adjusted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E6A7D84-D9CD-31FE-BC90-0A432720E9FC}"/>
              </a:ext>
            </a:extLst>
          </p:cNvPr>
          <p:cNvCxnSpPr/>
          <p:nvPr/>
        </p:nvCxnSpPr>
        <p:spPr>
          <a:xfrm flipV="1">
            <a:off x="5333999" y="2820117"/>
            <a:ext cx="97766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07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95D87-1FF0-3990-54A5-DA71089A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B19D0F21-0392-A46A-512A-568E14E60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3216" y="1825625"/>
            <a:ext cx="7565567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6A5DF1-2C40-56F6-7F9B-F7D09573A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41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1EAFB-7157-4FBC-33D3-B05F6A15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3F5A3-D3F5-22AE-A1E2-16A5D9E37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48EA2-AC8D-AE96-D8AC-68748E9F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8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D9FB2-C5ED-A586-0441-E1C85288F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Neutrinoless</a:t>
            </a:r>
            <a:r>
              <a:rPr lang="en-US"/>
              <a:t> double-beta decay (0vβ</a:t>
            </a:r>
            <a:r>
              <a:rPr lang="en-US">
                <a:ea typeface="+mj-lt"/>
                <a:cs typeface="+mj-lt"/>
              </a:rPr>
              <a:t>β</a:t>
            </a:r>
            <a:r>
              <a:rPr lang="en-US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A460C-0A78-3169-1F21-7E5A07CDC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0607"/>
            <a:ext cx="5253487" cy="50126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2n --&gt; 2p</a:t>
            </a:r>
            <a:r>
              <a:rPr lang="en-US" baseline="30000"/>
              <a:t>+</a:t>
            </a:r>
            <a:r>
              <a:rPr lang="en-US"/>
              <a:t> + 2e</a:t>
            </a:r>
            <a:r>
              <a:rPr lang="en-US" baseline="30000"/>
              <a:t>-</a:t>
            </a:r>
            <a:r>
              <a:rPr lang="en-US"/>
              <a:t> + 0</a:t>
            </a:r>
            <a:r>
              <a:rPr lang="en-US">
                <a:ea typeface="+mn-lt"/>
                <a:cs typeface="+mn-lt"/>
              </a:rPr>
              <a:t>ν̄</a:t>
            </a:r>
          </a:p>
          <a:p>
            <a:endParaRPr lang="en-US"/>
          </a:p>
          <a:p>
            <a:r>
              <a:rPr lang="en-US"/>
              <a:t>If 0v</a:t>
            </a:r>
            <a:r>
              <a:rPr lang="en-US">
                <a:ea typeface="+mn-lt"/>
                <a:cs typeface="+mn-lt"/>
              </a:rPr>
              <a:t>ββ</a:t>
            </a:r>
            <a:r>
              <a:rPr lang="en-US"/>
              <a:t> is observed, neutrinos must be their own antiparticle (Majorana fermion)</a:t>
            </a:r>
          </a:p>
          <a:p>
            <a:r>
              <a:rPr lang="en-US"/>
              <a:t>Half-life of the 0v</a:t>
            </a:r>
            <a:r>
              <a:rPr lang="en-US">
                <a:ea typeface="+mn-lt"/>
                <a:cs typeface="+mn-lt"/>
              </a:rPr>
              <a:t>ββ</a:t>
            </a:r>
            <a:r>
              <a:rPr lang="en-US"/>
              <a:t> process will also tell us the effective </a:t>
            </a:r>
            <a:r>
              <a:rPr lang="en-US" err="1"/>
              <a:t>majorana</a:t>
            </a:r>
            <a:r>
              <a:rPr lang="en-US"/>
              <a:t> mass of neutrinos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9A097F-2ED8-7945-E358-C912EF391D17}"/>
              </a:ext>
            </a:extLst>
          </p:cNvPr>
          <p:cNvSpPr txBox="1"/>
          <p:nvPr/>
        </p:nvSpPr>
        <p:spPr>
          <a:xfrm>
            <a:off x="9007757" y="5894374"/>
            <a:ext cx="319451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383838"/>
                </a:solidFill>
                <a:ea typeface="+mn-lt"/>
                <a:cs typeface="+mn-lt"/>
              </a:rPr>
              <a:t>F.T. Avignone III et al., Double Beta Decay, Majorana Neutrinos, and Neutrino Mass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8C004-7807-33E2-942F-D8EB548E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33148AFB-8373-1ABE-D404-DEF33926E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4592" y="1653216"/>
            <a:ext cx="3960964" cy="425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B142C-2C28-5D9E-D762-24706EE3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747" y="178219"/>
            <a:ext cx="10515600" cy="1325563"/>
          </a:xfrm>
        </p:spPr>
        <p:txBody>
          <a:bodyPr/>
          <a:lstStyle/>
          <a:p>
            <a:r>
              <a:rPr lang="en-US"/>
              <a:t>Neutrinos – why study them?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2AB20-FD6F-044B-CAE9-3E240FE36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47" y="1710606"/>
            <a:ext cx="5497903" cy="514209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Neutrinos oscillate between </a:t>
            </a:r>
            <a:r>
              <a:rPr lang="en-US" err="1"/>
              <a:t>flavours</a:t>
            </a:r>
            <a:r>
              <a:rPr lang="en-US"/>
              <a:t>: hence they must have mass</a:t>
            </a:r>
          </a:p>
          <a:p>
            <a:r>
              <a:rPr lang="en-US"/>
              <a:t>Major blow to otherwise splendid Standard Model (where they are massless)</a:t>
            </a:r>
          </a:p>
          <a:p>
            <a:r>
              <a:rPr lang="en-US"/>
              <a:t>Investigate neutrinos further – e.g. how much mass exactly?</a:t>
            </a:r>
          </a:p>
        </p:txBody>
      </p:sp>
      <p:pic>
        <p:nvPicPr>
          <p:cNvPr id="5" name="Picture 4" descr="A screenshot of a computer game&#10;&#10;Description automatically generated">
            <a:extLst>
              <a:ext uri="{FF2B5EF4-FFF2-40B4-BE49-F238E27FC236}">
                <a16:creationId xmlns:a16="http://schemas.microsoft.com/office/drawing/2014/main" id="{20071292-FA98-C7EA-583C-2D5DD2806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950" y="1017199"/>
            <a:ext cx="5037646" cy="48523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81F69F-53F6-D746-67A3-217315B0E13C}"/>
              </a:ext>
            </a:extLst>
          </p:cNvPr>
          <p:cNvSpPr txBox="1"/>
          <p:nvPr/>
        </p:nvSpPr>
        <p:spPr>
          <a:xfrm>
            <a:off x="10113786" y="838337"/>
            <a:ext cx="195121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MissMJ</a:t>
            </a:r>
            <a:r>
              <a:rPr lang="en-US" sz="1600"/>
              <a:t> (Wikimedia)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AEADF2-92C5-A913-92BB-FE1FD6CEA32F}"/>
              </a:ext>
            </a:extLst>
          </p:cNvPr>
          <p:cNvSpPr/>
          <p:nvPr/>
        </p:nvSpPr>
        <p:spPr>
          <a:xfrm>
            <a:off x="7458425" y="4750348"/>
            <a:ext cx="2760453" cy="1035169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A741D-AB96-60D6-1F26-FB779894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77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AB2A8-721A-6F9D-2AC2-BB1A8A46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[INCOMPLETE]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75FF2-C96B-0765-8B36-EE9543A27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984"/>
            <a:ext cx="4922808" cy="44519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Show </a:t>
            </a:r>
            <a:r>
              <a:rPr lang="en-US" err="1"/>
              <a:t>simulational</a:t>
            </a:r>
            <a:r>
              <a:rPr lang="en-US"/>
              <a:t> and experimental results</a:t>
            </a:r>
          </a:p>
          <a:p>
            <a:r>
              <a:rPr lang="en-US"/>
              <a:t>Compare, explain differences</a:t>
            </a:r>
          </a:p>
          <a:p>
            <a:r>
              <a:rPr lang="en-US"/>
              <a:t>Reverse, deflection, transfer field conditions</a:t>
            </a:r>
          </a:p>
          <a:p>
            <a:r>
              <a:rPr lang="en-US"/>
              <a:t>Experimental results made us </a:t>
            </a:r>
            <a:r>
              <a:rPr lang="en-US" err="1"/>
              <a:t>realise</a:t>
            </a:r>
            <a:r>
              <a:rPr lang="en-US"/>
              <a:t> we need to account for Po210 too</a:t>
            </a:r>
          </a:p>
          <a:p>
            <a:r>
              <a:rPr lang="en-US"/>
              <a:t>Future work</a:t>
            </a:r>
          </a:p>
          <a:p>
            <a:r>
              <a:rPr lang="en-US"/>
              <a:t>This is already too long...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CAB76-AE34-3DF6-89F0-5C53190FE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399F95-C5E7-8195-7387-9CBC62152653}"/>
              </a:ext>
            </a:extLst>
          </p:cNvPr>
          <p:cNvSpPr txBox="1"/>
          <p:nvPr/>
        </p:nvSpPr>
        <p:spPr>
          <a:xfrm>
            <a:off x="6955218" y="150620"/>
            <a:ext cx="4399471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Reversed field: ions in the field are swept away instead of towards the pips, so we shouldn't see monoenergetic po218/214 - but we still do? Make manual adjustments to understand the discrepancy</a:t>
            </a:r>
          </a:p>
          <a:p>
            <a:r>
              <a:rPr lang="en-US"/>
              <a:t>Left to right: po210, po218, po214 (rn222 is almost washed out)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D8BDD990-3804-F1A1-E749-5F7E63B3A5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0" t="18438" r="8941" b="-3691"/>
          <a:stretch/>
        </p:blipFill>
        <p:spPr>
          <a:xfrm>
            <a:off x="6495335" y="2194155"/>
            <a:ext cx="5323726" cy="443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14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BB80E-5422-175A-BD8B-EFFC98E29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AE4BD-C0DE-C1DB-AA3A-8D17DB9CB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92" y="1696229"/>
            <a:ext cx="3945148" cy="479703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5 </a:t>
            </a:r>
            <a:r>
              <a:rPr lang="en-US" err="1"/>
              <a:t>kBq</a:t>
            </a:r>
            <a:r>
              <a:rPr lang="en-US"/>
              <a:t> source, data collected over one day. Solve rate equations to get number of decay events for each species</a:t>
            </a:r>
          </a:p>
          <a:p>
            <a:r>
              <a:rPr lang="en-US"/>
              <a:t>Putting this in simulation gives the following energy spectrum</a:t>
            </a:r>
          </a:p>
          <a:p>
            <a:r>
              <a:rPr lang="en-US"/>
              <a:t>Polonium stuck to PIPS contributes large monoenergetic peaks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8DC85D-2555-C9B6-29DD-BF790D2F8C98}"/>
              </a:ext>
            </a:extLst>
          </p:cNvPr>
          <p:cNvSpPr txBox="1"/>
          <p:nvPr/>
        </p:nvSpPr>
        <p:spPr>
          <a:xfrm>
            <a:off x="8371046" y="5571226"/>
            <a:ext cx="382711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Detector has a spread of 0.475 MeV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A65AF-5B6F-E33C-AB60-58A52ADD9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39B15B00-D7B8-F88B-A8BA-AFB1F7919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2938" y="1590675"/>
            <a:ext cx="3286125" cy="3676650"/>
          </a:xfrm>
          <a:prstGeom prst="rect">
            <a:avLst/>
          </a:prstGeom>
        </p:spPr>
      </p:pic>
      <p:pic>
        <p:nvPicPr>
          <p:cNvPr id="9" name="Picture 8" descr="A graph of energy&#10;&#10;Description automatically generated">
            <a:extLst>
              <a:ext uri="{FF2B5EF4-FFF2-40B4-BE49-F238E27FC236}">
                <a16:creationId xmlns:a16="http://schemas.microsoft.com/office/drawing/2014/main" id="{5D168368-3ED8-9870-5F6E-47652D5EB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278" y="1585733"/>
            <a:ext cx="340042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75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910F-AED1-C3A0-FF78-7D27528A4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FBE40-E601-1F45-711E-4916489FB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83" y="1710606"/>
            <a:ext cx="5541034" cy="501269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/>
              <a:t>Observed Polonium counts: 300, 600</a:t>
            </a:r>
          </a:p>
          <a:p>
            <a:r>
              <a:rPr lang="en-US"/>
              <a:t>Expected: 700, 700</a:t>
            </a:r>
          </a:p>
          <a:p>
            <a:r>
              <a:rPr lang="en-US"/>
              <a:t>Unaccounted factors: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Radon plate-out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Polonium gets neutralized after formation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Ion collection efficiency of the field is not perfect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Po-214 may be fed by Pb/Bi atoms</a:t>
            </a:r>
          </a:p>
          <a:p>
            <a:r>
              <a:rPr lang="en-US"/>
              <a:t>Next steps in progress: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Use scintillation produced by the decay radiation for a better understanding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0FBEE-B499-08F5-8FE4-48865866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1AD524E-BA22-CD95-F494-A0A799B3A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354" y="1701739"/>
            <a:ext cx="6091328" cy="43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53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910F-AED1-C3A0-FF78-7D27528A4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FBE40-E601-1F45-711E-4916489FB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83" y="1710606"/>
            <a:ext cx="5541034" cy="501269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Observed Polonium counts: 100, 450</a:t>
            </a:r>
          </a:p>
          <a:p>
            <a:r>
              <a:rPr lang="en-US"/>
              <a:t>Expected: 1500, 1500</a:t>
            </a:r>
          </a:p>
          <a:p>
            <a:r>
              <a:rPr lang="en-US"/>
              <a:t>Possible reasons: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Polonium gets neutralized after formation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Ion collection efficiency of the field is not perfect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Po-214 may be fed by Pb/Bi atoms</a:t>
            </a:r>
          </a:p>
          <a:p>
            <a:r>
              <a:rPr lang="en-US"/>
              <a:t>Next steps in progress: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Use scintillation produced by the decay radiation for a better understanding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0FBEE-B499-08F5-8FE4-48865866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34A515A4-9B14-5B5B-719C-2DA91D938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028" y="1545476"/>
            <a:ext cx="5797491" cy="415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8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1A814-7187-D231-9BFF-D5343937B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Barium Tagging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B7DB7-C2A3-0241-7E68-F3DD542F8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0607"/>
            <a:ext cx="6590581" cy="501269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/>
              <a:t>EXO: Enriched Xenon Observatory : Liquid Xe in Time Projection Chamber (TPC) </a:t>
            </a:r>
          </a:p>
          <a:p>
            <a:r>
              <a:rPr lang="en-US" dirty="0"/>
              <a:t> Looking for </a:t>
            </a:r>
            <a:r>
              <a:rPr lang="en-US" baseline="30000" dirty="0">
                <a:ea typeface="+mn-lt"/>
                <a:cs typeface="+mn-lt"/>
              </a:rPr>
              <a:t>136</a:t>
            </a:r>
            <a:r>
              <a:rPr lang="en-US" dirty="0">
                <a:ea typeface="+mn-lt"/>
                <a:cs typeface="+mn-lt"/>
              </a:rPr>
              <a:t>Xe </a:t>
            </a:r>
            <a:r>
              <a:rPr lang="en-US" dirty="0">
                <a:latin typeface="Times New Roman"/>
                <a:ea typeface="+mn-lt"/>
                <a:cs typeface="Times New Roman"/>
              </a:rPr>
              <a:t>→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baseline="30000" dirty="0">
                <a:ea typeface="+mn-lt"/>
                <a:cs typeface="+mn-lt"/>
              </a:rPr>
              <a:t>136</a:t>
            </a:r>
            <a:r>
              <a:rPr lang="en-US" dirty="0">
                <a:ea typeface="+mn-lt"/>
                <a:cs typeface="+mn-lt"/>
              </a:rPr>
              <a:t>Ba</a:t>
            </a:r>
            <a:r>
              <a:rPr lang="en-US" baseline="30000" dirty="0">
                <a:ea typeface="+mn-lt"/>
                <a:cs typeface="+mn-lt"/>
              </a:rPr>
              <a:t>2+</a:t>
            </a:r>
            <a:r>
              <a:rPr lang="en-US" dirty="0">
                <a:ea typeface="+mn-lt"/>
                <a:cs typeface="+mn-lt"/>
              </a:rPr>
              <a:t> + 2e</a:t>
            </a:r>
            <a:r>
              <a:rPr lang="en-US" baseline="30000" dirty="0">
                <a:ea typeface="+mn-lt"/>
                <a:cs typeface="+mn-lt"/>
              </a:rPr>
              <a:t>-</a:t>
            </a:r>
            <a:r>
              <a:rPr lang="en-US" dirty="0">
                <a:ea typeface="+mn-lt"/>
                <a:cs typeface="+mn-lt"/>
              </a:rPr>
              <a:t> (+ 0ν̄)</a:t>
            </a:r>
            <a:endParaRPr lang="en-US" dirty="0"/>
          </a:p>
          <a:p>
            <a:r>
              <a:rPr lang="en-US" dirty="0"/>
              <a:t>Presence of Barium ion rules out all non-double beta decay backgrounds!</a:t>
            </a:r>
          </a:p>
          <a:p>
            <a:r>
              <a:rPr lang="en-US" dirty="0"/>
              <a:t>@Carleton: Displacement device </a:t>
            </a:r>
            <a:r>
              <a:rPr lang="en-US" dirty="0" err="1"/>
              <a:t>manoeuvres</a:t>
            </a:r>
            <a:r>
              <a:rPr lang="en-US" dirty="0"/>
              <a:t> a capillary probe to the decay location and quickly extracts </a:t>
            </a:r>
            <a:r>
              <a:rPr lang="en-US" dirty="0" err="1"/>
              <a:t>LXe</a:t>
            </a:r>
            <a:r>
              <a:rPr lang="en-US" dirty="0"/>
              <a:t> volume with the Ba ion</a:t>
            </a:r>
          </a:p>
          <a:p>
            <a:r>
              <a:rPr lang="en-US" dirty="0"/>
              <a:t>Capillary delivers the Ba ion to detection/identification apparatus (McGill, TRIUMF)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4" name="Picture 3" descr="A diagram of a machine&#10;&#10;Description automatically generated">
            <a:extLst>
              <a:ext uri="{FF2B5EF4-FFF2-40B4-BE49-F238E27FC236}">
                <a16:creationId xmlns:a16="http://schemas.microsoft.com/office/drawing/2014/main" id="{48C7BE82-58D9-152D-0D8A-E1323EAF7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604" y="748073"/>
            <a:ext cx="3965095" cy="4470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C0596C-DF41-8ABA-F28F-2F9A3A7D0F2A}"/>
              </a:ext>
            </a:extLst>
          </p:cNvPr>
          <p:cNvSpPr txBox="1"/>
          <p:nvPr/>
        </p:nvSpPr>
        <p:spPr>
          <a:xfrm>
            <a:off x="9726625" y="5318596"/>
            <a:ext cx="224765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ea typeface="+mn-lt"/>
                <a:cs typeface="+mn-lt"/>
              </a:rPr>
              <a:t>Development of a Displacement Device for Ion Extraction from Liquid Xenon. R. </a:t>
            </a:r>
            <a:r>
              <a:rPr lang="en-US" sz="1400" err="1">
                <a:ea typeface="+mn-lt"/>
                <a:cs typeface="+mn-lt"/>
              </a:rPr>
              <a:t>Elmansali</a:t>
            </a:r>
            <a:r>
              <a:rPr lang="en-US" sz="1400">
                <a:ea typeface="+mn-lt"/>
                <a:cs typeface="+mn-lt"/>
              </a:rPr>
              <a:t>, 2023</a:t>
            </a:r>
            <a:endParaRPr lang="en-US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EE475-0A7E-0747-9D0D-B1A1E35EB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13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E021-E470-072C-90C9-4D2CEABDA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Species to be Tested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B2349-457F-631C-006A-67204CA1D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824" y="1710607"/>
            <a:ext cx="4965940" cy="44376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Barium identification is its own problem. Initial studies focused on just transferring ions</a:t>
            </a:r>
          </a:p>
          <a:p>
            <a:r>
              <a:rPr lang="en-US"/>
              <a:t>Rn-222 source: radioactive decays are easy to detect</a:t>
            </a:r>
          </a:p>
          <a:p>
            <a:r>
              <a:rPr lang="en-US"/>
              <a:t>Po-218 and Po-214 are the ions to look for (</a:t>
            </a:r>
            <a:r>
              <a:rPr lang="en-US">
                <a:ea typeface="+mn-lt"/>
                <a:cs typeface="+mn-lt"/>
              </a:rPr>
              <a:t>α-</a:t>
            </a:r>
            <a:r>
              <a:rPr lang="en-US"/>
              <a:t>decay)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9CF37-B087-59E5-F705-783C90A4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93015" y="5177407"/>
            <a:ext cx="3835879" cy="365125"/>
          </a:xfrm>
        </p:spPr>
        <p:txBody>
          <a:bodyPr/>
          <a:lstStyle/>
          <a:p>
            <a:r>
              <a:rPr lang="en-US" sz="1050">
                <a:solidFill>
                  <a:srgbClr val="222222"/>
                </a:solidFill>
                <a:latin typeface="Arial"/>
                <a:cs typeface="Arial"/>
              </a:rPr>
              <a:t>Guiseppe, V. E., et al. "A radon progeny deposition model."</a:t>
            </a:r>
            <a:endParaRPr lang="en-US" sz="1050"/>
          </a:p>
        </p:txBody>
      </p:sp>
      <p:pic>
        <p:nvPicPr>
          <p:cNvPr id="7" name="Picture 6" descr="A diagram of a number of objects&#10;&#10;Description automatically generated">
            <a:extLst>
              <a:ext uri="{FF2B5EF4-FFF2-40B4-BE49-F238E27FC236}">
                <a16:creationId xmlns:a16="http://schemas.microsoft.com/office/drawing/2014/main" id="{F07EBE9A-2BA1-F4DD-4CC9-C33C52100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25537"/>
            <a:ext cx="6096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8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CB8D34-78B0-836E-8074-EF6FB3C5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411" y="1317057"/>
            <a:ext cx="4276725" cy="50577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62AC38-1B44-C4B3-C514-E1553658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Untargeted ion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8DDAA-7A79-D023-9EA9-ED586F8F2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211"/>
            <a:ext cx="6418053" cy="527148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/>
              <a:t>Initial testing of the setup with Rn-222 in argon gas (less technically demanding than </a:t>
            </a:r>
            <a:r>
              <a:rPr lang="en-US" err="1"/>
              <a:t>LXe</a:t>
            </a:r>
            <a:r>
              <a:rPr lang="en-US"/>
              <a:t>, so suitable for prototype test)</a:t>
            </a:r>
          </a:p>
          <a:p>
            <a:r>
              <a:rPr lang="en-US"/>
              <a:t>Inject TPC with Rn, attempt to transfer ionic decay products to a detector chamber via capillary</a:t>
            </a:r>
          </a:p>
          <a:p>
            <a:r>
              <a:rPr lang="en-US"/>
              <a:t>Pressure differential to maintain gas flow from TPC to detector chamber: 1.2 bar and 0.8 bar respectively</a:t>
            </a:r>
          </a:p>
          <a:p>
            <a:r>
              <a:rPr lang="en-US"/>
              <a:t>Electric field guides ions onto a Passivated Implanted Planar Silicon (PIPS) detector</a:t>
            </a:r>
          </a:p>
          <a:p>
            <a:r>
              <a:rPr lang="en-US"/>
              <a:t>When ions decay, PIPS detects energy from the resulting alpha particle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7DF41-1EED-6644-E8D4-C4387077D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66EDA6-6445-0611-05B8-38FF7F258D66}"/>
              </a:ext>
            </a:extLst>
          </p:cNvPr>
          <p:cNvCxnSpPr/>
          <p:nvPr/>
        </p:nvCxnSpPr>
        <p:spPr>
          <a:xfrm flipV="1">
            <a:off x="9878204" y="4645166"/>
            <a:ext cx="14375" cy="2142224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8EDEBEF-CDF9-9340-375E-2834698A9445}"/>
              </a:ext>
            </a:extLst>
          </p:cNvPr>
          <p:cNvSpPr txBox="1"/>
          <p:nvPr/>
        </p:nvSpPr>
        <p:spPr>
          <a:xfrm>
            <a:off x="8748323" y="6595613"/>
            <a:ext cx="26052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TPC below (off-screen)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FA4E7B-BD8F-EC85-D5C0-39B00AEBD00A}"/>
              </a:ext>
            </a:extLst>
          </p:cNvPr>
          <p:cNvSpPr txBox="1"/>
          <p:nvPr/>
        </p:nvSpPr>
        <p:spPr>
          <a:xfrm>
            <a:off x="8115120" y="1700722"/>
            <a:ext cx="2057760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Detector Chamber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77419E-63C3-7899-257B-2BF07AD25870}"/>
              </a:ext>
            </a:extLst>
          </p:cNvPr>
          <p:cNvSpPr txBox="1"/>
          <p:nvPr/>
        </p:nvSpPr>
        <p:spPr>
          <a:xfrm>
            <a:off x="10652125" y="2889250"/>
            <a:ext cx="699699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PIPS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CE2E1-2E13-065D-C9F9-E85FE338E1A7}"/>
              </a:ext>
            </a:extLst>
          </p:cNvPr>
          <p:cNvSpPr txBox="1"/>
          <p:nvPr/>
        </p:nvSpPr>
        <p:spPr>
          <a:xfrm>
            <a:off x="10652124" y="3622495"/>
            <a:ext cx="1202906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Field rings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8C4868-B27C-C4D7-D902-52A40814A528}"/>
              </a:ext>
            </a:extLst>
          </p:cNvPr>
          <p:cNvSpPr txBox="1"/>
          <p:nvPr/>
        </p:nvSpPr>
        <p:spPr>
          <a:xfrm>
            <a:off x="10177672" y="5304646"/>
            <a:ext cx="1174152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Capillary</a:t>
            </a:r>
          </a:p>
        </p:txBody>
      </p:sp>
    </p:spTree>
    <p:extLst>
      <p:ext uri="{BB962C8B-B14F-4D97-AF65-F5344CB8AC3E}">
        <p14:creationId xmlns:p14="http://schemas.microsoft.com/office/powerpoint/2010/main" val="1517266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DD8F1-7ABA-DEC0-B086-8CB93947A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Electric field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B1312-D181-3D81-740A-D361F958D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842" y="1782493"/>
            <a:ext cx="5727940" cy="488330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Radon-222 is a neutral atom, diffuses throughout </a:t>
            </a:r>
          </a:p>
          <a:p>
            <a:r>
              <a:rPr lang="en-US"/>
              <a:t>Polonium-218 and Polonium-214 are ions: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If they were outside the field, they stay outside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If they are brought inside the field, they get swept down to the PIPS and stay there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"Brought inside" meaning riding the gas flow from the capillary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Another possibility: radon decaying inside the field...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/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E04D5-F6FC-63E0-6719-EA36466A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5FA93F-5173-EB93-0FFD-06D168C65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5400000">
            <a:off x="6862313" y="1882446"/>
            <a:ext cx="5569789" cy="31074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50C51D-9861-009B-AD1E-EA73AB4DD5AB}"/>
              </a:ext>
            </a:extLst>
          </p:cNvPr>
          <p:cNvSpPr txBox="1"/>
          <p:nvPr/>
        </p:nvSpPr>
        <p:spPr>
          <a:xfrm>
            <a:off x="6817863" y="1778000"/>
            <a:ext cx="666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PIPS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CE6D1C7-C17B-31E7-4881-A9089428542D}"/>
              </a:ext>
            </a:extLst>
          </p:cNvPr>
          <p:cNvSpPr/>
          <p:nvPr/>
        </p:nvSpPr>
        <p:spPr>
          <a:xfrm>
            <a:off x="7495994" y="1769612"/>
            <a:ext cx="805131" cy="3594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F0124714-DF28-6FC4-03BC-925E70BA0331}"/>
              </a:ext>
            </a:extLst>
          </p:cNvPr>
          <p:cNvSpPr/>
          <p:nvPr/>
        </p:nvSpPr>
        <p:spPr>
          <a:xfrm>
            <a:off x="9473481" y="6321244"/>
            <a:ext cx="287547" cy="41694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1B7D07-B37F-6229-1EA2-3BC00505C738}"/>
              </a:ext>
            </a:extLst>
          </p:cNvPr>
          <p:cNvSpPr txBox="1"/>
          <p:nvPr/>
        </p:nvSpPr>
        <p:spPr>
          <a:xfrm>
            <a:off x="8298731" y="6493772"/>
            <a:ext cx="11843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Capillary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971044-4187-773A-14EC-2FFAE1833F93}"/>
              </a:ext>
            </a:extLst>
          </p:cNvPr>
          <p:cNvSpPr txBox="1"/>
          <p:nvPr/>
        </p:nvSpPr>
        <p:spPr>
          <a:xfrm>
            <a:off x="8333048" y="109541"/>
            <a:ext cx="286657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(COMSOL) Electric field and Gas flow simulations: Dr. R. Collister</a:t>
            </a:r>
          </a:p>
        </p:txBody>
      </p:sp>
    </p:spTree>
    <p:extLst>
      <p:ext uri="{BB962C8B-B14F-4D97-AF65-F5344CB8AC3E}">
        <p14:creationId xmlns:p14="http://schemas.microsoft.com/office/powerpoint/2010/main" val="85521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F46A-C227-2D65-9599-DD9F9339C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6939C-45AC-6E06-C444-519177CB1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PIPS sees (decay energy of) ions from two sources: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Ions transferred from the TPC through the capillary (signal)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Ions resulting from the progeny of radon that was already present in the detector chamber (background)</a:t>
            </a:r>
          </a:p>
          <a:p>
            <a:r>
              <a:rPr lang="en-US" dirty="0"/>
              <a:t>To properly interpret ion transfer results, we need an understanding of this background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99A18-919B-A4FB-17C9-A7138EC4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09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D47C0-BC82-905E-7822-8AE617AF8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2E1BD-881E-3D47-6D4E-6F713A2AC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Due to geometry and obstructions, the visible solid angle to the PIPS detector is difficult to calculate</a:t>
            </a:r>
          </a:p>
          <a:p>
            <a:r>
              <a:rPr lang="en-US"/>
              <a:t>Monte-Carlo simulation of creation and movement of alpha particles in the detector chamber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How many events will be detected?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What should the observed energy spectrum look like?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39C18-C8A9-E66E-F1E4-2AFA7FCD5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F0C8F-7E01-5579-38A3-0CF37B08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599DE-BC0A-F09D-BF43-6D67E8D66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Make a 3d model of the interior of the detector chamber</a:t>
            </a:r>
          </a:p>
          <a:p>
            <a:r>
              <a:rPr lang="en-US"/>
              <a:t>Populate the space with Rn and Po decay events, with random locations</a:t>
            </a:r>
          </a:p>
          <a:p>
            <a:r>
              <a:rPr lang="en-US"/>
              <a:t>Each decay produces alpha particle in a random direction</a:t>
            </a:r>
          </a:p>
          <a:p>
            <a:r>
              <a:rPr lang="en-US"/>
              <a:t>Check whether this alpha particle successfully hits the PIPS detector or not</a:t>
            </a:r>
          </a:p>
          <a:p>
            <a:r>
              <a:rPr lang="en-US"/>
              <a:t>Compute what fraction of decays are successfully detected</a:t>
            </a:r>
          </a:p>
          <a:p>
            <a:r>
              <a:rPr lang="en-US"/>
              <a:t>Compile a list of distances that they traveled through argon, and thence derive the energy spectrum seen on PIPS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B1867-8865-CA50-7ED4-71B89ACD2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90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24</Slides>
  <Notes>4</Notes>
  <HiddenSlides>4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Ion Extraction Tests for Barium Tagging</vt:lpstr>
      <vt:lpstr>Neutrinoless double-beta decay (0vββ)</vt:lpstr>
      <vt:lpstr>Barium Tagging</vt:lpstr>
      <vt:lpstr>Species to be Tested</vt:lpstr>
      <vt:lpstr>Untargeted ion extraction</vt:lpstr>
      <vt:lpstr>Electric field </vt:lpstr>
      <vt:lpstr>Background problem</vt:lpstr>
      <vt:lpstr>Simulation</vt:lpstr>
      <vt:lpstr>Method</vt:lpstr>
      <vt:lpstr>Collision detection (1)</vt:lpstr>
      <vt:lpstr>Collision detection (2)</vt:lpstr>
      <vt:lpstr>Energy loss</vt:lpstr>
      <vt:lpstr>Experimental study of Background</vt:lpstr>
      <vt:lpstr>Deflection field</vt:lpstr>
      <vt:lpstr>Summary</vt:lpstr>
      <vt:lpstr>Thank you for listening!</vt:lpstr>
      <vt:lpstr>Reverse field</vt:lpstr>
      <vt:lpstr>PowerPoint Presentation</vt:lpstr>
      <vt:lpstr>PowerPoint Presentation</vt:lpstr>
      <vt:lpstr>Neutrinos – why study them?</vt:lpstr>
      <vt:lpstr>[INCOMPLETE]</vt:lpstr>
      <vt:lpstr>Simulation results</vt:lpstr>
      <vt:lpstr>Observations</vt:lpstr>
      <vt:lpstr>Observations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170</cp:revision>
  <dcterms:created xsi:type="dcterms:W3CDTF">2024-04-29T19:33:10Z</dcterms:created>
  <dcterms:modified xsi:type="dcterms:W3CDTF">2024-05-27T17:37:05Z</dcterms:modified>
</cp:coreProperties>
</file>