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MOV" ContentType="video/quicktime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2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5143500" type="screen16x9"/>
  <p:notesSz cx="6858000" cy="9144000"/>
  <p:embeddedFontLst>
    <p:embeddedFont>
      <p:font typeface="Proxima Nova" panose="020B0604020202020204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5F122FF-71B8-40B6-9612-C9F846AB0670}">
  <a:tblStyle styleId="{85F122FF-71B8-40B6-9612-C9F846AB067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7" d="100"/>
          <a:sy n="107" d="100"/>
        </p:scale>
        <p:origin x="447" y="51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2de647fbdd3_0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2de647fbdd3_0_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SEM- EDS (Energy Dispersive Spectroscopy)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XPS- X-ray Photoelectron spectroscopy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AFM- Atomic Force Microscopy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XRR (</a:t>
            </a:r>
            <a:r>
              <a:rPr lang="en" dirty="0">
                <a:solidFill>
                  <a:schemeClr val="dk1"/>
                </a:solidFill>
              </a:rPr>
              <a:t>X-ray Reflectometry)</a:t>
            </a:r>
            <a:endParaRPr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1"/>
                </a:solidFill>
              </a:rPr>
              <a:t>SANS (small-angle neutron scattering)</a:t>
            </a:r>
            <a:endParaRPr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2df660587d9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2df660587d9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2df17eeb29f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2df17eeb29f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2de647fbdd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2de647fbdd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2dff859f8e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2dff859f8e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271fa719541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271fa719541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More density-aim.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2dff859f8ed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2dff859f8ed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>
                <a:solidFill>
                  <a:schemeClr val="dk1"/>
                </a:solidFill>
              </a:rPr>
              <a:t>at 150nm-zero transmission of a potential barrier shows that we need atleast 150nm </a:t>
            </a: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6f96ad88e5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6f96ad88e5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71f6a114f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271f6a114f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71f6a114f4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271f6a114f4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B’coz of N- DLC so high</a:t>
            </a: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26f96ad88e5_0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26f96ad88e5_0_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26f96ad88e5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26f96ad88e5_0_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krf dimer operate 248nm, produce 1j/pulse</a:t>
            </a: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26f96ad88e5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26f96ad88e5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26f96ad88e5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26f96ad88e5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Use si witness stip as use as quality control etc</a:t>
            </a: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df275d938c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2df275d938c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741756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gradFill>
          <a:gsLst>
            <a:gs pos="0">
              <a:schemeClr val="lt1"/>
            </a:gs>
            <a:gs pos="100000">
              <a:srgbClr val="CFE2F3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hyperlink" Target="mailto:zahraa@myumanitoba.ca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hyperlink" Target="mailto:r.mammei@uwinnipeg.ca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jp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jp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5" Type="http://schemas.openxmlformats.org/officeDocument/2006/relationships/image" Target="../media/image22.pn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-1742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/>
              <a:t>Guide-coating facility for the TUCAN EDM experiment</a:t>
            </a:r>
            <a:endParaRPr sz="5000"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3596125"/>
            <a:ext cx="8520600" cy="140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"/>
              <a:buFont typeface="Arial"/>
              <a:buNone/>
            </a:pPr>
            <a:r>
              <a:rPr lang="en" sz="1874" b="1">
                <a:solidFill>
                  <a:schemeClr val="dk1"/>
                </a:solidFill>
              </a:rPr>
              <a:t>Abeer Zahra</a:t>
            </a:r>
            <a:endParaRPr sz="1874" b="1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"/>
              <a:buFont typeface="Arial"/>
              <a:buNone/>
            </a:pPr>
            <a:endParaRPr sz="1874" b="1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"/>
              <a:buFont typeface="Arial"/>
              <a:buNone/>
            </a:pPr>
            <a:endParaRPr sz="1874" b="1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en" sz="1760"/>
              <a:t>University of Manitoba, Canada</a:t>
            </a:r>
            <a:endParaRPr sz="1760"/>
          </a:p>
          <a:p>
            <a:pPr marL="0" lvl="0" indent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endParaRPr sz="1760"/>
          </a:p>
          <a:p>
            <a:pPr marL="0" lvl="0" indent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en" sz="1760"/>
              <a:t>Supervisor: Dr. Russell Mammei</a:t>
            </a:r>
            <a:endParaRPr sz="1920"/>
          </a:p>
        </p:txBody>
      </p:sp>
      <p:sp>
        <p:nvSpPr>
          <p:cNvPr id="56" name="Google Shape;56;p13"/>
          <p:cNvSpPr txBox="1">
            <a:spLocks noGrp="1"/>
          </p:cNvSpPr>
          <p:nvPr>
            <p:ph type="subTitle" idx="1"/>
          </p:nvPr>
        </p:nvSpPr>
        <p:spPr>
          <a:xfrm>
            <a:off x="464100" y="2529325"/>
            <a:ext cx="8520600" cy="65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en" sz="1760">
                <a:solidFill>
                  <a:schemeClr val="dk1"/>
                </a:solidFill>
              </a:rPr>
              <a:t>2024 Canadian Association of Physicists Congress</a:t>
            </a:r>
            <a:endParaRPr sz="1760">
              <a:solidFill>
                <a:schemeClr val="dk1"/>
              </a:solidFill>
            </a:endParaRPr>
          </a:p>
        </p:txBody>
      </p:sp>
      <p:sp>
        <p:nvSpPr>
          <p:cNvPr id="57" name="Google Shape;57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2"/>
          <p:cNvSpPr txBox="1">
            <a:spLocks noGrp="1"/>
          </p:cNvSpPr>
          <p:nvPr>
            <p:ph type="title"/>
          </p:nvPr>
        </p:nvSpPr>
        <p:spPr>
          <a:xfrm>
            <a:off x="235500" y="108150"/>
            <a:ext cx="60009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>
              <a:buClr>
                <a:srgbClr val="000000"/>
              </a:buClr>
            </a:pPr>
            <a:r>
              <a:rPr lang="en" dirty="0">
                <a:solidFill>
                  <a:srgbClr val="000000"/>
                </a:solidFill>
              </a:rPr>
              <a:t>Coating analysis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148" name="Google Shape;148;p22"/>
          <p:cNvSpPr txBox="1">
            <a:spLocks noGrp="1"/>
          </p:cNvSpPr>
          <p:nvPr>
            <p:ph type="body" idx="1"/>
          </p:nvPr>
        </p:nvSpPr>
        <p:spPr>
          <a:xfrm>
            <a:off x="5261975" y="2539225"/>
            <a:ext cx="3803100" cy="258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000000"/>
                </a:solidFill>
              </a:rPr>
              <a:t>-We use a stylus profilometer to measure the thickness and surface roughness of the DLC coatings accurately.</a:t>
            </a:r>
            <a:endParaRPr sz="1600">
              <a:solidFill>
                <a:srgbClr val="000000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</a:rPr>
              <a:t>-The TUCAN EDM experiment needs DLC films that are &gt; 150 nm.</a:t>
            </a:r>
            <a:endParaRPr sz="1600">
              <a:solidFill>
                <a:srgbClr val="000000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</a:rPr>
              <a:t>-Basheer Algohi will be talking XPS analysis on tuesday in the poster session </a:t>
            </a:r>
            <a:endParaRPr sz="1600">
              <a:solidFill>
                <a:srgbClr val="000000"/>
              </a:solidFill>
            </a:endParaRPr>
          </a:p>
        </p:txBody>
      </p:sp>
      <p:sp>
        <p:nvSpPr>
          <p:cNvPr id="149" name="Google Shape;149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pic>
        <p:nvPicPr>
          <p:cNvPr id="150" name="Google Shape;15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28798" y="11350"/>
            <a:ext cx="3192353" cy="2394250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22"/>
          <p:cNvSpPr txBox="1"/>
          <p:nvPr/>
        </p:nvSpPr>
        <p:spPr>
          <a:xfrm>
            <a:off x="5828825" y="2313450"/>
            <a:ext cx="3192300" cy="2583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Step height measurement</a:t>
            </a:r>
            <a:endParaRPr sz="1200">
              <a:solidFill>
                <a:schemeClr val="dk1"/>
              </a:solidFill>
            </a:endParaRPr>
          </a:p>
        </p:txBody>
      </p:sp>
      <p:graphicFrame>
        <p:nvGraphicFramePr>
          <p:cNvPr id="152" name="Google Shape;152;p22"/>
          <p:cNvGraphicFramePr/>
          <p:nvPr/>
        </p:nvGraphicFramePr>
        <p:xfrm>
          <a:off x="131900" y="741400"/>
          <a:ext cx="5039650" cy="2651215"/>
        </p:xfrm>
        <a:graphic>
          <a:graphicData uri="http://schemas.openxmlformats.org/drawingml/2006/table">
            <a:tbl>
              <a:tblPr>
                <a:noFill/>
                <a:tableStyleId>{85F122FF-71B8-40B6-9612-C9F846AB0670}</a:tableStyleId>
              </a:tblPr>
              <a:tblGrid>
                <a:gridCol w="2402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36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/>
                        <a:t>Film Property</a:t>
                      </a:r>
                      <a:endParaRPr sz="16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/>
                        <a:t>Surface Science Technique</a:t>
                      </a:r>
                      <a:endParaRPr sz="1600" b="1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77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Thickness</a:t>
                      </a:r>
                      <a:endParaRPr sz="16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Profilometry, Ellipsometry, Depth profiles</a:t>
                      </a:r>
                      <a:endParaRPr sz="16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6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Density/Fermi Potential</a:t>
                      </a:r>
                      <a:endParaRPr sz="16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SANS, XPS, XRR</a:t>
                      </a:r>
                      <a:endParaRPr sz="16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3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Elemental composition </a:t>
                      </a:r>
                      <a:endParaRPr sz="16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XPS, SEM-EDS</a:t>
                      </a:r>
                      <a:endParaRPr sz="16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67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Surface roughness</a:t>
                      </a:r>
                      <a:endParaRPr sz="16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AFM, 2D profilometry</a:t>
                      </a:r>
                      <a:endParaRPr sz="16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153" name="Google Shape;153;p22"/>
          <p:cNvPicPr preferRelativeResize="0"/>
          <p:nvPr/>
        </p:nvPicPr>
        <p:blipFill rotWithShape="1">
          <a:blip r:embed="rId4">
            <a:alphaModFix/>
          </a:blip>
          <a:srcRect l="12605" t="22779" r="29143"/>
          <a:stretch/>
        </p:blipFill>
        <p:spPr>
          <a:xfrm>
            <a:off x="2861961" y="3453125"/>
            <a:ext cx="2205087" cy="1644175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22"/>
          <p:cNvSpPr txBox="1"/>
          <p:nvPr/>
        </p:nvSpPr>
        <p:spPr>
          <a:xfrm>
            <a:off x="1609200" y="3916325"/>
            <a:ext cx="1224900" cy="85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Si witness strip along each tube</a:t>
            </a:r>
            <a:endParaRPr sz="1600"/>
          </a:p>
        </p:txBody>
      </p:sp>
      <p:pic>
        <p:nvPicPr>
          <p:cNvPr id="155" name="Google Shape;155;p22"/>
          <p:cNvPicPr preferRelativeResize="0"/>
          <p:nvPr/>
        </p:nvPicPr>
        <p:blipFill rotWithShape="1">
          <a:blip r:embed="rId5">
            <a:alphaModFix/>
          </a:blip>
          <a:srcRect l="17884" t="14412" b="31097"/>
          <a:stretch/>
        </p:blipFill>
        <p:spPr>
          <a:xfrm>
            <a:off x="158725" y="3453125"/>
            <a:ext cx="1403899" cy="16562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3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>
              <a:buClr>
                <a:srgbClr val="000000"/>
              </a:buClr>
            </a:pPr>
            <a:r>
              <a:rPr lang="en" dirty="0">
                <a:solidFill>
                  <a:srgbClr val="000000"/>
                </a:solidFill>
              </a:rPr>
              <a:t>Status and Future 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161" name="Google Shape;161;p23"/>
          <p:cNvSpPr txBox="1">
            <a:spLocks noGrp="1"/>
          </p:cNvSpPr>
          <p:nvPr>
            <p:ph type="body" idx="1"/>
          </p:nvPr>
        </p:nvSpPr>
        <p:spPr>
          <a:xfrm>
            <a:off x="235500" y="13810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chemeClr val="dk1"/>
                </a:solidFill>
              </a:rPr>
              <a:t>-2024 Summer —Optimize DLC on Aluminum:</a:t>
            </a:r>
            <a:endParaRPr sz="1600" dirty="0">
              <a:solidFill>
                <a:schemeClr val="dk1"/>
              </a:solidFill>
            </a:endParaRPr>
          </a:p>
          <a:p>
            <a:pPr marL="0" lvl="0" indent="457200" algn="just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chemeClr val="dk1"/>
                </a:solidFill>
              </a:rPr>
              <a:t>Multilayer coating: Chromium (Cr)  then DLC- for better adhesion, vary laser energy on target (spot size and laser energy), collimate parts of the ablation plume, etc. </a:t>
            </a:r>
            <a:endParaRPr sz="1600" dirty="0">
              <a:solidFill>
                <a:schemeClr val="dk1"/>
              </a:solidFill>
            </a:endParaRPr>
          </a:p>
          <a:p>
            <a:pPr marL="0" lvl="0" indent="457200" algn="just" rtl="0">
              <a:spcBef>
                <a:spcPts val="1200"/>
              </a:spcBef>
              <a:spcAft>
                <a:spcPts val="0"/>
              </a:spcAft>
              <a:buNone/>
            </a:pPr>
            <a:endParaRPr sz="1600" dirty="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chemeClr val="dk1"/>
                </a:solidFill>
              </a:rPr>
              <a:t>-Fall 2024: produced several 1 m long DLC coated tubes.</a:t>
            </a:r>
            <a:endParaRPr sz="1600" dirty="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endParaRPr sz="1600" dirty="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chemeClr val="dk1"/>
                </a:solidFill>
              </a:rPr>
              <a:t>-Winter/Spring 2024: Test with UCN at JPARC or TRIUMF.</a:t>
            </a:r>
            <a:endParaRPr sz="1600" dirty="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endParaRPr sz="1600" dirty="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 dirty="0">
                <a:solidFill>
                  <a:schemeClr val="dk1"/>
                </a:solidFill>
              </a:rPr>
              <a:t>-Goal to be in UCN Guide production for TRIUMF in 2025.</a:t>
            </a:r>
            <a:endParaRPr sz="1600" dirty="0">
              <a:solidFill>
                <a:schemeClr val="dk1"/>
              </a:solidFill>
            </a:endParaRPr>
          </a:p>
        </p:txBody>
      </p:sp>
      <p:sp>
        <p:nvSpPr>
          <p:cNvPr id="162" name="Google Shape;162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pic>
        <p:nvPicPr>
          <p:cNvPr id="168" name="Google Shape;168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475" y="55674"/>
            <a:ext cx="4483302" cy="2830262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24"/>
          <p:cNvSpPr txBox="1"/>
          <p:nvPr/>
        </p:nvSpPr>
        <p:spPr>
          <a:xfrm>
            <a:off x="5120640" y="869643"/>
            <a:ext cx="3162412" cy="950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chemeClr val="dk1"/>
                </a:solidFill>
              </a:rPr>
              <a:t>Collaboration meeting at University of Winnipeg, Feb 2024</a:t>
            </a:r>
            <a:endParaRPr sz="1600" dirty="0">
              <a:solidFill>
                <a:schemeClr val="dk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6BC4758-2D4B-FA9C-1682-C6F68DDC67B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6" r="3929"/>
          <a:stretch/>
        </p:blipFill>
        <p:spPr>
          <a:xfrm>
            <a:off x="4579953" y="2698596"/>
            <a:ext cx="4149199" cy="239918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Google Shape;17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2371275"/>
            <a:ext cx="8839204" cy="26198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67975" y="3822525"/>
            <a:ext cx="1502776" cy="2715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5400000">
            <a:off x="839650" y="3295125"/>
            <a:ext cx="468025" cy="1228525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  <p:sp>
        <p:nvSpPr>
          <p:cNvPr id="179" name="Google Shape;179;p25"/>
          <p:cNvSpPr txBox="1"/>
          <p:nvPr/>
        </p:nvSpPr>
        <p:spPr>
          <a:xfrm>
            <a:off x="603500" y="428325"/>
            <a:ext cx="3413400" cy="6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 b="1">
                <a:solidFill>
                  <a:schemeClr val="dk1"/>
                </a:solidFill>
              </a:rPr>
              <a:t>Thank you!</a:t>
            </a:r>
            <a:endParaRPr sz="2900" b="1">
              <a:solidFill>
                <a:schemeClr val="dk1"/>
              </a:solidFill>
            </a:endParaRPr>
          </a:p>
        </p:txBody>
      </p:sp>
      <p:sp>
        <p:nvSpPr>
          <p:cNvPr id="180" name="Google Shape;180;p25"/>
          <p:cNvSpPr txBox="1"/>
          <p:nvPr/>
        </p:nvSpPr>
        <p:spPr>
          <a:xfrm>
            <a:off x="4166125" y="37350"/>
            <a:ext cx="4902600" cy="21345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</a:rPr>
              <a:t>Guide Coating Facility is open for Collaboration and providing coatings for your experiment-</a:t>
            </a:r>
            <a:endParaRPr sz="16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Russell Mammei:</a:t>
            </a:r>
            <a:endParaRPr sz="16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u="sng">
                <a:solidFill>
                  <a:schemeClr val="hlink"/>
                </a:solidFill>
                <a:hlinkClick r:id="rId6"/>
              </a:rPr>
              <a:t>r.mammei@uwinnipeg.ca</a:t>
            </a:r>
            <a:endParaRPr sz="16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Abeer Zahra:</a:t>
            </a:r>
            <a:endParaRPr sz="1600">
              <a:solidFill>
                <a:schemeClr val="dk1"/>
              </a:solidFill>
            </a:endParaRPr>
          </a:p>
          <a:p>
            <a:pPr marL="0" marR="76200" lvl="0" indent="0" algn="l" rtl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" sz="1600" u="sng">
                <a:solidFill>
                  <a:schemeClr val="hlink"/>
                </a:solidFill>
                <a:hlinkClick r:id="rId7"/>
              </a:rPr>
              <a:t>zahraa@myumanitoba.ca</a:t>
            </a:r>
            <a:endParaRPr sz="16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27"/>
          <p:cNvSpPr txBox="1">
            <a:spLocks noGrp="1"/>
          </p:cNvSpPr>
          <p:nvPr>
            <p:ph type="body" idx="1"/>
          </p:nvPr>
        </p:nvSpPr>
        <p:spPr>
          <a:xfrm>
            <a:off x="163625" y="4299650"/>
            <a:ext cx="2393400" cy="67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200"/>
              <a:t>Residual gas analyzer</a:t>
            </a:r>
            <a:endParaRPr sz="1200"/>
          </a:p>
        </p:txBody>
      </p:sp>
      <p:sp>
        <p:nvSpPr>
          <p:cNvPr id="194" name="Google Shape;194;p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  <p:pic>
        <p:nvPicPr>
          <p:cNvPr id="195" name="Google Shape;195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55400" y="1152475"/>
            <a:ext cx="4898952" cy="3820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8"/>
          <p:cNvSpPr txBox="1">
            <a:spLocks noGrp="1"/>
          </p:cNvSpPr>
          <p:nvPr>
            <p:ph type="title"/>
          </p:nvPr>
        </p:nvSpPr>
        <p:spPr>
          <a:xfrm>
            <a:off x="311700" y="1402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/>
              <a:t>The TUCAN EDM experiment needs DLC films that are &gt; 150 nm.</a:t>
            </a:r>
            <a:endParaRPr sz="1600" dirty="0"/>
          </a:p>
        </p:txBody>
      </p:sp>
      <p:sp>
        <p:nvSpPr>
          <p:cNvPr id="201" name="Google Shape;201;p2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  <p:pic>
        <p:nvPicPr>
          <p:cNvPr id="202" name="Google Shape;202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302" y="624468"/>
            <a:ext cx="5149627" cy="357285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200;p28">
            <a:extLst>
              <a:ext uri="{FF2B5EF4-FFF2-40B4-BE49-F238E27FC236}">
                <a16:creationId xmlns:a16="http://schemas.microsoft.com/office/drawing/2014/main" id="{68842C1C-592B-C4BE-BDC2-5285AB817CD2}"/>
              </a:ext>
            </a:extLst>
          </p:cNvPr>
          <p:cNvSpPr txBox="1">
            <a:spLocks/>
          </p:cNvSpPr>
          <p:nvPr/>
        </p:nvSpPr>
        <p:spPr>
          <a:xfrm>
            <a:off x="5200929" y="1256084"/>
            <a:ext cx="3783770" cy="28966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85000"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>
              <a:lnSpc>
                <a:spcPct val="115000"/>
              </a:lnSpc>
            </a:pPr>
            <a:r>
              <a:rPr lang="en-US" sz="1600" dirty="0"/>
              <a:t>From 1</a:t>
            </a:r>
            <a:r>
              <a:rPr lang="en-US" sz="1600" baseline="30000" dirty="0"/>
              <a:t>st</a:t>
            </a:r>
            <a:r>
              <a:rPr lang="en-US" sz="1600" dirty="0"/>
              <a:t> </a:t>
            </a:r>
            <a:r>
              <a:rPr lang="en-US" sz="1600" dirty="0" err="1"/>
              <a:t>yr</a:t>
            </a:r>
            <a:r>
              <a:rPr lang="en-US" sz="1600" dirty="0"/>
              <a:t> quantum mechanics:</a:t>
            </a:r>
          </a:p>
          <a:p>
            <a:pPr algn="just">
              <a:lnSpc>
                <a:spcPct val="115000"/>
              </a:lnSpc>
            </a:pPr>
            <a:r>
              <a:rPr lang="en-US" sz="1600" dirty="0"/>
              <a:t>UCNs have very low kinetic energy, so they are very sensitive to potential barriers. DLC coating acts like a potential barrier.</a:t>
            </a:r>
          </a:p>
          <a:p>
            <a:pPr algn="just">
              <a:lnSpc>
                <a:spcPct val="115000"/>
              </a:lnSpc>
            </a:pPr>
            <a:endParaRPr lang="en-US" sz="1600" dirty="0"/>
          </a:p>
          <a:p>
            <a:pPr algn="just">
              <a:lnSpc>
                <a:spcPct val="115000"/>
              </a:lnSpc>
            </a:pPr>
            <a:r>
              <a:rPr lang="en-US" sz="1600" dirty="0"/>
              <a:t>DLC thickness greater than 150 nm ensures-</a:t>
            </a:r>
          </a:p>
          <a:p>
            <a:pPr algn="just">
              <a:lnSpc>
                <a:spcPct val="115000"/>
              </a:lnSpc>
            </a:pPr>
            <a:r>
              <a:rPr lang="en-US" sz="1600" dirty="0"/>
              <a:t>-Neutrons don't tunnel through the barrier (keeping more neutrons contained)</a:t>
            </a:r>
          </a:p>
          <a:p>
            <a:pPr algn="just">
              <a:lnSpc>
                <a:spcPct val="115000"/>
              </a:lnSpc>
            </a:pPr>
            <a:endParaRPr lang="en-US" sz="1600" dirty="0"/>
          </a:p>
          <a:p>
            <a:pPr algn="just">
              <a:lnSpc>
                <a:spcPct val="115000"/>
              </a:lnSpc>
            </a:pPr>
            <a:r>
              <a:rPr lang="en-US" sz="1600" dirty="0"/>
              <a:t>-The potential barrier is high enough to keep the neutrons trapped.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/>
        </p:nvSpPr>
        <p:spPr>
          <a:xfrm>
            <a:off x="83100" y="216425"/>
            <a:ext cx="77331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indent="0">
              <a:buNone/>
              <a:defRPr sz="2800"/>
            </a:lvl1pPr>
          </a:lstStyle>
          <a:p>
            <a:r>
              <a:rPr lang="en" dirty="0"/>
              <a:t> TUCAN EDM experiment</a:t>
            </a:r>
            <a:endParaRPr dirty="0"/>
          </a:p>
        </p:txBody>
      </p:sp>
      <p:sp>
        <p:nvSpPr>
          <p:cNvPr id="63" name="Google Shape;63;p14"/>
          <p:cNvSpPr/>
          <p:nvPr/>
        </p:nvSpPr>
        <p:spPr>
          <a:xfrm>
            <a:off x="1192800" y="933250"/>
            <a:ext cx="6174900" cy="678900"/>
          </a:xfrm>
          <a:prstGeom prst="roundRect">
            <a:avLst>
              <a:gd name="adj" fmla="val 16667"/>
            </a:avLst>
          </a:prstGeom>
          <a:solidFill>
            <a:srgbClr val="999999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/>
              <a:t>They transport UCNs from the source to the experimental set-up</a:t>
            </a:r>
            <a:endParaRPr sz="1500" b="1"/>
          </a:p>
        </p:txBody>
      </p:sp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2834" y="888500"/>
            <a:ext cx="7873700" cy="410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 rotWithShape="1">
          <a:blip r:embed="rId4">
            <a:alphaModFix/>
          </a:blip>
          <a:srcRect l="7347"/>
          <a:stretch/>
        </p:blipFill>
        <p:spPr>
          <a:xfrm>
            <a:off x="7638099" y="1064175"/>
            <a:ext cx="788225" cy="630550"/>
          </a:xfrm>
          <a:prstGeom prst="rect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66" name="Google Shape;66;p14"/>
          <p:cNvSpPr txBox="1"/>
          <p:nvPr/>
        </p:nvSpPr>
        <p:spPr>
          <a:xfrm>
            <a:off x="6813790" y="888500"/>
            <a:ext cx="2043300" cy="33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latin typeface="Proxima Nova"/>
                <a:ea typeface="Proxima Nova"/>
                <a:cs typeface="Proxima Nova"/>
                <a:sym typeface="Proxima Nova"/>
              </a:rPr>
              <a:t>Statistical Uncertainty:</a:t>
            </a:r>
            <a:endParaRPr sz="12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67" name="Google Shape;67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5400000">
            <a:off x="7924937" y="-466738"/>
            <a:ext cx="630550" cy="1655175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 txBox="1">
            <a:spLocks noGrp="1"/>
          </p:cNvSpPr>
          <p:nvPr>
            <p:ph type="title"/>
          </p:nvPr>
        </p:nvSpPr>
        <p:spPr>
          <a:xfrm>
            <a:off x="311700" y="2926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Clr>
                <a:srgbClr val="000000"/>
              </a:buClr>
            </a:pPr>
            <a:r>
              <a:rPr lang="en" dirty="0">
                <a:solidFill>
                  <a:srgbClr val="000000"/>
                </a:solidFill>
              </a:rPr>
              <a:t>Ultracold Neutrons (UCN)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74" name="Google Shape;74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sp>
        <p:nvSpPr>
          <p:cNvPr id="75" name="Google Shape;75;p15"/>
          <p:cNvSpPr txBox="1"/>
          <p:nvPr/>
        </p:nvSpPr>
        <p:spPr>
          <a:xfrm>
            <a:off x="75550" y="1338400"/>
            <a:ext cx="7471200" cy="322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Neutrons that are moving so slowly that they bounce off surfaces and can be bottled.</a:t>
            </a:r>
            <a:endParaRPr sz="16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Ultracold neutrons (UCNs) have very low energies, below 300 neV. At such low energies, they are affected by magnetic, gravitational, and material potentials-strong force, that can be achieved in a laboratory environment.</a:t>
            </a:r>
            <a:endParaRPr sz="16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 – v &lt; 8 m/s = 30 km/h</a:t>
            </a:r>
            <a:endParaRPr sz="16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 – T &lt; 4 mK (−273.15 °C)</a:t>
            </a:r>
            <a:endParaRPr sz="16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 – K.E. &lt; 300 neV</a:t>
            </a:r>
            <a:endParaRPr sz="1600">
              <a:solidFill>
                <a:schemeClr val="dk1"/>
              </a:solidFill>
            </a:endParaRPr>
          </a:p>
        </p:txBody>
      </p:sp>
      <p:pic>
        <p:nvPicPr>
          <p:cNvPr id="76" name="Google Shape;76;p15"/>
          <p:cNvPicPr preferRelativeResize="0"/>
          <p:nvPr/>
        </p:nvPicPr>
        <p:blipFill rotWithShape="1">
          <a:blip r:embed="rId3">
            <a:alphaModFix/>
          </a:blip>
          <a:srcRect r="64983"/>
          <a:stretch/>
        </p:blipFill>
        <p:spPr>
          <a:xfrm>
            <a:off x="7592003" y="1752175"/>
            <a:ext cx="1307350" cy="2911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73;p15">
            <a:extLst>
              <a:ext uri="{FF2B5EF4-FFF2-40B4-BE49-F238E27FC236}">
                <a16:creationId xmlns:a16="http://schemas.microsoft.com/office/drawing/2014/main" id="{9899F234-3C75-2096-4D23-E05F5CF6C265}"/>
              </a:ext>
            </a:extLst>
          </p:cNvPr>
          <p:cNvSpPr txBox="1">
            <a:spLocks/>
          </p:cNvSpPr>
          <p:nvPr/>
        </p:nvSpPr>
        <p:spPr>
          <a:xfrm>
            <a:off x="311700" y="2926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indent="0">
              <a:buNone/>
              <a:defRPr sz="2800"/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dirty="0"/>
              <a:t>Graph of loss per bounce versus fermi potential</a:t>
            </a:r>
            <a:endParaRPr lang="en-US" dirty="0"/>
          </a:p>
        </p:txBody>
      </p:sp>
      <p:sp>
        <p:nvSpPr>
          <p:cNvPr id="82" name="Google Shape;82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pic>
        <p:nvPicPr>
          <p:cNvPr id="83" name="Google Shape;8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61078" y="1590450"/>
            <a:ext cx="3661376" cy="2791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7227" y="1477325"/>
            <a:ext cx="4566547" cy="14592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6"/>
          <p:cNvSpPr txBox="1"/>
          <p:nvPr/>
        </p:nvSpPr>
        <p:spPr>
          <a:xfrm>
            <a:off x="297224" y="2976525"/>
            <a:ext cx="4930468" cy="20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chemeClr val="dk1"/>
                </a:solidFill>
              </a:rPr>
              <a:t>where,</a:t>
            </a:r>
            <a:endParaRPr sz="16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dk1"/>
                </a:solidFill>
              </a:rPr>
              <a:t>V- Fermi potential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chemeClr val="dk1"/>
                </a:solidFill>
              </a:rPr>
              <a:t>m- mass of the neutron</a:t>
            </a:r>
            <a:endParaRPr sz="16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chemeClr val="dk1"/>
                </a:solidFill>
              </a:rPr>
              <a:t>N- No. density of nuclei of material (no. ofnnuclei/unit vol.)</a:t>
            </a:r>
            <a:endParaRPr sz="16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chemeClr val="dk1"/>
                </a:solidFill>
              </a:rPr>
              <a:t>b- scattering length (strength of interaction between neutron &amp; material nuclei</a:t>
            </a:r>
            <a:endParaRPr sz="16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chemeClr val="dk1"/>
                </a:solidFill>
              </a:rPr>
              <a:t>UCN flux- No. of UCNs/unit area/unit time</a:t>
            </a:r>
            <a:endParaRPr sz="16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7"/>
          <p:cNvSpPr txBox="1">
            <a:spLocks noGrp="1"/>
          </p:cNvSpPr>
          <p:nvPr>
            <p:ph type="title"/>
          </p:nvPr>
        </p:nvSpPr>
        <p:spPr>
          <a:xfrm>
            <a:off x="102725" y="140225"/>
            <a:ext cx="90414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Clr>
                <a:srgbClr val="000000"/>
              </a:buClr>
            </a:pPr>
            <a:r>
              <a:rPr lang="en" dirty="0">
                <a:solidFill>
                  <a:srgbClr val="000000"/>
                </a:solidFill>
              </a:rPr>
              <a:t>Pulsed Laser Deposition Facility at University of Winnipeg</a:t>
            </a:r>
            <a:endParaRPr dirty="0">
              <a:solidFill>
                <a:srgbClr val="000000"/>
              </a:solidFill>
            </a:endParaRPr>
          </a:p>
        </p:txBody>
      </p:sp>
      <p:pic>
        <p:nvPicPr>
          <p:cNvPr id="91" name="Google Shape;91;p17"/>
          <p:cNvPicPr preferRelativeResize="0"/>
          <p:nvPr/>
        </p:nvPicPr>
        <p:blipFill rotWithShape="1">
          <a:blip r:embed="rId3">
            <a:alphaModFix/>
          </a:blip>
          <a:srcRect l="4434" t="36830" b="11816"/>
          <a:stretch/>
        </p:blipFill>
        <p:spPr>
          <a:xfrm>
            <a:off x="4379800" y="3210650"/>
            <a:ext cx="4641352" cy="1402825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pic>
        <p:nvPicPr>
          <p:cNvPr id="93" name="Google Shape;93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44313" y="1188600"/>
            <a:ext cx="6906487" cy="1523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5433" y="2810375"/>
            <a:ext cx="4079841" cy="2294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8"/>
          <p:cNvSpPr txBox="1"/>
          <p:nvPr/>
        </p:nvSpPr>
        <p:spPr>
          <a:xfrm>
            <a:off x="172800" y="1325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indent="0">
              <a:buNone/>
              <a:defRPr sz="2800"/>
            </a:lvl1pPr>
            <a:lvl2pPr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r>
              <a:rPr lang="en" dirty="0"/>
              <a:t>Excimer laser 248nm</a:t>
            </a:r>
            <a:endParaRPr dirty="0"/>
          </a:p>
        </p:txBody>
      </p:sp>
      <p:pic>
        <p:nvPicPr>
          <p:cNvPr id="100" name="Google Shape;10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62750" y="2934577"/>
            <a:ext cx="2305050" cy="1980323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01" name="Google Shape;101;p18"/>
          <p:cNvPicPr preferRelativeResize="0"/>
          <p:nvPr/>
        </p:nvPicPr>
        <p:blipFill rotWithShape="1">
          <a:blip r:embed="rId4">
            <a:alphaModFix/>
          </a:blip>
          <a:srcRect l="18531" t="27591" r="2272" b="24918"/>
          <a:stretch/>
        </p:blipFill>
        <p:spPr>
          <a:xfrm>
            <a:off x="96600" y="1086200"/>
            <a:ext cx="4818301" cy="1625306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02" name="Google Shape;102;p18"/>
          <p:cNvSpPr txBox="1"/>
          <p:nvPr/>
        </p:nvSpPr>
        <p:spPr>
          <a:xfrm>
            <a:off x="151425" y="2916825"/>
            <a:ext cx="4545050" cy="198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600" dirty="0">
                <a:solidFill>
                  <a:srgbClr val="000000"/>
                </a:solidFill>
              </a:rPr>
              <a:t>-HV discharge creates met</a:t>
            </a:r>
            <a:r>
              <a:rPr lang="en" sz="1600" dirty="0"/>
              <a:t>a</a:t>
            </a:r>
            <a:r>
              <a:rPr lang="en" sz="1600" u="sng" dirty="0"/>
              <a:t>-</a:t>
            </a:r>
            <a:r>
              <a:rPr lang="en" sz="1600" dirty="0">
                <a:solidFill>
                  <a:srgbClr val="000000"/>
                </a:solidFill>
              </a:rPr>
              <a:t>stable KrF dimer.</a:t>
            </a:r>
            <a:endParaRPr sz="1600" dirty="0">
              <a:solidFill>
                <a:srgbClr val="000000"/>
              </a:solidFill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600" dirty="0"/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600" dirty="0">
                <a:solidFill>
                  <a:srgbClr val="000000"/>
                </a:solidFill>
              </a:rPr>
              <a:t>-A KrF dimer relaxes, emitting a UV photon which stimulates the other dimers to emit a UV photo too.</a:t>
            </a:r>
            <a:endParaRPr sz="1600" dirty="0">
              <a:solidFill>
                <a:srgbClr val="000000"/>
              </a:solidFill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/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rgbClr val="000000"/>
                </a:solidFill>
              </a:rPr>
              <a:t>-</a:t>
            </a:r>
            <a:r>
              <a:rPr lang="en" sz="1600" dirty="0"/>
              <a:t>Produces ~1J/pulse of </a:t>
            </a:r>
            <a:r>
              <a:rPr lang="en" sz="1600" dirty="0">
                <a:solidFill>
                  <a:srgbClr val="000000"/>
                </a:solidFill>
              </a:rPr>
              <a:t> 248 nm </a:t>
            </a:r>
            <a:r>
              <a:rPr lang="en" sz="1600" dirty="0"/>
              <a:t>light.</a:t>
            </a:r>
            <a:endParaRPr sz="1600" dirty="0"/>
          </a:p>
        </p:txBody>
      </p:sp>
      <p:pic>
        <p:nvPicPr>
          <p:cNvPr id="103" name="Google Shape;103;p18"/>
          <p:cNvPicPr preferRelativeResize="0"/>
          <p:nvPr/>
        </p:nvPicPr>
        <p:blipFill rotWithShape="1">
          <a:blip r:embed="rId5">
            <a:alphaModFix/>
          </a:blip>
          <a:srcRect r="18988" b="23960"/>
          <a:stretch/>
        </p:blipFill>
        <p:spPr>
          <a:xfrm>
            <a:off x="4966004" y="685800"/>
            <a:ext cx="4125194" cy="2178101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pic>
        <p:nvPicPr>
          <p:cNvPr id="105" name="Google Shape;105;p18"/>
          <p:cNvPicPr preferRelativeResize="0"/>
          <p:nvPr/>
        </p:nvPicPr>
        <p:blipFill rotWithShape="1">
          <a:blip r:embed="rId6">
            <a:alphaModFix/>
          </a:blip>
          <a:srcRect l="13227" r="8963"/>
          <a:stretch/>
        </p:blipFill>
        <p:spPr>
          <a:xfrm>
            <a:off x="4807860" y="3085150"/>
            <a:ext cx="1793525" cy="16668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8"/>
          <p:cNvSpPr txBox="1"/>
          <p:nvPr/>
        </p:nvSpPr>
        <p:spPr>
          <a:xfrm>
            <a:off x="4656335" y="4681025"/>
            <a:ext cx="2193900" cy="22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Real carbon plasma plume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9"/>
          <p:cNvSpPr txBox="1"/>
          <p:nvPr/>
        </p:nvSpPr>
        <p:spPr>
          <a:xfrm>
            <a:off x="311700" y="1206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indent="0">
              <a:buNone/>
              <a:defRPr sz="2800"/>
            </a:lvl1pPr>
            <a:lvl2pPr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r>
              <a:rPr lang="en" dirty="0"/>
              <a:t>Tube coating chamber</a:t>
            </a:r>
            <a:endParaRPr dirty="0"/>
          </a:p>
        </p:txBody>
      </p:sp>
      <p:pic>
        <p:nvPicPr>
          <p:cNvPr id="112" name="Google Shape;11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225" y="3186575"/>
            <a:ext cx="4497774" cy="1665693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19"/>
          <p:cNvSpPr txBox="1"/>
          <p:nvPr/>
        </p:nvSpPr>
        <p:spPr>
          <a:xfrm>
            <a:off x="74225" y="4805725"/>
            <a:ext cx="2852700" cy="12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Carriage system</a:t>
            </a:r>
            <a:endParaRPr dirty="0"/>
          </a:p>
        </p:txBody>
      </p:sp>
      <p:pic>
        <p:nvPicPr>
          <p:cNvPr id="114" name="Google Shape;11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24399" y="3183675"/>
            <a:ext cx="2248966" cy="16550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116653" y="3162750"/>
            <a:ext cx="1962723" cy="1665700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9"/>
          <p:cNvSpPr txBox="1"/>
          <p:nvPr/>
        </p:nvSpPr>
        <p:spPr>
          <a:xfrm>
            <a:off x="4728850" y="4820500"/>
            <a:ext cx="1954800" cy="12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Front carriage</a:t>
            </a:r>
            <a:endParaRPr/>
          </a:p>
        </p:txBody>
      </p:sp>
      <p:sp>
        <p:nvSpPr>
          <p:cNvPr id="117" name="Google Shape;117;p19"/>
          <p:cNvSpPr txBox="1"/>
          <p:nvPr/>
        </p:nvSpPr>
        <p:spPr>
          <a:xfrm>
            <a:off x="7117975" y="4790875"/>
            <a:ext cx="1954800" cy="15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 carriage</a:t>
            </a:r>
            <a:endParaRPr/>
          </a:p>
        </p:txBody>
      </p:sp>
      <p:sp>
        <p:nvSpPr>
          <p:cNvPr id="118" name="Google Shape;118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pic>
        <p:nvPicPr>
          <p:cNvPr id="119" name="Google Shape;119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21312" y="693300"/>
            <a:ext cx="8234788" cy="242460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9"/>
          <p:cNvSpPr txBox="1"/>
          <p:nvPr/>
        </p:nvSpPr>
        <p:spPr>
          <a:xfrm>
            <a:off x="4924250" y="693300"/>
            <a:ext cx="3796200" cy="5727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Translation: linear bearings/shafts</a:t>
            </a:r>
            <a:endParaRPr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Rotation: Chain driven rotational bearing</a:t>
            </a:r>
            <a:endParaRPr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0"/>
          <p:cNvSpPr txBox="1">
            <a:spLocks noGrp="1"/>
          </p:cNvSpPr>
          <p:nvPr>
            <p:ph type="title"/>
          </p:nvPr>
        </p:nvSpPr>
        <p:spPr>
          <a:xfrm>
            <a:off x="83100" y="216425"/>
            <a:ext cx="90147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>
              <a:buClr>
                <a:srgbClr val="000000"/>
              </a:buClr>
            </a:pPr>
            <a:r>
              <a:rPr lang="en" dirty="0">
                <a:solidFill>
                  <a:srgbClr val="000000"/>
                </a:solidFill>
              </a:rPr>
              <a:t>Some DLC coated samples</a:t>
            </a:r>
            <a:endParaRPr dirty="0">
              <a:solidFill>
                <a:srgbClr val="000000"/>
              </a:solidFill>
            </a:endParaRPr>
          </a:p>
        </p:txBody>
      </p:sp>
      <p:pic>
        <p:nvPicPr>
          <p:cNvPr id="126" name="Google Shape;126;p20"/>
          <p:cNvPicPr preferRelativeResize="0"/>
          <p:nvPr/>
        </p:nvPicPr>
        <p:blipFill rotWithShape="1">
          <a:blip r:embed="rId3">
            <a:alphaModFix/>
          </a:blip>
          <a:srcRect t="8960" b="36736"/>
          <a:stretch/>
        </p:blipFill>
        <p:spPr>
          <a:xfrm>
            <a:off x="83100" y="1032600"/>
            <a:ext cx="1864074" cy="1799613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27" name="Google Shape;127;p20"/>
          <p:cNvPicPr preferRelativeResize="0"/>
          <p:nvPr/>
        </p:nvPicPr>
        <p:blipFill rotWithShape="1">
          <a:blip r:embed="rId4">
            <a:alphaModFix/>
          </a:blip>
          <a:srcRect b="18580"/>
          <a:stretch/>
        </p:blipFill>
        <p:spPr>
          <a:xfrm>
            <a:off x="4814850" y="3232525"/>
            <a:ext cx="3568502" cy="1634374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28" name="Google Shape;128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pic>
        <p:nvPicPr>
          <p:cNvPr id="129" name="Google Shape;129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3100" y="3235575"/>
            <a:ext cx="4230825" cy="1634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2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458925" y="1032600"/>
            <a:ext cx="1697763" cy="1799625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20"/>
          <p:cNvSpPr txBox="1"/>
          <p:nvPr/>
        </p:nvSpPr>
        <p:spPr>
          <a:xfrm>
            <a:off x="504100" y="4824825"/>
            <a:ext cx="3436500" cy="3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 m long  DLC coated  quartz tube</a:t>
            </a:r>
            <a:endParaRPr/>
          </a:p>
        </p:txBody>
      </p:sp>
      <p:sp>
        <p:nvSpPr>
          <p:cNvPr id="132" name="Google Shape;132;p20"/>
          <p:cNvSpPr txBox="1"/>
          <p:nvPr/>
        </p:nvSpPr>
        <p:spPr>
          <a:xfrm>
            <a:off x="5119650" y="4845825"/>
            <a:ext cx="2978100" cy="27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Train of DLC-coated Al tubes</a:t>
            </a:r>
            <a:endParaRPr/>
          </a:p>
        </p:txBody>
      </p:sp>
      <p:sp>
        <p:nvSpPr>
          <p:cNvPr id="133" name="Google Shape;133;p20"/>
          <p:cNvSpPr txBox="1"/>
          <p:nvPr/>
        </p:nvSpPr>
        <p:spPr>
          <a:xfrm>
            <a:off x="6900" y="2832225"/>
            <a:ext cx="4401000" cy="3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Aluminum (left) and Copper (right) DLC-coated samples</a:t>
            </a:r>
            <a:endParaRPr/>
          </a:p>
        </p:txBody>
      </p:sp>
      <p:graphicFrame>
        <p:nvGraphicFramePr>
          <p:cNvPr id="134" name="Google Shape;134;p20"/>
          <p:cNvGraphicFramePr/>
          <p:nvPr/>
        </p:nvGraphicFramePr>
        <p:xfrm>
          <a:off x="4479475" y="1367850"/>
          <a:ext cx="4541675" cy="1318170"/>
        </p:xfrm>
        <a:graphic>
          <a:graphicData uri="http://schemas.openxmlformats.org/drawingml/2006/table">
            <a:tbl>
              <a:tblPr>
                <a:noFill/>
                <a:tableStyleId>{85F122FF-71B8-40B6-9612-C9F846AB0670}</a:tableStyleId>
              </a:tblPr>
              <a:tblGrid>
                <a:gridCol w="823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181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Tubes</a:t>
                      </a:r>
                      <a:endParaRPr sz="16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</a:rPr>
                        <a:t>~1”-9” inner diameters/ ~1m long</a:t>
                      </a:r>
                      <a:endParaRPr sz="16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Rods</a:t>
                      </a:r>
                      <a:endParaRPr sz="16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</a:rPr>
                        <a:t>¼ and ½” outer diameters/ ~1m long</a:t>
                      </a:r>
                      <a:endParaRPr sz="16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Plates</a:t>
                      </a:r>
                      <a:endParaRPr sz="16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</a:rPr>
                        <a:t>~5” discs to (30” dia. a year from now)</a:t>
                      </a:r>
                      <a:endParaRPr sz="16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35" name="Google Shape;135;p20"/>
          <p:cNvSpPr txBox="1"/>
          <p:nvPr/>
        </p:nvSpPr>
        <p:spPr>
          <a:xfrm>
            <a:off x="4479475" y="970075"/>
            <a:ext cx="4541700" cy="3936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</a:rPr>
              <a:t>Various parts that can be coated:</a:t>
            </a:r>
            <a:endParaRPr sz="1600" b="1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1"/>
          <p:cNvSpPr txBox="1">
            <a:spLocks noGrp="1"/>
          </p:cNvSpPr>
          <p:nvPr>
            <p:ph type="title"/>
          </p:nvPr>
        </p:nvSpPr>
        <p:spPr>
          <a:xfrm>
            <a:off x="235500" y="2164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>
              <a:buClr>
                <a:srgbClr val="000000"/>
              </a:buClr>
            </a:pPr>
            <a:r>
              <a:rPr lang="en" dirty="0">
                <a:solidFill>
                  <a:srgbClr val="000000"/>
                </a:solidFill>
              </a:rPr>
              <a:t>Video of DLC coating- Al tube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pic>
        <p:nvPicPr>
          <p:cNvPr id="2" name="PPT video">
            <a:hlinkClick r:id="" action="ppaction://media"/>
            <a:extLst>
              <a:ext uri="{FF2B5EF4-FFF2-40B4-BE49-F238E27FC236}">
                <a16:creationId xmlns:a16="http://schemas.microsoft.com/office/drawing/2014/main" id="{883B5DC1-2ECA-E519-E693-45BF85E3BAF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66482" y="777148"/>
            <a:ext cx="7377648" cy="4149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528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3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3945</TotalTime>
  <Words>733</Words>
  <Application>Microsoft Office PowerPoint</Application>
  <PresentationFormat>On-screen Show (16:9)</PresentationFormat>
  <Paragraphs>123</Paragraphs>
  <Slides>16</Slides>
  <Notes>16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Proxima Nova</vt:lpstr>
      <vt:lpstr>Arial</vt:lpstr>
      <vt:lpstr>Calibri</vt:lpstr>
      <vt:lpstr>Simple Light</vt:lpstr>
      <vt:lpstr>Guide-coating facility for the TUCAN EDM experiment</vt:lpstr>
      <vt:lpstr>PowerPoint Presentation</vt:lpstr>
      <vt:lpstr>Ultracold Neutrons (UCN)</vt:lpstr>
      <vt:lpstr>PowerPoint Presentation</vt:lpstr>
      <vt:lpstr>Pulsed Laser Deposition Facility at University of Winnipeg</vt:lpstr>
      <vt:lpstr>PowerPoint Presentation</vt:lpstr>
      <vt:lpstr>PowerPoint Presentation</vt:lpstr>
      <vt:lpstr>Some DLC coated samples</vt:lpstr>
      <vt:lpstr>Video of DLC coating- Al tube</vt:lpstr>
      <vt:lpstr>Coating analysis</vt:lpstr>
      <vt:lpstr>Status and Future </vt:lpstr>
      <vt:lpstr>PowerPoint Presentation</vt:lpstr>
      <vt:lpstr>PowerPoint Presentation</vt:lpstr>
      <vt:lpstr>PowerPoint Presentation</vt:lpstr>
      <vt:lpstr>PowerPoint Presentation</vt:lpstr>
      <vt:lpstr>The TUCAN EDM experiment needs DLC films that are &gt; 150 nm.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Guide-coating facility for the TUCAN EDM experiment</dc:title>
  <cp:lastModifiedBy>Abeer Zahra</cp:lastModifiedBy>
  <cp:revision>17</cp:revision>
  <dcterms:modified xsi:type="dcterms:W3CDTF">2024-05-27T18:59:00Z</dcterms:modified>
</cp:coreProperties>
</file>