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60" r:id="rId4"/>
    <p:sldId id="261" r:id="rId5"/>
    <p:sldId id="259" r:id="rId6"/>
    <p:sldId id="265" r:id="rId7"/>
    <p:sldId id="262" r:id="rId8"/>
    <p:sldId id="263" r:id="rId9"/>
    <p:sldId id="264" r:id="rId10"/>
    <p:sldId id="266" r:id="rId11"/>
    <p:sldId id="294" r:id="rId12"/>
    <p:sldId id="295" r:id="rId13"/>
    <p:sldId id="273" r:id="rId14"/>
    <p:sldId id="293" r:id="rId15"/>
    <p:sldId id="268" r:id="rId16"/>
    <p:sldId id="298" r:id="rId17"/>
    <p:sldId id="269" r:id="rId18"/>
    <p:sldId id="270" r:id="rId19"/>
    <p:sldId id="299" r:id="rId20"/>
    <p:sldId id="297" r:id="rId21"/>
    <p:sldId id="296" r:id="rId22"/>
    <p:sldId id="279" r:id="rId23"/>
    <p:sldId id="300" r:id="rId24"/>
    <p:sldId id="27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ACC5F0"/>
    <a:srgbClr val="2E3356"/>
    <a:srgbClr val="00BF60"/>
    <a:srgbClr val="525152"/>
    <a:srgbClr val="DBDBDB"/>
    <a:srgbClr val="3B3B3C"/>
    <a:srgbClr val="C5C4C6"/>
    <a:srgbClr val="A90100"/>
    <a:srgbClr val="827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80"/>
    <p:restoredTop sz="95493"/>
  </p:normalViewPr>
  <p:slideViewPr>
    <p:cSldViewPr snapToGrid="0">
      <p:cViewPr varScale="1">
        <p:scale>
          <a:sx n="118" d="100"/>
          <a:sy n="118" d="100"/>
        </p:scale>
        <p:origin x="7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0T19:16:28.733"/>
    </inkml:context>
    <inkml:brush xml:id="br0">
      <inkml:brushProperty name="width" value="0.1" units="cm"/>
      <inkml:brushProperty name="height" value="0.1" units="cm"/>
      <inkml:brushProperty name="color" value="#2F368C"/>
    </inkml:brush>
  </inkml:definitions>
  <inkml:trace contextRef="#ctx0" brushRef="#br0">1 302 24575,'10'-9'0,"2"2"0,-2-3 0,3 4 0,-3 0 0,2-1 0,-5 1 0,2 0 0,-3 2 0,-3 4 0,3 4 0,-5 5 0,4 1 0,-4 9 0,5-5 0,0 12 0,-2-15 0,5 1 0,-5-9 0,5-6 0,1-1 0,16-19 0,-3 8 0,33-39 0,4 21-248,-23 4 1,1-1 247,30-12 0,-5-1 0,-24 21 0,-4 6 0,-18 12 0,-8 1 0,-6 3 0,0 3 495,-3 6-495,0-2 0,0 3 0,0-3 0,3 2 0,-2-2 0,2 2 0,-1-6 0,12 0 0,-2-3 0,6-3 0,-4 0 0,5-1 0,-7-1 0,4 4 0,-10-2 0,-3 9 0,4 8 0,-6 7 0,3 0 0,1 6 0,-4-16 0,2 5 0,0-10 0,1-2 0,6-4 0,-1-4 0,1-5 0,9 1 0,-1-3 0,10 2 0,-7 1 0,-4 1 0,-5 0 0,-8 7 0,2 3 0,-6 13 0,4 6 0,1 6 0,1 14 0,2-11 0,-7 11 0,6-21 0,-4-7 0,1-6 0,4-10 0,-1-1 0,6-4 0,6-8 0,10-10 0,1 4 0,5-5 0,-14 11 0,6 6 0,-19 5 0,5 6 0,-13 5 0,0 5 0,0-2 0,2 0 0,-1 0 0,2-4 0,0-2 0,0-2 0,4-2 0,-1-2 0,0-2 0,4-5 0,14-15 0,-8 8 0,11-11 0,-18 17 0,4 1 0,-6 6 0,-1 3 0,-3 3 0,-3 6 0,0-2 0,6-3 0,1-8 0,8-12 0,-4 1 0,3-1 0,-7 10 0,2 0 0,-2 3 0,-4-3 0,3 2 0,-3 1 0,1 6 0,1 1 0,-4 12 0,2 2 0,-3 10 0,0 28 0,0-8 0,0 25 0,7-14 0,-6-14 0,6 11 0,-7-25 0,0 11 0,0-14 0,0 0 0,0 0 0,0 0 0,0 13 0,0-9 0,0 9 0,-5-12 0,5 12 0,-5-9 0,5 10 0,0-1 0,0-16 0,0 15 0,0-19 0,0 1 0,0 4 0,0-12 0,0 26 0,0-22 0,0 22 0,0-19 0,0 7 0,0 0 0,0 14 0,0-11 0,0 11 0,0 0 0,0 3 0,0 14 0,0-13 0,0 9 0,0-24 0,0 25 0,0-11 0,0 14 0,0-14 0,0-10 0,0-15 0,0 0 0,0 1 0,0-3 0,0 1 0,0-9 0,0 2 0,0-2 0,0 2 0,0-5 0,0 5 0,0-2 0,0 3 0,0 6 0,0-4 0,0 11 0,0-5 0,0 0 0,0-1 0,0 14 0,0-17 0,0 37 0,0-16 0,0 8 0,0-5 0,0 1 0,-6 3 0,4 14 0,-4 0 0,2-13 0,2 23 0,-2-20 0,-2 24 0,4-14 0,-5 0 0,7 0 0,0 14 0,-4-24 0,3 6 0,-3-27 0,4-7 0,0 5 0,0-11 0,0 11 0,0-11 0,0 1 0,0-3 0,0-3 0,0-1 0,0 0 0,0-2 0,0-1 0,0 3 0,0 1 0,0 0 0,0 3 0,0-6 0,0 5 0,0-5 0,0 4 0,0-3 0,0 1 0,0-3 0,0 0 0,3 1 0,-2 0 0,1-1 0,-2 0 0,0 1 0,0-1 0,0 0 0,0 1 0,0 2 0,0 1 0,0 0 0,0 2 0,0-5 0,0 2 0,6-8 0,8-7 0,-3 1 0,5-9 0,-7 10 0,-2-5 0,3 3 0,-4 2 0,0-2 0,0 6 0,1-3 0,0 0 0,-1 2 0,0-1 0,1-1 0,-1 2 0,0-2 0,1 1 0,-1 1 0,-3-5 0,3 6 0,-5-6 0,2 2 0,-1 1 0,2-3 0,-1 3 0,0-4 0,0 4 0,6-13 0,16-6 0,14-9 0,8-11 0,-8 11 0,-12 6 0,3-8 0,-14 20 0,11-11 0,-20 21 0,-1 3 0,-6 7 0,0-1 0,0 0 0,0-5 0,5-4 0,-1-2 0,3-3 0,-2 7 0,-4-4 0,5 1 0,-6-2 0,7 2 0,-7-1 0,3 1 0,-3-2 0,3-1 0,-2-2 0,4 5 0,-4-4 0,2 4 0,0-2 0,-3-1 0,6 1 0,-5 0 0,1 0 0,1 2 0,-2-2 0,2 3 0,-3-3 0,0-1 0,2 1 0,2 0 0,-1-1 0,3 1 0,-5 0 0,2-1 0,-3 1 0,2 0 0,-1-1 0,5-2 0,-6 2 0,3-2 0,0 0 0,-2 2 0,1-5 0,-2 2 0,0 0 0,3-2 0,1 5 0,-1-5 0,3 5 0,-2-5 0,0 3 0,-2-1 0,-2 1 0,0 2 0,3-2 0,1 2 0,-1-2 0,0 3 0,-3-1 0,3 4 0,-3-3 0,6 3 0,-5-3 0,4 0 0,-4-1 0,2 1 0,-3 0 0,3-1 0,-3-2 0,3 2 0,-3-2 0,0 3 0,0 0 0,0-1 0,0 1 0,0 0 0,0-1 0,0 1 0,0 0 0,0-1 0,3 1 0,0 0 0,1-1 0,-1-2 0,0 5 0,-3-4 0,3 4 0,-3-2 0,0-1 0,0 1 0,3-3 0,-2 2 0,4-2 0,-4 2 0,4-2 0,-4 2 0,5-2 0,-6 0 0,3 2 0,1 1 0,-4 0 0,3 3 0,5-14 0,-2-1 0,7-3 0,-1-5 0,2 5 0,0-7 0,0 0 0,-5 0 0,-1 7 0,0 2 0,-4 9 0,1 1 0,-1 2 0,2 4 0,-3-3 0,3 3 0,-5-4 0,4 4 0,-1-3 0,-1 0 0,3 2 0,-5-5 0,1 6 0,-2-4 0,3 1 0,-2 0 0,2-1 0,-3-2 0,3 2 0,0-2 0,1 3 0,-2 0 0,1 2 0,2-11 0,2 9 0,1-10 0,-2 7 0,0 2 0,1-5 0,-4 3 0,3-1 0,-6 1 0,3 2 0,0 1 0,-2 0 0,4-4 0,-4 3 0,2-4 0,0 4 0,2-12 0,2 7 0,-3-14 0,2 14 0,-2-7 0,2 12 0,0-5 0,-2 5 0,-2-2 0,-2 3 0,13-1 0,16-10 0,17-4 0,-7 5 0,-7 0 0,-22 12 0,-1 1 0,-2 0 0,0 0 0,-1 2 0,0-4 0,1 4 0,2-2 0,-2 3 0,2 0 0,-6-3 0,0 0 0,-3-3 0,-3-1 0,3-2 0,-3 2 0,3-2 0,0 3 0,0-4 0,0 1 0,3 0 0,-3-1 0,3 4 0,0 0 0,-2-1 0,1 1 0,-2 0 0,0-1 0,3 4 0,-2-3 0,2 3 0,-3-4 0,0 1 0,0 0 0,2-3 0,-1-1 0,5 0 0,-6-2 0,6 5 0,-5-5 0,2 5 0,-3-2 0,2 3 0,-1-1 0,5 1 0,-5 0 0,2-1 0,0 4 0,-3-3 0,6 3 0,-5-4 0,7 1 0,-4 0 0,3-1 0,-2 4 0,-4-3 0,2 3 0,-1-4 0,-1 1 0,2 0 0,-3-1 0,0 1 0,0 0 0,3 2 0,-3-1 0,6 1 0,-5-2 0,2 0 0,-3-1 0,2 1 0,-1 0 0,5-1 0,-6 1 0,6 2 0,-3-1 0,4 1 0,0-2 0,0-10 0,10 2 0,-8-6 0,8 5 0,-1-1 0,-8 6 0,8-5 0,-10 8 0,1-2 0,-4 2 0,3 4 0,-3-3 0,4 6 0,-1-3 0,1 0 0,-1 2 0,-2-4 0,1 1 0,-1 1 0,2-3 0,-2 2 0,1 1 0,-4-5 0,5 7 0,-3-8 0,6 6 0,-2-3 0,2-1 0,-2 1 0,-1 0 0,0-1 0,1 4 0,-1 0 0,1 0 0,2 2 0,-2 1 0,-1 7 0,0 3 0,-3 2 0,4-2 0,-4-1 0,3-8 0,-3-2 0,5-14 0,-1 3 0,1-7 0,-2 6 0,0 1 0,1 2 0,0-9 0,0 10 0,0-10 0,0 12 0,-4-2 0,3 3 0,-6 0 0,6-1 0,-5 1 0,5 5 0,0 2 0,4 2 0,0 0 0,2-6 0,-2 0 0,-1-1 0,3-4 0,-5 4 0,2-5 0,-2 2 0,0 1 0,-4-3 0,3 2 0,-3 1 0,1 0 0,1 5 0,-4-4 0,5 4 0,-3-2 0,3 3 0,1 3 0,-1-2 0,0 1 0,3-7 0,4-9 0,19-26 0,-9 7 0,27-35 0,-4 24 0,-7 0 0,-3 16 0,-29 19 0,-5 3 0,1 2 0,-2 4 0,4 1 0,-1 2 0,2-3 0,1 0 0,2 0 0,0-3 0,1-3 0,-3-1 0,-2-5 0,-1 5 0,2-2 0,1-1 0,-1 3 0,1-4 0,-1 1 0,2-10 0,-5 9 0,4-8 0,-3 12 0,-1-2 0,3 2 0,-6 1 0,6 2 0,-5-1 0,4 1 0,-1 1 0,-1-3 0,4 6 0,-4-6 0,1 2 0,1 1 0,-1 0 0,2 3 0,3-3 0,1-3 0,0-1 0,2-5 0,-5 5 0,5-1 0,-8 1 0,5 4 0,-8-3 0,4 5 0,-1-4 0,-1 1 0,3-2 0,-3 0 0,4 2 0,-1 1 0,-3-2 0,3 0 0,0-4 0,1 6 0,2-3 0,-2 3 0,-1-1 0,10-7 0,-4 6 0,8-7 0,-11 6 0,3-3 0,-2 2 0,0-3 0,-4 4 0,0 0 0,-3 2 0,1-1 0,1 4 0,-1-5 0,2 3 0,-2-4 0,2 4 0,-2 0 0,-1 0 0,3 3 0,-6-6 0,6 5 0,-3-4 0,4 4 0,-1-5 0,-2 3 0,1-1 0,-1-1 0,2 1 0,0 1 0,1-3 0,-4 3 0,3-1 0,-6-2 0,6 6 0,-5-6 0,5 5 0,-3-4 0,4 1 0,-1-2 0,0 2 0,-2-1 0,1 1 0,-1 1 0,5-3 0,-2 5 0,-1-4 0,0 4 0,-3-4 0,7 1 0,-3 1 0,2 0 0,0 0 0,-2-1 0,3 1 0,-4-3 0,0 3 0,0-1 0,1 1 0,-1 3 0,-2-2 0,1 1 0,-4-5 0,4 6 0,-1-6 0,2 5 0,-2-4 0,1 4 0,-3-5 0,3 6 0,-4-6 0,2 2 0,0 1 0,-3-3 0,6 3 0,-2-3 0,-1-1 0,0 1 0,-3 0 0,0-1 0,3 4 0,0-2 0,1 1 0,1 1 0,-1-3 0,2 5 0,0-4 0,-2 1 0,1 1 0,-1 0 0,-1 0 0,6 2 0,-5-1 0,6-1 0,-4-1 0,0 1 0,1-3 0,-1 6 0,0-6 0,1 5 0,-4-4 0,3 4 0,7-10 0,-2 6 0,16-9 0,-12 8 0,1 1 0,-4 2 0,-5 1 0,2 1 0,-2-2 0,2 3 0,-2-3 0,12-6 0,-1 1 0,10-10 0,-7 9 0,-1 0 0,-11 6 0,0 6 0,-2 0 0,-4 4 0,3-1 0,-5 4 0,5-3 0,-5 2 0,1-3 0,-2 1 0,0-1 0,0 0 0,0 1 0,3-4 0,1-3 0,2-6 0,0 2 0,1-5 0,-1 11 0,3 2 0,-5 6 0,15 23 0,-11-8 0,6 17 0,-4-1 0,-4-9 0,4 3 0,-5-19 0,-2-7 0,-3-11 0,3-1 0,6-17 0,4-1 0,-2-20 0,0 16 0,-10-9 0,4 25 0,-4-1 0,2 4 0,-3 0 0,3 5 0,0 5 0,3 3 0,1 5 0,2-2 0,-2 3 0,2-1 0,-3 1 0,1-6 0,-1-7 0,0-7 0,4-6 0,2-6 0,-2 5 0,2-5 0,-8 6 0,1 3 0,-1 1 0,6 8 0,-3 5 0,5 6 0,-5 2 0,-1 8 0,-1-9 0,-4 8 0,5-15 0,3-11 0,-1-1 0,3-12 0,-4 8 0,2-1 0,-2 3 0,-1 1 0,-3 3 0,0-1 0,-3 7 0,6 7 0,-2 3 0,-1 6 0,3-6 0,-1 9 0,-1-11 0,0 8 0,2-15 0,-5-2 0,10-8 0,-9 2 0,6 3 0,-7 5 0,4 5 0,-1 1 0,-1 0 0,0-4 0,-3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0T19:16:28.734"/>
    </inkml:context>
    <inkml:brush xml:id="br0">
      <inkml:brushProperty name="width" value="0.1" units="cm"/>
      <inkml:brushProperty name="height" value="0.1" units="cm"/>
      <inkml:brushProperty name="color" value="#2F368C"/>
    </inkml:brush>
  </inkml:definitions>
  <inkml:trace contextRef="#ctx0" brushRef="#br0">1 249 24575,'10'0'0,"-1"-3"0,-3 2 0,-2-4 0,-1 1 0,-3-2 0,0 5 0,0 7 0,0 2 0,2 2 0,3-13 0,1-4 0,0-6 0,3 1 0,-2-1 0,2 3 0,-2-2 0,-1 8 0,0-4 0,-2 10 0,1 1 0,-1 4 0,2 5 0,3-2 0,-4 3 0,4-3 0,-9 2 0,3-5 0,0 2 0,0-5 0,4-4 0,-1-6 0,3-1 0,1-5 0,0 5 0,2-3 0,-8 4 0,4 0 0,-4 0 0,3 2 0,-1 4 0,0 6 0,-2 1 0,4 5 0,-2 5 0,3-3 0,-1 6 0,-5-10 0,3-1 0,-3-6 0,3-3 0,1-3 0,0-3 0,-1-4 0,0 3 0,1-2 0,-1 6 0,0-6 0,1 8 0,-1-5 0,0 6 0,3 4 0,-2-4 0,2 3 0,-2-3 0,-1-3 0,4 0 0,0-3 0,37-14 0,-19 9 0,28-15 0,-28 12 0,-7 4 0,-5-1 0,-6 10 0,-3-2 0,-4 6 0,3 0 0,-6 7 0,6 0 0,-3 0 0,4-1 0,-4 0 0,0-2 0,0 0 0,3-5 0,4-4 0,3 1 0,-1-5 0,1 6 0,-3-6 0,-1 5 0,-2-2 0,-4 6 0,0 4 0,0 2 0,-3 5 0,3-2 0,-3 1 0,0-3 0,3-1 0,1-8 0,2-2 0,0-3 0,0-1 0,-2 1 0,2-2 0,-3 0 0,1 5 0,1 2 0,-1 5 0,-1 0 0,3-2 0,-2-1 0,-1-5 0,0-5 0,0 0 0,1-2 0,5 3 0,-2-1 0,2 7 0,-6 3 0,0 4 0,-3 12 0,3-10 0,0 10 0,4-12 0,-4-4 0,3-1 0,0-7 0,1 4 0,3-2 0,-4 3 0,0 0 0,-2 3 0,2-2 0,-6 4 0,3-1 0,0 2 0,0-2 0,4-2 0,-1-2 0,10-3 0,-7 1 0,7-5 0,-7 7 0,1-6 0,-1 5 0,-2-4 0,-1 4 0,0-5 0,1 3 0,5-1 0,-5 2 0,2-1 0,-2 2 0,-1-2 0,0 3 0,-2 6 0,1-2 0,2 9 0,-3-3 0,5 2 0,-6-2 0,4-1 0,-4-2 0,6-1 0,-5-3 0,5 0 0,0-3 0,-2 0 0,2-3 0,0 0 0,1-1 0,3-1 0,-3 1 0,2-2 0,-5 0 0,-1-1 0,-3 1 0,0 2 0,0 2 0,1-1 0,2 2 0,-6-4 0,6 1 0,-3 0 0,4 2 0,-4 7 0,0 0 0,-3 4 0,0-2 0,0-1 0,0 0 0,3-5 0,0-5 0,1-3 0,3-11 0,0 6 0,-2-5 0,7 5 0,-8 5 0,2-2 0,-3 9 0,-3 1 0,3 8 0,0 1 0,3 0 0,-2-1 0,2-6 0,-3-3 0,3-6 0,1-1 0,0-2 0,-1 0 0,3 2 0,-2-2 0,2 5 0,-3 1 0,1 3 0,-1 6 0,3 1 0,-2 6 0,2-4 0,-2 4 0,-3-6 0,-1 2 0,-1-5 0,2-1 0,5-3 0,-2-3 0,5-1 0,-2-2 0,2-3 0,1 2 0,-3-5 0,-1 8 0,-2-5 0,-1 6 0,-2-4 0,1 4 0,-1 0 0,2 6 0,-2 0 0,-2 7 0,-2-3 0,3 2 0,-2-3 0,2 1 0,-1-3 0,2-4 0,-1-7 0,6-3 0,-2 1 0,3-1 0,2 7 0,-5-3 0,2 6 0,-2-3 0,-1 8 0,0 0 0,1 7 0,0 4 0,1 5 0,-2-2 0,1-3 0,-7-10 0,3 1 0,-3-7 0,3-3 0,0-4 0,4-5 0,-1 5 0,0-5 0,1 5 0,-4-2 0,0 2 0,0 7 0,-3 3 0,3 7 0,0 0 0,-2 0 0,7-10 0,-4-3 0,5-7 0,-2 0 0,-1-2 0,1 5 0,-4-2 0,0 3 0,0 2 0,-2 7 0,4 4 0,-1 6 0,2-3 0,1 1 0,-4-1 0,0 0 0,-3 2 0,0 5 0,0-2 0,0 11 0,0-5 0,0 7 0,0-7 0,0-1 0,0-1 0,0-5 0,-3 6 0,2 0 0,-1-6 0,2 3 0,0-5 0,0-3 0,0 4 0,0 0 0,0-1 0,0-2 0,0 3 0,0-3 0,0-1 0,0 3 0,0-5 0,0 3 0,0-1 0,0 1 0,0 2 0,0 1 0,0 0 0,0 6 0,0-4 0,0 5 0,-3-8 0,2 7 0,-2-4 0,3 11 0,0-11 0,0 11 0,0-12 0,0 12 0,0-14 0,0 14 0,0-14 0,0 7 0,0 0 0,0-5 0,0 13 0,-3-13 0,2 6 0,-2-8 0,3 1 0,0 0 0,0 0 0,-3 0 0,3-4 0,-3 1 0,3-1 0,0-2 0,0 2 0,0-3 0,0 0 0,0 1 0,0 0 0,0-1 0,0 0 0,0 1 0,0 2 0,0 1 0,0 0 0,0 2 0,0-5 0,0 5 0,0-2 0,0 0 0,0-1 0,0-3 0,0 3 0,0 1 0,0 0 0,0 2 0,0-1 0,0-2 0,0 3 0,0-2 0,-3 3 0,2-3 0,-6 9 0,7-8 0,-5 9 0,5-11 0,0 10 0,0 0 0,0 2 0,0-2 0,0-6 0,-2 0 0,1-3 0,-3-1 0,4-11 0,4-3 0,-3-7 0,4-1 0,-1 3 0,2-2 0,0 2 0,1 1 0,-1-3 0,0 3 0,1-4 0,-4 0 0,3 1 0,-6-1 0,3 0 0,0 3 0,-2 1 0,4 0 0,-4 2 0,2-5 0,0 5 0,-3-2 0,6 3 0,-5-3 0,7 2 0,-6-5 0,11-5 0,-8 6 0,10-8 0,-8 9 0,4-10 0,-4 9 0,0-8 0,0 9 0,-1-3 0,0 1 0,0-1 0,-2 0 0,2 1 0,-2-7 0,3 7 0,1-6 0,-2 8 0,-2-3 0,4 3 0,-3-2 0,5-4 0,-4 1 0,5-4 0,-1 6 0,-3 3 0,2-8 0,-4 6 0,2-7 0,0 6 0,-4 1 0,6-1 0,-5 1 0,2-1 0,2 0 0,-6 3 0,6-2 0,-4 5 0,2-4 0,4 1 0,-3-3 0,7-7 0,-6 6 0,6-3 0,-7 8 0,3 0 0,-6 2 0,1-2 0,-1 3 0,2-3 0,-2 2 0,-2-3 0,1 4 0,-2 0 0,7-3 0,-4 2 0,6-2 0,-7 2 0,3 4 0,-3-6 0,6 8 0,1-8 0,1 6 0,3-13 0,-6 4 0,3-4 0,-5 7 0,4 3 0,0 0 0,0-1 0,-1 1 0,-6 0 0,3-4 0,-2 3 0,5-5 0,0 5 0,1 1 0,-1-2 0,-5 4 0,2-3 0,-2 2 0,-1 1 0,3 1 0,0-6 0,4 5 0,3-2 0,-1 0 0,-2 2 0,-1-2 0,-3 3 0,-2-3 0,1 5 0,0-4 0,4-2 0,1 3 0,-1-7 0,3 7 0,-5-5 0,2 2 0,-2 1 0,-4 0 0,3 2 0,-3-2 0,1 3 0,1-3 0,-4-1 0,8 1 0,-5 2 0,8 2 0,-8-1 0,5 2 0,-8-4 0,7 1 0,-4-2 0,5 2 0,-5-1 0,1 4 0,-4-5 0,7 3 0,-6-4 0,6 4 0,-7-3 0,5 6 0,-6-6 0,9 5 0,-4-2 0,4 1 0,-3 1 0,0-5 0,1 6 0,-4-6 0,3 2 0,-3 1 0,4-3 0,-1 3 0,0-1 0,0-1 0,4 1 0,-3-2 0,2 2 0,-2-1 0,2 1 0,1-2 0,2 2 0,-2 2 0,-1-1 0,-3 2 0,1-5 0,-1 6 0,0-3 0,1 3 0,0 0 0,-1 0 0,0 0 0,0-3 0,1 2 0,-1-1 0,0 2 0,1 0 0,2 0 0,-2-3 0,2 2 0,-3-5 0,1 6 0,-1 0 0,1 6 0,-4 4 0,3 3 0,-1 9 0,-2-9 0,1-1 0,-4-12 0,3-10 0,-2 1 0,5-1 0,-6 1 0,3 0 0,0 2 0,0 4 0,7 3 0,-6 16 0,4-4 0,-4 7 0,3-6 0,-4-3 0,3-4 0,-6 0 0,6-11 0,-5-6 0,10-10 0,-5-7 0,16 4 0,-12 7 0,3 3 0,-7 10 0,-6 1 0,6 3 0,-5 9 0,4-5 0,-4 5 0,5-2 0,-6-1 0,6-5 0,-3-2 0,4-5 0,2-1 0,-2 4 0,2 0 0,-3 3 0,1-3 0,-1 5 0,-2 2 0,2 1 0,-3 3 0,1-4 0,-2 2 0,1 3 0,-2-2 0,2 2 0,-1-8 0,2 1 0,12-9 0,2 6 0,0-6 0,1 4 0,-12-1 0,0-1 0,-2 4 0,-1 1 0,2 6 0,1 4 0,2 0 0,-5-1 0,5-2 0,-6-1 0,4-2 0,2-1 0,-2-6 0,5-1 0,4 1 0,-1 0 0,1 0 0,-7 3 0,-2-3 0,0 3 0,-1 0 0,0 0 0,1 3 0,-1 0 0,-3 3 0,3 4 0,-3-3 0,1 4 0,2-6 0,-6 4 0,6-11 0,-1-9 0,2 0 0,5-16 0,2 6 0,28-26 0,-20 24 0,15-13 0,-28 30 0,-2 2 0,-4-1 0,3 4 0,-6 4 0,6 4 0,-2 5 0,-1-2 0,3 2 0,-6-1 0,3-1 0,0 2 0,-2-5 0,1 2 0,1-6 0,1-3 0,2-1 0,0-4 0,1-1 0,2-1 0,1-3 0,0 7 0,2-3 0,-5 6 0,2-6 0,-3 5 0,1-2 0,-4 16 0,3-5 0,-3 9 0,4-5 0,-1-5 0,0 0 0,-2 1 0,-2-4 0,4 0 0,-1-4 0,7-4 0,-2 1 0,2 1 0,8 1 0,-9-5 0,5 3 0,-7-4 0,-2 4 0,2 0 0,-2 3 0,-1 0 0,4 3 0,-3 3 0,5 4 0,-4 10 0,4-6 0,-6 12 0,3-4 0,-3 5 0,2-9 0,-1-2 0,0-12 0,-1-1 0,0-9 0,-2-1 0,3-12 0,18-30 0,9-5 0,10-21 0,-8 24 0,-1 3 0,-19 24 0,7-2 0,-17 16 0,0 1 0,-2 3 0,1 2 0,0 4 0,1 6 0,-3 1 0,3 6 0,-5-6 0,4 2 0,-4 0 0,5-2 0,-3 2 0,1-2 0,-2-1 0,-2 0 0,0 1 0,3 0 0,1-4 0,-1 3 0,3 0 0,-5 4 0,7 0 0,-7-1 0,8 0 0,-9 1 0,3 0 0,-3 2 0,0-2 0,3 3 0,1-3 0,2-7 0,1-6 0,8-10 0,4-2 0,2-1 0,5 6 0,-11 4 0,2 3 0,-8 0 0,-6 2 0,6 2 0,-4 15 0,6 2 0,-1 10 0,-3-7 0,-2-1 0,-2 0 0,-3-6 0,3 5 0,-3-9 0,3-1 0,3-11 0,-5-8 0,10-5 0,3-7 0,-2 12 0,4-2 0,-10 5 0,-2 1 0,2 3 0,-3-3 0,4 2 0,-1 1 0,0 0 0,1 6 0,-1 3 0,0 4 0,2 10 0,-5-6 0,4 5 0,-3-6 0,-1-2 0,3-5 0,-2-3 0,3-16 0,6-2 0,1-13 0,21-28 0,-2 14 0,5-15 0,-13 31 0,-16 11 0,-4 14 0,-4 11 0,8 22 0,-2 0 0,3 3 0,-6-16 0,-1-6 0,1 0 0,2-3 0,-2-1 0,4-6 0,-1-3 0,-3-3 0,7-4 0,4-22 0,6 16 0,-2-21 0,-3 26 0,-13 28 0,9-4 0,-6 26 0,7-14 0,-4-10 0,0 8 0,-6-14 0,1 4 0,-1-6 0,-2-10 0,6-10 0,-4-1 0,35-36 0,-24 31 0,21-20 0,-28 33 0,2 0 0,0 0 0,39-13 0,8 9 0,0-12 0,-12 18 0,-37 1 0,-5 4 0,1 5 0,1 1 0,-1 0 0,0 2 0,-3-5 0,0 0 0,0-5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0T19:16:28.737"/>
    </inkml:context>
    <inkml:brush xml:id="br0">
      <inkml:brushProperty name="width" value="0.1" units="cm"/>
      <inkml:brushProperty name="height" value="0.1" units="cm"/>
      <inkml:brushProperty name="color" value="#F92000"/>
    </inkml:brush>
  </inkml:definitions>
  <inkml:trace contextRef="#ctx0" brushRef="#br0">1 334 24575,'28'-6'0,"-4"1"0,-17 3 0,7 2 0,-8-2 0,5 2 0,-6-3 0,-1 3 0,1-2 0,0 2 0,-1-2 0,1 1 0,0-1 0,-1 2 0,1 0 0,-1 0 0,1 0 0,1 0 0,0 2 0,0 1 0,1 2 0,-2-1 0,-1 1 0,-2 0 0,0-1 0,-1 1 0,3-2 0,0-3 0,3-5 0,3-2 0,4-4 0,1-1 0,0-4 0,0-1 0,-9 2 0,3 3 0,-4 3 0,-1 4 0,1 0 0,0 5 0,-3 5 0,2 2 0,-1 7 0,7 2 0,-4-1 0,2-1 0,-5-7 0,1 0 0,-2-3 0,3-3 0,-1-2 0,1-5 0,0 1 0,-1-4 0,3 4 0,-2-2 0,2 3 0,-3-1 0,1 3 0,0-2 0,-1 3 0,-1 1 0,2 5 0,-3 2 0,5 2 0,-3 0 0,2 0 0,-1-1 0,-1-1 0,1-3 0,-1 3 0,1-4 0,-1-1 0,3-5 0,0-8 0,1 4 0,1-6 0,5 4 0,-6 1 0,7-7 0,-9 7 0,4-4 0,-5 5 0,2 5 0,-2 0 0,-1 4 0,1 2 0,0 1 0,-1 4 0,1-2 0,-1 2 0,1 0 0,-3-2 0,4-4 0,-2-6 0,6-8 0,-3 2 0,2-4 0,-2 8 0,-2 1 0,-1-1 0,1 5 0,0 0 0,-1 2 0,1 5 0,0 0 0,-1 2 0,1 0 0,-3 1 0,2-3 0,-3 1 0,3-3 0,-4 2 0,4-7 0,-1 0 0,5-11 0,0 3 0,5-11 0,-4 8 0,1-8 0,-3 9 0,-3-4 0,0 7 0,-2 0 0,3 7 0,-1-2 0,1 8 0,0-1 0,1 5 0,2 14 0,-3-11 0,3 16 0,-7-21 0,2 3 0,-1-6 0,2-6 0,2-1 0,4-11 0,3 3 0,1-10 0,0 11 0,-5-5 0,0 11 0,-4-1 0,2 4 0,-3 4 0,1-1 0,-3 11 0,2-6 0,-3 6 0,3-7 0,-4-1 0,4-3 0,-1-1 0,3-2 0,-1 0 0,4-2 0,-2-1 0,0-1 0,2 1 0,-4 0 0,2 2 0,-2-1 0,-1 2 0,-1 2 0,1 2 0,5 0 0,-1 0 0,11-4 0,-8 0 0,8-6 0,-9 4 0,4-7 0,-7 5 0,0-4 0,-3 1 0,1 0 0,-1 0 0,1 4 0,0 3 0,-1 5 0,1 2 0,-3 3 0,1 4 0,-1-4 0,-2 4 0,4-7 0,-3 0 0,1-7 0,2-3 0,-1-4 0,6-2 0,3 2 0,-6-3 0,7 5 0,-10-2 0,3 3 0,-3-1 0,1 5 0,1 2 0,-3 5 0,5 3 0,-5-1 0,3 0 0,-2-2 0,-1-1 0,-2-1 0,2-4 0,0-4 0,10-19 0,-5 10 0,17-23 0,-17 24 0,12-9 0,-12 13 0,1 1 0,-2 3 0,-3 3 0,0 5 0,0 2 0,9 17 0,-7-6 0,7 12 0,-9-15 0,4 4 0,-5-8 0,1 1 0,-3-6 0,2-5 0,1-4 0,4-4 0,-2-7 0,6-1 0,-4 0 0,3 1 0,-5 4 0,4 1 0,-4 0 0,-1 2 0,0 1 0,-1 3 0,6 10 0,-4-1 0,5 13 0,-6-8 0,2 3 0,-3-5 0,1 0 0,-4 0 0,2-2 0,-2 0 0,0-7 0,5-11 0,3-3 0,0-5 0,0 5 0,-3 5 0,0 2 0,-1 0 0,-1 3 0,1 1 0,-4 5 0,8 8 0,-6 0 0,7 9 0,-9-3 0,8 14 0,-7-8 0,4 18 0,-5-17 0,0 7 0,0-10 0,0 0 0,0-7 0,0 1 0,0-9 0,0 4 0,0-2 0,0 0 0,0 2 0,0-2 0,2 2 0,-2 0 0,3 0 0,-3-1 0,0-1 0,2-3 0,-2 1 0,2-1 0,-2 1 0,0-1 0,0 3 0,-2 0 0,2 2 0,-2-2 0,2 7 0,0-6 0,0 6 0,0 0 0,0-5 0,0 5 0,0-7 0,2 0 0,-2-1 0,2-1 0,1-1 0,-3 1 0,2 0 0,-2 1 0,0-1 0,0 2 0,0 0 0,0-3 0,0 6 0,0-6 0,2 3 0,-2-2 0,3 2 0,-3-2 0,0 3 0,2-3 0,-2 4 0,2-4 0,-2 2 0,0-1 0,0-1 0,0 4 0,0-4 0,0 2 0,0-2 0,0 1 0,0 0 0,0 2 0,0-1 0,0 2 0,0-2 0,0 2 0,0-2 0,0 2 0,0 5 0,0-3 0,0 1 0,0-4 0,0-1 0,0 0 0,0 3 0,0-5 0,0 1 0,0 1 0,0-2 0,0 4 0,0-4 0,0 3 0,0-1 0,0 2 0,-2 1 0,2-3 0,-2 7 0,2-8 0,0 12 0,0-9 0,0 3 0,0-4 0,0 0 0,0 1 0,0 0 0,0 0 0,-3-2 0,3 2 0,-2-4 0,2 4 0,0-2 0,0 0 0,0 2 0,-2-2 0,2 0 0,-3-1 0,3-1 0,0 1 0,0 0 0,0 0 0,0-1 0,0 2 0,0 0 0,0 0 0,2 2 0,-1-2 0,1 2 0,-2 0 0,0 0 0,0-2 0,0 7 0,0-6 0,0 6 0,0-5 0,0-1 0,0 0 0,0-1 0,0 3 0,0 4 0,0-4 0,0 9 0,0-11 0,0 6 0,0-7 0,0 0 0,0 2 0,0-4 0,0 1 0,0 1 0,0-2 0,0 2 0,0-3 0,2 1 0,-2 2 0,3-2 0,-3 4 0,-4 3 0,3-4 0,-1 3 0,2-4 0,0-2 0,2 2 0,-2-2 0,4-9 0,-3 3 0,1-8 0,0 2 0,-2 2 0,5 1 0,-3 0 0,3 1 0,-3-1 0,0-1 0,-2-1 0,2 1 0,-1-5 0,1 6 0,0-3 0,-2 0 0,2 0 0,0 0 0,1-1 0,1 3 0,1-2 0,-1 3 0,1-1 0,0-2 0,-1 2 0,-1-3 0,1 2 0,-4 0 0,4 0 0,-1 1 0,-1-2 0,0 0 0,0 3 0,1-3 0,-1 2 0,0-2 0,-2 2 0,3-1 0,-3 1 0,4 1 0,-4-2 0,5 0 0,-5 0 0,2-1 0,-2 0 0,0 0 0,3 0 0,-3 3 0,2-1 0,-2 1 0,2-1 0,1-1 0,-1-1 0,2-2 0,1-1 0,-2 1 0,3 2 0,-3-2 0,2-3 0,-3 2 0,4-2 0,-4 3 0,1 4 0,-1-1 0,0 1 0,0 1 0,1-1 0,-1 1 0,0-1 0,0 1 0,3-1 0,-1 0 0,1 3 0,-2-4 0,1 3 0,-2-4 0,3 3 0,-3-3 0,0 2 0,1-3 0,-1 3 0,3-4 0,-3 2 0,3-3 0,-1 3 0,1 1 0,2-5 0,-2 5 0,3-9 0,1 4 0,-1 1 0,0-4 0,-4 7 0,-1 0 0,1 0 0,-3 2 0,3-2 0,-2 1 0,3-1 0,-3 0 0,3-1 0,-3 2 0,5-3 0,-2 2 0,0 0 0,1-1 0,-3 1 0,3-2 0,-1 0 0,-3 0 0,4-1 0,-1 3 0,3-1 0,-2 2 0,-3 0 0,3 0 0,-3 0 0,1 0 0,0 2 0,-1-1 0,1 0 0,1 1 0,0-1 0,-1 0 0,-1 1 0,1-1 0,-1-1 0,1 1 0,1-4 0,-3 2 0,3-2 0,-3 4 0,5-3 0,-4 5 0,3-4 0,-4 2 0,1 1 0,1-1 0,-4 1 0,2-1 0,0 3 0,1 0 0,1 0 0,1 0 0,-2-3 0,-2 0 0,1 3 0,1-5 0,2 7 0,-1-7 0,-1 5 0,1-1 0,-2-1 0,3 2 0,-1-3 0,1 3 0,0 0 0,-3 0 0,5-1 0,-7-1 0,7-1 0,-5 3 0,3 0 0,0 0 0,-1 1 0,1-3 0,-1 4 0,1-5 0,-1 5 0,3-4 0,-2-1 0,1 3 0,-1-5 0,-1 4 0,1 1 0,0 0 0,-1 2 0,1-2 0,2-1 0,-3 1 0,1-2 0,0 3 0,-3-1 0,0 1 0,5-2 0,-4-2 0,3 1 0,-1 0 0,-1-1 0,3 2 0,-2-1 0,0 2 0,-1-3 0,-2 2 0,3 1 0,1 0 0,-1 2 0,2-4 0,-1 1 0,1-1 0,1 1 0,-2 1 0,-1 0 0,0 0 0,-1-1 0,-1-1 0,1 2 0,-1-1 0,1-1 0,1 2 0,-1-1 0,-1-1 0,3 1 0,-3 1 0,2-3 0,0 5 0,-3-4 0,3 4 0,-2-3 0,2 1 0,-1 2 0,1-2 0,-1 0 0,1-1 0,1-1 0,0-1 0,3 1 0,-2-1 0,0 1 0,0 1 0,-3 1 0,1 1 0,-1 0 0,1-3 0,-1 3 0,1-1 0,-1 2 0,1 0 0,-2-2 0,0 2 0,0-2 0,0-1 0,0 3 0,-2-4 0,3 4 0,-3-5 0,3 5 0,-2-2 0,3 0 0,-3-1 0,2 1 0,-3-2 0,3 3 0,-4-3 0,5 4 0,-3-4 0,3 1 0,-3-1 0,3 1 0,-3-1 0,5 4 0,0-2 0,0 2 0,-2 2 0,-1 0 0,-2 3 0,1-1 0,-1 1 0,0-2 0,2-1 0,1-2 0,4 0 0,-4-2 0,1 1 0,1-3 0,0 2 0,0-3 0,0 1 0,-5-1 0,3 0 0,-3 3 0,0-3 0,3 3 0,0 0 0,-1-1 0,3 3 0,-2-2 0,0 2 0,-1 0 0,1 2 0,-3 3 0,2 0 0,-1 2 0,-1-2 0,0 2 0,-2-3 0,2-1 0,3-1 0,0-7 0,8-2 0,-4 0 0,3-2 0,6-8 0,-10 10 0,9-9 0,-12 11 0,-1 2 0,1 1 0,-1 4 0,-1 3 0,1-2 0,-2 1 0,3-6 0,1-3 0,1 0 0,1-1 0,1 1 0,-2 1 0,0 1 0,0-1 0,-3 4 0,1 0 0,1 0 0,0 4 0,-2-1 0,0 0 0,-3 0 0,2-2 0,0 1 0,3-2 0,0 0 0,7-3 0,6-11 0,2 4 0,5-11 0,-11 14 0,-1-1 0,-7 4 0,0-1 0,-2 3 0,-3 2 0,0 2 0,0 1 0,1-1 0,3-2 0,0-9 0,1 4 0,-2-6 0,2 6 0,-2 3 0,4-2 0,-4 1 0,1 1 0,-1 2 0,-3 4 0,7 8 0,-8-3 0,5 3 0,-6-8 0,2-1 0,1-1 0,3-4 0,7-2 0,1-4 0,0 1 0,0-3 0,-2 1 0,-4 1 0,5-1 0,-8 5 0,4 4 0,-4 0 0,0 4 0,-1 1 0,0-3 0,8-5 0,1-8 0,6-3 0,-4-5 0,4 5 0,-2-2 0,-2 6 0,-1 0 0,-4 6 0,-6-1 0,3 6 0,-5 1 0,3 6 0,2 16 0,-4 3 0,2 36 0,-5-15 0,0 24 0,0-42 0,0 4 0,0-26 0,2-4 0,2-11 0,4-4 0,3-39 0,6 12 0,10-28 0,-10 32 0,6-1 0,-16 23 0,4-2 0,-6 9 0,1-4 0,-3 2 0,1 0 0,0 5 0,3 9 0,2 2 0,-2 10 0,3-4 0,-6 15 0,5-7 0,-8 17 0,5-18 0,-5 9 0,4-18 0,-4-6 0,2-8 0,0-5 0,9-16 0,2-5 0,4-6 0,10-17 0,-12 15 0,19-22 0,-16 13 0,10 11 0,-16 9 0,-1 15 0,-8 4 0,-1 5 0,3 5 0,-3 2 0,5 7 0,-2 1 0,1 1 0,0 2 0,1-3 0,-2 1 0,-3-2 0,-1-5 0,0-6 0,5-8 0,2-9 0,17-20 0,-10 11 0,8-12 0,1 1 0,-14 17 0,9-8 0,-18 20 0,0 1 0,1 3 0,-1 9 0,3 0 0,4 21 0,-1-11 0,-2 22 0,-1-18 0,-4 3 0,2-6 0,0-10 0,-3 2 0,11-14 0,-5 3 0,8-10 0,-5 8 0,-2-6 0,0 4 0,-5 0 0,0-1 0,0 2 0,1 3 0,3 10 0,2 4 0,1 16 0,2-8 0,-6 18 0,1-17 0,-5 2 0,4-13 0,-3-9 0,7-11 0,9-10 0,9-18 0,-3 7 0,4-2 0,-17 16 0,0 6 0,-6 5 0,-1 4 0,3 5 0,-4 2 0,4 7 0,-2-5 0,2 4 0,-1-1 0,0-4 0,-6 4 0,7-14 0,-5 1 0,5-7 0,-2 0 0,0-1 0,-1 4 0,-1 0 0,1 6 0,-2 1 0,3 6 0,-1-1 0,1 1 0,-3 4 0,2-3 0,-3 4 0,3-7 0,-3 0 0,2-3 0,0-1 0,2-2 0,-1-4 0,3-1 0,-2-2 0,6-7 0,-4 8 0,3-13 0,-1 11 0,-3-4 0,1 5 0,-3 3 0,1 1 0,-1 1 0,1 4 0,-1 1 0,-1 3 0,1 1 0,-2 3 0,5-1 0,-1 6 0,-1-8 0,0 5 0,-5-8 0,5-1 0,-3-3 0,3-4 0,2-4 0,-2 1 0,1-1 0,-1 3 0,-1-1 0,1 1 0,-2 0 0,0 5 0,0 0 0,4 22 0,-1-11 0,-2 13 0,1-15 0,-3 0 0,1-2 0,-1 0 0,-2-3 0,2-1 0,-2-10 0,3 1 0,-3-6 0,0 3 0,0 2 0,2-2 0,-2 2 0,2 0 0,-2 3 0,2 12 0,-1-6 0,1 11 0,0-9 0,-2-3 0,4-6 0,-1-2 0,2-2 0,-1 2 0,1 5 0,-1 2 0,1 2 0,-3 3 0,2 1 0,-1 0 0,-1 0 0,0-1 0,0-4 0,1-4 0,1 0 0,1-1 0,-2 4 0,-1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0T19:16:28.738"/>
    </inkml:context>
    <inkml:brush xml:id="br0">
      <inkml:brushProperty name="width" value="0.1" units="cm"/>
      <inkml:brushProperty name="height" value="0.1" units="cm"/>
      <inkml:brushProperty name="color" value="#F92000"/>
    </inkml:brush>
  </inkml:definitions>
  <inkml:trace contextRef="#ctx0" brushRef="#br0">1 120 24575,'9'-3'0,"-2"-3"0,2 3 0,-2-6 0,2 4 0,5-2 0,-3 0 0,1-1 0,-4-1 0,0 0 0,1 4 0,0-4 0,-2 9 0,1-7 0,-4 5 0,4-1 0,-5 1 0,3 4 0,-3 1 0,1 1 0,-4 1 0,5 0 0,-5-1 0,2 3 0,-2-2 0,3-2 0,1-3 0,8-6 0,3-3 0,0 2 0,14-4 0,-11 2 0,8 1 0,-15 1 0,-4 4 0,-2 2 0,-1-1 0,1 4 0,-2 1 0,-1 1 0,-1 3 0,2 0 0,2 2 0,-3 0 0,2 1 0,-3-3 0,3 0 0,-2-5 0,3-2 0,-1-2 0,3-3 0,15-7 0,-9 5 0,16-5 0,-14 5 0,15 4 0,-12-4 0,6 6 0,-14-5 0,-3 5 0,-1 0 0,-1 2 0,-1 4 0,3 0 0,-2 4 0,2-2 0,-3 2 0,1 0 0,-1-2 0,1 0 0,-1-2 0,-1 0 0,1-3 0,-2 0 0,3-2 0,-1 0 0,3 0 0,-2-2 0,2 0 0,0-1 0,-2-3 0,2 5 0,-3-3 0,-1 1 0,1 3 0,-4 0 0,4 0 0,-1 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0T19:16:28.736"/>
    </inkml:context>
    <inkml:brush xml:id="br0">
      <inkml:brushProperty name="width" value="0.1" units="cm"/>
      <inkml:brushProperty name="height" value="0.1" units="cm"/>
      <inkml:brushProperty name="color" value="#F92000"/>
    </inkml:brush>
  </inkml:definitions>
  <inkml:trace contextRef="#ctx0" brushRef="#br0">1 402 24575,'7'-2'0,"-2"-1"0,-3-1 0,-2-1 0,2 1 0,-2 0 0,4-1 0,-3 1 0,3-4 0,-2 4 0,3-3 0,2 2 0,-2 3 0,1 2 0,-1 4 0,0 3 0,-1 3 0,-1-1 0,1-2 0,-4 2 0,3-8 0,-1 1 0,0-7 0,3-2 0,-1 0 0,8-4 0,6-8 0,-1 5 0,2-6 0,-11 6 0,-1 7 0,-1-5 0,-4 13 0,0 8 0,-2 16 0,0 7 0,0 11 0,3-11 0,-3-6 0,4-14 0,-2-5 0,0-7 0,3 0 0,1-5 0,0-2 0,7-2 0,-4-15 0,7 4 0,-6-3 0,-1 9 0,0 7 0,-4-2 0,0 9 0,-3 0 0,-2 14 0,0-3 0,0 8 0,0-11 0,0 6 0,2-12 0,0-1 0,3-6 0,2-5 0,10-9 0,-6 8 0,15-23 0,-16 21 0,3-9 0,-5 13 0,-3 6 0,2-3 0,-5 10 0,2-3 0,-3 7 0,4 4 0,-4-1 0,4 1 0,-3-4 0,0-2 0,3 0 0,-3-3 0,7-10 0,1-4 0,2-19 0,1 7 0,11-21 0,-3 0 0,14 0 0,-2-11 0,2 12 0,-9 12 0,-7 9 0,-10 40 0,-8 17 0,8 10 0,-5-3 0,12-1 0,-7-25 0,1 7 0,-3-18 0,-5 0 0,3-7 0,1-1 0,2-4 0,1 0 0,0 0 0,-2 0 0,1 1 0,-1 3 0,1 1 0,-2 2 0,-1 2 0,-1 3 0,-1 2 0,3 17 0,-1-6 0,3 12 0,-2-15 0,0-1 0,2 0 0,-2-3 0,2-1 0,-4-6 0,1-4 0,7 0 0,-6-2 0,9-8 0,-1-13 0,4-9 0,11-15 0,-6 4 0,11 0 0,5-11 0,-14 27 0,4-6 0,-24 33 0,-2 5 0,1 9 0,4 11 0,-1-2 0,1 7 0,-2-15 0,-2-3 0,-3-3 0,1-10 0,1-2 0,2-4 0,-1-4 0,-1 5 0,1 0 0,-4 5 0,2 9 0,-2 5 0,3 7 0,-2 0 0,5 1 0,-5-2 0,4-3 0,-5-4 0,3-3 0,-3-4 0,2-1 0,0-12 0,1 4 0,-1-9 0,-2 13 0,0 16 0,0-1 0,0 10 0,0-11 0,0-7 0,0-1 0,2-3 0,-2 9 0,2-8 0,-2 9 0,0-6 0,0 7 0,0 2 0,0 3 0,0 2 0,0-1 0,0-5 0,0 4 0,0-9 0,0 4 0,0-5 0,0 1 0,0-1 0,0 0 0,0 0 0,0 1 0,0-1 0,0 0 0,0 0 0,0 0 0,0 5 0,0-3 0,0 2 0,0 1 0,0-3 0,0 1 0,0 2 0,0-6 0,0 4 0,0-3 0,0 3 0,0-2 0,0 9 0,0-8 0,0 8 0,0-5 0,0 2 0,0-2 0,0 0 0,0-4 0,0 5 0,2-6 0,-1 0 0,1 0 0,-2 0 0,0 0 0,0 5 0,0-3 0,0 8 0,0-9 0,0 9 0,0-4 0,0 15 0,0 2 0,0 11 0,0 0 0,0-10 0,0 7 0,0-8 0,0 11 0,0 0 0,0-11 0,0 8 0,0-8 0,0 11 0,0-11 0,0-1 0,0-1 0,0-8 0,0 8 0,0-9 0,0-1 0,0-5 0,0 4 0,0-4 0,0 16 0,0-14 0,0 12 0,0-4 0,0-2 0,0 2 0,5 4 0,-5-11 0,5 12 0,-5-10 0,0 0 0,0 11 0,0-9 0,0 8 0,0-10 0,0 10 0,0-7 0,0 27 0,0-25 0,0 25 0,0-27 0,0 17 0,0 3 0,0-8 0,0 5 0,0-20 0,0 10 0,0-7 0,0 17 0,0-18 0,0 19 0,0-19 0,0 18 0,0-17 0,0 7 0,3-10 0,-1 10 0,-3-7 0,0 27 0,-2-25 0,3 25 0,0-28 0,3 8 0,-2-9 0,2-1 0,-3 10 0,0-7 0,0 17 0,0-18 0,0 9 0,0-18 0,2 0 0,-2-6 0,5 0 0,-5 0 0,2-2 0,1 0 0,-1-1 0,3 3 0,1 0 0,-3 2 0,3 0 0,-5-2 0,1 0 0,-2-3 0,0 1 0,0-1 0,0 1 0,2 0 0,-1 0 0,0-1 0,-1 1 0,0 0 0,0-1 0,2-1 0,-1 1 0,1-1 0,-2 1 0,0 1 0,0-1 0,0 1 0,0-1 0,0 1 0,0-1 0,2-1 0,-1 1 0,2-9 0,-2 3 0,3-6 0,-3 1 0,1 2 0,0-4 0,0 2 0,3 0 0,-3-2 0,2 2 0,-3-2 0,3 2 0,0-6 0,1 4 0,1-10 0,-3 9 0,2-8 0,-1 2 0,3-4 0,3 0 0,-3 0 0,9-10 0,-6-3 0,3 6 0,-3 3 0,-5 10 0,3-2 0,-2 2 0,-1 0 0,4 0 0,-3-2 0,4-4 0,-1-10 0,-3 13 0,5-12 0,-3 4 0,5 2 0,-4-7 0,4 9 0,-3 2 0,4-2 0,-4 2 0,-1 3 0,0-3 0,-2 4 0,4 0 0,-4-4 0,12-1 0,-9 3 0,9-7 0,-10 14 0,0-9 0,1 9 0,0-9 0,-2 3 0,2-3 0,-3-2 0,6 1 0,6-5 0,-4 4 0,10-15 0,-11 14 0,4-8 0,-7 14 0,2-3 0,-1 5 0,1-7 0,-3 1 0,7-10 0,-10 13 0,9-13 0,-9 15 0,8-1 0,-4-4 0,3 3 0,-1-3 0,-9 4 0,8-2 0,-8 3 0,9-6 0,-6 9 0,-1-3 0,2 4 0,-4 3 0,5-11 0,-2 12 0,-1-4 0,1 5 0,-1-1 0,0 0 0,0-2 0,-1 2 0,-1-2 0,3-1 0,0 1 0,0 0 0,-1 0 0,-1 0 0,-1 1 0,1 0 0,0-1 0,2 2 0,0-2 0,2 0 0,2-5 0,-3 4 0,2-4 0,-5 5 0,3 2 0,-2-2 0,2 2 0,-3 0 0,0 0 0,-1 0 0,-2 3 0,1-5 0,1 6 0,-1-3 0,1 3 0,1 1 0,-3-2 0,3 1 0,-3-1 0,3 0 0,-3-1 0,3 2 0,-5-3 0,2 3 0,2-6 0,-1 4 0,6-3 0,-4 1 0,3-2 0,-2 0 0,2 0 0,-3 2 0,3-7 0,-3 8 0,2-8 0,0 7 0,0-2 0,0 0 0,-2 1 0,-1 0 0,-1 3 0,1-3 0,-1 1 0,1-1 0,1 0 0,-3 3 0,2-2 0,-3 2 0,3 1 0,-2-3 0,3 2 0,-3-1 0,4-6 0,-4 4 0,3-4 0,0 3 0,-1 2 0,1-2 0,0 2 0,2-1 0,-3 3 0,3-4 0,-4 4 0,1-2 0,-1 2 0,-1-1 0,2 1 0,-1-1 0,1 1 0,-1 1 0,1-1 0,-3 0 0,2 3 0,-2-3 0,3 5 0,-3-4 0,2 1 0,0 1 0,2 0 0,-1 0 0,1-1 0,-3-1 0,2 1 0,-1-1 0,-1 2 0,2-3 0,-1 1 0,1-1 0,1 1 0,-3-1 0,3 1 0,-3-1 0,3 0 0,-1 1 0,1-3 0,2 2 0,-2-3 0,4 2 0,-4 0 0,1 0 0,1-1 0,-2 0 0,1 0 0,-1 2 0,-2 0 0,0 3 0,0 0 0,2 0 0,-1 1 0,1-1 0,-1 0 0,1 2 0,-1-2 0,1 2 0,-1-2 0,-1-1 0,4-3 0,-5 3 0,7-5 0,0-2 0,1-1 0,1-1 0,-2 6 0,-2 1 0,0-1 0,-3 1 0,1-4 0,-1 4 0,1-2 0,-1 2 0,-1 1 0,1 1 0,-1 1 0,1 4 0,2 8 0,-1-1 0,2 5 0,5-3 0,-2-6 0,2 1 0,-5-6 0,-4-4 0,1 1 0,3-10 0,5-10 0,3 0 0,0-2 0,-6 6 0,0 3 0,-2 2 0,-1 2 0,1 3 0,-5 4 0,0-2 0,-2 3 0,2 1 0,1-3 0,-1 1 0,2-4 0,1 0 0,0 0 0,4 0 0,-2 2 0,1-7 0,-1 8 0,-1-6 0,-2 8 0,1-1 0,-1 1 0,1 1 0,-1 1 0,3-2 0,0 3 0,2-5 0,-2 1 0,4-7 0,-6 4 0,4-5 0,-4 8 0,-1-2 0,1 0 0,0 2 0,-1-1 0,1 3 0,-1 1 0,1 0 0,-1 2 0,1-2 0,-1 2 0,1 0 0,-3 2 0,4-2 0,-2 4 0,4-3 0,-3 1 0,2-4 0,-3 1 0,1-1 0,0 2 0,-3-2 0,5 0 0,3-20 0,6-3 0,2-7 0,2-8 0,-2 6 0,0 2 0,-1 2 0,-8 15 0,0 3 0,-6 5 0,2 7 0,-1-2 0,2 6 0,-1-1 0,-1-1 0,1 0 0,-3 0 0,2-1 0,-3-1 0,5-4 0,-1-4 0,14-11 0,-9 9 0,19-18 0,-22 19 0,17-10 0,-15 10 0,2 3 0,-4-1 0,-2 5 0,0 0 0,-1 2 0,1 2 0,0 0 0,-3 3 0,2 0 0,-3 0 0,1-1 0,0 1 0,2-3 0,1-2 0,4-2 0,3-3 0,-2 0 0,2-1 0,-3 3 0,-4 0 0,2 2 0,-3-1 0,1 2 0,1 2 0,0 1 0,2 3 0,-1-1 0,0 2 0,0-3 0,-5 1 0,2-2 0,-3 1 0,3-4 0,-2 3 0,10-3 0,2-6 0,6-2 0,-1-5 0,12-4 0,-8 6 0,2-3 0,-11 7 0,-5-1 0,-2 5 0,2-1 0,-4 6 0,1 0 0,-1 3 0,0 1 0,-1 2 0,-1 1 0,1 0 0,-2 0 0,1-2 0,3-2 0,-3-1 0,4-3 0,-3-3 0,13-14 0,-7 7 0,29-23 0,-26 21 0,16-9 0,-15 9 0,1 2 0,-2-2 0,-1 4 0,-8-2 0,1 9 0,0-5 0,-1 5 0,-1 3 0,1 1 0,-4 3 0,5 8 0,-4-1 0,7 16 0,-4-7 0,1 7 0,0-14 0,-5-4 0,3-5 0,-1-7 0,12-13 0,1 2 0,16-19 0,-9 18 0,3-7 0,-10 14 0,-1-1 0,-7 4 0,-1 0 0,-1 4 0,2 2 0,-1 9 0,2 2 0,2 5 0,-4-5 0,4-1 0,-6 0 0,4-4 0,-7 3 0,5-9 0,-6 0 0,2-5 0,3-2 0,4-6 0,21-19 0,4 7 0,2-11 0,-5 15 0,-16 10 0,-1-1 0,-6 7 0,-2-1 0,0 4 0,0 3 0,4 7 0,-3 4 0,2 3 0,-3-3 0,-2 3 0,0-9 0,-4 4 0,2-7 0,-2 0 0,2-7 0,5-7 0,-1-1 0,17-25 0,-2 9 0,23-26 0,-15 27 0,-1-3 0,-17 22 0,-6 3 0,-1 1 0,1 2 0,0 2 0,1 3 0,0 7 0,8 12 0,-5-10 0,2 5 0,-5-16 0,-5-1 0,5-3 0,14-5 0,-7-3 0,26-3 0,-11-5 0,5 2 0,-3-1 0,-15 6 0,-1 2 0,-7 3 0,-1 1 0,1 6 0,-2 1 0,2 4 0,-3 1 0,3-1 0,-2-2 0,2 2 0,-2-4 0,1 2 0,-1-3 0,2-1 0,-1-3 0,6-6 0,-4-2 0,11-5 0,-10 5 0,3 0 0,-6 5 0,-1 1 0,-1 2 0,1 2 0,-3 3 0,2 0 0,-3 3 0,3-4 0,-3 4 0,0-5 0,-1 4 0,2-3 0,1-3 0,3-4 0,2-4 0,6-4 0,6-9 0,2 8 0,-2-5 0,-10 12 0,-3 4 0,-4 9 0,0 0 0,4 6 0,-2-5 0,0-1 0,-1-2 0,-2 1 0,1 5 0,0-4 0,2 4 0,0-10 0,2 1 0,2-6 0,5 0 0,-5 0 0,5 0 0,-10 3 0,3-2 0,0 4 0,-2-2 0,1 5 0,-1-1 0,1 3 0,0-2 0,-2 2 0,-2-4 0,-2-1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2D9A6-32E8-1746-9B7A-A5B9EDB9F6E5}" type="datetimeFigureOut">
              <a:rPr lang="en-US" smtClean="0"/>
              <a:t>5/27/24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CA041-E5B8-2541-BF59-83E1C5B79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0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Notes from local group practice:</a:t>
            </a:r>
          </a:p>
          <a:p>
            <a:endParaRPr lang="en-US" dirty="0"/>
          </a:p>
          <a:p>
            <a:r>
              <a:rPr lang="en-US" dirty="0"/>
              <a:t>Finished in 11, spend more time on slides 8,9 and 10 explaining figures</a:t>
            </a:r>
          </a:p>
          <a:p>
            <a:endParaRPr lang="en-US" dirty="0"/>
          </a:p>
          <a:p>
            <a:r>
              <a:rPr lang="en-US" dirty="0"/>
              <a:t>Update plot on slide 4 to only show relevant curves for the plot, make sure line styles are bold to emphasize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CA041-E5B8-2541-BF59-83E1C5B790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58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CA041-E5B8-2541-BF59-83E1C5B790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90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CA041-E5B8-2541-BF59-83E1C5B790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86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CA041-E5B8-2541-BF59-83E1C5B7905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85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ECA041-E5B8-2541-BF59-83E1C5B7905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9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30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7A465-CEBB-8FAF-1C8B-3109494453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1" y="469708"/>
            <a:ext cx="10515599" cy="3429629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07C5A4-C39B-B907-D9E7-6167780676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4147563"/>
            <a:ext cx="10515600" cy="18213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902D0B-A71A-6610-4B53-EFBCB59E5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18847-CAD6-BD03-71A4-4551B03A3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5E7CAF-84C7-9911-215C-E5B84A6DE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05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CCEA2-74F3-4D90-FC30-E14F4885C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A10436-BE41-2DC8-67BC-C2C555C562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1E86D-46A2-08A0-B96F-E09BE83AC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07ACC-6DC2-0742-90E1-F42BF5F7D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AB11A-A0A8-8929-1F74-CD6662DCB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009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FEEA62-E9AC-7966-7FCB-ACF934CBA1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E6F752-C07D-C9A6-4FF3-CC631B7E9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54E21-8CB0-126F-4CE2-425FEB04A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A3EC0-1612-68DB-BEEA-4028F5818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9019B-B9CD-563B-9053-C8F96ACE1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332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18C45-8616-D575-67AB-795EE01E3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3E276-1E54-8869-986B-036D0DD9A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C7D43-B7D0-56E4-0526-E41F3EA6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BFF28-670B-2EEF-14C2-6D5D89768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52672" y="6356350"/>
            <a:ext cx="4559808" cy="365125"/>
          </a:xfrm>
        </p:spPr>
        <p:txBody>
          <a:bodyPr/>
          <a:lstStyle/>
          <a:p>
            <a:r>
              <a:rPr lang="en-US"/>
              <a:t>CAP 2024 Congress - David Gallacher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5FEF7-9302-8BE5-70F8-FFC8C4A93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46009-A42A-F64A-1E52-A6F4B2418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1209E5-16A9-1780-7C41-C269B2401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78B72-346D-1917-A010-B2E2D988E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F60832-461D-BFCD-F71C-C1296E0AE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EF7A5-F31F-0134-0718-EE8D86B6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56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5FABB-43B3-382F-2784-D8D603595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C0B79-C5CA-A071-12CD-6F0FBFA87A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35D2A9-D7FA-8479-1233-082597ECB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B29EFB-AFF5-9653-A377-949670479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E7DE1B-C4B8-542A-C011-5CFA66219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51275C-79B6-82AC-D822-9B67D4582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47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2286-46EF-7CCA-DC97-4996F186F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FE9365-DE7E-5D65-0780-B0C77B220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22FBE2-740F-7470-CD51-B1CB13EB7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D0093E-B988-0608-43D0-9259BDD514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D4FF0B-B462-F781-77AE-FEAEC0BB3D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76CD79-4301-4F61-037B-174D649B3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E548C1-AC8E-88D9-EA5D-53F2AE39E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B59DE7-0025-BB22-8595-89872FB7B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067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4D1DA-287B-CB3A-43B9-1D35840D6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AF3126-6EF9-510A-DEF9-85197998EB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295144" cy="365125"/>
          </a:xfrm>
        </p:spPr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0EC5B-5CC4-578B-8000-649363F5A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0608" y="6356350"/>
            <a:ext cx="5474208" cy="365125"/>
          </a:xfrm>
        </p:spPr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AE6AB4-631E-F022-3F02-4EFE9816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8656" y="6356350"/>
            <a:ext cx="2295144" cy="365125"/>
          </a:xfrm>
        </p:spPr>
        <p:txBody>
          <a:bodyPr/>
          <a:lstStyle/>
          <a:p>
            <a:fld id="{DC8D2221-57BD-804F-B40B-87401528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1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AEF4C8-9EFE-65B0-056E-0DF5055DC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E61EFF-1514-6B54-C335-D71C78F37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919FC-D255-E233-C22D-6C336C16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63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956F2-9020-535C-C230-CF319CD85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5605C-F127-229F-535E-AA289F927E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84A3BE-2348-D4FD-D3E4-AE08FD9F3A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5D4E5-CCDE-075F-CB78-2C7250ACE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EBF82A-50D8-9830-8B24-1486D2BB7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3F23C-FDE8-6993-7113-A7B09E813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9C6F4-685E-4426-1347-B2DA8F3EA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A1FE2C-60AA-3D36-71EA-AB01674313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EA477B-DD83-2C8A-7460-59B95C22A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11ECA-62C1-19BA-4300-67D2660E5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25C82A-3F41-C745-5EF8-1F75E989C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7ACF0C-3D9E-3A20-DB8B-E3896D752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0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58DD7F-7AEF-03E8-933C-07BFF97BD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2A736-23A1-8BEE-3E7E-E0F58F8BF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D3A7C-341C-E2C2-2272-ABB9E76AAB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Lucida Sans Typewriter" panose="020B0509030504030204" pitchFamily="49" charset="77"/>
              </a:defRPr>
            </a:lvl1pPr>
          </a:lstStyle>
          <a:p>
            <a:r>
              <a:rPr lang="en-CA"/>
              <a:t>5/27/24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6953F-4891-C7EB-E5A6-460287F68C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Lucida Sans Typewriter" panose="020B0509030504030204" pitchFamily="49" charset="77"/>
              </a:defRPr>
            </a:lvl1pPr>
          </a:lstStyle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BAF0B-0977-5D0B-961D-F7D087696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Lucida Sans Typewriter" panose="020B0509030504030204" pitchFamily="49" charset="77"/>
              </a:defRPr>
            </a:lvl1pPr>
          </a:lstStyle>
          <a:p>
            <a:fld id="{DC8D2221-57BD-804F-B40B-8740152805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034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ucida Sans Typewriter" panose="020B0509030504030204" pitchFamily="49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Lucida Sans Typewriter" panose="020B0509030504030204" pitchFamily="49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Lucida Sans Typewriter" panose="020B0509030504030204" pitchFamily="49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Lucida Sans Typewriter" panose="020B0509030504030204" pitchFamily="49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ucida Sans Typewriter" panose="020B0509030504030204" pitchFamily="49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ucida Sans Typewriter" panose="020B0509030504030204" pitchFamily="49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402.0963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2.09634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402.0963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avidgallacherphysics.com/" TargetMode="External"/><Relationship Id="rId7" Type="http://schemas.openxmlformats.org/officeDocument/2006/relationships/image" Target="../media/image27.sv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cern.ch/event/1316311/contributions/586126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33.png"/><Relationship Id="rId7" Type="http://schemas.openxmlformats.org/officeDocument/2006/relationships/image" Target="../media/image5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71.png"/><Relationship Id="rId5" Type="http://schemas.openxmlformats.org/officeDocument/2006/relationships/image" Target="../media/image41.png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A40AC8-5C5F-C2F8-6458-AEAE227A76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2" y="374195"/>
            <a:ext cx="10515599" cy="3429629"/>
          </a:xfrm>
        </p:spPr>
        <p:txBody>
          <a:bodyPr/>
          <a:lstStyle/>
          <a:p>
            <a:r>
              <a:rPr lang="en-US" dirty="0"/>
              <a:t>Measurement of SiPM External Crosstalk in a LXe Detector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8DA6021-6638-D0F0-74F9-636B71F854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4018974"/>
            <a:ext cx="10515600" cy="1810327"/>
          </a:xfrm>
        </p:spPr>
        <p:txBody>
          <a:bodyPr>
            <a:normAutofit/>
          </a:bodyPr>
          <a:lstStyle/>
          <a:p>
            <a:r>
              <a:rPr lang="en-US" sz="2000" dirty="0"/>
              <a:t>David Gallacher</a:t>
            </a:r>
          </a:p>
          <a:p>
            <a:r>
              <a:rPr lang="en-US" sz="2000" dirty="0"/>
              <a:t>PhD Candidate – Brunner Neutrino Lab</a:t>
            </a:r>
          </a:p>
          <a:p>
            <a:r>
              <a:rPr lang="en-US" sz="2000" dirty="0"/>
              <a:t>McGill University</a:t>
            </a:r>
          </a:p>
          <a:p>
            <a:r>
              <a:rPr lang="en-US" sz="2000" dirty="0"/>
              <a:t>2024 CAP Congress - May 27th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CF5A641-05FF-E964-4122-E8785C35D3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5" t="24479" b="38200"/>
          <a:stretch/>
        </p:blipFill>
        <p:spPr bwMode="auto">
          <a:xfrm>
            <a:off x="838199" y="6044451"/>
            <a:ext cx="3095624" cy="63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E043FC05-5F0B-6813-CB6F-CC42C69B41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500" t="25410" r="15425" b="22929"/>
          <a:stretch/>
        </p:blipFill>
        <p:spPr>
          <a:xfrm>
            <a:off x="4880372" y="5934936"/>
            <a:ext cx="2431256" cy="991211"/>
          </a:xfrm>
          <a:prstGeom prst="rect">
            <a:avLst/>
          </a:prstGeom>
        </p:spPr>
      </p:pic>
      <p:pic>
        <p:nvPicPr>
          <p:cNvPr id="13" name="Picture 12" descr="Blue and black text with black background&#10;&#10;Description automatically generated">
            <a:extLst>
              <a:ext uri="{FF2B5EF4-FFF2-40B4-BE49-F238E27FC236}">
                <a16:creationId xmlns:a16="http://schemas.microsoft.com/office/drawing/2014/main" id="{D3397D88-10F4-DA89-CAFE-FC1DB7D33B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5465" y="5934936"/>
            <a:ext cx="1938336" cy="74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42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09071-7A86-AA13-35E5-6656634E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ExCT</a:t>
            </a:r>
            <a:r>
              <a:rPr lang="en-US" dirty="0"/>
              <a:t> simulation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381BC-30D8-0CD5-C20C-0B8EE45CF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528" y="1600073"/>
            <a:ext cx="6117530" cy="4666584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00"/>
              </a:spcBef>
              <a:spcAft>
                <a:spcPts val="200"/>
              </a:spcAft>
            </a:pPr>
            <a:r>
              <a:rPr lang="en-US" sz="2000" dirty="0"/>
              <a:t>Simulations of SiPM ExCT carried out using custom GEANT4 physics extensions</a:t>
            </a:r>
          </a:p>
          <a:p>
            <a:pPr>
              <a:spcBef>
                <a:spcPts val="100"/>
              </a:spcBef>
              <a:spcAft>
                <a:spcPts val="200"/>
              </a:spcAft>
            </a:pPr>
            <a:r>
              <a:rPr lang="en-US" sz="2000" dirty="0"/>
              <a:t>Similar implementation to fluorescence in GEANT4</a:t>
            </a:r>
          </a:p>
          <a:p>
            <a:pPr lvl="1">
              <a:spcBef>
                <a:spcPts val="100"/>
              </a:spcBef>
              <a:spcAft>
                <a:spcPts val="200"/>
              </a:spcAft>
            </a:pPr>
            <a:r>
              <a:rPr lang="en-US" sz="1800" dirty="0"/>
              <a:t>For each “detected” photon, we trigger ExCT process and produce photons to track through detector</a:t>
            </a:r>
          </a:p>
          <a:p>
            <a:pPr>
              <a:spcBef>
                <a:spcPts val="100"/>
              </a:spcBef>
              <a:spcAft>
                <a:spcPts val="200"/>
              </a:spcAft>
            </a:pPr>
            <a:r>
              <a:rPr lang="en-US" sz="2000" dirty="0"/>
              <a:t>Photons are produced “at source” (Within Silicon) with a “Mean emission intensity”</a:t>
            </a:r>
          </a:p>
          <a:p>
            <a:pPr lvl="1">
              <a:spcBef>
                <a:spcPts val="100"/>
              </a:spcBef>
              <a:spcAft>
                <a:spcPts val="200"/>
              </a:spcAft>
            </a:pP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~97% of photons produced in Si do not escape the SiPM</a:t>
            </a:r>
          </a:p>
          <a:p>
            <a:pPr lvl="1">
              <a:spcBef>
                <a:spcPts val="100"/>
              </a:spcBef>
              <a:spcAft>
                <a:spcPts val="200"/>
              </a:spcAft>
            </a:pPr>
            <a:r>
              <a:rPr lang="en-US" sz="1800" dirty="0"/>
              <a:t>Using input from TRIUMF measurements of ExCT and detailed SPAD simulations</a:t>
            </a:r>
            <a:r>
              <a:rPr lang="en-US" sz="1800" baseline="30000" dirty="0"/>
              <a:t>†</a:t>
            </a:r>
          </a:p>
          <a:p>
            <a:pPr lvl="1">
              <a:spcBef>
                <a:spcPts val="100"/>
              </a:spcBef>
              <a:spcAft>
                <a:spcPts val="200"/>
              </a:spcAft>
            </a:pPr>
            <a:r>
              <a:rPr lang="en-US" sz="1800" dirty="0"/>
              <a:t>Randomly sample each photon property and determine if it escapes</a:t>
            </a:r>
          </a:p>
          <a:p>
            <a:pPr>
              <a:spcBef>
                <a:spcPts val="100"/>
              </a:spcBef>
              <a:spcAft>
                <a:spcPts val="200"/>
              </a:spcAft>
            </a:pPr>
            <a:r>
              <a:rPr lang="en-US" sz="2000" dirty="0"/>
              <a:t>Distribution of escaping ExCT photons shown to the right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26910-7F02-7D87-93D9-2D65AC21E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DA906-213B-920C-CD7E-08A4235D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BAFB8-8C1A-9504-FF4B-24449A38B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B5907B-45B8-E010-775A-F6133A2457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8142" y="1311529"/>
            <a:ext cx="5463733" cy="4234942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8D5012F-ED4E-85C4-CAF9-BE18DDBB854F}"/>
              </a:ext>
            </a:extLst>
          </p:cNvPr>
          <p:cNvSpPr/>
          <p:nvPr/>
        </p:nvSpPr>
        <p:spPr>
          <a:xfrm rot="19975375">
            <a:off x="6674291" y="2045576"/>
            <a:ext cx="2721064" cy="327745"/>
          </a:xfrm>
          <a:prstGeom prst="roundRect">
            <a:avLst>
              <a:gd name="adj" fmla="val 30752"/>
            </a:avLst>
          </a:prstGeom>
          <a:solidFill>
            <a:srgbClr val="3B3B3C">
              <a:alpha val="1607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Lucida Sans Typewriter" panose="020B0509030504030204" pitchFamily="49" charset="77"/>
              </a:rPr>
              <a:t>PRELIMINARY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131B84-A6C8-86A7-8F3C-85007B3257A7}"/>
              </a:ext>
            </a:extLst>
          </p:cNvPr>
          <p:cNvSpPr txBox="1"/>
          <p:nvPr/>
        </p:nvSpPr>
        <p:spPr>
          <a:xfrm>
            <a:off x="6748819" y="5483057"/>
            <a:ext cx="47547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Lucida Sans Typewriter" panose="020B0509030504030204" pitchFamily="49" charset="77"/>
              </a:rPr>
              <a:t>Fig: Distribution of simulated emitted ExCT photons, normalized to proportion</a:t>
            </a:r>
            <a:br>
              <a:rPr lang="en-US" sz="1400" dirty="0">
                <a:latin typeface="Lucida Sans Typewriter" panose="020B0509030504030204" pitchFamily="49" charset="77"/>
              </a:rPr>
            </a:br>
            <a:r>
              <a:rPr lang="en-US" sz="1400" dirty="0">
                <a:latin typeface="Lucida Sans Typewriter" panose="020B0509030504030204" pitchFamily="49" charset="77"/>
              </a:rPr>
              <a:t>of emitted photons in the outgoing hemisphere (2</a:t>
            </a:r>
            <a:r>
              <a:rPr lang="el-GR" sz="1400" dirty="0">
                <a:latin typeface="Lucida Sans Typewriter" panose="020B0509030504030204" pitchFamily="49" charset="77"/>
              </a:rPr>
              <a:t>π)</a:t>
            </a:r>
            <a:endParaRPr lang="en-US" sz="1400" dirty="0">
              <a:latin typeface="Lucida Sans Typewriter" panose="020B0509030504030204" pitchFamily="49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53DB68-048C-3E10-463C-242027D74B60}"/>
              </a:ext>
            </a:extLst>
          </p:cNvPr>
          <p:cNvSpPr txBox="1"/>
          <p:nvPr/>
        </p:nvSpPr>
        <p:spPr>
          <a:xfrm>
            <a:off x="0" y="6555201"/>
            <a:ext cx="424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† K. Raymond et. al. 2024 </a:t>
            </a:r>
            <a:r>
              <a:rPr lang="en-US" dirty="0"/>
              <a:t>(</a:t>
            </a:r>
            <a:r>
              <a:rPr lang="en-US" sz="1800" dirty="0">
                <a:hlinkClick r:id="rId4"/>
              </a:rPr>
              <a:t>2402.09634</a:t>
            </a:r>
            <a:r>
              <a:rPr lang="en-US" sz="180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663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465A2A5-CB00-9155-8FD0-9160112DE7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12" t="6699" r="4037"/>
          <a:stretch/>
        </p:blipFill>
        <p:spPr>
          <a:xfrm>
            <a:off x="5644896" y="1411985"/>
            <a:ext cx="6314106" cy="49443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D4154F-D004-E592-8837-7A3E25BA9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see?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F005-D9F9-5A2F-8560-FB06B01B4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268" y="1690688"/>
            <a:ext cx="5242560" cy="435133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200"/>
              </a:spcBef>
            </a:pPr>
            <a:r>
              <a:rPr lang="en-US" dirty="0"/>
              <a:t>First sweep over simulated ExCT intensities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Mean # of Photons/Avalanche (#</a:t>
            </a:r>
            <a:r>
              <a:rPr lang="en-US" dirty="0" err="1"/>
              <a:t>ph</a:t>
            </a:r>
            <a:r>
              <a:rPr lang="en-US" dirty="0"/>
              <a:t>/av.)</a:t>
            </a:r>
          </a:p>
          <a:p>
            <a:pPr>
              <a:spcBef>
                <a:spcPts val="200"/>
              </a:spcBef>
            </a:pPr>
            <a:r>
              <a:rPr lang="en-US" dirty="0"/>
              <a:t>Compare the measured ExCT yield with simulation results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Interpolate simulation curve for #</a:t>
            </a:r>
            <a:r>
              <a:rPr lang="en-US" dirty="0" err="1"/>
              <a:t>ph</a:t>
            </a:r>
            <a:r>
              <a:rPr lang="en-US" dirty="0"/>
              <a:t>/av. </a:t>
            </a:r>
            <a:r>
              <a:rPr lang="en-US" b="1" dirty="0"/>
              <a:t>produced</a:t>
            </a:r>
            <a:r>
              <a:rPr lang="en-US" dirty="0"/>
              <a:t> at each voltage</a:t>
            </a:r>
          </a:p>
          <a:p>
            <a:pPr>
              <a:spcBef>
                <a:spcPts val="200"/>
              </a:spcBef>
            </a:pPr>
            <a:r>
              <a:rPr lang="en-US" dirty="0"/>
              <a:t>Determine #</a:t>
            </a:r>
            <a:r>
              <a:rPr lang="en-US" dirty="0" err="1"/>
              <a:t>ph</a:t>
            </a:r>
            <a:r>
              <a:rPr lang="en-US" dirty="0"/>
              <a:t>/av. </a:t>
            </a:r>
            <a:r>
              <a:rPr lang="en-US" b="1" dirty="0"/>
              <a:t>emitted </a:t>
            </a:r>
            <a:r>
              <a:rPr lang="en-US" dirty="0"/>
              <a:t>from simulations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629F7-6290-3EFF-F0E0-CC8DD3BC8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5/27/24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EEE6F-76ED-9322-6FEE-0C24744C8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A555F-3C53-8341-F9F0-07CC281A5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11</a:t>
            </a:fld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619189A-CCC5-EAC0-130A-E3B87553C5C7}"/>
              </a:ext>
            </a:extLst>
          </p:cNvPr>
          <p:cNvSpPr/>
          <p:nvPr/>
        </p:nvSpPr>
        <p:spPr>
          <a:xfrm rot="19975375">
            <a:off x="8536072" y="4516932"/>
            <a:ext cx="2721064" cy="327745"/>
          </a:xfrm>
          <a:prstGeom prst="roundRect">
            <a:avLst>
              <a:gd name="adj" fmla="val 30752"/>
            </a:avLst>
          </a:prstGeom>
          <a:solidFill>
            <a:srgbClr val="3B3B3C">
              <a:alpha val="1607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Lucida Sans Typewriter" panose="020B0509030504030204" pitchFamily="49" charset="77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4201144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9E34224-CB45-CA87-68E8-03C11B0FAB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870"/>
          <a:stretch/>
        </p:blipFill>
        <p:spPr>
          <a:xfrm>
            <a:off x="116584" y="1747639"/>
            <a:ext cx="12075416" cy="15363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D4154F-D004-E592-8837-7A3E25BA9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see?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6F75947-F705-3914-AF44-D3AC9D1F7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88401"/>
            <a:ext cx="10853928" cy="2688562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200"/>
              </a:spcAft>
            </a:pPr>
            <a:r>
              <a:rPr lang="en-US" b="1" dirty="0"/>
              <a:t>Probabilities are for detecting ExCT from any unfiltered to any longpass filtered channel in LoLX</a:t>
            </a:r>
          </a:p>
          <a:p>
            <a:pPr>
              <a:spcAft>
                <a:spcPts val="200"/>
              </a:spcAft>
            </a:pPr>
            <a:r>
              <a:rPr lang="en-US" dirty="0"/>
              <a:t>Emission reported as internal (before escaping)  and external (transmitted into LXe)</a:t>
            </a:r>
          </a:p>
          <a:p>
            <a:pPr>
              <a:spcAft>
                <a:spcPts val="200"/>
              </a:spcAft>
            </a:pPr>
            <a:r>
              <a:rPr lang="en-US" dirty="0"/>
              <a:t>Systematic uncertainties dominate over statistical at ~10% from data and ~20% from simulations</a:t>
            </a:r>
          </a:p>
          <a:p>
            <a:pPr>
              <a:spcAft>
                <a:spcPts val="200"/>
              </a:spcAft>
            </a:pPr>
            <a:r>
              <a:rPr lang="en-US" dirty="0"/>
              <a:t>Ex-situ measurements reported values </a:t>
            </a:r>
            <a:r>
              <a:rPr lang="en-US" dirty="0">
                <a:solidFill>
                  <a:srgbClr val="7030A0"/>
                </a:solidFill>
              </a:rPr>
              <a:t>39.2 +/- 9.3 </a:t>
            </a:r>
            <a:r>
              <a:rPr lang="en-US" dirty="0" err="1"/>
              <a:t>ph</a:t>
            </a:r>
            <a:r>
              <a:rPr lang="en-US" dirty="0"/>
              <a:t>/av. and </a:t>
            </a:r>
            <a:r>
              <a:rPr lang="en-US" dirty="0">
                <a:solidFill>
                  <a:srgbClr val="7030A0"/>
                </a:solidFill>
              </a:rPr>
              <a:t>1.23 +/- 0.43</a:t>
            </a:r>
            <a:r>
              <a:rPr lang="en-US" dirty="0"/>
              <a:t> in LXe</a:t>
            </a:r>
            <a:r>
              <a:rPr lang="en-US" sz="2800" baseline="30000" dirty="0"/>
              <a:t>†</a:t>
            </a:r>
            <a:endParaRPr lang="en-US" baseline="300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629F7-6290-3EFF-F0E0-CC8DD3BC8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5/27/24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EEE6F-76ED-9322-6FEE-0C24744C8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A555F-3C53-8341-F9F0-07CC281A5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12</a:t>
            </a:fld>
            <a:endParaRPr lang="en-US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43D22F6-BB3B-71DB-024F-A74B43EB8EF2}"/>
              </a:ext>
            </a:extLst>
          </p:cNvPr>
          <p:cNvSpPr/>
          <p:nvPr/>
        </p:nvSpPr>
        <p:spPr>
          <a:xfrm>
            <a:off x="9251271" y="1419894"/>
            <a:ext cx="2619969" cy="327745"/>
          </a:xfrm>
          <a:prstGeom prst="roundRect">
            <a:avLst>
              <a:gd name="adj" fmla="val 30752"/>
            </a:avLst>
          </a:prstGeom>
          <a:solidFill>
            <a:srgbClr val="3B3B3C">
              <a:alpha val="1607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Lucida Sans Typewriter" panose="020B0509030504030204" pitchFamily="49" charset="77"/>
              </a:rPr>
              <a:t>PRELIMINARY</a:t>
            </a: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DE3E5079-CA54-93C2-D3A6-CFB84299B9EC}"/>
              </a:ext>
            </a:extLst>
          </p:cNvPr>
          <p:cNvSpPr/>
          <p:nvPr/>
        </p:nvSpPr>
        <p:spPr>
          <a:xfrm>
            <a:off x="6265164" y="2202002"/>
            <a:ext cx="5088636" cy="472611"/>
          </a:xfrm>
          <a:prstGeom prst="frame">
            <a:avLst>
              <a:gd name="adj1" fmla="val 6731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2BFCCA-112D-9C1A-CB0F-7861B2DE9B63}"/>
              </a:ext>
            </a:extLst>
          </p:cNvPr>
          <p:cNvSpPr txBox="1"/>
          <p:nvPr/>
        </p:nvSpPr>
        <p:spPr>
          <a:xfrm>
            <a:off x="0" y="6555201"/>
            <a:ext cx="424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† K. Raymond et. al. 2024 </a:t>
            </a:r>
            <a:r>
              <a:rPr lang="en-US" dirty="0"/>
              <a:t>(</a:t>
            </a:r>
            <a:r>
              <a:rPr lang="en-US" sz="1800" dirty="0">
                <a:hlinkClick r:id="rId3"/>
              </a:rPr>
              <a:t>2402.09634</a:t>
            </a:r>
            <a:r>
              <a:rPr lang="en-US" sz="180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681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5096F-A7B8-6E95-A6FE-8630E39FD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Outlook</a:t>
            </a:r>
            <a:r>
              <a:rPr lang="en-US" dirty="0"/>
              <a:t> and </a:t>
            </a:r>
            <a:r>
              <a:rPr lang="en-US" b="1" dirty="0">
                <a:solidFill>
                  <a:schemeClr val="accent2"/>
                </a:solidFill>
              </a:rPr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8E016-F8A1-26F5-D2AD-E7CD438C9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0499"/>
            <a:ext cx="5073395" cy="4628579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SiPM ExCT measured directly in a LXe detector</a:t>
            </a:r>
          </a:p>
          <a:p>
            <a:r>
              <a:rPr lang="en-US" sz="2400" dirty="0"/>
              <a:t>Developed a GEANT4 simulation method for characterizing ExCT</a:t>
            </a:r>
          </a:p>
          <a:p>
            <a:r>
              <a:rPr lang="en-US" sz="2400" dirty="0"/>
              <a:t>Good agreement between simulation and data with nominal inputs</a:t>
            </a:r>
          </a:p>
          <a:p>
            <a:r>
              <a:rPr lang="en-US" sz="2400" dirty="0"/>
              <a:t>Measurement of ExCT emission intensity are within uncertainty of ex-situ measurements</a:t>
            </a:r>
            <a:r>
              <a:rPr lang="en-US" sz="2400" baseline="30000" dirty="0"/>
              <a:t>† 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66755-7C23-CB9B-B4F2-4018CC78E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BA76B-E3AA-CD66-80E4-A04B4D6E5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FB6C8-040D-6912-1DC0-F92B0C974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9EA37D-C906-3F73-BD0F-DA77AB830454}"/>
              </a:ext>
            </a:extLst>
          </p:cNvPr>
          <p:cNvSpPr txBox="1"/>
          <p:nvPr/>
        </p:nvSpPr>
        <p:spPr>
          <a:xfrm>
            <a:off x="0" y="6555201"/>
            <a:ext cx="424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† K. Raymond et. al. 2024 </a:t>
            </a:r>
            <a:r>
              <a:rPr lang="en-US" dirty="0"/>
              <a:t>(</a:t>
            </a:r>
            <a:r>
              <a:rPr lang="en-US" sz="1800" dirty="0">
                <a:hlinkClick r:id="rId2"/>
              </a:rPr>
              <a:t>2402.09634</a:t>
            </a:r>
            <a:r>
              <a:rPr lang="en-US" sz="1800" dirty="0"/>
              <a:t>)</a:t>
            </a:r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DADD8C-1213-DE4B-28BF-43FA1949C4C7}"/>
              </a:ext>
            </a:extLst>
          </p:cNvPr>
          <p:cNvSpPr/>
          <p:nvPr/>
        </p:nvSpPr>
        <p:spPr>
          <a:xfrm>
            <a:off x="364235" y="1524414"/>
            <a:ext cx="5597653" cy="4831936"/>
          </a:xfrm>
          <a:prstGeom prst="roundRect">
            <a:avLst>
              <a:gd name="adj" fmla="val 13639"/>
            </a:avLst>
          </a:prstGeom>
          <a:noFill/>
          <a:ln w="571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E7A9EB2-83B5-0EDE-0334-27D2C01F7C23}"/>
              </a:ext>
            </a:extLst>
          </p:cNvPr>
          <p:cNvSpPr/>
          <p:nvPr/>
        </p:nvSpPr>
        <p:spPr>
          <a:xfrm>
            <a:off x="6435853" y="1491217"/>
            <a:ext cx="5391912" cy="4865133"/>
          </a:xfrm>
          <a:prstGeom prst="roundRect">
            <a:avLst>
              <a:gd name="adj" fmla="val 11906"/>
            </a:avLst>
          </a:prstGeom>
          <a:noFill/>
          <a:ln w="5715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2917174-03D5-F5AB-0FC4-967D85EE2B0E}"/>
              </a:ext>
            </a:extLst>
          </p:cNvPr>
          <p:cNvSpPr txBox="1">
            <a:spLocks/>
          </p:cNvSpPr>
          <p:nvPr/>
        </p:nvSpPr>
        <p:spPr>
          <a:xfrm>
            <a:off x="6595111" y="1673590"/>
            <a:ext cx="5073395" cy="4628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Manuscript for this work is nearing completion, keep an eye out soon!</a:t>
            </a:r>
          </a:p>
          <a:p>
            <a:r>
              <a:rPr lang="en-US" sz="2400" dirty="0"/>
              <a:t>Building on the simulation method here, we will evaluate the impact of SiPM ExCT for nEXO</a:t>
            </a:r>
          </a:p>
          <a:p>
            <a:r>
              <a:rPr lang="en-US" sz="2400" dirty="0"/>
              <a:t>Follow up measurements with faster timing and angular dependence planned in LoLX Phase-2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01792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567EB-691A-AE4E-B7B0-B1BD50B9B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24616" cy="2053602"/>
          </a:xfrm>
        </p:spPr>
        <p:txBody>
          <a:bodyPr>
            <a:normAutofit/>
          </a:bodyPr>
          <a:lstStyle/>
          <a:p>
            <a:r>
              <a:rPr lang="en-US" dirty="0"/>
              <a:t>Thank you for your attention from the LoLX Collaboration!</a:t>
            </a:r>
          </a:p>
        </p:txBody>
      </p:sp>
      <p:pic>
        <p:nvPicPr>
          <p:cNvPr id="10242" name="Picture 2" descr="page2image1419823648">
            <a:extLst>
              <a:ext uri="{FF2B5EF4-FFF2-40B4-BE49-F238E27FC236}">
                <a16:creationId xmlns:a16="http://schemas.microsoft.com/office/drawing/2014/main" id="{62C7EA36-5990-1B48-A344-F7E77D053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375" y="3456528"/>
            <a:ext cx="2587244" cy="2587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page2image1419824384">
            <a:extLst>
              <a:ext uri="{FF2B5EF4-FFF2-40B4-BE49-F238E27FC236}">
                <a16:creationId xmlns:a16="http://schemas.microsoft.com/office/drawing/2014/main" id="{515175F1-C397-1B4D-A8AE-F5D3D4514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3430" y="4317391"/>
            <a:ext cx="2044700" cy="135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page2image1419829984">
            <a:extLst>
              <a:ext uri="{FF2B5EF4-FFF2-40B4-BE49-F238E27FC236}">
                <a16:creationId xmlns:a16="http://schemas.microsoft.com/office/drawing/2014/main" id="{4C69DF04-81D9-F944-9BE2-40D9F18CE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198" y="2540609"/>
            <a:ext cx="3447450" cy="2590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page2image1419791664">
            <a:extLst>
              <a:ext uri="{FF2B5EF4-FFF2-40B4-BE49-F238E27FC236}">
                <a16:creationId xmlns:a16="http://schemas.microsoft.com/office/drawing/2014/main" id="{B6A9DBAB-08A4-604F-84E1-5B8E33C41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371586"/>
            <a:ext cx="2509675" cy="138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page2image1419792272">
            <a:extLst>
              <a:ext uri="{FF2B5EF4-FFF2-40B4-BE49-F238E27FC236}">
                <a16:creationId xmlns:a16="http://schemas.microsoft.com/office/drawing/2014/main" id="{37D73C3E-FD47-3A42-9EFC-BD569E339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830" y="5171561"/>
            <a:ext cx="2240107" cy="158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Picture 1" descr="page2image1419823040">
            <a:extLst>
              <a:ext uri="{FF2B5EF4-FFF2-40B4-BE49-F238E27FC236}">
                <a16:creationId xmlns:a16="http://schemas.microsoft.com/office/drawing/2014/main" id="{CBBAC204-11F7-5643-A76C-D2D8A78764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4" b="5532"/>
          <a:stretch/>
        </p:blipFill>
        <p:spPr bwMode="auto">
          <a:xfrm>
            <a:off x="150721" y="3482488"/>
            <a:ext cx="3050109" cy="52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CC77BBD-CB6E-48D1-95B5-28994A909A4A}"/>
              </a:ext>
            </a:extLst>
          </p:cNvPr>
          <p:cNvSpPr/>
          <p:nvPr/>
        </p:nvSpPr>
        <p:spPr>
          <a:xfrm>
            <a:off x="3419399" y="2255521"/>
            <a:ext cx="5769667" cy="2754148"/>
          </a:xfrm>
          <a:prstGeom prst="ellipse">
            <a:avLst/>
          </a:prstGeom>
          <a:solidFill>
            <a:srgbClr val="ACC5F0">
              <a:alpha val="2117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ue and black logo&#10;&#10;Description automatically generated">
            <a:extLst>
              <a:ext uri="{FF2B5EF4-FFF2-40B4-BE49-F238E27FC236}">
                <a16:creationId xmlns:a16="http://schemas.microsoft.com/office/drawing/2014/main" id="{C101462D-BC29-8943-BBCC-F979F21EFED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2500" t="25410" r="15425" b="22929"/>
          <a:stretch/>
        </p:blipFill>
        <p:spPr>
          <a:xfrm>
            <a:off x="4296572" y="2920517"/>
            <a:ext cx="3893502" cy="1587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78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703DE6A-E2D8-4CC8-B9FA-F0FC1C678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5264150" cy="2852737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DA44F5F-A7FE-B660-67DA-2B8A5AC89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4898390" cy="1500187"/>
          </a:xfrm>
        </p:spPr>
        <p:txBody>
          <a:bodyPr/>
          <a:lstStyle/>
          <a:p>
            <a:r>
              <a:rPr lang="en-US" dirty="0"/>
              <a:t>Please reach out to get in touch!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7020D6-C787-E573-1D84-9D937B6F2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7703F-F64E-AB5B-CA7B-133C50902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5C0DC-759E-2ECE-F1E8-D161D2CBC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15</a:t>
            </a:fld>
            <a:endParaRPr lang="en-US"/>
          </a:p>
        </p:txBody>
      </p:sp>
      <p:sp>
        <p:nvSpPr>
          <p:cNvPr id="10" name="Snip Diagonal Corner Rectangle 9">
            <a:extLst>
              <a:ext uri="{FF2B5EF4-FFF2-40B4-BE49-F238E27FC236}">
                <a16:creationId xmlns:a16="http://schemas.microsoft.com/office/drawing/2014/main" id="{5CCB0B02-467F-2018-8DD1-9136A3344489}"/>
              </a:ext>
            </a:extLst>
          </p:cNvPr>
          <p:cNvSpPr/>
          <p:nvPr/>
        </p:nvSpPr>
        <p:spPr>
          <a:xfrm>
            <a:off x="6876288" y="487680"/>
            <a:ext cx="5117846" cy="5601970"/>
          </a:xfrm>
          <a:prstGeom prst="snip2DiagRect">
            <a:avLst>
              <a:gd name="adj1" fmla="val 0"/>
              <a:gd name="adj2" fmla="val 15795"/>
            </a:avLst>
          </a:prstGeom>
          <a:solidFill>
            <a:srgbClr val="2E3356">
              <a:alpha val="81176"/>
            </a:srgbClr>
          </a:solidFill>
          <a:ln w="19050"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a picture of me">
            <a:extLst>
              <a:ext uri="{FF2B5EF4-FFF2-40B4-BE49-F238E27FC236}">
                <a16:creationId xmlns:a16="http://schemas.microsoft.com/office/drawing/2014/main" id="{BEBEF74B-7E29-9E26-6DE7-25F5C57A7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826" y="916162"/>
            <a:ext cx="2719836" cy="2713037"/>
          </a:xfrm>
          <a:prstGeom prst="ellipse">
            <a:avLst/>
          </a:prstGeom>
          <a:ln w="127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927622C-62FF-47D1-2C5F-8FC0E3CF53CA}"/>
              </a:ext>
            </a:extLst>
          </p:cNvPr>
          <p:cNvSpPr txBox="1"/>
          <p:nvPr/>
        </p:nvSpPr>
        <p:spPr>
          <a:xfrm>
            <a:off x="7984994" y="4154970"/>
            <a:ext cx="35224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cida Sans Typewriter" panose="020B0509030504030204" pitchFamily="49" charset="77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DavidGallacherPhysics.com</a:t>
            </a:r>
            <a:endParaRPr lang="en-US" sz="1600" dirty="0">
              <a:solidFill>
                <a:schemeClr val="bg1"/>
              </a:solidFill>
              <a:latin typeface="Lucida Sans Typewriter" panose="020B0509030504030204" pitchFamily="49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E15107-EC8E-0B99-25AE-7F05742B3EE9}"/>
              </a:ext>
            </a:extLst>
          </p:cNvPr>
          <p:cNvSpPr txBox="1"/>
          <p:nvPr/>
        </p:nvSpPr>
        <p:spPr>
          <a:xfrm>
            <a:off x="8153400" y="3666133"/>
            <a:ext cx="249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ucida Sans Typewriter" panose="020B0509030504030204" pitchFamily="49" charset="77"/>
              </a:rPr>
              <a:t>How to find me:</a:t>
            </a:r>
          </a:p>
        </p:txBody>
      </p:sp>
      <p:pic>
        <p:nvPicPr>
          <p:cNvPr id="18" name="Graphic 17" descr="Envelope with solid fill">
            <a:extLst>
              <a:ext uri="{FF2B5EF4-FFF2-40B4-BE49-F238E27FC236}">
                <a16:creationId xmlns:a16="http://schemas.microsoft.com/office/drawing/2014/main" id="{F0233C5F-02CC-84EC-51F1-9700CCC7FB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27226" y="4655125"/>
            <a:ext cx="771740" cy="771740"/>
          </a:xfrm>
          <a:prstGeom prst="rect">
            <a:avLst/>
          </a:prstGeom>
        </p:spPr>
      </p:pic>
      <p:pic>
        <p:nvPicPr>
          <p:cNvPr id="21" name="Graphic 20" descr="Internet with solid fill">
            <a:extLst>
              <a:ext uri="{FF2B5EF4-FFF2-40B4-BE49-F238E27FC236}">
                <a16:creationId xmlns:a16="http://schemas.microsoft.com/office/drawing/2014/main" id="{8D266746-E618-C33A-259E-ED94E143C3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27226" y="3940408"/>
            <a:ext cx="771741" cy="77174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0AA71AC-C793-026C-3CEC-CA30A92C29D8}"/>
              </a:ext>
            </a:extLst>
          </p:cNvPr>
          <p:cNvSpPr txBox="1"/>
          <p:nvPr/>
        </p:nvSpPr>
        <p:spPr>
          <a:xfrm>
            <a:off x="7984994" y="4851257"/>
            <a:ext cx="3972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cida Sans Typewriter" panose="020B0509030504030204" pitchFamily="49" charset="77"/>
              </a:rPr>
              <a:t>David.Gallacher@mail.mcgill.ca</a:t>
            </a:r>
          </a:p>
        </p:txBody>
      </p:sp>
    </p:spTree>
    <p:extLst>
      <p:ext uri="{BB962C8B-B14F-4D97-AF65-F5344CB8AC3E}">
        <p14:creationId xmlns:p14="http://schemas.microsoft.com/office/powerpoint/2010/main" val="2059421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6495D-3639-7372-A999-3B60FF8DC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1D469F-EE0D-9963-03D8-CDD26543D3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4010B-34B6-5697-5785-19C16D65B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1900EA-6F26-FD8F-CD8A-8591BD4A9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476CC-272C-4E00-E8FD-BBEBF32B2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252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1582E9D-3684-D0DD-2C5D-815304DDC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– Event and Pulse Selection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E2ADDA-A57D-2714-3DB4-06D298CB4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4F5BA-A640-2B16-98AE-8D5C76092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6C97D-5C89-7BD4-98D4-FF5B21DF9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39583F-E08E-4363-4D2C-33A5BDEF8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959424"/>
            <a:ext cx="5775960" cy="41281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81E175-58A6-34FB-3C1C-B35316E72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" y="2067405"/>
            <a:ext cx="5690615" cy="37325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41AE229-5CC6-0BD2-BAB3-56413CF38E7D}"/>
              </a:ext>
            </a:extLst>
          </p:cNvPr>
          <p:cNvSpPr txBox="1"/>
          <p:nvPr/>
        </p:nvSpPr>
        <p:spPr>
          <a:xfrm>
            <a:off x="6096000" y="1127230"/>
            <a:ext cx="462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Excerpts from paper draft (in Review, preliminary)</a:t>
            </a:r>
          </a:p>
        </p:txBody>
      </p:sp>
    </p:spTree>
    <p:extLst>
      <p:ext uri="{BB962C8B-B14F-4D97-AF65-F5344CB8AC3E}">
        <p14:creationId xmlns:p14="http://schemas.microsoft.com/office/powerpoint/2010/main" val="3192460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49">
            <a:extLst>
              <a:ext uri="{FF2B5EF4-FFF2-40B4-BE49-F238E27FC236}">
                <a16:creationId xmlns:a16="http://schemas.microsoft.com/office/drawing/2014/main" id="{90CFBE4A-5C28-8B09-AF46-D722EC0EE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– SPE Selection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1832DE-2C90-646D-8D97-722DC9BBB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80DE8-A2D4-E26A-C6EE-B249604F3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89DA7-FBC0-1FA7-EDDC-CDCB1EF06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18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07A403C-7F30-2FDC-8BCE-8FDB5D055E62}"/>
              </a:ext>
            </a:extLst>
          </p:cNvPr>
          <p:cNvSpPr txBox="1">
            <a:spLocks/>
          </p:cNvSpPr>
          <p:nvPr/>
        </p:nvSpPr>
        <p:spPr>
          <a:xfrm>
            <a:off x="583673" y="2867332"/>
            <a:ext cx="5973567" cy="2484956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Maximize our signal/background by using the Unfiltered SiPMs as the “Source” and 220 nm cutoff filtered channels as “Targets”</a:t>
            </a:r>
          </a:p>
          <a:p>
            <a:r>
              <a:rPr lang="en-US" dirty="0"/>
              <a:t>To ensure nominal ExCT intensity, we select SPE pulses for source candidates</a:t>
            </a:r>
          </a:p>
          <a:p>
            <a:r>
              <a:rPr lang="en-US" dirty="0"/>
              <a:t>SPE selection is done by gaussian fits to each channel with 90% acceptance region</a:t>
            </a:r>
          </a:p>
          <a:p>
            <a:r>
              <a:rPr lang="en-US" dirty="0"/>
              <a:t>No after-pulsing permitted</a:t>
            </a:r>
          </a:p>
        </p:txBody>
      </p:sp>
      <p:pic>
        <p:nvPicPr>
          <p:cNvPr id="49" name="Picture 48" descr="A graph of a function&#10;&#10;Description automatically generated">
            <a:extLst>
              <a:ext uri="{FF2B5EF4-FFF2-40B4-BE49-F238E27FC236}">
                <a16:creationId xmlns:a16="http://schemas.microsoft.com/office/drawing/2014/main" id="{B9E25E4F-3490-6C31-A022-22B0336EC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4792" y="1794535"/>
            <a:ext cx="4833535" cy="375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251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C1569-A608-6699-80D9-9E3720A7B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– Simulation Details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41C438-8768-8FAF-FFC9-6339FCE22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14D9FD-9756-9ECF-06F4-0D04D11E4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05878-733D-787D-283C-50A9F1B53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D1EA8F-7D28-B601-6194-E0534B94F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06" y="1994801"/>
            <a:ext cx="5016357" cy="38096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14058C-56AB-1CDA-6CA3-0E3BA706D1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491"/>
          <a:stretch/>
        </p:blipFill>
        <p:spPr>
          <a:xfrm>
            <a:off x="5116263" y="1605948"/>
            <a:ext cx="6975831" cy="4048975"/>
          </a:xfrm>
          <a:prstGeom prst="rect">
            <a:avLst/>
          </a:prstGeom>
        </p:spPr>
      </p:pic>
      <p:sp>
        <p:nvSpPr>
          <p:cNvPr id="9" name="Cube 8">
            <a:extLst>
              <a:ext uri="{FF2B5EF4-FFF2-40B4-BE49-F238E27FC236}">
                <a16:creationId xmlns:a16="http://schemas.microsoft.com/office/drawing/2014/main" id="{87B93452-130B-864E-7633-D5CD29A53E72}"/>
              </a:ext>
            </a:extLst>
          </p:cNvPr>
          <p:cNvSpPr/>
          <p:nvPr/>
        </p:nvSpPr>
        <p:spPr>
          <a:xfrm>
            <a:off x="4788796" y="5570182"/>
            <a:ext cx="2286943" cy="667820"/>
          </a:xfrm>
          <a:prstGeom prst="cube">
            <a:avLst>
              <a:gd name="adj" fmla="val 95936"/>
            </a:avLst>
          </a:prstGeom>
          <a:solidFill>
            <a:srgbClr val="7F7F7F">
              <a:alpha val="27059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e 10">
            <a:extLst>
              <a:ext uri="{FF2B5EF4-FFF2-40B4-BE49-F238E27FC236}">
                <a16:creationId xmlns:a16="http://schemas.microsoft.com/office/drawing/2014/main" id="{0F7A9928-CCD0-DAAB-90AF-976FB9ACE454}"/>
              </a:ext>
            </a:extLst>
          </p:cNvPr>
          <p:cNvSpPr/>
          <p:nvPr/>
        </p:nvSpPr>
        <p:spPr>
          <a:xfrm rot="5400000">
            <a:off x="5269485" y="5287063"/>
            <a:ext cx="1325563" cy="1377004"/>
          </a:xfrm>
          <a:prstGeom prst="pie">
            <a:avLst>
              <a:gd name="adj1" fmla="val 5357027"/>
              <a:gd name="adj2" fmla="val 1625287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2C4FAE8F-5B0D-2616-7E62-52960B98A3F8}"/>
              </a:ext>
            </a:extLst>
          </p:cNvPr>
          <p:cNvSpPr/>
          <p:nvPr/>
        </p:nvSpPr>
        <p:spPr>
          <a:xfrm rot="16200000">
            <a:off x="5384893" y="5410270"/>
            <a:ext cx="1094746" cy="83128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7936CF-365C-EB54-50B9-48AF3223518A}"/>
              </a:ext>
            </a:extLst>
          </p:cNvPr>
          <p:cNvSpPr txBox="1"/>
          <p:nvPr/>
        </p:nvSpPr>
        <p:spPr>
          <a:xfrm>
            <a:off x="4997083" y="5910234"/>
            <a:ext cx="2197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Surface normal</a:t>
            </a:r>
          </a:p>
        </p:txBody>
      </p:sp>
    </p:spTree>
    <p:extLst>
      <p:ext uri="{BB962C8B-B14F-4D97-AF65-F5344CB8AC3E}">
        <p14:creationId xmlns:p14="http://schemas.microsoft.com/office/powerpoint/2010/main" val="303818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51756-F059-A6AD-A0B7-0E85DE018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LXe</a:t>
            </a:r>
            <a:r>
              <a:rPr lang="en-US" dirty="0"/>
              <a:t> detectors &amp; </a:t>
            </a:r>
            <a:r>
              <a:rPr lang="en-US" b="1" dirty="0">
                <a:solidFill>
                  <a:schemeClr val="accent1"/>
                </a:solidFill>
              </a:rPr>
              <a:t>SiPMs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71D8F-DAD5-09FC-0214-61B3D15B3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57416" cy="4351338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Liquid Xenon (LXe) </a:t>
            </a:r>
            <a:r>
              <a:rPr lang="en-US" dirty="0"/>
              <a:t>is a scintillating material that produces ultraviolet light from radiation interactions</a:t>
            </a:r>
          </a:p>
          <a:p>
            <a:r>
              <a:rPr lang="en-US" b="1" dirty="0">
                <a:solidFill>
                  <a:schemeClr val="accent1"/>
                </a:solidFill>
              </a:rPr>
              <a:t>Silicon photomultipliers (SiPMs) </a:t>
            </a:r>
            <a:r>
              <a:rPr lang="en-US" dirty="0"/>
              <a:t>are solid-state single-photon counting sensors </a:t>
            </a:r>
          </a:p>
          <a:p>
            <a:r>
              <a:rPr lang="en-US" dirty="0"/>
              <a:t>We use </a:t>
            </a:r>
            <a:r>
              <a:rPr lang="en-US" b="1" dirty="0">
                <a:solidFill>
                  <a:schemeClr val="accent1"/>
                </a:solidFill>
              </a:rPr>
              <a:t>SiPMs</a:t>
            </a:r>
            <a:r>
              <a:rPr lang="en-US" dirty="0"/>
              <a:t> to count photons from radiation in </a:t>
            </a:r>
            <a:r>
              <a:rPr lang="en-US" b="1" dirty="0">
                <a:solidFill>
                  <a:srgbClr val="C00000"/>
                </a:solidFill>
              </a:rPr>
              <a:t>LXe</a:t>
            </a:r>
            <a:r>
              <a:rPr lang="en-US" dirty="0"/>
              <a:t> to perform a proportional energy measurement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91E0F9DB-C94F-C0E2-730A-85FB829267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7" t="31644" r="29988" b="28178"/>
          <a:stretch/>
        </p:blipFill>
        <p:spPr bwMode="auto">
          <a:xfrm>
            <a:off x="7765041" y="1690688"/>
            <a:ext cx="4091538" cy="400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FC0C93-5031-3672-747B-107F76BFF2F3}"/>
              </a:ext>
            </a:extLst>
          </p:cNvPr>
          <p:cNvSpPr txBox="1"/>
          <p:nvPr/>
        </p:nvSpPr>
        <p:spPr>
          <a:xfrm>
            <a:off x="7765041" y="5846544"/>
            <a:ext cx="4091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Lucida Sans Typewriter" panose="020B0509030504030204" pitchFamily="49" charset="77"/>
              </a:rPr>
              <a:t>Fig: Hamamatsu VUV4 Packages in LoLX detector during installation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4B1180-EE5A-EA18-1B33-5CACB0362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08EAA-3B2E-6C18-6D94-EE109B4EC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47B29-C6AB-B1B7-78F3-795654DA9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97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2F762-55BF-D430-E7AF-35AB28D1F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259" y="4840660"/>
            <a:ext cx="4484454" cy="1325563"/>
          </a:xfrm>
        </p:spPr>
        <p:txBody>
          <a:bodyPr/>
          <a:lstStyle/>
          <a:p>
            <a:r>
              <a:rPr lang="en-US" dirty="0"/>
              <a:t>Backup – LoLX outline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01368E-6191-09D3-4A58-9FA6FFB6A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5E97A6-8D66-729F-652B-5AC818F7E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587EFF-1AE2-0EE7-2B31-9F640ECD0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20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B83576B-0B23-BD9F-B8CF-B64127EE1224}"/>
              </a:ext>
            </a:extLst>
          </p:cNvPr>
          <p:cNvGrpSpPr/>
          <p:nvPr/>
        </p:nvGrpSpPr>
        <p:grpSpPr>
          <a:xfrm>
            <a:off x="5057060" y="4501522"/>
            <a:ext cx="2076078" cy="2076078"/>
            <a:chOff x="5040240" y="202687"/>
            <a:chExt cx="2076078" cy="207607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276B3D2-712E-9500-388B-8F2FF45BC3EA}"/>
                </a:ext>
              </a:extLst>
            </p:cNvPr>
            <p:cNvGrpSpPr/>
            <p:nvPr/>
          </p:nvGrpSpPr>
          <p:grpSpPr>
            <a:xfrm rot="2700000">
              <a:off x="5371970" y="538726"/>
              <a:ext cx="1404000" cy="1404000"/>
              <a:chOff x="8533435" y="4676562"/>
              <a:chExt cx="1404000" cy="1404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2F16D71-BC91-3E96-1BD6-AFF3F5E9C77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8533435" y="5396562"/>
                <a:ext cx="684000" cy="684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0A5CE8C-C357-1801-3B5E-F77D0430F28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9253435" y="5396562"/>
                <a:ext cx="684000" cy="684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E4B68A6-204A-62A2-114C-853A7571CA5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9253435" y="4676562"/>
                <a:ext cx="684000" cy="684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95C4D6-216E-C9A9-73BB-E02016848BF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8533435" y="4676562"/>
                <a:ext cx="684000" cy="684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8" name="Octagon 7">
              <a:extLst>
                <a:ext uri="{FF2B5EF4-FFF2-40B4-BE49-F238E27FC236}">
                  <a16:creationId xmlns:a16="http://schemas.microsoft.com/office/drawing/2014/main" id="{CAD27DEF-7BC5-AF15-FE79-1B374B456D09}"/>
                </a:ext>
              </a:extLst>
            </p:cNvPr>
            <p:cNvSpPr>
              <a:spLocks noChangeAspect="1"/>
            </p:cNvSpPr>
            <p:nvPr/>
          </p:nvSpPr>
          <p:spPr>
            <a:xfrm rot="6720000">
              <a:off x="5040240" y="202687"/>
              <a:ext cx="2076078" cy="2076078"/>
            </a:xfrm>
            <a:prstGeom prst="octagon">
              <a:avLst/>
            </a:prstGeom>
            <a:noFill/>
            <a:ln w="76200"/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8759812-84E9-B970-BFEE-20CB7419DAFA}"/>
              </a:ext>
            </a:extLst>
          </p:cNvPr>
          <p:cNvGrpSpPr/>
          <p:nvPr/>
        </p:nvGrpSpPr>
        <p:grpSpPr>
          <a:xfrm>
            <a:off x="1794052" y="2514645"/>
            <a:ext cx="8568455" cy="1718126"/>
            <a:chOff x="456127" y="2628118"/>
            <a:chExt cx="10677174" cy="152981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4621CFB-EAFC-28AF-A7FF-5BEF29DF93DA}"/>
                </a:ext>
              </a:extLst>
            </p:cNvPr>
            <p:cNvSpPr/>
            <p:nvPr/>
          </p:nvSpPr>
          <p:spPr>
            <a:xfrm>
              <a:off x="456127" y="2628118"/>
              <a:ext cx="1164566" cy="1529812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45CE8DC-3B6C-B060-C610-D90F85122C26}"/>
                </a:ext>
              </a:extLst>
            </p:cNvPr>
            <p:cNvSpPr/>
            <p:nvPr/>
          </p:nvSpPr>
          <p:spPr>
            <a:xfrm>
              <a:off x="1815071" y="2628118"/>
              <a:ext cx="1164566" cy="1529812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117047D-7BA1-D0A6-0279-59547596E43F}"/>
                </a:ext>
              </a:extLst>
            </p:cNvPr>
            <p:cNvSpPr/>
            <p:nvPr/>
          </p:nvSpPr>
          <p:spPr>
            <a:xfrm>
              <a:off x="3174015" y="2628118"/>
              <a:ext cx="1164566" cy="1529812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1173D0B-585A-5753-AEC2-C445C27FBD34}"/>
                </a:ext>
              </a:extLst>
            </p:cNvPr>
            <p:cNvSpPr/>
            <p:nvPr/>
          </p:nvSpPr>
          <p:spPr>
            <a:xfrm>
              <a:off x="4532959" y="2628118"/>
              <a:ext cx="1164566" cy="1529812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C9C71EA-A35E-EFE6-FF95-439051B37943}"/>
                </a:ext>
              </a:extLst>
            </p:cNvPr>
            <p:cNvSpPr/>
            <p:nvPr/>
          </p:nvSpPr>
          <p:spPr>
            <a:xfrm>
              <a:off x="5891903" y="2628118"/>
              <a:ext cx="1164566" cy="1529812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EB55806-5901-EC57-F55E-2251E62BCF98}"/>
                </a:ext>
              </a:extLst>
            </p:cNvPr>
            <p:cNvSpPr/>
            <p:nvPr/>
          </p:nvSpPr>
          <p:spPr>
            <a:xfrm>
              <a:off x="7250847" y="2628118"/>
              <a:ext cx="1164566" cy="1529812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5876E50-D44C-07FA-DD20-03D7F119A4BD}"/>
                </a:ext>
              </a:extLst>
            </p:cNvPr>
            <p:cNvSpPr/>
            <p:nvPr/>
          </p:nvSpPr>
          <p:spPr>
            <a:xfrm>
              <a:off x="8609791" y="2628118"/>
              <a:ext cx="1164566" cy="1529812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B25521B-68DF-3E8A-8A38-FE709E03B24D}"/>
                </a:ext>
              </a:extLst>
            </p:cNvPr>
            <p:cNvSpPr/>
            <p:nvPr/>
          </p:nvSpPr>
          <p:spPr>
            <a:xfrm>
              <a:off x="9968735" y="2628118"/>
              <a:ext cx="1164566" cy="1529812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EBA2B43-89BE-DCB6-500B-96608F974F4A}"/>
              </a:ext>
            </a:extLst>
          </p:cNvPr>
          <p:cNvSpPr>
            <a:spLocks/>
          </p:cNvSpPr>
          <p:nvPr/>
        </p:nvSpPr>
        <p:spPr>
          <a:xfrm>
            <a:off x="1919623" y="2642639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3F3E10-666C-AFA1-BEBB-EE2529175055}"/>
              </a:ext>
            </a:extLst>
          </p:cNvPr>
          <p:cNvSpPr>
            <a:spLocks/>
          </p:cNvSpPr>
          <p:nvPr/>
        </p:nvSpPr>
        <p:spPr>
          <a:xfrm>
            <a:off x="1919623" y="3429000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F3F6539-3976-2DA2-5637-BDCB43CAC1CE}"/>
              </a:ext>
            </a:extLst>
          </p:cNvPr>
          <p:cNvSpPr>
            <a:spLocks/>
          </p:cNvSpPr>
          <p:nvPr/>
        </p:nvSpPr>
        <p:spPr>
          <a:xfrm>
            <a:off x="3014301" y="2642639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99D3F02-8D57-D3DC-B1EC-0A0723761028}"/>
              </a:ext>
            </a:extLst>
          </p:cNvPr>
          <p:cNvSpPr>
            <a:spLocks/>
          </p:cNvSpPr>
          <p:nvPr/>
        </p:nvSpPr>
        <p:spPr>
          <a:xfrm>
            <a:off x="3014301" y="3429000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5056B2C-B9A1-E20E-7A9D-7008653999D1}"/>
              </a:ext>
            </a:extLst>
          </p:cNvPr>
          <p:cNvSpPr>
            <a:spLocks/>
          </p:cNvSpPr>
          <p:nvPr/>
        </p:nvSpPr>
        <p:spPr>
          <a:xfrm>
            <a:off x="4103403" y="2651343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871D664-3451-7371-F5BB-1C238E5DD54A}"/>
              </a:ext>
            </a:extLst>
          </p:cNvPr>
          <p:cNvSpPr>
            <a:spLocks/>
          </p:cNvSpPr>
          <p:nvPr/>
        </p:nvSpPr>
        <p:spPr>
          <a:xfrm>
            <a:off x="4103403" y="3437704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E0DBF82-F59F-7B59-C468-3343988A82DE}"/>
              </a:ext>
            </a:extLst>
          </p:cNvPr>
          <p:cNvSpPr>
            <a:spLocks/>
          </p:cNvSpPr>
          <p:nvPr/>
        </p:nvSpPr>
        <p:spPr>
          <a:xfrm>
            <a:off x="5192505" y="2651343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DDE73A4-5A96-5817-66F4-9BF1CD9527D8}"/>
              </a:ext>
            </a:extLst>
          </p:cNvPr>
          <p:cNvSpPr>
            <a:spLocks/>
          </p:cNvSpPr>
          <p:nvPr/>
        </p:nvSpPr>
        <p:spPr>
          <a:xfrm>
            <a:off x="5192505" y="3437704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FB211D-498F-6169-7525-B642560144AC}"/>
              </a:ext>
            </a:extLst>
          </p:cNvPr>
          <p:cNvSpPr>
            <a:spLocks/>
          </p:cNvSpPr>
          <p:nvPr/>
        </p:nvSpPr>
        <p:spPr>
          <a:xfrm>
            <a:off x="6279749" y="2651343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6273971-626B-637B-AED6-15F60BB1E64C}"/>
              </a:ext>
            </a:extLst>
          </p:cNvPr>
          <p:cNvSpPr>
            <a:spLocks/>
          </p:cNvSpPr>
          <p:nvPr/>
        </p:nvSpPr>
        <p:spPr>
          <a:xfrm>
            <a:off x="6279749" y="3437704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A702C5-C6A4-17D9-8D49-ABEEBCECD34E}"/>
              </a:ext>
            </a:extLst>
          </p:cNvPr>
          <p:cNvSpPr>
            <a:spLocks/>
          </p:cNvSpPr>
          <p:nvPr/>
        </p:nvSpPr>
        <p:spPr>
          <a:xfrm>
            <a:off x="7368851" y="2651343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EB89B37-39CD-3E6D-34A7-F0B3B7B159EB}"/>
              </a:ext>
            </a:extLst>
          </p:cNvPr>
          <p:cNvSpPr>
            <a:spLocks/>
          </p:cNvSpPr>
          <p:nvPr/>
        </p:nvSpPr>
        <p:spPr>
          <a:xfrm>
            <a:off x="7368851" y="3437704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36A9E4E-CE7D-2EE3-A424-0872049EEFD1}"/>
              </a:ext>
            </a:extLst>
          </p:cNvPr>
          <p:cNvSpPr>
            <a:spLocks/>
          </p:cNvSpPr>
          <p:nvPr/>
        </p:nvSpPr>
        <p:spPr>
          <a:xfrm>
            <a:off x="8452377" y="2651343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3D1BB03-15B4-5D37-77AE-180DC10CD968}"/>
              </a:ext>
            </a:extLst>
          </p:cNvPr>
          <p:cNvSpPr>
            <a:spLocks/>
          </p:cNvSpPr>
          <p:nvPr/>
        </p:nvSpPr>
        <p:spPr>
          <a:xfrm>
            <a:off x="8452377" y="3437704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4737A7D-E147-D11C-88A3-21C6738446FB}"/>
              </a:ext>
            </a:extLst>
          </p:cNvPr>
          <p:cNvSpPr>
            <a:spLocks/>
          </p:cNvSpPr>
          <p:nvPr/>
        </p:nvSpPr>
        <p:spPr>
          <a:xfrm>
            <a:off x="9541479" y="2651343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7AEB41E-47A0-CE80-BAB6-98BF13665F89}"/>
              </a:ext>
            </a:extLst>
          </p:cNvPr>
          <p:cNvSpPr>
            <a:spLocks/>
          </p:cNvSpPr>
          <p:nvPr/>
        </p:nvSpPr>
        <p:spPr>
          <a:xfrm>
            <a:off x="9541479" y="3437704"/>
            <a:ext cx="684000" cy="68400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D81AAC0-3BBE-C188-2EE1-374EED90AD4F}"/>
              </a:ext>
            </a:extLst>
          </p:cNvPr>
          <p:cNvGrpSpPr/>
          <p:nvPr/>
        </p:nvGrpSpPr>
        <p:grpSpPr>
          <a:xfrm>
            <a:off x="1667481" y="64861"/>
            <a:ext cx="2151693" cy="1730988"/>
            <a:chOff x="1667481" y="64861"/>
            <a:chExt cx="2151693" cy="173098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96C9635-BB30-AFA7-77EB-8DC5363407A5}"/>
                </a:ext>
              </a:extLst>
            </p:cNvPr>
            <p:cNvSpPr txBox="1"/>
            <p:nvPr/>
          </p:nvSpPr>
          <p:spPr>
            <a:xfrm>
              <a:off x="1667481" y="64861"/>
              <a:ext cx="20555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Cambria" panose="02040503050406030204" pitchFamily="18" charset="0"/>
                </a:rPr>
                <a:t>Legend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E14BF9D-4880-EFFA-F004-72A58269480C}"/>
                </a:ext>
              </a:extLst>
            </p:cNvPr>
            <p:cNvSpPr txBox="1"/>
            <p:nvPr/>
          </p:nvSpPr>
          <p:spPr>
            <a:xfrm>
              <a:off x="2112580" y="530664"/>
              <a:ext cx="16104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Longpass Filter</a:t>
              </a:r>
            </a:p>
            <a:p>
              <a:r>
                <a:rPr lang="en-US" dirty="0"/>
                <a:t>Bandpass Filter</a:t>
              </a:r>
            </a:p>
            <a:p>
              <a:r>
                <a:rPr lang="en-US" dirty="0"/>
                <a:t>No Filter</a:t>
              </a:r>
              <a:endParaRPr lang="en-US" baseline="30000" dirty="0"/>
            </a:p>
          </p:txBody>
        </p:sp>
        <p:sp>
          <p:nvSpPr>
            <p:cNvPr id="41" name="Frame 40">
              <a:extLst>
                <a:ext uri="{FF2B5EF4-FFF2-40B4-BE49-F238E27FC236}">
                  <a16:creationId xmlns:a16="http://schemas.microsoft.com/office/drawing/2014/main" id="{DAB6B2AB-902F-25A2-9C4D-A60432FEDD45}"/>
                </a:ext>
              </a:extLst>
            </p:cNvPr>
            <p:cNvSpPr/>
            <p:nvPr/>
          </p:nvSpPr>
          <p:spPr>
            <a:xfrm>
              <a:off x="1773724" y="407866"/>
              <a:ext cx="2045450" cy="1387983"/>
            </a:xfrm>
            <a:prstGeom prst="frame">
              <a:avLst>
                <a:gd name="adj1" fmla="val 1874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78129F9-C4A8-AED5-C0FD-8B9730709B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6337" y="641609"/>
              <a:ext cx="180000" cy="180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CE6144F-645E-3744-9634-18A0A35D6BB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916337" y="899318"/>
              <a:ext cx="180000" cy="180000"/>
            </a:xfrm>
            <a:prstGeom prst="rect">
              <a:avLst/>
            </a:pr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B61E8D5-C586-FE7B-4C39-39EA48834E9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924458" y="1176181"/>
              <a:ext cx="180000" cy="18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594C2B6-BCE4-AE53-B686-0075A21971B9}"/>
              </a:ext>
            </a:extLst>
          </p:cNvPr>
          <p:cNvGrpSpPr/>
          <p:nvPr/>
        </p:nvGrpSpPr>
        <p:grpSpPr>
          <a:xfrm>
            <a:off x="5057961" y="138141"/>
            <a:ext cx="2076078" cy="2076078"/>
            <a:chOff x="5057961" y="4468651"/>
            <a:chExt cx="2076078" cy="2076078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9D2D6E2-40E4-05B3-9CC7-47898AAD04B7}"/>
                </a:ext>
              </a:extLst>
            </p:cNvPr>
            <p:cNvGrpSpPr/>
            <p:nvPr/>
          </p:nvGrpSpPr>
          <p:grpSpPr>
            <a:xfrm>
              <a:off x="5057961" y="4468651"/>
              <a:ext cx="2076078" cy="2076078"/>
              <a:chOff x="5057961" y="4468651"/>
              <a:chExt cx="2076078" cy="2076078"/>
            </a:xfrm>
          </p:grpSpPr>
          <p:sp>
            <p:nvSpPr>
              <p:cNvPr id="50" name="Octagon 49">
                <a:extLst>
                  <a:ext uri="{FF2B5EF4-FFF2-40B4-BE49-F238E27FC236}">
                    <a16:creationId xmlns:a16="http://schemas.microsoft.com/office/drawing/2014/main" id="{906864F4-6964-B58D-8A89-1AC6ABA59A5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6720000">
                <a:off x="5057961" y="4468651"/>
                <a:ext cx="2076078" cy="2076078"/>
              </a:xfrm>
              <a:prstGeom prst="octagon">
                <a:avLst/>
              </a:prstGeom>
              <a:noFill/>
              <a:ln w="76200"/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3CDB4B0D-EA73-F74F-9F3B-D490D902EBD2}"/>
                  </a:ext>
                </a:extLst>
              </p:cNvPr>
              <p:cNvGrpSpPr/>
              <p:nvPr/>
            </p:nvGrpSpPr>
            <p:grpSpPr>
              <a:xfrm rot="2700000">
                <a:off x="5397425" y="4761160"/>
                <a:ext cx="1404000" cy="1404000"/>
                <a:chOff x="8533435" y="4676562"/>
                <a:chExt cx="1404000" cy="1404000"/>
              </a:xfrm>
            </p:grpSpPr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D8E05E79-FC5F-0863-8CB8-1E96BA33483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00000">
                  <a:off x="9253435" y="5396562"/>
                  <a:ext cx="684000" cy="6840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FA95FBBC-245B-4082-0F5D-7DBB87327A6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00000">
                  <a:off x="9253435" y="4676562"/>
                  <a:ext cx="684000" cy="6840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7A6DA9A5-1ADE-221D-D873-1087582EA88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00000">
                  <a:off x="8533435" y="5396562"/>
                  <a:ext cx="684000" cy="684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4B6BF3BA-B517-11EB-58A1-9FA6CAFB49C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00000">
                  <a:off x="8533435" y="4676562"/>
                  <a:ext cx="684000" cy="684000"/>
                </a:xfrm>
                <a:prstGeom prst="rect">
                  <a:avLst/>
                </a:prstGeom>
                <a:solidFill>
                  <a:srgbClr val="7030A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837B574-2730-5F6C-2101-91EB5A5872EA}"/>
                </a:ext>
              </a:extLst>
            </p:cNvPr>
            <p:cNvGrpSpPr/>
            <p:nvPr/>
          </p:nvGrpSpPr>
          <p:grpSpPr>
            <a:xfrm rot="2700000">
              <a:off x="5244842" y="5127545"/>
              <a:ext cx="666000" cy="666000"/>
              <a:chOff x="1411209" y="4493317"/>
              <a:chExt cx="666000" cy="666000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66880D3D-B5BA-4277-3855-6D9ABED4D9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46009" y="4493317"/>
                <a:ext cx="0" cy="6660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8F2A4B0A-A425-3CDC-0EF8-7285AEB1D6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11209" y="4828117"/>
                <a:ext cx="666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56119729-D90A-047C-8009-E23CB4B8E27D}"/>
              </a:ext>
            </a:extLst>
          </p:cNvPr>
          <p:cNvSpPr txBox="1"/>
          <p:nvPr/>
        </p:nvSpPr>
        <p:spPr>
          <a:xfrm>
            <a:off x="4782204" y="64861"/>
            <a:ext cx="631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EC1947A-913D-6B49-FA04-DD87D04C8C9E}"/>
              </a:ext>
            </a:extLst>
          </p:cNvPr>
          <p:cNvSpPr txBox="1"/>
          <p:nvPr/>
        </p:nvSpPr>
        <p:spPr>
          <a:xfrm>
            <a:off x="4421627" y="4423276"/>
            <a:ext cx="901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Bottom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1808D5E-92CF-9C07-1D88-6CF0DAEA0ECB}"/>
              </a:ext>
            </a:extLst>
          </p:cNvPr>
          <p:cNvSpPr txBox="1"/>
          <p:nvPr/>
        </p:nvSpPr>
        <p:spPr>
          <a:xfrm>
            <a:off x="1702596" y="2094133"/>
            <a:ext cx="901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Side</a:t>
            </a:r>
          </a:p>
        </p:txBody>
      </p:sp>
    </p:spTree>
    <p:extLst>
      <p:ext uri="{BB962C8B-B14F-4D97-AF65-F5344CB8AC3E}">
        <p14:creationId xmlns:p14="http://schemas.microsoft.com/office/powerpoint/2010/main" val="3805103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954F9-3C56-B4D6-7D74-6870B45EE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– Systematic Budget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E243BB-2A07-1EFD-CB95-422E43C7F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38AAEA-EE62-6F48-8D1E-61007F11A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8D967D-C814-839C-533A-B754F7B4C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27E6A8-0494-7924-ED55-F1DB1C6F1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66" y="1814864"/>
            <a:ext cx="11636795" cy="322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0843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35">
            <a:extLst>
              <a:ext uri="{FF2B5EF4-FFF2-40B4-BE49-F238E27FC236}">
                <a16:creationId xmlns:a16="http://schemas.microsoft.com/office/drawing/2014/main" id="{11481CB7-3152-84E1-9FC7-FAD8326A2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4581"/>
            <a:ext cx="10515600" cy="1325563"/>
          </a:xfrm>
        </p:spPr>
        <p:txBody>
          <a:bodyPr/>
          <a:lstStyle/>
          <a:p>
            <a:r>
              <a:rPr lang="en-US" dirty="0" err="1"/>
              <a:t>lolxsim</a:t>
            </a:r>
            <a:r>
              <a:rPr lang="en-US" dirty="0"/>
              <a:t>: VUV4Volume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F4C7E4-8995-EF6B-30C8-DDA9AA524167}"/>
              </a:ext>
            </a:extLst>
          </p:cNvPr>
          <p:cNvSpPr txBox="1"/>
          <p:nvPr/>
        </p:nvSpPr>
        <p:spPr>
          <a:xfrm>
            <a:off x="0" y="6094529"/>
            <a:ext cx="1387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*not to scale</a:t>
            </a:r>
          </a:p>
        </p:txBody>
      </p:sp>
      <p:grpSp>
        <p:nvGrpSpPr>
          <p:cNvPr id="1025" name="Group 1024">
            <a:extLst>
              <a:ext uri="{FF2B5EF4-FFF2-40B4-BE49-F238E27FC236}">
                <a16:creationId xmlns:a16="http://schemas.microsoft.com/office/drawing/2014/main" id="{3277B657-D179-D66D-F8BD-57E8BA6B2D5B}"/>
              </a:ext>
            </a:extLst>
          </p:cNvPr>
          <p:cNvGrpSpPr/>
          <p:nvPr/>
        </p:nvGrpSpPr>
        <p:grpSpPr>
          <a:xfrm>
            <a:off x="693779" y="2285282"/>
            <a:ext cx="11352854" cy="4207329"/>
            <a:chOff x="772248" y="2128663"/>
            <a:chExt cx="11352854" cy="420732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FD75129-2654-78DC-2313-A6511DCDB6D5}"/>
                </a:ext>
              </a:extLst>
            </p:cNvPr>
            <p:cNvSpPr/>
            <p:nvPr/>
          </p:nvSpPr>
          <p:spPr>
            <a:xfrm>
              <a:off x="1694782" y="3709434"/>
              <a:ext cx="7415561" cy="19626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699FB59-6307-FB6F-8F4C-20986083A0E4}"/>
                </a:ext>
              </a:extLst>
            </p:cNvPr>
            <p:cNvSpPr/>
            <p:nvPr/>
          </p:nvSpPr>
          <p:spPr>
            <a:xfrm>
              <a:off x="2020025" y="2919131"/>
              <a:ext cx="6765072" cy="19626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46FB4A0-66C9-9CF4-3392-8BEAD1864028}"/>
                </a:ext>
              </a:extLst>
            </p:cNvPr>
            <p:cNvCxnSpPr>
              <a:cxnSpLocks/>
            </p:cNvCxnSpPr>
            <p:nvPr/>
          </p:nvCxnSpPr>
          <p:spPr>
            <a:xfrm>
              <a:off x="1694782" y="5966660"/>
              <a:ext cx="751592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96388AE-984E-33ED-C9F4-79904766D3CF}"/>
                </a:ext>
              </a:extLst>
            </p:cNvPr>
            <p:cNvSpPr txBox="1"/>
            <p:nvPr/>
          </p:nvSpPr>
          <p:spPr>
            <a:xfrm>
              <a:off x="4839425" y="5966660"/>
              <a:ext cx="1126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 mm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8253E21-6D41-17A1-A740-27145EE6C516}"/>
                </a:ext>
              </a:extLst>
            </p:cNvPr>
            <p:cNvSpPr txBox="1"/>
            <p:nvPr/>
          </p:nvSpPr>
          <p:spPr>
            <a:xfrm>
              <a:off x="4794405" y="5196354"/>
              <a:ext cx="944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Ceramic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180FF0-B6F2-F1D1-FFD5-E66DA348F026}"/>
                </a:ext>
              </a:extLst>
            </p:cNvPr>
            <p:cNvSpPr/>
            <p:nvPr/>
          </p:nvSpPr>
          <p:spPr>
            <a:xfrm>
              <a:off x="2281874" y="4591403"/>
              <a:ext cx="2984808" cy="29550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5A4A43-DDA0-CDA6-1151-602C293045CF}"/>
                </a:ext>
              </a:extLst>
            </p:cNvPr>
            <p:cNvSpPr/>
            <p:nvPr/>
          </p:nvSpPr>
          <p:spPr>
            <a:xfrm>
              <a:off x="5591926" y="4591403"/>
              <a:ext cx="2984808" cy="29550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B6B4D3C-F16E-8C2B-411F-AD4A2605B2F2}"/>
                </a:ext>
              </a:extLst>
            </p:cNvPr>
            <p:cNvSpPr/>
            <p:nvPr/>
          </p:nvSpPr>
          <p:spPr>
            <a:xfrm>
              <a:off x="2281874" y="4504463"/>
              <a:ext cx="2984808" cy="10005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AF6E00B-25DB-C071-3228-06023F16A23D}"/>
                </a:ext>
              </a:extLst>
            </p:cNvPr>
            <p:cNvSpPr/>
            <p:nvPr/>
          </p:nvSpPr>
          <p:spPr>
            <a:xfrm>
              <a:off x="5591926" y="4502916"/>
              <a:ext cx="2984808" cy="10005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F09BECA-1765-0025-09F6-E2A6C9AE3E97}"/>
                </a:ext>
              </a:extLst>
            </p:cNvPr>
            <p:cNvSpPr/>
            <p:nvPr/>
          </p:nvSpPr>
          <p:spPr>
            <a:xfrm>
              <a:off x="2020025" y="4435385"/>
              <a:ext cx="6765072" cy="6755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C9842ECF-B117-0CB2-694C-956E461BAC7D}"/>
                </a:ext>
              </a:extLst>
            </p:cNvPr>
            <p:cNvGrpSpPr/>
            <p:nvPr/>
          </p:nvGrpSpPr>
          <p:grpSpPr>
            <a:xfrm>
              <a:off x="2020025" y="3675698"/>
              <a:ext cx="6765072" cy="369332"/>
              <a:chOff x="2020025" y="3787116"/>
              <a:chExt cx="6765072" cy="369332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61758E0-39EF-8951-25FF-12103DD355CC}"/>
                  </a:ext>
                </a:extLst>
              </p:cNvPr>
              <p:cNvSpPr/>
              <p:nvPr/>
            </p:nvSpPr>
            <p:spPr>
              <a:xfrm>
                <a:off x="2020025" y="3830881"/>
                <a:ext cx="6765072" cy="264636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89A4157-05B5-9D6C-DF9A-AAC2A0979320}"/>
                  </a:ext>
                </a:extLst>
              </p:cNvPr>
              <p:cNvSpPr txBox="1"/>
              <p:nvPr/>
            </p:nvSpPr>
            <p:spPr>
              <a:xfrm>
                <a:off x="4571692" y="3787116"/>
                <a:ext cx="28062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Quartz Window (h= 0.5mm)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E7CCB40-0388-25E0-74B5-30CEAAE96784}"/>
                </a:ext>
              </a:extLst>
            </p:cNvPr>
            <p:cNvSpPr txBox="1"/>
            <p:nvPr/>
          </p:nvSpPr>
          <p:spPr>
            <a:xfrm>
              <a:off x="8121953" y="4051188"/>
              <a:ext cx="5136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LXe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A5F145-ADD6-AD8E-14F3-5CD6BF799FF2}"/>
                </a:ext>
              </a:extLst>
            </p:cNvPr>
            <p:cNvSpPr txBox="1"/>
            <p:nvPr/>
          </p:nvSpPr>
          <p:spPr>
            <a:xfrm>
              <a:off x="9721495" y="5501280"/>
              <a:ext cx="23463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Silicon_SD </a:t>
              </a:r>
              <a:r>
                <a:rPr lang="en-US" dirty="0"/>
                <a:t>(h= 0.05 mm)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44D96AF-7F09-D62F-DAC2-C75129D4AD23}"/>
                </a:ext>
              </a:extLst>
            </p:cNvPr>
            <p:cNvSpPr txBox="1"/>
            <p:nvPr/>
          </p:nvSpPr>
          <p:spPr>
            <a:xfrm>
              <a:off x="9890932" y="4776994"/>
              <a:ext cx="18069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SiO2 (h= 110 nm)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5B36C75-C5F9-686D-E57B-461D9E836162}"/>
                </a:ext>
              </a:extLst>
            </p:cNvPr>
            <p:cNvCxnSpPr>
              <a:cxnSpLocks/>
              <a:stCxn id="23" idx="1"/>
            </p:cNvCxnSpPr>
            <p:nvPr/>
          </p:nvCxnSpPr>
          <p:spPr>
            <a:xfrm flipH="1" flipV="1">
              <a:off x="8449687" y="4739156"/>
              <a:ext cx="1271808" cy="108529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385CE291-D92E-D76F-23A1-996ECB083134}"/>
                </a:ext>
              </a:extLst>
            </p:cNvPr>
            <p:cNvCxnSpPr>
              <a:cxnSpLocks/>
              <a:stCxn id="24" idx="1"/>
            </p:cNvCxnSpPr>
            <p:nvPr/>
          </p:nvCxnSpPr>
          <p:spPr>
            <a:xfrm flipH="1" flipV="1">
              <a:off x="8550044" y="4586158"/>
              <a:ext cx="1340888" cy="37550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AE0C7BA-0B66-0BFD-65A2-E85BA7AFF7E7}"/>
                </a:ext>
              </a:extLst>
            </p:cNvPr>
            <p:cNvCxnSpPr>
              <a:cxnSpLocks/>
              <a:stCxn id="31" idx="1"/>
            </p:cNvCxnSpPr>
            <p:nvPr/>
          </p:nvCxnSpPr>
          <p:spPr>
            <a:xfrm flipH="1">
              <a:off x="8730005" y="4422040"/>
              <a:ext cx="991490" cy="471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4A0A5CA-4224-27FA-C446-4CC261159355}"/>
                </a:ext>
              </a:extLst>
            </p:cNvPr>
            <p:cNvSpPr txBox="1"/>
            <p:nvPr/>
          </p:nvSpPr>
          <p:spPr>
            <a:xfrm>
              <a:off x="9721495" y="4237374"/>
              <a:ext cx="24036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LXeBuffer</a:t>
              </a:r>
              <a:r>
                <a:rPr lang="en-US" dirty="0"/>
                <a:t> (h= 0.05 mm)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0BE3178-B521-D7F2-B8D8-A8C03C422C88}"/>
                </a:ext>
              </a:extLst>
            </p:cNvPr>
            <p:cNvCxnSpPr>
              <a:cxnSpLocks/>
            </p:cNvCxnSpPr>
            <p:nvPr/>
          </p:nvCxnSpPr>
          <p:spPr>
            <a:xfrm>
              <a:off x="1594424" y="3703096"/>
              <a:ext cx="0" cy="197529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789CDAF-03B3-97BA-05DA-E79BDC398105}"/>
                </a:ext>
              </a:extLst>
            </p:cNvPr>
            <p:cNvSpPr txBox="1"/>
            <p:nvPr/>
          </p:nvSpPr>
          <p:spPr>
            <a:xfrm>
              <a:off x="772248" y="4471257"/>
              <a:ext cx="898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2.5 mm</a:t>
              </a:r>
            </a:p>
          </p:txBody>
        </p:sp>
        <p:sp>
          <p:nvSpPr>
            <p:cNvPr id="47" name="5-Point Star 46">
              <a:extLst>
                <a:ext uri="{FF2B5EF4-FFF2-40B4-BE49-F238E27FC236}">
                  <a16:creationId xmlns:a16="http://schemas.microsoft.com/office/drawing/2014/main" id="{2AEE6B02-F255-A934-D625-4A0DAF0FFFCE}"/>
                </a:ext>
              </a:extLst>
            </p:cNvPr>
            <p:cNvSpPr/>
            <p:nvPr/>
          </p:nvSpPr>
          <p:spPr>
            <a:xfrm flipH="1">
              <a:off x="3279168" y="4105355"/>
              <a:ext cx="178421" cy="168028"/>
            </a:xfrm>
            <a:prstGeom prst="star5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2F5E3AD1-ED07-D0B8-9AB2-43DA1775D1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8593" y="2743570"/>
              <a:ext cx="1022968" cy="14178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89223FD-D0FF-1844-6FEB-6C50BDD4E5CD}"/>
                </a:ext>
              </a:extLst>
            </p:cNvPr>
            <p:cNvSpPr txBox="1"/>
            <p:nvPr/>
          </p:nvSpPr>
          <p:spPr>
            <a:xfrm>
              <a:off x="2978988" y="2128663"/>
              <a:ext cx="484714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eXT</a:t>
              </a:r>
              <a:r>
                <a:rPr lang="en-US" dirty="0"/>
                <a:t> photons generated in the gap to avoid doubling optics at boundaries(shift 0.2mm along surface normal)</a:t>
              </a:r>
            </a:p>
          </p:txBody>
        </p:sp>
        <p:sp>
          <p:nvSpPr>
            <p:cNvPr id="51" name="5-Point Star 50">
              <a:extLst>
                <a:ext uri="{FF2B5EF4-FFF2-40B4-BE49-F238E27FC236}">
                  <a16:creationId xmlns:a16="http://schemas.microsoft.com/office/drawing/2014/main" id="{11888E70-F0FD-3BE1-3646-F9BC1B2223E8}"/>
                </a:ext>
              </a:extLst>
            </p:cNvPr>
            <p:cNvSpPr/>
            <p:nvPr/>
          </p:nvSpPr>
          <p:spPr>
            <a:xfrm flipH="1">
              <a:off x="3283576" y="4505869"/>
              <a:ext cx="178421" cy="168028"/>
            </a:xfrm>
            <a:prstGeom prst="star5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540FBBAB-F4DE-76EB-9D43-78DC361CD9E4}"/>
                </a:ext>
              </a:extLst>
            </p:cNvPr>
            <p:cNvCxnSpPr>
              <a:cxnSpLocks/>
            </p:cNvCxnSpPr>
            <p:nvPr/>
          </p:nvCxnSpPr>
          <p:spPr>
            <a:xfrm>
              <a:off x="2147789" y="3270653"/>
              <a:ext cx="1167860" cy="131550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9447F64-6279-CCD1-ADA2-70C3CDC1CE5D}"/>
                </a:ext>
              </a:extLst>
            </p:cNvPr>
            <p:cNvSpPr txBox="1"/>
            <p:nvPr/>
          </p:nvSpPr>
          <p:spPr>
            <a:xfrm>
              <a:off x="814967" y="2797875"/>
              <a:ext cx="21075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Photons detected at Si boundary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2FFF9D7-0864-DF69-270E-64FED9938F47}"/>
                </a:ext>
              </a:extLst>
            </p:cNvPr>
            <p:cNvSpPr/>
            <p:nvPr/>
          </p:nvSpPr>
          <p:spPr>
            <a:xfrm>
              <a:off x="1694782" y="3715772"/>
              <a:ext cx="7415561" cy="1962614"/>
            </a:xfrm>
            <a:prstGeom prst="rect">
              <a:avLst/>
            </a:prstGeom>
            <a:solidFill>
              <a:srgbClr val="7030A0">
                <a:alpha val="1098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16A46906-F372-57AF-75A1-299DC53A3B02}"/>
                </a:ext>
              </a:extLst>
            </p:cNvPr>
            <p:cNvCxnSpPr>
              <a:cxnSpLocks/>
            </p:cNvCxnSpPr>
            <p:nvPr/>
          </p:nvCxnSpPr>
          <p:spPr>
            <a:xfrm>
              <a:off x="5591926" y="5048543"/>
              <a:ext cx="295811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24" name="TextBox 1023">
              <a:extLst>
                <a:ext uri="{FF2B5EF4-FFF2-40B4-BE49-F238E27FC236}">
                  <a16:creationId xmlns:a16="http://schemas.microsoft.com/office/drawing/2014/main" id="{69F3764B-DA55-8BCE-A5B7-C0B8CC5B5DCA}"/>
                </a:ext>
              </a:extLst>
            </p:cNvPr>
            <p:cNvSpPr txBox="1"/>
            <p:nvPr/>
          </p:nvSpPr>
          <p:spPr>
            <a:xfrm>
              <a:off x="6730850" y="5011688"/>
              <a:ext cx="1126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5.9 mm</a:t>
              </a: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40750708-D8EC-B21A-8449-F20470DBC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910" y="193550"/>
            <a:ext cx="4267979" cy="356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6326D-3BCE-9976-4A93-0EEA96B71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EADA-AEAB-F14B-ABF4-60DD45032B5E}" type="slidenum">
              <a:rPr lang="en-US" smtClean="0"/>
              <a:t>22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801ACD6-0412-6AE3-E8BC-BF90E1231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nEXO PD Meeting - April 10th</a:t>
            </a:r>
          </a:p>
        </p:txBody>
      </p:sp>
    </p:spTree>
    <p:extLst>
      <p:ext uri="{BB962C8B-B14F-4D97-AF65-F5344CB8AC3E}">
        <p14:creationId xmlns:p14="http://schemas.microsoft.com/office/powerpoint/2010/main" val="38880734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0D9FD-F703-7CB4-7416-E059B92D7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9FA306-0035-92C5-BBBA-ABF3C5224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E54CF8-2776-EE73-41C0-B91636CC5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DBD5CB-02A2-5B84-622A-1C83B6C84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8B0896-2916-7CC5-02D2-BB07856613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81" t="5527" r="3057"/>
          <a:stretch/>
        </p:blipFill>
        <p:spPr>
          <a:xfrm>
            <a:off x="3911600" y="412424"/>
            <a:ext cx="7758176" cy="603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658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0F7222-EAE2-A524-A3D0-1F803CF52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1166"/>
            <a:ext cx="5586984" cy="5172343"/>
          </a:xfrm>
        </p:spPr>
        <p:txBody>
          <a:bodyPr>
            <a:normAutofit fontScale="92500" lnSpcReduction="10000"/>
          </a:bodyPr>
          <a:lstStyle/>
          <a:p>
            <a:r>
              <a:rPr lang="en-US" sz="1600" dirty="0"/>
              <a:t>In our data measurements we measure “total correlation probability”</a:t>
            </a:r>
          </a:p>
          <a:p>
            <a:r>
              <a:rPr lang="en-US" sz="1600" dirty="0"/>
              <a:t>This includes “Direct” correlation</a:t>
            </a:r>
          </a:p>
          <a:p>
            <a:pPr lvl="1"/>
            <a:r>
              <a:rPr lang="en-US" sz="1400" dirty="0"/>
              <a:t>Source-&gt;Target</a:t>
            </a:r>
          </a:p>
          <a:p>
            <a:r>
              <a:rPr lang="en-US" sz="1600" dirty="0"/>
              <a:t>Also includes “Backwards” correlation</a:t>
            </a:r>
          </a:p>
          <a:p>
            <a:pPr lvl="1"/>
            <a:r>
              <a:rPr lang="en-US" sz="1400" dirty="0"/>
              <a:t>Target-&gt;Source</a:t>
            </a:r>
          </a:p>
          <a:p>
            <a:r>
              <a:rPr lang="en-US" sz="1600" dirty="0"/>
              <a:t>For simulations, we measure both independently </a:t>
            </a:r>
          </a:p>
          <a:p>
            <a:r>
              <a:rPr lang="en-US" sz="1600" dirty="0"/>
              <a:t>Source-&gt;Target</a:t>
            </a:r>
          </a:p>
          <a:p>
            <a:pPr lvl="1"/>
            <a:r>
              <a:rPr lang="en-US" sz="1400" dirty="0"/>
              <a:t>Enable </a:t>
            </a:r>
            <a:r>
              <a:rPr lang="en-US" sz="1400" dirty="0" err="1"/>
              <a:t>ExCT</a:t>
            </a:r>
            <a:r>
              <a:rPr lang="en-US" sz="1400" dirty="0"/>
              <a:t> Simulation </a:t>
            </a:r>
            <a:r>
              <a:rPr lang="en-US" sz="1400" b="1" dirty="0"/>
              <a:t>ONLY</a:t>
            </a:r>
            <a:r>
              <a:rPr lang="en-US" sz="1400" dirty="0"/>
              <a:t> for source</a:t>
            </a:r>
          </a:p>
          <a:p>
            <a:r>
              <a:rPr lang="en-US" sz="1600" dirty="0"/>
              <a:t>Target-&gt;Source</a:t>
            </a:r>
          </a:p>
          <a:p>
            <a:pPr lvl="1"/>
            <a:r>
              <a:rPr lang="en-US" sz="1400" dirty="0"/>
              <a:t>Enable </a:t>
            </a:r>
            <a:r>
              <a:rPr lang="en-US" sz="1400" dirty="0" err="1"/>
              <a:t>ExCT</a:t>
            </a:r>
            <a:r>
              <a:rPr lang="en-US" sz="1400" dirty="0"/>
              <a:t> Simulation for all </a:t>
            </a:r>
            <a:r>
              <a:rPr lang="en-US" sz="1400" b="1" dirty="0"/>
              <a:t>EXCEPT</a:t>
            </a:r>
            <a:r>
              <a:rPr lang="en-US" sz="1400" dirty="0"/>
              <a:t> source</a:t>
            </a:r>
          </a:p>
          <a:p>
            <a:r>
              <a:rPr lang="en-US" sz="1600" dirty="0"/>
              <a:t>Sum of two contributions is the “Total Correlation Probability”</a:t>
            </a:r>
          </a:p>
          <a:p>
            <a:r>
              <a:rPr lang="en-US" sz="1600" dirty="0"/>
              <a:t>From simulations we see roughly ~16% contribution of backwards correlation to total</a:t>
            </a:r>
          </a:p>
          <a:p>
            <a:pPr lvl="1"/>
            <a:r>
              <a:rPr lang="en-US" sz="1400" dirty="0"/>
              <a:t>Stable across many simulation configurations, driven by solid-angles and transport efficiency + emission angular distribution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E88C87-145C-07DA-230D-5C026F111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603"/>
            <a:ext cx="10515600" cy="1325563"/>
          </a:xfrm>
        </p:spPr>
        <p:txBody>
          <a:bodyPr/>
          <a:lstStyle/>
          <a:p>
            <a:r>
              <a:rPr lang="en-US" dirty="0"/>
              <a:t>Backup- Simulation Details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D808DB5-E293-BA85-E025-F83350EED242}"/>
              </a:ext>
            </a:extLst>
          </p:cNvPr>
          <p:cNvGrpSpPr/>
          <p:nvPr/>
        </p:nvGrpSpPr>
        <p:grpSpPr>
          <a:xfrm>
            <a:off x="6669974" y="964170"/>
            <a:ext cx="5261619" cy="3439609"/>
            <a:chOff x="863339" y="903514"/>
            <a:chExt cx="5261619" cy="3439609"/>
          </a:xfrm>
        </p:grpSpPr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6573F7AA-E112-932D-330F-E0AE6CE1467A}"/>
                </a:ext>
              </a:extLst>
            </p:cNvPr>
            <p:cNvSpPr/>
            <p:nvPr/>
          </p:nvSpPr>
          <p:spPr>
            <a:xfrm>
              <a:off x="1328057" y="903514"/>
              <a:ext cx="957943" cy="2111829"/>
            </a:xfrm>
            <a:prstGeom prst="cube">
              <a:avLst>
                <a:gd name="adj" fmla="val 79546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926B47D-70F4-6351-47C2-331E669412DB}"/>
                </a:ext>
              </a:extLst>
            </p:cNvPr>
            <p:cNvGrpSpPr/>
            <p:nvPr/>
          </p:nvGrpSpPr>
          <p:grpSpPr>
            <a:xfrm>
              <a:off x="863339" y="972946"/>
              <a:ext cx="5261619" cy="3370177"/>
              <a:chOff x="863339" y="972946"/>
              <a:chExt cx="5261619" cy="3370177"/>
            </a:xfrm>
          </p:grpSpPr>
          <p:sp>
            <p:nvSpPr>
              <p:cNvPr id="7" name="Cube 6">
                <a:extLst>
                  <a:ext uri="{FF2B5EF4-FFF2-40B4-BE49-F238E27FC236}">
                    <a16:creationId xmlns:a16="http://schemas.microsoft.com/office/drawing/2014/main" id="{AEE107BB-5ED7-8F86-235B-7D462DED0E07}"/>
                  </a:ext>
                </a:extLst>
              </p:cNvPr>
              <p:cNvSpPr/>
              <p:nvPr/>
            </p:nvSpPr>
            <p:spPr>
              <a:xfrm rot="5400000" flipH="1">
                <a:off x="4339867" y="2815390"/>
                <a:ext cx="847186" cy="2208279"/>
              </a:xfrm>
              <a:prstGeom prst="cube">
                <a:avLst>
                  <a:gd name="adj" fmla="val 79546"/>
                </a:avLst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67461847-5153-9CAE-6016-0D1C18833FCC}"/>
                  </a:ext>
                </a:extLst>
              </p:cNvPr>
              <p:cNvCxnSpPr/>
              <p:nvPr/>
            </p:nvCxnSpPr>
            <p:spPr>
              <a:xfrm>
                <a:off x="1883229" y="1959428"/>
                <a:ext cx="1534885" cy="0"/>
              </a:xfrm>
              <a:prstGeom prst="straightConnector1">
                <a:avLst/>
              </a:prstGeom>
              <a:ln w="28575">
                <a:solidFill>
                  <a:srgbClr val="F2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8FAA51DA-360A-ED51-39BF-59C53200A9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73323" y="2797629"/>
                <a:ext cx="0" cy="914399"/>
              </a:xfrm>
              <a:prstGeom prst="straightConnector1">
                <a:avLst/>
              </a:prstGeom>
              <a:ln w="28575">
                <a:solidFill>
                  <a:srgbClr val="F2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9599567-CCAB-9202-E059-E20B6CB430C5}"/>
                  </a:ext>
                </a:extLst>
              </p:cNvPr>
              <p:cNvSpPr txBox="1"/>
              <p:nvPr/>
            </p:nvSpPr>
            <p:spPr>
              <a:xfrm>
                <a:off x="1281743" y="202128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F629F2-9A5F-CBD6-435C-7F19C9330B5D}"/>
                  </a:ext>
                </a:extLst>
              </p:cNvPr>
              <p:cNvSpPr txBox="1"/>
              <p:nvPr/>
            </p:nvSpPr>
            <p:spPr>
              <a:xfrm>
                <a:off x="4338088" y="3822655"/>
                <a:ext cx="946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2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BDB61427-CF90-2F2A-1FF5-A44C9A547932}"/>
                  </a:ext>
                </a:extLst>
              </p:cNvPr>
              <p:cNvCxnSpPr/>
              <p:nvPr/>
            </p:nvCxnSpPr>
            <p:spPr>
              <a:xfrm>
                <a:off x="1883229" y="1959428"/>
                <a:ext cx="2790094" cy="1752600"/>
              </a:xfrm>
              <a:prstGeom prst="straightConnector1">
                <a:avLst/>
              </a:prstGeom>
              <a:ln w="12700"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2FE1271A-1983-62EC-9410-2F90C7104F75}"/>
                  </a:ext>
                </a:extLst>
              </p:cNvPr>
              <p:cNvSpPr/>
              <p:nvPr/>
            </p:nvSpPr>
            <p:spPr>
              <a:xfrm rot="3724584">
                <a:off x="2255262" y="1881729"/>
                <a:ext cx="161727" cy="359229"/>
              </a:xfrm>
              <a:custGeom>
                <a:avLst/>
                <a:gdLst>
                  <a:gd name="connsiteX0" fmla="*/ 76200 w 163286"/>
                  <a:gd name="connsiteY0" fmla="*/ 0 h 359229"/>
                  <a:gd name="connsiteX1" fmla="*/ 119743 w 163286"/>
                  <a:gd name="connsiteY1" fmla="*/ 76200 h 359229"/>
                  <a:gd name="connsiteX2" fmla="*/ 141515 w 163286"/>
                  <a:gd name="connsiteY2" fmla="*/ 97971 h 359229"/>
                  <a:gd name="connsiteX3" fmla="*/ 163286 w 163286"/>
                  <a:gd name="connsiteY3" fmla="*/ 163286 h 359229"/>
                  <a:gd name="connsiteX4" fmla="*/ 141515 w 163286"/>
                  <a:gd name="connsiteY4" fmla="*/ 228600 h 359229"/>
                  <a:gd name="connsiteX5" fmla="*/ 87086 w 163286"/>
                  <a:gd name="connsiteY5" fmla="*/ 304800 h 359229"/>
                  <a:gd name="connsiteX6" fmla="*/ 54429 w 163286"/>
                  <a:gd name="connsiteY6" fmla="*/ 326571 h 359229"/>
                  <a:gd name="connsiteX7" fmla="*/ 32658 w 163286"/>
                  <a:gd name="connsiteY7" fmla="*/ 348343 h 359229"/>
                  <a:gd name="connsiteX8" fmla="*/ 0 w 163286"/>
                  <a:gd name="connsiteY8" fmla="*/ 359229 h 3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3286" h="359229">
                    <a:moveTo>
                      <a:pt x="76200" y="0"/>
                    </a:moveTo>
                    <a:cubicBezTo>
                      <a:pt x="90714" y="25400"/>
                      <a:pt x="103515" y="51859"/>
                      <a:pt x="119743" y="76200"/>
                    </a:cubicBezTo>
                    <a:cubicBezTo>
                      <a:pt x="125436" y="84739"/>
                      <a:pt x="136925" y="88791"/>
                      <a:pt x="141515" y="97971"/>
                    </a:cubicBezTo>
                    <a:cubicBezTo>
                      <a:pt x="151778" y="118497"/>
                      <a:pt x="163286" y="163286"/>
                      <a:pt x="163286" y="163286"/>
                    </a:cubicBezTo>
                    <a:lnTo>
                      <a:pt x="141515" y="228600"/>
                    </a:lnTo>
                    <a:cubicBezTo>
                      <a:pt x="128264" y="268353"/>
                      <a:pt x="131362" y="275283"/>
                      <a:pt x="87086" y="304800"/>
                    </a:cubicBezTo>
                    <a:cubicBezTo>
                      <a:pt x="76200" y="312057"/>
                      <a:pt x="64645" y="318398"/>
                      <a:pt x="54429" y="326571"/>
                    </a:cubicBezTo>
                    <a:cubicBezTo>
                      <a:pt x="46415" y="332982"/>
                      <a:pt x="41459" y="343063"/>
                      <a:pt x="32658" y="348343"/>
                    </a:cubicBezTo>
                    <a:cubicBezTo>
                      <a:pt x="22818" y="354247"/>
                      <a:pt x="0" y="359229"/>
                      <a:pt x="0" y="359229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090D5EF8-D7AB-FA2F-C114-7E9621BB0F6C}"/>
                  </a:ext>
                </a:extLst>
              </p:cNvPr>
              <p:cNvSpPr/>
              <p:nvPr/>
            </p:nvSpPr>
            <p:spPr>
              <a:xfrm rot="20388332" flipH="1">
                <a:off x="4477719" y="3455408"/>
                <a:ext cx="190732" cy="211905"/>
              </a:xfrm>
              <a:custGeom>
                <a:avLst/>
                <a:gdLst>
                  <a:gd name="connsiteX0" fmla="*/ 0 w 457200"/>
                  <a:gd name="connsiteY0" fmla="*/ 359229 h 359229"/>
                  <a:gd name="connsiteX1" fmla="*/ 10886 w 457200"/>
                  <a:gd name="connsiteY1" fmla="*/ 283029 h 359229"/>
                  <a:gd name="connsiteX2" fmla="*/ 0 w 457200"/>
                  <a:gd name="connsiteY2" fmla="*/ 250372 h 359229"/>
                  <a:gd name="connsiteX3" fmla="*/ 21772 w 457200"/>
                  <a:gd name="connsiteY3" fmla="*/ 130629 h 359229"/>
                  <a:gd name="connsiteX4" fmla="*/ 32657 w 457200"/>
                  <a:gd name="connsiteY4" fmla="*/ 97972 h 359229"/>
                  <a:gd name="connsiteX5" fmla="*/ 54429 w 457200"/>
                  <a:gd name="connsiteY5" fmla="*/ 76200 h 359229"/>
                  <a:gd name="connsiteX6" fmla="*/ 119743 w 457200"/>
                  <a:gd name="connsiteY6" fmla="*/ 32658 h 359229"/>
                  <a:gd name="connsiteX7" fmla="*/ 250372 w 457200"/>
                  <a:gd name="connsiteY7" fmla="*/ 0 h 359229"/>
                  <a:gd name="connsiteX8" fmla="*/ 381000 w 457200"/>
                  <a:gd name="connsiteY8" fmla="*/ 21772 h 359229"/>
                  <a:gd name="connsiteX9" fmla="*/ 457200 w 457200"/>
                  <a:gd name="connsiteY9" fmla="*/ 43543 h 359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7200" h="359229">
                    <a:moveTo>
                      <a:pt x="0" y="359229"/>
                    </a:moveTo>
                    <a:cubicBezTo>
                      <a:pt x="3629" y="333829"/>
                      <a:pt x="10886" y="308687"/>
                      <a:pt x="10886" y="283029"/>
                    </a:cubicBezTo>
                    <a:cubicBezTo>
                      <a:pt x="10886" y="271554"/>
                      <a:pt x="0" y="261847"/>
                      <a:pt x="0" y="250372"/>
                    </a:cubicBezTo>
                    <a:cubicBezTo>
                      <a:pt x="0" y="219535"/>
                      <a:pt x="12244" y="163977"/>
                      <a:pt x="21772" y="130629"/>
                    </a:cubicBezTo>
                    <a:cubicBezTo>
                      <a:pt x="24924" y="119596"/>
                      <a:pt x="26754" y="107811"/>
                      <a:pt x="32657" y="97972"/>
                    </a:cubicBezTo>
                    <a:cubicBezTo>
                      <a:pt x="37937" y="89171"/>
                      <a:pt x="46218" y="82358"/>
                      <a:pt x="54429" y="76200"/>
                    </a:cubicBezTo>
                    <a:cubicBezTo>
                      <a:pt x="75362" y="60501"/>
                      <a:pt x="94920" y="40933"/>
                      <a:pt x="119743" y="32658"/>
                    </a:cubicBezTo>
                    <a:cubicBezTo>
                      <a:pt x="205996" y="3906"/>
                      <a:pt x="162420" y="14659"/>
                      <a:pt x="250372" y="0"/>
                    </a:cubicBezTo>
                    <a:cubicBezTo>
                      <a:pt x="312125" y="7719"/>
                      <a:pt x="329624" y="6359"/>
                      <a:pt x="381000" y="21772"/>
                    </a:cubicBezTo>
                    <a:cubicBezTo>
                      <a:pt x="457395" y="44690"/>
                      <a:pt x="422157" y="43543"/>
                      <a:pt x="457200" y="435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5EB965A6-3DEF-82D0-AA99-B10B2504C2B8}"/>
                      </a:ext>
                    </a:extLst>
                  </p:cNvPr>
                  <p:cNvSpPr txBox="1"/>
                  <p:nvPr/>
                </p:nvSpPr>
                <p:spPr>
                  <a:xfrm>
                    <a:off x="4084583" y="2984243"/>
                    <a:ext cx="541430" cy="3711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oMath>
                      </m:oMathPara>
                    </a14:m>
                    <a:endParaRPr lang="en-US" baseline="-25000" dirty="0"/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FFE8501D-BBD8-7F30-FB2B-6F9C8C7E01C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84583" y="2984243"/>
                    <a:ext cx="541430" cy="371127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b="-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C346FE66-CA28-2600-6051-E47573423116}"/>
                      </a:ext>
                    </a:extLst>
                  </p:cNvPr>
                  <p:cNvSpPr txBox="1"/>
                  <p:nvPr/>
                </p:nvSpPr>
                <p:spPr>
                  <a:xfrm>
                    <a:off x="2433975" y="2017048"/>
                    <a:ext cx="541430" cy="3711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p>
                          </m:sSubSup>
                        </m:oMath>
                      </m:oMathPara>
                    </a14:m>
                    <a:endParaRPr lang="en-US" baseline="-25000" dirty="0"/>
                  </a:p>
                </p:txBody>
              </p:sp>
            </mc:Choice>
            <mc:Fallback xmlns="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25BFA601-10D0-AA29-24AA-06267CC39F9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33975" y="2017048"/>
                    <a:ext cx="541430" cy="37112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BB396E4-4A2E-CBDA-8B6B-182D832DF0FC}"/>
                  </a:ext>
                </a:extLst>
              </p:cNvPr>
              <p:cNvSpPr txBox="1"/>
              <p:nvPr/>
            </p:nvSpPr>
            <p:spPr>
              <a:xfrm>
                <a:off x="863339" y="972946"/>
                <a:ext cx="1276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" panose="02040503050406030204" pitchFamily="18" charset="0"/>
                  </a:rPr>
                  <a:t>Source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7BEB21A-7F6C-A3B2-6F50-257E7E1308B6}"/>
                  </a:ext>
                </a:extLst>
              </p:cNvPr>
              <p:cNvSpPr txBox="1"/>
              <p:nvPr/>
            </p:nvSpPr>
            <p:spPr>
              <a:xfrm>
                <a:off x="4848742" y="3429000"/>
                <a:ext cx="1276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" panose="02040503050406030204" pitchFamily="18" charset="0"/>
                  </a:rPr>
                  <a:t>Target</a:t>
                </a:r>
              </a:p>
            </p:txBody>
          </p:sp>
          <p:sp>
            <p:nvSpPr>
              <p:cNvPr id="19" name="Sun 18">
                <a:extLst>
                  <a:ext uri="{FF2B5EF4-FFF2-40B4-BE49-F238E27FC236}">
                    <a16:creationId xmlns:a16="http://schemas.microsoft.com/office/drawing/2014/main" id="{F033F667-C16D-85CC-FBAB-30A2B9979DFB}"/>
                  </a:ext>
                </a:extLst>
              </p:cNvPr>
              <p:cNvSpPr/>
              <p:nvPr/>
            </p:nvSpPr>
            <p:spPr>
              <a:xfrm>
                <a:off x="1755258" y="1813448"/>
                <a:ext cx="186351" cy="184666"/>
              </a:xfrm>
              <a:prstGeom prst="sun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14F7C8A-FC4A-1F69-326F-456FCD0BC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22EC315-1E58-9037-AF17-08CCEB668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D579-3397-7440-8223-55618EE184F8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7796E17-2066-8AAC-669D-138B83A2F261}"/>
                  </a:ext>
                </a:extLst>
              </p:cNvPr>
              <p:cNvSpPr txBox="1"/>
              <p:nvPr/>
            </p:nvSpPr>
            <p:spPr>
              <a:xfrm>
                <a:off x="7198382" y="5138620"/>
                <a:ext cx="3268202" cy="518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𝑃𝑟𝑜𝑏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𝑇𝑎𝑟𝑔𝑒𝑡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𝑒𝑋𝑇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𝐷𝑒𝑡𝑒𝑐𝑡𝑖𝑜𝑛𝑠</m:t>
                          </m:r>
                        </m:num>
                        <m:den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𝑆𝑜𝑢𝑟𝑐𝑒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𝐻𝑖𝑡𝑠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7796E17-2066-8AAC-669D-138B83A2F2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8382" y="5138620"/>
                <a:ext cx="3268202" cy="518604"/>
              </a:xfrm>
              <a:prstGeom prst="rect">
                <a:avLst/>
              </a:prstGeom>
              <a:blipFill>
                <a:blip r:embed="rId4"/>
                <a:stretch>
                  <a:fillRect l="-1158" t="-9524" r="-772" b="-28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50CE4C39-2DB0-811A-14B7-403BA2B1EB76}"/>
              </a:ext>
            </a:extLst>
          </p:cNvPr>
          <p:cNvSpPr txBox="1"/>
          <p:nvPr/>
        </p:nvSpPr>
        <p:spPr>
          <a:xfrm>
            <a:off x="7088379" y="5659665"/>
            <a:ext cx="4668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simulation, we use the MC truth information, so estimates have no background</a:t>
            </a:r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40F72786-AD22-60D6-24DF-87EB7A3DD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2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40B0A-5AAC-CB55-0B56-FA55E6592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08904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Light only Liquid Xenon (LoLX) is a modular small-scale LXe experiment</a:t>
            </a:r>
          </a:p>
          <a:p>
            <a:pPr marL="457200" lvl="1" indent="0">
              <a:buNone/>
            </a:pPr>
            <a:r>
              <a:rPr lang="en-US" dirty="0"/>
              <a:t> 📍 McGill University </a:t>
            </a:r>
          </a:p>
          <a:p>
            <a:r>
              <a:rPr lang="en-US" dirty="0"/>
              <a:t>Two experimental phases to date:</a:t>
            </a:r>
          </a:p>
          <a:p>
            <a:pPr lvl="1"/>
            <a:r>
              <a:rPr lang="en-US" b="1" dirty="0"/>
              <a:t>Phase-1 – This Talk</a:t>
            </a:r>
          </a:p>
          <a:p>
            <a:pPr lvl="1"/>
            <a:r>
              <a:rPr lang="en-US" dirty="0"/>
              <a:t>Phase-2 (</a:t>
            </a:r>
            <a:r>
              <a:rPr lang="en-US" dirty="0">
                <a:hlinkClick r:id="rId2"/>
              </a:rPr>
              <a:t>See Alex Li’s Talk [M2-1-3:00]</a:t>
            </a:r>
            <a:r>
              <a:rPr lang="en-US" dirty="0"/>
              <a:t>)</a:t>
            </a:r>
          </a:p>
          <a:p>
            <a:r>
              <a:rPr lang="en-US"/>
              <a:t>Phase-1 employed </a:t>
            </a:r>
            <a:r>
              <a:rPr lang="en-US" dirty="0"/>
              <a:t>96 Hamamatsu SiPMs in an octagonal prism geometry</a:t>
            </a:r>
          </a:p>
          <a:p>
            <a:pPr lvl="1"/>
            <a:r>
              <a:rPr lang="en-US" dirty="0"/>
              <a:t>Equipped with a </a:t>
            </a:r>
            <a:r>
              <a:rPr lang="en-US" baseline="30000" dirty="0"/>
              <a:t>90</a:t>
            </a:r>
            <a:r>
              <a:rPr lang="en-US" dirty="0"/>
              <a:t>Sr beta source needle</a:t>
            </a:r>
            <a:endParaRPr lang="en-US" b="1" dirty="0"/>
          </a:p>
          <a:p>
            <a:endParaRPr lang="en-US" dirty="0"/>
          </a:p>
        </p:txBody>
      </p:sp>
      <p:pic>
        <p:nvPicPr>
          <p:cNvPr id="7" name="Picture 6" descr="A blue and black logo&#10;&#10;Description automatically generated">
            <a:extLst>
              <a:ext uri="{FF2B5EF4-FFF2-40B4-BE49-F238E27FC236}">
                <a16:creationId xmlns:a16="http://schemas.microsoft.com/office/drawing/2014/main" id="{012AC4A8-EC49-259D-49EC-CF14CB917E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</a:blip>
          <a:srcRect l="12500" t="25410" r="15425" b="22929"/>
          <a:stretch/>
        </p:blipFill>
        <p:spPr>
          <a:xfrm>
            <a:off x="838200" y="544492"/>
            <a:ext cx="3142381" cy="12811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AE6802-C07E-DE19-9E0B-A4E9F126A5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0431" y="1183857"/>
            <a:ext cx="5101569" cy="449028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EC624FE-0C61-8BE0-1ABA-26DA1363745A}"/>
              </a:ext>
            </a:extLst>
          </p:cNvPr>
          <p:cNvSpPr txBox="1"/>
          <p:nvPr/>
        </p:nvSpPr>
        <p:spPr>
          <a:xfrm>
            <a:off x="7461504" y="5530632"/>
            <a:ext cx="4181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Lucida Sans Typewriter" panose="020B0509030504030204" pitchFamily="49" charset="77"/>
              </a:rPr>
              <a:t>Fig: Cross-section of LoLX Phase-1 Detector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1E06D0B-533B-FE8C-C82E-BF155D2CE097}"/>
              </a:ext>
            </a:extLst>
          </p:cNvPr>
          <p:cNvCxnSpPr/>
          <p:nvPr/>
        </p:nvCxnSpPr>
        <p:spPr>
          <a:xfrm>
            <a:off x="7376160" y="2328672"/>
            <a:ext cx="0" cy="2889504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E80B0F1-D881-EAC9-08A4-C310C1A51908}"/>
              </a:ext>
            </a:extLst>
          </p:cNvPr>
          <p:cNvSpPr txBox="1"/>
          <p:nvPr/>
        </p:nvSpPr>
        <p:spPr>
          <a:xfrm rot="16200000">
            <a:off x="6613377" y="3573368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Lucida Sans Typewriter" panose="020B0509030504030204" pitchFamily="49" charset="77"/>
              </a:rPr>
              <a:t>~4 cm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922073-F1A0-EC78-F567-5CC94A704430}"/>
              </a:ext>
            </a:extLst>
          </p:cNvPr>
          <p:cNvSpPr txBox="1"/>
          <p:nvPr/>
        </p:nvSpPr>
        <p:spPr>
          <a:xfrm>
            <a:off x="10431082" y="706508"/>
            <a:ext cx="1433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Lucida Sans Typewriter" panose="020B0509030504030204" pitchFamily="49" charset="77"/>
              </a:rPr>
              <a:t>Sr90/Y90 Decay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D3FBD32-602D-759B-130E-4CCF2223FBB9}"/>
              </a:ext>
            </a:extLst>
          </p:cNvPr>
          <p:cNvGrpSpPr/>
          <p:nvPr/>
        </p:nvGrpSpPr>
        <p:grpSpPr>
          <a:xfrm rot="7784763" flipV="1">
            <a:off x="9071586" y="2277094"/>
            <a:ext cx="2816898" cy="84140"/>
            <a:chOff x="1508759" y="757064"/>
            <a:chExt cx="1865542" cy="720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EFD9C34-E651-1101-CF4A-230438493E30}"/>
                </a:ext>
              </a:extLst>
            </p:cNvPr>
            <p:cNvSpPr/>
            <p:nvPr/>
          </p:nvSpPr>
          <p:spPr>
            <a:xfrm>
              <a:off x="1508759" y="757064"/>
              <a:ext cx="1505541" cy="72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" name="Triangle 22">
              <a:extLst>
                <a:ext uri="{FF2B5EF4-FFF2-40B4-BE49-F238E27FC236}">
                  <a16:creationId xmlns:a16="http://schemas.microsoft.com/office/drawing/2014/main" id="{69406EC1-371A-7EEF-1425-89EA6330B656}"/>
                </a:ext>
              </a:extLst>
            </p:cNvPr>
            <p:cNvSpPr/>
            <p:nvPr/>
          </p:nvSpPr>
          <p:spPr>
            <a:xfrm rot="5400000">
              <a:off x="3158301" y="613064"/>
              <a:ext cx="72000" cy="360000"/>
            </a:xfrm>
            <a:prstGeom prst="triangle">
              <a:avLst/>
            </a:prstGeom>
            <a:solidFill>
              <a:srgbClr val="FF9B00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24" name="Explosion 2 23">
            <a:extLst>
              <a:ext uri="{FF2B5EF4-FFF2-40B4-BE49-F238E27FC236}">
                <a16:creationId xmlns:a16="http://schemas.microsoft.com/office/drawing/2014/main" id="{275768E3-BA28-C09F-2EB5-1658E2FA36E6}"/>
              </a:ext>
            </a:extLst>
          </p:cNvPr>
          <p:cNvSpPr/>
          <p:nvPr/>
        </p:nvSpPr>
        <p:spPr>
          <a:xfrm rot="1526667">
            <a:off x="9323408" y="3311373"/>
            <a:ext cx="504539" cy="371692"/>
          </a:xfrm>
          <a:prstGeom prst="irregularSeal2">
            <a:avLst/>
          </a:prstGeom>
          <a:solidFill>
            <a:srgbClr val="A90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103348DF-194C-57C0-602D-3098CA61D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EA37BBB0-4E3E-BC34-30AA-235E6F0DF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26242EF3-6378-CF3B-BAA1-382A07CBE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97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2171FC0-7434-5503-BD02-BE4695E5C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947" y="756718"/>
            <a:ext cx="6001619" cy="461711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40B0A-5AAC-CB55-0B56-FA55E6592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08904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SiPMs are grouped in </a:t>
            </a:r>
            <a:r>
              <a:rPr lang="en-US" b="1" dirty="0"/>
              <a:t>packages of 4</a:t>
            </a:r>
          </a:p>
          <a:p>
            <a:r>
              <a:rPr lang="en-US" dirty="0"/>
              <a:t>23/24 packages are covered by optical filters</a:t>
            </a:r>
          </a:p>
          <a:p>
            <a:pPr lvl="1"/>
            <a:r>
              <a:rPr lang="en-US" dirty="0"/>
              <a:t>22x &gt;220 nm longpass filters </a:t>
            </a:r>
          </a:p>
          <a:p>
            <a:pPr lvl="1"/>
            <a:r>
              <a:rPr lang="en-US" dirty="0"/>
              <a:t>1x 175 nm bandpass filter</a:t>
            </a:r>
          </a:p>
          <a:p>
            <a:r>
              <a:rPr lang="en-US" dirty="0"/>
              <a:t>Filters separate</a:t>
            </a:r>
            <a:r>
              <a:rPr lang="en-US" b="1" dirty="0"/>
              <a:t> </a:t>
            </a:r>
            <a:r>
              <a:rPr lang="en-US" b="1" dirty="0">
                <a:solidFill>
                  <a:srgbClr val="C00000"/>
                </a:solidFill>
              </a:rPr>
              <a:t>LXe scintillation </a:t>
            </a:r>
            <a:r>
              <a:rPr lang="en-US" dirty="0"/>
              <a:t>from </a:t>
            </a:r>
            <a:r>
              <a:rPr lang="en-US" b="1" dirty="0">
                <a:solidFill>
                  <a:srgbClr val="7030A0"/>
                </a:solidFill>
              </a:rPr>
              <a:t>SiPM External Crosstalk</a:t>
            </a:r>
          </a:p>
        </p:txBody>
      </p:sp>
      <p:pic>
        <p:nvPicPr>
          <p:cNvPr id="7" name="Picture 6" descr="A blue and black logo&#10;&#10;Description automatically generated">
            <a:extLst>
              <a:ext uri="{FF2B5EF4-FFF2-40B4-BE49-F238E27FC236}">
                <a16:creationId xmlns:a16="http://schemas.microsoft.com/office/drawing/2014/main" id="{012AC4A8-EC49-259D-49EC-CF14CB917E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biLevel thresh="75000"/>
          </a:blip>
          <a:srcRect l="12500" t="25410" r="15425" b="22929"/>
          <a:stretch/>
        </p:blipFill>
        <p:spPr>
          <a:xfrm>
            <a:off x="838200" y="544492"/>
            <a:ext cx="3142381" cy="128113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EC624FE-0C61-8BE0-1ABA-26DA1363745A}"/>
              </a:ext>
            </a:extLst>
          </p:cNvPr>
          <p:cNvSpPr txBox="1"/>
          <p:nvPr/>
        </p:nvSpPr>
        <p:spPr>
          <a:xfrm>
            <a:off x="6519990" y="5373836"/>
            <a:ext cx="547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Lucida Sans Typewriter" panose="020B0509030504030204" pitchFamily="49" charset="77"/>
              </a:rPr>
              <a:t>Fig: Overview of wavelength-dependent optical properties in LoLX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A5BFF92-E0B0-AC80-DAE0-36AF60E88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96D406-DE74-83E0-1392-1FDC73CBC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5A27C7-FEFC-6727-1F47-780A2BB11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an 142">
            <a:extLst>
              <a:ext uri="{FF2B5EF4-FFF2-40B4-BE49-F238E27FC236}">
                <a16:creationId xmlns:a16="http://schemas.microsoft.com/office/drawing/2014/main" id="{125C6782-DB5B-747D-34E5-D9CF61996424}"/>
              </a:ext>
            </a:extLst>
          </p:cNvPr>
          <p:cNvSpPr/>
          <p:nvPr/>
        </p:nvSpPr>
        <p:spPr>
          <a:xfrm>
            <a:off x="6441009" y="1433744"/>
            <a:ext cx="5401612" cy="5226331"/>
          </a:xfrm>
          <a:prstGeom prst="can">
            <a:avLst>
              <a:gd name="adj" fmla="val 28611"/>
            </a:avLst>
          </a:prstGeom>
          <a:solidFill>
            <a:srgbClr val="C60000">
              <a:alpha val="980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EFF67F-6A44-82D0-F936-9B343FE2E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SiPM External Crosstalk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A1172-D92A-7E37-2A7B-FBFBC2904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29" y="1555296"/>
            <a:ext cx="5466027" cy="522633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During the SiPM detection process near-infrared (NIR) photons are produced</a:t>
            </a:r>
          </a:p>
          <a:p>
            <a:r>
              <a:rPr lang="en-US" dirty="0"/>
              <a:t>These photons may escape the SiPM and be detected elsewhere</a:t>
            </a:r>
          </a:p>
          <a:p>
            <a:pPr lvl="1"/>
            <a:r>
              <a:rPr lang="en-US" dirty="0"/>
              <a:t>Known as SiPM External Crosstalk or ExCT</a:t>
            </a:r>
          </a:p>
          <a:p>
            <a:r>
              <a:rPr lang="en-US" dirty="0"/>
              <a:t>This is a source of</a:t>
            </a:r>
            <a:r>
              <a:rPr lang="en-US" b="1" dirty="0"/>
              <a:t> correlated avalanches (CA)</a:t>
            </a:r>
          </a:p>
          <a:p>
            <a:r>
              <a:rPr lang="en-US" dirty="0"/>
              <a:t>Our goals:</a:t>
            </a:r>
          </a:p>
          <a:p>
            <a:pPr lvl="1"/>
            <a:r>
              <a:rPr lang="en-US" dirty="0"/>
              <a:t>Characterize </a:t>
            </a:r>
            <a:r>
              <a:rPr lang="en-US" b="1" dirty="0">
                <a:solidFill>
                  <a:srgbClr val="7030A0"/>
                </a:solidFill>
              </a:rPr>
              <a:t>SiPM ExCT </a:t>
            </a:r>
            <a:r>
              <a:rPr lang="en-US" dirty="0"/>
              <a:t>in a LXe detector</a:t>
            </a:r>
          </a:p>
          <a:p>
            <a:pPr lvl="1"/>
            <a:r>
              <a:rPr lang="en-US" dirty="0"/>
              <a:t>Create a simulation model of ExCT to predict impact on future LXe detectors</a:t>
            </a:r>
          </a:p>
          <a:p>
            <a:endParaRPr lang="en-US" b="1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0A0CC5A-2860-58DA-ACAF-B3F259CFBCB8}"/>
              </a:ext>
            </a:extLst>
          </p:cNvPr>
          <p:cNvGrpSpPr/>
          <p:nvPr/>
        </p:nvGrpSpPr>
        <p:grpSpPr>
          <a:xfrm rot="7145084" flipV="1">
            <a:off x="8338446" y="2708889"/>
            <a:ext cx="2816898" cy="84140"/>
            <a:chOff x="1508759" y="757064"/>
            <a:chExt cx="1865542" cy="720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CC3B2ABD-97E5-A819-B05B-D46EC4C56EEC}"/>
                </a:ext>
              </a:extLst>
            </p:cNvPr>
            <p:cNvSpPr/>
            <p:nvPr/>
          </p:nvSpPr>
          <p:spPr>
            <a:xfrm>
              <a:off x="1508759" y="757064"/>
              <a:ext cx="1505541" cy="72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2" name="Triangle 141">
              <a:extLst>
                <a:ext uri="{FF2B5EF4-FFF2-40B4-BE49-F238E27FC236}">
                  <a16:creationId xmlns:a16="http://schemas.microsoft.com/office/drawing/2014/main" id="{F7A7ACA3-E246-859E-C71C-1E9DDBF5A324}"/>
                </a:ext>
              </a:extLst>
            </p:cNvPr>
            <p:cNvSpPr/>
            <p:nvPr/>
          </p:nvSpPr>
          <p:spPr>
            <a:xfrm rot="5400000">
              <a:off x="3158301" y="613064"/>
              <a:ext cx="72000" cy="360000"/>
            </a:xfrm>
            <a:prstGeom prst="triangle">
              <a:avLst/>
            </a:prstGeom>
            <a:solidFill>
              <a:srgbClr val="FF9B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283A953-A683-2DD5-9797-797FAC6CAE41}"/>
              </a:ext>
            </a:extLst>
          </p:cNvPr>
          <p:cNvGrpSpPr/>
          <p:nvPr/>
        </p:nvGrpSpPr>
        <p:grpSpPr>
          <a:xfrm>
            <a:off x="6320722" y="-63415"/>
            <a:ext cx="6036256" cy="6723490"/>
            <a:chOff x="2861616" y="-1904307"/>
            <a:chExt cx="7518317" cy="8374284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C17743E1-C787-34D1-FAB1-29C4BC6778C8}"/>
                </a:ext>
              </a:extLst>
            </p:cNvPr>
            <p:cNvGrpSpPr/>
            <p:nvPr/>
          </p:nvGrpSpPr>
          <p:grpSpPr>
            <a:xfrm>
              <a:off x="2861616" y="-1904307"/>
              <a:ext cx="7518317" cy="8374284"/>
              <a:chOff x="2861616" y="-1904307"/>
              <a:chExt cx="7518317" cy="8374284"/>
            </a:xfrm>
          </p:grpSpPr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B69D0A29-639E-B02A-DE63-090E9805C67E}"/>
                  </a:ext>
                </a:extLst>
              </p:cNvPr>
              <p:cNvGrpSpPr/>
              <p:nvPr/>
            </p:nvGrpSpPr>
            <p:grpSpPr>
              <a:xfrm>
                <a:off x="2861616" y="111841"/>
                <a:ext cx="6785977" cy="6358136"/>
                <a:chOff x="3049791" y="1142999"/>
                <a:chExt cx="3008062" cy="3019967"/>
              </a:xfrm>
            </p:grpSpPr>
            <p:sp>
              <p:nvSpPr>
                <p:cNvPr id="109" name="Parallelogram 108">
                  <a:extLst>
                    <a:ext uri="{FF2B5EF4-FFF2-40B4-BE49-F238E27FC236}">
                      <a16:creationId xmlns:a16="http://schemas.microsoft.com/office/drawing/2014/main" id="{CCF4EEC4-3F99-F391-6F41-86B7EDEF9694}"/>
                    </a:ext>
                  </a:extLst>
                </p:cNvPr>
                <p:cNvSpPr/>
                <p:nvPr/>
              </p:nvSpPr>
              <p:spPr>
                <a:xfrm rot="19839951">
                  <a:off x="3049791" y="2570762"/>
                  <a:ext cx="918880" cy="670497"/>
                </a:xfrm>
                <a:prstGeom prst="parallelogram">
                  <a:avLst>
                    <a:gd name="adj" fmla="val 56983"/>
                  </a:avLst>
                </a:prstGeom>
                <a:solidFill>
                  <a:srgbClr val="4472C4">
                    <a:alpha val="74118"/>
                  </a:srgbClr>
                </a:solidFill>
                <a:ln w="285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0" name="Parallelogram 109">
                  <a:extLst>
                    <a:ext uri="{FF2B5EF4-FFF2-40B4-BE49-F238E27FC236}">
                      <a16:creationId xmlns:a16="http://schemas.microsoft.com/office/drawing/2014/main" id="{5BFD6F8A-A3F3-3653-E84E-77CD07D7078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7024">
                  <a:off x="4233025" y="3339842"/>
                  <a:ext cx="728496" cy="360000"/>
                </a:xfrm>
                <a:prstGeom prst="parallelogram">
                  <a:avLst>
                    <a:gd name="adj" fmla="val 81086"/>
                  </a:avLst>
                </a:prstGeom>
                <a:solidFill>
                  <a:srgbClr val="A90100"/>
                </a:solidFill>
                <a:ln w="285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1" name="Parallelogram 110">
                  <a:extLst>
                    <a:ext uri="{FF2B5EF4-FFF2-40B4-BE49-F238E27FC236}">
                      <a16:creationId xmlns:a16="http://schemas.microsoft.com/office/drawing/2014/main" id="{1B9791A7-1E2F-5D68-FBBB-C158330D673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7024">
                  <a:off x="4672421" y="3578443"/>
                  <a:ext cx="728496" cy="360000"/>
                </a:xfrm>
                <a:prstGeom prst="parallelogram">
                  <a:avLst>
                    <a:gd name="adj" fmla="val 81086"/>
                  </a:avLst>
                </a:prstGeom>
                <a:ln w="285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2" name="Parallelogram 111">
                  <a:extLst>
                    <a:ext uri="{FF2B5EF4-FFF2-40B4-BE49-F238E27FC236}">
                      <a16:creationId xmlns:a16="http://schemas.microsoft.com/office/drawing/2014/main" id="{DAD29A20-08FA-103A-5DAB-FF36D8A30DC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7024">
                  <a:off x="3805396" y="3537314"/>
                  <a:ext cx="728496" cy="360000"/>
                </a:xfrm>
                <a:prstGeom prst="parallelogram">
                  <a:avLst>
                    <a:gd name="adj" fmla="val 81086"/>
                  </a:avLst>
                </a:prstGeom>
                <a:solidFill>
                  <a:schemeClr val="bg1">
                    <a:lumMod val="65000"/>
                  </a:schemeClr>
                </a:solidFill>
                <a:ln w="28575"/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3" name="Parallelogram 112">
                  <a:extLst>
                    <a:ext uri="{FF2B5EF4-FFF2-40B4-BE49-F238E27FC236}">
                      <a16:creationId xmlns:a16="http://schemas.microsoft.com/office/drawing/2014/main" id="{5B66E931-5267-27DE-1590-D34E40E45BB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7024">
                  <a:off x="4246217" y="3777473"/>
                  <a:ext cx="728496" cy="360000"/>
                </a:xfrm>
                <a:prstGeom prst="parallelogram">
                  <a:avLst>
                    <a:gd name="adj" fmla="val 81086"/>
                  </a:avLst>
                </a:prstGeom>
                <a:ln w="285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14" name="Parallelogram 113">
                  <a:extLst>
                    <a:ext uri="{FF2B5EF4-FFF2-40B4-BE49-F238E27FC236}">
                      <a16:creationId xmlns:a16="http://schemas.microsoft.com/office/drawing/2014/main" id="{701425CB-9A38-55B1-1C7E-B4F10E3A5635}"/>
                    </a:ext>
                  </a:extLst>
                </p:cNvPr>
                <p:cNvSpPr/>
                <p:nvPr/>
              </p:nvSpPr>
              <p:spPr>
                <a:xfrm rot="19839951">
                  <a:off x="3049791" y="1624992"/>
                  <a:ext cx="918880" cy="670497"/>
                </a:xfrm>
                <a:prstGeom prst="parallelogram">
                  <a:avLst>
                    <a:gd name="adj" fmla="val 56983"/>
                  </a:avLst>
                </a:prstGeom>
                <a:ln w="285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B233E5D4-94CB-2F5F-A727-D7E7CAC08E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67742" y="1578427"/>
                  <a:ext cx="0" cy="21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B9996E92-3809-FBB2-ECEB-D88850B380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47742" y="1551213"/>
                  <a:ext cx="0" cy="21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F48E4BF3-2E78-1F44-6C82-223C6F864E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67741" y="1197428"/>
                  <a:ext cx="674916" cy="38099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06A088F0-F244-32D4-C4A7-E54D32AA05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7742" y="1142999"/>
                  <a:ext cx="765086" cy="5442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DF2B9705-D232-082A-E684-1113B360F0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842657" y="1142999"/>
                  <a:ext cx="765085" cy="5442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687183C8-8C3F-4DC2-9586-8F727B81BB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72827" y="1197428"/>
                  <a:ext cx="674915" cy="353785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D844406F-E21E-E264-0F65-862E19B3C1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82937" y="1578427"/>
                  <a:ext cx="664806" cy="37011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FCF12A6F-DDA9-8C64-7159-7A550D23F0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67741" y="1600197"/>
                  <a:ext cx="674915" cy="353785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43ACFE68-475A-7565-97BF-A85F15014C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42655" y="1948537"/>
                  <a:ext cx="765086" cy="5442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69A6817B-0C91-5D15-5D47-8C593E3419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607742" y="1948537"/>
                  <a:ext cx="765085" cy="5442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FC7878B6-9F6E-1F10-6FE9-10EBB23EF4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57273" y="3745772"/>
                  <a:ext cx="674915" cy="353785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EBEF1500-FD9C-46B1-43E2-1EFA3490F3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52766" y="4092211"/>
                  <a:ext cx="773015" cy="6722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7E937E76-04A0-FF96-E02E-EBC0C8D052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97631" y="4103910"/>
                  <a:ext cx="765085" cy="5442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3DFB8E44-7F91-0725-372D-8B1448714A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82937" y="3721280"/>
                  <a:ext cx="674916" cy="38099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>
                  <a:extLst>
                    <a:ext uri="{FF2B5EF4-FFF2-40B4-BE49-F238E27FC236}">
                      <a16:creationId xmlns:a16="http://schemas.microsoft.com/office/drawing/2014/main" id="{E901395E-4CBB-EE7D-3EDC-E400E2ED9F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7741" y="2002966"/>
                  <a:ext cx="0" cy="21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0CA85913-5007-1CDE-55A9-8757837A8E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72827" y="1959426"/>
                  <a:ext cx="0" cy="21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>
                  <a:extLst>
                    <a:ext uri="{FF2B5EF4-FFF2-40B4-BE49-F238E27FC236}">
                      <a16:creationId xmlns:a16="http://schemas.microsoft.com/office/drawing/2014/main" id="{23EF9974-4A50-EB19-6466-DB0E7276A2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72827" y="1197428"/>
                  <a:ext cx="0" cy="21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>
                  <a:extLst>
                    <a:ext uri="{FF2B5EF4-FFF2-40B4-BE49-F238E27FC236}">
                      <a16:creationId xmlns:a16="http://schemas.microsoft.com/office/drawing/2014/main" id="{6CD87AA8-DFA4-ED99-50F4-373AAF042E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99401" y="3357428"/>
                  <a:ext cx="630062" cy="36960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99C65AA5-9B2E-58FB-9D2C-B8287D3AC5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862875" y="3285856"/>
                  <a:ext cx="765085" cy="5442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18C7B3-79BD-BDC5-F7C0-4BD281694D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35890" y="3285856"/>
                  <a:ext cx="782027" cy="6612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DE19ABFD-AA66-52B4-5299-C56139D66B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17917" y="3357428"/>
                  <a:ext cx="639936" cy="353785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D54A1558-3863-C903-B830-E2738E4C48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42655" y="1197428"/>
                  <a:ext cx="0" cy="21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2B6A9E4C-EE7B-7804-140C-5CDFA09158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42655" y="1953982"/>
                  <a:ext cx="0" cy="21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E63B8559-71C3-92C9-67BE-7D3985A8F1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7741" y="1142999"/>
                  <a:ext cx="0" cy="2160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D81E063B-A716-BFBB-1B13-95729022C4B9}"/>
                  </a:ext>
                </a:extLst>
              </p:cNvPr>
              <p:cNvGrpSpPr/>
              <p:nvPr/>
            </p:nvGrpSpPr>
            <p:grpSpPr>
              <a:xfrm>
                <a:off x="8035071" y="-1904307"/>
                <a:ext cx="2344862" cy="2178926"/>
                <a:chOff x="8912717" y="-2486025"/>
                <a:chExt cx="2344862" cy="2178926"/>
              </a:xfrm>
            </p:grpSpPr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8B0D9773-98AA-2030-5A30-8EF38F4C6274}"/>
                    </a:ext>
                  </a:extLst>
                </p:cNvPr>
                <p:cNvSpPr txBox="1"/>
                <p:nvPr/>
              </p:nvSpPr>
              <p:spPr>
                <a:xfrm>
                  <a:off x="8912717" y="-2486025"/>
                  <a:ext cx="2055540" cy="3833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Cambria" panose="02040503050406030204" pitchFamily="18" charset="0"/>
                    </a:rPr>
                    <a:t>Legend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29DD58B2-152C-9A31-E4B7-32089191DEBA}"/>
                    </a:ext>
                  </a:extLst>
                </p:cNvPr>
                <p:cNvSpPr txBox="1"/>
                <p:nvPr/>
              </p:nvSpPr>
              <p:spPr>
                <a:xfrm>
                  <a:off x="9450082" y="-2064579"/>
                  <a:ext cx="1807497" cy="17250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aseline="30000" dirty="0"/>
                    <a:t>90</a:t>
                  </a:r>
                  <a:r>
                    <a:rPr lang="en-US" sz="1400" dirty="0"/>
                    <a:t>Sr Needle </a:t>
                  </a:r>
                </a:p>
                <a:p>
                  <a:r>
                    <a:rPr lang="en-US" sz="1400" dirty="0"/>
                    <a:t>Longpass Filter</a:t>
                  </a:r>
                </a:p>
                <a:p>
                  <a:r>
                    <a:rPr lang="en-US" sz="1400" dirty="0"/>
                    <a:t>Bandpass Filter</a:t>
                  </a:r>
                </a:p>
                <a:p>
                  <a:r>
                    <a:rPr lang="en-US" sz="1400" dirty="0"/>
                    <a:t>Unfiltered</a:t>
                  </a:r>
                </a:p>
                <a:p>
                  <a:r>
                    <a:rPr lang="en-US" sz="1400" dirty="0"/>
                    <a:t>Initial Photon</a:t>
                  </a:r>
                </a:p>
                <a:p>
                  <a:r>
                    <a:rPr lang="en-US" sz="1400" dirty="0" err="1"/>
                    <a:t>eXT</a:t>
                  </a:r>
                  <a:r>
                    <a:rPr lang="en-US" sz="1400" dirty="0"/>
                    <a:t> Photon</a:t>
                  </a:r>
                </a:p>
              </p:txBody>
            </p:sp>
            <p:sp>
              <p:nvSpPr>
                <p:cNvPr id="105" name="Frame 104">
                  <a:extLst>
                    <a:ext uri="{FF2B5EF4-FFF2-40B4-BE49-F238E27FC236}">
                      <a16:creationId xmlns:a16="http://schemas.microsoft.com/office/drawing/2014/main" id="{8B06464C-53A6-FEDA-9DD3-993552138793}"/>
                    </a:ext>
                  </a:extLst>
                </p:cNvPr>
                <p:cNvSpPr/>
                <p:nvPr/>
              </p:nvSpPr>
              <p:spPr>
                <a:xfrm>
                  <a:off x="9018960" y="-2143021"/>
                  <a:ext cx="2023961" cy="1835922"/>
                </a:xfrm>
                <a:prstGeom prst="frame">
                  <a:avLst>
                    <a:gd name="adj1" fmla="val 1874"/>
                  </a:avLst>
                </a:prstGeom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4715F563-6D61-B87F-B037-7B240D8337D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240322" y="-1662745"/>
                  <a:ext cx="180000" cy="180000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4501670D-BB60-A6E0-164B-62B237DD290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240322" y="-1405035"/>
                  <a:ext cx="180000" cy="180000"/>
                </a:xfrm>
                <a:prstGeom prst="rect">
                  <a:avLst/>
                </a:prstGeom>
                <a:solidFill>
                  <a:srgbClr val="A901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49D0D807-9B46-9F34-A572-9721DDA5AE5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248442" y="-1128172"/>
                  <a:ext cx="180000" cy="180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</p:grpSp>
          <p:pic>
            <p:nvPicPr>
              <p:cNvPr id="101" name="Picture 2" descr="Radiation Photon Svg Png Icon Free Download - Radiation Arrow Png,  Transparent Png - radiation symbol png - Transparent Png Download  (#1498237) - PngFind">
                <a:extLst>
                  <a:ext uri="{FF2B5EF4-FFF2-40B4-BE49-F238E27FC236}">
                    <a16:creationId xmlns:a16="http://schemas.microsoft.com/office/drawing/2014/main" id="{D58D45B4-0861-1883-8511-08A0126516F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181" t="-12929" r="-1" b="-40227"/>
              <a:stretch/>
            </p:blipFill>
            <p:spPr bwMode="auto">
              <a:xfrm>
                <a:off x="8318694" y="-23450"/>
                <a:ext cx="284206" cy="2980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" name="Picture 2" descr="Radiation Photon Svg Png Icon Free Download - Radiation Arrow Png,  Transparent Png - radiation symbol png - Transparent Png Download  (#1498237) - PngFind">
                <a:extLst>
                  <a:ext uri="{FF2B5EF4-FFF2-40B4-BE49-F238E27FC236}">
                    <a16:creationId xmlns:a16="http://schemas.microsoft.com/office/drawing/2014/main" id="{20226E03-966E-78A4-B0AD-F78E99000B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181" t="-12929" r="-1" b="-40227"/>
              <a:stretch/>
            </p:blipFill>
            <p:spPr bwMode="auto">
              <a:xfrm>
                <a:off x="8312014" y="-274523"/>
                <a:ext cx="284206" cy="2980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8" name="Triangle 97">
              <a:extLst>
                <a:ext uri="{FF2B5EF4-FFF2-40B4-BE49-F238E27FC236}">
                  <a16:creationId xmlns:a16="http://schemas.microsoft.com/office/drawing/2014/main" id="{73D3EB17-E45F-472B-D671-1C8CEDB3D570}"/>
                </a:ext>
              </a:extLst>
            </p:cNvPr>
            <p:cNvSpPr/>
            <p:nvPr/>
          </p:nvSpPr>
          <p:spPr>
            <a:xfrm rot="16200000" flipV="1">
              <a:off x="8351131" y="-1431500"/>
              <a:ext cx="256633" cy="233544"/>
            </a:xfrm>
            <a:prstGeom prst="triangle">
              <a:avLst/>
            </a:prstGeom>
            <a:solidFill>
              <a:srgbClr val="FF9B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B6378AF1-0A69-AB5D-16B3-84ABF4A440EC}"/>
              </a:ext>
            </a:extLst>
          </p:cNvPr>
          <p:cNvCxnSpPr>
            <a:cxnSpLocks/>
          </p:cNvCxnSpPr>
          <p:nvPr/>
        </p:nvCxnSpPr>
        <p:spPr>
          <a:xfrm flipV="1">
            <a:off x="7983974" y="5729083"/>
            <a:ext cx="679635" cy="3404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C70A7D4-B73A-7394-207D-C6A5C48925F9}"/>
              </a:ext>
            </a:extLst>
          </p:cNvPr>
          <p:cNvCxnSpPr>
            <a:cxnSpLocks/>
            <a:endCxn id="112" idx="2"/>
          </p:cNvCxnSpPr>
          <p:nvPr/>
        </p:nvCxnSpPr>
        <p:spPr>
          <a:xfrm>
            <a:off x="8018828" y="5721415"/>
            <a:ext cx="697822" cy="3736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Oval 143">
            <a:extLst>
              <a:ext uri="{FF2B5EF4-FFF2-40B4-BE49-F238E27FC236}">
                <a16:creationId xmlns:a16="http://schemas.microsoft.com/office/drawing/2014/main" id="{92708243-A47E-480B-584C-E6577C51C2E9}"/>
              </a:ext>
            </a:extLst>
          </p:cNvPr>
          <p:cNvSpPr>
            <a:spLocks noChangeAspect="1"/>
          </p:cNvSpPr>
          <p:nvPr/>
        </p:nvSpPr>
        <p:spPr>
          <a:xfrm>
            <a:off x="8975050" y="3912359"/>
            <a:ext cx="148511" cy="150391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5" name="Picture 2" descr="Radiation Photon Svg Png Icon Free Download - Radiation Arrow Png,  Transparent Png - radiation symbol png - Transparent Png Download  (#1498237) - PngFind">
            <a:extLst>
              <a:ext uri="{FF2B5EF4-FFF2-40B4-BE49-F238E27FC236}">
                <a16:creationId xmlns:a16="http://schemas.microsoft.com/office/drawing/2014/main" id="{0B8AB8F3-8B46-DA36-344F-F8BB84564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15135">
            <a:off x="9274090" y="3633846"/>
            <a:ext cx="1080245" cy="23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" name="Picture 2" descr="Radiation Photon Svg Png Icon Free Download - Radiation Arrow Png,  Transparent Png - radiation symbol png - Transparent Png Download  (#1498237) - PngFind">
            <a:extLst>
              <a:ext uri="{FF2B5EF4-FFF2-40B4-BE49-F238E27FC236}">
                <a16:creationId xmlns:a16="http://schemas.microsoft.com/office/drawing/2014/main" id="{04917418-39DB-0D05-78B4-C9F33455B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5919">
            <a:off x="9011980" y="4594078"/>
            <a:ext cx="1080245" cy="23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" name="Picture 2" descr="Radiation Photon Svg Png Icon Free Download - Radiation Arrow Png,  Transparent Png - radiation symbol png - Transparent Png Download  (#1498237) - PngFind">
            <a:extLst>
              <a:ext uri="{FF2B5EF4-FFF2-40B4-BE49-F238E27FC236}">
                <a16:creationId xmlns:a16="http://schemas.microsoft.com/office/drawing/2014/main" id="{630A0AF8-B243-2149-645D-46C8679F3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65574">
            <a:off x="8744207" y="4710442"/>
            <a:ext cx="1080245" cy="23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" name="Picture 2" descr="Radiation Photon Svg Png Icon Free Download - Radiation Arrow Png,  Transparent Png - radiation symbol png - Transparent Png Download  (#1498237) - PngFind">
            <a:extLst>
              <a:ext uri="{FF2B5EF4-FFF2-40B4-BE49-F238E27FC236}">
                <a16:creationId xmlns:a16="http://schemas.microsoft.com/office/drawing/2014/main" id="{87A304BB-F41A-C56B-465C-E87EA5AFA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colorTemperature colorTemp="3043"/>
                    </a14:imgEffect>
                    <a14:imgEffect>
                      <a14:saturation sat="40000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64984">
            <a:off x="7427462" y="5415345"/>
            <a:ext cx="942921" cy="205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118E02A3-194B-4E95-9388-A1F563873BA2}"/>
              </a:ext>
            </a:extLst>
          </p:cNvPr>
          <p:cNvCxnSpPr>
            <a:cxnSpLocks/>
            <a:stCxn id="109" idx="1"/>
            <a:endCxn id="109" idx="3"/>
          </p:cNvCxnSpPr>
          <p:nvPr/>
        </p:nvCxnSpPr>
        <p:spPr>
          <a:xfrm flipH="1">
            <a:off x="7148983" y="3883171"/>
            <a:ext cx="7777" cy="1304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ACAF792C-9B58-D10E-42A6-7B9709A0EE6F}"/>
              </a:ext>
            </a:extLst>
          </p:cNvPr>
          <p:cNvCxnSpPr>
            <a:cxnSpLocks/>
            <a:stCxn id="109" idx="2"/>
            <a:endCxn id="109" idx="5"/>
          </p:cNvCxnSpPr>
          <p:nvPr/>
        </p:nvCxnSpPr>
        <p:spPr>
          <a:xfrm flipH="1">
            <a:off x="6708932" y="4285914"/>
            <a:ext cx="887880" cy="49895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EEEAF079-5AC5-0534-A680-D359D69D760B}"/>
              </a:ext>
            </a:extLst>
          </p:cNvPr>
          <p:cNvSpPr txBox="1"/>
          <p:nvPr/>
        </p:nvSpPr>
        <p:spPr>
          <a:xfrm>
            <a:off x="6437271" y="6587477"/>
            <a:ext cx="1889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ucida Sans Typewriter" panose="020B0509030504030204" pitchFamily="49" charset="77"/>
              </a:rPr>
              <a:t>*Not to scale</a:t>
            </a:r>
          </a:p>
        </p:txBody>
      </p:sp>
      <p:sp>
        <p:nvSpPr>
          <p:cNvPr id="157" name="Date Placeholder 156">
            <a:extLst>
              <a:ext uri="{FF2B5EF4-FFF2-40B4-BE49-F238E27FC236}">
                <a16:creationId xmlns:a16="http://schemas.microsoft.com/office/drawing/2014/main" id="{B3134C7C-019C-CDD1-21CB-EC019F199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159" name="Slide Number Placeholder 158">
            <a:extLst>
              <a:ext uri="{FF2B5EF4-FFF2-40B4-BE49-F238E27FC236}">
                <a16:creationId xmlns:a16="http://schemas.microsoft.com/office/drawing/2014/main" id="{C3BA64B0-B572-6AB5-A229-BA7EAF3EF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5</a:t>
            </a:fld>
            <a:endParaRPr lang="en-US"/>
          </a:p>
        </p:txBody>
      </p:sp>
      <p:sp>
        <p:nvSpPr>
          <p:cNvPr id="160" name="5-Point Star 159">
            <a:extLst>
              <a:ext uri="{FF2B5EF4-FFF2-40B4-BE49-F238E27FC236}">
                <a16:creationId xmlns:a16="http://schemas.microsoft.com/office/drawing/2014/main" id="{481A0529-96F3-E854-E7AC-5D0C697B1965}"/>
              </a:ext>
            </a:extLst>
          </p:cNvPr>
          <p:cNvSpPr/>
          <p:nvPr/>
        </p:nvSpPr>
        <p:spPr>
          <a:xfrm rot="1168097">
            <a:off x="8067213" y="5788609"/>
            <a:ext cx="268830" cy="236320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5-Point Star 160">
            <a:extLst>
              <a:ext uri="{FF2B5EF4-FFF2-40B4-BE49-F238E27FC236}">
                <a16:creationId xmlns:a16="http://schemas.microsoft.com/office/drawing/2014/main" id="{A73D638D-239C-F111-1AF3-B45F44D335E4}"/>
              </a:ext>
            </a:extLst>
          </p:cNvPr>
          <p:cNvSpPr/>
          <p:nvPr/>
        </p:nvSpPr>
        <p:spPr>
          <a:xfrm rot="1168097">
            <a:off x="7145685" y="4213125"/>
            <a:ext cx="268830" cy="236320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Footer Placeholder 162">
            <a:extLst>
              <a:ext uri="{FF2B5EF4-FFF2-40B4-BE49-F238E27FC236}">
                <a16:creationId xmlns:a16="http://schemas.microsoft.com/office/drawing/2014/main" id="{565E300E-8770-4DF5-D7A6-0203E9D16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</p:spTree>
    <p:extLst>
      <p:ext uri="{BB962C8B-B14F-4D97-AF65-F5344CB8AC3E}">
        <p14:creationId xmlns:p14="http://schemas.microsoft.com/office/powerpoint/2010/main" val="197713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21 0.00231 0.00508 0.00347 0.0069 0.00694 C 0.00833 0.00972 0.0069 0.01666 0.00898 0.01759 C 0.01523 0.02037 0.01159 0.01898 0.01992 0.02106 C 0.02096 0.02176 0.02279 0.02106 0.02292 0.02291 C 0.02318 0.02662 0.02096 0.03356 0.02096 0.03356 C 0.02292 0.03426 0.02487 0.03495 0.02695 0.03541 C 0.04492 0.03842 0.03672 0.03403 0.04492 0.03889 C 0.04531 0.04074 0.04596 0.04236 0.04596 0.04421 C 0.04596 0.05416 0.04258 0.0544 0.04792 0.05139 L 0.05599 0.03703 " pathEditMode="relative" ptsTypes="AAAAAAAAAAA">
                                      <p:cBhvr>
                                        <p:cTn id="6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68 0.03472 L 0.11627 -0.239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4" y="-1372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0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3 -0.04584 L 0.05912 0.251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3" y="1483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0" presetClass="path" presetSubtype="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471 -0.01944 L -0.07136 0.10926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10" y="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6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-0.03282 -0.1053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1" y="-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5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60" grpId="0" animBg="1"/>
      <p:bldP spid="160" grpId="1" animBg="1"/>
      <p:bldP spid="161" grpId="1" animBg="1"/>
      <p:bldP spid="161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58D0E-97AA-636D-77A8-D0FF1A1FE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the impact?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16C04-87DB-EBB0-D191-E1DBC8117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237" y="1825625"/>
            <a:ext cx="569197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Next generation rare event search experiments will use large quantities of SiPMs</a:t>
            </a:r>
          </a:p>
          <a:p>
            <a:pPr lvl="1"/>
            <a:r>
              <a:rPr lang="en-US" b="1" dirty="0"/>
              <a:t>Neutrino-less double beta decay (nEXO)</a:t>
            </a:r>
          </a:p>
          <a:p>
            <a:pPr lvl="1"/>
            <a:r>
              <a:rPr lang="en-US" dirty="0"/>
              <a:t>Dark Matter (ARGO/DS20K)</a:t>
            </a:r>
          </a:p>
          <a:p>
            <a:r>
              <a:rPr lang="en-US" dirty="0"/>
              <a:t>Cylindrical geometries enhance ExCT impact</a:t>
            </a:r>
          </a:p>
          <a:p>
            <a:r>
              <a:rPr lang="en-US" dirty="0"/>
              <a:t>Need to evaluate the impact of </a:t>
            </a:r>
            <a:r>
              <a:rPr lang="en-US" dirty="0">
                <a:solidFill>
                  <a:srgbClr val="7030A0"/>
                </a:solidFill>
              </a:rPr>
              <a:t>SiPM ExCT </a:t>
            </a:r>
            <a:r>
              <a:rPr lang="en-US" dirty="0"/>
              <a:t>on </a:t>
            </a:r>
            <a:r>
              <a:rPr lang="en-US" b="1" dirty="0"/>
              <a:t>energy resolution</a:t>
            </a:r>
            <a:r>
              <a:rPr lang="en-US" dirty="0"/>
              <a:t>, threshold and position reconstruction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609CD-B409-96D6-7789-29AE75340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848FC-5321-5C05-C9F3-A5F9F33F3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EFE4B-A629-864A-1EA5-8BD411241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201955-98B5-4B81-2F1D-B570C9403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0207" y="1205190"/>
            <a:ext cx="5691971" cy="46691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32946B-51BD-696B-0055-FE1DED2ED773}"/>
              </a:ext>
            </a:extLst>
          </p:cNvPr>
          <p:cNvSpPr txBox="1"/>
          <p:nvPr/>
        </p:nvSpPr>
        <p:spPr>
          <a:xfrm>
            <a:off x="6486146" y="5897325"/>
            <a:ext cx="5340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ucida Sans Typewriter" panose="020B0509030504030204" pitchFamily="49" charset="77"/>
              </a:rPr>
              <a:t>Fig: Rendering of nEXO TPC design, SiPM barrel faces inward with ~50k devices</a:t>
            </a:r>
          </a:p>
        </p:txBody>
      </p:sp>
    </p:spTree>
    <p:extLst>
      <p:ext uri="{BB962C8B-B14F-4D97-AF65-F5344CB8AC3E}">
        <p14:creationId xmlns:p14="http://schemas.microsoft.com/office/powerpoint/2010/main" val="1057104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EBD1-8D93-015E-9F36-A3FFC9B13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17352" cy="1325563"/>
          </a:xfrm>
        </p:spPr>
        <p:txBody>
          <a:bodyPr/>
          <a:lstStyle/>
          <a:p>
            <a:r>
              <a:rPr lang="en-US" dirty="0"/>
              <a:t>Measuring </a:t>
            </a:r>
            <a:r>
              <a:rPr lang="en-US" b="1" dirty="0">
                <a:solidFill>
                  <a:srgbClr val="7030A0"/>
                </a:solidFill>
              </a:rPr>
              <a:t>SiPM ExCT </a:t>
            </a:r>
            <a:r>
              <a:rPr lang="en-US" dirty="0"/>
              <a:t>with LoLX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1BE6D-5CB8-4242-5C7B-762830D83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09160" cy="4351338"/>
          </a:xfrm>
        </p:spPr>
        <p:txBody>
          <a:bodyPr>
            <a:normAutofit/>
          </a:bodyPr>
          <a:lstStyle/>
          <a:p>
            <a:r>
              <a:rPr lang="en-US" dirty="0"/>
              <a:t>To measure SiPM ExCT we look at </a:t>
            </a:r>
            <a:r>
              <a:rPr lang="en-US" b="1" dirty="0"/>
              <a:t>time</a:t>
            </a:r>
          </a:p>
          <a:p>
            <a:r>
              <a:rPr lang="en-US" dirty="0"/>
              <a:t>Signature of ExCT is two pulses in time coincidence from two different channels</a:t>
            </a:r>
          </a:p>
          <a:p>
            <a:r>
              <a:rPr lang="en-US" dirty="0"/>
              <a:t>We look </a:t>
            </a:r>
            <a:r>
              <a:rPr lang="en-US" b="1" dirty="0"/>
              <a:t>late </a:t>
            </a:r>
            <a:r>
              <a:rPr lang="en-US" dirty="0"/>
              <a:t>in the event window for </a:t>
            </a:r>
            <a:r>
              <a:rPr lang="en-US" b="1" dirty="0"/>
              <a:t>correlated delayed pulses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F6589-1514-211A-11D8-8B6502EFC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FE341-5709-01A0-2346-229C19AB6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786EB-DE0A-51ED-3CBF-8481348C4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7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D2353C-A59D-D71C-FB6B-E7901F6AFF5D}"/>
              </a:ext>
            </a:extLst>
          </p:cNvPr>
          <p:cNvGrpSpPr/>
          <p:nvPr/>
        </p:nvGrpSpPr>
        <p:grpSpPr>
          <a:xfrm>
            <a:off x="6096000" y="1565181"/>
            <a:ext cx="6171023" cy="4526438"/>
            <a:chOff x="275964" y="25225"/>
            <a:chExt cx="6775500" cy="499517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3BA00E1-2B4F-A1BB-4607-57888FFE57F3}"/>
                </a:ext>
              </a:extLst>
            </p:cNvPr>
            <p:cNvSpPr/>
            <p:nvPr/>
          </p:nvSpPr>
          <p:spPr>
            <a:xfrm>
              <a:off x="3479918" y="29763"/>
              <a:ext cx="2119989" cy="4625028"/>
            </a:xfrm>
            <a:prstGeom prst="rect">
              <a:avLst/>
            </a:prstGeom>
            <a:solidFill>
              <a:srgbClr val="D6D6D6">
                <a:alpha val="29804"/>
              </a:srgbClr>
            </a:solidFill>
            <a:ln w="12700" cap="flat" cmpd="sng" algn="ctr">
              <a:solidFill>
                <a:sysClr val="windowText" lastClr="000000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Typewriter" panose="020B0509030504030204" pitchFamily="49" charset="77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5A4C97B-D6B9-AB80-D4AE-9CD6EE2A95CA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383957" y="436605"/>
              <a:ext cx="0" cy="1795849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63484DE-E6E5-96E5-073A-A849C9F7CEA8}"/>
                </a:ext>
              </a:extLst>
            </p:cNvPr>
            <p:cNvCxnSpPr>
              <a:cxnSpLocks/>
            </p:cNvCxnSpPr>
            <p:nvPr/>
          </p:nvCxnSpPr>
          <p:spPr>
            <a:xfrm>
              <a:off x="992659" y="819665"/>
              <a:ext cx="4823255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7FF60119-67FB-1B26-C686-A9F021573BDA}"/>
                    </a:ext>
                  </a:extLst>
                </p14:cNvPr>
                <p14:cNvContentPartPr/>
                <p14:nvPr/>
              </p14:nvContentPartPr>
              <p14:xfrm>
                <a:off x="1284587" y="764235"/>
                <a:ext cx="2051640" cy="14853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ADCF818A-004A-9983-5AF4-B3906A662356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270749" y="750280"/>
                  <a:ext cx="2079039" cy="151299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41CDDB7A-A238-14DB-07C7-B8E440096D24}"/>
                    </a:ext>
                  </a:extLst>
                </p14:cNvPr>
                <p14:cNvContentPartPr/>
                <p14:nvPr/>
              </p14:nvContentPartPr>
              <p14:xfrm>
                <a:off x="3367187" y="743715"/>
                <a:ext cx="2201760" cy="6573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FA99E266-EC6C-8B3E-8037-66967DC30A3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353346" y="729758"/>
                  <a:ext cx="2229164" cy="684994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A1E8815-1F57-10E7-9CCA-ECE09370EAEF}"/>
                </a:ext>
              </a:extLst>
            </p:cNvPr>
            <p:cNvSpPr txBox="1"/>
            <p:nvPr/>
          </p:nvSpPr>
          <p:spPr>
            <a:xfrm>
              <a:off x="5766487" y="634999"/>
              <a:ext cx="1284977" cy="407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Typewriter" panose="020B0509030504030204" pitchFamily="49" charset="77"/>
                </a:rPr>
                <a:t>Time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FE1AF71-B9A2-59F5-7EBA-01725A63D0F0}"/>
                </a:ext>
              </a:extLst>
            </p:cNvPr>
            <p:cNvSpPr txBox="1"/>
            <p:nvPr/>
          </p:nvSpPr>
          <p:spPr>
            <a:xfrm>
              <a:off x="284296" y="172937"/>
              <a:ext cx="1691718" cy="407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Typewriter" panose="020B0509030504030204" pitchFamily="49" charset="77"/>
                </a:rPr>
                <a:t>Intensity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46F758C-4AFF-D396-4985-F746406D6EE4}"/>
                </a:ext>
              </a:extLst>
            </p:cNvPr>
            <p:cNvSpPr txBox="1"/>
            <p:nvPr/>
          </p:nvSpPr>
          <p:spPr>
            <a:xfrm>
              <a:off x="275964" y="1034583"/>
              <a:ext cx="1063798" cy="577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2F368C"/>
                  </a:solidFill>
                  <a:effectLst/>
                  <a:uLnTx/>
                  <a:uFillTx/>
                  <a:latin typeface="Lucida Sans Typewriter" panose="020B0509030504030204" pitchFamily="49" charset="77"/>
                </a:rPr>
                <a:t>Source Channel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27826FD-3C83-79C3-550C-875390498714}"/>
                </a:ext>
              </a:extLst>
            </p:cNvPr>
            <p:cNvSpPr txBox="1"/>
            <p:nvPr/>
          </p:nvSpPr>
          <p:spPr>
            <a:xfrm>
              <a:off x="3479918" y="25225"/>
              <a:ext cx="2616081" cy="339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Typewriter" panose="020B0509030504030204" pitchFamily="49" charset="77"/>
                </a:rPr>
                <a:t>Search Window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AA42C22-61EB-FC0D-AF2B-B80E4D44C35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383957" y="2854410"/>
              <a:ext cx="0" cy="1795849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406FD3F-33A0-38EF-CA09-770A40020CE7}"/>
                </a:ext>
              </a:extLst>
            </p:cNvPr>
            <p:cNvCxnSpPr>
              <a:cxnSpLocks/>
            </p:cNvCxnSpPr>
            <p:nvPr/>
          </p:nvCxnSpPr>
          <p:spPr>
            <a:xfrm>
              <a:off x="992659" y="3237470"/>
              <a:ext cx="4823255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7B75ED7-D213-2F0F-CFE5-C3B691C4F499}"/>
                </a:ext>
              </a:extLst>
            </p:cNvPr>
            <p:cNvCxnSpPr>
              <a:cxnSpLocks/>
            </p:cNvCxnSpPr>
            <p:nvPr/>
          </p:nvCxnSpPr>
          <p:spPr>
            <a:xfrm>
              <a:off x="4088609" y="1401075"/>
              <a:ext cx="0" cy="1029087"/>
            </a:xfrm>
            <a:prstGeom prst="straightConnector1">
              <a:avLst/>
            </a:prstGeom>
            <a:noFill/>
            <a:ln w="28575" cap="flat" cmpd="sng" algn="ctr">
              <a:solidFill>
                <a:srgbClr val="ED7D31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7A2F20A-2C47-04E5-E2E0-97879C23F044}"/>
                </a:ext>
              </a:extLst>
            </p:cNvPr>
            <p:cNvSpPr txBox="1"/>
            <p:nvPr/>
          </p:nvSpPr>
          <p:spPr>
            <a:xfrm>
              <a:off x="350170" y="3363311"/>
              <a:ext cx="1219104" cy="577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 Typewriter" panose="020B0509030504030204" pitchFamily="49" charset="77"/>
                </a:rPr>
                <a:t>Target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Lucida Sans Typewriter" panose="020B0509030504030204" pitchFamily="49" charset="77"/>
                </a:rPr>
                <a:t>Channel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88746B6-60A5-97C0-83C2-6D4CE84C7CC8}"/>
                </a:ext>
              </a:extLst>
            </p:cNvPr>
            <p:cNvSpPr txBox="1"/>
            <p:nvPr/>
          </p:nvSpPr>
          <p:spPr>
            <a:xfrm>
              <a:off x="4186011" y="1159252"/>
              <a:ext cx="1495665" cy="577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Typewriter" panose="020B0509030504030204" pitchFamily="49" charset="77"/>
                </a:rPr>
                <a:t>eXT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Typewriter" panose="020B0509030504030204" pitchFamily="49" charset="77"/>
                </a:rPr>
                <a:t> Source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Typewriter" panose="020B0509030504030204" pitchFamily="49" charset="77"/>
                </a:rPr>
                <a:t>Candidate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0E0D850-8C20-8B95-A1DA-7B5E73D6F6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76235" y="2430162"/>
              <a:ext cx="212374" cy="489728"/>
            </a:xfrm>
            <a:prstGeom prst="straightConnector1">
              <a:avLst/>
            </a:prstGeom>
            <a:noFill/>
            <a:ln w="28575" cap="flat" cmpd="sng" algn="ctr">
              <a:solidFill>
                <a:srgbClr val="ED7D31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2B8F731-7A01-1147-F630-27524589CC54}"/>
                </a:ext>
              </a:extLst>
            </p:cNvPr>
            <p:cNvCxnSpPr>
              <a:cxnSpLocks/>
            </p:cNvCxnSpPr>
            <p:nvPr/>
          </p:nvCxnSpPr>
          <p:spPr>
            <a:xfrm>
              <a:off x="4088609" y="2430162"/>
              <a:ext cx="210245" cy="485190"/>
            </a:xfrm>
            <a:prstGeom prst="straightConnector1">
              <a:avLst/>
            </a:prstGeom>
            <a:noFill/>
            <a:ln w="28575" cap="flat" cmpd="sng" algn="ctr">
              <a:solidFill>
                <a:srgbClr val="ED7D31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2620CFE-4F93-5602-F44E-162E4062A119}"/>
                </a:ext>
              </a:extLst>
            </p:cNvPr>
            <p:cNvSpPr txBox="1"/>
            <p:nvPr/>
          </p:nvSpPr>
          <p:spPr>
            <a:xfrm>
              <a:off x="4281077" y="4442996"/>
              <a:ext cx="1693164" cy="577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ucida Sans Typewriter" panose="020B0509030504030204" pitchFamily="49" charset="77"/>
                </a:rPr>
                <a:t>Coincidence Window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4E21DEC-BBD2-099C-7410-6382E7268234}"/>
                </a:ext>
              </a:extLst>
            </p:cNvPr>
            <p:cNvGrpSpPr/>
            <p:nvPr/>
          </p:nvGrpSpPr>
          <p:grpSpPr>
            <a:xfrm>
              <a:off x="3459619" y="3122976"/>
              <a:ext cx="2184480" cy="666720"/>
              <a:chOff x="3463579" y="3148177"/>
              <a:chExt cx="2184480" cy="6667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">
                <p14:nvContentPartPr>
                  <p14:cNvPr id="31" name="Ink 30">
                    <a:extLst>
                      <a:ext uri="{FF2B5EF4-FFF2-40B4-BE49-F238E27FC236}">
                        <a16:creationId xmlns:a16="http://schemas.microsoft.com/office/drawing/2014/main" id="{EE84A8E4-8C05-9B2A-C755-57839403254B}"/>
                      </a:ext>
                    </a:extLst>
                  </p14:cNvPr>
                  <p14:cNvContentPartPr/>
                  <p14:nvPr/>
                </p14:nvContentPartPr>
                <p14:xfrm>
                  <a:off x="3463579" y="3148177"/>
                  <a:ext cx="1891800" cy="666720"/>
                </p14:xfrm>
              </p:contentPart>
            </mc:Choice>
            <mc:Fallback xmlns="">
              <p:pic>
                <p:nvPicPr>
                  <p:cNvPr id="75" name="Ink 74">
                    <a:extLst>
                      <a:ext uri="{FF2B5EF4-FFF2-40B4-BE49-F238E27FC236}">
                        <a16:creationId xmlns:a16="http://schemas.microsoft.com/office/drawing/2014/main" id="{3A1CB53B-4457-CC07-CFED-70B896D42710}"/>
                      </a:ext>
                    </a:extLst>
                  </p:cNvPr>
                  <p:cNvPicPr/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3449740" y="3134223"/>
                    <a:ext cx="1919201" cy="69434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32" name="Ink 31">
                    <a:extLst>
                      <a:ext uri="{FF2B5EF4-FFF2-40B4-BE49-F238E27FC236}">
                        <a16:creationId xmlns:a16="http://schemas.microsoft.com/office/drawing/2014/main" id="{CEB2B6C2-7D9A-ADA3-DDA5-983289855FF2}"/>
                      </a:ext>
                    </a:extLst>
                  </p14:cNvPr>
                  <p14:cNvContentPartPr/>
                  <p14:nvPr/>
                </p14:nvContentPartPr>
                <p14:xfrm>
                  <a:off x="5388139" y="3225217"/>
                  <a:ext cx="259920" cy="47520"/>
                </p14:xfrm>
              </p:contentPart>
            </mc:Choice>
            <mc:Fallback xmlns="">
              <p:pic>
                <p:nvPicPr>
                  <p:cNvPr id="76" name="Ink 75">
                    <a:extLst>
                      <a:ext uri="{FF2B5EF4-FFF2-40B4-BE49-F238E27FC236}">
                        <a16:creationId xmlns:a16="http://schemas.microsoft.com/office/drawing/2014/main" id="{F7D23F0A-20F6-38C4-6C05-B289BCCA2F95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5374299" y="3211241"/>
                    <a:ext cx="287324" cy="75193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AE002ECE-74A9-F7A8-B1F1-A6AE1E936533}"/>
                    </a:ext>
                  </a:extLst>
                </p14:cNvPr>
                <p14:cNvContentPartPr/>
                <p14:nvPr/>
              </p14:nvContentPartPr>
              <p14:xfrm>
                <a:off x="1295299" y="3130649"/>
                <a:ext cx="2164320" cy="134784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7D038626-84B5-8B5C-AFCA-D0A98DEB36DC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281461" y="3116696"/>
                  <a:ext cx="2191720" cy="1375467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20920C0-64BC-B1DC-DCE2-A8E43FC61E99}"/>
                </a:ext>
              </a:extLst>
            </p:cNvPr>
            <p:cNvSpPr/>
            <p:nvPr/>
          </p:nvSpPr>
          <p:spPr>
            <a:xfrm>
              <a:off x="3854253" y="2915352"/>
              <a:ext cx="486177" cy="1730322"/>
            </a:xfrm>
            <a:prstGeom prst="rect">
              <a:avLst/>
            </a:prstGeom>
            <a:solidFill>
              <a:srgbClr val="AF753C">
                <a:alpha val="29804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Typewriter" panose="020B0509030504030204" pitchFamily="49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3687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D0609BF-F1CA-A56C-BE9B-B57AEED692EC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47091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ucida Sans Typewriter" panose="020B0509030504030204" pitchFamily="49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measure SiPM ExCT we look at </a:t>
            </a:r>
            <a:r>
              <a:rPr lang="en-US" b="1" dirty="0"/>
              <a:t>time</a:t>
            </a:r>
          </a:p>
          <a:p>
            <a:r>
              <a:rPr lang="en-US" dirty="0"/>
              <a:t>Signature of ExCT is two pulses in time coincidence from two different channels</a:t>
            </a:r>
          </a:p>
          <a:p>
            <a:r>
              <a:rPr lang="en-US" dirty="0"/>
              <a:t>We look </a:t>
            </a:r>
            <a:r>
              <a:rPr lang="en-US" b="1" dirty="0"/>
              <a:t>late </a:t>
            </a:r>
            <a:r>
              <a:rPr lang="en-US" dirty="0"/>
              <a:t>in the event window for </a:t>
            </a:r>
            <a:r>
              <a:rPr lang="en-US" b="1" dirty="0"/>
              <a:t>correlated delayed pulses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08EBD1-8D93-015E-9F36-A3FFC9B13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17352" cy="1325563"/>
          </a:xfrm>
        </p:spPr>
        <p:txBody>
          <a:bodyPr/>
          <a:lstStyle/>
          <a:p>
            <a:r>
              <a:rPr lang="en-US" dirty="0"/>
              <a:t>Measuring </a:t>
            </a:r>
            <a:r>
              <a:rPr lang="en-US" b="1" dirty="0">
                <a:solidFill>
                  <a:srgbClr val="7030A0"/>
                </a:solidFill>
              </a:rPr>
              <a:t>SiPM ExCT </a:t>
            </a:r>
            <a:r>
              <a:rPr lang="en-US" dirty="0"/>
              <a:t>with LoLX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F6589-1514-211A-11D8-8B6502EFC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FE341-5709-01A0-2346-229C19AB6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786EB-DE0A-51ED-3CBF-8481348C4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A graph of pulse measurement&#10;&#10;Description automatically generated with medium confidence">
            <a:extLst>
              <a:ext uri="{FF2B5EF4-FFF2-40B4-BE49-F238E27FC236}">
                <a16:creationId xmlns:a16="http://schemas.microsoft.com/office/drawing/2014/main" id="{2443C3EA-5794-7164-E48E-1DCBB20A26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31" t="6543" b="3876"/>
          <a:stretch/>
        </p:blipFill>
        <p:spPr>
          <a:xfrm>
            <a:off x="5678424" y="1390206"/>
            <a:ext cx="6513576" cy="4530725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A9E606D-245D-F375-65D4-777192C0DC6A}"/>
              </a:ext>
            </a:extLst>
          </p:cNvPr>
          <p:cNvSpPr/>
          <p:nvPr/>
        </p:nvSpPr>
        <p:spPr>
          <a:xfrm>
            <a:off x="6911340" y="4621057"/>
            <a:ext cx="4876800" cy="865632"/>
          </a:xfrm>
          <a:prstGeom prst="roundRect">
            <a:avLst>
              <a:gd name="adj" fmla="val 30752"/>
            </a:avLst>
          </a:prstGeom>
          <a:solidFill>
            <a:srgbClr val="3B3B3C">
              <a:alpha val="1607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>
                    <a:lumMod val="50000"/>
                  </a:schemeClr>
                </a:solidFill>
                <a:latin typeface="Lucida Sans Typewriter" panose="020B0509030504030204" pitchFamily="49" charset="77"/>
              </a:rPr>
              <a:t>PRELIMINARY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8538BB-E556-CBD4-96A6-B9FAF76E9D9A}"/>
              </a:ext>
            </a:extLst>
          </p:cNvPr>
          <p:cNvSpPr txBox="1"/>
          <p:nvPr/>
        </p:nvSpPr>
        <p:spPr>
          <a:xfrm>
            <a:off x="6349302" y="5807930"/>
            <a:ext cx="5745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ucida Sans Typewriter" panose="020B0509030504030204" pitchFamily="49" charset="77"/>
              </a:rPr>
              <a:t>Fig: Occupancy for all channels in LoLX, search window is [800,1500 ns] post trigger </a:t>
            </a:r>
          </a:p>
        </p:txBody>
      </p:sp>
    </p:spTree>
    <p:extLst>
      <p:ext uri="{BB962C8B-B14F-4D97-AF65-F5344CB8AC3E}">
        <p14:creationId xmlns:p14="http://schemas.microsoft.com/office/powerpoint/2010/main" val="3732228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D1C7FD-609B-6D5A-A2B0-32311AD9C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101" y="1159932"/>
            <a:ext cx="5976920" cy="464738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3D17A72-1F9F-D1FC-C5F7-4824138E9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40" y="5309260"/>
            <a:ext cx="5423081" cy="12296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F70876-1099-B0D5-EF6C-02561FD9CC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1861" y="1467438"/>
                <a:ext cx="5413566" cy="435133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800" dirty="0"/>
                  <a:t>By collecting pairs of pulses in the low-occupancy region we build a distribution in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800" dirty="0"/>
                  <a:t> </a:t>
                </a:r>
              </a:p>
              <a:p>
                <a:pPr lvl="1"/>
                <a:r>
                  <a:rPr lang="en-US" dirty="0"/>
                  <a:t>Pairs are between unfiltered “source” and longpass filtered “targets”</a:t>
                </a:r>
              </a:p>
              <a:p>
                <a:r>
                  <a:rPr lang="en-US" dirty="0"/>
                  <a:t>Excess 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over combinatorial background is attributed to </a:t>
                </a:r>
                <a:r>
                  <a:rPr lang="en-US" b="1" dirty="0">
                    <a:solidFill>
                      <a:srgbClr val="7030A0"/>
                    </a:solidFill>
                  </a:rPr>
                  <a:t>SiPM ExCT </a:t>
                </a:r>
              </a:p>
              <a:p>
                <a:r>
                  <a:rPr lang="en-US" dirty="0"/>
                  <a:t>Repeat for each run and voltage (4 + 5V OV)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F70876-1099-B0D5-EF6C-02561FD9CC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1861" y="1467438"/>
                <a:ext cx="5413566" cy="4351338"/>
              </a:xfrm>
              <a:blipFill>
                <a:blip r:embed="rId4"/>
                <a:stretch>
                  <a:fillRect l="-1636" t="-4070" r="-4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F7C76-7582-BEB1-BC20-F5B71B282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5/27/24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79BE0-4D42-0DF6-32E7-B2F25AFA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D2221-57BD-804F-B40B-874015280533}" type="slidenum">
              <a:rPr lang="en-US" smtClean="0"/>
              <a:t>9</a:t>
            </a:fld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ADB2BB6-80E8-0968-E145-85EDA6125BDF}"/>
              </a:ext>
            </a:extLst>
          </p:cNvPr>
          <p:cNvSpPr/>
          <p:nvPr/>
        </p:nvSpPr>
        <p:spPr>
          <a:xfrm>
            <a:off x="6825816" y="3548357"/>
            <a:ext cx="4876800" cy="688363"/>
          </a:xfrm>
          <a:prstGeom prst="roundRect">
            <a:avLst>
              <a:gd name="adj" fmla="val 30752"/>
            </a:avLst>
          </a:prstGeom>
          <a:solidFill>
            <a:srgbClr val="3B3B3C">
              <a:alpha val="1607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>
                    <a:lumMod val="50000"/>
                  </a:schemeClr>
                </a:solidFill>
                <a:latin typeface="Lucida Sans Typewriter" panose="020B0509030504030204" pitchFamily="49" charset="77"/>
              </a:rPr>
              <a:t>PRELIMINARY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46C1FB-F0B6-19BE-AD7B-866D2FF8B3E7}"/>
              </a:ext>
            </a:extLst>
          </p:cNvPr>
          <p:cNvSpPr txBox="1"/>
          <p:nvPr/>
        </p:nvSpPr>
        <p:spPr>
          <a:xfrm>
            <a:off x="6446838" y="5842051"/>
            <a:ext cx="5745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Lucida Sans Typewriter" panose="020B0509030504030204" pitchFamily="49" charset="77"/>
              </a:rPr>
              <a:t>Fig: Fit to summed delta-time distribution for all 5V data summed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5D7EA0-71F4-52FB-C9CD-85801BD1C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0224"/>
            <a:ext cx="10515600" cy="1325563"/>
          </a:xfrm>
        </p:spPr>
        <p:txBody>
          <a:bodyPr/>
          <a:lstStyle/>
          <a:p>
            <a:r>
              <a:rPr lang="en-US" dirty="0"/>
              <a:t>How do we see ExCT?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6599FD67-8D5E-1082-028A-E64B56221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2024 Congress - David Gallacher</a:t>
            </a:r>
          </a:p>
        </p:txBody>
      </p:sp>
    </p:spTree>
    <p:extLst>
      <p:ext uri="{BB962C8B-B14F-4D97-AF65-F5344CB8AC3E}">
        <p14:creationId xmlns:p14="http://schemas.microsoft.com/office/powerpoint/2010/main" val="3451060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</TotalTime>
  <Words>1443</Words>
  <Application>Microsoft Macintosh PowerPoint</Application>
  <PresentationFormat>Widescreen</PresentationFormat>
  <Paragraphs>247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</vt:lpstr>
      <vt:lpstr>Cambria Math</vt:lpstr>
      <vt:lpstr>Lucida Sans Typewriter</vt:lpstr>
      <vt:lpstr>Office Theme</vt:lpstr>
      <vt:lpstr>Measurement of SiPM External Crosstalk in a LXe Detector</vt:lpstr>
      <vt:lpstr>LXe detectors &amp; SiPMs</vt:lpstr>
      <vt:lpstr>PowerPoint Presentation</vt:lpstr>
      <vt:lpstr>PowerPoint Presentation</vt:lpstr>
      <vt:lpstr>SiPM External Crosstalk</vt:lpstr>
      <vt:lpstr>What’s the impact?</vt:lpstr>
      <vt:lpstr>Measuring SiPM ExCT with LoLX</vt:lpstr>
      <vt:lpstr>Measuring SiPM ExCT with LoLX</vt:lpstr>
      <vt:lpstr>How do we see ExCT?</vt:lpstr>
      <vt:lpstr>ExCT simulation model</vt:lpstr>
      <vt:lpstr>What do we see?</vt:lpstr>
      <vt:lpstr>What do we see?</vt:lpstr>
      <vt:lpstr>Outlook and next steps</vt:lpstr>
      <vt:lpstr>Thank you for your attention from the LoLX Collaboration!</vt:lpstr>
      <vt:lpstr>Questions?</vt:lpstr>
      <vt:lpstr>Backup slides</vt:lpstr>
      <vt:lpstr>Backup – Event and Pulse Selection</vt:lpstr>
      <vt:lpstr>Backup – SPE Selection</vt:lpstr>
      <vt:lpstr>Backup – Simulation Details</vt:lpstr>
      <vt:lpstr>Backup – LoLX outline</vt:lpstr>
      <vt:lpstr>Backup – Systematic Budget</vt:lpstr>
      <vt:lpstr>lolxsim: VUV4Volume</vt:lpstr>
      <vt:lpstr>Backup</vt:lpstr>
      <vt:lpstr>Backup- Simulation Details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Gallacher</dc:creator>
  <cp:lastModifiedBy>David Gallacher</cp:lastModifiedBy>
  <cp:revision>89</cp:revision>
  <dcterms:created xsi:type="dcterms:W3CDTF">2024-05-20T14:47:27Z</dcterms:created>
  <dcterms:modified xsi:type="dcterms:W3CDTF">2024-05-27T14:29:57Z</dcterms:modified>
</cp:coreProperties>
</file>