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89" r:id="rId2"/>
    <p:sldMasterId id="2147483701" r:id="rId3"/>
  </p:sldMasterIdLst>
  <p:notesMasterIdLst>
    <p:notesMasterId r:id="rId38"/>
  </p:notesMasterIdLst>
  <p:sldIdLst>
    <p:sldId id="888" r:id="rId4"/>
    <p:sldId id="887" r:id="rId5"/>
    <p:sldId id="261" r:id="rId6"/>
    <p:sldId id="262" r:id="rId7"/>
    <p:sldId id="263" r:id="rId8"/>
    <p:sldId id="268" r:id="rId9"/>
    <p:sldId id="266" r:id="rId10"/>
    <p:sldId id="890" r:id="rId11"/>
    <p:sldId id="283" r:id="rId12"/>
    <p:sldId id="273" r:id="rId13"/>
    <p:sldId id="891" r:id="rId14"/>
    <p:sldId id="281" r:id="rId15"/>
    <p:sldId id="267" r:id="rId16"/>
    <p:sldId id="274" r:id="rId17"/>
    <p:sldId id="894" r:id="rId18"/>
    <p:sldId id="276" r:id="rId19"/>
    <p:sldId id="898" r:id="rId20"/>
    <p:sldId id="279" r:id="rId21"/>
    <p:sldId id="269" r:id="rId22"/>
    <p:sldId id="264" r:id="rId23"/>
    <p:sldId id="897" r:id="rId24"/>
    <p:sldId id="278" r:id="rId25"/>
    <p:sldId id="280" r:id="rId26"/>
    <p:sldId id="284" r:id="rId27"/>
    <p:sldId id="881" r:id="rId28"/>
    <p:sldId id="878" r:id="rId29"/>
    <p:sldId id="879" r:id="rId30"/>
    <p:sldId id="882" r:id="rId31"/>
    <p:sldId id="883" r:id="rId32"/>
    <p:sldId id="885" r:id="rId33"/>
    <p:sldId id="886" r:id="rId34"/>
    <p:sldId id="895" r:id="rId35"/>
    <p:sldId id="896" r:id="rId36"/>
    <p:sldId id="899"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71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F59-D545-AAD9-B47ADC4F736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F59-D545-AAD9-B47ADC4F736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F59-D545-AAD9-B47ADC4F736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F59-D545-AAD9-B47ADC4F736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F59-D545-AAD9-B47ADC4F736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058634352219098E-2"/>
          <c:y val="3.8938053097345132E-2"/>
          <c:w val="0.94788273129556178"/>
          <c:h val="0.7788887185561981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496-5843-ACB9-1A24B77F9CB3}"/>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496-5843-ACB9-1A24B77F9CB3}"/>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496-5843-ACB9-1A24B77F9CB3}"/>
            </c:ext>
          </c:extLst>
        </c:ser>
        <c:ser>
          <c:idx val="3"/>
          <c:order val="3"/>
          <c:tx>
            <c:strRef>
              <c:f>Sheet1!$E$1</c:f>
              <c:strCache>
                <c:ptCount val="1"/>
                <c:pt idx="0">
                  <c:v>Series 4</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Sheet1!$E$2:$E$4</c:f>
              <c:numCache>
                <c:formatCode>General</c:formatCode>
                <c:ptCount val="3"/>
                <c:pt idx="0">
                  <c:v>3.2</c:v>
                </c:pt>
                <c:pt idx="1">
                  <c:v>3</c:v>
                </c:pt>
                <c:pt idx="2">
                  <c:v>3.8</c:v>
                </c:pt>
              </c:numCache>
            </c:numRef>
          </c:val>
          <c:extLst>
            <c:ext xmlns:c16="http://schemas.microsoft.com/office/drawing/2014/chart" uri="{C3380CC4-5D6E-409C-BE32-E72D297353CC}">
              <c16:uniqueId val="{00000003-4496-5843-ACB9-1A24B77F9CB3}"/>
            </c:ext>
          </c:extLst>
        </c:ser>
        <c:dLbls>
          <c:showLegendKey val="0"/>
          <c:showVal val="0"/>
          <c:showCatName val="0"/>
          <c:showSerName val="0"/>
          <c:showPercent val="0"/>
          <c:showBubbleSize val="0"/>
        </c:dLbls>
        <c:gapWidth val="219"/>
        <c:overlap val="-27"/>
        <c:axId val="1113782015"/>
        <c:axId val="1113821359"/>
      </c:barChart>
      <c:catAx>
        <c:axId val="1113782015"/>
        <c:scaling>
          <c:orientation val="minMax"/>
        </c:scaling>
        <c:delete val="1"/>
        <c:axPos val="b"/>
        <c:numFmt formatCode="General" sourceLinked="1"/>
        <c:majorTickMark val="none"/>
        <c:minorTickMark val="none"/>
        <c:tickLblPos val="nextTo"/>
        <c:crossAx val="1113821359"/>
        <c:crosses val="autoZero"/>
        <c:auto val="1"/>
        <c:lblAlgn val="ctr"/>
        <c:lblOffset val="100"/>
        <c:noMultiLvlLbl val="0"/>
      </c:catAx>
      <c:valAx>
        <c:axId val="1113821359"/>
        <c:scaling>
          <c:orientation val="minMax"/>
        </c:scaling>
        <c:delete val="1"/>
        <c:axPos val="l"/>
        <c:majorGridlines>
          <c:spPr>
            <a:ln w="9525" cap="flat" cmpd="sng" algn="ctr">
              <a:solidFill>
                <a:schemeClr val="accent4"/>
              </a:solidFill>
              <a:round/>
            </a:ln>
            <a:effectLst/>
          </c:spPr>
        </c:majorGridlines>
        <c:numFmt formatCode="General" sourceLinked="1"/>
        <c:majorTickMark val="none"/>
        <c:minorTickMark val="none"/>
        <c:tickLblPos val="nextTo"/>
        <c:crossAx val="1113782015"/>
        <c:crosses val="autoZero"/>
        <c:crossBetween val="between"/>
      </c:valAx>
      <c:spPr>
        <a:noFill/>
        <a:ln w="25400">
          <a:noFill/>
        </a:ln>
        <a:effectLst/>
      </c:spPr>
    </c:plotArea>
    <c:legend>
      <c:legendPos val="b"/>
      <c:layout>
        <c:manualLayout>
          <c:xMode val="edge"/>
          <c:yMode val="edge"/>
          <c:x val="9.8525448358090323E-2"/>
          <c:y val="0.8532249124709701"/>
          <c:w val="0.80590523156888072"/>
          <c:h val="9.478072803866852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CA38E0-FE9F-4C43-B097-D38F379BFA0F}" type="datetimeFigureOut">
              <a:rPr lang="en-CA" smtClean="0"/>
              <a:t>2024-05-22</a:t>
            </a:fld>
            <a:endParaRPr lang="en-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1ADCA9-6137-4675-AE64-47447C9594AF}" type="slidenum">
              <a:rPr lang="en-CA" smtClean="0"/>
              <a:t>‹N°›</a:t>
            </a:fld>
            <a:endParaRPr lang="en-CA"/>
          </a:p>
        </p:txBody>
      </p:sp>
    </p:spTree>
    <p:extLst>
      <p:ext uri="{BB962C8B-B14F-4D97-AF65-F5344CB8AC3E}">
        <p14:creationId xmlns:p14="http://schemas.microsoft.com/office/powerpoint/2010/main" val="337338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3.emf"/><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solidFill>
          <a:schemeClr val="accent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22C951-416A-1442-8F3A-220C4BD0C557}"/>
              </a:ext>
            </a:extLst>
          </p:cNvPr>
          <p:cNvSpPr/>
          <p:nvPr/>
        </p:nvSpPr>
        <p:spPr>
          <a:xfrm>
            <a:off x="0" y="5715000"/>
            <a:ext cx="1219200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rgbClr val="FABD0F"/>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0" i="0" spc="200" baseline="0">
                <a:solidFill>
                  <a:schemeClr val="tx2"/>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a:t>MONTH XX, YEAR</a:t>
            </a:r>
          </a:p>
        </p:txBody>
      </p:sp>
      <p:pic>
        <p:nvPicPr>
          <p:cNvPr id="5" name="Picture 4">
            <a:extLst>
              <a:ext uri="{FF2B5EF4-FFF2-40B4-BE49-F238E27FC236}">
                <a16:creationId xmlns:a16="http://schemas.microsoft.com/office/drawing/2014/main" id="{5EC5DBD6-B755-CC4D-8D1E-AC4651E761CA}"/>
              </a:ext>
            </a:extLst>
          </p:cNvPr>
          <p:cNvPicPr>
            <a:picLocks noChangeAspect="1"/>
          </p:cNvPicPr>
          <p:nvPr/>
        </p:nvPicPr>
        <p:blipFill>
          <a:blip r:embed="rId2"/>
          <a:srcRect/>
          <a:stretch/>
        </p:blipFill>
        <p:spPr>
          <a:xfrm>
            <a:off x="0" y="0"/>
            <a:ext cx="12192000" cy="165100"/>
          </a:xfrm>
          <a:prstGeom prst="rect">
            <a:avLst/>
          </a:prstGeom>
        </p:spPr>
      </p:pic>
      <p:pic>
        <p:nvPicPr>
          <p:cNvPr id="10" name="Image 9">
            <a:extLst>
              <a:ext uri="{FF2B5EF4-FFF2-40B4-BE49-F238E27FC236}">
                <a16:creationId xmlns:a16="http://schemas.microsoft.com/office/drawing/2014/main" id="{79D797BE-A4DE-9799-CFB0-0FE7614917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2E2B1E9D-D9BC-9CA9-3D5D-DD9CBF04570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254929177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page with call-out box – blue">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accent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7C86498B-5853-CB2A-21A3-5863185A8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57E55E12-4F68-0718-8132-21A286AA9A27}"/>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288B9020-ECDD-8C6F-1A7D-AFE1D0DE7E32}"/>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151493559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page with call-out box – red">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tx2"/>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CE047-C32A-C511-B1EE-8A66835275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AF4A6C89-8D7C-2E74-2EEF-FBF7A7325059}"/>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A0B160A2-DB07-BE26-D277-06D724481247}"/>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128903635"/>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page with call-out box – yellow">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rgbClr val="FABD0F"/>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ABB3A884-35D8-F0D0-4401-2F657A2EA1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6" name="Picture 7">
            <a:extLst>
              <a:ext uri="{FF2B5EF4-FFF2-40B4-BE49-F238E27FC236}">
                <a16:creationId xmlns:a16="http://schemas.microsoft.com/office/drawing/2014/main" id="{94131B35-86B7-C876-87D9-6310031ADB8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3B39EA55-3479-8024-A539-F747EAB86054}"/>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2356586281"/>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page with chart – blank">
    <p:bg>
      <p:bgPr>
        <a:solidFill>
          <a:srgbClr val="EBEBEC"/>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58BCE2-55D5-C94F-999B-0811A86B3A9E}"/>
              </a:ext>
            </a:extLst>
          </p:cNvPr>
          <p:cNvSpPr/>
          <p:nvPr/>
        </p:nvSpPr>
        <p:spPr>
          <a:xfrm>
            <a:off x="6324600" y="1592263"/>
            <a:ext cx="5172075" cy="446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4" name="Picture 13">
            <a:extLst>
              <a:ext uri="{FF2B5EF4-FFF2-40B4-BE49-F238E27FC236}">
                <a16:creationId xmlns:a16="http://schemas.microsoft.com/office/drawing/2014/main" id="{0258FB9F-3F87-6A49-9D8A-2BB899FFD8C4}"/>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CF38B080-3281-EF44-BEE5-BE82C18B5ED8}"/>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Image 9">
            <a:extLst>
              <a:ext uri="{FF2B5EF4-FFF2-40B4-BE49-F238E27FC236}">
                <a16:creationId xmlns:a16="http://schemas.microsoft.com/office/drawing/2014/main" id="{D192A643-C36C-EEBA-37CD-C73B656C1E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7" name="Picture 7">
            <a:extLst>
              <a:ext uri="{FF2B5EF4-FFF2-40B4-BE49-F238E27FC236}">
                <a16:creationId xmlns:a16="http://schemas.microsoft.com/office/drawing/2014/main" id="{323767F7-5F70-E8D0-3281-3D88AF900CB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B473A23E-1AB2-851D-C6EF-0404EA672411}"/>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2023   –   Jean-Marie Coquillat   –   June 20th</a:t>
            </a:r>
          </a:p>
        </p:txBody>
      </p:sp>
    </p:spTree>
    <p:extLst>
      <p:ext uri="{BB962C8B-B14F-4D97-AF65-F5344CB8AC3E}">
        <p14:creationId xmlns:p14="http://schemas.microsoft.com/office/powerpoint/2010/main" val="8937257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page with chart – pie chart">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5D557EFD-0193-974B-AA18-B6750530984A}"/>
              </a:ext>
            </a:extLst>
          </p:cNvPr>
          <p:cNvPicPr>
            <a:picLocks noChangeAspect="1"/>
          </p:cNvPicPr>
          <p:nvPr/>
        </p:nvPicPr>
        <p:blipFill>
          <a:blip r:embed="rId2"/>
          <a:srcRect/>
          <a:stretch/>
        </p:blipFill>
        <p:spPr>
          <a:xfrm>
            <a:off x="0" y="0"/>
            <a:ext cx="12192000" cy="165100"/>
          </a:xfrm>
          <a:prstGeom prst="rect">
            <a:avLst/>
          </a:prstGeom>
        </p:spPr>
      </p:pic>
      <p:sp>
        <p:nvSpPr>
          <p:cNvPr id="13" name="Rectangle 12">
            <a:extLst>
              <a:ext uri="{FF2B5EF4-FFF2-40B4-BE49-F238E27FC236}">
                <a16:creationId xmlns:a16="http://schemas.microsoft.com/office/drawing/2014/main" id="{ACF42BE6-95AE-0A45-A263-295E61C2AA19}"/>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2">
            <a:extLst>
              <a:ext uri="{FF2B5EF4-FFF2-40B4-BE49-F238E27FC236}">
                <a16:creationId xmlns:a16="http://schemas.microsoft.com/office/drawing/2014/main" id="{35E732A7-6ACC-C04B-80D5-267CD7E3BD0D}"/>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8" name="Content Placeholder 6">
            <a:extLst>
              <a:ext uri="{FF2B5EF4-FFF2-40B4-BE49-F238E27FC236}">
                <a16:creationId xmlns:a16="http://schemas.microsoft.com/office/drawing/2014/main" id="{E7BCD9BC-2BB9-FA4C-BC63-5596B430E149}"/>
              </a:ext>
            </a:extLst>
          </p:cNvPr>
          <p:cNvGraphicFramePr>
            <a:graphicFrameLocks/>
          </p:cNvGraphicFramePr>
          <p:nvPr>
            <p:extLst>
              <p:ext uri="{D42A27DB-BD31-4B8C-83A1-F6EECF244321}">
                <p14:modId xmlns:p14="http://schemas.microsoft.com/office/powerpoint/2010/main" val="2444365941"/>
              </p:ext>
            </p:extLst>
          </p:nvPr>
        </p:nvGraphicFramePr>
        <p:xfrm>
          <a:off x="6977280" y="1708332"/>
          <a:ext cx="3866714" cy="2829663"/>
        </p:xfrm>
        <a:graphic>
          <a:graphicData uri="http://schemas.openxmlformats.org/drawingml/2006/chart">
            <c:chart xmlns:c="http://schemas.openxmlformats.org/drawingml/2006/chart" xmlns:r="http://schemas.openxmlformats.org/officeDocument/2006/relationships" r:id="rId3"/>
          </a:graphicData>
        </a:graphic>
      </p:graphicFrame>
      <p:pic>
        <p:nvPicPr>
          <p:cNvPr id="15" name="Image 14">
            <a:extLst>
              <a:ext uri="{FF2B5EF4-FFF2-40B4-BE49-F238E27FC236}">
                <a16:creationId xmlns:a16="http://schemas.microsoft.com/office/drawing/2014/main" id="{1FC76E13-1052-EAC6-720E-00C5B6DA34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91CCD4B2-AD30-B660-6ABD-7F1651840A10}"/>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F92B244-FCDB-5D9D-A416-9CF968FB1DE9}"/>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2160929859"/>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page with chart – bar graph">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DC85DD65-9689-3241-AEB0-955F1D770955}"/>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sp>
        <p:nvSpPr>
          <p:cNvPr id="14" name="Rectangle 13">
            <a:extLst>
              <a:ext uri="{FF2B5EF4-FFF2-40B4-BE49-F238E27FC236}">
                <a16:creationId xmlns:a16="http://schemas.microsoft.com/office/drawing/2014/main" id="{00996AD5-D583-9142-87C5-4063FE3CD97A}"/>
              </a:ext>
            </a:extLst>
          </p:cNvPr>
          <p:cNvSpPr/>
          <p:nvPr/>
        </p:nvSpPr>
        <p:spPr>
          <a:xfrm>
            <a:off x="6324600" y="1592263"/>
            <a:ext cx="5172075" cy="3436937"/>
          </a:xfrm>
          <a:prstGeom prst="rect">
            <a:avLst/>
          </a:prstGeom>
          <a:solidFill>
            <a:schemeClr val="bg2"/>
          </a:solidFill>
          <a:ln w="9525">
            <a:solidFill>
              <a:srgbClr val="A7A9A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2">
            <a:extLst>
              <a:ext uri="{FF2B5EF4-FFF2-40B4-BE49-F238E27FC236}">
                <a16:creationId xmlns:a16="http://schemas.microsoft.com/office/drawing/2014/main" id="{22F6B056-AB98-484D-AD26-90DC8495F02E}"/>
              </a:ext>
            </a:extLst>
          </p:cNvPr>
          <p:cNvSpPr>
            <a:spLocks noGrp="1"/>
          </p:cNvSpPr>
          <p:nvPr>
            <p:ph sz="half" idx="10" hasCustomPrompt="1"/>
          </p:nvPr>
        </p:nvSpPr>
        <p:spPr>
          <a:xfrm>
            <a:off x="6324600" y="42872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graphicFrame>
        <p:nvGraphicFramePr>
          <p:cNvPr id="16" name="Content Placeholder 5">
            <a:extLst>
              <a:ext uri="{FF2B5EF4-FFF2-40B4-BE49-F238E27FC236}">
                <a16:creationId xmlns:a16="http://schemas.microsoft.com/office/drawing/2014/main" id="{CAECDAE9-41E9-7C4F-BFA4-669B142A29B7}"/>
              </a:ext>
            </a:extLst>
          </p:cNvPr>
          <p:cNvGraphicFramePr>
            <a:graphicFrameLocks/>
          </p:cNvGraphicFramePr>
          <p:nvPr>
            <p:extLst>
              <p:ext uri="{D42A27DB-BD31-4B8C-83A1-F6EECF244321}">
                <p14:modId xmlns:p14="http://schemas.microsoft.com/office/powerpoint/2010/main" val="1173339815"/>
              </p:ext>
            </p:extLst>
          </p:nvPr>
        </p:nvGraphicFramePr>
        <p:xfrm>
          <a:off x="7060208" y="1753384"/>
          <a:ext cx="3700859" cy="2841862"/>
        </p:xfrm>
        <a:graphic>
          <a:graphicData uri="http://schemas.openxmlformats.org/drawingml/2006/chart">
            <c:chart xmlns:c="http://schemas.openxmlformats.org/drawingml/2006/chart" xmlns:r="http://schemas.openxmlformats.org/officeDocument/2006/relationships" r:id="rId3"/>
          </a:graphicData>
        </a:graphic>
      </p:graphicFrame>
      <p:pic>
        <p:nvPicPr>
          <p:cNvPr id="13" name="Image 12">
            <a:extLst>
              <a:ext uri="{FF2B5EF4-FFF2-40B4-BE49-F238E27FC236}">
                <a16:creationId xmlns:a16="http://schemas.microsoft.com/office/drawing/2014/main" id="{61E0EAD2-A3A5-D362-D3BD-C25771B6C1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9" name="Picture 7">
            <a:extLst>
              <a:ext uri="{FF2B5EF4-FFF2-40B4-BE49-F238E27FC236}">
                <a16:creationId xmlns:a16="http://schemas.microsoft.com/office/drawing/2014/main" id="{5BF268CA-B9B0-B156-C417-35679E4612F2}"/>
              </a:ext>
            </a:extLst>
          </p:cNvPr>
          <p:cNvPicPr>
            <a:picLocks noChangeAspect="1"/>
          </p:cNvPicPr>
          <p:nvPr/>
        </p:nvPicPr>
        <p:blipFill>
          <a:blip r:embed="rId5"/>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D77B071-AFC1-3FE9-1C4F-80A75E010D6C}"/>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1298730999"/>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able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graphicFrame>
        <p:nvGraphicFramePr>
          <p:cNvPr id="6" name="Content Placeholder 6">
            <a:extLst>
              <a:ext uri="{FF2B5EF4-FFF2-40B4-BE49-F238E27FC236}">
                <a16:creationId xmlns:a16="http://schemas.microsoft.com/office/drawing/2014/main" id="{DADEF27F-CC03-834D-A185-0B73C517815E}"/>
              </a:ext>
            </a:extLst>
          </p:cNvPr>
          <p:cNvGraphicFramePr>
            <a:graphicFrameLocks/>
          </p:cNvGraphicFramePr>
          <p:nvPr>
            <p:extLst>
              <p:ext uri="{D42A27DB-BD31-4B8C-83A1-F6EECF244321}">
                <p14:modId xmlns:p14="http://schemas.microsoft.com/office/powerpoint/2010/main" val="1278292486"/>
              </p:ext>
            </p:extLst>
          </p:nvPr>
        </p:nvGraphicFramePr>
        <p:xfrm>
          <a:off x="685800" y="1592262"/>
          <a:ext cx="10810875" cy="3328416"/>
        </p:xfrm>
        <a:graphic>
          <a:graphicData uri="http://schemas.openxmlformats.org/drawingml/2006/table">
            <a:tbl>
              <a:tblPr firstRow="1" firstCol="1" bandRow="1">
                <a:tableStyleId>{B301B821-A1FF-4177-AEE7-76D212191A09}</a:tableStyleId>
              </a:tblPr>
              <a:tblGrid>
                <a:gridCol w="3714391">
                  <a:extLst>
                    <a:ext uri="{9D8B030D-6E8A-4147-A177-3AD203B41FA5}">
                      <a16:colId xmlns:a16="http://schemas.microsoft.com/office/drawing/2014/main" val="941155809"/>
                    </a:ext>
                  </a:extLst>
                </a:gridCol>
                <a:gridCol w="1837992">
                  <a:extLst>
                    <a:ext uri="{9D8B030D-6E8A-4147-A177-3AD203B41FA5}">
                      <a16:colId xmlns:a16="http://schemas.microsoft.com/office/drawing/2014/main" val="3853484078"/>
                    </a:ext>
                  </a:extLst>
                </a:gridCol>
                <a:gridCol w="5258492">
                  <a:extLst>
                    <a:ext uri="{9D8B030D-6E8A-4147-A177-3AD203B41FA5}">
                      <a16:colId xmlns:a16="http://schemas.microsoft.com/office/drawing/2014/main" val="3777659007"/>
                    </a:ext>
                  </a:extLst>
                </a:gridCol>
              </a:tblGrid>
              <a:tr h="347472">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Cost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Notes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extLst>
                  <a:ext uri="{0D108BD9-81ED-4DB2-BD59-A6C34878D82A}">
                    <a16:rowId xmlns:a16="http://schemas.microsoft.com/office/drawing/2014/main" val="3010858711"/>
                  </a:ext>
                </a:extLst>
              </a:tr>
              <a:tr h="347472">
                <a:tc gridSpan="3">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Sub-category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hMerge="1">
                  <a:txBody>
                    <a:bodyPr/>
                    <a:lstStyle/>
                    <a:p>
                      <a:endParaRPr lang="en-US"/>
                    </a:p>
                  </a:txBody>
                  <a:tcPr/>
                </a:tc>
                <a:tc hMerge="1">
                  <a:txBody>
                    <a:bodyPr/>
                    <a:lstStyle/>
                    <a:p>
                      <a:endParaRPr lang="en-US"/>
                    </a:p>
                  </a:txBody>
                  <a:tcPr>
                    <a:lnL w="12700" cap="flat" cmpd="sng" algn="ctr">
                      <a:solidFill>
                        <a:srgbClr val="A7A9AC"/>
                      </a:solidFill>
                      <a:prstDash val="solid"/>
                      <a:round/>
                      <a:headEnd type="none" w="med" len="med"/>
                      <a:tailEnd type="none" w="med" len="med"/>
                    </a:lnL>
                    <a:lnT w="12700" cap="flat" cmpd="sng" algn="ctr">
                      <a:solidFill>
                        <a:srgbClr val="A7A9AC"/>
                      </a:solidFill>
                      <a:prstDash val="solid"/>
                      <a:round/>
                      <a:headEnd type="none" w="med" len="med"/>
                      <a:tailEnd type="none" w="med" len="med"/>
                    </a:lnT>
                  </a:tcPr>
                </a:tc>
                <a:extLst>
                  <a:ext uri="{0D108BD9-81ED-4DB2-BD59-A6C34878D82A}">
                    <a16:rowId xmlns:a16="http://schemas.microsoft.com/office/drawing/2014/main" val="1973504128"/>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62661979"/>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328827410"/>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413064466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56997999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63389655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05712513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505721934"/>
                  </a:ext>
                </a:extLst>
              </a:tr>
            </a:tbl>
          </a:graphicData>
        </a:graphic>
      </p:graphicFrame>
      <p:pic>
        <p:nvPicPr>
          <p:cNvPr id="8" name="Image 7">
            <a:extLst>
              <a:ext uri="{FF2B5EF4-FFF2-40B4-BE49-F238E27FC236}">
                <a16:creationId xmlns:a16="http://schemas.microsoft.com/office/drawing/2014/main" id="{F92CF421-2332-002C-D1B6-E5FEB86CC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1" name="Picture 7">
            <a:extLst>
              <a:ext uri="{FF2B5EF4-FFF2-40B4-BE49-F238E27FC236}">
                <a16:creationId xmlns:a16="http://schemas.microsoft.com/office/drawing/2014/main" id="{A99D868D-6D9A-C4E4-FFEC-F5F7FAF54F5F}"/>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420DE3FA-6566-5ADD-C548-121893C39BBB}"/>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1729794621"/>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nk page">
    <p:bg>
      <p:bgPr>
        <a:solidFill>
          <a:srgbClr val="EBEBEC"/>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377642" y="317770"/>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pic>
        <p:nvPicPr>
          <p:cNvPr id="10" name="Picture 9">
            <a:extLst>
              <a:ext uri="{FF2B5EF4-FFF2-40B4-BE49-F238E27FC236}">
                <a16:creationId xmlns:a16="http://schemas.microsoft.com/office/drawing/2014/main" id="{085C3B9C-F33C-8340-8DB0-ACB878D9919D}"/>
              </a:ext>
            </a:extLst>
          </p:cNvPr>
          <p:cNvPicPr>
            <a:picLocks noChangeAspect="1"/>
          </p:cNvPicPr>
          <p:nvPr/>
        </p:nvPicPr>
        <p:blipFill>
          <a:blip r:embed="rId2"/>
          <a:srcRect/>
          <a:stretch/>
        </p:blipFill>
        <p:spPr>
          <a:xfrm>
            <a:off x="0" y="0"/>
            <a:ext cx="12192000" cy="165100"/>
          </a:xfrm>
          <a:prstGeom prst="rect">
            <a:avLst/>
          </a:prstGeom>
        </p:spPr>
      </p:pic>
      <p:pic>
        <p:nvPicPr>
          <p:cNvPr id="8" name="Picture 7">
            <a:extLst>
              <a:ext uri="{FF2B5EF4-FFF2-40B4-BE49-F238E27FC236}">
                <a16:creationId xmlns:a16="http://schemas.microsoft.com/office/drawing/2014/main" id="{D7CCB990-D12A-C94E-B892-1D2B93711B97}"/>
              </a:ext>
            </a:extLst>
          </p:cNvPr>
          <p:cNvPicPr>
            <a:picLocks noChangeAspect="1"/>
          </p:cNvPicPr>
          <p:nvPr/>
        </p:nvPicPr>
        <p:blipFill>
          <a:blip r:embed="rId3"/>
          <a:stretch>
            <a:fillRect/>
          </a:stretch>
        </p:blipFill>
        <p:spPr>
          <a:xfrm>
            <a:off x="9553575" y="6102290"/>
            <a:ext cx="1943100" cy="457200"/>
          </a:xfrm>
          <a:prstGeom prst="rect">
            <a:avLst/>
          </a:prstGeom>
        </p:spPr>
      </p:pic>
      <p:pic>
        <p:nvPicPr>
          <p:cNvPr id="9" name="Image 8">
            <a:extLst>
              <a:ext uri="{FF2B5EF4-FFF2-40B4-BE49-F238E27FC236}">
                <a16:creationId xmlns:a16="http://schemas.microsoft.com/office/drawing/2014/main" id="{1DA86A53-0368-A1CD-3CED-5B9D289B83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sp>
        <p:nvSpPr>
          <p:cNvPr id="2" name="ZoneTexte 1">
            <a:extLst>
              <a:ext uri="{FF2B5EF4-FFF2-40B4-BE49-F238E27FC236}">
                <a16:creationId xmlns:a16="http://schemas.microsoft.com/office/drawing/2014/main" id="{4EB853E8-DDD2-F455-3B00-A0876D084851}"/>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239182683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etural presentation pag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4" name="Rectangle 3">
            <a:extLst>
              <a:ext uri="{FF2B5EF4-FFF2-40B4-BE49-F238E27FC236}">
                <a16:creationId xmlns:a16="http://schemas.microsoft.com/office/drawing/2014/main" id="{0A470D2A-5380-1242-B7C1-672CD4B52E3E}"/>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BB7F1C00-2CB9-984B-9498-CD2CA6D8EEC8}"/>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D925188-B18D-2B84-F315-B785B15C20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F71C2542-2084-CFA0-6DCD-5201A7BA25C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F7251655-9805-ECAC-677B-D68BDC708959}"/>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2023   –   Jean-Marie Coquillat   –   June 20th</a:t>
            </a:r>
          </a:p>
        </p:txBody>
      </p:sp>
    </p:spTree>
    <p:extLst>
      <p:ext uri="{BB962C8B-B14F-4D97-AF65-F5344CB8AC3E}">
        <p14:creationId xmlns:p14="http://schemas.microsoft.com/office/powerpoint/2010/main" val="4076843591"/>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page – one column (no log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705274"/>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sp>
        <p:nvSpPr>
          <p:cNvPr id="5" name="Rectangle 4">
            <a:extLst>
              <a:ext uri="{FF2B5EF4-FFF2-40B4-BE49-F238E27FC236}">
                <a16:creationId xmlns:a16="http://schemas.microsoft.com/office/drawing/2014/main" id="{0EDD00A5-8BC9-AE46-B8D3-B7FEC311C25B}"/>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ZoneTexte 2">
            <a:extLst>
              <a:ext uri="{FF2B5EF4-FFF2-40B4-BE49-F238E27FC236}">
                <a16:creationId xmlns:a16="http://schemas.microsoft.com/office/drawing/2014/main" id="{926D788B-E031-C5AA-3882-3F5883557169}"/>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404987913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ubsection title page – red">
    <p:bg>
      <p:bgPr>
        <a:solidFill>
          <a:schemeClr val="tx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8DA13405-4EBC-9465-3009-28B8904EFB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2" name="Picture 7">
            <a:extLst>
              <a:ext uri="{FF2B5EF4-FFF2-40B4-BE49-F238E27FC236}">
                <a16:creationId xmlns:a16="http://schemas.microsoft.com/office/drawing/2014/main" id="{D24804F8-337C-B4E6-E334-8ED286F0A70C}"/>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3198055186"/>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Closing slide">
    <p:bg>
      <p:bgPr>
        <a:solidFill>
          <a:schemeClr val="accent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B55DD1-AEE8-0B4A-8BF7-3E7E9CFB17C0}"/>
              </a:ext>
            </a:extLst>
          </p:cNvPr>
          <p:cNvPicPr>
            <a:picLocks noChangeAspect="1"/>
          </p:cNvPicPr>
          <p:nvPr/>
        </p:nvPicPr>
        <p:blipFill>
          <a:blip r:embed="rId2"/>
          <a:stretch>
            <a:fillRect/>
          </a:stretch>
        </p:blipFill>
        <p:spPr>
          <a:xfrm>
            <a:off x="4367561" y="2145162"/>
            <a:ext cx="3456878" cy="2343646"/>
          </a:xfrm>
          <a:prstGeom prst="rect">
            <a:avLst/>
          </a:prstGeom>
        </p:spPr>
      </p:pic>
      <p:pic>
        <p:nvPicPr>
          <p:cNvPr id="4" name="Picture 3">
            <a:extLst>
              <a:ext uri="{FF2B5EF4-FFF2-40B4-BE49-F238E27FC236}">
                <a16:creationId xmlns:a16="http://schemas.microsoft.com/office/drawing/2014/main" id="{A8B73D73-65C6-F840-B924-81F2EF1B5BCE}"/>
              </a:ext>
            </a:extLst>
          </p:cNvPr>
          <p:cNvPicPr>
            <a:picLocks noChangeAspect="1"/>
          </p:cNvPicPr>
          <p:nvPr/>
        </p:nvPicPr>
        <p:blipFill>
          <a:blip r:embed="rId3"/>
          <a:srcRect/>
          <a:stretch/>
        </p:blipFill>
        <p:spPr>
          <a:xfrm>
            <a:off x="0" y="0"/>
            <a:ext cx="12192000" cy="165100"/>
          </a:xfrm>
          <a:prstGeom prst="rect">
            <a:avLst/>
          </a:prstGeom>
        </p:spPr>
      </p:pic>
    </p:spTree>
    <p:extLst>
      <p:ext uri="{BB962C8B-B14F-4D97-AF65-F5344CB8AC3E}">
        <p14:creationId xmlns:p14="http://schemas.microsoft.com/office/powerpoint/2010/main" val="11450890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137684-2FEE-F671-92DA-19F5DEE17A4E}"/>
              </a:ext>
            </a:extLst>
          </p:cNvPr>
          <p:cNvSpPr>
            <a:spLocks noGrp="1"/>
          </p:cNvSpPr>
          <p:nvPr>
            <p:ph type="title"/>
          </p:nvPr>
        </p:nvSpPr>
        <p:spPr/>
        <p:txBody>
          <a:bodyPr/>
          <a:lstStyle/>
          <a:p>
            <a:r>
              <a:rPr lang="fr-FR"/>
              <a:t>Modifiez le style du titre</a:t>
            </a:r>
            <a:endParaRPr lang="fr-CA"/>
          </a:p>
        </p:txBody>
      </p:sp>
    </p:spTree>
    <p:extLst>
      <p:ext uri="{BB962C8B-B14F-4D97-AF65-F5344CB8AC3E}">
        <p14:creationId xmlns:p14="http://schemas.microsoft.com/office/powerpoint/2010/main" val="38459001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0A18DD-ADBE-409A-8DEC-5F0CB83C9602}"/>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6A92C657-2E74-C450-0BE0-15D2ADCEBBE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19487299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CF5B06-934C-8575-D174-FAF079D76E6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DD86F20D-A797-0D09-0423-E325F9C7BCB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Tree>
    <p:extLst>
      <p:ext uri="{BB962C8B-B14F-4D97-AF65-F5344CB8AC3E}">
        <p14:creationId xmlns:p14="http://schemas.microsoft.com/office/powerpoint/2010/main" val="19961842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02147" y="298510"/>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171852"/>
            <a:ext cx="10897090" cy="3958948"/>
          </a:xfrm>
          <a:prstGeom prst="rect">
            <a:avLst/>
          </a:prstGeom>
        </p:spPr>
        <p:txBody>
          <a:bodyPr>
            <a:noAutofit/>
          </a:bodyPr>
          <a:lstStyle>
            <a:lvl1pPr marL="2286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1pPr>
            <a:lvl2pPr marL="4572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2pPr>
            <a:lvl3pPr marL="685800" indent="-228600">
              <a:lnSpc>
                <a:spcPct val="100000"/>
              </a:lnSpc>
              <a:spcBef>
                <a:spcPts val="0"/>
              </a:spcBef>
              <a:spcAft>
                <a:spcPts val="1200"/>
              </a:spcAft>
              <a:buFont typeface="System Font Regular"/>
              <a:buChar char="⁃"/>
              <a:tabLst/>
              <a:defRPr sz="1800">
                <a:solidFill>
                  <a:schemeClr val="tx1"/>
                </a:solidFill>
                <a:latin typeface="+mn-lt"/>
              </a:defRPr>
            </a:lvl3pPr>
            <a:lvl4pPr marL="914400" indent="-228600">
              <a:lnSpc>
                <a:spcPct val="100000"/>
              </a:lnSpc>
              <a:spcBef>
                <a:spcPts val="0"/>
              </a:spcBef>
              <a:spcAft>
                <a:spcPts val="1200"/>
              </a:spcAft>
              <a:buFont typeface="Arial" panose="020B0604020202020204" pitchFamily="34" charset="0"/>
              <a:buChar char="•"/>
              <a:tabLst/>
              <a:defRPr sz="1600">
                <a:solidFill>
                  <a:schemeClr val="tx1"/>
                </a:solidFill>
                <a:latin typeface="+mn-lt"/>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a:solidFill>
                  <a:schemeClr val="tx1"/>
                </a:solidFill>
                <a:latin typeface="+mn-lt"/>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8" name="Image 7">
            <a:extLst>
              <a:ext uri="{FF2B5EF4-FFF2-40B4-BE49-F238E27FC236}">
                <a16:creationId xmlns:a16="http://schemas.microsoft.com/office/drawing/2014/main" id="{7BABBBE7-2F7B-EB90-A50B-F9FD7F018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E5415542-604A-ACA6-8D22-E70C2861062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6FE5AB1D-2505-E83F-E5AE-B07081C7431E}"/>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616120624"/>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8371909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287385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0986281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5109760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49193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ubsection title page – yellow">
    <p:bg>
      <p:bgPr>
        <a:solidFill>
          <a:srgbClr val="FABD0F"/>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7" name="Rectangle 6">
            <a:extLst>
              <a:ext uri="{FF2B5EF4-FFF2-40B4-BE49-F238E27FC236}">
                <a16:creationId xmlns:a16="http://schemas.microsoft.com/office/drawing/2014/main" id="{FF702637-AA50-8B42-A91A-9134A912646D}"/>
              </a:ext>
            </a:extLst>
          </p:cNvPr>
          <p:cNvSpPr/>
          <p:nvPr/>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B9D0E7C5-1C67-494E-AC0B-7A5148BD61AA}"/>
              </a:ext>
            </a:extLst>
          </p:cNvPr>
          <p:cNvPicPr>
            <a:picLocks noChangeAspect="1"/>
          </p:cNvPicPr>
          <p:nvPr/>
        </p:nvPicPr>
        <p:blipFill>
          <a:blip r:embed="rId2"/>
          <a:srcRect/>
          <a:stretch/>
        </p:blipFill>
        <p:spPr>
          <a:xfrm flipH="1">
            <a:off x="0" y="0"/>
            <a:ext cx="12192000" cy="165100"/>
          </a:xfrm>
          <a:prstGeom prst="rect">
            <a:avLst/>
          </a:prstGeom>
        </p:spPr>
      </p:pic>
      <p:pic>
        <p:nvPicPr>
          <p:cNvPr id="12" name="Image 11">
            <a:extLst>
              <a:ext uri="{FF2B5EF4-FFF2-40B4-BE49-F238E27FC236}">
                <a16:creationId xmlns:a16="http://schemas.microsoft.com/office/drawing/2014/main" id="{6F6C270C-8909-56E7-AF92-555042B96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6257627F-CD6F-8A50-69DB-D6895B27C6B8}"/>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42684629"/>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9793421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3243934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1081229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9873015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2403021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4284133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0997540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7187280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4798323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241943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section title page – grey">
    <p:bg>
      <p:bgPr>
        <a:solidFill>
          <a:schemeClr val="bg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682FE4F-D602-7347-B9F6-0C6B7E7CD228}"/>
              </a:ext>
            </a:extLst>
          </p:cNvPr>
          <p:cNvSpPr>
            <a:spLocks noGrp="1"/>
          </p:cNvSpPr>
          <p:nvPr>
            <p:ph type="ctrTitle"/>
          </p:nvPr>
        </p:nvSpPr>
        <p:spPr>
          <a:xfrm>
            <a:off x="590924" y="838200"/>
            <a:ext cx="10905751" cy="2284568"/>
          </a:xfrm>
          <a:prstGeom prst="rect">
            <a:avLst/>
          </a:prstGeom>
        </p:spPr>
        <p:txBody>
          <a:bodyPr anchor="b">
            <a:noAutofit/>
          </a:bodyPr>
          <a:lstStyle>
            <a:lvl1pPr algn="l">
              <a:defRPr sz="4400" b="1" i="0" spc="10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9" name="Subtitle 2">
            <a:extLst>
              <a:ext uri="{FF2B5EF4-FFF2-40B4-BE49-F238E27FC236}">
                <a16:creationId xmlns:a16="http://schemas.microsoft.com/office/drawing/2014/main" id="{4A70CACF-03AD-CC46-92EA-48723E127CE6}"/>
              </a:ext>
            </a:extLst>
          </p:cNvPr>
          <p:cNvSpPr>
            <a:spLocks noGrp="1"/>
          </p:cNvSpPr>
          <p:nvPr>
            <p:ph type="subTitle" idx="1"/>
          </p:nvPr>
        </p:nvSpPr>
        <p:spPr>
          <a:xfrm>
            <a:off x="590924" y="3238578"/>
            <a:ext cx="10905751" cy="538730"/>
          </a:xfrm>
          <a:prstGeom prst="rect">
            <a:avLst/>
          </a:prstGeom>
        </p:spPr>
        <p:txBody>
          <a:bodyPr anchor="t">
            <a:noAutofit/>
          </a:bodyPr>
          <a:lstStyle>
            <a:lvl1pPr marL="0" indent="0" algn="l">
              <a:buNone/>
              <a:defRPr sz="2000" b="1" i="0" spc="50" baseline="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pic>
        <p:nvPicPr>
          <p:cNvPr id="3" name="Picture 2">
            <a:extLst>
              <a:ext uri="{FF2B5EF4-FFF2-40B4-BE49-F238E27FC236}">
                <a16:creationId xmlns:a16="http://schemas.microsoft.com/office/drawing/2014/main" id="{5EAD217B-C783-2542-B203-819ED621AC9A}"/>
              </a:ext>
            </a:extLst>
          </p:cNvPr>
          <p:cNvPicPr>
            <a:picLocks noChangeAspect="1"/>
          </p:cNvPicPr>
          <p:nvPr/>
        </p:nvPicPr>
        <p:blipFill>
          <a:blip r:embed="rId2"/>
          <a:srcRect/>
          <a:stretch/>
        </p:blipFill>
        <p:spPr>
          <a:xfrm>
            <a:off x="0" y="0"/>
            <a:ext cx="12192000" cy="165100"/>
          </a:xfrm>
          <a:prstGeom prst="rect">
            <a:avLst/>
          </a:prstGeom>
        </p:spPr>
      </p:pic>
      <p:pic>
        <p:nvPicPr>
          <p:cNvPr id="11" name="Image 10">
            <a:extLst>
              <a:ext uri="{FF2B5EF4-FFF2-40B4-BE49-F238E27FC236}">
                <a16:creationId xmlns:a16="http://schemas.microsoft.com/office/drawing/2014/main" id="{219A19E2-17DE-DDE3-7046-4621332751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sp>
        <p:nvSpPr>
          <p:cNvPr id="12" name="ZoneTexte 11">
            <a:extLst>
              <a:ext uri="{FF2B5EF4-FFF2-40B4-BE49-F238E27FC236}">
                <a16:creationId xmlns:a16="http://schemas.microsoft.com/office/drawing/2014/main" id="{512A9672-2A1D-FB86-F4C0-499E0447BCE2}"/>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pic>
        <p:nvPicPr>
          <p:cNvPr id="13" name="Picture 7">
            <a:extLst>
              <a:ext uri="{FF2B5EF4-FFF2-40B4-BE49-F238E27FC236}">
                <a16:creationId xmlns:a16="http://schemas.microsoft.com/office/drawing/2014/main" id="{D8A8432C-96CB-4991-87BC-873038660E8A}"/>
              </a:ext>
            </a:extLst>
          </p:cNvPr>
          <p:cNvPicPr>
            <a:picLocks noChangeAspect="1"/>
          </p:cNvPicPr>
          <p:nvPr/>
        </p:nvPicPr>
        <p:blipFill>
          <a:blip r:embed="rId4"/>
          <a:stretch>
            <a:fillRect/>
          </a:stretch>
        </p:blipFill>
        <p:spPr>
          <a:xfrm>
            <a:off x="9553575" y="6102290"/>
            <a:ext cx="1943100" cy="457200"/>
          </a:xfrm>
          <a:prstGeom prst="rect">
            <a:avLst/>
          </a:prstGeom>
        </p:spPr>
      </p:pic>
    </p:spTree>
    <p:extLst>
      <p:ext uri="{BB962C8B-B14F-4D97-AF65-F5344CB8AC3E}">
        <p14:creationId xmlns:p14="http://schemas.microsoft.com/office/powerpoint/2010/main" val="1715564951"/>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839789"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6172201"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0445229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10132847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7040759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12414099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33134332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6235781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FE39A7DB-78EC-4A66-B03D-C40998A5AAE5}" type="slidenum">
              <a:rPr lang="fr-CA" smtClean="0"/>
              <a:t>‹N°›</a:t>
            </a:fld>
            <a:endParaRPr lang="fr-CA"/>
          </a:p>
        </p:txBody>
      </p:sp>
    </p:spTree>
    <p:extLst>
      <p:ext uri="{BB962C8B-B14F-4D97-AF65-F5344CB8AC3E}">
        <p14:creationId xmlns:p14="http://schemas.microsoft.com/office/powerpoint/2010/main" val="255544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Intro paragraph / quote page">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74B1D494-1163-FD4D-87D9-F88FDD14180A}"/>
              </a:ext>
            </a:extLst>
          </p:cNvPr>
          <p:cNvSpPr>
            <a:spLocks noGrp="1"/>
          </p:cNvSpPr>
          <p:nvPr>
            <p:ph sz="half" idx="1" hasCustomPrompt="1"/>
          </p:nvPr>
        </p:nvSpPr>
        <p:spPr>
          <a:xfrm>
            <a:off x="1515533" y="838200"/>
            <a:ext cx="9160934" cy="4191000"/>
          </a:xfrm>
          <a:prstGeom prst="rect">
            <a:avLst/>
          </a:prstGeom>
        </p:spPr>
        <p:txBody>
          <a:bodyPr anchor="ctr">
            <a:noAutofit/>
          </a:bodyPr>
          <a:lstStyle>
            <a:lvl1pPr marL="0" indent="0" algn="ctr">
              <a:lnSpc>
                <a:spcPct val="150000"/>
              </a:lnSpc>
              <a:spcBef>
                <a:spcPts val="0"/>
              </a:spcBef>
              <a:spcAft>
                <a:spcPts val="1200"/>
              </a:spcAft>
              <a:buFont typeface="Arial" panose="020B0604020202020204" pitchFamily="34" charset="0"/>
              <a:buNone/>
              <a:tabLst/>
              <a:defRPr sz="2200"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title style</a:t>
            </a:r>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CD90094E-93F8-A661-46EA-D51EEEFD85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9" name="Picture 7">
            <a:extLst>
              <a:ext uri="{FF2B5EF4-FFF2-40B4-BE49-F238E27FC236}">
                <a16:creationId xmlns:a16="http://schemas.microsoft.com/office/drawing/2014/main" id="{EC5344BF-599E-9328-44CA-00841077E05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DD414F34-281E-8351-8B94-76E9A16942E8}"/>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3728282410"/>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475" y="329918"/>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1pPr>
            <a:lvl2pPr marL="4572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2pPr>
            <a:lvl3pPr marL="685800" indent="-228600">
              <a:lnSpc>
                <a:spcPct val="100000"/>
              </a:lnSpc>
              <a:spcBef>
                <a:spcPts val="0"/>
              </a:spcBef>
              <a:spcAft>
                <a:spcPts val="1200"/>
              </a:spcAft>
              <a:buFont typeface="System Font Regular"/>
              <a:buChar char="⁃"/>
              <a:tabLst/>
              <a:defRPr sz="1800">
                <a:solidFill>
                  <a:schemeClr val="tx1"/>
                </a:solidFill>
                <a:latin typeface="+mn-lt"/>
              </a:defRPr>
            </a:lvl3pPr>
            <a:lvl4pPr marL="914400" indent="-228600">
              <a:lnSpc>
                <a:spcPct val="100000"/>
              </a:lnSpc>
              <a:spcBef>
                <a:spcPts val="0"/>
              </a:spcBef>
              <a:spcAft>
                <a:spcPts val="1200"/>
              </a:spcAft>
              <a:buFont typeface="Arial" panose="020B0604020202020204" pitchFamily="34" charset="0"/>
              <a:buChar char="•"/>
              <a:tabLst/>
              <a:defRPr sz="1600">
                <a:solidFill>
                  <a:schemeClr val="tx1"/>
                </a:solidFill>
                <a:latin typeface="+mn-lt"/>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a:solidFill>
                  <a:schemeClr val="tx1"/>
                </a:solidFill>
                <a:latin typeface="+mn-lt"/>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8" name="Image 7">
            <a:extLst>
              <a:ext uri="{FF2B5EF4-FFF2-40B4-BE49-F238E27FC236}">
                <a16:creationId xmlns:a16="http://schemas.microsoft.com/office/drawing/2014/main" id="{7BABBBE7-2F7B-EB90-A50B-F9FD7F018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E5415542-604A-ACA6-8D22-E70C2861062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5" name="ZoneTexte 4">
            <a:extLst>
              <a:ext uri="{FF2B5EF4-FFF2-40B4-BE49-F238E27FC236}">
                <a16:creationId xmlns:a16="http://schemas.microsoft.com/office/drawing/2014/main" id="{A7831F32-0E53-C120-9E59-018D42A3DDE6}"/>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3055735260"/>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page – two columns">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D84E749-3BF0-CF43-BD8D-E70FC16313E4}"/>
              </a:ext>
            </a:extLst>
          </p:cNvPr>
          <p:cNvPicPr>
            <a:picLocks noChangeAspect="1"/>
          </p:cNvPicPr>
          <p:nvPr/>
        </p:nvPicPr>
        <p:blipFill>
          <a:blip r:embed="rId2"/>
          <a:srcRect/>
          <a:stretch/>
        </p:blipFill>
        <p:spPr>
          <a:xfrm>
            <a:off x="0" y="0"/>
            <a:ext cx="12192000" cy="165100"/>
          </a:xfrm>
          <a:prstGeom prst="rect">
            <a:avLst/>
          </a:prstGeom>
        </p:spPr>
      </p:pic>
      <p:pic>
        <p:nvPicPr>
          <p:cNvPr id="9" name="Image 8">
            <a:extLst>
              <a:ext uri="{FF2B5EF4-FFF2-40B4-BE49-F238E27FC236}">
                <a16:creationId xmlns:a16="http://schemas.microsoft.com/office/drawing/2014/main" id="{D462B767-9C8B-3532-AD0E-A31D1AF72E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5" name="Picture 7">
            <a:extLst>
              <a:ext uri="{FF2B5EF4-FFF2-40B4-BE49-F238E27FC236}">
                <a16:creationId xmlns:a16="http://schemas.microsoft.com/office/drawing/2014/main" id="{24FF0022-8F45-2E3E-8A73-B9AA0709D7AD}"/>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310B2359-3E40-AA65-3D80-E65D31296129}"/>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3793395937"/>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page with photo">
    <p:bg>
      <p:bgPr>
        <a:solidFill>
          <a:srgbClr val="EBEBEC"/>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01DB2C69-F649-2E41-A435-292B23F4B62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0" name="Picture 9">
            <a:extLst>
              <a:ext uri="{FF2B5EF4-FFF2-40B4-BE49-F238E27FC236}">
                <a16:creationId xmlns:a16="http://schemas.microsoft.com/office/drawing/2014/main" id="{9A518E54-571D-EE4F-9DB6-F9EF51BA09D4}"/>
              </a:ext>
            </a:extLst>
          </p:cNvPr>
          <p:cNvPicPr>
            <a:picLocks noChangeAspect="1"/>
          </p:cNvPicPr>
          <p:nvPr/>
        </p:nvPicPr>
        <p:blipFill>
          <a:blip r:embed="rId2"/>
          <a:srcRect/>
          <a:stretch/>
        </p:blipFill>
        <p:spPr>
          <a:xfrm>
            <a:off x="0" y="0"/>
            <a:ext cx="12192000" cy="165100"/>
          </a:xfrm>
          <a:prstGeom prst="rect">
            <a:avLst/>
          </a:prstGeom>
        </p:spPr>
      </p:pic>
      <p:pic>
        <p:nvPicPr>
          <p:cNvPr id="7" name="Image 6">
            <a:extLst>
              <a:ext uri="{FF2B5EF4-FFF2-40B4-BE49-F238E27FC236}">
                <a16:creationId xmlns:a16="http://schemas.microsoft.com/office/drawing/2014/main" id="{8CCE018A-0632-142B-F6BB-3E5626EBC8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380DB721-C3A6-A77D-6B48-54D9FA63EDD1}"/>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3" name="ZoneTexte 2">
            <a:extLst>
              <a:ext uri="{FF2B5EF4-FFF2-40B4-BE49-F238E27FC236}">
                <a16:creationId xmlns:a16="http://schemas.microsoft.com/office/drawing/2014/main" id="{D977DE99-3F10-4BBE-459A-E4D8F371C7B8}"/>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CAP 2024   –   Jean-Marie Coquillat   –   May 27</a:t>
            </a:r>
            <a:r>
              <a:rPr lang="fr-CA" baseline="30000" dirty="0">
                <a:solidFill>
                  <a:schemeClr val="accent2"/>
                </a:solidFill>
              </a:rPr>
              <a:t>th</a:t>
            </a:r>
            <a:endParaRPr lang="fr-CA" dirty="0">
              <a:solidFill>
                <a:schemeClr val="accent2"/>
              </a:solidFill>
            </a:endParaRPr>
          </a:p>
        </p:txBody>
      </p:sp>
    </p:spTree>
    <p:extLst>
      <p:ext uri="{BB962C8B-B14F-4D97-AF65-F5344CB8AC3E}">
        <p14:creationId xmlns:p14="http://schemas.microsoft.com/office/powerpoint/2010/main" val="2308080910"/>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age with call-out box – grey">
    <p:bg>
      <p:bgPr>
        <a:solidFill>
          <a:srgbClr val="EBEBEC"/>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705964"/>
            <a:ext cx="10897091"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0" name="Text Placeholder 4">
            <a:extLst>
              <a:ext uri="{FF2B5EF4-FFF2-40B4-BE49-F238E27FC236}">
                <a16:creationId xmlns:a16="http://schemas.microsoft.com/office/drawing/2014/main" id="{FE50E892-DFEC-B148-BD77-F7F79A8B6B33}"/>
              </a:ext>
            </a:extLst>
          </p:cNvPr>
          <p:cNvSpPr>
            <a:spLocks noGrp="1"/>
          </p:cNvSpPr>
          <p:nvPr>
            <p:ph type="body" sz="quarter" idx="10" hasCustomPrompt="1"/>
          </p:nvPr>
        </p:nvSpPr>
        <p:spPr>
          <a:xfrm>
            <a:off x="6324600" y="1591200"/>
            <a:ext cx="5170199" cy="2560124"/>
          </a:xfrm>
          <a:prstGeom prst="roundRect">
            <a:avLst>
              <a:gd name="adj" fmla="val 193"/>
            </a:avLst>
          </a:prstGeom>
          <a:solidFill>
            <a:schemeClr val="bg2"/>
          </a:solidFill>
          <a:ln w="9525">
            <a:solidFill>
              <a:srgbClr val="A7A9AC"/>
            </a:solid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accent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442852"/>
            <a:ext cx="5267815" cy="3687948"/>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pic>
        <p:nvPicPr>
          <p:cNvPr id="13" name="Picture 12">
            <a:extLst>
              <a:ext uri="{FF2B5EF4-FFF2-40B4-BE49-F238E27FC236}">
                <a16:creationId xmlns:a16="http://schemas.microsoft.com/office/drawing/2014/main" id="{E9453333-0FCD-FF41-A359-6DE7E02F2E3E}"/>
              </a:ext>
            </a:extLst>
          </p:cNvPr>
          <p:cNvPicPr>
            <a:picLocks noChangeAspect="1"/>
          </p:cNvPicPr>
          <p:nvPr/>
        </p:nvPicPr>
        <p:blipFill>
          <a:blip r:embed="rId2"/>
          <a:srcRect/>
          <a:stretch/>
        </p:blipFill>
        <p:spPr>
          <a:xfrm>
            <a:off x="0" y="0"/>
            <a:ext cx="12192000" cy="165100"/>
          </a:xfrm>
          <a:prstGeom prst="rect">
            <a:avLst/>
          </a:prstGeom>
        </p:spPr>
      </p:pic>
      <p:pic>
        <p:nvPicPr>
          <p:cNvPr id="14" name="Image 13">
            <a:extLst>
              <a:ext uri="{FF2B5EF4-FFF2-40B4-BE49-F238E27FC236}">
                <a16:creationId xmlns:a16="http://schemas.microsoft.com/office/drawing/2014/main" id="{BA0358D0-11E7-414A-91FF-70F545D6F6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8" name="Picture 7">
            <a:extLst>
              <a:ext uri="{FF2B5EF4-FFF2-40B4-BE49-F238E27FC236}">
                <a16:creationId xmlns:a16="http://schemas.microsoft.com/office/drawing/2014/main" id="{DC8BA400-45CC-802E-8E8F-DEE83AFEA714}"/>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2" name="ZoneTexte 1">
            <a:extLst>
              <a:ext uri="{FF2B5EF4-FFF2-40B4-BE49-F238E27FC236}">
                <a16:creationId xmlns:a16="http://schemas.microsoft.com/office/drawing/2014/main" id="{592E580D-8A27-9DCC-6B75-EBFE06434DCE}"/>
              </a:ext>
            </a:extLst>
          </p:cNvPr>
          <p:cNvSpPr txBox="1"/>
          <p:nvPr/>
        </p:nvSpPr>
        <p:spPr>
          <a:xfrm>
            <a:off x="1065320" y="6383899"/>
            <a:ext cx="6222037" cy="369332"/>
          </a:xfrm>
          <a:prstGeom prst="rect">
            <a:avLst/>
          </a:prstGeom>
          <a:noFill/>
        </p:spPr>
        <p:txBody>
          <a:bodyPr wrap="square" rtlCol="0">
            <a:spAutoFit/>
          </a:bodyPr>
          <a:lstStyle/>
          <a:p>
            <a:r>
              <a:rPr lang="fr-CA" dirty="0">
                <a:solidFill>
                  <a:schemeClr val="accent2"/>
                </a:solidFill>
              </a:rPr>
              <a:t>CAP 2023   –   Jean-Marie Coquillat   –   June 20th</a:t>
            </a:r>
          </a:p>
        </p:txBody>
      </p:sp>
    </p:spTree>
    <p:extLst>
      <p:ext uri="{BB962C8B-B14F-4D97-AF65-F5344CB8AC3E}">
        <p14:creationId xmlns:p14="http://schemas.microsoft.com/office/powerpoint/2010/main" val="327561438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3.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4B3BC-6B9E-CB4D-9108-631CA69A8E5E}"/>
              </a:ext>
            </a:extLst>
          </p:cNvPr>
          <p:cNvSpPr>
            <a:spLocks noGrp="1"/>
          </p:cNvSpPr>
          <p:nvPr>
            <p:ph type="body" idx="1"/>
          </p:nvPr>
        </p:nvSpPr>
        <p:spPr>
          <a:xfrm>
            <a:off x="598843" y="1436913"/>
            <a:ext cx="10897832" cy="4735287"/>
          </a:xfrm>
          <a:prstGeom prst="rect">
            <a:avLst/>
          </a:prstGeom>
        </p:spPr>
        <p:txBody>
          <a:bodyPr vert="horz" lIns="91440" tIns="45720" rIns="91440" bIns="4572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Title Placeholder 1">
            <a:extLst>
              <a:ext uri="{FF2B5EF4-FFF2-40B4-BE49-F238E27FC236}">
                <a16:creationId xmlns:a16="http://schemas.microsoft.com/office/drawing/2014/main" id="{CD8A628D-071D-1D45-B08E-140D1CE667CC}"/>
              </a:ext>
            </a:extLst>
          </p:cNvPr>
          <p:cNvSpPr>
            <a:spLocks noGrp="1"/>
          </p:cNvSpPr>
          <p:nvPr>
            <p:ph type="title"/>
          </p:nvPr>
        </p:nvSpPr>
        <p:spPr>
          <a:xfrm>
            <a:off x="598843" y="759701"/>
            <a:ext cx="10897832" cy="643142"/>
          </a:xfrm>
          <a:prstGeom prst="rect">
            <a:avLst/>
          </a:prstGeom>
        </p:spPr>
        <p:txBody>
          <a:bodyPr vert="horz" lIns="91440" tIns="45720" rIns="91440" bIns="45720" rtlCol="0" anchor="t">
            <a:noAutofit/>
          </a:bodyPr>
          <a:lstStyle/>
          <a:p>
            <a:r>
              <a:rPr lang="fr-FR"/>
              <a:t>Modifiez le style du titre</a:t>
            </a:r>
            <a:endParaRPr lang="en-US" dirty="0"/>
          </a:p>
        </p:txBody>
      </p:sp>
    </p:spTree>
    <p:extLst>
      <p:ext uri="{BB962C8B-B14F-4D97-AF65-F5344CB8AC3E}">
        <p14:creationId xmlns:p14="http://schemas.microsoft.com/office/powerpoint/2010/main" val="315694293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 id="2147483682" r:id="rId17"/>
    <p:sldLayoutId id="2147483683" r:id="rId18"/>
    <p:sldLayoutId id="2147483684" r:id="rId19"/>
    <p:sldLayoutId id="2147483685" r:id="rId20"/>
    <p:sldLayoutId id="2147483686" r:id="rId21"/>
    <p:sldLayoutId id="2147483687" r:id="rId22"/>
    <p:sldLayoutId id="2147483688" r:id="rId23"/>
    <p:sldLayoutId id="2147483661" r:id="rId24"/>
  </p:sldLayoutIdLst>
  <p:hf hdr="0" ftr="0" dt="0"/>
  <p:txStyles>
    <p:titleStyle>
      <a:lvl1pPr algn="l" defTabSz="914400" rtl="0" eaLnBrk="1" latinLnBrk="0" hangingPunct="1">
        <a:lnSpc>
          <a:spcPct val="90000"/>
        </a:lnSpc>
        <a:spcBef>
          <a:spcPct val="0"/>
        </a:spcBef>
        <a:buNone/>
        <a:defRPr sz="2600" b="1" i="0" kern="120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528">
          <p15:clr>
            <a:srgbClr val="F26B43"/>
          </p15:clr>
        </p15:guide>
        <p15:guide id="2" pos="432">
          <p15:clr>
            <a:srgbClr val="F26B43"/>
          </p15:clr>
        </p15:guide>
        <p15:guide id="3" orient="horz" pos="1003">
          <p15:clr>
            <a:srgbClr val="F26B43"/>
          </p15:clr>
        </p15:guide>
        <p15:guide id="4" orient="horz" pos="1176">
          <p15:clr>
            <a:srgbClr val="F26B43"/>
          </p15:clr>
        </p15:guide>
        <p15:guide id="5" orient="horz" pos="3600">
          <p15:clr>
            <a:srgbClr val="F26B43"/>
          </p15:clr>
        </p15:guide>
        <p15:guide id="6" orient="horz" pos="4104">
          <p15:clr>
            <a:srgbClr val="F26B43"/>
          </p15:clr>
        </p15:guide>
        <p15:guide id="7" orient="horz" pos="3816">
          <p15:clr>
            <a:srgbClr val="F26B43"/>
          </p15:clr>
        </p15:guide>
        <p15:guide id="8" pos="3696">
          <p15:clr>
            <a:srgbClr val="F26B43"/>
          </p15:clr>
        </p15:guide>
        <p15:guide id="9" pos="3984">
          <p15:clr>
            <a:srgbClr val="F26B43"/>
          </p15:clr>
        </p15:guide>
        <p15:guide id="10" pos="7242">
          <p15:clr>
            <a:srgbClr val="F26B43"/>
          </p15:clr>
        </p15:guide>
        <p15:guide id="11" orient="horz" pos="3168">
          <p15:clr>
            <a:srgbClr val="F26B43"/>
          </p15:clr>
        </p15:guide>
        <p15:guide id="12" orient="horz" pos="3888">
          <p15:clr>
            <a:srgbClr val="F26B43"/>
          </p15:clr>
        </p15:guide>
        <p15:guide id="13" orient="horz" pos="300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9A7DB-78EC-4A66-B03D-C40998A5AAE5}" type="slidenum">
              <a:rPr lang="fr-CA" smtClean="0"/>
              <a:t>‹N°›</a:t>
            </a:fld>
            <a:endParaRPr lang="fr-CA"/>
          </a:p>
        </p:txBody>
      </p:sp>
    </p:spTree>
    <p:extLst>
      <p:ext uri="{BB962C8B-B14F-4D97-AF65-F5344CB8AC3E}">
        <p14:creationId xmlns:p14="http://schemas.microsoft.com/office/powerpoint/2010/main" val="222059108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9A7DB-78EC-4A66-B03D-C40998A5AAE5}" type="slidenum">
              <a:rPr lang="fr-CA" smtClean="0"/>
              <a:t>‹N°›</a:t>
            </a:fld>
            <a:endParaRPr lang="fr-CA"/>
          </a:p>
        </p:txBody>
      </p:sp>
    </p:spTree>
    <p:extLst>
      <p:ext uri="{BB962C8B-B14F-4D97-AF65-F5344CB8AC3E}">
        <p14:creationId xmlns:p14="http://schemas.microsoft.com/office/powerpoint/2010/main" val="121069353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png"/><Relationship Id="rId1" Type="http://schemas.openxmlformats.org/officeDocument/2006/relationships/slideLayout" Target="../slideLayouts/slideLayout6.xml"/><Relationship Id="rId5" Type="http://schemas.openxmlformats.org/officeDocument/2006/relationships/image" Target="../media/image44.jpg"/><Relationship Id="rId4" Type="http://schemas.openxmlformats.org/officeDocument/2006/relationships/image" Target="../media/image43.jp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hyperlink" Target="https://scipost.org/preprints/scipost_202210_00005v1/" TargetMode="External"/><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png"/></Relationships>
</file>

<file path=ppt/slides/_rels/slide16.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png"/><Relationship Id="rId3" Type="http://schemas.openxmlformats.org/officeDocument/2006/relationships/image" Target="../media/image55.png"/><Relationship Id="rId7" Type="http://schemas.openxmlformats.org/officeDocument/2006/relationships/image" Target="../media/image59.png"/><Relationship Id="rId12" Type="http://schemas.openxmlformats.org/officeDocument/2006/relationships/image" Target="../media/image64.png"/><Relationship Id="rId2" Type="http://schemas.openxmlformats.org/officeDocument/2006/relationships/image" Target="../media/image54.jpeg"/><Relationship Id="rId1" Type="http://schemas.openxmlformats.org/officeDocument/2006/relationships/slideLayout" Target="../slideLayouts/slideLayout4.xml"/><Relationship Id="rId6" Type="http://schemas.openxmlformats.org/officeDocument/2006/relationships/image" Target="../media/image58.png"/><Relationship Id="rId11" Type="http://schemas.openxmlformats.org/officeDocument/2006/relationships/image" Target="../media/image63.png"/><Relationship Id="rId5" Type="http://schemas.openxmlformats.org/officeDocument/2006/relationships/image" Target="../media/image57.png"/><Relationship Id="rId10" Type="http://schemas.openxmlformats.org/officeDocument/2006/relationships/image" Target="../media/image62.png"/><Relationship Id="rId4" Type="http://schemas.openxmlformats.org/officeDocument/2006/relationships/image" Target="../media/image56.png"/><Relationship Id="rId9" Type="http://schemas.openxmlformats.org/officeDocument/2006/relationships/image" Target="../media/image6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6.xml"/><Relationship Id="rId4" Type="http://schemas.openxmlformats.org/officeDocument/2006/relationships/hyperlink" Target="https://arxiv.org/abs/2301.05183"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4" Type="http://schemas.openxmlformats.org/officeDocument/2006/relationships/image" Target="../media/image13.jpg"/></Relationships>
</file>

<file path=ppt/slides/_rels/slide20.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hyperlink" Target="https://iopscience.iop.org/article/10.1088/1742-6596/2156/1/012059" TargetMode="External"/><Relationship Id="rId2" Type="http://schemas.openxmlformats.org/officeDocument/2006/relationships/image" Target="../media/image72.png"/><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17.xml"/><Relationship Id="rId5" Type="http://schemas.openxmlformats.org/officeDocument/2006/relationships/image" Target="../media/image34.png"/><Relationship Id="rId4" Type="http://schemas.openxmlformats.org/officeDocument/2006/relationships/image" Target="../media/image74.png"/></Relationships>
</file>

<file path=ppt/slides/_rels/slide2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6.png"/><Relationship Id="rId7" Type="http://schemas.openxmlformats.org/officeDocument/2006/relationships/image" Target="../media/image36.png"/><Relationship Id="rId2" Type="http://schemas.openxmlformats.org/officeDocument/2006/relationships/image" Target="../media/image75.png"/><Relationship Id="rId1" Type="http://schemas.openxmlformats.org/officeDocument/2006/relationships/slideLayout" Target="../slideLayouts/slideLayout1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5.png"/><Relationship Id="rId2" Type="http://schemas.openxmlformats.org/officeDocument/2006/relationships/image" Target="NULL"/><Relationship Id="rId1" Type="http://schemas.openxmlformats.org/officeDocument/2006/relationships/slideLayout" Target="../slideLayouts/slideLayout17.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27.xml.rels><?xml version="1.0" encoding="UTF-8" standalone="yes"?>
<Relationships xmlns="http://schemas.openxmlformats.org/package/2006/relationships"><Relationship Id="rId3" Type="http://schemas.openxmlformats.org/officeDocument/2006/relationships/image" Target="NULL"/><Relationship Id="rId7" Type="http://schemas.openxmlformats.org/officeDocument/2006/relationships/image" Target="../media/image83.png"/><Relationship Id="rId2" Type="http://schemas.openxmlformats.org/officeDocument/2006/relationships/image" Target="../media/image86.png"/><Relationship Id="rId1" Type="http://schemas.openxmlformats.org/officeDocument/2006/relationships/slideLayout" Target="../slideLayouts/slideLayout17.xml"/><Relationship Id="rId6" Type="http://schemas.openxmlformats.org/officeDocument/2006/relationships/image" Target="../media/image88.png"/><Relationship Id="rId5" Type="http://schemas.openxmlformats.org/officeDocument/2006/relationships/image" Target="../media/image85.png"/><Relationship Id="rId4" Type="http://schemas.openxmlformats.org/officeDocument/2006/relationships/image" Target="../media/image87.png"/></Relationships>
</file>

<file path=ppt/slides/_rels/slide28.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90.png"/><Relationship Id="rId7" Type="http://schemas.openxmlformats.org/officeDocument/2006/relationships/image" Target="NULL"/><Relationship Id="rId2" Type="http://schemas.openxmlformats.org/officeDocument/2006/relationships/image" Target="../media/image89.png"/><Relationship Id="rId1" Type="http://schemas.openxmlformats.org/officeDocument/2006/relationships/slideLayout" Target="../slideLayouts/slideLayout17.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2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17.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hyperlink" Target="https://arxiv.org/abs/2104.07634" TargetMode="External"/><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41.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png"/><Relationship Id="rId1" Type="http://schemas.openxmlformats.org/officeDocument/2006/relationships/slideLayout" Target="../slideLayouts/slideLayout17.xml"/><Relationship Id="rId4" Type="http://schemas.openxmlformats.org/officeDocument/2006/relationships/image" Target="../media/image101.jpg"/></Relationships>
</file>

<file path=ppt/slides/_rels/slide33.xml.rels><?xml version="1.0" encoding="UTF-8" standalone="yes"?>
<Relationships xmlns="http://schemas.openxmlformats.org/package/2006/relationships"><Relationship Id="rId3" Type="http://schemas.openxmlformats.org/officeDocument/2006/relationships/hyperlink" Target="https://www.researchgate.net/figure/Uranium-238-decay-chain-As-shown-in-Figure-2-the-decay-chain-of-238-U-involves-the_fig2_377611580" TargetMode="External"/><Relationship Id="rId2" Type="http://schemas.openxmlformats.org/officeDocument/2006/relationships/image" Target="../media/image102.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sciencedirect.com/science/article/abs/pii/S0927650517301871"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doi.org/10.1016/j.nima.2019.162390" TargetMode="External"/><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18.png"/><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hyperlink" Target="https://arxiv.org/abs/2301.05183" TargetMode="External"/><Relationship Id="rId5" Type="http://schemas.openxmlformats.org/officeDocument/2006/relationships/hyperlink" Target="https://iopscience.iop.org/article/10.1088/1742-6596/2156/1/012059" TargetMode="Externa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hyperlink" Target="https://doi.org/10.1088/1748-0221/18/02/T02005" TargetMode="External"/><Relationship Id="rId2"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26.jp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16/j.astropartphys.2022.102707" TargetMode="External"/><Relationship Id="rId7" Type="http://schemas.openxmlformats.org/officeDocument/2006/relationships/image" Target="../media/image30.png"/><Relationship Id="rId2" Type="http://schemas.openxmlformats.org/officeDocument/2006/relationships/hyperlink" Target="https://doi.org/10.1140/epjc/s10052-022-11063-9" TargetMode="External"/><Relationship Id="rId1" Type="http://schemas.openxmlformats.org/officeDocument/2006/relationships/slideLayout" Target="../slideLayouts/slideLayout6.xml"/><Relationship Id="rId6" Type="http://schemas.openxmlformats.org/officeDocument/2006/relationships/hyperlink" Target="https://iopscience.iop.org/article/10.1088/1742-6596/2156/1/012059" TargetMode="External"/><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hyperlink" Target="https://scipost.org/preprints/scipost_202210_00005v1/" TargetMode="External"/><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63987E-5169-0BA8-FBA8-7298E2FA8127}"/>
              </a:ext>
            </a:extLst>
          </p:cNvPr>
          <p:cNvSpPr>
            <a:spLocks noGrp="1"/>
          </p:cNvSpPr>
          <p:nvPr>
            <p:ph type="ctrTitle"/>
          </p:nvPr>
        </p:nvSpPr>
        <p:spPr>
          <a:xfrm>
            <a:off x="590924" y="838200"/>
            <a:ext cx="10891875" cy="1813441"/>
          </a:xfrm>
        </p:spPr>
        <p:txBody>
          <a:bodyPr/>
          <a:lstStyle/>
          <a:p>
            <a:r>
              <a:rPr lang="en-US" b="1" dirty="0"/>
              <a:t>The NEWS-G dark matter experiment: Shifting from LSM to SNOLAB data</a:t>
            </a:r>
          </a:p>
        </p:txBody>
      </p:sp>
      <p:sp>
        <p:nvSpPr>
          <p:cNvPr id="3" name="Sous-titre 2">
            <a:extLst>
              <a:ext uri="{FF2B5EF4-FFF2-40B4-BE49-F238E27FC236}">
                <a16:creationId xmlns:a16="http://schemas.microsoft.com/office/drawing/2014/main" id="{CEBA5EEC-01E6-6124-B70A-F0EAD1AA5834}"/>
              </a:ext>
            </a:extLst>
          </p:cNvPr>
          <p:cNvSpPr>
            <a:spLocks noGrp="1"/>
          </p:cNvSpPr>
          <p:nvPr>
            <p:ph type="subTitle" idx="1"/>
          </p:nvPr>
        </p:nvSpPr>
        <p:spPr>
          <a:xfrm>
            <a:off x="590924" y="3238577"/>
            <a:ext cx="10891875" cy="1306789"/>
          </a:xfrm>
        </p:spPr>
        <p:txBody>
          <a:bodyPr/>
          <a:lstStyle/>
          <a:p>
            <a:r>
              <a:rPr lang="en-CA" dirty="0"/>
              <a:t>Jean-Marie Coquillat</a:t>
            </a:r>
          </a:p>
          <a:p>
            <a:r>
              <a:rPr lang="en-CA" dirty="0"/>
              <a:t>CAP conference, London ON</a:t>
            </a:r>
            <a:endParaRPr lang="fr-CA" dirty="0"/>
          </a:p>
        </p:txBody>
      </p:sp>
      <p:sp>
        <p:nvSpPr>
          <p:cNvPr id="4" name="Espace réservé du texte 3">
            <a:extLst>
              <a:ext uri="{FF2B5EF4-FFF2-40B4-BE49-F238E27FC236}">
                <a16:creationId xmlns:a16="http://schemas.microsoft.com/office/drawing/2014/main" id="{9C4E0DB5-E589-A748-9DE9-E44B1FAAE207}"/>
              </a:ext>
            </a:extLst>
          </p:cNvPr>
          <p:cNvSpPr>
            <a:spLocks noGrp="1"/>
          </p:cNvSpPr>
          <p:nvPr>
            <p:ph type="body" sz="quarter" idx="10"/>
          </p:nvPr>
        </p:nvSpPr>
        <p:spPr>
          <a:xfrm>
            <a:off x="590924" y="4728727"/>
            <a:ext cx="10891875" cy="389812"/>
          </a:xfrm>
        </p:spPr>
        <p:txBody>
          <a:bodyPr/>
          <a:lstStyle/>
          <a:p>
            <a:r>
              <a:rPr lang="en-CA" dirty="0"/>
              <a:t>May 27</a:t>
            </a:r>
            <a:r>
              <a:rPr lang="en-CA" baseline="30000" dirty="0"/>
              <a:t>th</a:t>
            </a:r>
            <a:r>
              <a:rPr lang="en-CA" dirty="0"/>
              <a:t>, 2024</a:t>
            </a:r>
            <a:endParaRPr lang="en-CA" baseline="30000" dirty="0"/>
          </a:p>
        </p:txBody>
      </p:sp>
      <p:pic>
        <p:nvPicPr>
          <p:cNvPr id="10" name="Image 9">
            <a:extLst>
              <a:ext uri="{FF2B5EF4-FFF2-40B4-BE49-F238E27FC236}">
                <a16:creationId xmlns:a16="http://schemas.microsoft.com/office/drawing/2014/main" id="{FA9CB907-881D-77BC-7E16-5CE2D4F9C542}"/>
              </a:ext>
            </a:extLst>
          </p:cNvPr>
          <p:cNvPicPr>
            <a:picLocks noChangeAspect="1"/>
          </p:cNvPicPr>
          <p:nvPr/>
        </p:nvPicPr>
        <p:blipFill rotWithShape="1">
          <a:blip r:embed="rId2"/>
          <a:srcRect t="3075" b="343"/>
          <a:stretch/>
        </p:blipFill>
        <p:spPr>
          <a:xfrm>
            <a:off x="7116782" y="3019424"/>
            <a:ext cx="4170343" cy="2686051"/>
          </a:xfrm>
          <a:prstGeom prst="rect">
            <a:avLst/>
          </a:prstGeom>
        </p:spPr>
      </p:pic>
      <p:pic>
        <p:nvPicPr>
          <p:cNvPr id="6" name="Image 5" descr="Une image contenant logo, Graphique, symbole, affiche&#10;&#10;Description générée automatiquement">
            <a:extLst>
              <a:ext uri="{FF2B5EF4-FFF2-40B4-BE49-F238E27FC236}">
                <a16:creationId xmlns:a16="http://schemas.microsoft.com/office/drawing/2014/main" id="{01D3BEFA-F08F-A116-A09E-6191B52F19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725" y="3238577"/>
            <a:ext cx="746135" cy="796585"/>
          </a:xfrm>
          <a:prstGeom prst="rect">
            <a:avLst/>
          </a:prstGeom>
        </p:spPr>
      </p:pic>
    </p:spTree>
    <p:extLst>
      <p:ext uri="{BB962C8B-B14F-4D97-AF65-F5344CB8AC3E}">
        <p14:creationId xmlns:p14="http://schemas.microsoft.com/office/powerpoint/2010/main" val="866694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55BAEA74-BED0-DDCD-D176-85166C877C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094" y="2854942"/>
            <a:ext cx="5009906" cy="2922446"/>
          </a:xfrm>
          <a:prstGeom prst="rect">
            <a:avLst/>
          </a:prstGeom>
        </p:spPr>
      </p:pic>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a:xfrm>
            <a:off x="572842" y="450895"/>
            <a:ext cx="10897200" cy="627189"/>
          </a:xfrm>
        </p:spPr>
        <p:txBody>
          <a:bodyPr/>
          <a:lstStyle/>
          <a:p>
            <a:r>
              <a:rPr lang="en-CA" dirty="0"/>
              <a:t>Alpha contamination</a:t>
            </a:r>
            <a:endParaRPr lang="fr-CA" dirty="0"/>
          </a:p>
        </p:txBody>
      </p:sp>
      <p:sp>
        <p:nvSpPr>
          <p:cNvPr id="3" name="Espace réservé du contenu 2">
            <a:extLst>
              <a:ext uri="{FF2B5EF4-FFF2-40B4-BE49-F238E27FC236}">
                <a16:creationId xmlns:a16="http://schemas.microsoft.com/office/drawing/2014/main" id="{02230FF4-90BE-E8CE-948D-8E24B86C690B}"/>
              </a:ext>
            </a:extLst>
          </p:cNvPr>
          <p:cNvSpPr>
            <a:spLocks noGrp="1"/>
          </p:cNvSpPr>
          <p:nvPr>
            <p:ph sz="half" idx="1"/>
          </p:nvPr>
        </p:nvSpPr>
        <p:spPr>
          <a:xfrm>
            <a:off x="648596" y="1589102"/>
            <a:ext cx="6584610" cy="4447713"/>
          </a:xfrm>
        </p:spPr>
        <p:txBody>
          <a:bodyPr/>
          <a:lstStyle/>
          <a:p>
            <a:r>
              <a:rPr lang="en-CA" sz="2000" dirty="0"/>
              <a:t>There is ~25 </a:t>
            </a:r>
            <a:r>
              <a:rPr lang="en-CA" sz="2000" dirty="0" err="1"/>
              <a:t>mHz</a:t>
            </a:r>
            <a:r>
              <a:rPr lang="en-CA" sz="2000" dirty="0"/>
              <a:t>  of alphas from either </a:t>
            </a:r>
            <a:r>
              <a:rPr lang="en-CA" sz="2000" baseline="30000" dirty="0"/>
              <a:t>222</a:t>
            </a:r>
            <a:r>
              <a:rPr lang="en-CA" sz="2000" dirty="0"/>
              <a:t>Rn or </a:t>
            </a:r>
            <a:r>
              <a:rPr lang="en-CA" sz="2000" baseline="30000" dirty="0"/>
              <a:t>210</a:t>
            </a:r>
            <a:r>
              <a:rPr lang="en-CA" sz="2000" dirty="0"/>
              <a:t>Po contamination in the copper surface.</a:t>
            </a:r>
          </a:p>
          <a:p>
            <a:r>
              <a:rPr lang="en-CA" sz="2000" dirty="0"/>
              <a:t>Alphas ionize a lot of gas and create a space charge that disturbs the electric field, and changes the electron drift time.</a:t>
            </a:r>
          </a:p>
          <a:p>
            <a:r>
              <a:rPr lang="en-CA" sz="2000" dirty="0"/>
              <a:t>Probably due to attachment, a high rate of low energy events keep happening for around 5s after each alpha.</a:t>
            </a:r>
          </a:p>
          <a:p>
            <a:r>
              <a:rPr lang="en-CA" sz="2000" dirty="0"/>
              <a:t>We remove most of the low-energy background due to alphas with a 5s cut after each one, keeping 85-90% of the total time.</a:t>
            </a:r>
            <a:endParaRPr lang="fr-CA" sz="2000" dirty="0"/>
          </a:p>
        </p:txBody>
      </p:sp>
      <p:cxnSp>
        <p:nvCxnSpPr>
          <p:cNvPr id="50" name="Connecteur droit 49">
            <a:extLst>
              <a:ext uri="{FF2B5EF4-FFF2-40B4-BE49-F238E27FC236}">
                <a16:creationId xmlns:a16="http://schemas.microsoft.com/office/drawing/2014/main" id="{7989A328-06B9-D23F-92B8-4A269525018C}"/>
              </a:ext>
            </a:extLst>
          </p:cNvPr>
          <p:cNvCxnSpPr>
            <a:cxnSpLocks/>
          </p:cNvCxnSpPr>
          <p:nvPr/>
        </p:nvCxnSpPr>
        <p:spPr>
          <a:xfrm flipV="1">
            <a:off x="8837716" y="3045041"/>
            <a:ext cx="0" cy="2450237"/>
          </a:xfrm>
          <a:prstGeom prst="line">
            <a:avLst/>
          </a:prstGeom>
          <a:ln w="19050">
            <a:solidFill>
              <a:srgbClr val="000000">
                <a:alpha val="50196"/>
              </a:srgbClr>
            </a:solidFill>
            <a:prstDash val="dash"/>
          </a:ln>
        </p:spPr>
        <p:style>
          <a:lnRef idx="1">
            <a:schemeClr val="dk1"/>
          </a:lnRef>
          <a:fillRef idx="0">
            <a:schemeClr val="dk1"/>
          </a:fillRef>
          <a:effectRef idx="0">
            <a:schemeClr val="dk1"/>
          </a:effectRef>
          <a:fontRef idx="minor">
            <a:schemeClr val="tx1"/>
          </a:fontRef>
        </p:style>
      </p:cxnSp>
      <p:pic>
        <p:nvPicPr>
          <p:cNvPr id="51" name="Picture 67">
            <a:extLst>
              <a:ext uri="{FF2B5EF4-FFF2-40B4-BE49-F238E27FC236}">
                <a16:creationId xmlns:a16="http://schemas.microsoft.com/office/drawing/2014/main" id="{8BCCAB9F-A932-0097-5748-8863558D344C}"/>
              </a:ext>
            </a:extLst>
          </p:cNvPr>
          <p:cNvPicPr>
            <a:picLocks noChangeAspect="1"/>
          </p:cNvPicPr>
          <p:nvPr/>
        </p:nvPicPr>
        <p:blipFill rotWithShape="1">
          <a:blip r:embed="rId3"/>
          <a:srcRect b="6056"/>
          <a:stretch/>
        </p:blipFill>
        <p:spPr>
          <a:xfrm>
            <a:off x="8379381" y="298510"/>
            <a:ext cx="2436579" cy="2447309"/>
          </a:xfrm>
          <a:prstGeom prst="rect">
            <a:avLst/>
          </a:prstGeom>
        </p:spPr>
      </p:pic>
      <p:sp>
        <p:nvSpPr>
          <p:cNvPr id="4" name="ZoneTexte 3">
            <a:extLst>
              <a:ext uri="{FF2B5EF4-FFF2-40B4-BE49-F238E27FC236}">
                <a16:creationId xmlns:a16="http://schemas.microsoft.com/office/drawing/2014/main" id="{B8529D3B-73A3-89D3-918F-387B25744161}"/>
              </a:ext>
            </a:extLst>
          </p:cNvPr>
          <p:cNvSpPr txBox="1"/>
          <p:nvPr/>
        </p:nvSpPr>
        <p:spPr>
          <a:xfrm>
            <a:off x="7637947" y="3747427"/>
            <a:ext cx="882013" cy="738664"/>
          </a:xfrm>
          <a:prstGeom prst="rect">
            <a:avLst/>
          </a:prstGeom>
          <a:noFill/>
        </p:spPr>
        <p:txBody>
          <a:bodyPr wrap="square" rtlCol="0">
            <a:spAutoFit/>
          </a:bodyPr>
          <a:lstStyle/>
          <a:p>
            <a:pPr algn="ctr"/>
            <a:r>
              <a:rPr lang="en-CA" sz="1400" b="1" dirty="0"/>
              <a:t>Methane</a:t>
            </a:r>
            <a:br>
              <a:rPr lang="en-CA" sz="1400" b="1" dirty="0"/>
            </a:br>
            <a:r>
              <a:rPr lang="en-CA" sz="1400" dirty="0"/>
              <a:t>135 mbar</a:t>
            </a:r>
            <a:br>
              <a:rPr lang="en-CA" sz="1400" dirty="0"/>
            </a:br>
            <a:r>
              <a:rPr lang="en-CA" sz="1400" dirty="0"/>
              <a:t>1630 V</a:t>
            </a:r>
            <a:endParaRPr lang="fr-CA" sz="1400" b="1" dirty="0"/>
          </a:p>
        </p:txBody>
      </p:sp>
      <p:sp>
        <p:nvSpPr>
          <p:cNvPr id="6" name="ZoneTexte 5">
            <a:extLst>
              <a:ext uri="{FF2B5EF4-FFF2-40B4-BE49-F238E27FC236}">
                <a16:creationId xmlns:a16="http://schemas.microsoft.com/office/drawing/2014/main" id="{34FA926A-8C2C-B5EC-15F6-4271D8DF220C}"/>
              </a:ext>
            </a:extLst>
          </p:cNvPr>
          <p:cNvSpPr txBox="1"/>
          <p:nvPr/>
        </p:nvSpPr>
        <p:spPr>
          <a:xfrm>
            <a:off x="10178177" y="5033695"/>
            <a:ext cx="1133195" cy="317757"/>
          </a:xfrm>
          <a:prstGeom prst="rect">
            <a:avLst/>
          </a:prstGeom>
          <a:noFill/>
        </p:spPr>
        <p:txBody>
          <a:bodyPr wrap="square" rtlCol="0">
            <a:spAutoFit/>
          </a:bodyPr>
          <a:lstStyle/>
          <a:p>
            <a:pPr algn="ctr"/>
            <a:r>
              <a:rPr lang="en-CA" sz="1600" dirty="0">
                <a:solidFill>
                  <a:srgbClr val="FF0000"/>
                </a:solidFill>
              </a:rPr>
              <a:t>RATE</a:t>
            </a:r>
            <a:endParaRPr lang="fr-CA" sz="1600" dirty="0">
              <a:solidFill>
                <a:srgbClr val="FF0000"/>
              </a:solidFill>
            </a:endParaRPr>
          </a:p>
        </p:txBody>
      </p:sp>
      <p:sp>
        <p:nvSpPr>
          <p:cNvPr id="7" name="ZoneTexte 6">
            <a:extLst>
              <a:ext uri="{FF2B5EF4-FFF2-40B4-BE49-F238E27FC236}">
                <a16:creationId xmlns:a16="http://schemas.microsoft.com/office/drawing/2014/main" id="{D1643C92-27BD-A8B9-0BAF-A31BC8A52725}"/>
              </a:ext>
            </a:extLst>
          </p:cNvPr>
          <p:cNvSpPr txBox="1"/>
          <p:nvPr/>
        </p:nvSpPr>
        <p:spPr>
          <a:xfrm>
            <a:off x="10744775" y="3462807"/>
            <a:ext cx="933219" cy="548852"/>
          </a:xfrm>
          <a:prstGeom prst="rect">
            <a:avLst/>
          </a:prstGeom>
          <a:noFill/>
        </p:spPr>
        <p:txBody>
          <a:bodyPr wrap="square" rtlCol="0">
            <a:spAutoFit/>
          </a:bodyPr>
          <a:lstStyle/>
          <a:p>
            <a:pPr algn="ctr"/>
            <a:r>
              <a:rPr lang="en-CA" sz="1600" dirty="0">
                <a:solidFill>
                  <a:srgbClr val="0070C0"/>
                </a:solidFill>
              </a:rPr>
              <a:t>DRIFT TIME</a:t>
            </a:r>
            <a:endParaRPr lang="fr-CA" sz="1600" dirty="0">
              <a:solidFill>
                <a:srgbClr val="0070C0"/>
              </a:solidFill>
            </a:endParaRPr>
          </a:p>
        </p:txBody>
      </p:sp>
      <p:sp>
        <p:nvSpPr>
          <p:cNvPr id="8" name="ZoneTexte 7">
            <a:extLst>
              <a:ext uri="{FF2B5EF4-FFF2-40B4-BE49-F238E27FC236}">
                <a16:creationId xmlns:a16="http://schemas.microsoft.com/office/drawing/2014/main" id="{56B0ACCA-3123-A66E-567A-778534599ED6}"/>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10</a:t>
            </a:fld>
            <a:endParaRPr lang="en-CA" dirty="0"/>
          </a:p>
        </p:txBody>
      </p:sp>
    </p:spTree>
    <p:extLst>
      <p:ext uri="{BB962C8B-B14F-4D97-AF65-F5344CB8AC3E}">
        <p14:creationId xmlns:p14="http://schemas.microsoft.com/office/powerpoint/2010/main" val="258568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78CE52-16F9-C3DE-2405-1894BEB3D1F6}"/>
              </a:ext>
            </a:extLst>
          </p:cNvPr>
          <p:cNvSpPr>
            <a:spLocks noGrp="1"/>
          </p:cNvSpPr>
          <p:nvPr>
            <p:ph type="title"/>
          </p:nvPr>
        </p:nvSpPr>
        <p:spPr/>
        <p:txBody>
          <a:bodyPr/>
          <a:lstStyle/>
          <a:p>
            <a:r>
              <a:rPr lang="en-CA" dirty="0"/>
              <a:t>Alphas in SNOLAB</a:t>
            </a:r>
          </a:p>
        </p:txBody>
      </p:sp>
      <p:sp>
        <p:nvSpPr>
          <p:cNvPr id="3" name="Espace réservé du contenu 2">
            <a:extLst>
              <a:ext uri="{FF2B5EF4-FFF2-40B4-BE49-F238E27FC236}">
                <a16:creationId xmlns:a16="http://schemas.microsoft.com/office/drawing/2014/main" id="{0BAA84B8-7592-4602-161E-D005E501CED5}"/>
              </a:ext>
            </a:extLst>
          </p:cNvPr>
          <p:cNvSpPr>
            <a:spLocks noGrp="1"/>
          </p:cNvSpPr>
          <p:nvPr>
            <p:ph sz="half" idx="1"/>
          </p:nvPr>
        </p:nvSpPr>
        <p:spPr>
          <a:xfrm>
            <a:off x="599475" y="866517"/>
            <a:ext cx="11163791" cy="3224368"/>
          </a:xfrm>
        </p:spPr>
        <p:txBody>
          <a:bodyPr/>
          <a:lstStyle/>
          <a:p>
            <a:r>
              <a:rPr lang="en-CA" sz="2000" dirty="0"/>
              <a:t>SNOLAB still has an alpha background with a similar rate. Etching of the inner surface has not removed the alphas.</a:t>
            </a:r>
          </a:p>
          <a:p>
            <a:r>
              <a:rPr lang="en-CA" sz="2000" dirty="0"/>
              <a:t>The increased rate of events after alphas is correlated with the impurity of the gas.</a:t>
            </a:r>
          </a:p>
          <a:p>
            <a:r>
              <a:rPr lang="en-CA" sz="2000" dirty="0"/>
              <a:t>The leading theory is that negative ions cause the delayed signals in the seconds after alpha events.</a:t>
            </a:r>
          </a:p>
          <a:p>
            <a:endParaRPr lang="en-CA" dirty="0"/>
          </a:p>
        </p:txBody>
      </p:sp>
      <p:sp>
        <p:nvSpPr>
          <p:cNvPr id="7" name="ZoneTexte 6">
            <a:extLst>
              <a:ext uri="{FF2B5EF4-FFF2-40B4-BE49-F238E27FC236}">
                <a16:creationId xmlns:a16="http://schemas.microsoft.com/office/drawing/2014/main" id="{38C39BE9-6F07-26EB-84E7-64BF94230C9A}"/>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11</a:t>
            </a:fld>
            <a:endParaRPr lang="en-CA" dirty="0"/>
          </a:p>
        </p:txBody>
      </p:sp>
      <p:pic>
        <p:nvPicPr>
          <p:cNvPr id="9" name="Image 8">
            <a:extLst>
              <a:ext uri="{FF2B5EF4-FFF2-40B4-BE49-F238E27FC236}">
                <a16:creationId xmlns:a16="http://schemas.microsoft.com/office/drawing/2014/main" id="{EB611BEF-58D0-1A27-D79A-B27697AB4DE2}"/>
              </a:ext>
            </a:extLst>
          </p:cNvPr>
          <p:cNvPicPr>
            <a:picLocks noChangeAspect="1"/>
          </p:cNvPicPr>
          <p:nvPr/>
        </p:nvPicPr>
        <p:blipFill>
          <a:blip r:embed="rId4"/>
          <a:stretch>
            <a:fillRect/>
          </a:stretch>
        </p:blipFill>
        <p:spPr>
          <a:xfrm>
            <a:off x="7038975" y="2576510"/>
            <a:ext cx="4711232" cy="3195641"/>
          </a:xfrm>
          <a:prstGeom prst="rect">
            <a:avLst/>
          </a:prstGeom>
        </p:spPr>
      </p:pic>
      <p:pic>
        <p:nvPicPr>
          <p:cNvPr id="10" name="2024-05-22_JClarke_attachment_animation_v06">
            <a:hlinkClick r:id="" action="ppaction://media"/>
            <a:extLst>
              <a:ext uri="{FF2B5EF4-FFF2-40B4-BE49-F238E27FC236}">
                <a16:creationId xmlns:a16="http://schemas.microsoft.com/office/drawing/2014/main" id="{5CF16153-17E6-3193-8517-87388EE66681}"/>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41793" y="2610703"/>
            <a:ext cx="6010275" cy="3380780"/>
          </a:xfrm>
          <a:prstGeom prst="rect">
            <a:avLst/>
          </a:prstGeom>
        </p:spPr>
      </p:pic>
      <p:sp>
        <p:nvSpPr>
          <p:cNvPr id="11" name="ZoneTexte 10">
            <a:extLst>
              <a:ext uri="{FF2B5EF4-FFF2-40B4-BE49-F238E27FC236}">
                <a16:creationId xmlns:a16="http://schemas.microsoft.com/office/drawing/2014/main" id="{5B638E6B-C3BD-731B-48FE-FBB3A5DBBCBD}"/>
              </a:ext>
            </a:extLst>
          </p:cNvPr>
          <p:cNvSpPr txBox="1"/>
          <p:nvPr/>
        </p:nvSpPr>
        <p:spPr>
          <a:xfrm>
            <a:off x="6458597" y="5726021"/>
            <a:ext cx="1329857" cy="369332"/>
          </a:xfrm>
          <a:prstGeom prst="rect">
            <a:avLst/>
          </a:prstGeom>
          <a:noFill/>
        </p:spPr>
        <p:txBody>
          <a:bodyPr wrap="square" rtlCol="0">
            <a:spAutoFit/>
          </a:bodyPr>
          <a:lstStyle/>
          <a:p>
            <a:r>
              <a:rPr lang="en-CA" dirty="0"/>
              <a:t>J. Clarke</a:t>
            </a:r>
          </a:p>
        </p:txBody>
      </p:sp>
    </p:spTree>
    <p:extLst>
      <p:ext uri="{BB962C8B-B14F-4D97-AF65-F5344CB8AC3E}">
        <p14:creationId xmlns:p14="http://schemas.microsoft.com/office/powerpoint/2010/main" val="2155836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47"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10"/>
                </p:tgtEl>
              </p:cMediaNode>
            </p:video>
            <p:seq concurrent="1" nextAc="seek">
              <p:cTn id="8" restart="whenNotActive" fill="hold" evtFilter="cancelBubble" nodeType="interactiveSeq">
                <p:stCondLst>
                  <p:cond evt="onClick" delay="0">
                    <p:tgtEl>
                      <p:spTgt spid="10"/>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6881AC-F672-5D85-4399-A6C447226C5B}"/>
              </a:ext>
            </a:extLst>
          </p:cNvPr>
          <p:cNvSpPr>
            <a:spLocks noGrp="1"/>
          </p:cNvSpPr>
          <p:nvPr>
            <p:ph type="title"/>
          </p:nvPr>
        </p:nvSpPr>
        <p:spPr>
          <a:xfrm>
            <a:off x="502147" y="396164"/>
            <a:ext cx="5593853" cy="627189"/>
          </a:xfrm>
        </p:spPr>
        <p:txBody>
          <a:bodyPr/>
          <a:lstStyle/>
          <a:p>
            <a:r>
              <a:rPr lang="en-CA" dirty="0"/>
              <a:t>Pulse shape discrimination</a:t>
            </a:r>
            <a:endParaRPr lang="fr-CA" dirty="0"/>
          </a:p>
        </p:txBody>
      </p:sp>
      <p:grpSp>
        <p:nvGrpSpPr>
          <p:cNvPr id="17" name="Groupe 16">
            <a:extLst>
              <a:ext uri="{FF2B5EF4-FFF2-40B4-BE49-F238E27FC236}">
                <a16:creationId xmlns:a16="http://schemas.microsoft.com/office/drawing/2014/main" id="{DCC93074-0127-7125-3AA2-D28EDC99317A}"/>
              </a:ext>
            </a:extLst>
          </p:cNvPr>
          <p:cNvGrpSpPr/>
          <p:nvPr/>
        </p:nvGrpSpPr>
        <p:grpSpPr>
          <a:xfrm>
            <a:off x="7838529" y="298510"/>
            <a:ext cx="4353471" cy="2869651"/>
            <a:chOff x="4462878" y="1405443"/>
            <a:chExt cx="3796188" cy="2502310"/>
          </a:xfrm>
        </p:grpSpPr>
        <p:pic>
          <p:nvPicPr>
            <p:cNvPr id="18" name="Image 17">
              <a:extLst>
                <a:ext uri="{FF2B5EF4-FFF2-40B4-BE49-F238E27FC236}">
                  <a16:creationId xmlns:a16="http://schemas.microsoft.com/office/drawing/2014/main" id="{45E427BC-3ABE-CF01-1224-2C6E14018C59}"/>
                </a:ext>
              </a:extLst>
            </p:cNvPr>
            <p:cNvPicPr>
              <a:picLocks noChangeAspect="1"/>
            </p:cNvPicPr>
            <p:nvPr/>
          </p:nvPicPr>
          <p:blipFill>
            <a:blip r:embed="rId2"/>
            <a:stretch>
              <a:fillRect/>
            </a:stretch>
          </p:blipFill>
          <p:spPr>
            <a:xfrm>
              <a:off x="4462878" y="1405443"/>
              <a:ext cx="3796188" cy="2502310"/>
            </a:xfrm>
            <a:prstGeom prst="rect">
              <a:avLst/>
            </a:prstGeom>
          </p:spPr>
        </p:pic>
        <p:sp>
          <p:nvSpPr>
            <p:cNvPr id="19" name="Rectangle 18">
              <a:extLst>
                <a:ext uri="{FF2B5EF4-FFF2-40B4-BE49-F238E27FC236}">
                  <a16:creationId xmlns:a16="http://schemas.microsoft.com/office/drawing/2014/main" id="{FE5FC1CE-F7B4-8789-3859-EFFBE129D91C}"/>
                </a:ext>
              </a:extLst>
            </p:cNvPr>
            <p:cNvSpPr/>
            <p:nvPr/>
          </p:nvSpPr>
          <p:spPr>
            <a:xfrm>
              <a:off x="6540355" y="3066052"/>
              <a:ext cx="216623" cy="129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ZoneTexte 19">
              <a:extLst>
                <a:ext uri="{FF2B5EF4-FFF2-40B4-BE49-F238E27FC236}">
                  <a16:creationId xmlns:a16="http://schemas.microsoft.com/office/drawing/2014/main" id="{033413B3-EDC6-728E-0CF1-35EC151A093D}"/>
                </a:ext>
              </a:extLst>
            </p:cNvPr>
            <p:cNvSpPr txBox="1"/>
            <p:nvPr/>
          </p:nvSpPr>
          <p:spPr>
            <a:xfrm>
              <a:off x="6381707" y="2984428"/>
              <a:ext cx="573448" cy="292388"/>
            </a:xfrm>
            <a:prstGeom prst="rect">
              <a:avLst/>
            </a:prstGeom>
            <a:noFill/>
            <a:ln>
              <a:noFill/>
            </a:ln>
          </p:spPr>
          <p:txBody>
            <a:bodyPr wrap="square" rtlCol="0">
              <a:spAutoFit/>
            </a:bodyPr>
            <a:lstStyle/>
            <a:p>
              <a:r>
                <a:rPr lang="fr-CA" sz="1300" b="1" dirty="0">
                  <a:solidFill>
                    <a:srgbClr val="FF6600"/>
                  </a:solidFill>
                </a:rPr>
                <a:t>Wide</a:t>
              </a:r>
            </a:p>
          </p:txBody>
        </p:sp>
      </p:grpSp>
      <p:pic>
        <p:nvPicPr>
          <p:cNvPr id="24" name="Image 23">
            <a:extLst>
              <a:ext uri="{FF2B5EF4-FFF2-40B4-BE49-F238E27FC236}">
                <a16:creationId xmlns:a16="http://schemas.microsoft.com/office/drawing/2014/main" id="{6782599F-D260-4EEA-5B1B-B58F92A589AD}"/>
              </a:ext>
            </a:extLst>
          </p:cNvPr>
          <p:cNvPicPr>
            <a:picLocks noChangeAspect="1"/>
          </p:cNvPicPr>
          <p:nvPr/>
        </p:nvPicPr>
        <p:blipFill>
          <a:blip r:embed="rId3"/>
          <a:stretch>
            <a:fillRect/>
          </a:stretch>
        </p:blipFill>
        <p:spPr>
          <a:xfrm>
            <a:off x="7890867" y="3181330"/>
            <a:ext cx="4353471" cy="2863225"/>
          </a:xfrm>
          <a:prstGeom prst="rect">
            <a:avLst/>
          </a:prstGeom>
        </p:spPr>
      </p:pic>
      <p:sp>
        <p:nvSpPr>
          <p:cNvPr id="6" name="Espace réservé du contenu 2">
            <a:extLst>
              <a:ext uri="{FF2B5EF4-FFF2-40B4-BE49-F238E27FC236}">
                <a16:creationId xmlns:a16="http://schemas.microsoft.com/office/drawing/2014/main" id="{7A8DC4B8-3D1A-2EB8-0AE7-C6CABDDAB1F8}"/>
              </a:ext>
            </a:extLst>
          </p:cNvPr>
          <p:cNvSpPr txBox="1">
            <a:spLocks/>
          </p:cNvSpPr>
          <p:nvPr/>
        </p:nvSpPr>
        <p:spPr>
          <a:xfrm>
            <a:off x="502147" y="1104900"/>
            <a:ext cx="6919585" cy="5356935"/>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1pPr>
            <a:lvl2pPr marL="457200" indent="-228600" algn="l" defTabSz="914400" rtl="0" eaLnBrk="1" latinLnBrk="0" hangingPunct="1">
              <a:lnSpc>
                <a:spcPct val="100000"/>
              </a:lnSpc>
              <a:spcBef>
                <a:spcPts val="0"/>
              </a:spcBef>
              <a:spcAft>
                <a:spcPts val="1200"/>
              </a:spcAft>
              <a:buFont typeface="Arial" panose="020B0604020202020204" pitchFamily="34" charset="0"/>
              <a:buChar char="•"/>
              <a:tabLst/>
              <a:defRPr sz="1800" kern="1200">
                <a:solidFill>
                  <a:schemeClr val="tx1"/>
                </a:solidFill>
                <a:latin typeface="+mn-lt"/>
                <a:ea typeface="Open Sans" panose="020B0606030504020204" pitchFamily="34" charset="0"/>
                <a:cs typeface="Open Sans" panose="020B0606030504020204" pitchFamily="34" charset="0"/>
              </a:defRPr>
            </a:lvl2pPr>
            <a:lvl3pPr marL="685800" indent="-228600" algn="l" defTabSz="914400" rtl="0" eaLnBrk="1" latinLnBrk="0" hangingPunct="1">
              <a:lnSpc>
                <a:spcPct val="100000"/>
              </a:lnSpc>
              <a:spcBef>
                <a:spcPts val="0"/>
              </a:spcBef>
              <a:spcAft>
                <a:spcPts val="1200"/>
              </a:spcAft>
              <a:buFont typeface="System Font Regular"/>
              <a:buChar char="⁃"/>
              <a:tabLst/>
              <a:defRPr sz="1800" kern="1200">
                <a:solidFill>
                  <a:schemeClr val="tx1"/>
                </a:solidFill>
                <a:latin typeface="+mn-lt"/>
                <a:ea typeface="Open Sans" panose="020B0606030504020204" pitchFamily="34" charset="0"/>
                <a:cs typeface="Open Sans" panose="020B0606030504020204" pitchFamily="34" charset="0"/>
              </a:defRPr>
            </a:lvl3pPr>
            <a:lvl4pPr marL="914400" indent="-228600" algn="l" defTabSz="914400" rtl="0" eaLnBrk="1" latinLnBrk="0" hangingPunct="1">
              <a:lnSpc>
                <a:spcPct val="100000"/>
              </a:lnSpc>
              <a:spcBef>
                <a:spcPts val="0"/>
              </a:spcBef>
              <a:spcAft>
                <a:spcPts val="1200"/>
              </a:spcAft>
              <a:buFont typeface="Arial" panose="020B0604020202020204" pitchFamily="34" charset="0"/>
              <a:buChar char="•"/>
              <a:tabLst/>
              <a:defRPr sz="1600" kern="1200">
                <a:solidFill>
                  <a:schemeClr val="tx1"/>
                </a:solidFill>
                <a:latin typeface="+mn-lt"/>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kern="1200">
                <a:solidFill>
                  <a:schemeClr val="tx1"/>
                </a:solidFill>
                <a:latin typeface="+mn-lt"/>
                <a:ea typeface="Open Sans" panose="020B0606030504020204" pitchFamily="34" charset="0"/>
                <a:cs typeface="Open Sans" panose="020B0606030504020204" pitchFamily="34" charset="0"/>
              </a:defRPr>
            </a:lvl5pPr>
            <a:lvl6pPr marL="1371600" indent="-228600"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sz="2000" dirty="0"/>
              <a:t>In the LSM, there were spurious pulses caused by electronic discharges in the data.</a:t>
            </a:r>
          </a:p>
          <a:p>
            <a:r>
              <a:rPr lang="en-CA" sz="2000" dirty="0"/>
              <a:t>Those can be discriminated from physical events with two different methods:</a:t>
            </a:r>
          </a:p>
          <a:p>
            <a:pPr lvl="1">
              <a:buFont typeface="Calibri" panose="020F0502020204030204" pitchFamily="34" charset="0"/>
              <a:buChar char="◦"/>
            </a:pPr>
            <a:r>
              <a:rPr lang="en-CA" sz="2000" dirty="0"/>
              <a:t>Spurious pulses are either measurably spikier or wider than physical events.</a:t>
            </a:r>
          </a:p>
          <a:p>
            <a:pPr lvl="1">
              <a:buFont typeface="Calibri" panose="020F0502020204030204" pitchFamily="34" charset="0"/>
              <a:buChar char="◦"/>
            </a:pPr>
            <a:r>
              <a:rPr lang="en-CA" sz="2000" dirty="0"/>
              <a:t>Spurious pulses do not cause a negative induced pulse on the opposite channel.</a:t>
            </a:r>
            <a:endParaRPr lang="fr-CA" sz="2000" dirty="0"/>
          </a:p>
          <a:p>
            <a:r>
              <a:rPr lang="en-CA" sz="2000" dirty="0"/>
              <a:t>Around 95% of the spurious pulses are removed with cuts usings theses discriminants, while still keeping 77% of the physical events.</a:t>
            </a:r>
          </a:p>
          <a:p>
            <a:r>
              <a:rPr lang="en-CA" sz="2000" dirty="0"/>
              <a:t>In SNOLAB, spurious pulses have been less numerous due to having more time to fix the electronics and remove them from the source.</a:t>
            </a:r>
          </a:p>
        </p:txBody>
      </p:sp>
      <p:sp>
        <p:nvSpPr>
          <p:cNvPr id="4" name="ZoneTexte 3">
            <a:extLst>
              <a:ext uri="{FF2B5EF4-FFF2-40B4-BE49-F238E27FC236}">
                <a16:creationId xmlns:a16="http://schemas.microsoft.com/office/drawing/2014/main" id="{82A08B02-EA75-9F7C-F699-190B828EC779}"/>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12</a:t>
            </a:fld>
            <a:endParaRPr lang="en-CA" dirty="0"/>
          </a:p>
        </p:txBody>
      </p:sp>
    </p:spTree>
    <p:extLst>
      <p:ext uri="{BB962C8B-B14F-4D97-AF65-F5344CB8AC3E}">
        <p14:creationId xmlns:p14="http://schemas.microsoft.com/office/powerpoint/2010/main" val="1450903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F711B9F-79EF-60A7-7182-CED16D9178C7}"/>
              </a:ext>
            </a:extLst>
          </p:cNvPr>
          <p:cNvSpPr>
            <a:spLocks noGrp="1"/>
          </p:cNvSpPr>
          <p:nvPr>
            <p:ph type="title"/>
          </p:nvPr>
        </p:nvSpPr>
        <p:spPr/>
        <p:txBody>
          <a:bodyPr/>
          <a:lstStyle/>
          <a:p>
            <a:r>
              <a:rPr lang="en-CA" dirty="0"/>
              <a:t>Noise and data taking</a:t>
            </a:r>
            <a:endParaRPr lang="fr-CA" dirty="0"/>
          </a:p>
        </p:txBody>
      </p:sp>
      <p:sp>
        <p:nvSpPr>
          <p:cNvPr id="3" name="Espace réservé du contenu 2">
            <a:extLst>
              <a:ext uri="{FF2B5EF4-FFF2-40B4-BE49-F238E27FC236}">
                <a16:creationId xmlns:a16="http://schemas.microsoft.com/office/drawing/2014/main" id="{5E63C22E-73EF-736B-A071-68A23838E17F}"/>
              </a:ext>
            </a:extLst>
          </p:cNvPr>
          <p:cNvSpPr>
            <a:spLocks noGrp="1"/>
          </p:cNvSpPr>
          <p:nvPr>
            <p:ph sz="half" idx="1"/>
          </p:nvPr>
        </p:nvSpPr>
        <p:spPr>
          <a:xfrm>
            <a:off x="461241" y="1038225"/>
            <a:ext cx="6777758" cy="4838792"/>
          </a:xfrm>
        </p:spPr>
        <p:txBody>
          <a:bodyPr/>
          <a:lstStyle/>
          <a:p>
            <a:pPr marL="0" indent="0">
              <a:buNone/>
            </a:pPr>
            <a:r>
              <a:rPr lang="en-CA" sz="2000" dirty="0"/>
              <a:t>Improvements from LSM:</a:t>
            </a:r>
          </a:p>
          <a:p>
            <a:r>
              <a:rPr lang="en-CA" sz="2000" dirty="0"/>
              <a:t>Trigger on three channels (North, South, PD) instead of only one at a time</a:t>
            </a:r>
          </a:p>
          <a:p>
            <a:r>
              <a:rPr lang="en-CA" sz="2000" dirty="0"/>
              <a:t>Reduced noise</a:t>
            </a:r>
          </a:p>
          <a:p>
            <a:r>
              <a:rPr lang="en-CA" sz="2000" dirty="0"/>
              <a:t>Better gas purity</a:t>
            </a:r>
          </a:p>
          <a:p>
            <a:r>
              <a:rPr lang="en-CA" sz="2000" dirty="0"/>
              <a:t>Gas purifier from University of Birmingham</a:t>
            </a:r>
          </a:p>
          <a:p>
            <a:pPr lvl="1">
              <a:buFont typeface="Calibri" panose="020F0502020204030204" pitchFamily="34" charset="0"/>
              <a:buChar char="◦"/>
            </a:pPr>
            <a:r>
              <a:rPr lang="en-CA" sz="2000" dirty="0"/>
              <a:t>Oxygen removal from copper balls and molecular sieve</a:t>
            </a:r>
          </a:p>
          <a:p>
            <a:r>
              <a:rPr lang="en-CA" sz="2000" dirty="0"/>
              <a:t>Silver zeolite radon trap from University of Alberta</a:t>
            </a:r>
          </a:p>
          <a:p>
            <a:pPr lvl="1">
              <a:buFont typeface="Calibri" panose="020F0502020204030204" pitchFamily="34" charset="0"/>
              <a:buChar char="◦"/>
            </a:pPr>
            <a:r>
              <a:rPr lang="en-CA" sz="2000" dirty="0"/>
              <a:t>New installation this week after adjustments</a:t>
            </a:r>
          </a:p>
          <a:p>
            <a:r>
              <a:rPr lang="en-CA" sz="2000" dirty="0"/>
              <a:t>Time to try multiple gas mixtures:</a:t>
            </a:r>
            <a:br>
              <a:rPr lang="en-CA" sz="2000" dirty="0"/>
            </a:br>
            <a:r>
              <a:rPr lang="en-CA" sz="2000" dirty="0"/>
              <a:t>Ne+2%CH</a:t>
            </a:r>
            <a:r>
              <a:rPr lang="en-CA" sz="2000" baseline="-25000" dirty="0"/>
              <a:t>4</a:t>
            </a:r>
            <a:r>
              <a:rPr lang="en-CA" sz="2000" dirty="0"/>
              <a:t>, Ar+CH</a:t>
            </a:r>
            <a:r>
              <a:rPr lang="en-CA" sz="2000" baseline="-25000" dirty="0"/>
              <a:t>4</a:t>
            </a:r>
            <a:r>
              <a:rPr lang="en-CA" sz="2000" dirty="0"/>
              <a:t>, Ne+7%CH</a:t>
            </a:r>
            <a:r>
              <a:rPr lang="en-CA" sz="2000" baseline="-25000" dirty="0"/>
              <a:t>4</a:t>
            </a:r>
            <a:r>
              <a:rPr lang="en-CA" sz="2000" dirty="0"/>
              <a:t>, CH</a:t>
            </a:r>
            <a:r>
              <a:rPr lang="en-CA" sz="2000" baseline="-25000" dirty="0"/>
              <a:t>4</a:t>
            </a:r>
            <a:r>
              <a:rPr lang="en-CA" sz="2000" dirty="0"/>
              <a:t>, He+CH</a:t>
            </a:r>
            <a:r>
              <a:rPr lang="en-CA" sz="2000" baseline="-25000" dirty="0"/>
              <a:t>4</a:t>
            </a:r>
            <a:r>
              <a:rPr lang="en-CA" sz="2000" dirty="0"/>
              <a:t> etc.</a:t>
            </a:r>
          </a:p>
          <a:p>
            <a:pPr marL="0" indent="0">
              <a:buNone/>
            </a:pPr>
            <a:endParaRPr lang="en-CA" sz="2000" dirty="0"/>
          </a:p>
        </p:txBody>
      </p:sp>
      <p:sp>
        <p:nvSpPr>
          <p:cNvPr id="4" name="ZoneTexte 3">
            <a:extLst>
              <a:ext uri="{FF2B5EF4-FFF2-40B4-BE49-F238E27FC236}">
                <a16:creationId xmlns:a16="http://schemas.microsoft.com/office/drawing/2014/main" id="{6F432E97-196D-017C-7ADD-40416B862DD4}"/>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13</a:t>
            </a:fld>
            <a:endParaRPr lang="en-CA" dirty="0"/>
          </a:p>
        </p:txBody>
      </p:sp>
      <p:pic>
        <p:nvPicPr>
          <p:cNvPr id="7" name="Image 6" descr="Une image contenant texte, capture d’écran, diagramme, Tracé&#10;&#10;Description générée automatiquement">
            <a:extLst>
              <a:ext uri="{FF2B5EF4-FFF2-40B4-BE49-F238E27FC236}">
                <a16:creationId xmlns:a16="http://schemas.microsoft.com/office/drawing/2014/main" id="{626F066A-F446-ED5E-BF25-A3E6473ECF00}"/>
              </a:ext>
            </a:extLst>
          </p:cNvPr>
          <p:cNvPicPr>
            <a:picLocks noChangeAspect="1"/>
          </p:cNvPicPr>
          <p:nvPr/>
        </p:nvPicPr>
        <p:blipFill rotWithShape="1">
          <a:blip r:embed="rId2">
            <a:extLst>
              <a:ext uri="{28A0092B-C50C-407E-A947-70E740481C1C}">
                <a14:useLocalDpi xmlns:a14="http://schemas.microsoft.com/office/drawing/2010/main" val="0"/>
              </a:ext>
            </a:extLst>
          </a:blip>
          <a:srcRect l="6123" t="8136" r="8455" b="4620"/>
          <a:stretch/>
        </p:blipFill>
        <p:spPr>
          <a:xfrm>
            <a:off x="7659766" y="262312"/>
            <a:ext cx="4170284" cy="2839493"/>
          </a:xfrm>
          <a:prstGeom prst="rect">
            <a:avLst/>
          </a:prstGeom>
        </p:spPr>
      </p:pic>
      <p:pic>
        <p:nvPicPr>
          <p:cNvPr id="17" name="Image 16" descr="Une image contenant machine, ingénierie, panneau de contrôle, tuyau&#10;&#10;Description générée automatiquement">
            <a:extLst>
              <a:ext uri="{FF2B5EF4-FFF2-40B4-BE49-F238E27FC236}">
                <a16:creationId xmlns:a16="http://schemas.microsoft.com/office/drawing/2014/main" id="{872E47D9-4586-54B7-D759-7341D93017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03220" y="3714751"/>
            <a:ext cx="2926266" cy="1646025"/>
          </a:xfrm>
          <a:prstGeom prst="rect">
            <a:avLst/>
          </a:prstGeom>
        </p:spPr>
      </p:pic>
      <p:grpSp>
        <p:nvGrpSpPr>
          <p:cNvPr id="22" name="Groupe 21">
            <a:extLst>
              <a:ext uri="{FF2B5EF4-FFF2-40B4-BE49-F238E27FC236}">
                <a16:creationId xmlns:a16="http://schemas.microsoft.com/office/drawing/2014/main" id="{7DCC0608-5FBC-C963-028D-57D463E38852}"/>
              </a:ext>
            </a:extLst>
          </p:cNvPr>
          <p:cNvGrpSpPr/>
          <p:nvPr/>
        </p:nvGrpSpPr>
        <p:grpSpPr>
          <a:xfrm>
            <a:off x="6753923" y="3269664"/>
            <a:ext cx="2352501" cy="2091112"/>
            <a:chOff x="6858699" y="3854757"/>
            <a:chExt cx="1879016" cy="1670237"/>
          </a:xfrm>
        </p:grpSpPr>
        <p:pic>
          <p:nvPicPr>
            <p:cNvPr id="19" name="Image 18" descr="Une image contenant miroir, cercle, vélo, intérieur&#10;&#10;Description générée automatiquement">
              <a:extLst>
                <a:ext uri="{FF2B5EF4-FFF2-40B4-BE49-F238E27FC236}">
                  <a16:creationId xmlns:a16="http://schemas.microsoft.com/office/drawing/2014/main" id="{0B7D32DB-2742-AF21-81AC-7202451CF3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699" y="3854757"/>
              <a:ext cx="939508" cy="1670237"/>
            </a:xfrm>
            <a:prstGeom prst="rect">
              <a:avLst/>
            </a:prstGeom>
          </p:spPr>
        </p:pic>
        <p:pic>
          <p:nvPicPr>
            <p:cNvPr id="21" name="Image 20" descr="Une image contenant intérieur, tasse, café&#10;&#10;Description générée automatiquement">
              <a:extLst>
                <a:ext uri="{FF2B5EF4-FFF2-40B4-BE49-F238E27FC236}">
                  <a16:creationId xmlns:a16="http://schemas.microsoft.com/office/drawing/2014/main" id="{0940DF87-4591-50B6-CC2A-22D278CFDD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98207" y="3854758"/>
              <a:ext cx="939508" cy="1670236"/>
            </a:xfrm>
            <a:prstGeom prst="rect">
              <a:avLst/>
            </a:prstGeom>
          </p:spPr>
        </p:pic>
      </p:grpSp>
      <p:sp>
        <p:nvSpPr>
          <p:cNvPr id="23" name="ZoneTexte 22">
            <a:extLst>
              <a:ext uri="{FF2B5EF4-FFF2-40B4-BE49-F238E27FC236}">
                <a16:creationId xmlns:a16="http://schemas.microsoft.com/office/drawing/2014/main" id="{685711C4-D0A4-4F53-BFF0-3ADAE6472FB8}"/>
              </a:ext>
            </a:extLst>
          </p:cNvPr>
          <p:cNvSpPr txBox="1"/>
          <p:nvPr/>
        </p:nvSpPr>
        <p:spPr>
          <a:xfrm>
            <a:off x="6930212" y="5333244"/>
            <a:ext cx="1990725" cy="369332"/>
          </a:xfrm>
          <a:prstGeom prst="rect">
            <a:avLst/>
          </a:prstGeom>
          <a:noFill/>
        </p:spPr>
        <p:txBody>
          <a:bodyPr wrap="square" rtlCol="0">
            <a:spAutoFit/>
          </a:bodyPr>
          <a:lstStyle/>
          <a:p>
            <a:pPr algn="ctr"/>
            <a:r>
              <a:rPr lang="en-CA" dirty="0"/>
              <a:t>Radon trap</a:t>
            </a:r>
          </a:p>
        </p:txBody>
      </p:sp>
      <p:sp>
        <p:nvSpPr>
          <p:cNvPr id="24" name="ZoneTexte 23">
            <a:extLst>
              <a:ext uri="{FF2B5EF4-FFF2-40B4-BE49-F238E27FC236}">
                <a16:creationId xmlns:a16="http://schemas.microsoft.com/office/drawing/2014/main" id="{5A948A6D-30B6-65FC-F7C0-62310659CCEB}"/>
              </a:ext>
            </a:extLst>
          </p:cNvPr>
          <p:cNvSpPr txBox="1"/>
          <p:nvPr/>
        </p:nvSpPr>
        <p:spPr>
          <a:xfrm>
            <a:off x="9670990" y="5335668"/>
            <a:ext cx="1990725" cy="369332"/>
          </a:xfrm>
          <a:prstGeom prst="rect">
            <a:avLst/>
          </a:prstGeom>
          <a:noFill/>
        </p:spPr>
        <p:txBody>
          <a:bodyPr wrap="square" rtlCol="0">
            <a:spAutoFit/>
          </a:bodyPr>
          <a:lstStyle/>
          <a:p>
            <a:pPr algn="ctr"/>
            <a:r>
              <a:rPr lang="en-CA" dirty="0"/>
              <a:t>Gas purifier</a:t>
            </a:r>
          </a:p>
        </p:txBody>
      </p:sp>
    </p:spTree>
    <p:extLst>
      <p:ext uri="{BB962C8B-B14F-4D97-AF65-F5344CB8AC3E}">
        <p14:creationId xmlns:p14="http://schemas.microsoft.com/office/powerpoint/2010/main" val="1174315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FA9320C-5C03-E447-4F63-26179411BF7D}"/>
              </a:ext>
            </a:extLst>
          </p:cNvPr>
          <p:cNvSpPr>
            <a:spLocks noGrp="1"/>
          </p:cNvSpPr>
          <p:nvPr>
            <p:ph type="title"/>
          </p:nvPr>
        </p:nvSpPr>
        <p:spPr/>
        <p:txBody>
          <a:bodyPr/>
          <a:lstStyle/>
          <a:p>
            <a:r>
              <a:rPr lang="en-CA" dirty="0"/>
              <a:t>LSM preliminary limits</a:t>
            </a:r>
            <a:endParaRPr lang="fr-CA" dirty="0"/>
          </a:p>
        </p:txBody>
      </p:sp>
      <p:sp>
        <p:nvSpPr>
          <p:cNvPr id="7" name="Espace réservé du contenu 6">
            <a:extLst>
              <a:ext uri="{FF2B5EF4-FFF2-40B4-BE49-F238E27FC236}">
                <a16:creationId xmlns:a16="http://schemas.microsoft.com/office/drawing/2014/main" id="{5D9E9D66-31AA-3481-94C3-E73D7E1DDAD2}"/>
              </a:ext>
            </a:extLst>
          </p:cNvPr>
          <p:cNvSpPr>
            <a:spLocks noGrp="1"/>
          </p:cNvSpPr>
          <p:nvPr>
            <p:ph sz="half" idx="1"/>
          </p:nvPr>
        </p:nvSpPr>
        <p:spPr>
          <a:xfrm>
            <a:off x="237635" y="982786"/>
            <a:ext cx="5858365" cy="4874154"/>
          </a:xfrm>
        </p:spPr>
        <p:txBody>
          <a:bodyPr/>
          <a:lstStyle/>
          <a:p>
            <a:r>
              <a:rPr lang="en-CA" sz="2000" dirty="0"/>
              <a:t>30% of the full data was set aside as a test data before the rest is unblinded.</a:t>
            </a:r>
          </a:p>
          <a:p>
            <a:r>
              <a:rPr lang="en-CA" sz="2000" dirty="0"/>
              <a:t>Profile likelihood fits of the test data were made for 2-3-4 peak data</a:t>
            </a:r>
          </a:p>
          <a:p>
            <a:r>
              <a:rPr lang="en-CA" sz="2000" dirty="0"/>
              <a:t>Fits with contributions from surface background, coincidences and WIMP signal.</a:t>
            </a:r>
          </a:p>
          <a:p>
            <a:r>
              <a:rPr lang="en-CA" sz="2000" dirty="0"/>
              <a:t>No significant WIMP signal was detected. WIMP exclusions limits with ~0.12 </a:t>
            </a:r>
            <a:r>
              <a:rPr lang="en-CA" sz="2000" dirty="0" err="1"/>
              <a:t>kg·days</a:t>
            </a:r>
            <a:r>
              <a:rPr lang="en-CA" sz="2000" dirty="0"/>
              <a:t> of data</a:t>
            </a:r>
          </a:p>
          <a:p>
            <a:r>
              <a:rPr lang="en-CA" sz="2000" dirty="0"/>
              <a:t>Strongest constraints for the proton spin-dependent interaction in the 0.2 - 1.5 GeV range.</a:t>
            </a:r>
          </a:p>
          <a:p>
            <a:r>
              <a:rPr lang="en-CA" sz="2000" dirty="0"/>
              <a:t>Final blind data results to come soon: </a:t>
            </a:r>
            <a:br>
              <a:rPr lang="en-CA" sz="2000" dirty="0"/>
            </a:br>
            <a:r>
              <a:rPr lang="en-CA" sz="2000" dirty="0"/>
              <a:t>paper currently in internal review.</a:t>
            </a:r>
          </a:p>
        </p:txBody>
      </p:sp>
      <p:grpSp>
        <p:nvGrpSpPr>
          <p:cNvPr id="14" name="Groupe 13">
            <a:extLst>
              <a:ext uri="{FF2B5EF4-FFF2-40B4-BE49-F238E27FC236}">
                <a16:creationId xmlns:a16="http://schemas.microsoft.com/office/drawing/2014/main" id="{8D40E214-16E2-E661-1C17-5FEE74D292AE}"/>
              </a:ext>
            </a:extLst>
          </p:cNvPr>
          <p:cNvGrpSpPr/>
          <p:nvPr/>
        </p:nvGrpSpPr>
        <p:grpSpPr>
          <a:xfrm>
            <a:off x="5542173" y="4406206"/>
            <a:ext cx="6549213" cy="1374534"/>
            <a:chOff x="262449" y="3151326"/>
            <a:chExt cx="10699834" cy="2442206"/>
          </a:xfrm>
        </p:grpSpPr>
        <p:pic>
          <p:nvPicPr>
            <p:cNvPr id="9" name="Image 8">
              <a:extLst>
                <a:ext uri="{FF2B5EF4-FFF2-40B4-BE49-F238E27FC236}">
                  <a16:creationId xmlns:a16="http://schemas.microsoft.com/office/drawing/2014/main" id="{3F298F47-7857-437A-5907-2085BB9B41D0}"/>
                </a:ext>
              </a:extLst>
            </p:cNvPr>
            <p:cNvPicPr>
              <a:picLocks noChangeAspect="1"/>
            </p:cNvPicPr>
            <p:nvPr/>
          </p:nvPicPr>
          <p:blipFill>
            <a:blip r:embed="rId2"/>
            <a:stretch>
              <a:fillRect/>
            </a:stretch>
          </p:blipFill>
          <p:spPr>
            <a:xfrm>
              <a:off x="262449" y="3160450"/>
              <a:ext cx="3623001" cy="2433082"/>
            </a:xfrm>
            <a:prstGeom prst="rect">
              <a:avLst/>
            </a:prstGeom>
          </p:spPr>
        </p:pic>
        <p:pic>
          <p:nvPicPr>
            <p:cNvPr id="11" name="Image 10">
              <a:extLst>
                <a:ext uri="{FF2B5EF4-FFF2-40B4-BE49-F238E27FC236}">
                  <a16:creationId xmlns:a16="http://schemas.microsoft.com/office/drawing/2014/main" id="{4BA8974C-C75C-95B0-F91A-D197C3DB2A6C}"/>
                </a:ext>
              </a:extLst>
            </p:cNvPr>
            <p:cNvPicPr>
              <a:picLocks noChangeAspect="1"/>
            </p:cNvPicPr>
            <p:nvPr/>
          </p:nvPicPr>
          <p:blipFill>
            <a:blip r:embed="rId3"/>
            <a:stretch>
              <a:fillRect/>
            </a:stretch>
          </p:blipFill>
          <p:spPr>
            <a:xfrm>
              <a:off x="3885450" y="3160450"/>
              <a:ext cx="3623001" cy="2433082"/>
            </a:xfrm>
            <a:prstGeom prst="rect">
              <a:avLst/>
            </a:prstGeom>
          </p:spPr>
        </p:pic>
        <p:pic>
          <p:nvPicPr>
            <p:cNvPr id="13" name="Image 12">
              <a:extLst>
                <a:ext uri="{FF2B5EF4-FFF2-40B4-BE49-F238E27FC236}">
                  <a16:creationId xmlns:a16="http://schemas.microsoft.com/office/drawing/2014/main" id="{484ECE98-7D07-9D42-F3FA-672327360034}"/>
                </a:ext>
              </a:extLst>
            </p:cNvPr>
            <p:cNvPicPr>
              <a:picLocks noChangeAspect="1"/>
            </p:cNvPicPr>
            <p:nvPr/>
          </p:nvPicPr>
          <p:blipFill>
            <a:blip r:embed="rId4"/>
            <a:stretch>
              <a:fillRect/>
            </a:stretch>
          </p:blipFill>
          <p:spPr>
            <a:xfrm>
              <a:off x="7339282" y="3151326"/>
              <a:ext cx="3623001" cy="2433082"/>
            </a:xfrm>
            <a:prstGeom prst="rect">
              <a:avLst/>
            </a:prstGeom>
          </p:spPr>
        </p:pic>
      </p:grpSp>
      <p:sp>
        <p:nvSpPr>
          <p:cNvPr id="16" name="ZoneTexte 15">
            <a:extLst>
              <a:ext uri="{FF2B5EF4-FFF2-40B4-BE49-F238E27FC236}">
                <a16:creationId xmlns:a16="http://schemas.microsoft.com/office/drawing/2014/main" id="{371D1D75-44D0-0BA3-024B-93D6C8F5416E}"/>
              </a:ext>
            </a:extLst>
          </p:cNvPr>
          <p:cNvSpPr txBox="1"/>
          <p:nvPr/>
        </p:nvSpPr>
        <p:spPr>
          <a:xfrm>
            <a:off x="4912886" y="5775605"/>
            <a:ext cx="2775115" cy="369332"/>
          </a:xfrm>
          <a:prstGeom prst="rect">
            <a:avLst/>
          </a:prstGeom>
          <a:noFill/>
        </p:spPr>
        <p:txBody>
          <a:bodyPr wrap="square">
            <a:spAutoFit/>
          </a:bodyPr>
          <a:lstStyle/>
          <a:p>
            <a:pPr algn="r"/>
            <a:r>
              <a:rPr lang="fr-CA" dirty="0">
                <a:hlinkClick r:id="rId5"/>
              </a:rPr>
              <a:t>scipost_202210_00005v1</a:t>
            </a:r>
            <a:endParaRPr lang="fr-CA" dirty="0"/>
          </a:p>
        </p:txBody>
      </p:sp>
      <p:sp>
        <p:nvSpPr>
          <p:cNvPr id="3" name="ZoneTexte 2">
            <a:extLst>
              <a:ext uri="{FF2B5EF4-FFF2-40B4-BE49-F238E27FC236}">
                <a16:creationId xmlns:a16="http://schemas.microsoft.com/office/drawing/2014/main" id="{4AD5C810-0C2A-0C18-97FA-7A0EE1119DBF}"/>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14</a:t>
            </a:fld>
            <a:endParaRPr lang="en-CA" dirty="0"/>
          </a:p>
        </p:txBody>
      </p:sp>
      <p:pic>
        <p:nvPicPr>
          <p:cNvPr id="6" name="Image 5" descr="Une image contenant diagramme, texte, ligne, Tracé&#10;&#10;Description générée automatiquement">
            <a:extLst>
              <a:ext uri="{FF2B5EF4-FFF2-40B4-BE49-F238E27FC236}">
                <a16:creationId xmlns:a16="http://schemas.microsoft.com/office/drawing/2014/main" id="{72CD3C02-56CD-2BE2-3AFA-C4B20657F15B}"/>
              </a:ext>
            </a:extLst>
          </p:cNvPr>
          <p:cNvPicPr>
            <a:picLocks noChangeAspect="1"/>
          </p:cNvPicPr>
          <p:nvPr/>
        </p:nvPicPr>
        <p:blipFill rotWithShape="1">
          <a:blip r:embed="rId6">
            <a:extLst>
              <a:ext uri="{28A0092B-C50C-407E-A947-70E740481C1C}">
                <a14:useLocalDpi xmlns:a14="http://schemas.microsoft.com/office/drawing/2010/main" val="0"/>
              </a:ext>
            </a:extLst>
          </a:blip>
          <a:srcRect l="9322" t="10695" r="7773" b="6408"/>
          <a:stretch/>
        </p:blipFill>
        <p:spPr>
          <a:xfrm>
            <a:off x="6504886" y="329918"/>
            <a:ext cx="5353629" cy="3847594"/>
          </a:xfrm>
          <a:prstGeom prst="rect">
            <a:avLst/>
          </a:prstGeom>
        </p:spPr>
      </p:pic>
    </p:spTree>
    <p:extLst>
      <p:ext uri="{BB962C8B-B14F-4D97-AF65-F5344CB8AC3E}">
        <p14:creationId xmlns:p14="http://schemas.microsoft.com/office/powerpoint/2010/main" val="1435510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3B5422-925F-EE7F-31C4-BE95C1491C69}"/>
              </a:ext>
            </a:extLst>
          </p:cNvPr>
          <p:cNvSpPr>
            <a:spLocks noGrp="1"/>
          </p:cNvSpPr>
          <p:nvPr>
            <p:ph type="title"/>
          </p:nvPr>
        </p:nvSpPr>
        <p:spPr/>
        <p:txBody>
          <a:bodyPr/>
          <a:lstStyle/>
          <a:p>
            <a:r>
              <a:rPr lang="en-CA" dirty="0"/>
              <a:t>SNOLAB data analysis</a:t>
            </a:r>
          </a:p>
        </p:txBody>
      </p:sp>
      <p:sp>
        <p:nvSpPr>
          <p:cNvPr id="3" name="Espace réservé du contenu 2">
            <a:extLst>
              <a:ext uri="{FF2B5EF4-FFF2-40B4-BE49-F238E27FC236}">
                <a16:creationId xmlns:a16="http://schemas.microsoft.com/office/drawing/2014/main" id="{3FA5B0A8-724C-3A44-431F-64E3B7026093}"/>
              </a:ext>
            </a:extLst>
          </p:cNvPr>
          <p:cNvSpPr>
            <a:spLocks noGrp="1"/>
          </p:cNvSpPr>
          <p:nvPr>
            <p:ph sz="half" idx="1"/>
          </p:nvPr>
        </p:nvSpPr>
        <p:spPr>
          <a:xfrm>
            <a:off x="281590" y="985683"/>
            <a:ext cx="8081360" cy="4145118"/>
          </a:xfrm>
        </p:spPr>
        <p:txBody>
          <a:bodyPr/>
          <a:lstStyle/>
          <a:p>
            <a:pPr marL="0" indent="0">
              <a:buNone/>
            </a:pPr>
            <a:r>
              <a:rPr lang="en-CA" sz="2000" dirty="0"/>
              <a:t>Here are some preliminary results from the neon data taken in Winter 2023:</a:t>
            </a:r>
          </a:p>
          <a:p>
            <a:r>
              <a:rPr lang="en-CA" sz="2000" dirty="0"/>
              <a:t>Laser calibration fits show the contributions from all numbers of primary electrons.</a:t>
            </a:r>
          </a:p>
          <a:p>
            <a:r>
              <a:rPr lang="en-CA" sz="2000" dirty="0"/>
              <a:t>MCMC fits of </a:t>
            </a:r>
            <a:r>
              <a:rPr lang="en-CA" sz="2000" baseline="30000" dirty="0"/>
              <a:t>37</a:t>
            </a:r>
            <a:r>
              <a:rPr lang="en-CA" sz="2000" dirty="0"/>
              <a:t>Ar data show the different gains of each southern anode of the sensor.</a:t>
            </a:r>
          </a:p>
          <a:p>
            <a:r>
              <a:rPr lang="en-CA" sz="2000" dirty="0"/>
              <a:t>Physics test data hints at a lesser contribution from the single-electron background compared to the LSM. </a:t>
            </a:r>
          </a:p>
          <a:p>
            <a:endParaRPr lang="en-CA" sz="2000" dirty="0"/>
          </a:p>
        </p:txBody>
      </p:sp>
      <p:sp>
        <p:nvSpPr>
          <p:cNvPr id="4" name="ZoneTexte 3">
            <a:extLst>
              <a:ext uri="{FF2B5EF4-FFF2-40B4-BE49-F238E27FC236}">
                <a16:creationId xmlns:a16="http://schemas.microsoft.com/office/drawing/2014/main" id="{DE298940-92CE-C776-417D-C334CA40601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15</a:t>
            </a:fld>
            <a:endParaRPr lang="en-CA" dirty="0"/>
          </a:p>
        </p:txBody>
      </p:sp>
      <p:pic>
        <p:nvPicPr>
          <p:cNvPr id="6" name="Image 5">
            <a:extLst>
              <a:ext uri="{FF2B5EF4-FFF2-40B4-BE49-F238E27FC236}">
                <a16:creationId xmlns:a16="http://schemas.microsoft.com/office/drawing/2014/main" id="{9000D126-8536-C538-2AFE-6BFB80C97884}"/>
              </a:ext>
            </a:extLst>
          </p:cNvPr>
          <p:cNvPicPr>
            <a:picLocks noChangeAspect="1"/>
          </p:cNvPicPr>
          <p:nvPr/>
        </p:nvPicPr>
        <p:blipFill>
          <a:blip r:embed="rId2"/>
          <a:stretch>
            <a:fillRect/>
          </a:stretch>
        </p:blipFill>
        <p:spPr>
          <a:xfrm>
            <a:off x="7970288" y="2777330"/>
            <a:ext cx="4121098" cy="3019419"/>
          </a:xfrm>
          <a:prstGeom prst="rect">
            <a:avLst/>
          </a:prstGeom>
        </p:spPr>
      </p:pic>
      <p:pic>
        <p:nvPicPr>
          <p:cNvPr id="14" name="Image 13" descr="Une image contenant texte, diagramme, Tracé, capture d’écran&#10;&#10;Description générée automatiquement">
            <a:extLst>
              <a:ext uri="{FF2B5EF4-FFF2-40B4-BE49-F238E27FC236}">
                <a16:creationId xmlns:a16="http://schemas.microsoft.com/office/drawing/2014/main" id="{B991ACA1-F38C-F473-8391-82463D554D93}"/>
              </a:ext>
            </a:extLst>
          </p:cNvPr>
          <p:cNvPicPr>
            <a:picLocks noChangeAspect="1"/>
          </p:cNvPicPr>
          <p:nvPr/>
        </p:nvPicPr>
        <p:blipFill rotWithShape="1">
          <a:blip r:embed="rId3">
            <a:extLst>
              <a:ext uri="{28A0092B-C50C-407E-A947-70E740481C1C}">
                <a14:useLocalDpi xmlns:a14="http://schemas.microsoft.com/office/drawing/2010/main" val="0"/>
              </a:ext>
            </a:extLst>
          </a:blip>
          <a:srcRect l="8056" t="7639" r="8519" b="3056"/>
          <a:stretch/>
        </p:blipFill>
        <p:spPr>
          <a:xfrm>
            <a:off x="8565784" y="213653"/>
            <a:ext cx="3525602" cy="2516052"/>
          </a:xfrm>
          <a:prstGeom prst="rect">
            <a:avLst/>
          </a:prstGeom>
        </p:spPr>
      </p:pic>
      <p:pic>
        <p:nvPicPr>
          <p:cNvPr id="17" name="Image 16" descr="Une image contenant capture d’écran, texte, Tracé, diagramme&#10;&#10;Description générée automatiquement">
            <a:extLst>
              <a:ext uri="{FF2B5EF4-FFF2-40B4-BE49-F238E27FC236}">
                <a16:creationId xmlns:a16="http://schemas.microsoft.com/office/drawing/2014/main" id="{385EE547-2D6C-C50E-61AF-90DC64BE8E08}"/>
              </a:ext>
            </a:extLst>
          </p:cNvPr>
          <p:cNvPicPr>
            <a:picLocks noChangeAspect="1"/>
          </p:cNvPicPr>
          <p:nvPr/>
        </p:nvPicPr>
        <p:blipFill rotWithShape="1">
          <a:blip r:embed="rId4">
            <a:extLst>
              <a:ext uri="{28A0092B-C50C-407E-A947-70E740481C1C}">
                <a14:useLocalDpi xmlns:a14="http://schemas.microsoft.com/office/drawing/2010/main" val="0"/>
              </a:ext>
            </a:extLst>
          </a:blip>
          <a:srcRect l="10000" t="8195" r="7592" b="4811"/>
          <a:stretch/>
        </p:blipFill>
        <p:spPr>
          <a:xfrm>
            <a:off x="956413" y="3843537"/>
            <a:ext cx="3658149" cy="2574527"/>
          </a:xfrm>
          <a:prstGeom prst="rect">
            <a:avLst/>
          </a:prstGeom>
        </p:spPr>
      </p:pic>
      <p:pic>
        <p:nvPicPr>
          <p:cNvPr id="19" name="Image 18" descr="Une image contenant texte, capture d’écran, diagramme, cercle&#10;&#10;Description générée automatiquement">
            <a:extLst>
              <a:ext uri="{FF2B5EF4-FFF2-40B4-BE49-F238E27FC236}">
                <a16:creationId xmlns:a16="http://schemas.microsoft.com/office/drawing/2014/main" id="{A084545C-BB2A-9A19-34FB-E0E0C65839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4562" y="3429000"/>
            <a:ext cx="2867025" cy="2867025"/>
          </a:xfrm>
          <a:prstGeom prst="rect">
            <a:avLst/>
          </a:prstGeom>
        </p:spPr>
      </p:pic>
    </p:spTree>
    <p:extLst>
      <p:ext uri="{BB962C8B-B14F-4D97-AF65-F5344CB8AC3E}">
        <p14:creationId xmlns:p14="http://schemas.microsoft.com/office/powerpoint/2010/main" val="218614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E619D9-F9DB-5A87-6550-521ED8A42EF9}"/>
              </a:ext>
            </a:extLst>
          </p:cNvPr>
          <p:cNvSpPr>
            <a:spLocks noGrp="1"/>
          </p:cNvSpPr>
          <p:nvPr>
            <p:ph type="title"/>
          </p:nvPr>
        </p:nvSpPr>
        <p:spPr/>
        <p:txBody>
          <a:bodyPr/>
          <a:lstStyle/>
          <a:p>
            <a:r>
              <a:rPr lang="en-CA" dirty="0"/>
              <a:t>Conclusion</a:t>
            </a:r>
            <a:endParaRPr lang="fr-CA" dirty="0"/>
          </a:p>
        </p:txBody>
      </p:sp>
      <p:sp>
        <p:nvSpPr>
          <p:cNvPr id="4" name="Espace réservé du contenu 3">
            <a:extLst>
              <a:ext uri="{FF2B5EF4-FFF2-40B4-BE49-F238E27FC236}">
                <a16:creationId xmlns:a16="http://schemas.microsoft.com/office/drawing/2014/main" id="{8CF6B297-F38B-6435-6B64-7B592CE54A53}"/>
              </a:ext>
            </a:extLst>
          </p:cNvPr>
          <p:cNvSpPr>
            <a:spLocks noGrp="1"/>
          </p:cNvSpPr>
          <p:nvPr>
            <p:ph sz="half" idx="1"/>
          </p:nvPr>
        </p:nvSpPr>
        <p:spPr>
          <a:xfrm>
            <a:off x="647455" y="1376038"/>
            <a:ext cx="10897090" cy="3754761"/>
          </a:xfrm>
        </p:spPr>
        <p:txBody>
          <a:bodyPr/>
          <a:lstStyle/>
          <a:p>
            <a:r>
              <a:rPr lang="en-CA" sz="2400" dirty="0"/>
              <a:t>NEWS-G and SPCs well suited for low mass dark matter search.</a:t>
            </a:r>
          </a:p>
          <a:p>
            <a:endParaRPr lang="en-CA" sz="2400" dirty="0"/>
          </a:p>
          <a:p>
            <a:r>
              <a:rPr lang="en-CA" sz="2400" dirty="0"/>
              <a:t>LSM data able to set new SD-p WIMP constraints with CH</a:t>
            </a:r>
            <a:r>
              <a:rPr lang="en-CA" sz="2400" baseline="-25000" dirty="0"/>
              <a:t>4</a:t>
            </a:r>
            <a:r>
              <a:rPr lang="en-CA" sz="2400" dirty="0"/>
              <a:t>.</a:t>
            </a:r>
          </a:p>
          <a:p>
            <a:endParaRPr lang="en-CA" sz="2400" dirty="0"/>
          </a:p>
          <a:p>
            <a:r>
              <a:rPr lang="en-CA" sz="2400" dirty="0"/>
              <a:t>Currently taking improved physics data at SNOLAB.</a:t>
            </a:r>
          </a:p>
          <a:p>
            <a:endParaRPr lang="en-CA" sz="2400" dirty="0"/>
          </a:p>
          <a:p>
            <a:r>
              <a:rPr lang="en-CA" sz="2400" dirty="0"/>
              <a:t>Expecting even better results from the SNOLAB data.</a:t>
            </a:r>
            <a:endParaRPr lang="fr-CA" sz="2400" dirty="0"/>
          </a:p>
        </p:txBody>
      </p:sp>
      <p:sp>
        <p:nvSpPr>
          <p:cNvPr id="3" name="ZoneTexte 2">
            <a:extLst>
              <a:ext uri="{FF2B5EF4-FFF2-40B4-BE49-F238E27FC236}">
                <a16:creationId xmlns:a16="http://schemas.microsoft.com/office/drawing/2014/main" id="{FDAE57A8-4C1E-FD90-2903-1835F6E7052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16</a:t>
            </a:fld>
            <a:endParaRPr lang="en-CA" dirty="0"/>
          </a:p>
        </p:txBody>
      </p:sp>
      <p:pic>
        <p:nvPicPr>
          <p:cNvPr id="5" name="Image 4" descr="Une image contenant intérieur, jaune, usine, équipement&#10;&#10;Description générée automatiquement">
            <a:extLst>
              <a:ext uri="{FF2B5EF4-FFF2-40B4-BE49-F238E27FC236}">
                <a16:creationId xmlns:a16="http://schemas.microsoft.com/office/drawing/2014/main" id="{9CD6A174-8981-CE85-1485-3F33467B73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8994146" y="1802555"/>
            <a:ext cx="3412137" cy="2559103"/>
          </a:xfrm>
          <a:prstGeom prst="rect">
            <a:avLst/>
          </a:prstGeom>
        </p:spPr>
      </p:pic>
    </p:spTree>
    <p:extLst>
      <p:ext uri="{BB962C8B-B14F-4D97-AF65-F5344CB8AC3E}">
        <p14:creationId xmlns:p14="http://schemas.microsoft.com/office/powerpoint/2010/main" val="3868690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150DD2-66ED-498F-8C03-3ACEC76D611C}"/>
              </a:ext>
            </a:extLst>
          </p:cNvPr>
          <p:cNvSpPr>
            <a:spLocks noGrp="1"/>
          </p:cNvSpPr>
          <p:nvPr>
            <p:ph type="ctrTitle"/>
          </p:nvPr>
        </p:nvSpPr>
        <p:spPr>
          <a:xfrm>
            <a:off x="5019869" y="320982"/>
            <a:ext cx="2080758" cy="1483548"/>
          </a:xfrm>
        </p:spPr>
        <p:txBody>
          <a:bodyPr/>
          <a:lstStyle/>
          <a:p>
            <a:pPr algn="ctr"/>
            <a:r>
              <a:rPr lang="en-CA" dirty="0">
                <a:effectLst>
                  <a:outerShdw blurRad="38100" dist="38100" dir="2700000" algn="tl">
                    <a:srgbClr val="000000">
                      <a:alpha val="43137"/>
                    </a:srgbClr>
                  </a:outerShdw>
                </a:effectLst>
              </a:rPr>
              <a:t>Thank you!</a:t>
            </a:r>
          </a:p>
        </p:txBody>
      </p:sp>
      <p:pic>
        <p:nvPicPr>
          <p:cNvPr id="4" name="Image 3" descr="Une image contenant ciel, plein air, Vêtements à haute visibilité, vêtements de travail&#10;&#10;Description générée automatiquement">
            <a:extLst>
              <a:ext uri="{FF2B5EF4-FFF2-40B4-BE49-F238E27FC236}">
                <a16:creationId xmlns:a16="http://schemas.microsoft.com/office/drawing/2014/main" id="{01236043-FD5B-018C-45FF-9FE5713AFEE7}"/>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b="4984"/>
          <a:stretch/>
        </p:blipFill>
        <p:spPr>
          <a:xfrm>
            <a:off x="903612" y="2068496"/>
            <a:ext cx="10384776" cy="3275861"/>
          </a:xfrm>
          <a:prstGeom prst="rect">
            <a:avLst/>
          </a:prstGeom>
        </p:spPr>
      </p:pic>
      <p:pic>
        <p:nvPicPr>
          <p:cNvPr id="5" name="Image 4" descr="Une image contenant Police, Graphique, texte, logo&#10;&#10;Description générée automatiquement">
            <a:extLst>
              <a:ext uri="{FF2B5EF4-FFF2-40B4-BE49-F238E27FC236}">
                <a16:creationId xmlns:a16="http://schemas.microsoft.com/office/drawing/2014/main" id="{2A561EA1-EAF7-D456-EFE0-82CD4457EB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6116" y="5486082"/>
            <a:ext cx="1524132" cy="725487"/>
          </a:xfrm>
          <a:prstGeom prst="rect">
            <a:avLst/>
          </a:prstGeom>
        </p:spPr>
      </p:pic>
      <p:pic>
        <p:nvPicPr>
          <p:cNvPr id="11" name="Image 10">
            <a:extLst>
              <a:ext uri="{FF2B5EF4-FFF2-40B4-BE49-F238E27FC236}">
                <a16:creationId xmlns:a16="http://schemas.microsoft.com/office/drawing/2014/main" id="{D73E75EA-FB8F-2838-F808-42433ACA972F}"/>
              </a:ext>
            </a:extLst>
          </p:cNvPr>
          <p:cNvPicPr>
            <a:picLocks noChangeAspect="1"/>
          </p:cNvPicPr>
          <p:nvPr/>
        </p:nvPicPr>
        <p:blipFill>
          <a:blip r:embed="rId4"/>
          <a:stretch>
            <a:fillRect/>
          </a:stretch>
        </p:blipFill>
        <p:spPr>
          <a:xfrm>
            <a:off x="140834" y="552222"/>
            <a:ext cx="1618445" cy="857776"/>
          </a:xfrm>
          <a:prstGeom prst="rect">
            <a:avLst/>
          </a:prstGeom>
        </p:spPr>
      </p:pic>
      <p:pic>
        <p:nvPicPr>
          <p:cNvPr id="17" name="Image 16">
            <a:extLst>
              <a:ext uri="{FF2B5EF4-FFF2-40B4-BE49-F238E27FC236}">
                <a16:creationId xmlns:a16="http://schemas.microsoft.com/office/drawing/2014/main" id="{8F50FA9A-02AB-37C0-A9DD-717267595801}"/>
              </a:ext>
            </a:extLst>
          </p:cNvPr>
          <p:cNvPicPr>
            <a:picLocks noChangeAspect="1"/>
          </p:cNvPicPr>
          <p:nvPr/>
        </p:nvPicPr>
        <p:blipFill>
          <a:blip r:embed="rId5"/>
          <a:stretch>
            <a:fillRect/>
          </a:stretch>
        </p:blipFill>
        <p:spPr>
          <a:xfrm>
            <a:off x="9221588" y="0"/>
            <a:ext cx="3143306" cy="1303927"/>
          </a:xfrm>
          <a:prstGeom prst="rect">
            <a:avLst/>
          </a:prstGeom>
        </p:spPr>
      </p:pic>
      <p:pic>
        <p:nvPicPr>
          <p:cNvPr id="19" name="Image 18" descr="Une image contenant texte, Police, capture d’écran, Graphique&#10;&#10;Description générée automatiquement">
            <a:extLst>
              <a:ext uri="{FF2B5EF4-FFF2-40B4-BE49-F238E27FC236}">
                <a16:creationId xmlns:a16="http://schemas.microsoft.com/office/drawing/2014/main" id="{0A973361-22A0-50EC-8FC8-BE6885E9D06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23208" y="480957"/>
            <a:ext cx="2140431" cy="1104012"/>
          </a:xfrm>
          <a:prstGeom prst="rect">
            <a:avLst/>
          </a:prstGeom>
        </p:spPr>
      </p:pic>
      <p:pic>
        <p:nvPicPr>
          <p:cNvPr id="21" name="Image 20" descr="Une image contenant texte, Emblème, écusson, logo&#10;&#10;Description générée automatiquement">
            <a:extLst>
              <a:ext uri="{FF2B5EF4-FFF2-40B4-BE49-F238E27FC236}">
                <a16:creationId xmlns:a16="http://schemas.microsoft.com/office/drawing/2014/main" id="{7E70F6AF-CB04-B4DA-4553-E8D106CC4E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56857" y="502243"/>
            <a:ext cx="1494855" cy="1324163"/>
          </a:xfrm>
          <a:prstGeom prst="rect">
            <a:avLst/>
          </a:prstGeom>
        </p:spPr>
      </p:pic>
      <p:pic>
        <p:nvPicPr>
          <p:cNvPr id="23" name="Image 22">
            <a:extLst>
              <a:ext uri="{FF2B5EF4-FFF2-40B4-BE49-F238E27FC236}">
                <a16:creationId xmlns:a16="http://schemas.microsoft.com/office/drawing/2014/main" id="{A13AED54-1DDC-3C75-5D6D-41F922E35F11}"/>
              </a:ext>
            </a:extLst>
          </p:cNvPr>
          <p:cNvPicPr>
            <a:picLocks noChangeAspect="1"/>
          </p:cNvPicPr>
          <p:nvPr/>
        </p:nvPicPr>
        <p:blipFill>
          <a:blip r:embed="rId8"/>
          <a:stretch>
            <a:fillRect/>
          </a:stretch>
        </p:blipFill>
        <p:spPr>
          <a:xfrm>
            <a:off x="9860889" y="844879"/>
            <a:ext cx="1864703" cy="1335346"/>
          </a:xfrm>
          <a:prstGeom prst="rect">
            <a:avLst/>
          </a:prstGeom>
        </p:spPr>
      </p:pic>
      <p:pic>
        <p:nvPicPr>
          <p:cNvPr id="25" name="Image 24">
            <a:extLst>
              <a:ext uri="{FF2B5EF4-FFF2-40B4-BE49-F238E27FC236}">
                <a16:creationId xmlns:a16="http://schemas.microsoft.com/office/drawing/2014/main" id="{B40ADD0C-6AC4-34FE-3BD2-03AAC0B1BCFF}"/>
              </a:ext>
            </a:extLst>
          </p:cNvPr>
          <p:cNvPicPr>
            <a:picLocks noChangeAspect="1"/>
          </p:cNvPicPr>
          <p:nvPr/>
        </p:nvPicPr>
        <p:blipFill>
          <a:blip r:embed="rId9"/>
          <a:stretch>
            <a:fillRect/>
          </a:stretch>
        </p:blipFill>
        <p:spPr>
          <a:xfrm>
            <a:off x="2393713" y="5414529"/>
            <a:ext cx="1749629" cy="886737"/>
          </a:xfrm>
          <a:prstGeom prst="rect">
            <a:avLst/>
          </a:prstGeom>
        </p:spPr>
      </p:pic>
      <p:pic>
        <p:nvPicPr>
          <p:cNvPr id="27" name="Image 26">
            <a:extLst>
              <a:ext uri="{FF2B5EF4-FFF2-40B4-BE49-F238E27FC236}">
                <a16:creationId xmlns:a16="http://schemas.microsoft.com/office/drawing/2014/main" id="{035C3175-B4E3-CC83-0A57-6F2488BD97E2}"/>
              </a:ext>
            </a:extLst>
          </p:cNvPr>
          <p:cNvPicPr>
            <a:picLocks noChangeAspect="1"/>
          </p:cNvPicPr>
          <p:nvPr/>
        </p:nvPicPr>
        <p:blipFill>
          <a:blip r:embed="rId10"/>
          <a:stretch>
            <a:fillRect/>
          </a:stretch>
        </p:blipFill>
        <p:spPr>
          <a:xfrm>
            <a:off x="6639627" y="437762"/>
            <a:ext cx="1955855" cy="1320728"/>
          </a:xfrm>
          <a:prstGeom prst="rect">
            <a:avLst/>
          </a:prstGeom>
        </p:spPr>
      </p:pic>
      <p:pic>
        <p:nvPicPr>
          <p:cNvPr id="29" name="Image 28">
            <a:extLst>
              <a:ext uri="{FF2B5EF4-FFF2-40B4-BE49-F238E27FC236}">
                <a16:creationId xmlns:a16="http://schemas.microsoft.com/office/drawing/2014/main" id="{78879D6E-5EF6-060E-B647-0CAF3F4ABFC9}"/>
              </a:ext>
            </a:extLst>
          </p:cNvPr>
          <p:cNvPicPr>
            <a:picLocks noChangeAspect="1"/>
          </p:cNvPicPr>
          <p:nvPr/>
        </p:nvPicPr>
        <p:blipFill>
          <a:blip r:embed="rId11"/>
          <a:stretch>
            <a:fillRect/>
          </a:stretch>
        </p:blipFill>
        <p:spPr>
          <a:xfrm>
            <a:off x="-58012" y="5424028"/>
            <a:ext cx="2223277" cy="933777"/>
          </a:xfrm>
          <a:prstGeom prst="rect">
            <a:avLst/>
          </a:prstGeom>
        </p:spPr>
      </p:pic>
      <p:pic>
        <p:nvPicPr>
          <p:cNvPr id="31" name="Image 30">
            <a:extLst>
              <a:ext uri="{FF2B5EF4-FFF2-40B4-BE49-F238E27FC236}">
                <a16:creationId xmlns:a16="http://schemas.microsoft.com/office/drawing/2014/main" id="{22858DC3-36D8-29DC-9507-EA3B39DA96B8}"/>
              </a:ext>
            </a:extLst>
          </p:cNvPr>
          <p:cNvPicPr>
            <a:picLocks noChangeAspect="1"/>
          </p:cNvPicPr>
          <p:nvPr/>
        </p:nvPicPr>
        <p:blipFill>
          <a:blip r:embed="rId12"/>
          <a:stretch>
            <a:fillRect/>
          </a:stretch>
        </p:blipFill>
        <p:spPr>
          <a:xfrm>
            <a:off x="3465990" y="501898"/>
            <a:ext cx="1575839" cy="1062129"/>
          </a:xfrm>
          <a:prstGeom prst="rect">
            <a:avLst/>
          </a:prstGeom>
        </p:spPr>
      </p:pic>
      <p:pic>
        <p:nvPicPr>
          <p:cNvPr id="33" name="Image 32">
            <a:extLst>
              <a:ext uri="{FF2B5EF4-FFF2-40B4-BE49-F238E27FC236}">
                <a16:creationId xmlns:a16="http://schemas.microsoft.com/office/drawing/2014/main" id="{D611A444-69C8-A7BD-F474-3CCA5ADB6633}"/>
              </a:ext>
            </a:extLst>
          </p:cNvPr>
          <p:cNvPicPr>
            <a:picLocks noChangeAspect="1"/>
          </p:cNvPicPr>
          <p:nvPr/>
        </p:nvPicPr>
        <p:blipFill>
          <a:blip r:embed="rId13"/>
          <a:stretch>
            <a:fillRect/>
          </a:stretch>
        </p:blipFill>
        <p:spPr>
          <a:xfrm>
            <a:off x="6453022" y="5424028"/>
            <a:ext cx="1243805" cy="1187799"/>
          </a:xfrm>
          <a:prstGeom prst="rect">
            <a:avLst/>
          </a:prstGeom>
        </p:spPr>
      </p:pic>
    </p:spTree>
    <p:extLst>
      <p:ext uri="{BB962C8B-B14F-4D97-AF65-F5344CB8AC3E}">
        <p14:creationId xmlns:p14="http://schemas.microsoft.com/office/powerpoint/2010/main" val="2979407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D344571-1F1D-F1F2-CD40-2E13D109EB90}"/>
              </a:ext>
            </a:extLst>
          </p:cNvPr>
          <p:cNvSpPr>
            <a:spLocks noGrp="1"/>
          </p:cNvSpPr>
          <p:nvPr>
            <p:ph type="ctrTitle"/>
          </p:nvPr>
        </p:nvSpPr>
        <p:spPr/>
        <p:txBody>
          <a:bodyPr/>
          <a:lstStyle/>
          <a:p>
            <a:r>
              <a:rPr lang="fr-CA" dirty="0"/>
              <a:t>Extra slides</a:t>
            </a:r>
          </a:p>
        </p:txBody>
      </p:sp>
      <p:sp>
        <p:nvSpPr>
          <p:cNvPr id="5" name="Sous-titre 4">
            <a:extLst>
              <a:ext uri="{FF2B5EF4-FFF2-40B4-BE49-F238E27FC236}">
                <a16:creationId xmlns:a16="http://schemas.microsoft.com/office/drawing/2014/main" id="{0F314025-18E0-3838-F2EE-3AFBD0E6ACA3}"/>
              </a:ext>
            </a:extLst>
          </p:cNvPr>
          <p:cNvSpPr>
            <a:spLocks noGrp="1"/>
          </p:cNvSpPr>
          <p:nvPr>
            <p:ph type="subTitle" idx="1"/>
          </p:nvPr>
        </p:nvSpPr>
        <p:spPr/>
        <p:txBody>
          <a:bodyPr/>
          <a:lstStyle/>
          <a:p>
            <a:endParaRPr lang="fr-CA"/>
          </a:p>
        </p:txBody>
      </p:sp>
    </p:spTree>
    <p:extLst>
      <p:ext uri="{BB962C8B-B14F-4D97-AF65-F5344CB8AC3E}">
        <p14:creationId xmlns:p14="http://schemas.microsoft.com/office/powerpoint/2010/main" val="20114884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9BBA6-7B53-6DF9-A1E1-30C824898AB9}"/>
              </a:ext>
            </a:extLst>
          </p:cNvPr>
          <p:cNvSpPr>
            <a:spLocks noGrp="1"/>
          </p:cNvSpPr>
          <p:nvPr>
            <p:ph type="title"/>
          </p:nvPr>
        </p:nvSpPr>
        <p:spPr/>
        <p:txBody>
          <a:bodyPr/>
          <a:lstStyle/>
          <a:p>
            <a:r>
              <a:rPr lang="en-CA" dirty="0"/>
              <a:t>Future projects</a:t>
            </a:r>
            <a:endParaRPr lang="fr-CA" dirty="0"/>
          </a:p>
        </p:txBody>
      </p:sp>
      <p:sp>
        <p:nvSpPr>
          <p:cNvPr id="3" name="Espace réservé du contenu 2">
            <a:extLst>
              <a:ext uri="{FF2B5EF4-FFF2-40B4-BE49-F238E27FC236}">
                <a16:creationId xmlns:a16="http://schemas.microsoft.com/office/drawing/2014/main" id="{664450B0-3F79-E8B8-0133-641727705F7A}"/>
              </a:ext>
            </a:extLst>
          </p:cNvPr>
          <p:cNvSpPr>
            <a:spLocks noGrp="1"/>
          </p:cNvSpPr>
          <p:nvPr>
            <p:ph sz="half" idx="1"/>
          </p:nvPr>
        </p:nvSpPr>
        <p:spPr>
          <a:xfrm>
            <a:off x="599585" y="1171851"/>
            <a:ext cx="6973067" cy="4785065"/>
          </a:xfrm>
        </p:spPr>
        <p:txBody>
          <a:bodyPr/>
          <a:lstStyle/>
          <a:p>
            <a:r>
              <a:rPr lang="en-CA" sz="2000" dirty="0" err="1"/>
              <a:t>ECuME</a:t>
            </a:r>
            <a:r>
              <a:rPr lang="en-CA" sz="2000" dirty="0"/>
              <a:t> (&amp; </a:t>
            </a:r>
            <a:r>
              <a:rPr lang="en-CA" sz="2000" dirty="0" err="1"/>
              <a:t>miniECuME</a:t>
            </a:r>
            <a:r>
              <a:rPr lang="en-CA" sz="2000" dirty="0"/>
              <a:t>):</a:t>
            </a:r>
          </a:p>
          <a:p>
            <a:pPr lvl="1">
              <a:buFont typeface="Calibri" panose="020F0502020204030204" pitchFamily="34" charset="0"/>
              <a:buChar char="◦"/>
            </a:pPr>
            <a:r>
              <a:rPr lang="en-CA" sz="2000" dirty="0"/>
              <a:t>Fully underground electroformed 140 cm of diameter copper sphere in SNOLAB.</a:t>
            </a:r>
            <a:br>
              <a:rPr lang="en-CA" sz="2000" dirty="0"/>
            </a:br>
            <a:r>
              <a:rPr lang="en-CA" sz="2000" dirty="0"/>
              <a:t>(tests ongoing at PNNL)</a:t>
            </a:r>
          </a:p>
          <a:p>
            <a:r>
              <a:rPr lang="en-CA" sz="2000" dirty="0" err="1"/>
              <a:t>DarkSPHERE</a:t>
            </a:r>
            <a:r>
              <a:rPr lang="en-CA" sz="2000" dirty="0"/>
              <a:t>:</a:t>
            </a:r>
          </a:p>
          <a:p>
            <a:pPr lvl="1">
              <a:buFont typeface="Calibri" panose="020F0502020204030204" pitchFamily="34" charset="0"/>
              <a:buChar char="◦"/>
            </a:pPr>
            <a:r>
              <a:rPr lang="en-CA" sz="2000" dirty="0"/>
              <a:t>Fully electroformed 3m of diameter sphere in a water shield.</a:t>
            </a:r>
            <a:br>
              <a:rPr lang="en-CA" sz="2000" dirty="0"/>
            </a:br>
            <a:r>
              <a:rPr lang="en-CA" sz="2000" dirty="0"/>
              <a:t>(under consideration)</a:t>
            </a:r>
          </a:p>
          <a:p>
            <a:r>
              <a:rPr lang="en-CA" sz="2000" dirty="0"/>
              <a:t>NEWS-G3:</a:t>
            </a:r>
          </a:p>
          <a:p>
            <a:pPr lvl="1">
              <a:buFont typeface="Calibri" panose="020F0502020204030204" pitchFamily="34" charset="0"/>
              <a:buChar char="◦"/>
            </a:pPr>
            <a:r>
              <a:rPr lang="en-CA" sz="2000" dirty="0"/>
              <a:t>Shield at Queen’s University intended for CE</a:t>
            </a:r>
            <a:r>
              <a:rPr lang="el-GR" sz="2000" dirty="0"/>
              <a:t>ν</a:t>
            </a:r>
            <a:r>
              <a:rPr lang="en-CA" sz="2000" dirty="0"/>
              <a:t>NS detection at nuclear reactors.</a:t>
            </a:r>
            <a:br>
              <a:rPr lang="en-CA" sz="2000" dirty="0"/>
            </a:br>
            <a:r>
              <a:rPr lang="en-CA" sz="2000" dirty="0"/>
              <a:t>(shield completed, started testing)</a:t>
            </a:r>
          </a:p>
        </p:txBody>
      </p:sp>
      <p:pic>
        <p:nvPicPr>
          <p:cNvPr id="5" name="Image 4">
            <a:extLst>
              <a:ext uri="{FF2B5EF4-FFF2-40B4-BE49-F238E27FC236}">
                <a16:creationId xmlns:a16="http://schemas.microsoft.com/office/drawing/2014/main" id="{34D32A90-2F0D-B76E-480F-8B807E6B8CD1}"/>
              </a:ext>
            </a:extLst>
          </p:cNvPr>
          <p:cNvPicPr>
            <a:picLocks noChangeAspect="1"/>
          </p:cNvPicPr>
          <p:nvPr/>
        </p:nvPicPr>
        <p:blipFill>
          <a:blip r:embed="rId2"/>
          <a:stretch>
            <a:fillRect/>
          </a:stretch>
        </p:blipFill>
        <p:spPr>
          <a:xfrm>
            <a:off x="8757992" y="197370"/>
            <a:ext cx="3179191" cy="2899938"/>
          </a:xfrm>
          <a:prstGeom prst="rect">
            <a:avLst/>
          </a:prstGeom>
        </p:spPr>
      </p:pic>
      <p:pic>
        <p:nvPicPr>
          <p:cNvPr id="9" name="Image 8" descr="Une image contenant intérieur, bâtiment&#10;&#10;Description générée automatiquement">
            <a:extLst>
              <a:ext uri="{FF2B5EF4-FFF2-40B4-BE49-F238E27FC236}">
                <a16:creationId xmlns:a16="http://schemas.microsoft.com/office/drawing/2014/main" id="{95F54240-ADEE-F0E2-34AF-B08C237BF3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7484" y="3148110"/>
            <a:ext cx="3551961" cy="2663971"/>
          </a:xfrm>
          <a:prstGeom prst="rect">
            <a:avLst/>
          </a:prstGeom>
        </p:spPr>
      </p:pic>
      <p:sp>
        <p:nvSpPr>
          <p:cNvPr id="12" name="ZoneTexte 11">
            <a:extLst>
              <a:ext uri="{FF2B5EF4-FFF2-40B4-BE49-F238E27FC236}">
                <a16:creationId xmlns:a16="http://schemas.microsoft.com/office/drawing/2014/main" id="{44451446-CF27-2E57-C234-AB06876BEF0C}"/>
              </a:ext>
            </a:extLst>
          </p:cNvPr>
          <p:cNvSpPr txBox="1"/>
          <p:nvPr/>
        </p:nvSpPr>
        <p:spPr>
          <a:xfrm>
            <a:off x="8757992" y="2727976"/>
            <a:ext cx="2057400" cy="369332"/>
          </a:xfrm>
          <a:prstGeom prst="rect">
            <a:avLst/>
          </a:prstGeom>
          <a:noFill/>
        </p:spPr>
        <p:txBody>
          <a:bodyPr wrap="square">
            <a:spAutoFit/>
          </a:bodyPr>
          <a:lstStyle/>
          <a:p>
            <a:r>
              <a:rPr lang="fr-CA" dirty="0">
                <a:hlinkClick r:id="rId4"/>
              </a:rPr>
              <a:t>arXiv:2301.05183</a:t>
            </a:r>
            <a:r>
              <a:rPr lang="fr-CA" dirty="0"/>
              <a:t> </a:t>
            </a:r>
          </a:p>
        </p:txBody>
      </p:sp>
      <p:sp>
        <p:nvSpPr>
          <p:cNvPr id="6" name="ZoneTexte 5">
            <a:extLst>
              <a:ext uri="{FF2B5EF4-FFF2-40B4-BE49-F238E27FC236}">
                <a16:creationId xmlns:a16="http://schemas.microsoft.com/office/drawing/2014/main" id="{E1043326-C66C-550C-8B38-3DFE81A2C795}"/>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19</a:t>
            </a:fld>
            <a:endParaRPr lang="en-CA" dirty="0"/>
          </a:p>
        </p:txBody>
      </p:sp>
    </p:spTree>
    <p:extLst>
      <p:ext uri="{BB962C8B-B14F-4D97-AF65-F5344CB8AC3E}">
        <p14:creationId xmlns:p14="http://schemas.microsoft.com/office/powerpoint/2010/main" val="3931068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A53342EB-655F-C2E1-7C5A-AD717AB369C7}"/>
              </a:ext>
            </a:extLst>
          </p:cNvPr>
          <p:cNvSpPr>
            <a:spLocks noGrp="1"/>
          </p:cNvSpPr>
          <p:nvPr>
            <p:ph type="title"/>
          </p:nvPr>
        </p:nvSpPr>
        <p:spPr>
          <a:xfrm>
            <a:off x="599585" y="438195"/>
            <a:ext cx="10897200" cy="627189"/>
          </a:xfrm>
        </p:spPr>
        <p:txBody>
          <a:bodyPr/>
          <a:lstStyle/>
          <a:p>
            <a:r>
              <a:rPr lang="en-CA" dirty="0"/>
              <a:t>Dark matter theory</a:t>
            </a:r>
            <a:endParaRPr lang="fr-CA" dirty="0"/>
          </a:p>
        </p:txBody>
      </p:sp>
      <p:sp>
        <p:nvSpPr>
          <p:cNvPr id="6" name="Espace réservé du contenu 5">
            <a:extLst>
              <a:ext uri="{FF2B5EF4-FFF2-40B4-BE49-F238E27FC236}">
                <a16:creationId xmlns:a16="http://schemas.microsoft.com/office/drawing/2014/main" id="{3FEE3E7A-B94B-B315-1830-AC4FE34DF996}"/>
              </a:ext>
            </a:extLst>
          </p:cNvPr>
          <p:cNvSpPr>
            <a:spLocks noGrp="1"/>
          </p:cNvSpPr>
          <p:nvPr>
            <p:ph sz="half" idx="1"/>
          </p:nvPr>
        </p:nvSpPr>
        <p:spPr>
          <a:xfrm>
            <a:off x="599585" y="1455938"/>
            <a:ext cx="6434070" cy="4758430"/>
          </a:xfrm>
        </p:spPr>
        <p:txBody>
          <a:bodyPr/>
          <a:lstStyle/>
          <a:p>
            <a:r>
              <a:rPr lang="en-CA" sz="2000" dirty="0"/>
              <a:t>Dark matter (DM) evidence:</a:t>
            </a:r>
          </a:p>
          <a:p>
            <a:pPr lvl="1">
              <a:buFont typeface="Calibri" panose="020F0502020204030204" pitchFamily="34" charset="0"/>
              <a:buChar char="◦"/>
            </a:pPr>
            <a:r>
              <a:rPr lang="en-CA" sz="2000" dirty="0"/>
              <a:t>First Zwicky (1933): Visible mass of galaxies much lower than expectation from virial theorem.</a:t>
            </a:r>
          </a:p>
          <a:p>
            <a:pPr lvl="1">
              <a:buFont typeface="Calibri" panose="020F0502020204030204" pitchFamily="34" charset="0"/>
              <a:buChar char="◦"/>
            </a:pPr>
            <a:r>
              <a:rPr lang="en-CA" sz="2000" dirty="0"/>
              <a:t>Rotation curves have velocities stay higher than expected from Kepler’s 3</a:t>
            </a:r>
            <a:r>
              <a:rPr lang="en-CA" sz="2000" baseline="30000" dirty="0"/>
              <a:t>rd</a:t>
            </a:r>
            <a:r>
              <a:rPr lang="en-CA" sz="2000" dirty="0"/>
              <a:t> law.</a:t>
            </a:r>
          </a:p>
          <a:p>
            <a:pPr lvl="1">
              <a:buFont typeface="Calibri" panose="020F0502020204030204" pitchFamily="34" charset="0"/>
              <a:buChar char="◦"/>
            </a:pPr>
            <a:r>
              <a:rPr lang="en-CA" sz="2000" dirty="0"/>
              <a:t>Fits on the CMB show 85% of the Universe’s mass as non-baryonic matter</a:t>
            </a:r>
          </a:p>
          <a:p>
            <a:pPr lvl="1">
              <a:buFont typeface="Calibri" panose="020F0502020204030204" pitchFamily="34" charset="0"/>
              <a:buChar char="◦"/>
            </a:pPr>
            <a:r>
              <a:rPr lang="en-CA" sz="2000" dirty="0"/>
              <a:t>Gravitational lensing shows the actual mass distribution of galaxies. Most of the Bullet cluster’s mass is invisible and less interacting. </a:t>
            </a:r>
          </a:p>
        </p:txBody>
      </p:sp>
      <p:pic>
        <p:nvPicPr>
          <p:cNvPr id="10" name="Image 9">
            <a:extLst>
              <a:ext uri="{FF2B5EF4-FFF2-40B4-BE49-F238E27FC236}">
                <a16:creationId xmlns:a16="http://schemas.microsoft.com/office/drawing/2014/main" id="{10A046EE-C59F-FDF9-075A-544AF567CA85}"/>
              </a:ext>
            </a:extLst>
          </p:cNvPr>
          <p:cNvPicPr>
            <a:picLocks noChangeAspect="1"/>
          </p:cNvPicPr>
          <p:nvPr/>
        </p:nvPicPr>
        <p:blipFill rotWithShape="1">
          <a:blip r:embed="rId2">
            <a:extLst>
              <a:ext uri="{28A0092B-C50C-407E-A947-70E740481C1C}">
                <a14:useLocalDpi xmlns:a14="http://schemas.microsoft.com/office/drawing/2010/main" val="0"/>
              </a:ext>
            </a:extLst>
          </a:blip>
          <a:srcRect l="3658" r="3753"/>
          <a:stretch/>
        </p:blipFill>
        <p:spPr>
          <a:xfrm>
            <a:off x="9333391" y="210269"/>
            <a:ext cx="2858609" cy="2728420"/>
          </a:xfrm>
          <a:prstGeom prst="rect">
            <a:avLst/>
          </a:prstGeom>
        </p:spPr>
      </p:pic>
      <p:pic>
        <p:nvPicPr>
          <p:cNvPr id="12" name="Image 11">
            <a:extLst>
              <a:ext uri="{FF2B5EF4-FFF2-40B4-BE49-F238E27FC236}">
                <a16:creationId xmlns:a16="http://schemas.microsoft.com/office/drawing/2014/main" id="{5D2B2661-5B89-9BE9-F0CD-7DF71A9B68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3600" y="2995679"/>
            <a:ext cx="4010959" cy="2786751"/>
          </a:xfrm>
          <a:prstGeom prst="rect">
            <a:avLst/>
          </a:prstGeom>
        </p:spPr>
      </p:pic>
      <p:pic>
        <p:nvPicPr>
          <p:cNvPr id="14" name="Image 13" descr="Une image contenant extérieur, lumière, trafic, arrêt&#10;&#10;Description générée automatiquement">
            <a:extLst>
              <a:ext uri="{FF2B5EF4-FFF2-40B4-BE49-F238E27FC236}">
                <a16:creationId xmlns:a16="http://schemas.microsoft.com/office/drawing/2014/main" id="{5DEDC3E8-82E1-4178-E324-136D3AB4A00D}"/>
              </a:ext>
            </a:extLst>
          </p:cNvPr>
          <p:cNvPicPr>
            <a:picLocks noChangeAspect="1"/>
          </p:cNvPicPr>
          <p:nvPr/>
        </p:nvPicPr>
        <p:blipFill rotWithShape="1">
          <a:blip r:embed="rId4">
            <a:extLst>
              <a:ext uri="{28A0092B-C50C-407E-A947-70E740481C1C}">
                <a14:useLocalDpi xmlns:a14="http://schemas.microsoft.com/office/drawing/2010/main" val="0"/>
              </a:ext>
            </a:extLst>
          </a:blip>
          <a:srcRect l="17949" r="16520"/>
          <a:stretch/>
        </p:blipFill>
        <p:spPr>
          <a:xfrm>
            <a:off x="7033655" y="307198"/>
            <a:ext cx="2299736" cy="2534562"/>
          </a:xfrm>
          <a:prstGeom prst="rect">
            <a:avLst/>
          </a:prstGeom>
        </p:spPr>
      </p:pic>
      <p:sp>
        <p:nvSpPr>
          <p:cNvPr id="2" name="ZoneTexte 1">
            <a:extLst>
              <a:ext uri="{FF2B5EF4-FFF2-40B4-BE49-F238E27FC236}">
                <a16:creationId xmlns:a16="http://schemas.microsoft.com/office/drawing/2014/main" id="{776338D3-1EFC-50C7-EB44-6F56E3800373}"/>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a:t>
            </a:fld>
            <a:endParaRPr lang="en-CA" dirty="0"/>
          </a:p>
        </p:txBody>
      </p:sp>
    </p:spTree>
    <p:extLst>
      <p:ext uri="{BB962C8B-B14F-4D97-AF65-F5344CB8AC3E}">
        <p14:creationId xmlns:p14="http://schemas.microsoft.com/office/powerpoint/2010/main" val="12344164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99BF606-0EFC-6328-193F-D576E4371530}"/>
              </a:ext>
            </a:extLst>
          </p:cNvPr>
          <p:cNvSpPr>
            <a:spLocks noGrp="1"/>
          </p:cNvSpPr>
          <p:nvPr>
            <p:ph type="title"/>
          </p:nvPr>
        </p:nvSpPr>
        <p:spPr/>
        <p:txBody>
          <a:bodyPr/>
          <a:lstStyle/>
          <a:p>
            <a:r>
              <a:rPr lang="en-CA" dirty="0"/>
              <a:t>Making the sphere, electroforming, etching</a:t>
            </a:r>
            <a:endParaRPr lang="fr-CA" dirty="0"/>
          </a:p>
        </p:txBody>
      </p:sp>
      <p:sp>
        <p:nvSpPr>
          <p:cNvPr id="3" name="Espace réservé du contenu 2">
            <a:extLst>
              <a:ext uri="{FF2B5EF4-FFF2-40B4-BE49-F238E27FC236}">
                <a16:creationId xmlns:a16="http://schemas.microsoft.com/office/drawing/2014/main" id="{BBCCC63B-9E7C-59B4-C33F-3BFA9E998B96}"/>
              </a:ext>
            </a:extLst>
          </p:cNvPr>
          <p:cNvSpPr>
            <a:spLocks noGrp="1"/>
          </p:cNvSpPr>
          <p:nvPr>
            <p:ph sz="half" idx="1"/>
          </p:nvPr>
        </p:nvSpPr>
        <p:spPr/>
        <p:txBody>
          <a:bodyPr/>
          <a:lstStyle/>
          <a:p>
            <a:endParaRPr lang="fr-CA" dirty="0"/>
          </a:p>
        </p:txBody>
      </p:sp>
      <p:pic>
        <p:nvPicPr>
          <p:cNvPr id="7" name="Image 6">
            <a:extLst>
              <a:ext uri="{FF2B5EF4-FFF2-40B4-BE49-F238E27FC236}">
                <a16:creationId xmlns:a16="http://schemas.microsoft.com/office/drawing/2014/main" id="{77CE8A1C-07C9-A3B0-59CA-E624795A8BFA}"/>
              </a:ext>
            </a:extLst>
          </p:cNvPr>
          <p:cNvPicPr>
            <a:picLocks noChangeAspect="1"/>
          </p:cNvPicPr>
          <p:nvPr/>
        </p:nvPicPr>
        <p:blipFill rotWithShape="1">
          <a:blip r:embed="rId2">
            <a:extLst>
              <a:ext uri="{28A0092B-C50C-407E-A947-70E740481C1C}">
                <a14:useLocalDpi xmlns:a14="http://schemas.microsoft.com/office/drawing/2010/main" val="0"/>
              </a:ext>
            </a:extLst>
          </a:blip>
          <a:srcRect l="6412" r="18749" b="59551"/>
          <a:stretch/>
        </p:blipFill>
        <p:spPr>
          <a:xfrm>
            <a:off x="145004" y="2184399"/>
            <a:ext cx="3561745" cy="2645053"/>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D582426F-DE84-18F2-2275-1C5311D1F8D3}"/>
              </a:ext>
            </a:extLst>
          </p:cNvPr>
          <p:cNvPicPr>
            <a:picLocks noChangeAspect="1"/>
          </p:cNvPicPr>
          <p:nvPr/>
        </p:nvPicPr>
        <p:blipFill rotWithShape="1">
          <a:blip r:embed="rId3">
            <a:extLst>
              <a:ext uri="{28A0092B-C50C-407E-A947-70E740481C1C}">
                <a14:useLocalDpi xmlns:a14="http://schemas.microsoft.com/office/drawing/2010/main" val="0"/>
              </a:ext>
            </a:extLst>
          </a:blip>
          <a:srcRect r="51068" b="15011"/>
          <a:stretch/>
        </p:blipFill>
        <p:spPr>
          <a:xfrm>
            <a:off x="4039966" y="2184399"/>
            <a:ext cx="3561745" cy="2682479"/>
          </a:xfrm>
          <a:prstGeom prst="rect">
            <a:avLst/>
          </a:prstGeom>
        </p:spPr>
      </p:pic>
      <p:pic>
        <p:nvPicPr>
          <p:cNvPr id="10" name="Image 9">
            <a:extLst>
              <a:ext uri="{FF2B5EF4-FFF2-40B4-BE49-F238E27FC236}">
                <a16:creationId xmlns:a16="http://schemas.microsoft.com/office/drawing/2014/main" id="{1E82BB0D-52AF-A1EB-00E2-FD44C7B6EE1C}"/>
              </a:ext>
            </a:extLst>
          </p:cNvPr>
          <p:cNvPicPr>
            <a:picLocks noChangeAspect="1"/>
          </p:cNvPicPr>
          <p:nvPr/>
        </p:nvPicPr>
        <p:blipFill rotWithShape="1">
          <a:blip r:embed="rId2">
            <a:extLst>
              <a:ext uri="{28A0092B-C50C-407E-A947-70E740481C1C}">
                <a14:useLocalDpi xmlns:a14="http://schemas.microsoft.com/office/drawing/2010/main" val="0"/>
              </a:ext>
            </a:extLst>
          </a:blip>
          <a:srcRect t="53873" b="6164"/>
          <a:stretch/>
        </p:blipFill>
        <p:spPr>
          <a:xfrm>
            <a:off x="8056292" y="2611266"/>
            <a:ext cx="3262316" cy="1791318"/>
          </a:xfrm>
          <a:prstGeom prst="rect">
            <a:avLst/>
          </a:prstGeom>
        </p:spPr>
      </p:pic>
    </p:spTree>
    <p:extLst>
      <p:ext uri="{BB962C8B-B14F-4D97-AF65-F5344CB8AC3E}">
        <p14:creationId xmlns:p14="http://schemas.microsoft.com/office/powerpoint/2010/main" val="4664526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E5DD79-D727-4A62-C945-4AA1AE69874F}"/>
              </a:ext>
            </a:extLst>
          </p:cNvPr>
          <p:cNvSpPr>
            <a:spLocks noGrp="1"/>
          </p:cNvSpPr>
          <p:nvPr>
            <p:ph type="title"/>
          </p:nvPr>
        </p:nvSpPr>
        <p:spPr/>
        <p:txBody>
          <a:bodyPr/>
          <a:lstStyle/>
          <a:p>
            <a:endParaRPr lang="en-CA" dirty="0"/>
          </a:p>
        </p:txBody>
      </p:sp>
      <p:sp>
        <p:nvSpPr>
          <p:cNvPr id="4" name="Rectangle 1">
            <a:extLst>
              <a:ext uri="{FF2B5EF4-FFF2-40B4-BE49-F238E27FC236}">
                <a16:creationId xmlns:a16="http://schemas.microsoft.com/office/drawing/2014/main" id="{A93A8E82-716A-8C52-3EA0-7F5CC1BB72A3}"/>
              </a:ext>
            </a:extLst>
          </p:cNvPr>
          <p:cNvSpPr>
            <a:spLocks noGrp="1" noChangeArrowheads="1"/>
          </p:cNvSpPr>
          <p:nvPr>
            <p:ph sz="half" idx="1"/>
          </p:nvPr>
        </p:nvSpPr>
        <p:spPr bwMode="auto">
          <a:xfrm>
            <a:off x="599584" y="1871053"/>
            <a:ext cx="11097115"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2"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lang="fr-FR" altLang="fr-FR" sz="2000" dirty="0"/>
              <a:t>Birmingham Purifier </a:t>
            </a:r>
          </a:p>
          <a:p>
            <a:pPr marL="228600" lvl="1" indent="0" eaLnBrk="0" fontAlgn="base" hangingPunct="0">
              <a:spcBef>
                <a:spcPct val="0"/>
              </a:spcBef>
              <a:spcAft>
                <a:spcPct val="0"/>
              </a:spcAft>
              <a:buFontTx/>
              <a:buChar char="•"/>
            </a:pPr>
            <a:r>
              <a:rPr lang="fr-FR" altLang="fr-FR" sz="2000" dirty="0" err="1"/>
              <a:t>oxygen</a:t>
            </a:r>
            <a:r>
              <a:rPr lang="fr-FR" altLang="fr-FR" sz="2000" dirty="0"/>
              <a:t> </a:t>
            </a:r>
            <a:r>
              <a:rPr lang="fr-FR" altLang="fr-FR" sz="2000" dirty="0" err="1"/>
              <a:t>removal</a:t>
            </a:r>
            <a:r>
              <a:rPr lang="fr-FR" altLang="fr-FR" sz="2000" dirty="0"/>
              <a:t> </a:t>
            </a:r>
          </a:p>
          <a:p>
            <a:pPr marL="228600" lvl="1" indent="0" eaLnBrk="0" fontAlgn="base" hangingPunct="0">
              <a:spcBef>
                <a:spcPct val="0"/>
              </a:spcBef>
              <a:spcAft>
                <a:spcPct val="0"/>
              </a:spcAft>
              <a:buFontTx/>
              <a:buChar char="•"/>
            </a:pPr>
            <a:r>
              <a:rPr lang="fr-FR" altLang="fr-FR" sz="2000" dirty="0" err="1"/>
              <a:t>copper</a:t>
            </a:r>
            <a:r>
              <a:rPr lang="fr-FR" altLang="fr-FR" sz="2000" dirty="0"/>
              <a:t> </a:t>
            </a:r>
            <a:r>
              <a:rPr lang="fr-FR" altLang="fr-FR" sz="2000" dirty="0" err="1"/>
              <a:t>balls</a:t>
            </a:r>
            <a:r>
              <a:rPr lang="fr-FR" altLang="fr-FR" sz="2000" dirty="0"/>
              <a:t> + </a:t>
            </a:r>
            <a:r>
              <a:rPr lang="fr-FR" altLang="fr-FR" sz="2000" dirty="0" err="1"/>
              <a:t>molecular</a:t>
            </a:r>
            <a:r>
              <a:rPr lang="fr-FR" altLang="fr-FR" sz="2000" dirty="0"/>
              <a:t> </a:t>
            </a:r>
            <a:r>
              <a:rPr lang="fr-FR" altLang="fr-FR" sz="2000" dirty="0" err="1"/>
              <a:t>sieve</a:t>
            </a:r>
            <a:r>
              <a:rPr lang="fr-FR" altLang="fr-FR" sz="2000" dirty="0"/>
              <a:t> </a:t>
            </a:r>
          </a:p>
          <a:p>
            <a:pPr marL="228600" lvl="1" indent="0" eaLnBrk="0" fontAlgn="base" hangingPunct="0">
              <a:spcBef>
                <a:spcPct val="0"/>
              </a:spcBef>
              <a:spcAft>
                <a:spcPct val="0"/>
              </a:spcAft>
              <a:buFontTx/>
              <a:buChar char="•"/>
            </a:pPr>
            <a:r>
              <a:rPr lang="fr-FR" altLang="fr-FR" sz="2000" dirty="0" err="1"/>
              <a:t>installed</a:t>
            </a:r>
            <a:r>
              <a:rPr lang="fr-FR" altLang="fr-FR" sz="2000" dirty="0"/>
              <a:t> at SNOLAB </a:t>
            </a:r>
          </a:p>
          <a:p>
            <a:pPr marL="228600" lvl="1" indent="0" eaLnBrk="0" fontAlgn="base" hangingPunct="0">
              <a:spcBef>
                <a:spcPct val="0"/>
              </a:spcBef>
              <a:spcAft>
                <a:spcPct val="0"/>
              </a:spcAft>
              <a:buFontTx/>
              <a:buChar char="•"/>
            </a:pPr>
            <a:r>
              <a:rPr lang="fr-FR" altLang="fr-FR" sz="2000" dirty="0"/>
              <a:t>few 10mBq radon</a:t>
            </a:r>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2000" dirty="0"/>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2000" dirty="0"/>
          </a:p>
          <a:p>
            <a:pPr marL="0" marR="0" lvl="0" indent="0" algn="l" defTabSz="914400" rtl="0" eaLnBrk="0" fontAlgn="base" latinLnBrk="0" hangingPunct="0">
              <a:lnSpc>
                <a:spcPct val="100000"/>
              </a:lnSpc>
              <a:spcBef>
                <a:spcPct val="0"/>
              </a:spcBef>
              <a:spcAft>
                <a:spcPct val="0"/>
              </a:spcAft>
              <a:buClrTx/>
              <a:buSzTx/>
              <a:buFontTx/>
              <a:buChar char="•"/>
              <a:tabLst/>
            </a:pPr>
            <a:endParaRPr lang="fr-FR" altLang="fr-FR" sz="2000" dirty="0"/>
          </a:p>
          <a:p>
            <a:pPr marL="0" marR="0" lvl="0" indent="0" algn="l" defTabSz="914400" rtl="0" eaLnBrk="0" fontAlgn="base" latinLnBrk="0" hangingPunct="0">
              <a:lnSpc>
                <a:spcPct val="100000"/>
              </a:lnSpc>
              <a:spcBef>
                <a:spcPct val="0"/>
              </a:spcBef>
              <a:spcAft>
                <a:spcPct val="0"/>
              </a:spcAft>
              <a:buClrTx/>
              <a:buSzTx/>
              <a:buNone/>
              <a:tabLst/>
            </a:pPr>
            <a:r>
              <a:rPr lang="fr-FR" altLang="fr-FR" sz="2000" dirty="0"/>
              <a:t>Radon trap </a:t>
            </a:r>
          </a:p>
          <a:p>
            <a:pPr marL="228600" lvl="1" indent="0" eaLnBrk="0" fontAlgn="base" hangingPunct="0">
              <a:spcBef>
                <a:spcPct val="0"/>
              </a:spcBef>
              <a:spcAft>
                <a:spcPct val="0"/>
              </a:spcAft>
              <a:buFontTx/>
              <a:buChar char="•"/>
            </a:pPr>
            <a:r>
              <a:rPr lang="fr-FR" altLang="fr-FR" sz="2000" dirty="0"/>
              <a:t>silver </a:t>
            </a:r>
            <a:r>
              <a:rPr lang="fr-FR" altLang="fr-FR" sz="2000" dirty="0" err="1"/>
              <a:t>zeolite</a:t>
            </a:r>
            <a:r>
              <a:rPr lang="fr-FR" altLang="fr-FR" sz="2000" dirty="0"/>
              <a:t> </a:t>
            </a:r>
          </a:p>
          <a:p>
            <a:pPr marL="228600" lvl="1" indent="0" eaLnBrk="0" fontAlgn="base" hangingPunct="0">
              <a:spcBef>
                <a:spcPct val="0"/>
              </a:spcBef>
              <a:spcAft>
                <a:spcPct val="0"/>
              </a:spcAft>
              <a:buFontTx/>
              <a:buChar char="•"/>
            </a:pPr>
            <a:r>
              <a:rPr lang="fr-FR" altLang="fr-FR" sz="2000" dirty="0" err="1"/>
              <a:t>tested</a:t>
            </a:r>
            <a:r>
              <a:rPr lang="fr-FR" altLang="fr-FR" sz="2000" dirty="0"/>
              <a:t> at </a:t>
            </a:r>
            <a:r>
              <a:rPr lang="fr-FR" altLang="fr-FR" sz="2000" dirty="0" err="1"/>
              <a:t>UoA</a:t>
            </a:r>
            <a:r>
              <a:rPr lang="fr-FR" altLang="fr-FR" sz="2000" dirty="0"/>
              <a:t> </a:t>
            </a:r>
          </a:p>
          <a:p>
            <a:pPr marL="228600" lvl="1" indent="0" eaLnBrk="0" fontAlgn="base" hangingPunct="0">
              <a:spcBef>
                <a:spcPct val="0"/>
              </a:spcBef>
              <a:spcAft>
                <a:spcPct val="0"/>
              </a:spcAft>
              <a:buFontTx/>
              <a:buChar char="•"/>
            </a:pPr>
            <a:r>
              <a:rPr lang="fr-FR" altLang="fr-FR" sz="2000" dirty="0"/>
              <a:t>in 10cm long, 10mm </a:t>
            </a:r>
            <a:r>
              <a:rPr lang="fr-FR" altLang="fr-FR" sz="2000" dirty="0" err="1"/>
              <a:t>diameter</a:t>
            </a:r>
            <a:r>
              <a:rPr lang="fr-FR" altLang="fr-FR" sz="2000" dirty="0"/>
              <a:t> SS pipe </a:t>
            </a:r>
          </a:p>
          <a:p>
            <a:pPr marL="228600" lvl="1" indent="0" eaLnBrk="0" fontAlgn="base" hangingPunct="0">
              <a:spcBef>
                <a:spcPct val="0"/>
              </a:spcBef>
              <a:spcAft>
                <a:spcPct val="0"/>
              </a:spcAft>
              <a:buFontTx/>
              <a:buChar char="•"/>
            </a:pPr>
            <a:r>
              <a:rPr lang="fr-FR" altLang="fr-FR" sz="2000" dirty="0" err="1"/>
              <a:t>installed</a:t>
            </a:r>
            <a:r>
              <a:rPr lang="fr-FR" altLang="fr-FR" sz="2000" dirty="0"/>
              <a:t> at SNOLAB </a:t>
            </a:r>
          </a:p>
          <a:p>
            <a:pPr lvl="2" indent="0" eaLnBrk="0" fontAlgn="base" hangingPunct="0">
              <a:spcBef>
                <a:spcPct val="0"/>
              </a:spcBef>
              <a:spcAft>
                <a:spcPct val="0"/>
              </a:spcAft>
              <a:buFontTx/>
              <a:buChar char="•"/>
            </a:pPr>
            <a:r>
              <a:rPr lang="fr-FR" altLang="fr-FR" sz="2000" dirty="0" err="1"/>
              <a:t>too</a:t>
            </a:r>
            <a:r>
              <a:rPr lang="fr-FR" altLang="fr-FR" sz="2000" dirty="0"/>
              <a:t> </a:t>
            </a:r>
            <a:r>
              <a:rPr lang="fr-FR" altLang="fr-FR" sz="2000" dirty="0" err="1"/>
              <a:t>much</a:t>
            </a:r>
            <a:r>
              <a:rPr lang="fr-FR" altLang="fr-FR" sz="2000" dirty="0"/>
              <a:t> </a:t>
            </a:r>
            <a:r>
              <a:rPr lang="fr-FR" altLang="fr-FR" sz="2000" dirty="0" err="1"/>
              <a:t>resistance</a:t>
            </a:r>
            <a:r>
              <a:rPr lang="fr-FR" altLang="fr-FR" sz="2000" dirty="0"/>
              <a:t> for circulation </a:t>
            </a:r>
          </a:p>
          <a:p>
            <a:pPr lvl="2" indent="0" eaLnBrk="0" fontAlgn="base" hangingPunct="0">
              <a:spcBef>
                <a:spcPct val="0"/>
              </a:spcBef>
              <a:spcAft>
                <a:spcPct val="0"/>
              </a:spcAft>
              <a:buFontTx/>
              <a:buChar char="•"/>
            </a:pPr>
            <a:r>
              <a:rPr lang="fr-FR" altLang="fr-FR" sz="2000" dirty="0" err="1"/>
              <a:t>wider</a:t>
            </a:r>
            <a:r>
              <a:rPr lang="fr-FR" altLang="fr-FR" sz="2000" dirty="0"/>
              <a:t> and 5x </a:t>
            </a:r>
            <a:r>
              <a:rPr lang="fr-FR" altLang="fr-FR" sz="2000" dirty="0" err="1"/>
              <a:t>larger</a:t>
            </a:r>
            <a:r>
              <a:rPr lang="fr-FR" altLang="fr-FR" sz="2000" dirty="0"/>
              <a:t> trap </a:t>
            </a:r>
            <a:r>
              <a:rPr lang="fr-FR" altLang="fr-FR" sz="2000" dirty="0" err="1"/>
              <a:t>under</a:t>
            </a:r>
            <a:r>
              <a:rPr lang="fr-FR" altLang="fr-FR" sz="2000" dirty="0"/>
              <a:t> construction (in CF40 pipe (34mm </a:t>
            </a:r>
            <a:r>
              <a:rPr lang="fr-FR" altLang="fr-FR" sz="2000" dirty="0" err="1"/>
              <a:t>diameter</a:t>
            </a:r>
            <a:r>
              <a:rPr lang="fr-FR" altLang="fr-FR" sz="2000" dirty="0"/>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66080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lstStyle/>
          <a:p>
            <a:r>
              <a:rPr lang="en-CA" dirty="0"/>
              <a:t>Quenching factor</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p:txBody>
          <a:bodyPr/>
          <a:lstStyle/>
          <a:p>
            <a:endParaRPr lang="fr-CA"/>
          </a:p>
        </p:txBody>
      </p:sp>
      <p:pic>
        <p:nvPicPr>
          <p:cNvPr id="5" name="Image 4">
            <a:extLst>
              <a:ext uri="{FF2B5EF4-FFF2-40B4-BE49-F238E27FC236}">
                <a16:creationId xmlns:a16="http://schemas.microsoft.com/office/drawing/2014/main" id="{F2497CA9-557E-C296-3124-0912D14A4F3B}"/>
              </a:ext>
            </a:extLst>
          </p:cNvPr>
          <p:cNvPicPr>
            <a:picLocks noChangeAspect="1"/>
          </p:cNvPicPr>
          <p:nvPr/>
        </p:nvPicPr>
        <p:blipFill rotWithShape="1">
          <a:blip r:embed="rId2"/>
          <a:srcRect r="37990" b="48673"/>
          <a:stretch/>
        </p:blipFill>
        <p:spPr>
          <a:xfrm>
            <a:off x="78698" y="1976389"/>
            <a:ext cx="5105562" cy="1892932"/>
          </a:xfrm>
          <a:prstGeom prst="rect">
            <a:avLst/>
          </a:prstGeom>
        </p:spPr>
      </p:pic>
      <p:pic>
        <p:nvPicPr>
          <p:cNvPr id="9" name="Image 8">
            <a:extLst>
              <a:ext uri="{FF2B5EF4-FFF2-40B4-BE49-F238E27FC236}">
                <a16:creationId xmlns:a16="http://schemas.microsoft.com/office/drawing/2014/main" id="{D1607F2E-9732-3D60-2443-CBF1F8DC0AFE}"/>
              </a:ext>
            </a:extLst>
          </p:cNvPr>
          <p:cNvPicPr>
            <a:picLocks noChangeAspect="1"/>
          </p:cNvPicPr>
          <p:nvPr/>
        </p:nvPicPr>
        <p:blipFill>
          <a:blip r:embed="rId3"/>
          <a:stretch>
            <a:fillRect/>
          </a:stretch>
        </p:blipFill>
        <p:spPr>
          <a:xfrm>
            <a:off x="5266054" y="710214"/>
            <a:ext cx="6847248" cy="4731304"/>
          </a:xfrm>
          <a:prstGeom prst="rect">
            <a:avLst/>
          </a:prstGeom>
        </p:spPr>
      </p:pic>
    </p:spTree>
    <p:extLst>
      <p:ext uri="{BB962C8B-B14F-4D97-AF65-F5344CB8AC3E}">
        <p14:creationId xmlns:p14="http://schemas.microsoft.com/office/powerpoint/2010/main" val="18973301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39ABE9-0EBC-C7D1-12B1-1D4311D27CB6}"/>
              </a:ext>
            </a:extLst>
          </p:cNvPr>
          <p:cNvSpPr>
            <a:spLocks noGrp="1"/>
          </p:cNvSpPr>
          <p:nvPr>
            <p:ph type="title"/>
          </p:nvPr>
        </p:nvSpPr>
        <p:spPr/>
        <p:txBody>
          <a:bodyPr/>
          <a:lstStyle/>
          <a:p>
            <a:r>
              <a:rPr lang="en-CA" dirty="0"/>
              <a:t>Gas mixture and calibration (laser and </a:t>
            </a:r>
            <a:r>
              <a:rPr lang="en-CA" baseline="30000" dirty="0"/>
              <a:t>37</a:t>
            </a:r>
            <a:r>
              <a:rPr lang="en-CA" dirty="0"/>
              <a:t>Ar)</a:t>
            </a:r>
            <a:endParaRPr lang="fr-CA" dirty="0"/>
          </a:p>
        </p:txBody>
      </p:sp>
      <p:sp>
        <p:nvSpPr>
          <p:cNvPr id="6" name="Espace réservé du contenu 5">
            <a:extLst>
              <a:ext uri="{FF2B5EF4-FFF2-40B4-BE49-F238E27FC236}">
                <a16:creationId xmlns:a16="http://schemas.microsoft.com/office/drawing/2014/main" id="{41812AF2-859E-8976-FED7-A6D03485679B}"/>
              </a:ext>
            </a:extLst>
          </p:cNvPr>
          <p:cNvSpPr>
            <a:spLocks noGrp="1"/>
          </p:cNvSpPr>
          <p:nvPr>
            <p:ph sz="half" idx="1"/>
          </p:nvPr>
        </p:nvSpPr>
        <p:spPr/>
        <p:txBody>
          <a:bodyPr/>
          <a:lstStyle/>
          <a:p>
            <a:endParaRPr lang="fr-CA"/>
          </a:p>
        </p:txBody>
      </p:sp>
      <p:pic>
        <p:nvPicPr>
          <p:cNvPr id="8" name="Image 7">
            <a:extLst>
              <a:ext uri="{FF2B5EF4-FFF2-40B4-BE49-F238E27FC236}">
                <a16:creationId xmlns:a16="http://schemas.microsoft.com/office/drawing/2014/main" id="{E2480C05-74E9-4A2A-1840-CAE6D4395AE1}"/>
              </a:ext>
            </a:extLst>
          </p:cNvPr>
          <p:cNvPicPr>
            <a:picLocks noChangeAspect="1"/>
          </p:cNvPicPr>
          <p:nvPr/>
        </p:nvPicPr>
        <p:blipFill>
          <a:blip r:embed="rId2"/>
          <a:stretch>
            <a:fillRect/>
          </a:stretch>
        </p:blipFill>
        <p:spPr>
          <a:xfrm>
            <a:off x="599585" y="1171851"/>
            <a:ext cx="4920405" cy="3958947"/>
          </a:xfrm>
          <a:prstGeom prst="rect">
            <a:avLst/>
          </a:prstGeom>
        </p:spPr>
      </p:pic>
      <p:sp>
        <p:nvSpPr>
          <p:cNvPr id="10" name="ZoneTexte 9">
            <a:extLst>
              <a:ext uri="{FF2B5EF4-FFF2-40B4-BE49-F238E27FC236}">
                <a16:creationId xmlns:a16="http://schemas.microsoft.com/office/drawing/2014/main" id="{02166159-1F91-4B34-F9D2-E0B96A22AE8E}"/>
              </a:ext>
            </a:extLst>
          </p:cNvPr>
          <p:cNvSpPr txBox="1"/>
          <p:nvPr/>
        </p:nvSpPr>
        <p:spPr>
          <a:xfrm>
            <a:off x="246573" y="5790945"/>
            <a:ext cx="3837155" cy="338554"/>
          </a:xfrm>
          <a:prstGeom prst="rect">
            <a:avLst/>
          </a:prstGeom>
          <a:noFill/>
        </p:spPr>
        <p:txBody>
          <a:bodyPr wrap="square">
            <a:spAutoFit/>
          </a:bodyPr>
          <a:lstStyle/>
          <a:p>
            <a:r>
              <a:rPr lang="fr-CA" sz="1600" dirty="0">
                <a:effectLst/>
                <a:latin typeface="Arial" panose="020B0604020202020204" pitchFamily="34" charset="0"/>
                <a:hlinkClick r:id="rId3"/>
              </a:rPr>
              <a:t>doi:10.1088/1742-6596/2156/1/012059</a:t>
            </a:r>
            <a:endParaRPr lang="fr-CA" sz="1600" dirty="0"/>
          </a:p>
        </p:txBody>
      </p:sp>
      <p:pic>
        <p:nvPicPr>
          <p:cNvPr id="3" name="Picture 2">
            <a:extLst>
              <a:ext uri="{FF2B5EF4-FFF2-40B4-BE49-F238E27FC236}">
                <a16:creationId xmlns:a16="http://schemas.microsoft.com/office/drawing/2014/main" id="{CE5CF57B-62E6-7439-7CDB-035A6DBDA0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6673" y="1171851"/>
            <a:ext cx="5503176" cy="41145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8242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187FD0A-04B7-481B-AE02-6D7BC023B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7099" y="310791"/>
            <a:ext cx="4942333" cy="2468970"/>
          </a:xfrm>
          <a:prstGeom prst="rect">
            <a:avLst/>
          </a:prstGeom>
        </p:spPr>
      </p:pic>
      <p:sp>
        <p:nvSpPr>
          <p:cNvPr id="2" name="Titre 1">
            <a:extLst>
              <a:ext uri="{FF2B5EF4-FFF2-40B4-BE49-F238E27FC236}">
                <a16:creationId xmlns:a16="http://schemas.microsoft.com/office/drawing/2014/main" id="{3A3DF6D3-362B-4E7B-A9D2-DEBF5EA67037}"/>
              </a:ext>
            </a:extLst>
          </p:cNvPr>
          <p:cNvSpPr>
            <a:spLocks noGrp="1"/>
          </p:cNvSpPr>
          <p:nvPr>
            <p:ph type="title"/>
          </p:nvPr>
        </p:nvSpPr>
        <p:spPr/>
        <p:txBody>
          <a:bodyPr/>
          <a:lstStyle/>
          <a:p>
            <a:r>
              <a:rPr lang="en-CA" dirty="0"/>
              <a:t>Double deconvolution</a:t>
            </a:r>
            <a:endParaRPr lang="fr-CA" dirty="0"/>
          </a:p>
        </p:txBody>
      </p:sp>
      <p:pic>
        <p:nvPicPr>
          <p:cNvPr id="12" name="Image 11">
            <a:extLst>
              <a:ext uri="{FF2B5EF4-FFF2-40B4-BE49-F238E27FC236}">
                <a16:creationId xmlns:a16="http://schemas.microsoft.com/office/drawing/2014/main" id="{FDF9DCE8-DB8B-4F9F-8F60-4B883B564DA0}"/>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282806" y="905891"/>
            <a:ext cx="4941081" cy="2443682"/>
          </a:xfrm>
          <a:prstGeom prst="rect">
            <a:avLst/>
          </a:prstGeom>
        </p:spPr>
      </p:pic>
      <p:pic>
        <p:nvPicPr>
          <p:cNvPr id="14" name="Image 13">
            <a:extLst>
              <a:ext uri="{FF2B5EF4-FFF2-40B4-BE49-F238E27FC236}">
                <a16:creationId xmlns:a16="http://schemas.microsoft.com/office/drawing/2014/main" id="{2285E3FE-4C3F-4569-A16F-12BC5808D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0066" y="3049673"/>
            <a:ext cx="5160683" cy="2468344"/>
          </a:xfrm>
          <a:prstGeom prst="rect">
            <a:avLst/>
          </a:prstGeom>
        </p:spPr>
      </p:pic>
      <p:grpSp>
        <p:nvGrpSpPr>
          <p:cNvPr id="18" name="Groupe 17">
            <a:extLst>
              <a:ext uri="{FF2B5EF4-FFF2-40B4-BE49-F238E27FC236}">
                <a16:creationId xmlns:a16="http://schemas.microsoft.com/office/drawing/2014/main" id="{CB40BBAA-E775-4F25-81A3-1E2C3FBB45C6}"/>
              </a:ext>
            </a:extLst>
          </p:cNvPr>
          <p:cNvGrpSpPr/>
          <p:nvPr/>
        </p:nvGrpSpPr>
        <p:grpSpPr>
          <a:xfrm>
            <a:off x="7119111" y="311969"/>
            <a:ext cx="4941080" cy="2479405"/>
            <a:chOff x="6490047" y="1629284"/>
            <a:chExt cx="4941080" cy="2479405"/>
          </a:xfrm>
        </p:grpSpPr>
        <p:pic>
          <p:nvPicPr>
            <p:cNvPr id="16" name="Image 15">
              <a:extLst>
                <a:ext uri="{FF2B5EF4-FFF2-40B4-BE49-F238E27FC236}">
                  <a16:creationId xmlns:a16="http://schemas.microsoft.com/office/drawing/2014/main" id="{9CDE908C-8A81-422F-ADD1-5DD1AB32E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047" y="1640345"/>
              <a:ext cx="4941080" cy="2468344"/>
            </a:xfrm>
            <a:prstGeom prst="rect">
              <a:avLst/>
            </a:prstGeom>
          </p:spPr>
        </p:pic>
        <p:pic>
          <p:nvPicPr>
            <p:cNvPr id="8" name="Image 7">
              <a:extLst>
                <a:ext uri="{FF2B5EF4-FFF2-40B4-BE49-F238E27FC236}">
                  <a16:creationId xmlns:a16="http://schemas.microsoft.com/office/drawing/2014/main" id="{22EEE684-8C09-4809-B5FF-4E8E0EF164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0047" y="1629284"/>
              <a:ext cx="4941080" cy="2468344"/>
            </a:xfrm>
            <a:prstGeom prst="rect">
              <a:avLst/>
            </a:prstGeom>
          </p:spPr>
        </p:pic>
      </p:grpSp>
      <p:grpSp>
        <p:nvGrpSpPr>
          <p:cNvPr id="15" name="Groupe 14">
            <a:extLst>
              <a:ext uri="{FF2B5EF4-FFF2-40B4-BE49-F238E27FC236}">
                <a16:creationId xmlns:a16="http://schemas.microsoft.com/office/drawing/2014/main" id="{19D6635E-817F-4D57-BE4C-271E456152D5}"/>
              </a:ext>
            </a:extLst>
          </p:cNvPr>
          <p:cNvGrpSpPr/>
          <p:nvPr/>
        </p:nvGrpSpPr>
        <p:grpSpPr>
          <a:xfrm rot="7842479">
            <a:off x="5181278" y="887691"/>
            <a:ext cx="1698209" cy="1404057"/>
            <a:chOff x="9223788" y="4898880"/>
            <a:chExt cx="1257672" cy="1178064"/>
          </a:xfrm>
        </p:grpSpPr>
        <p:sp>
          <p:nvSpPr>
            <p:cNvPr id="17" name="Arc plein 16">
              <a:extLst>
                <a:ext uri="{FF2B5EF4-FFF2-40B4-BE49-F238E27FC236}">
                  <a16:creationId xmlns:a16="http://schemas.microsoft.com/office/drawing/2014/main" id="{2E269F8E-191C-47A0-870C-6E66974F67E4}"/>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19" name="Triangle isocèle 18">
              <a:extLst>
                <a:ext uri="{FF2B5EF4-FFF2-40B4-BE49-F238E27FC236}">
                  <a16:creationId xmlns:a16="http://schemas.microsoft.com/office/drawing/2014/main" id="{46519944-962E-491D-9C38-B3F9387CA101}"/>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grpSp>
        <p:nvGrpSpPr>
          <p:cNvPr id="20" name="Groupe 19">
            <a:extLst>
              <a:ext uri="{FF2B5EF4-FFF2-40B4-BE49-F238E27FC236}">
                <a16:creationId xmlns:a16="http://schemas.microsoft.com/office/drawing/2014/main" id="{260D8A09-135B-424D-B8A3-A9B2A084BFED}"/>
              </a:ext>
            </a:extLst>
          </p:cNvPr>
          <p:cNvGrpSpPr/>
          <p:nvPr/>
        </p:nvGrpSpPr>
        <p:grpSpPr>
          <a:xfrm rot="8015014" flipH="1">
            <a:off x="6737116" y="2343777"/>
            <a:ext cx="1136320" cy="923053"/>
            <a:chOff x="9223788" y="4898880"/>
            <a:chExt cx="1257672" cy="1178064"/>
          </a:xfrm>
        </p:grpSpPr>
        <p:sp>
          <p:nvSpPr>
            <p:cNvPr id="21" name="Arc plein 20">
              <a:extLst>
                <a:ext uri="{FF2B5EF4-FFF2-40B4-BE49-F238E27FC236}">
                  <a16:creationId xmlns:a16="http://schemas.microsoft.com/office/drawing/2014/main" id="{CC066CC6-8C01-4374-B270-3B20911FCCB5}"/>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22" name="Triangle isocèle 21">
              <a:extLst>
                <a:ext uri="{FF2B5EF4-FFF2-40B4-BE49-F238E27FC236}">
                  <a16:creationId xmlns:a16="http://schemas.microsoft.com/office/drawing/2014/main" id="{845CDED2-C000-465B-8918-B37897B0A5D0}"/>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sp>
        <p:nvSpPr>
          <p:cNvPr id="23" name="ZoneTexte 22">
            <a:extLst>
              <a:ext uri="{FF2B5EF4-FFF2-40B4-BE49-F238E27FC236}">
                <a16:creationId xmlns:a16="http://schemas.microsoft.com/office/drawing/2014/main" id="{652F4EF3-AB72-4C08-984F-6C717E065ED3}"/>
              </a:ext>
            </a:extLst>
          </p:cNvPr>
          <p:cNvSpPr txBox="1"/>
          <p:nvPr/>
        </p:nvSpPr>
        <p:spPr>
          <a:xfrm>
            <a:off x="5846252" y="3041796"/>
            <a:ext cx="1127027" cy="307777"/>
          </a:xfrm>
          <a:prstGeom prst="rect">
            <a:avLst/>
          </a:prstGeom>
          <a:noFill/>
        </p:spPr>
        <p:txBody>
          <a:bodyPr wrap="square" rtlCol="0">
            <a:spAutoFit/>
          </a:bodyPr>
          <a:lstStyle/>
          <a:p>
            <a:pPr algn="r"/>
            <a:r>
              <a:rPr lang="en-CA" sz="1400" dirty="0">
                <a:latin typeface="Arial" panose="020B0604020202020204" pitchFamily="34" charset="0"/>
                <a:cs typeface="Arial" panose="020B0604020202020204" pitchFamily="34" charset="0"/>
              </a:rPr>
              <a:t>Integration</a:t>
            </a:r>
          </a:p>
        </p:txBody>
      </p:sp>
      <p:sp>
        <p:nvSpPr>
          <p:cNvPr id="24" name="ZoneTexte 23">
            <a:extLst>
              <a:ext uri="{FF2B5EF4-FFF2-40B4-BE49-F238E27FC236}">
                <a16:creationId xmlns:a16="http://schemas.microsoft.com/office/drawing/2014/main" id="{0F7881B1-45E4-4163-92DE-9DC016458FBF}"/>
              </a:ext>
            </a:extLst>
          </p:cNvPr>
          <p:cNvSpPr txBox="1"/>
          <p:nvPr/>
        </p:nvSpPr>
        <p:spPr>
          <a:xfrm>
            <a:off x="5425906" y="1305133"/>
            <a:ext cx="1278464" cy="523220"/>
          </a:xfrm>
          <a:prstGeom prst="rect">
            <a:avLst/>
          </a:prstGeom>
          <a:noFill/>
        </p:spPr>
        <p:txBody>
          <a:bodyPr wrap="square" rtlCol="0">
            <a:spAutoFit/>
          </a:bodyPr>
          <a:lstStyle/>
          <a:p>
            <a:pPr algn="ctr"/>
            <a:r>
              <a:rPr lang="en-CA" sz="1400" dirty="0">
                <a:latin typeface="Arial" panose="020B0604020202020204" pitchFamily="34" charset="0"/>
                <a:cs typeface="Arial" panose="020B0604020202020204" pitchFamily="34" charset="0"/>
              </a:rPr>
              <a:t>Double deconvolution</a:t>
            </a:r>
          </a:p>
        </p:txBody>
      </p:sp>
      <p:sp>
        <p:nvSpPr>
          <p:cNvPr id="4" name="ZoneTexte 3">
            <a:extLst>
              <a:ext uri="{FF2B5EF4-FFF2-40B4-BE49-F238E27FC236}">
                <a16:creationId xmlns:a16="http://schemas.microsoft.com/office/drawing/2014/main" id="{C6FC1BD0-851D-494E-8673-A52A432EF29B}"/>
              </a:ext>
            </a:extLst>
          </p:cNvPr>
          <p:cNvSpPr txBox="1"/>
          <p:nvPr/>
        </p:nvSpPr>
        <p:spPr>
          <a:xfrm>
            <a:off x="878889" y="3798541"/>
            <a:ext cx="4739098" cy="1754326"/>
          </a:xfrm>
          <a:prstGeom prst="rect">
            <a:avLst/>
          </a:prstGeom>
          <a:noFill/>
        </p:spPr>
        <p:txBody>
          <a:bodyPr wrap="square" rtlCol="0">
            <a:spAutoFit/>
          </a:bodyPr>
          <a:lstStyle/>
          <a:p>
            <a:pPr algn="just"/>
            <a:r>
              <a:rPr lang="en-CA" dirty="0">
                <a:latin typeface="Arial" panose="020B0604020202020204" pitchFamily="34" charset="0"/>
                <a:cs typeface="Arial" panose="020B0604020202020204" pitchFamily="34" charset="0"/>
              </a:rPr>
              <a:t>The ballistic deficit is the signal amplitude that gets underestimated due to the exponential decay of the preamplifier.</a:t>
            </a:r>
          </a:p>
          <a:p>
            <a:pPr algn="just"/>
            <a:r>
              <a:rPr lang="en-CA" dirty="0">
                <a:latin typeface="Arial" panose="020B0604020202020204" pitchFamily="34" charset="0"/>
                <a:cs typeface="Arial" panose="020B0604020202020204" pitchFamily="34" charset="0"/>
              </a:rPr>
              <a:t>The full amplitude (energy) is retrieved by doing a double deconvolution of the raw signal, and then integrating the pulses.</a:t>
            </a:r>
            <a:endParaRPr lang="fr-CA" dirty="0">
              <a:latin typeface="Arial" panose="020B0604020202020204" pitchFamily="34" charset="0"/>
              <a:cs typeface="Arial" panose="020B0604020202020204" pitchFamily="34" charset="0"/>
            </a:endParaRPr>
          </a:p>
        </p:txBody>
      </p:sp>
      <p:sp>
        <p:nvSpPr>
          <p:cNvPr id="27" name="ZoneTexte 26">
            <a:extLst>
              <a:ext uri="{FF2B5EF4-FFF2-40B4-BE49-F238E27FC236}">
                <a16:creationId xmlns:a16="http://schemas.microsoft.com/office/drawing/2014/main" id="{79E715BA-ABA2-4DFF-51F0-769F63F4F9B3}"/>
              </a:ext>
            </a:extLst>
          </p:cNvPr>
          <p:cNvSpPr txBox="1"/>
          <p:nvPr/>
        </p:nvSpPr>
        <p:spPr>
          <a:xfrm>
            <a:off x="11807301" y="6439893"/>
            <a:ext cx="384699" cy="369332"/>
          </a:xfrm>
          <a:prstGeom prst="rect">
            <a:avLst/>
          </a:prstGeom>
          <a:noFill/>
        </p:spPr>
        <p:txBody>
          <a:bodyPr wrap="square" rtlCol="0">
            <a:spAutoFit/>
          </a:bodyPr>
          <a:lstStyle/>
          <a:p>
            <a:fld id="{08D91DD2-FD68-44FB-95BB-CEC956D36582}" type="slidenum">
              <a:rPr lang="fr-CA" smtClean="0">
                <a:solidFill>
                  <a:schemeClr val="tx2"/>
                </a:solidFill>
              </a:rPr>
              <a:t>24</a:t>
            </a:fld>
            <a:endParaRPr lang="fr-CA" dirty="0">
              <a:solidFill>
                <a:schemeClr val="tx2"/>
              </a:solidFill>
            </a:endParaRPr>
          </a:p>
        </p:txBody>
      </p:sp>
    </p:spTree>
    <p:extLst>
      <p:ext uri="{BB962C8B-B14F-4D97-AF65-F5344CB8AC3E}">
        <p14:creationId xmlns:p14="http://schemas.microsoft.com/office/powerpoint/2010/main" val="5869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8CCC0F1-459B-90FC-6C8F-AB5345A440A8}"/>
              </a:ext>
            </a:extLst>
          </p:cNvPr>
          <p:cNvSpPr>
            <a:spLocks noGrp="1"/>
          </p:cNvSpPr>
          <p:nvPr>
            <p:ph type="title"/>
          </p:nvPr>
        </p:nvSpPr>
        <p:spPr/>
        <p:txBody>
          <a:bodyPr/>
          <a:lstStyle/>
          <a:p>
            <a:r>
              <a:rPr lang="en-CA" dirty="0"/>
              <a:t>Alpha background</a:t>
            </a:r>
            <a:endParaRPr lang="fr-CA" dirty="0"/>
          </a:p>
        </p:txBody>
      </p:sp>
      <p:pic>
        <p:nvPicPr>
          <p:cNvPr id="3" name="Image 2">
            <a:extLst>
              <a:ext uri="{FF2B5EF4-FFF2-40B4-BE49-F238E27FC236}">
                <a16:creationId xmlns:a16="http://schemas.microsoft.com/office/drawing/2014/main" id="{BC45BF8B-AEAD-45CA-679E-05938E4E9F0E}"/>
              </a:ext>
            </a:extLst>
          </p:cNvPr>
          <p:cNvPicPr>
            <a:picLocks noChangeAspect="1"/>
          </p:cNvPicPr>
          <p:nvPr/>
        </p:nvPicPr>
        <p:blipFill rotWithShape="1">
          <a:blip r:embed="rId2"/>
          <a:srcRect r="50693"/>
          <a:stretch/>
        </p:blipFill>
        <p:spPr>
          <a:xfrm>
            <a:off x="6695982" y="349287"/>
            <a:ext cx="4587070" cy="2776382"/>
          </a:xfrm>
          <a:prstGeom prst="rect">
            <a:avLst/>
          </a:prstGeom>
        </p:spPr>
      </p:pic>
      <p:grpSp>
        <p:nvGrpSpPr>
          <p:cNvPr id="14" name="Groupe 13">
            <a:extLst>
              <a:ext uri="{FF2B5EF4-FFF2-40B4-BE49-F238E27FC236}">
                <a16:creationId xmlns:a16="http://schemas.microsoft.com/office/drawing/2014/main" id="{3BA52CB0-74EB-185E-D325-B7A860FF11E6}"/>
              </a:ext>
            </a:extLst>
          </p:cNvPr>
          <p:cNvGrpSpPr/>
          <p:nvPr/>
        </p:nvGrpSpPr>
        <p:grpSpPr>
          <a:xfrm>
            <a:off x="55078" y="3627557"/>
            <a:ext cx="4933285" cy="2467979"/>
            <a:chOff x="5695209" y="317770"/>
            <a:chExt cx="6191140" cy="3097247"/>
          </a:xfrm>
        </p:grpSpPr>
        <p:pic>
          <p:nvPicPr>
            <p:cNvPr id="4" name="Image 3">
              <a:extLst>
                <a:ext uri="{FF2B5EF4-FFF2-40B4-BE49-F238E27FC236}">
                  <a16:creationId xmlns:a16="http://schemas.microsoft.com/office/drawing/2014/main" id="{0C80E930-BE56-0544-6C71-D99BE1540C44}"/>
                </a:ext>
              </a:extLst>
            </p:cNvPr>
            <p:cNvPicPr>
              <a:picLocks noChangeAspect="1"/>
            </p:cNvPicPr>
            <p:nvPr/>
          </p:nvPicPr>
          <p:blipFill>
            <a:blip r:embed="rId3"/>
            <a:stretch>
              <a:fillRect/>
            </a:stretch>
          </p:blipFill>
          <p:spPr>
            <a:xfrm>
              <a:off x="5695209" y="317770"/>
              <a:ext cx="3098651" cy="1550838"/>
            </a:xfrm>
            <a:prstGeom prst="rect">
              <a:avLst/>
            </a:prstGeom>
          </p:spPr>
        </p:pic>
        <p:pic>
          <p:nvPicPr>
            <p:cNvPr id="6" name="Image 5">
              <a:extLst>
                <a:ext uri="{FF2B5EF4-FFF2-40B4-BE49-F238E27FC236}">
                  <a16:creationId xmlns:a16="http://schemas.microsoft.com/office/drawing/2014/main" id="{D51E9AE9-643A-A6BB-4111-D15D9554658D}"/>
                </a:ext>
              </a:extLst>
            </p:cNvPr>
            <p:cNvPicPr>
              <a:picLocks noChangeAspect="1"/>
            </p:cNvPicPr>
            <p:nvPr/>
          </p:nvPicPr>
          <p:blipFill>
            <a:blip r:embed="rId4"/>
            <a:stretch>
              <a:fillRect/>
            </a:stretch>
          </p:blipFill>
          <p:spPr>
            <a:xfrm>
              <a:off x="5695209" y="1859757"/>
              <a:ext cx="3095576" cy="1546412"/>
            </a:xfrm>
            <a:prstGeom prst="rect">
              <a:avLst/>
            </a:prstGeom>
          </p:spPr>
        </p:pic>
        <p:pic>
          <p:nvPicPr>
            <p:cNvPr id="7" name="Image 6">
              <a:extLst>
                <a:ext uri="{FF2B5EF4-FFF2-40B4-BE49-F238E27FC236}">
                  <a16:creationId xmlns:a16="http://schemas.microsoft.com/office/drawing/2014/main" id="{E8DD9C79-8889-1500-07A3-29E0EB8D3B2E}"/>
                </a:ext>
              </a:extLst>
            </p:cNvPr>
            <p:cNvPicPr>
              <a:picLocks noChangeAspect="1"/>
            </p:cNvPicPr>
            <p:nvPr/>
          </p:nvPicPr>
          <p:blipFill>
            <a:blip r:embed="rId5"/>
            <a:stretch>
              <a:fillRect/>
            </a:stretch>
          </p:blipFill>
          <p:spPr>
            <a:xfrm>
              <a:off x="8790773" y="1868607"/>
              <a:ext cx="3095570" cy="1546410"/>
            </a:xfrm>
            <a:prstGeom prst="rect">
              <a:avLst/>
            </a:prstGeom>
          </p:spPr>
        </p:pic>
        <p:pic>
          <p:nvPicPr>
            <p:cNvPr id="8" name="Image 7">
              <a:extLst>
                <a:ext uri="{FF2B5EF4-FFF2-40B4-BE49-F238E27FC236}">
                  <a16:creationId xmlns:a16="http://schemas.microsoft.com/office/drawing/2014/main" id="{7D5ACB9D-B3DD-4AEF-6350-BDE8A3AB569E}"/>
                </a:ext>
              </a:extLst>
            </p:cNvPr>
            <p:cNvPicPr>
              <a:picLocks noChangeAspect="1"/>
            </p:cNvPicPr>
            <p:nvPr/>
          </p:nvPicPr>
          <p:blipFill>
            <a:blip r:embed="rId6"/>
            <a:stretch>
              <a:fillRect/>
            </a:stretch>
          </p:blipFill>
          <p:spPr>
            <a:xfrm>
              <a:off x="8790773" y="317770"/>
              <a:ext cx="3095576" cy="1546412"/>
            </a:xfrm>
            <a:prstGeom prst="rect">
              <a:avLst/>
            </a:prstGeom>
          </p:spPr>
        </p:pic>
      </p:grpSp>
      <p:pic>
        <p:nvPicPr>
          <p:cNvPr id="10" name="Picture 67">
            <a:extLst>
              <a:ext uri="{FF2B5EF4-FFF2-40B4-BE49-F238E27FC236}">
                <a16:creationId xmlns:a16="http://schemas.microsoft.com/office/drawing/2014/main" id="{95FB8934-BD5F-593A-CE07-D66EEE8598A4}"/>
              </a:ext>
            </a:extLst>
          </p:cNvPr>
          <p:cNvPicPr>
            <a:picLocks noChangeAspect="1"/>
          </p:cNvPicPr>
          <p:nvPr/>
        </p:nvPicPr>
        <p:blipFill rotWithShape="1">
          <a:blip r:embed="rId7"/>
          <a:srcRect b="6056"/>
          <a:stretch/>
        </p:blipFill>
        <p:spPr>
          <a:xfrm>
            <a:off x="196216" y="783135"/>
            <a:ext cx="2436579" cy="2447309"/>
          </a:xfrm>
          <a:prstGeom prst="rect">
            <a:avLst/>
          </a:prstGeom>
        </p:spPr>
      </p:pic>
      <p:pic>
        <p:nvPicPr>
          <p:cNvPr id="11" name="Image 10">
            <a:extLst>
              <a:ext uri="{FF2B5EF4-FFF2-40B4-BE49-F238E27FC236}">
                <a16:creationId xmlns:a16="http://schemas.microsoft.com/office/drawing/2014/main" id="{25BF9232-E96B-4EAF-D43F-A7440E662E6A}"/>
              </a:ext>
            </a:extLst>
          </p:cNvPr>
          <p:cNvPicPr>
            <a:picLocks noChangeAspect="1"/>
          </p:cNvPicPr>
          <p:nvPr/>
        </p:nvPicPr>
        <p:blipFill>
          <a:blip r:embed="rId8"/>
          <a:stretch>
            <a:fillRect/>
          </a:stretch>
        </p:blipFill>
        <p:spPr>
          <a:xfrm>
            <a:off x="8222528" y="3216399"/>
            <a:ext cx="3914394" cy="2512348"/>
          </a:xfrm>
          <a:prstGeom prst="rect">
            <a:avLst/>
          </a:prstGeom>
        </p:spPr>
      </p:pic>
      <p:sp>
        <p:nvSpPr>
          <p:cNvPr id="12" name="ZoneTexte 11">
            <a:extLst>
              <a:ext uri="{FF2B5EF4-FFF2-40B4-BE49-F238E27FC236}">
                <a16:creationId xmlns:a16="http://schemas.microsoft.com/office/drawing/2014/main" id="{60F3117C-104D-5BF6-CF02-FAF449EBC890}"/>
              </a:ext>
            </a:extLst>
          </p:cNvPr>
          <p:cNvSpPr txBox="1"/>
          <p:nvPr/>
        </p:nvSpPr>
        <p:spPr>
          <a:xfrm>
            <a:off x="8651876" y="981654"/>
            <a:ext cx="1113581" cy="584775"/>
          </a:xfrm>
          <a:prstGeom prst="rect">
            <a:avLst/>
          </a:prstGeom>
          <a:noFill/>
        </p:spPr>
        <p:txBody>
          <a:bodyPr wrap="square" rtlCol="0">
            <a:spAutoFit/>
          </a:bodyPr>
          <a:lstStyle/>
          <a:p>
            <a:pPr algn="r"/>
            <a:r>
              <a:rPr lang="en-CA" sz="1600" dirty="0">
                <a:solidFill>
                  <a:schemeClr val="accent1">
                    <a:lumMod val="75000"/>
                    <a:lumOff val="25000"/>
                  </a:schemeClr>
                </a:solidFill>
              </a:rPr>
              <a:t>Electron drift time</a:t>
            </a:r>
            <a:endParaRPr lang="fr-CA" sz="1600" dirty="0">
              <a:solidFill>
                <a:schemeClr val="accent1">
                  <a:lumMod val="75000"/>
                  <a:lumOff val="25000"/>
                </a:schemeClr>
              </a:solidFill>
            </a:endParaRPr>
          </a:p>
        </p:txBody>
      </p:sp>
      <p:sp>
        <p:nvSpPr>
          <p:cNvPr id="15" name="ZoneTexte 14">
            <a:extLst>
              <a:ext uri="{FF2B5EF4-FFF2-40B4-BE49-F238E27FC236}">
                <a16:creationId xmlns:a16="http://schemas.microsoft.com/office/drawing/2014/main" id="{D53699E9-E159-B2E3-3320-20B966E458F5}"/>
              </a:ext>
            </a:extLst>
          </p:cNvPr>
          <p:cNvSpPr txBox="1"/>
          <p:nvPr/>
        </p:nvSpPr>
        <p:spPr>
          <a:xfrm>
            <a:off x="9842598" y="1838689"/>
            <a:ext cx="1113581" cy="584775"/>
          </a:xfrm>
          <a:prstGeom prst="rect">
            <a:avLst/>
          </a:prstGeom>
          <a:noFill/>
        </p:spPr>
        <p:txBody>
          <a:bodyPr wrap="square" rtlCol="0">
            <a:spAutoFit/>
          </a:bodyPr>
          <a:lstStyle/>
          <a:p>
            <a:pPr algn="r"/>
            <a:r>
              <a:rPr lang="en-CA" sz="1600" dirty="0">
                <a:solidFill>
                  <a:srgbClr val="C00000"/>
                </a:solidFill>
              </a:rPr>
              <a:t>Total rate of events</a:t>
            </a:r>
            <a:endParaRPr lang="fr-CA" sz="1600" dirty="0">
              <a:solidFill>
                <a:srgbClr val="C00000"/>
              </a:solidFill>
            </a:endParaRPr>
          </a:p>
        </p:txBody>
      </p:sp>
      <p:sp>
        <p:nvSpPr>
          <p:cNvPr id="17" name="ZoneTexte 16">
            <a:extLst>
              <a:ext uri="{FF2B5EF4-FFF2-40B4-BE49-F238E27FC236}">
                <a16:creationId xmlns:a16="http://schemas.microsoft.com/office/drawing/2014/main" id="{ED9C0394-5FBA-0074-FEC9-DBAFE5FB7B2F}"/>
              </a:ext>
            </a:extLst>
          </p:cNvPr>
          <p:cNvSpPr txBox="1"/>
          <p:nvPr/>
        </p:nvSpPr>
        <p:spPr>
          <a:xfrm>
            <a:off x="2814221" y="764777"/>
            <a:ext cx="3666478" cy="2585323"/>
          </a:xfrm>
          <a:prstGeom prst="rect">
            <a:avLst/>
          </a:prstGeom>
          <a:noFill/>
        </p:spPr>
        <p:txBody>
          <a:bodyPr wrap="square" rtlCol="0">
            <a:spAutoFit/>
          </a:bodyPr>
          <a:lstStyle/>
          <a:p>
            <a:r>
              <a:rPr lang="en-CA" dirty="0"/>
              <a:t>There is </a:t>
            </a:r>
            <a:r>
              <a:rPr lang="en-CA" baseline="30000" dirty="0"/>
              <a:t>210</a:t>
            </a:r>
            <a:r>
              <a:rPr lang="en-CA" dirty="0"/>
              <a:t>Po contamination in the copper surface, which causes alphas that ionize a lot of gas. All the ions create a space charge that disturbs the electric field, and changes the electron drift time. For some still unknown reason, a high rate of low energy events keep happening for around 5s after each alpha.</a:t>
            </a:r>
            <a:endParaRPr lang="fr-CA" dirty="0"/>
          </a:p>
        </p:txBody>
      </p:sp>
      <p:sp>
        <p:nvSpPr>
          <p:cNvPr id="18" name="ZoneTexte 17">
            <a:extLst>
              <a:ext uri="{FF2B5EF4-FFF2-40B4-BE49-F238E27FC236}">
                <a16:creationId xmlns:a16="http://schemas.microsoft.com/office/drawing/2014/main" id="{62427263-AD08-0E54-8A2F-904D47BA3910}"/>
              </a:ext>
            </a:extLst>
          </p:cNvPr>
          <p:cNvSpPr txBox="1"/>
          <p:nvPr/>
        </p:nvSpPr>
        <p:spPr>
          <a:xfrm>
            <a:off x="5052831" y="3453607"/>
            <a:ext cx="3105221" cy="2862322"/>
          </a:xfrm>
          <a:prstGeom prst="rect">
            <a:avLst/>
          </a:prstGeom>
          <a:noFill/>
        </p:spPr>
        <p:txBody>
          <a:bodyPr wrap="square" rtlCol="0">
            <a:spAutoFit/>
          </a:bodyPr>
          <a:lstStyle/>
          <a:p>
            <a:r>
              <a:rPr lang="en-CA" dirty="0"/>
              <a:t>The saturated alpha signals can be broken up and difficult to detect, but using the drift time, rate of events and decreasing baselines, we can identify alphas and remove most of the low-energy background due to them with a 5s cut after each alpha, keeping 85-90% of the total time.</a:t>
            </a:r>
            <a:endParaRPr lang="fr-CA" dirty="0"/>
          </a:p>
        </p:txBody>
      </p:sp>
      <p:sp>
        <p:nvSpPr>
          <p:cNvPr id="19" name="ZoneTexte 18">
            <a:extLst>
              <a:ext uri="{FF2B5EF4-FFF2-40B4-BE49-F238E27FC236}">
                <a16:creationId xmlns:a16="http://schemas.microsoft.com/office/drawing/2014/main" id="{448C96BC-C742-D2FE-8280-86830F800582}"/>
              </a:ext>
            </a:extLst>
          </p:cNvPr>
          <p:cNvSpPr txBox="1"/>
          <p:nvPr/>
        </p:nvSpPr>
        <p:spPr>
          <a:xfrm>
            <a:off x="11807301" y="6488668"/>
            <a:ext cx="384699" cy="369332"/>
          </a:xfrm>
          <a:prstGeom prst="rect">
            <a:avLst/>
          </a:prstGeom>
          <a:noFill/>
        </p:spPr>
        <p:txBody>
          <a:bodyPr wrap="square" rtlCol="0">
            <a:spAutoFit/>
          </a:bodyPr>
          <a:lstStyle/>
          <a:p>
            <a:fld id="{07EEE49B-762B-4AE5-B6C3-F636267DD926}" type="slidenum">
              <a:rPr lang="fr-CA" dirty="0">
                <a:solidFill>
                  <a:schemeClr val="tx2"/>
                </a:solidFill>
              </a:rPr>
              <a:t>25</a:t>
            </a:fld>
            <a:endParaRPr lang="fr-CA" dirty="0">
              <a:solidFill>
                <a:schemeClr val="tx2"/>
              </a:solidFill>
            </a:endParaRPr>
          </a:p>
        </p:txBody>
      </p:sp>
    </p:spTree>
    <p:extLst>
      <p:ext uri="{BB962C8B-B14F-4D97-AF65-F5344CB8AC3E}">
        <p14:creationId xmlns:p14="http://schemas.microsoft.com/office/powerpoint/2010/main" val="19953351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FAC415-7AB5-4036-BBFA-AC030CA56F64}"/>
              </a:ext>
            </a:extLst>
          </p:cNvPr>
          <p:cNvSpPr>
            <a:spLocks noGrp="1"/>
          </p:cNvSpPr>
          <p:nvPr>
            <p:ph type="title"/>
          </p:nvPr>
        </p:nvSpPr>
        <p:spPr/>
        <p:txBody>
          <a:bodyPr/>
          <a:lstStyle/>
          <a:p>
            <a:r>
              <a:rPr lang="en-CA" dirty="0"/>
              <a:t>Spikiness</a:t>
            </a:r>
            <a:endParaRPr lang="fr-CA" dirty="0"/>
          </a:p>
        </p:txBody>
      </p:sp>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8C70871C-4165-48F4-BA54-4542A5685E96}"/>
                  </a:ext>
                </a:extLst>
              </p:cNvPr>
              <p:cNvSpPr txBox="1"/>
              <p:nvPr/>
            </p:nvSpPr>
            <p:spPr>
              <a:xfrm>
                <a:off x="8678154" y="1280943"/>
                <a:ext cx="2988191" cy="66691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n-CA"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Spk</m:t>
                      </m:r>
                      <m:r>
                        <a:rPr kumimoji="0" lang="en-CA"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Max</m:t>
                          </m:r>
                          <m:r>
                            <a:rPr kumimoji="0" lang="fr-CA"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m:rPr>
                              <m:sty m:val="p"/>
                            </m:rPr>
                            <a:rPr kumimoji="0" lang="fr-CA" sz="1800" b="0"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signal</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derivative</m:t>
                          </m:r>
                        </m:num>
                        <m:den>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Peak</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height</m:t>
                          </m:r>
                        </m:den>
                      </m:f>
                    </m:oMath>
                  </m:oMathPara>
                </a14:m>
                <a:endParaRPr kumimoji="0" lang="fr-CA"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7" name="ZoneTexte 6">
                <a:extLst>
                  <a:ext uri="{FF2B5EF4-FFF2-40B4-BE49-F238E27FC236}">
                    <a16:creationId xmlns:a16="http://schemas.microsoft.com/office/drawing/2014/main" id="{8C70871C-4165-48F4-BA54-4542A5685E96}"/>
                  </a:ext>
                </a:extLst>
              </p:cNvPr>
              <p:cNvSpPr txBox="1">
                <a:spLocks noRot="1" noChangeAspect="1" noMove="1" noResize="1" noEditPoints="1" noAdjustHandles="1" noChangeArrowheads="1" noChangeShapeType="1" noTextEdit="1"/>
              </p:cNvSpPr>
              <p:nvPr/>
            </p:nvSpPr>
            <p:spPr>
              <a:xfrm>
                <a:off x="8678154" y="1280943"/>
                <a:ext cx="2988191" cy="666914"/>
              </a:xfrm>
              <a:prstGeom prst="rect">
                <a:avLst/>
              </a:prstGeom>
              <a:blipFill>
                <a:blip r:embed="rId2"/>
                <a:stretch>
                  <a:fillRect/>
                </a:stretch>
              </a:blipFill>
            </p:spPr>
            <p:txBody>
              <a:bodyPr/>
              <a:lstStyle/>
              <a:p>
                <a:r>
                  <a:rPr lang="fr-CA">
                    <a:noFill/>
                  </a:rPr>
                  <a:t> </a:t>
                </a:r>
              </a:p>
            </p:txBody>
          </p:sp>
        </mc:Fallback>
      </mc:AlternateContent>
      <p:pic>
        <p:nvPicPr>
          <p:cNvPr id="9" name="Image 8">
            <a:extLst>
              <a:ext uri="{FF2B5EF4-FFF2-40B4-BE49-F238E27FC236}">
                <a16:creationId xmlns:a16="http://schemas.microsoft.com/office/drawing/2014/main" id="{006B72B2-9A13-41C8-BC45-85B673EB3E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5813" y="2396558"/>
            <a:ext cx="4540885" cy="2859438"/>
          </a:xfrm>
          <a:prstGeom prst="rect">
            <a:avLst/>
          </a:prstGeom>
        </p:spPr>
      </p:pic>
      <p:sp>
        <p:nvSpPr>
          <p:cNvPr id="16" name="ZoneTexte 15">
            <a:extLst>
              <a:ext uri="{FF2B5EF4-FFF2-40B4-BE49-F238E27FC236}">
                <a16:creationId xmlns:a16="http://schemas.microsoft.com/office/drawing/2014/main" id="{2C450793-D9A9-4FCC-95C9-89EAA13AACC5}"/>
              </a:ext>
            </a:extLst>
          </p:cNvPr>
          <p:cNvSpPr txBox="1"/>
          <p:nvPr/>
        </p:nvSpPr>
        <p:spPr>
          <a:xfrm>
            <a:off x="816918" y="5672700"/>
            <a:ext cx="2110390"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Probable</a:t>
            </a:r>
            <a:b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 event</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7" name="ZoneTexte 16">
            <a:extLst>
              <a:ext uri="{FF2B5EF4-FFF2-40B4-BE49-F238E27FC236}">
                <a16:creationId xmlns:a16="http://schemas.microsoft.com/office/drawing/2014/main" id="{8DF515AE-6BBD-4AF5-BEFA-86BA842C8BA4}"/>
              </a:ext>
            </a:extLst>
          </p:cNvPr>
          <p:cNvSpPr txBox="1"/>
          <p:nvPr/>
        </p:nvSpPr>
        <p:spPr>
          <a:xfrm>
            <a:off x="4830787" y="5672700"/>
            <a:ext cx="1823076"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Probable spike event</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ZoneTexte 17">
            <a:extLst>
              <a:ext uri="{FF2B5EF4-FFF2-40B4-BE49-F238E27FC236}">
                <a16:creationId xmlns:a16="http://schemas.microsoft.com/office/drawing/2014/main" id="{A0000A00-3866-4458-9DA2-80479AF405A4}"/>
              </a:ext>
            </a:extLst>
          </p:cNvPr>
          <p:cNvSpPr txBox="1"/>
          <p:nvPr/>
        </p:nvSpPr>
        <p:spPr>
          <a:xfrm>
            <a:off x="2265238" y="856450"/>
            <a:ext cx="3477087" cy="646331"/>
          </a:xfrm>
          <a:prstGeom prst="rect">
            <a:avLst/>
          </a:prstGeom>
          <a:noFill/>
        </p:spPr>
        <p:txBody>
          <a:bodyPr wrap="square" rtlCol="0">
            <a:spAutoFit/>
          </a:bodyPr>
          <a:lstStyle/>
          <a:p>
            <a:pPr algn="ctr"/>
            <a:r>
              <a:rPr lang="en-CA" dirty="0"/>
              <a:t>1</a:t>
            </a:r>
            <a:r>
              <a:rPr lang="en-CA" baseline="30000" dirty="0"/>
              <a:t>st</a:t>
            </a:r>
            <a:r>
              <a:rPr lang="en-CA" dirty="0"/>
              <a:t> comparison method</a:t>
            </a:r>
          </a:p>
          <a:p>
            <a:pPr algn="ctr"/>
            <a:r>
              <a:rPr lang="en-CA" dirty="0"/>
              <a:t>Spikiness</a:t>
            </a:r>
          </a:p>
        </p:txBody>
      </p:sp>
      <p:pic>
        <p:nvPicPr>
          <p:cNvPr id="11" name="Image 10">
            <a:extLst>
              <a:ext uri="{FF2B5EF4-FFF2-40B4-BE49-F238E27FC236}">
                <a16:creationId xmlns:a16="http://schemas.microsoft.com/office/drawing/2014/main" id="{7E0DA873-17B3-4604-A1ED-4F28DEEBE23D}"/>
              </a:ext>
            </a:extLst>
          </p:cNvPr>
          <p:cNvPicPr>
            <a:picLocks noChangeAspect="1"/>
          </p:cNvPicPr>
          <p:nvPr/>
        </p:nvPicPr>
        <p:blipFill>
          <a:blip r:embed="rId4"/>
          <a:stretch>
            <a:fillRect/>
          </a:stretch>
        </p:blipFill>
        <p:spPr>
          <a:xfrm>
            <a:off x="0" y="1713706"/>
            <a:ext cx="3888419" cy="1942482"/>
          </a:xfrm>
          <a:prstGeom prst="rect">
            <a:avLst/>
          </a:prstGeom>
        </p:spPr>
      </p:pic>
      <p:pic>
        <p:nvPicPr>
          <p:cNvPr id="19" name="Image 18">
            <a:extLst>
              <a:ext uri="{FF2B5EF4-FFF2-40B4-BE49-F238E27FC236}">
                <a16:creationId xmlns:a16="http://schemas.microsoft.com/office/drawing/2014/main" id="{C64F07CD-A486-42EE-B84F-E245FA8CB0C5}"/>
              </a:ext>
            </a:extLst>
          </p:cNvPr>
          <p:cNvPicPr>
            <a:picLocks noChangeAspect="1"/>
          </p:cNvPicPr>
          <p:nvPr/>
        </p:nvPicPr>
        <p:blipFill>
          <a:blip r:embed="rId5"/>
          <a:stretch>
            <a:fillRect/>
          </a:stretch>
        </p:blipFill>
        <p:spPr>
          <a:xfrm>
            <a:off x="0" y="3656188"/>
            <a:ext cx="3888420" cy="1942482"/>
          </a:xfrm>
          <a:prstGeom prst="rect">
            <a:avLst/>
          </a:prstGeom>
        </p:spPr>
      </p:pic>
      <p:pic>
        <p:nvPicPr>
          <p:cNvPr id="21" name="Image 20">
            <a:extLst>
              <a:ext uri="{FF2B5EF4-FFF2-40B4-BE49-F238E27FC236}">
                <a16:creationId xmlns:a16="http://schemas.microsoft.com/office/drawing/2014/main" id="{B4853262-A7EA-413D-B38A-D324EE56710D}"/>
              </a:ext>
            </a:extLst>
          </p:cNvPr>
          <p:cNvPicPr>
            <a:picLocks noChangeAspect="1"/>
          </p:cNvPicPr>
          <p:nvPr/>
        </p:nvPicPr>
        <p:blipFill>
          <a:blip r:embed="rId6"/>
          <a:stretch>
            <a:fillRect/>
          </a:stretch>
        </p:blipFill>
        <p:spPr>
          <a:xfrm>
            <a:off x="3888419" y="1711877"/>
            <a:ext cx="3888419" cy="1942481"/>
          </a:xfrm>
          <a:prstGeom prst="rect">
            <a:avLst/>
          </a:prstGeom>
        </p:spPr>
      </p:pic>
      <p:pic>
        <p:nvPicPr>
          <p:cNvPr id="23" name="Image 22">
            <a:extLst>
              <a:ext uri="{FF2B5EF4-FFF2-40B4-BE49-F238E27FC236}">
                <a16:creationId xmlns:a16="http://schemas.microsoft.com/office/drawing/2014/main" id="{F5B8260E-AF94-4111-9220-5B82E7949DD3}"/>
              </a:ext>
            </a:extLst>
          </p:cNvPr>
          <p:cNvPicPr>
            <a:picLocks noChangeAspect="1"/>
          </p:cNvPicPr>
          <p:nvPr/>
        </p:nvPicPr>
        <p:blipFill>
          <a:blip r:embed="rId7"/>
          <a:stretch>
            <a:fillRect/>
          </a:stretch>
        </p:blipFill>
        <p:spPr>
          <a:xfrm>
            <a:off x="3888418" y="3662505"/>
            <a:ext cx="3888422" cy="1942483"/>
          </a:xfrm>
          <a:prstGeom prst="rect">
            <a:avLst/>
          </a:prstGeom>
        </p:spPr>
      </p:pic>
      <p:sp>
        <p:nvSpPr>
          <p:cNvPr id="14" name="ZoneTexte 13">
            <a:extLst>
              <a:ext uri="{FF2B5EF4-FFF2-40B4-BE49-F238E27FC236}">
                <a16:creationId xmlns:a16="http://schemas.microsoft.com/office/drawing/2014/main" id="{A59BDFA8-4E60-F98A-D1FF-1E2025D0EF76}"/>
              </a:ext>
            </a:extLst>
          </p:cNvPr>
          <p:cNvSpPr txBox="1"/>
          <p:nvPr/>
        </p:nvSpPr>
        <p:spPr>
          <a:xfrm>
            <a:off x="11807301" y="6488668"/>
            <a:ext cx="384699" cy="369332"/>
          </a:xfrm>
          <a:prstGeom prst="rect">
            <a:avLst/>
          </a:prstGeom>
          <a:noFill/>
        </p:spPr>
        <p:txBody>
          <a:bodyPr wrap="square" rtlCol="0">
            <a:spAutoFit/>
          </a:bodyPr>
          <a:lstStyle/>
          <a:p>
            <a:fld id="{07EEE49B-762B-4AE5-B6C3-F636267DD926}" type="slidenum">
              <a:rPr lang="fr-CA" dirty="0">
                <a:solidFill>
                  <a:schemeClr val="tx2"/>
                </a:solidFill>
              </a:rPr>
              <a:t>26</a:t>
            </a:fld>
            <a:endParaRPr lang="fr-CA" dirty="0">
              <a:solidFill>
                <a:schemeClr val="tx2"/>
              </a:solidFill>
            </a:endParaRPr>
          </a:p>
        </p:txBody>
      </p:sp>
    </p:spTree>
    <p:extLst>
      <p:ext uri="{BB962C8B-B14F-4D97-AF65-F5344CB8AC3E}">
        <p14:creationId xmlns:p14="http://schemas.microsoft.com/office/powerpoint/2010/main" val="487031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2F4895-9C22-458D-9B28-1BC5D26FF060}"/>
              </a:ext>
            </a:extLst>
          </p:cNvPr>
          <p:cNvSpPr>
            <a:spLocks noGrp="1"/>
          </p:cNvSpPr>
          <p:nvPr>
            <p:ph type="title"/>
          </p:nvPr>
        </p:nvSpPr>
        <p:spPr/>
        <p:txBody>
          <a:bodyPr/>
          <a:lstStyle/>
          <a:p>
            <a:r>
              <a:rPr lang="en-CA" dirty="0"/>
              <a:t>North/South integral ratio</a:t>
            </a:r>
            <a:endParaRPr lang="fr-CA" dirty="0"/>
          </a:p>
        </p:txBody>
      </p:sp>
      <p:pic>
        <p:nvPicPr>
          <p:cNvPr id="8" name="Image 7">
            <a:extLst>
              <a:ext uri="{FF2B5EF4-FFF2-40B4-BE49-F238E27FC236}">
                <a16:creationId xmlns:a16="http://schemas.microsoft.com/office/drawing/2014/main" id="{EC8E7353-33B2-48C7-896E-851BB38102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3450" y="2497238"/>
            <a:ext cx="4376691" cy="2859438"/>
          </a:xfrm>
          <a:prstGeom prst="rect">
            <a:avLst/>
          </a:prstGeom>
        </p:spPr>
      </p:pic>
      <mc:AlternateContent xmlns:mc="http://schemas.openxmlformats.org/markup-compatibility/2006" xmlns:a14="http://schemas.microsoft.com/office/drawing/2010/main">
        <mc:Choice Requires="a14">
          <p:sp>
            <p:nvSpPr>
              <p:cNvPr id="7" name="ZoneTexte 6">
                <a:extLst>
                  <a:ext uri="{FF2B5EF4-FFF2-40B4-BE49-F238E27FC236}">
                    <a16:creationId xmlns:a16="http://schemas.microsoft.com/office/drawing/2014/main" id="{E328ACE1-F9DD-4996-B7E2-634728A4A698}"/>
                  </a:ext>
                </a:extLst>
              </p:cNvPr>
              <p:cNvSpPr txBox="1"/>
              <p:nvPr/>
            </p:nvSpPr>
            <p:spPr>
              <a:xfrm>
                <a:off x="8534108" y="1463605"/>
                <a:ext cx="2882814" cy="66691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type m:val="lin"/>
                          <m:ctrlPr>
                            <a:rPr kumimoji="0" lang="en-CA"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m:rPr>
                              <m:sty m:val="p"/>
                            </m:rPr>
                            <a:rPr kumimoji="0" lang="en-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N</m:t>
                          </m:r>
                        </m:num>
                        <m:den>
                          <m:r>
                            <m:rPr>
                              <m:sty m:val="p"/>
                            </m:rPr>
                            <a:rPr kumimoji="0" lang="en-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m:t>
                          </m:r>
                        </m:den>
                      </m:f>
                      <m:r>
                        <a:rPr kumimoji="0" lang="en-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m:t>
                      </m:r>
                      <m:f>
                        <m:fPr>
                          <m:ctrlPr>
                            <a:rPr kumimoji="0" lang="fr-CA" sz="1800" b="0" i="1" u="none" strike="noStrike" kern="1200" cap="none" spc="0" normalizeH="0" baseline="0" noProof="0">
                              <a:ln>
                                <a:noFill/>
                              </a:ln>
                              <a:solidFill>
                                <a:prstClr val="black"/>
                              </a:solidFill>
                              <a:effectLst/>
                              <a:uLnTx/>
                              <a:uFillTx/>
                              <a:latin typeface="Cambria Math" panose="02040503050406030204" pitchFamily="18" charset="0"/>
                              <a:ea typeface="+mn-ea"/>
                              <a:cs typeface="+mn-cs"/>
                            </a:rPr>
                          </m:ctrlPr>
                        </m:fPr>
                        <m:num>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North</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DD</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integral</m:t>
                          </m:r>
                        </m:num>
                        <m:den>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South</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DD</m:t>
                          </m:r>
                          <m: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2 </m:t>
                          </m:r>
                          <m:r>
                            <m:rPr>
                              <m:sty m:val="p"/>
                            </m:rPr>
                            <a:rPr kumimoji="0" lang="fr-CA" sz="1800" b="0" i="0" u="none" strike="noStrike" kern="1200" cap="none" spc="0" normalizeH="0" baseline="0" noProof="0">
                              <a:ln>
                                <a:noFill/>
                              </a:ln>
                              <a:solidFill>
                                <a:prstClr val="black"/>
                              </a:solidFill>
                              <a:effectLst/>
                              <a:uLnTx/>
                              <a:uFillTx/>
                              <a:latin typeface="Cambria Math" panose="02040503050406030204" pitchFamily="18" charset="0"/>
                              <a:ea typeface="+mn-ea"/>
                              <a:cs typeface="+mn-cs"/>
                            </a:rPr>
                            <m:t>integral</m:t>
                          </m:r>
                        </m:den>
                      </m:f>
                    </m:oMath>
                  </m:oMathPara>
                </a14:m>
                <a:endParaRPr kumimoji="0" lang="fr-CA" sz="1800" b="0" i="0" u="none" strike="noStrike" kern="1200" cap="none" spc="0" normalizeH="0" baseline="0" noProof="0" dirty="0">
                  <a:ln>
                    <a:noFill/>
                  </a:ln>
                  <a:solidFill>
                    <a:prstClr val="black"/>
                  </a:solidFill>
                  <a:effectLst/>
                  <a:uLnTx/>
                  <a:uFillTx/>
                  <a:latin typeface="Cambria Math" panose="02040503050406030204" pitchFamily="18" charset="0"/>
                  <a:ea typeface="+mn-ea"/>
                  <a:cs typeface="+mn-cs"/>
                </a:endParaRPr>
              </a:p>
            </p:txBody>
          </p:sp>
        </mc:Choice>
        <mc:Fallback xmlns="">
          <p:sp>
            <p:nvSpPr>
              <p:cNvPr id="7" name="ZoneTexte 6">
                <a:extLst>
                  <a:ext uri="{FF2B5EF4-FFF2-40B4-BE49-F238E27FC236}">
                    <a16:creationId xmlns:a16="http://schemas.microsoft.com/office/drawing/2014/main" id="{E328ACE1-F9DD-4996-B7E2-634728A4A698}"/>
                  </a:ext>
                </a:extLst>
              </p:cNvPr>
              <p:cNvSpPr txBox="1">
                <a:spLocks noRot="1" noChangeAspect="1" noMove="1" noResize="1" noEditPoints="1" noAdjustHandles="1" noChangeArrowheads="1" noChangeShapeType="1" noTextEdit="1"/>
              </p:cNvSpPr>
              <p:nvPr/>
            </p:nvSpPr>
            <p:spPr>
              <a:xfrm>
                <a:off x="8534108" y="1463605"/>
                <a:ext cx="2882814" cy="666914"/>
              </a:xfrm>
              <a:prstGeom prst="rect">
                <a:avLst/>
              </a:prstGeom>
              <a:blipFill>
                <a:blip r:embed="rId3"/>
                <a:stretch>
                  <a:fillRect/>
                </a:stretch>
              </a:blipFill>
            </p:spPr>
            <p:txBody>
              <a:bodyPr/>
              <a:lstStyle/>
              <a:p>
                <a:r>
                  <a:rPr lang="fr-CA">
                    <a:noFill/>
                  </a:rPr>
                  <a:t> </a:t>
                </a:r>
              </a:p>
            </p:txBody>
          </p:sp>
        </mc:Fallback>
      </mc:AlternateContent>
      <p:sp>
        <p:nvSpPr>
          <p:cNvPr id="10" name="ZoneTexte 9">
            <a:extLst>
              <a:ext uri="{FF2B5EF4-FFF2-40B4-BE49-F238E27FC236}">
                <a16:creationId xmlns:a16="http://schemas.microsoft.com/office/drawing/2014/main" id="{53E909E9-94E3-4E44-B145-A15DC8D12019}"/>
              </a:ext>
            </a:extLst>
          </p:cNvPr>
          <p:cNvSpPr txBox="1"/>
          <p:nvPr/>
        </p:nvSpPr>
        <p:spPr>
          <a:xfrm>
            <a:off x="816918" y="5681578"/>
            <a:ext cx="2110390"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Probable</a:t>
            </a:r>
            <a:b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b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electron event</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ZoneTexte 10">
            <a:extLst>
              <a:ext uri="{FF2B5EF4-FFF2-40B4-BE49-F238E27FC236}">
                <a16:creationId xmlns:a16="http://schemas.microsoft.com/office/drawing/2014/main" id="{E54CEC58-96E7-4ABD-B049-5240CCAA2478}"/>
              </a:ext>
            </a:extLst>
          </p:cNvPr>
          <p:cNvSpPr txBox="1"/>
          <p:nvPr/>
        </p:nvSpPr>
        <p:spPr>
          <a:xfrm>
            <a:off x="4830787" y="5681578"/>
            <a:ext cx="1823076"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Probable spike event</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ZoneTexte 12">
            <a:extLst>
              <a:ext uri="{FF2B5EF4-FFF2-40B4-BE49-F238E27FC236}">
                <a16:creationId xmlns:a16="http://schemas.microsoft.com/office/drawing/2014/main" id="{4E923971-CE4D-4048-86A0-DBB8EB5498D6}"/>
              </a:ext>
            </a:extLst>
          </p:cNvPr>
          <p:cNvSpPr txBox="1"/>
          <p:nvPr/>
        </p:nvSpPr>
        <p:spPr>
          <a:xfrm>
            <a:off x="2265238" y="891962"/>
            <a:ext cx="3477087" cy="646331"/>
          </a:xfrm>
          <a:prstGeom prst="rect">
            <a:avLst/>
          </a:prstGeom>
          <a:noFill/>
        </p:spPr>
        <p:txBody>
          <a:bodyPr wrap="square" rtlCol="0">
            <a:spAutoFit/>
          </a:bodyPr>
          <a:lstStyle/>
          <a:p>
            <a:pPr algn="ctr"/>
            <a:r>
              <a:rPr lang="en-CA" dirty="0"/>
              <a:t>2</a:t>
            </a:r>
            <a:r>
              <a:rPr lang="en-CA" baseline="30000" dirty="0"/>
              <a:t>nd</a:t>
            </a:r>
            <a:r>
              <a:rPr lang="en-CA" dirty="0"/>
              <a:t> comparison method</a:t>
            </a:r>
          </a:p>
          <a:p>
            <a:pPr algn="ctr"/>
            <a:r>
              <a:rPr lang="en-CA" dirty="0"/>
              <a:t>N/S ratio</a:t>
            </a:r>
          </a:p>
        </p:txBody>
      </p:sp>
      <p:pic>
        <p:nvPicPr>
          <p:cNvPr id="15" name="Image 14">
            <a:extLst>
              <a:ext uri="{FF2B5EF4-FFF2-40B4-BE49-F238E27FC236}">
                <a16:creationId xmlns:a16="http://schemas.microsoft.com/office/drawing/2014/main" id="{CEC8AECD-7ABD-4385-BE0D-0EA20BC27770}"/>
              </a:ext>
            </a:extLst>
          </p:cNvPr>
          <p:cNvPicPr>
            <a:picLocks noChangeAspect="1"/>
          </p:cNvPicPr>
          <p:nvPr/>
        </p:nvPicPr>
        <p:blipFill>
          <a:blip r:embed="rId4"/>
          <a:stretch>
            <a:fillRect/>
          </a:stretch>
        </p:blipFill>
        <p:spPr>
          <a:xfrm>
            <a:off x="0" y="1689649"/>
            <a:ext cx="3916725" cy="1956622"/>
          </a:xfrm>
          <a:prstGeom prst="rect">
            <a:avLst/>
          </a:prstGeom>
        </p:spPr>
      </p:pic>
      <p:pic>
        <p:nvPicPr>
          <p:cNvPr id="17" name="Image 16">
            <a:extLst>
              <a:ext uri="{FF2B5EF4-FFF2-40B4-BE49-F238E27FC236}">
                <a16:creationId xmlns:a16="http://schemas.microsoft.com/office/drawing/2014/main" id="{FA4B8F0B-42F4-4CB4-B9BB-69606A02262E}"/>
              </a:ext>
            </a:extLst>
          </p:cNvPr>
          <p:cNvPicPr>
            <a:picLocks noChangeAspect="1"/>
          </p:cNvPicPr>
          <p:nvPr/>
        </p:nvPicPr>
        <p:blipFill>
          <a:blip r:embed="rId5"/>
          <a:stretch>
            <a:fillRect/>
          </a:stretch>
        </p:blipFill>
        <p:spPr>
          <a:xfrm>
            <a:off x="3916725" y="3646271"/>
            <a:ext cx="3916726" cy="1956622"/>
          </a:xfrm>
          <a:prstGeom prst="rect">
            <a:avLst/>
          </a:prstGeom>
        </p:spPr>
      </p:pic>
      <p:pic>
        <p:nvPicPr>
          <p:cNvPr id="19" name="Image 18">
            <a:extLst>
              <a:ext uri="{FF2B5EF4-FFF2-40B4-BE49-F238E27FC236}">
                <a16:creationId xmlns:a16="http://schemas.microsoft.com/office/drawing/2014/main" id="{49EE4866-FF72-4DAF-9AB5-05DB27911403}"/>
              </a:ext>
            </a:extLst>
          </p:cNvPr>
          <p:cNvPicPr>
            <a:picLocks noChangeAspect="1"/>
          </p:cNvPicPr>
          <p:nvPr/>
        </p:nvPicPr>
        <p:blipFill>
          <a:blip r:embed="rId6"/>
          <a:stretch>
            <a:fillRect/>
          </a:stretch>
        </p:blipFill>
        <p:spPr>
          <a:xfrm>
            <a:off x="3916724" y="1689649"/>
            <a:ext cx="3916726" cy="1956622"/>
          </a:xfrm>
          <a:prstGeom prst="rect">
            <a:avLst/>
          </a:prstGeom>
        </p:spPr>
      </p:pic>
      <p:pic>
        <p:nvPicPr>
          <p:cNvPr id="14" name="Image 13">
            <a:extLst>
              <a:ext uri="{FF2B5EF4-FFF2-40B4-BE49-F238E27FC236}">
                <a16:creationId xmlns:a16="http://schemas.microsoft.com/office/drawing/2014/main" id="{B26C47AD-692A-DDCF-CB71-954267BE5829}"/>
              </a:ext>
            </a:extLst>
          </p:cNvPr>
          <p:cNvPicPr>
            <a:picLocks noChangeAspect="1"/>
          </p:cNvPicPr>
          <p:nvPr/>
        </p:nvPicPr>
        <p:blipFill>
          <a:blip r:embed="rId7"/>
          <a:stretch>
            <a:fillRect/>
          </a:stretch>
        </p:blipFill>
        <p:spPr>
          <a:xfrm>
            <a:off x="0" y="3646271"/>
            <a:ext cx="3916725" cy="1956622"/>
          </a:xfrm>
          <a:prstGeom prst="rect">
            <a:avLst/>
          </a:prstGeom>
        </p:spPr>
      </p:pic>
      <p:sp>
        <p:nvSpPr>
          <p:cNvPr id="18" name="ZoneTexte 17">
            <a:extLst>
              <a:ext uri="{FF2B5EF4-FFF2-40B4-BE49-F238E27FC236}">
                <a16:creationId xmlns:a16="http://schemas.microsoft.com/office/drawing/2014/main" id="{832A78D3-F408-0090-E3F4-7915A139EFA9}"/>
              </a:ext>
            </a:extLst>
          </p:cNvPr>
          <p:cNvSpPr txBox="1"/>
          <p:nvPr/>
        </p:nvSpPr>
        <p:spPr>
          <a:xfrm>
            <a:off x="11807301" y="6439893"/>
            <a:ext cx="384699" cy="369332"/>
          </a:xfrm>
          <a:prstGeom prst="rect">
            <a:avLst/>
          </a:prstGeom>
          <a:noFill/>
        </p:spPr>
        <p:txBody>
          <a:bodyPr wrap="square" rtlCol="0">
            <a:spAutoFit/>
          </a:bodyPr>
          <a:lstStyle/>
          <a:p>
            <a:fld id="{A7DE354B-A6E0-4356-AA88-FD0090BE7422}" type="slidenum">
              <a:rPr lang="fr-CA" smtClean="0">
                <a:solidFill>
                  <a:schemeClr val="tx2"/>
                </a:solidFill>
              </a:rPr>
              <a:t>27</a:t>
            </a:fld>
            <a:endParaRPr lang="fr-CA" dirty="0">
              <a:solidFill>
                <a:schemeClr val="tx2"/>
              </a:solidFill>
            </a:endParaRPr>
          </a:p>
        </p:txBody>
      </p:sp>
    </p:spTree>
    <p:extLst>
      <p:ext uri="{BB962C8B-B14F-4D97-AF65-F5344CB8AC3E}">
        <p14:creationId xmlns:p14="http://schemas.microsoft.com/office/powerpoint/2010/main" val="25790996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E13B5D-71EF-4423-A78D-7387FE8F1B86}"/>
              </a:ext>
            </a:extLst>
          </p:cNvPr>
          <p:cNvSpPr>
            <a:spLocks noGrp="1"/>
          </p:cNvSpPr>
          <p:nvPr>
            <p:ph type="title"/>
          </p:nvPr>
        </p:nvSpPr>
        <p:spPr/>
        <p:txBody>
          <a:bodyPr/>
          <a:lstStyle/>
          <a:p>
            <a:r>
              <a:rPr lang="en-CA" dirty="0"/>
              <a:t>Linear Fisher discriminant</a:t>
            </a:r>
            <a:endParaRPr lang="fr-CA" dirty="0"/>
          </a:p>
        </p:txBody>
      </p:sp>
      <p:pic>
        <p:nvPicPr>
          <p:cNvPr id="4" name="Image 3">
            <a:extLst>
              <a:ext uri="{FF2B5EF4-FFF2-40B4-BE49-F238E27FC236}">
                <a16:creationId xmlns:a16="http://schemas.microsoft.com/office/drawing/2014/main" id="{EE21903A-1A42-44FD-AFC3-D6DD3C2084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8078" y="3180620"/>
            <a:ext cx="3835213" cy="2423119"/>
          </a:xfrm>
          <a:prstGeom prst="rect">
            <a:avLst/>
          </a:prstGeom>
        </p:spPr>
      </p:pic>
      <p:pic>
        <p:nvPicPr>
          <p:cNvPr id="6" name="Image 5" descr="Une image contenant texte, lumière&#10;&#10;Description générée automatiquement">
            <a:extLst>
              <a:ext uri="{FF2B5EF4-FFF2-40B4-BE49-F238E27FC236}">
                <a16:creationId xmlns:a16="http://schemas.microsoft.com/office/drawing/2014/main" id="{0FFEC801-D164-46B2-8F82-73DD9DA6C7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8723" y="3270119"/>
            <a:ext cx="3685788" cy="2432119"/>
          </a:xfrm>
          <a:prstGeom prst="rect">
            <a:avLst/>
          </a:prstGeom>
          <a:ln>
            <a:noFill/>
          </a:ln>
        </p:spPr>
      </p:pic>
      <p:pic>
        <p:nvPicPr>
          <p:cNvPr id="8" name="Image 7">
            <a:extLst>
              <a:ext uri="{FF2B5EF4-FFF2-40B4-BE49-F238E27FC236}">
                <a16:creationId xmlns:a16="http://schemas.microsoft.com/office/drawing/2014/main" id="{D1E59812-55DF-41A4-9CEF-516F7BFEAD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3011" y="572273"/>
            <a:ext cx="3885346" cy="2431475"/>
          </a:xfrm>
          <a:prstGeom prst="rect">
            <a:avLst/>
          </a:prstGeom>
        </p:spPr>
      </p:pic>
      <p:pic>
        <p:nvPicPr>
          <p:cNvPr id="10" name="Image 9" descr="Une image contenant texte, moniteur, écran, afficher&#10;&#10;Description générée automatiquement">
            <a:extLst>
              <a:ext uri="{FF2B5EF4-FFF2-40B4-BE49-F238E27FC236}">
                <a16:creationId xmlns:a16="http://schemas.microsoft.com/office/drawing/2014/main" id="{E951C83F-2AD6-4086-85A5-13FB8FC491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2902" y="765511"/>
            <a:ext cx="3681609" cy="2444655"/>
          </a:xfrm>
          <a:prstGeom prst="rect">
            <a:avLst/>
          </a:prstGeom>
          <a:ln>
            <a:noFill/>
          </a:ln>
        </p:spPr>
      </p:pic>
      <p:pic>
        <p:nvPicPr>
          <p:cNvPr id="12" name="Image 11">
            <a:extLst>
              <a:ext uri="{FF2B5EF4-FFF2-40B4-BE49-F238E27FC236}">
                <a16:creationId xmlns:a16="http://schemas.microsoft.com/office/drawing/2014/main" id="{1F9811A8-C443-430F-8466-3465E59CFF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2272" y="2036567"/>
            <a:ext cx="2238282" cy="2053112"/>
          </a:xfrm>
          <a:prstGeom prst="rect">
            <a:avLst/>
          </a:prstGeom>
        </p:spPr>
      </p:pic>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701997BC-B6D7-448A-AAF8-71EE2A64BE13}"/>
                  </a:ext>
                </a:extLst>
              </p:cNvPr>
              <p:cNvSpPr txBox="1"/>
              <p:nvPr/>
            </p:nvSpPr>
            <p:spPr>
              <a:xfrm>
                <a:off x="87398" y="4486179"/>
                <a:ext cx="3631013" cy="460319"/>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a:ea typeface="+mn-ea"/>
                    <a:cs typeface="+mn-cs"/>
                  </a:rPr>
                  <a:t>Separation </a:t>
                </a:r>
                <a14:m>
                  <m:oMath xmlns:m="http://schemas.openxmlformats.org/officeDocument/2006/math">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𝐽</m:t>
                    </m:r>
                    <m:d>
                      <m:d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d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𝜔</m:t>
                        </m:r>
                      </m:e>
                    </m:d>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f>
                      <m:f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fPr>
                      <m:num>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sub>
                        </m:s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en-CA"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a:ln>
                                  <a:noFill/>
                                </a:ln>
                                <a:solidFill>
                                  <a:prstClr val="black"/>
                                </a:solidFill>
                                <a:effectLst/>
                                <a:uLnTx/>
                                <a:uFillTx/>
                                <a:latin typeface="Cambria Math" panose="02040503050406030204" pitchFamily="18" charset="0"/>
                                <a:ea typeface="Cambria Math" panose="02040503050406030204" pitchFamily="18" charset="0"/>
                                <a:cs typeface="+mn-cs"/>
                              </a:rPr>
                              <m:t>𝜇</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b>
                        </m:s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)²</m:t>
                        </m:r>
                      </m:num>
                      <m:den>
                        <m:sSub>
                          <m:sSub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𝑁</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sub>
                        </m:sSub>
                        <m:sSup>
                          <m:sSup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pPr>
                          <m:e>
                            <m:d>
                              <m:d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dPr>
                              <m:e>
                                <m:sSub>
                                  <m:sSub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𝜎</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1</m:t>
                                    </m:r>
                                  </m:sub>
                                </m:sSub>
                              </m:e>
                            </m:d>
                          </m:e>
                          <m:sup>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p>
                        </m:sSup>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𝑁</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b>
                        </m:s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m:t>
                        </m:r>
                        <m:sSub>
                          <m:sSubPr>
                            <m:ctrlP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ctrlPr>
                          </m:sSubPr>
                          <m:e>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𝜎</m:t>
                            </m:r>
                          </m:e>
                          <m: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2</m:t>
                            </m:r>
                          </m:sub>
                        </m:sSub>
                        <m:r>
                          <a:rPr kumimoji="0" lang="en-CA" sz="1800" b="0" i="1" u="none" strike="noStrike" kern="120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cs typeface="+mn-cs"/>
                          </a:rPr>
                          <m:t>)²</m:t>
                        </m:r>
                      </m:den>
                    </m:f>
                  </m:oMath>
                </a14:m>
                <a:endParaRPr kumimoji="0" lang="en-CA"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3" name="ZoneTexte 2">
                <a:extLst>
                  <a:ext uri="{FF2B5EF4-FFF2-40B4-BE49-F238E27FC236}">
                    <a16:creationId xmlns:a16="http://schemas.microsoft.com/office/drawing/2014/main" id="{701997BC-B6D7-448A-AAF8-71EE2A64BE13}"/>
                  </a:ext>
                </a:extLst>
              </p:cNvPr>
              <p:cNvSpPr txBox="1">
                <a:spLocks noRot="1" noChangeAspect="1" noMove="1" noResize="1" noEditPoints="1" noAdjustHandles="1" noChangeArrowheads="1" noChangeShapeType="1" noTextEdit="1"/>
              </p:cNvSpPr>
              <p:nvPr/>
            </p:nvSpPr>
            <p:spPr>
              <a:xfrm>
                <a:off x="87398" y="4486179"/>
                <a:ext cx="3631013" cy="460319"/>
              </a:xfrm>
              <a:prstGeom prst="rect">
                <a:avLst/>
              </a:prstGeom>
              <a:blipFill>
                <a:blip r:embed="rId7"/>
                <a:stretch>
                  <a:fillRect l="-3859" t="-1333" b="-17333"/>
                </a:stretch>
              </a:blipFill>
            </p:spPr>
            <p:txBody>
              <a:bodyPr/>
              <a:lstStyle/>
              <a:p>
                <a:r>
                  <a:rPr lang="fr-CA">
                    <a:noFill/>
                  </a:rPr>
                  <a:t> </a:t>
                </a:r>
              </a:p>
            </p:txBody>
          </p:sp>
        </mc:Fallback>
      </mc:AlternateContent>
      <mc:AlternateContent xmlns:mc="http://schemas.openxmlformats.org/markup-compatibility/2006" xmlns:a14="http://schemas.microsoft.com/office/drawing/2010/main">
        <mc:Choice Requires="a14">
          <p:sp>
            <p:nvSpPr>
              <p:cNvPr id="5" name="ZoneTexte 4">
                <a:extLst>
                  <a:ext uri="{FF2B5EF4-FFF2-40B4-BE49-F238E27FC236}">
                    <a16:creationId xmlns:a16="http://schemas.microsoft.com/office/drawing/2014/main" id="{A6F6C9AB-ACC9-4C9F-BC10-0BE492B82B62}"/>
                  </a:ext>
                </a:extLst>
              </p:cNvPr>
              <p:cNvSpPr txBox="1"/>
              <p:nvPr/>
            </p:nvSpPr>
            <p:spPr>
              <a:xfrm>
                <a:off x="672861" y="5138083"/>
                <a:ext cx="2460085" cy="290079"/>
              </a:xfrm>
              <a:prstGeom prst="rect">
                <a:avLst/>
              </a:prstGeom>
              <a:noFill/>
            </p:spPr>
            <p:txBody>
              <a:bodyPr wrap="square" lIns="0" tIns="0" rIns="0" bIns="0"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prstClr val="black"/>
                    </a:solidFill>
                    <a:effectLst/>
                    <a:uLnTx/>
                    <a:uFillTx/>
                    <a:latin typeface="Calibri"/>
                    <a:ea typeface="+mn-ea"/>
                    <a:cs typeface="+mn-cs"/>
                  </a:rPr>
                  <a:t>New axis </a:t>
                </a:r>
                <a14:m>
                  <m:oMath xmlns:m="http://schemas.openxmlformats.org/officeDocument/2006/math">
                    <m:sSub>
                      <m:sSubPr>
                        <m:ctrlP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Pr>
                      <m:e>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𝜏</m:t>
                        </m:r>
                      </m:e>
                      <m:sub>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Sub>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sSup>
                      <m:sSupPr>
                        <m:ctrlP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pPr>
                      <m:e>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𝜔</m:t>
                        </m:r>
                      </m:e>
                      <m:sup>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sup>
                    </m:sSup>
                    <m:sSubSup>
                      <m:sSubSupPr>
                        <m:ctrlP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sSubSupPr>
                      <m:e>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𝑥</m:t>
                        </m:r>
                      </m:e>
                      <m:sub>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𝑖</m:t>
                        </m:r>
                      </m:sub>
                      <m:sup>
                        <m:r>
                          <a:rPr kumimoji="0" lang="fr-CA" sz="18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𝑡</m:t>
                        </m:r>
                      </m:sup>
                    </m:sSubSup>
                  </m:oMath>
                </a14:m>
                <a:endParaRPr kumimoji="0" lang="fr-CA" sz="1800" b="0" i="0" u="none" strike="noStrike" kern="1200" cap="none" spc="0" normalizeH="0" baseline="0" noProof="0" dirty="0">
                  <a:ln>
                    <a:noFill/>
                  </a:ln>
                  <a:solidFill>
                    <a:prstClr val="black"/>
                  </a:solidFill>
                  <a:effectLst/>
                  <a:uLnTx/>
                  <a:uFillTx/>
                  <a:latin typeface="Calibri"/>
                  <a:ea typeface="+mn-ea"/>
                  <a:cs typeface="+mn-cs"/>
                </a:endParaRPr>
              </a:p>
            </p:txBody>
          </p:sp>
        </mc:Choice>
        <mc:Fallback xmlns="">
          <p:sp>
            <p:nvSpPr>
              <p:cNvPr id="5" name="ZoneTexte 4">
                <a:extLst>
                  <a:ext uri="{FF2B5EF4-FFF2-40B4-BE49-F238E27FC236}">
                    <a16:creationId xmlns:a16="http://schemas.microsoft.com/office/drawing/2014/main" id="{A6F6C9AB-ACC9-4C9F-BC10-0BE492B82B62}"/>
                  </a:ext>
                </a:extLst>
              </p:cNvPr>
              <p:cNvSpPr txBox="1">
                <a:spLocks noRot="1" noChangeAspect="1" noMove="1" noResize="1" noEditPoints="1" noAdjustHandles="1" noChangeArrowheads="1" noChangeShapeType="1" noTextEdit="1"/>
              </p:cNvSpPr>
              <p:nvPr/>
            </p:nvSpPr>
            <p:spPr>
              <a:xfrm>
                <a:off x="672861" y="5138083"/>
                <a:ext cx="2460085" cy="290079"/>
              </a:xfrm>
              <a:prstGeom prst="rect">
                <a:avLst/>
              </a:prstGeom>
              <a:blipFill>
                <a:blip r:embed="rId8"/>
                <a:stretch>
                  <a:fillRect t="-23404" b="-48936"/>
                </a:stretch>
              </a:blipFill>
            </p:spPr>
            <p:txBody>
              <a:bodyPr/>
              <a:lstStyle/>
              <a:p>
                <a:r>
                  <a:rPr lang="fr-CA">
                    <a:noFill/>
                  </a:rPr>
                  <a:t> </a:t>
                </a:r>
              </a:p>
            </p:txBody>
          </p:sp>
        </mc:Fallback>
      </mc:AlternateContent>
      <p:sp>
        <p:nvSpPr>
          <p:cNvPr id="7" name="ZoneTexte 6">
            <a:extLst>
              <a:ext uri="{FF2B5EF4-FFF2-40B4-BE49-F238E27FC236}">
                <a16:creationId xmlns:a16="http://schemas.microsoft.com/office/drawing/2014/main" id="{546A73A9-B94C-46BD-99AA-233E93A5103B}"/>
              </a:ext>
            </a:extLst>
          </p:cNvPr>
          <p:cNvSpPr txBox="1"/>
          <p:nvPr/>
        </p:nvSpPr>
        <p:spPr>
          <a:xfrm>
            <a:off x="87398" y="5670130"/>
            <a:ext cx="3631013" cy="64633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ω</a:t>
            </a:r>
            <a:r>
              <a:rPr kumimoji="0" lang="fr-CA"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=[−0</a:t>
            </a:r>
            <a:r>
              <a:rPr kumimoji="0" lang="fr-CA" sz="1800"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fr-CA"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678619815</a:t>
            </a:r>
            <a:r>
              <a:rPr kumimoji="0" lang="fr-CA" sz="1800"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fr-CA"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−76</a:t>
            </a:r>
            <a:r>
              <a:rPr kumimoji="0" lang="fr-CA" sz="1800" b="0"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r>
              <a:rPr kumimoji="0" lang="fr-CA"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8674863]</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fr-CA" sz="18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Spk			NS</a:t>
            </a:r>
          </a:p>
        </p:txBody>
      </p:sp>
      <p:sp>
        <p:nvSpPr>
          <p:cNvPr id="14" name="ZoneTexte 13">
            <a:extLst>
              <a:ext uri="{FF2B5EF4-FFF2-40B4-BE49-F238E27FC236}">
                <a16:creationId xmlns:a16="http://schemas.microsoft.com/office/drawing/2014/main" id="{7849DC88-BCAA-4CB3-935F-ED08161A4BB7}"/>
              </a:ext>
            </a:extLst>
          </p:cNvPr>
          <p:cNvSpPr txBox="1"/>
          <p:nvPr/>
        </p:nvSpPr>
        <p:spPr>
          <a:xfrm>
            <a:off x="164359" y="1121634"/>
            <a:ext cx="3477087" cy="646331"/>
          </a:xfrm>
          <a:prstGeom prst="rect">
            <a:avLst/>
          </a:prstGeom>
          <a:noFill/>
        </p:spPr>
        <p:txBody>
          <a:bodyPr wrap="square" rtlCol="0">
            <a:spAutoFit/>
          </a:bodyPr>
          <a:lstStyle/>
          <a:p>
            <a:pPr algn="ctr"/>
            <a:r>
              <a:rPr lang="en-CA" dirty="0"/>
              <a:t>Optimal comparison:</a:t>
            </a:r>
          </a:p>
          <a:p>
            <a:pPr algn="ctr"/>
            <a:r>
              <a:rPr lang="en-CA" dirty="0"/>
              <a:t>Combining both methods</a:t>
            </a:r>
          </a:p>
        </p:txBody>
      </p:sp>
      <p:sp>
        <p:nvSpPr>
          <p:cNvPr id="16" name="ZoneTexte 15">
            <a:extLst>
              <a:ext uri="{FF2B5EF4-FFF2-40B4-BE49-F238E27FC236}">
                <a16:creationId xmlns:a16="http://schemas.microsoft.com/office/drawing/2014/main" id="{DB426CAA-F7B6-9D5D-5402-145F35292243}"/>
              </a:ext>
            </a:extLst>
          </p:cNvPr>
          <p:cNvSpPr txBox="1"/>
          <p:nvPr/>
        </p:nvSpPr>
        <p:spPr>
          <a:xfrm>
            <a:off x="11807301" y="6439893"/>
            <a:ext cx="384699" cy="369332"/>
          </a:xfrm>
          <a:prstGeom prst="rect">
            <a:avLst/>
          </a:prstGeom>
          <a:noFill/>
        </p:spPr>
        <p:txBody>
          <a:bodyPr wrap="square" rtlCol="0">
            <a:spAutoFit/>
          </a:bodyPr>
          <a:lstStyle/>
          <a:p>
            <a:fld id="{C88A3B6A-6944-4AFB-938E-BEB80BFDF12B}" type="slidenum">
              <a:rPr lang="fr-CA" smtClean="0">
                <a:solidFill>
                  <a:schemeClr val="tx2"/>
                </a:solidFill>
              </a:rPr>
              <a:t>28</a:t>
            </a:fld>
            <a:endParaRPr lang="fr-CA" dirty="0">
              <a:solidFill>
                <a:schemeClr val="tx2"/>
              </a:solidFill>
            </a:endParaRPr>
          </a:p>
        </p:txBody>
      </p:sp>
    </p:spTree>
    <p:extLst>
      <p:ext uri="{BB962C8B-B14F-4D97-AF65-F5344CB8AC3E}">
        <p14:creationId xmlns:p14="http://schemas.microsoft.com/office/powerpoint/2010/main" val="2300935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2EEF4B-1B2A-429C-A19C-0FE7DC59ED2C}"/>
              </a:ext>
            </a:extLst>
          </p:cNvPr>
          <p:cNvSpPr>
            <a:spLocks noGrp="1"/>
          </p:cNvSpPr>
          <p:nvPr>
            <p:ph type="title"/>
          </p:nvPr>
        </p:nvSpPr>
        <p:spPr/>
        <p:txBody>
          <a:bodyPr/>
          <a:lstStyle/>
          <a:p>
            <a:r>
              <a:rPr lang="en-CA" dirty="0"/>
              <a:t>Fits to the physics data</a:t>
            </a:r>
            <a:endParaRPr lang="fr-CA" dirty="0"/>
          </a:p>
        </p:txBody>
      </p:sp>
      <p:pic>
        <p:nvPicPr>
          <p:cNvPr id="10" name="Image 9">
            <a:extLst>
              <a:ext uri="{FF2B5EF4-FFF2-40B4-BE49-F238E27FC236}">
                <a16:creationId xmlns:a16="http://schemas.microsoft.com/office/drawing/2014/main" id="{B92D13FB-AC8E-48E8-B3FB-DB7508B1BA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5813" y="1405443"/>
            <a:ext cx="3796187" cy="2496707"/>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AF5CAD0E-2033-4916-BC14-C520E1106AF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9" y="1304692"/>
            <a:ext cx="4308966" cy="2527869"/>
          </a:xfrm>
          <a:prstGeom prst="rect">
            <a:avLst/>
          </a:prstGeom>
        </p:spPr>
      </p:pic>
      <p:sp>
        <p:nvSpPr>
          <p:cNvPr id="7" name="ZoneTexte 6">
            <a:extLst>
              <a:ext uri="{FF2B5EF4-FFF2-40B4-BE49-F238E27FC236}">
                <a16:creationId xmlns:a16="http://schemas.microsoft.com/office/drawing/2014/main" id="{6CE035BA-31B4-4B93-A8EF-52C9BD4975CC}"/>
              </a:ext>
            </a:extLst>
          </p:cNvPr>
          <p:cNvSpPr txBox="1"/>
          <p:nvPr/>
        </p:nvSpPr>
        <p:spPr>
          <a:xfrm>
            <a:off x="537521" y="4113986"/>
            <a:ext cx="3269673"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separation between electron and spike events is weaker at lower energies.</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1" name="ZoneTexte 10">
            <a:extLst>
              <a:ext uri="{FF2B5EF4-FFF2-40B4-BE49-F238E27FC236}">
                <a16:creationId xmlns:a16="http://schemas.microsoft.com/office/drawing/2014/main" id="{74EFCB87-D33A-480F-80EE-D67925FBC2A4}"/>
              </a:ext>
            </a:extLst>
          </p:cNvPr>
          <p:cNvSpPr txBox="1"/>
          <p:nvPr/>
        </p:nvSpPr>
        <p:spPr>
          <a:xfrm>
            <a:off x="4726136" y="4113986"/>
            <a:ext cx="3269673"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Wide pulses are another dominant background of unknown origin in the data.</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3" name="ZoneTexte 12">
            <a:extLst>
              <a:ext uri="{FF2B5EF4-FFF2-40B4-BE49-F238E27FC236}">
                <a16:creationId xmlns:a16="http://schemas.microsoft.com/office/drawing/2014/main" id="{3A883CF1-2DB5-4E21-B528-A3F74CD9BF8E}"/>
              </a:ext>
            </a:extLst>
          </p:cNvPr>
          <p:cNvSpPr txBox="1"/>
          <p:nvPr/>
        </p:nvSpPr>
        <p:spPr>
          <a:xfrm>
            <a:off x="8659069" y="4113986"/>
            <a:ext cx="3269673" cy="120032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cut on N/S removes fat pulses (dominant in 2-peak data) and a Fisher discrim. cut removes spikes.</a:t>
            </a:r>
            <a:endParaRPr kumimoji="0" lang="fr-CA"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7" name="ZoneTexte 16">
            <a:extLst>
              <a:ext uri="{FF2B5EF4-FFF2-40B4-BE49-F238E27FC236}">
                <a16:creationId xmlns:a16="http://schemas.microsoft.com/office/drawing/2014/main" id="{0C19211B-1586-3DF2-6B16-427E62A3293C}"/>
              </a:ext>
            </a:extLst>
          </p:cNvPr>
          <p:cNvSpPr txBox="1"/>
          <p:nvPr/>
        </p:nvSpPr>
        <p:spPr>
          <a:xfrm>
            <a:off x="11807301" y="6439893"/>
            <a:ext cx="384699" cy="369332"/>
          </a:xfrm>
          <a:prstGeom prst="rect">
            <a:avLst/>
          </a:prstGeom>
          <a:noFill/>
        </p:spPr>
        <p:txBody>
          <a:bodyPr wrap="square" rtlCol="0">
            <a:spAutoFit/>
          </a:bodyPr>
          <a:lstStyle/>
          <a:p>
            <a:fld id="{0EA527CD-3288-41E3-8D1E-D81AA4D62C90}" type="slidenum">
              <a:rPr lang="fr-CA" smtClean="0">
                <a:solidFill>
                  <a:schemeClr val="tx2"/>
                </a:solidFill>
              </a:rPr>
              <a:t>29</a:t>
            </a:fld>
            <a:endParaRPr lang="fr-CA" dirty="0">
              <a:solidFill>
                <a:schemeClr val="tx2"/>
              </a:solidFill>
            </a:endParaRPr>
          </a:p>
        </p:txBody>
      </p:sp>
      <p:grpSp>
        <p:nvGrpSpPr>
          <p:cNvPr id="5" name="Groupe 4">
            <a:extLst>
              <a:ext uri="{FF2B5EF4-FFF2-40B4-BE49-F238E27FC236}">
                <a16:creationId xmlns:a16="http://schemas.microsoft.com/office/drawing/2014/main" id="{0301740B-4D68-D332-99A0-DF6F7A704442}"/>
              </a:ext>
            </a:extLst>
          </p:cNvPr>
          <p:cNvGrpSpPr/>
          <p:nvPr/>
        </p:nvGrpSpPr>
        <p:grpSpPr>
          <a:xfrm>
            <a:off x="4462878" y="1405443"/>
            <a:ext cx="3796188" cy="2502310"/>
            <a:chOff x="4462878" y="1405443"/>
            <a:chExt cx="3796188" cy="2502310"/>
          </a:xfrm>
        </p:grpSpPr>
        <p:pic>
          <p:nvPicPr>
            <p:cNvPr id="15" name="Image 14">
              <a:extLst>
                <a:ext uri="{FF2B5EF4-FFF2-40B4-BE49-F238E27FC236}">
                  <a16:creationId xmlns:a16="http://schemas.microsoft.com/office/drawing/2014/main" id="{8CC60E0A-8313-4BD2-BCA5-3358D130A6D4}"/>
                </a:ext>
              </a:extLst>
            </p:cNvPr>
            <p:cNvPicPr>
              <a:picLocks noChangeAspect="1"/>
            </p:cNvPicPr>
            <p:nvPr/>
          </p:nvPicPr>
          <p:blipFill>
            <a:blip r:embed="rId4"/>
            <a:stretch>
              <a:fillRect/>
            </a:stretch>
          </p:blipFill>
          <p:spPr>
            <a:xfrm>
              <a:off x="4462878" y="1405443"/>
              <a:ext cx="3796188" cy="2502310"/>
            </a:xfrm>
            <a:prstGeom prst="rect">
              <a:avLst/>
            </a:prstGeom>
          </p:spPr>
        </p:pic>
        <p:sp>
          <p:nvSpPr>
            <p:cNvPr id="4" name="Rectangle 3">
              <a:extLst>
                <a:ext uri="{FF2B5EF4-FFF2-40B4-BE49-F238E27FC236}">
                  <a16:creationId xmlns:a16="http://schemas.microsoft.com/office/drawing/2014/main" id="{071B0665-8CD0-986C-B905-D811F8A22314}"/>
                </a:ext>
              </a:extLst>
            </p:cNvPr>
            <p:cNvSpPr/>
            <p:nvPr/>
          </p:nvSpPr>
          <p:spPr>
            <a:xfrm>
              <a:off x="6540355" y="3066052"/>
              <a:ext cx="216623" cy="12914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 name="ZoneTexte 2">
              <a:extLst>
                <a:ext uri="{FF2B5EF4-FFF2-40B4-BE49-F238E27FC236}">
                  <a16:creationId xmlns:a16="http://schemas.microsoft.com/office/drawing/2014/main" id="{B8C41807-0A0F-5FA5-6588-1FAD776D6073}"/>
                </a:ext>
              </a:extLst>
            </p:cNvPr>
            <p:cNvSpPr txBox="1"/>
            <p:nvPr/>
          </p:nvSpPr>
          <p:spPr>
            <a:xfrm>
              <a:off x="6381707" y="2984428"/>
              <a:ext cx="573448" cy="292388"/>
            </a:xfrm>
            <a:prstGeom prst="rect">
              <a:avLst/>
            </a:prstGeom>
            <a:noFill/>
            <a:ln>
              <a:noFill/>
            </a:ln>
          </p:spPr>
          <p:txBody>
            <a:bodyPr wrap="square" rtlCol="0">
              <a:spAutoFit/>
            </a:bodyPr>
            <a:lstStyle/>
            <a:p>
              <a:r>
                <a:rPr lang="fr-CA" sz="1300" b="1" dirty="0">
                  <a:solidFill>
                    <a:srgbClr val="FF6600"/>
                  </a:solidFill>
                </a:rPr>
                <a:t>Wide</a:t>
              </a:r>
            </a:p>
          </p:txBody>
        </p:sp>
      </p:grpSp>
    </p:spTree>
    <p:extLst>
      <p:ext uri="{BB962C8B-B14F-4D97-AF65-F5344CB8AC3E}">
        <p14:creationId xmlns:p14="http://schemas.microsoft.com/office/powerpoint/2010/main" val="2593852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2976DAF4-BED5-343A-3F46-92111E571A1B}"/>
              </a:ext>
            </a:extLst>
          </p:cNvPr>
          <p:cNvPicPr>
            <a:picLocks noChangeAspect="1"/>
          </p:cNvPicPr>
          <p:nvPr/>
        </p:nvPicPr>
        <p:blipFill>
          <a:blip r:embed="rId2"/>
          <a:stretch>
            <a:fillRect/>
          </a:stretch>
        </p:blipFill>
        <p:spPr>
          <a:xfrm>
            <a:off x="4536489" y="783593"/>
            <a:ext cx="7611339" cy="5016877"/>
          </a:xfrm>
          <a:prstGeom prst="rect">
            <a:avLst/>
          </a:prstGeom>
        </p:spPr>
      </p:pic>
      <p:sp>
        <p:nvSpPr>
          <p:cNvPr id="2" name="Titre 1">
            <a:extLst>
              <a:ext uri="{FF2B5EF4-FFF2-40B4-BE49-F238E27FC236}">
                <a16:creationId xmlns:a16="http://schemas.microsoft.com/office/drawing/2014/main" id="{705621DE-D69B-F4AD-61A5-65313DDDC561}"/>
              </a:ext>
            </a:extLst>
          </p:cNvPr>
          <p:cNvSpPr>
            <a:spLocks noGrp="1"/>
          </p:cNvSpPr>
          <p:nvPr>
            <p:ph type="title"/>
          </p:nvPr>
        </p:nvSpPr>
        <p:spPr>
          <a:xfrm>
            <a:off x="647400" y="345929"/>
            <a:ext cx="10897200" cy="627189"/>
          </a:xfrm>
        </p:spPr>
        <p:txBody>
          <a:bodyPr/>
          <a:lstStyle/>
          <a:p>
            <a:r>
              <a:rPr lang="en-CA" dirty="0"/>
              <a:t>Low mass WIMP search motivation</a:t>
            </a:r>
            <a:endParaRPr lang="fr-CA" dirty="0"/>
          </a:p>
        </p:txBody>
      </p:sp>
      <p:sp>
        <p:nvSpPr>
          <p:cNvPr id="3" name="Espace réservé du contenu 2">
            <a:extLst>
              <a:ext uri="{FF2B5EF4-FFF2-40B4-BE49-F238E27FC236}">
                <a16:creationId xmlns:a16="http://schemas.microsoft.com/office/drawing/2014/main" id="{50730525-AC13-0A5E-AACB-7B5A2D1DDE86}"/>
              </a:ext>
            </a:extLst>
          </p:cNvPr>
          <p:cNvSpPr>
            <a:spLocks noGrp="1"/>
          </p:cNvSpPr>
          <p:nvPr>
            <p:ph sz="half" idx="1"/>
          </p:nvPr>
        </p:nvSpPr>
        <p:spPr>
          <a:xfrm>
            <a:off x="928059" y="1349406"/>
            <a:ext cx="3315467" cy="3834660"/>
          </a:xfrm>
        </p:spPr>
        <p:txBody>
          <a:bodyPr/>
          <a:lstStyle/>
          <a:p>
            <a:pPr marL="0" indent="0">
              <a:lnSpc>
                <a:spcPct val="150000"/>
              </a:lnSpc>
              <a:buNone/>
            </a:pPr>
            <a:r>
              <a:rPr lang="en-CA" sz="2000" dirty="0"/>
              <a:t>Given the absence of canonical WIMPs, there is motivation to look at the parameter space left at lower masses (~0.1-1 GeV) for WIMP-like dark matter candidates.</a:t>
            </a:r>
            <a:endParaRPr lang="fr-CA" sz="2000" dirty="0"/>
          </a:p>
        </p:txBody>
      </p:sp>
      <p:sp>
        <p:nvSpPr>
          <p:cNvPr id="6" name="Ellipse 5">
            <a:extLst>
              <a:ext uri="{FF2B5EF4-FFF2-40B4-BE49-F238E27FC236}">
                <a16:creationId xmlns:a16="http://schemas.microsoft.com/office/drawing/2014/main" id="{D9A3D8E9-00DD-0BE9-593E-8FEF1F900D1E}"/>
              </a:ext>
            </a:extLst>
          </p:cNvPr>
          <p:cNvSpPr/>
          <p:nvPr/>
        </p:nvSpPr>
        <p:spPr>
          <a:xfrm>
            <a:off x="5457147" y="2163358"/>
            <a:ext cx="1866931" cy="1405465"/>
          </a:xfrm>
          <a:prstGeom prst="ellipse">
            <a:avLst/>
          </a:prstGeom>
          <a:solidFill>
            <a:srgbClr val="FF0000">
              <a:alpha val="10196"/>
            </a:srgb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ZoneTexte 10">
            <a:extLst>
              <a:ext uri="{FF2B5EF4-FFF2-40B4-BE49-F238E27FC236}">
                <a16:creationId xmlns:a16="http://schemas.microsoft.com/office/drawing/2014/main" id="{A7C5416A-4989-5876-F1F0-3DEBA4F10C7D}"/>
              </a:ext>
            </a:extLst>
          </p:cNvPr>
          <p:cNvSpPr txBox="1"/>
          <p:nvPr/>
        </p:nvSpPr>
        <p:spPr>
          <a:xfrm>
            <a:off x="4776187" y="5705075"/>
            <a:ext cx="2885242" cy="369332"/>
          </a:xfrm>
          <a:prstGeom prst="rect">
            <a:avLst/>
          </a:prstGeom>
          <a:noFill/>
        </p:spPr>
        <p:txBody>
          <a:bodyPr wrap="square" rtlCol="0">
            <a:spAutoFit/>
          </a:bodyPr>
          <a:lstStyle/>
          <a:p>
            <a:r>
              <a:rPr lang="fr-CA" dirty="0">
                <a:hlinkClick r:id="rId3"/>
              </a:rPr>
              <a:t>arXiv:2104.07634</a:t>
            </a:r>
            <a:r>
              <a:rPr lang="fr-CA" dirty="0"/>
              <a:t> [hep-ex]</a:t>
            </a:r>
          </a:p>
        </p:txBody>
      </p:sp>
      <p:sp>
        <p:nvSpPr>
          <p:cNvPr id="4" name="ZoneTexte 3">
            <a:extLst>
              <a:ext uri="{FF2B5EF4-FFF2-40B4-BE49-F238E27FC236}">
                <a16:creationId xmlns:a16="http://schemas.microsoft.com/office/drawing/2014/main" id="{EA62C9BB-2115-42FB-9E8F-E69E628A05F4}"/>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3</a:t>
            </a:fld>
            <a:endParaRPr lang="en-CA" dirty="0"/>
          </a:p>
        </p:txBody>
      </p:sp>
    </p:spTree>
    <p:extLst>
      <p:ext uri="{BB962C8B-B14F-4D97-AF65-F5344CB8AC3E}">
        <p14:creationId xmlns:p14="http://schemas.microsoft.com/office/powerpoint/2010/main" val="288575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4EE416-98B0-642D-179F-BE363595E44E}"/>
              </a:ext>
            </a:extLst>
          </p:cNvPr>
          <p:cNvSpPr>
            <a:spLocks noGrp="1"/>
          </p:cNvSpPr>
          <p:nvPr>
            <p:ph type="title"/>
          </p:nvPr>
        </p:nvSpPr>
        <p:spPr/>
        <p:txBody>
          <a:bodyPr/>
          <a:lstStyle/>
          <a:p>
            <a:r>
              <a:rPr lang="en-CA" dirty="0"/>
              <a:t>SNOLAB noise</a:t>
            </a:r>
          </a:p>
        </p:txBody>
      </p:sp>
      <p:pic>
        <p:nvPicPr>
          <p:cNvPr id="5" name="Image 4" descr="Une image contenant texte, capture d’écran, diagramme, Tracé&#10;&#10;Description générée automatiquement">
            <a:extLst>
              <a:ext uri="{FF2B5EF4-FFF2-40B4-BE49-F238E27FC236}">
                <a16:creationId xmlns:a16="http://schemas.microsoft.com/office/drawing/2014/main" id="{5C680431-595C-EF46-26E0-6D49D2A94A08}"/>
              </a:ext>
            </a:extLst>
          </p:cNvPr>
          <p:cNvPicPr>
            <a:picLocks noChangeAspect="1"/>
          </p:cNvPicPr>
          <p:nvPr/>
        </p:nvPicPr>
        <p:blipFill rotWithShape="1">
          <a:blip r:embed="rId2">
            <a:extLst>
              <a:ext uri="{28A0092B-C50C-407E-A947-70E740481C1C}">
                <a14:useLocalDpi xmlns:a14="http://schemas.microsoft.com/office/drawing/2010/main" val="0"/>
              </a:ext>
            </a:extLst>
          </a:blip>
          <a:srcRect l="6123" t="8136" r="8455" b="4620"/>
          <a:stretch/>
        </p:blipFill>
        <p:spPr>
          <a:xfrm>
            <a:off x="147982" y="1267794"/>
            <a:ext cx="5948018" cy="4049930"/>
          </a:xfrm>
          <a:prstGeom prst="rect">
            <a:avLst/>
          </a:prstGeom>
        </p:spPr>
      </p:pic>
      <p:pic>
        <p:nvPicPr>
          <p:cNvPr id="6" name="Image 5" descr="Une image contenant graphique&#10;&#10;Description générée automatiquement">
            <a:extLst>
              <a:ext uri="{FF2B5EF4-FFF2-40B4-BE49-F238E27FC236}">
                <a16:creationId xmlns:a16="http://schemas.microsoft.com/office/drawing/2014/main" id="{29C0A951-0302-8610-BB6A-75DC97AA735D}"/>
              </a:ext>
            </a:extLst>
          </p:cNvPr>
          <p:cNvPicPr>
            <a:picLocks noChangeAspect="1"/>
          </p:cNvPicPr>
          <p:nvPr/>
        </p:nvPicPr>
        <p:blipFill rotWithShape="1">
          <a:blip r:embed="rId3">
            <a:extLst>
              <a:ext uri="{28A0092B-C50C-407E-A947-70E740481C1C}">
                <a14:useLocalDpi xmlns:a14="http://schemas.microsoft.com/office/drawing/2010/main" val="0"/>
              </a:ext>
            </a:extLst>
          </a:blip>
          <a:srcRect l="5110" t="6702" r="8032"/>
          <a:stretch/>
        </p:blipFill>
        <p:spPr>
          <a:xfrm>
            <a:off x="6320367" y="1267794"/>
            <a:ext cx="5655524" cy="4049929"/>
          </a:xfrm>
          <a:prstGeom prst="rect">
            <a:avLst/>
          </a:prstGeom>
        </p:spPr>
      </p:pic>
    </p:spTree>
    <p:extLst>
      <p:ext uri="{BB962C8B-B14F-4D97-AF65-F5344CB8AC3E}">
        <p14:creationId xmlns:p14="http://schemas.microsoft.com/office/powerpoint/2010/main" val="16178861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4EE416-98B0-642D-179F-BE363595E44E}"/>
              </a:ext>
            </a:extLst>
          </p:cNvPr>
          <p:cNvSpPr>
            <a:spLocks noGrp="1"/>
          </p:cNvSpPr>
          <p:nvPr>
            <p:ph type="title"/>
          </p:nvPr>
        </p:nvSpPr>
        <p:spPr/>
        <p:txBody>
          <a:bodyPr/>
          <a:lstStyle/>
          <a:p>
            <a:r>
              <a:rPr lang="en-CA" dirty="0"/>
              <a:t>SNOLAB space charge</a:t>
            </a:r>
          </a:p>
        </p:txBody>
      </p:sp>
      <p:pic>
        <p:nvPicPr>
          <p:cNvPr id="5" name="Image 4">
            <a:extLst>
              <a:ext uri="{FF2B5EF4-FFF2-40B4-BE49-F238E27FC236}">
                <a16:creationId xmlns:a16="http://schemas.microsoft.com/office/drawing/2014/main" id="{AE8DE27B-730B-08B0-4900-F3E1D1B723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34526"/>
            <a:ext cx="6504743" cy="4336495"/>
          </a:xfrm>
          <a:prstGeom prst="rect">
            <a:avLst/>
          </a:prstGeom>
        </p:spPr>
      </p:pic>
      <p:pic>
        <p:nvPicPr>
          <p:cNvPr id="6" name="Image 5">
            <a:extLst>
              <a:ext uri="{FF2B5EF4-FFF2-40B4-BE49-F238E27FC236}">
                <a16:creationId xmlns:a16="http://schemas.microsoft.com/office/drawing/2014/main" id="{10617C6F-1820-83C5-2581-56798F9881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8358" y="1434526"/>
            <a:ext cx="6504743" cy="4336495"/>
          </a:xfrm>
          <a:prstGeom prst="rect">
            <a:avLst/>
          </a:prstGeom>
        </p:spPr>
      </p:pic>
    </p:spTree>
    <p:extLst>
      <p:ext uri="{BB962C8B-B14F-4D97-AF65-F5344CB8AC3E}">
        <p14:creationId xmlns:p14="http://schemas.microsoft.com/office/powerpoint/2010/main" val="482055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246761-A9A8-0FFE-6EBC-8D3860B12386}"/>
              </a:ext>
            </a:extLst>
          </p:cNvPr>
          <p:cNvSpPr>
            <a:spLocks noGrp="1"/>
          </p:cNvSpPr>
          <p:nvPr>
            <p:ph type="title"/>
          </p:nvPr>
        </p:nvSpPr>
        <p:spPr/>
        <p:txBody>
          <a:bodyPr/>
          <a:lstStyle/>
          <a:p>
            <a:endParaRPr lang="en-CA"/>
          </a:p>
        </p:txBody>
      </p:sp>
      <p:grpSp>
        <p:nvGrpSpPr>
          <p:cNvPr id="8" name="Groupe 7">
            <a:extLst>
              <a:ext uri="{FF2B5EF4-FFF2-40B4-BE49-F238E27FC236}">
                <a16:creationId xmlns:a16="http://schemas.microsoft.com/office/drawing/2014/main" id="{8120EC49-9303-0AFF-6FC5-A512948EC74B}"/>
              </a:ext>
            </a:extLst>
          </p:cNvPr>
          <p:cNvGrpSpPr/>
          <p:nvPr/>
        </p:nvGrpSpPr>
        <p:grpSpPr>
          <a:xfrm>
            <a:off x="650523" y="3324225"/>
            <a:ext cx="5350554" cy="2672899"/>
            <a:chOff x="3808521" y="882530"/>
            <a:chExt cx="4162440" cy="2079370"/>
          </a:xfrm>
        </p:grpSpPr>
        <p:pic>
          <p:nvPicPr>
            <p:cNvPr id="9" name="Image 8">
              <a:extLst>
                <a:ext uri="{FF2B5EF4-FFF2-40B4-BE49-F238E27FC236}">
                  <a16:creationId xmlns:a16="http://schemas.microsoft.com/office/drawing/2014/main" id="{304C288D-294A-1F34-12B0-5C9312EDE324}"/>
                </a:ext>
              </a:extLst>
            </p:cNvPr>
            <p:cNvPicPr>
              <a:picLocks noChangeAspect="1"/>
            </p:cNvPicPr>
            <p:nvPr/>
          </p:nvPicPr>
          <p:blipFill>
            <a:blip r:embed="rId2"/>
            <a:stretch>
              <a:fillRect/>
            </a:stretch>
          </p:blipFill>
          <p:spPr>
            <a:xfrm>
              <a:off x="3808521" y="882530"/>
              <a:ext cx="4162440" cy="2079370"/>
            </a:xfrm>
            <a:prstGeom prst="rect">
              <a:avLst/>
            </a:prstGeom>
          </p:spPr>
        </p:pic>
        <p:sp>
          <p:nvSpPr>
            <p:cNvPr id="11" name="ZoneTexte 10">
              <a:extLst>
                <a:ext uri="{FF2B5EF4-FFF2-40B4-BE49-F238E27FC236}">
                  <a16:creationId xmlns:a16="http://schemas.microsoft.com/office/drawing/2014/main" id="{778FD5E6-233D-0772-6CD2-864575FDF3C5}"/>
                </a:ext>
              </a:extLst>
            </p:cNvPr>
            <p:cNvSpPr txBox="1"/>
            <p:nvPr/>
          </p:nvSpPr>
          <p:spPr>
            <a:xfrm>
              <a:off x="6924582" y="1034495"/>
              <a:ext cx="957602" cy="646331"/>
            </a:xfrm>
            <a:prstGeom prst="rect">
              <a:avLst/>
            </a:prstGeom>
            <a:noFill/>
          </p:spPr>
          <p:txBody>
            <a:bodyPr wrap="square" rtlCol="0">
              <a:spAutoFit/>
            </a:bodyPr>
            <a:lstStyle/>
            <a:p>
              <a:pPr algn="ctr"/>
              <a:r>
                <a:rPr lang="en-CA" dirty="0"/>
                <a:t>laser</a:t>
              </a:r>
              <a:br>
                <a:rPr lang="en-CA" dirty="0"/>
              </a:br>
              <a:r>
                <a:rPr lang="en-CA" dirty="0"/>
                <a:t>event</a:t>
              </a:r>
            </a:p>
          </p:txBody>
        </p:sp>
      </p:grpSp>
      <p:pic>
        <p:nvPicPr>
          <p:cNvPr id="6" name="Image 5">
            <a:extLst>
              <a:ext uri="{FF2B5EF4-FFF2-40B4-BE49-F238E27FC236}">
                <a16:creationId xmlns:a16="http://schemas.microsoft.com/office/drawing/2014/main" id="{9C9B13C2-1F23-1371-530A-146B9F266AF7}"/>
              </a:ext>
            </a:extLst>
          </p:cNvPr>
          <p:cNvPicPr>
            <a:picLocks noChangeAspect="1"/>
          </p:cNvPicPr>
          <p:nvPr/>
        </p:nvPicPr>
        <p:blipFill>
          <a:blip r:embed="rId3"/>
          <a:stretch>
            <a:fillRect/>
          </a:stretch>
        </p:blipFill>
        <p:spPr>
          <a:xfrm>
            <a:off x="6573979" y="1492152"/>
            <a:ext cx="5302231" cy="3873696"/>
          </a:xfrm>
          <a:prstGeom prst="rect">
            <a:avLst/>
          </a:prstGeom>
        </p:spPr>
      </p:pic>
      <p:sp>
        <p:nvSpPr>
          <p:cNvPr id="12" name="ZoneTexte 11">
            <a:extLst>
              <a:ext uri="{FF2B5EF4-FFF2-40B4-BE49-F238E27FC236}">
                <a16:creationId xmlns:a16="http://schemas.microsoft.com/office/drawing/2014/main" id="{FD6478C2-643E-7FBC-7FB0-EF01AC89D511}"/>
              </a:ext>
            </a:extLst>
          </p:cNvPr>
          <p:cNvSpPr txBox="1"/>
          <p:nvPr/>
        </p:nvSpPr>
        <p:spPr>
          <a:xfrm>
            <a:off x="10126829" y="1875913"/>
            <a:ext cx="1147904" cy="461665"/>
          </a:xfrm>
          <a:prstGeom prst="rect">
            <a:avLst/>
          </a:prstGeom>
          <a:noFill/>
        </p:spPr>
        <p:txBody>
          <a:bodyPr wrap="square" rtlCol="0">
            <a:spAutoFit/>
          </a:bodyPr>
          <a:lstStyle/>
          <a:p>
            <a:pPr algn="ctr"/>
            <a:r>
              <a:rPr lang="fr-CA" sz="2400" baseline="30000" dirty="0"/>
              <a:t>37</a:t>
            </a:r>
            <a:r>
              <a:rPr lang="fr-CA" sz="2400" dirty="0"/>
              <a:t>Ar</a:t>
            </a:r>
          </a:p>
        </p:txBody>
      </p:sp>
      <p:pic>
        <p:nvPicPr>
          <p:cNvPr id="3" name="Image 2" descr="Une image contenant intérieur, plancher&#10;&#10;Description générée automatiquement">
            <a:extLst>
              <a:ext uri="{FF2B5EF4-FFF2-40B4-BE49-F238E27FC236}">
                <a16:creationId xmlns:a16="http://schemas.microsoft.com/office/drawing/2014/main" id="{BABB3876-6654-300C-F679-565168F09457}"/>
              </a:ext>
            </a:extLst>
          </p:cNvPr>
          <p:cNvPicPr>
            <a:picLocks noChangeAspect="1"/>
          </p:cNvPicPr>
          <p:nvPr/>
        </p:nvPicPr>
        <p:blipFill rotWithShape="1">
          <a:blip r:embed="rId4">
            <a:extLst>
              <a:ext uri="{28A0092B-C50C-407E-A947-70E740481C1C}">
                <a14:useLocalDpi xmlns:a14="http://schemas.microsoft.com/office/drawing/2010/main" val="0"/>
              </a:ext>
            </a:extLst>
          </a:blip>
          <a:srcRect t="27314" b="6407"/>
          <a:stretch/>
        </p:blipFill>
        <p:spPr>
          <a:xfrm>
            <a:off x="1702508" y="583287"/>
            <a:ext cx="2925450" cy="2585252"/>
          </a:xfrm>
          <a:prstGeom prst="rect">
            <a:avLst/>
          </a:prstGeom>
        </p:spPr>
      </p:pic>
    </p:spTree>
    <p:extLst>
      <p:ext uri="{BB962C8B-B14F-4D97-AF65-F5344CB8AC3E}">
        <p14:creationId xmlns:p14="http://schemas.microsoft.com/office/powerpoint/2010/main" val="10860481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16A006-2177-1767-C184-F2BE7294DD01}"/>
              </a:ext>
            </a:extLst>
          </p:cNvPr>
          <p:cNvSpPr>
            <a:spLocks noGrp="1"/>
          </p:cNvSpPr>
          <p:nvPr>
            <p:ph type="title"/>
          </p:nvPr>
        </p:nvSpPr>
        <p:spPr/>
        <p:txBody>
          <a:bodyPr/>
          <a:lstStyle/>
          <a:p>
            <a:endParaRPr lang="en-CA"/>
          </a:p>
        </p:txBody>
      </p:sp>
      <p:pic>
        <p:nvPicPr>
          <p:cNvPr id="4" name="Image 3" descr="Une image contenant cercle, capture d’écran, texte&#10;&#10;Description générée automatiquement">
            <a:extLst>
              <a:ext uri="{FF2B5EF4-FFF2-40B4-BE49-F238E27FC236}">
                <a16:creationId xmlns:a16="http://schemas.microsoft.com/office/drawing/2014/main" id="{988C0FAD-A766-2733-EFFF-F76E0D478C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0625" y="1109504"/>
            <a:ext cx="6450732" cy="4815046"/>
          </a:xfrm>
          <a:prstGeom prst="rect">
            <a:avLst/>
          </a:prstGeom>
        </p:spPr>
      </p:pic>
      <p:sp>
        <p:nvSpPr>
          <p:cNvPr id="5" name="ZoneTexte 4">
            <a:extLst>
              <a:ext uri="{FF2B5EF4-FFF2-40B4-BE49-F238E27FC236}">
                <a16:creationId xmlns:a16="http://schemas.microsoft.com/office/drawing/2014/main" id="{95B59381-53D8-70AA-BD61-04F4B524865D}"/>
              </a:ext>
            </a:extLst>
          </p:cNvPr>
          <p:cNvSpPr txBox="1"/>
          <p:nvPr/>
        </p:nvSpPr>
        <p:spPr>
          <a:xfrm>
            <a:off x="8096250" y="2114550"/>
            <a:ext cx="3790949" cy="1600438"/>
          </a:xfrm>
          <a:prstGeom prst="rect">
            <a:avLst/>
          </a:prstGeom>
          <a:noFill/>
        </p:spPr>
        <p:txBody>
          <a:bodyPr wrap="square" rtlCol="0">
            <a:spAutoFit/>
          </a:bodyPr>
          <a:lstStyle/>
          <a:p>
            <a:r>
              <a:rPr lang="en-US" sz="1400" dirty="0"/>
              <a:t>Radon Plate-out and the Effects of Airflow and Electric Charge for Dark Matter Experiments - Scientific Figure on ResearchGate. Available from: </a:t>
            </a:r>
            <a:r>
              <a:rPr lang="en-US" sz="1400" dirty="0">
                <a:hlinkClick r:id="rId3"/>
              </a:rPr>
              <a:t>https://www.researchgate.net/figure/Uranium-238-decay-chain-As-shown-in-Figure-2-the-decay-chain-of-238-U-involves-the_fig2_377611580</a:t>
            </a:r>
            <a:r>
              <a:rPr lang="en-US" sz="1400" dirty="0"/>
              <a:t>  [accessed 23 May, 2024]</a:t>
            </a:r>
            <a:endParaRPr lang="en-CA" sz="1400" dirty="0"/>
          </a:p>
        </p:txBody>
      </p:sp>
    </p:spTree>
    <p:extLst>
      <p:ext uri="{BB962C8B-B14F-4D97-AF65-F5344CB8AC3E}">
        <p14:creationId xmlns:p14="http://schemas.microsoft.com/office/powerpoint/2010/main" val="19699027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6610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731A2E-7D06-B70A-B784-6D8EAF947C53}"/>
              </a:ext>
            </a:extLst>
          </p:cNvPr>
          <p:cNvSpPr>
            <a:spLocks noGrp="1"/>
          </p:cNvSpPr>
          <p:nvPr>
            <p:ph type="title"/>
          </p:nvPr>
        </p:nvSpPr>
        <p:spPr>
          <a:xfrm>
            <a:off x="599585" y="436569"/>
            <a:ext cx="10897200" cy="627189"/>
          </a:xfrm>
        </p:spPr>
        <p:txBody>
          <a:bodyPr/>
          <a:lstStyle/>
          <a:p>
            <a:r>
              <a:rPr lang="en-CA" dirty="0"/>
              <a:t>NEWS-G and SPCs</a:t>
            </a:r>
            <a:endParaRPr lang="fr-CA" dirty="0"/>
          </a:p>
        </p:txBody>
      </p:sp>
      <p:sp>
        <p:nvSpPr>
          <p:cNvPr id="5" name="Espace réservé du contenu 4">
            <a:extLst>
              <a:ext uri="{FF2B5EF4-FFF2-40B4-BE49-F238E27FC236}">
                <a16:creationId xmlns:a16="http://schemas.microsoft.com/office/drawing/2014/main" id="{9A5698FA-920A-13B9-2022-BA7877C007FE}"/>
              </a:ext>
            </a:extLst>
          </p:cNvPr>
          <p:cNvSpPr>
            <a:spLocks noGrp="1"/>
          </p:cNvSpPr>
          <p:nvPr>
            <p:ph sz="half" idx="1"/>
          </p:nvPr>
        </p:nvSpPr>
        <p:spPr>
          <a:xfrm>
            <a:off x="599585" y="1518081"/>
            <a:ext cx="6449285" cy="4589755"/>
          </a:xfrm>
        </p:spPr>
        <p:txBody>
          <a:bodyPr/>
          <a:lstStyle/>
          <a:p>
            <a:pPr>
              <a:lnSpc>
                <a:spcPct val="100000"/>
              </a:lnSpc>
            </a:pPr>
            <a:r>
              <a:rPr lang="en-CA" sz="2000" dirty="0"/>
              <a:t>The NEWS-G experiment uses spherical proportional counters (SPC) to search for low mass dark matter.</a:t>
            </a:r>
          </a:p>
          <a:p>
            <a:pPr>
              <a:lnSpc>
                <a:spcPct val="100000"/>
              </a:lnSpc>
            </a:pPr>
            <a:r>
              <a:rPr lang="en-CA" sz="2000" dirty="0"/>
              <a:t>SPCs are metallic spheres filled with gas, with a central anode producing a radial electric field.</a:t>
            </a:r>
          </a:p>
          <a:p>
            <a:pPr>
              <a:lnSpc>
                <a:spcPct val="100000"/>
              </a:lnSpc>
            </a:pPr>
            <a:r>
              <a:rPr lang="en-CA" sz="2000" dirty="0"/>
              <a:t>The </a:t>
            </a:r>
            <a:r>
              <a:rPr lang="en-CA" sz="2000" dirty="0">
                <a:hlinkClick r:id="rId2"/>
              </a:rPr>
              <a:t>last dark matter limits</a:t>
            </a:r>
            <a:r>
              <a:rPr lang="en-CA" sz="2000" dirty="0"/>
              <a:t> are from the SEDINE detector (60 cm diameter) at the </a:t>
            </a:r>
            <a:r>
              <a:rPr lang="en-CA" sz="2000" i="1" dirty="0" err="1"/>
              <a:t>Laboratoire</a:t>
            </a:r>
            <a:r>
              <a:rPr lang="en-CA" sz="2000" i="1" dirty="0"/>
              <a:t> Souterrain de Modane</a:t>
            </a:r>
            <a:r>
              <a:rPr lang="en-CA" sz="2000" dirty="0"/>
              <a:t> (LSM) in 2017.</a:t>
            </a:r>
          </a:p>
          <a:p>
            <a:pPr>
              <a:lnSpc>
                <a:spcPct val="100000"/>
              </a:lnSpc>
            </a:pPr>
            <a:r>
              <a:rPr lang="en-CA" sz="2000" dirty="0"/>
              <a:t>The latest detector, S140, is a 140 cm of diameter copper sphere which took data at the LSM in 2019, before being shipped to SNOLAB where it is currently taking data since 2022.</a:t>
            </a:r>
          </a:p>
        </p:txBody>
      </p:sp>
      <p:pic>
        <p:nvPicPr>
          <p:cNvPr id="4" name="Picture 4" descr="A picture containing indoor, table, sitting, small&#10;&#10;Description automatically generated">
            <a:extLst>
              <a:ext uri="{FF2B5EF4-FFF2-40B4-BE49-F238E27FC236}">
                <a16:creationId xmlns:a16="http://schemas.microsoft.com/office/drawing/2014/main" id="{82C7A949-ECE3-F8BF-FD1A-80D35D5CC35C}"/>
              </a:ext>
            </a:extLst>
          </p:cNvPr>
          <p:cNvPicPr>
            <a:picLocks noChangeAspect="1"/>
          </p:cNvPicPr>
          <p:nvPr/>
        </p:nvPicPr>
        <p:blipFill rotWithShape="1">
          <a:blip r:embed="rId3">
            <a:extLst>
              <a:ext uri="{28A0092B-C50C-407E-A947-70E740481C1C}">
                <a14:useLocalDpi xmlns:a14="http://schemas.microsoft.com/office/drawing/2010/main" val="0"/>
              </a:ext>
            </a:extLst>
          </a:blip>
          <a:srcRect r="53303"/>
          <a:stretch/>
        </p:blipFill>
        <p:spPr>
          <a:xfrm>
            <a:off x="7288567" y="1117750"/>
            <a:ext cx="4466469" cy="4399409"/>
          </a:xfrm>
          <a:prstGeom prst="rect">
            <a:avLst/>
          </a:prstGeom>
        </p:spPr>
      </p:pic>
      <p:sp>
        <p:nvSpPr>
          <p:cNvPr id="6" name="ZoneTexte 5">
            <a:extLst>
              <a:ext uri="{FF2B5EF4-FFF2-40B4-BE49-F238E27FC236}">
                <a16:creationId xmlns:a16="http://schemas.microsoft.com/office/drawing/2014/main" id="{D64B064A-1AF4-BD36-09D7-4CB7F27E2349}"/>
              </a:ext>
            </a:extLst>
          </p:cNvPr>
          <p:cNvSpPr txBox="1"/>
          <p:nvPr/>
        </p:nvSpPr>
        <p:spPr>
          <a:xfrm>
            <a:off x="8095737" y="612104"/>
            <a:ext cx="3311371" cy="369332"/>
          </a:xfrm>
          <a:prstGeom prst="rect">
            <a:avLst/>
          </a:prstGeom>
          <a:noFill/>
        </p:spPr>
        <p:txBody>
          <a:bodyPr wrap="square" rtlCol="0">
            <a:spAutoFit/>
          </a:bodyPr>
          <a:lstStyle/>
          <a:p>
            <a:pPr algn="ctr"/>
            <a:r>
              <a:rPr lang="en-CA" dirty="0"/>
              <a:t>The SEDINE detector</a:t>
            </a:r>
            <a:endParaRPr lang="fr-CA" dirty="0"/>
          </a:p>
        </p:txBody>
      </p:sp>
      <p:sp>
        <p:nvSpPr>
          <p:cNvPr id="7" name="ZoneTexte 6">
            <a:extLst>
              <a:ext uri="{FF2B5EF4-FFF2-40B4-BE49-F238E27FC236}">
                <a16:creationId xmlns:a16="http://schemas.microsoft.com/office/drawing/2014/main" id="{69840098-F6B9-4387-2C47-DBA968900767}"/>
              </a:ext>
            </a:extLst>
          </p:cNvPr>
          <p:cNvSpPr txBox="1"/>
          <p:nvPr/>
        </p:nvSpPr>
        <p:spPr>
          <a:xfrm>
            <a:off x="7535366" y="5468807"/>
            <a:ext cx="4143653" cy="369332"/>
          </a:xfrm>
          <a:prstGeom prst="rect">
            <a:avLst/>
          </a:prstGeom>
          <a:noFill/>
        </p:spPr>
        <p:txBody>
          <a:bodyPr wrap="square">
            <a:spAutoFit/>
          </a:bodyPr>
          <a:lstStyle/>
          <a:p>
            <a:r>
              <a:rPr lang="fr-CA" dirty="0" err="1">
                <a:hlinkClick r:id="rId2"/>
              </a:rPr>
              <a:t>doi</a:t>
            </a:r>
            <a:r>
              <a:rPr lang="fr-CA" dirty="0">
                <a:hlinkClick r:id="rId2"/>
              </a:rPr>
              <a:t>: 10.1016/j.astropartphys.2017.10.009</a:t>
            </a:r>
            <a:endParaRPr lang="fr-CA" dirty="0"/>
          </a:p>
        </p:txBody>
      </p:sp>
      <p:sp>
        <p:nvSpPr>
          <p:cNvPr id="3" name="ZoneTexte 2">
            <a:extLst>
              <a:ext uri="{FF2B5EF4-FFF2-40B4-BE49-F238E27FC236}">
                <a16:creationId xmlns:a16="http://schemas.microsoft.com/office/drawing/2014/main" id="{0DB827C2-77EE-43EC-7EB7-45D9C8731D46}"/>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4</a:t>
            </a:fld>
            <a:endParaRPr lang="en-CA" dirty="0"/>
          </a:p>
        </p:txBody>
      </p:sp>
    </p:spTree>
    <p:extLst>
      <p:ext uri="{BB962C8B-B14F-4D97-AF65-F5344CB8AC3E}">
        <p14:creationId xmlns:p14="http://schemas.microsoft.com/office/powerpoint/2010/main" val="3927051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6D6C1D1-717B-FBE3-E9B4-C98289D26CC4}"/>
              </a:ext>
            </a:extLst>
          </p:cNvPr>
          <p:cNvSpPr>
            <a:spLocks noGrp="1"/>
          </p:cNvSpPr>
          <p:nvPr>
            <p:ph type="title"/>
          </p:nvPr>
        </p:nvSpPr>
        <p:spPr>
          <a:xfrm>
            <a:off x="647400" y="520664"/>
            <a:ext cx="10897200" cy="627189"/>
          </a:xfrm>
        </p:spPr>
        <p:txBody>
          <a:bodyPr/>
          <a:lstStyle/>
          <a:p>
            <a:pPr>
              <a:lnSpc>
                <a:spcPct val="100000"/>
              </a:lnSpc>
            </a:pPr>
            <a:r>
              <a:rPr lang="en-CA" sz="2800" dirty="0"/>
              <a:t>How an SPC works:</a:t>
            </a:r>
          </a:p>
        </p:txBody>
      </p:sp>
      <p:sp>
        <p:nvSpPr>
          <p:cNvPr id="6" name="Espace réservé du contenu 5">
            <a:extLst>
              <a:ext uri="{FF2B5EF4-FFF2-40B4-BE49-F238E27FC236}">
                <a16:creationId xmlns:a16="http://schemas.microsoft.com/office/drawing/2014/main" id="{839EE008-F06E-AC1B-6C45-33452145ABF0}"/>
              </a:ext>
            </a:extLst>
          </p:cNvPr>
          <p:cNvSpPr>
            <a:spLocks noGrp="1"/>
          </p:cNvSpPr>
          <p:nvPr>
            <p:ph sz="half" idx="1"/>
          </p:nvPr>
        </p:nvSpPr>
        <p:spPr>
          <a:xfrm>
            <a:off x="901337" y="1234440"/>
            <a:ext cx="4210159" cy="4762870"/>
          </a:xfrm>
        </p:spPr>
        <p:txBody>
          <a:bodyPr/>
          <a:lstStyle/>
          <a:p>
            <a:pPr marL="342900" indent="-342900">
              <a:lnSpc>
                <a:spcPct val="150000"/>
              </a:lnSpc>
              <a:buFont typeface="+mj-lt"/>
              <a:buAutoNum type="arabicPeriod"/>
            </a:pPr>
            <a:r>
              <a:rPr lang="en-CA" sz="2000" dirty="0"/>
              <a:t>Atomic recoil causes ionization of the gas.</a:t>
            </a:r>
          </a:p>
          <a:p>
            <a:pPr marL="342900" indent="-342900">
              <a:lnSpc>
                <a:spcPct val="150000"/>
              </a:lnSpc>
              <a:buFont typeface="+mj-lt"/>
              <a:buAutoNum type="arabicPeriod"/>
            </a:pPr>
            <a:r>
              <a:rPr lang="en-CA" sz="2000" dirty="0"/>
              <a:t>Primary electrons drift towards the central anode.</a:t>
            </a:r>
          </a:p>
          <a:p>
            <a:pPr marL="342900" indent="-342900">
              <a:lnSpc>
                <a:spcPct val="150000"/>
              </a:lnSpc>
              <a:buFont typeface="+mj-lt"/>
              <a:buAutoNum type="arabicPeriod"/>
            </a:pPr>
            <a:r>
              <a:rPr lang="en-CA" sz="2000" dirty="0"/>
              <a:t>Townsend avalanche near the anode amplifies the signal.</a:t>
            </a:r>
          </a:p>
          <a:p>
            <a:pPr marL="342900" indent="-342900">
              <a:lnSpc>
                <a:spcPct val="150000"/>
              </a:lnSpc>
              <a:buFont typeface="+mj-lt"/>
              <a:buAutoNum type="arabicPeriod"/>
            </a:pPr>
            <a:r>
              <a:rPr lang="en-CA" sz="2000" dirty="0"/>
              <a:t>Drifting secondary ions induce a current on the anode.</a:t>
            </a:r>
          </a:p>
        </p:txBody>
      </p:sp>
      <p:pic>
        <p:nvPicPr>
          <p:cNvPr id="4" name="Picture 6">
            <a:extLst>
              <a:ext uri="{FF2B5EF4-FFF2-40B4-BE49-F238E27FC236}">
                <a16:creationId xmlns:a16="http://schemas.microsoft.com/office/drawing/2014/main" id="{2D7AB0EA-BC87-C3D7-161E-693F6D88EAAA}"/>
              </a:ext>
            </a:extLst>
          </p:cNvPr>
          <p:cNvPicPr>
            <a:picLocks noChangeAspect="1"/>
          </p:cNvPicPr>
          <p:nvPr/>
        </p:nvPicPr>
        <p:blipFill>
          <a:blip r:embed="rId2"/>
          <a:stretch>
            <a:fillRect/>
          </a:stretch>
        </p:blipFill>
        <p:spPr>
          <a:xfrm>
            <a:off x="5892398" y="575528"/>
            <a:ext cx="5731022" cy="5000338"/>
          </a:xfrm>
          <a:prstGeom prst="rect">
            <a:avLst/>
          </a:prstGeom>
        </p:spPr>
      </p:pic>
      <p:sp>
        <p:nvSpPr>
          <p:cNvPr id="8" name="ZoneTexte 7">
            <a:extLst>
              <a:ext uri="{FF2B5EF4-FFF2-40B4-BE49-F238E27FC236}">
                <a16:creationId xmlns:a16="http://schemas.microsoft.com/office/drawing/2014/main" id="{0538326F-0032-0E78-D560-E03491B0E5B1}"/>
              </a:ext>
            </a:extLst>
          </p:cNvPr>
          <p:cNvSpPr txBox="1"/>
          <p:nvPr/>
        </p:nvSpPr>
        <p:spPr>
          <a:xfrm>
            <a:off x="6998242" y="5261398"/>
            <a:ext cx="4401105" cy="369332"/>
          </a:xfrm>
          <a:prstGeom prst="rect">
            <a:avLst/>
          </a:prstGeom>
          <a:noFill/>
        </p:spPr>
        <p:txBody>
          <a:bodyPr wrap="square">
            <a:spAutoFit/>
          </a:bodyPr>
          <a:lstStyle/>
          <a:p>
            <a:r>
              <a:rPr lang="fr-CA" dirty="0" err="1">
                <a:hlinkClick r:id="rId3" tooltip="Persistent link using digital object identifier"/>
              </a:rPr>
              <a:t>doi</a:t>
            </a:r>
            <a:r>
              <a:rPr lang="fr-CA" dirty="0">
                <a:hlinkClick r:id="rId3" tooltip="Persistent link using digital object identifier"/>
              </a:rPr>
              <a:t>: 10.1016/j.nima.2019.162390</a:t>
            </a:r>
            <a:endParaRPr lang="fr-CA" dirty="0"/>
          </a:p>
        </p:txBody>
      </p:sp>
      <p:sp>
        <p:nvSpPr>
          <p:cNvPr id="3" name="ZoneTexte 2">
            <a:extLst>
              <a:ext uri="{FF2B5EF4-FFF2-40B4-BE49-F238E27FC236}">
                <a16:creationId xmlns:a16="http://schemas.microsoft.com/office/drawing/2014/main" id="{0D06BBEA-7E6D-8AC2-3080-5468B3CBEC1C}"/>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5</a:t>
            </a:fld>
            <a:endParaRPr lang="en-CA" dirty="0"/>
          </a:p>
        </p:txBody>
      </p:sp>
    </p:spTree>
    <p:extLst>
      <p:ext uri="{BB962C8B-B14F-4D97-AF65-F5344CB8AC3E}">
        <p14:creationId xmlns:p14="http://schemas.microsoft.com/office/powerpoint/2010/main" val="3292160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D2DE4712-BD0A-9402-8146-A1BB16F62ED4}"/>
              </a:ext>
            </a:extLst>
          </p:cNvPr>
          <p:cNvSpPr>
            <a:spLocks noGrp="1"/>
          </p:cNvSpPr>
          <p:nvPr>
            <p:ph sz="half" idx="1"/>
          </p:nvPr>
        </p:nvSpPr>
        <p:spPr>
          <a:xfrm>
            <a:off x="599584" y="953960"/>
            <a:ext cx="8023207" cy="2575624"/>
          </a:xfrm>
        </p:spPr>
        <p:txBody>
          <a:bodyPr/>
          <a:lstStyle/>
          <a:p>
            <a:pPr>
              <a:lnSpc>
                <a:spcPct val="100000"/>
              </a:lnSpc>
            </a:pPr>
            <a:r>
              <a:rPr lang="en-CA" dirty="0"/>
              <a:t>NEWS-G now uses a multi-anode sensor that can achieve high gain while keeping a strong electric field at a high radius.</a:t>
            </a:r>
          </a:p>
          <a:p>
            <a:pPr>
              <a:lnSpc>
                <a:spcPct val="100000"/>
              </a:lnSpc>
            </a:pPr>
            <a:r>
              <a:rPr lang="en-CA" dirty="0"/>
              <a:t>The sensor is divided in two channels connecting the anodes of each hemisphere. </a:t>
            </a:r>
          </a:p>
          <a:p>
            <a:pPr>
              <a:lnSpc>
                <a:spcPct val="100000"/>
              </a:lnSpc>
            </a:pPr>
            <a:r>
              <a:rPr lang="en-CA" dirty="0"/>
              <a:t>A signal on one channel induces a negative signal on the other one (Shockley-</a:t>
            </a:r>
            <a:r>
              <a:rPr lang="en-CA" dirty="0" err="1"/>
              <a:t>Ramo</a:t>
            </a:r>
            <a:r>
              <a:rPr lang="en-CA" dirty="0"/>
              <a:t> effect).</a:t>
            </a:r>
          </a:p>
          <a:p>
            <a:pPr>
              <a:lnSpc>
                <a:spcPct val="100000"/>
              </a:lnSpc>
            </a:pPr>
            <a:r>
              <a:rPr lang="en-CA" dirty="0"/>
              <a:t>About 2/3 of the volume leads to the south anodes, due to the effect of the rod on the electric field.</a:t>
            </a:r>
          </a:p>
        </p:txBody>
      </p:sp>
      <p:pic>
        <p:nvPicPr>
          <p:cNvPr id="5" name="Image 4">
            <a:extLst>
              <a:ext uri="{FF2B5EF4-FFF2-40B4-BE49-F238E27FC236}">
                <a16:creationId xmlns:a16="http://schemas.microsoft.com/office/drawing/2014/main" id="{341BCE8D-6619-D5EE-C748-0315380C6094}"/>
              </a:ext>
            </a:extLst>
          </p:cNvPr>
          <p:cNvPicPr>
            <a:picLocks noChangeAspect="1"/>
          </p:cNvPicPr>
          <p:nvPr/>
        </p:nvPicPr>
        <p:blipFill rotWithShape="1">
          <a:blip r:embed="rId2"/>
          <a:srcRect t="5790" b="7793"/>
          <a:stretch/>
        </p:blipFill>
        <p:spPr>
          <a:xfrm rot="10800000">
            <a:off x="1015922" y="3597676"/>
            <a:ext cx="1950880" cy="2673750"/>
          </a:xfrm>
          <a:prstGeom prst="rect">
            <a:avLst/>
          </a:prstGeom>
        </p:spPr>
      </p:pic>
      <p:pic>
        <p:nvPicPr>
          <p:cNvPr id="6" name="Image 5">
            <a:extLst>
              <a:ext uri="{FF2B5EF4-FFF2-40B4-BE49-F238E27FC236}">
                <a16:creationId xmlns:a16="http://schemas.microsoft.com/office/drawing/2014/main" id="{4CE0C8D9-105B-D32E-F861-6A11887F7E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1456" y="3597675"/>
            <a:ext cx="3740568" cy="2739431"/>
          </a:xfrm>
          <a:prstGeom prst="rect">
            <a:avLst/>
          </a:prstGeom>
        </p:spPr>
      </p:pic>
      <p:pic>
        <p:nvPicPr>
          <p:cNvPr id="11" name="Image 10">
            <a:extLst>
              <a:ext uri="{FF2B5EF4-FFF2-40B4-BE49-F238E27FC236}">
                <a16:creationId xmlns:a16="http://schemas.microsoft.com/office/drawing/2014/main" id="{30BFE3D2-5C2F-5F10-77C0-C50102BABBE5}"/>
              </a:ext>
            </a:extLst>
          </p:cNvPr>
          <p:cNvPicPr>
            <a:picLocks noChangeAspect="1"/>
          </p:cNvPicPr>
          <p:nvPr/>
        </p:nvPicPr>
        <p:blipFill>
          <a:blip r:embed="rId4"/>
          <a:stretch>
            <a:fillRect/>
          </a:stretch>
        </p:blipFill>
        <p:spPr>
          <a:xfrm>
            <a:off x="8622791" y="664253"/>
            <a:ext cx="3414124" cy="4585458"/>
          </a:xfrm>
          <a:prstGeom prst="rect">
            <a:avLst/>
          </a:prstGeom>
        </p:spPr>
      </p:pic>
      <p:sp>
        <p:nvSpPr>
          <p:cNvPr id="12" name="ZoneTexte 11">
            <a:extLst>
              <a:ext uri="{FF2B5EF4-FFF2-40B4-BE49-F238E27FC236}">
                <a16:creationId xmlns:a16="http://schemas.microsoft.com/office/drawing/2014/main" id="{DA329D92-9898-9623-A10F-B02A8AD8959E}"/>
              </a:ext>
            </a:extLst>
          </p:cNvPr>
          <p:cNvSpPr txBox="1"/>
          <p:nvPr/>
        </p:nvSpPr>
        <p:spPr>
          <a:xfrm>
            <a:off x="4369420" y="3259121"/>
            <a:ext cx="3692604" cy="338554"/>
          </a:xfrm>
          <a:prstGeom prst="rect">
            <a:avLst/>
          </a:prstGeom>
          <a:noFill/>
        </p:spPr>
        <p:txBody>
          <a:bodyPr wrap="square">
            <a:spAutoFit/>
          </a:bodyPr>
          <a:lstStyle/>
          <a:p>
            <a:r>
              <a:rPr lang="fr-CA" sz="1600" dirty="0">
                <a:effectLst/>
                <a:hlinkClick r:id="rId5"/>
              </a:rPr>
              <a:t>doi:10.1088/1742-6596/2156/1/012059</a:t>
            </a:r>
            <a:endParaRPr lang="fr-CA" sz="1600" dirty="0"/>
          </a:p>
        </p:txBody>
      </p:sp>
      <p:sp>
        <p:nvSpPr>
          <p:cNvPr id="14" name="ZoneTexte 13">
            <a:extLst>
              <a:ext uri="{FF2B5EF4-FFF2-40B4-BE49-F238E27FC236}">
                <a16:creationId xmlns:a16="http://schemas.microsoft.com/office/drawing/2014/main" id="{73028331-91D3-8F66-C2D8-A558A9FD3147}"/>
              </a:ext>
            </a:extLst>
          </p:cNvPr>
          <p:cNvSpPr txBox="1"/>
          <p:nvPr/>
        </p:nvSpPr>
        <p:spPr>
          <a:xfrm>
            <a:off x="9418307" y="277685"/>
            <a:ext cx="2259764" cy="369332"/>
          </a:xfrm>
          <a:prstGeom prst="rect">
            <a:avLst/>
          </a:prstGeom>
          <a:noFill/>
        </p:spPr>
        <p:txBody>
          <a:bodyPr wrap="square">
            <a:spAutoFit/>
          </a:bodyPr>
          <a:lstStyle/>
          <a:p>
            <a:r>
              <a:rPr lang="fr-CA" dirty="0">
                <a:hlinkClick r:id="rId6"/>
              </a:rPr>
              <a:t>arXiv:2301.05183</a:t>
            </a:r>
            <a:r>
              <a:rPr lang="fr-CA" dirty="0"/>
              <a:t> </a:t>
            </a:r>
          </a:p>
        </p:txBody>
      </p:sp>
      <p:sp>
        <p:nvSpPr>
          <p:cNvPr id="8" name="Titre 1">
            <a:extLst>
              <a:ext uri="{FF2B5EF4-FFF2-40B4-BE49-F238E27FC236}">
                <a16:creationId xmlns:a16="http://schemas.microsoft.com/office/drawing/2014/main" id="{8737C871-3FCD-29CE-E165-35DE4F7C1B8F}"/>
              </a:ext>
            </a:extLst>
          </p:cNvPr>
          <p:cNvSpPr txBox="1">
            <a:spLocks/>
          </p:cNvSpPr>
          <p:nvPr/>
        </p:nvSpPr>
        <p:spPr>
          <a:xfrm>
            <a:off x="599584" y="391646"/>
            <a:ext cx="10897200" cy="62718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600" b="1" i="0" kern="120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a:t>Sensor (achinos)</a:t>
            </a:r>
            <a:endParaRPr lang="en-CA" dirty="0"/>
          </a:p>
        </p:txBody>
      </p:sp>
      <p:sp>
        <p:nvSpPr>
          <p:cNvPr id="2" name="ZoneTexte 1">
            <a:extLst>
              <a:ext uri="{FF2B5EF4-FFF2-40B4-BE49-F238E27FC236}">
                <a16:creationId xmlns:a16="http://schemas.microsoft.com/office/drawing/2014/main" id="{C712FC37-5868-EDB4-7871-7740DA834631}"/>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6</a:t>
            </a:fld>
            <a:endParaRPr lang="en-CA" dirty="0"/>
          </a:p>
        </p:txBody>
      </p:sp>
      <p:pic>
        <p:nvPicPr>
          <p:cNvPr id="3" name="Image 2">
            <a:extLst>
              <a:ext uri="{FF2B5EF4-FFF2-40B4-BE49-F238E27FC236}">
                <a16:creationId xmlns:a16="http://schemas.microsoft.com/office/drawing/2014/main" id="{0252F54E-E614-851F-A95A-4E86BA4B2936}"/>
              </a:ext>
            </a:extLst>
          </p:cNvPr>
          <p:cNvPicPr>
            <a:picLocks noChangeAspect="1"/>
          </p:cNvPicPr>
          <p:nvPr/>
        </p:nvPicPr>
        <p:blipFill>
          <a:blip r:embed="rId7"/>
          <a:stretch>
            <a:fillRect/>
          </a:stretch>
        </p:blipFill>
        <p:spPr>
          <a:xfrm>
            <a:off x="240741" y="3597676"/>
            <a:ext cx="3918137" cy="2673750"/>
          </a:xfrm>
          <a:prstGeom prst="rect">
            <a:avLst/>
          </a:prstGeom>
        </p:spPr>
      </p:pic>
      <p:sp>
        <p:nvSpPr>
          <p:cNvPr id="4" name="ZoneTexte 3">
            <a:extLst>
              <a:ext uri="{FF2B5EF4-FFF2-40B4-BE49-F238E27FC236}">
                <a16:creationId xmlns:a16="http://schemas.microsoft.com/office/drawing/2014/main" id="{BF2A614D-8C31-30DB-DD79-F0A26B0B9DDF}"/>
              </a:ext>
            </a:extLst>
          </p:cNvPr>
          <p:cNvSpPr txBox="1"/>
          <p:nvPr/>
        </p:nvSpPr>
        <p:spPr>
          <a:xfrm>
            <a:off x="8801659" y="5187802"/>
            <a:ext cx="3149600" cy="646331"/>
          </a:xfrm>
          <a:prstGeom prst="rect">
            <a:avLst/>
          </a:prstGeom>
          <a:noFill/>
        </p:spPr>
        <p:txBody>
          <a:bodyPr wrap="square" rtlCol="0">
            <a:spAutoFit/>
          </a:bodyPr>
          <a:lstStyle/>
          <a:p>
            <a:r>
              <a:rPr lang="en-CA" dirty="0"/>
              <a:t>Only pure south events are kept as candidate events.</a:t>
            </a:r>
          </a:p>
        </p:txBody>
      </p:sp>
      <p:grpSp>
        <p:nvGrpSpPr>
          <p:cNvPr id="9" name="Groupe 8">
            <a:extLst>
              <a:ext uri="{FF2B5EF4-FFF2-40B4-BE49-F238E27FC236}">
                <a16:creationId xmlns:a16="http://schemas.microsoft.com/office/drawing/2014/main" id="{C02A2FA1-62D1-9D09-989B-780C0B077612}"/>
              </a:ext>
            </a:extLst>
          </p:cNvPr>
          <p:cNvGrpSpPr/>
          <p:nvPr/>
        </p:nvGrpSpPr>
        <p:grpSpPr>
          <a:xfrm>
            <a:off x="8617224" y="1070038"/>
            <a:ext cx="3518470" cy="2739431"/>
            <a:chOff x="3714750" y="1581150"/>
            <a:chExt cx="4762500" cy="3695700"/>
          </a:xfrm>
        </p:grpSpPr>
        <p:pic>
          <p:nvPicPr>
            <p:cNvPr id="10" name="Picture 2">
              <a:extLst>
                <a:ext uri="{FF2B5EF4-FFF2-40B4-BE49-F238E27FC236}">
                  <a16:creationId xmlns:a16="http://schemas.microsoft.com/office/drawing/2014/main" id="{F67E8562-6D2E-3BC0-D982-30E130F4D1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14750" y="1581150"/>
              <a:ext cx="4762500" cy="3695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9925AB4E-5E3C-8BB8-A47E-EE9D210C4017}"/>
                </a:ext>
              </a:extLst>
            </p:cNvPr>
            <p:cNvSpPr/>
            <p:nvPr/>
          </p:nvSpPr>
          <p:spPr>
            <a:xfrm>
              <a:off x="3714750" y="5135880"/>
              <a:ext cx="569595" cy="14097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Tree>
    <p:extLst>
      <p:ext uri="{BB962C8B-B14F-4D97-AF65-F5344CB8AC3E}">
        <p14:creationId xmlns:p14="http://schemas.microsoft.com/office/powerpoint/2010/main" val="65942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8D186C-6033-88EE-79BD-7A4025DB8B86}"/>
              </a:ext>
            </a:extLst>
          </p:cNvPr>
          <p:cNvSpPr>
            <a:spLocks noGrp="1"/>
          </p:cNvSpPr>
          <p:nvPr>
            <p:ph type="title"/>
          </p:nvPr>
        </p:nvSpPr>
        <p:spPr>
          <a:xfrm>
            <a:off x="599585" y="370718"/>
            <a:ext cx="10897200" cy="627189"/>
          </a:xfrm>
        </p:spPr>
        <p:txBody>
          <a:bodyPr/>
          <a:lstStyle/>
          <a:p>
            <a:r>
              <a:rPr lang="en-CA" dirty="0"/>
              <a:t>Shielding and data taking with S140</a:t>
            </a:r>
            <a:endParaRPr lang="fr-CA" dirty="0"/>
          </a:p>
        </p:txBody>
      </p:sp>
      <p:sp>
        <p:nvSpPr>
          <p:cNvPr id="3" name="Espace réservé du contenu 2">
            <a:extLst>
              <a:ext uri="{FF2B5EF4-FFF2-40B4-BE49-F238E27FC236}">
                <a16:creationId xmlns:a16="http://schemas.microsoft.com/office/drawing/2014/main" id="{D386E11B-302A-B9A4-A439-F65669A19790}"/>
              </a:ext>
            </a:extLst>
          </p:cNvPr>
          <p:cNvSpPr>
            <a:spLocks noGrp="1"/>
          </p:cNvSpPr>
          <p:nvPr>
            <p:ph sz="half" idx="1"/>
          </p:nvPr>
        </p:nvSpPr>
        <p:spPr>
          <a:xfrm>
            <a:off x="3800687" y="1189725"/>
            <a:ext cx="4857537" cy="4763003"/>
          </a:xfrm>
        </p:spPr>
        <p:txBody>
          <a:bodyPr/>
          <a:lstStyle/>
          <a:p>
            <a:pPr>
              <a:lnSpc>
                <a:spcPct val="100000"/>
              </a:lnSpc>
            </a:pPr>
            <a:r>
              <a:rPr lang="en-CA" sz="1800" dirty="0"/>
              <a:t>The sphere is made of C10100 copper, with the inner 0.5 mm being electroformed ultra-pure copper.</a:t>
            </a:r>
          </a:p>
          <a:p>
            <a:pPr>
              <a:lnSpc>
                <a:spcPct val="100000"/>
              </a:lnSpc>
            </a:pPr>
            <a:r>
              <a:rPr lang="en-CA" sz="1800" dirty="0"/>
              <a:t>Lead, archeological lead and polyethylene (PE) make the shielding, although water was used at the LSM since the PE shield was unfinished.</a:t>
            </a:r>
            <a:endParaRPr lang="fr-CA" sz="1800" dirty="0"/>
          </a:p>
          <a:p>
            <a:pPr>
              <a:lnSpc>
                <a:spcPct val="100000"/>
              </a:lnSpc>
            </a:pPr>
            <a:r>
              <a:rPr lang="en-CA" sz="1800" dirty="0"/>
              <a:t>10 days of physics data taken</a:t>
            </a:r>
            <a:br>
              <a:rPr lang="en-CA" sz="1800" dirty="0"/>
            </a:br>
            <a:r>
              <a:rPr lang="en-CA" sz="1800" dirty="0"/>
              <a:t>in 135 mbar of CH</a:t>
            </a:r>
            <a:r>
              <a:rPr lang="en-CA" sz="1800" baseline="-25000" dirty="0"/>
              <a:t>4</a:t>
            </a:r>
            <a:r>
              <a:rPr lang="en-CA" sz="1800" dirty="0"/>
              <a:t> at the LSM</a:t>
            </a:r>
            <a:br>
              <a:rPr lang="en-CA" sz="1800" dirty="0"/>
            </a:br>
            <a:r>
              <a:rPr lang="en-CA" sz="1800" dirty="0"/>
              <a:t>before the detector was shipped</a:t>
            </a:r>
            <a:br>
              <a:rPr lang="en-CA" sz="1800" dirty="0"/>
            </a:br>
            <a:r>
              <a:rPr lang="en-CA" sz="1800" dirty="0"/>
              <a:t>to SNOLAB.</a:t>
            </a:r>
          </a:p>
          <a:p>
            <a:pPr>
              <a:lnSpc>
                <a:spcPct val="100000"/>
              </a:lnSpc>
            </a:pPr>
            <a:r>
              <a:rPr lang="en-CA" sz="1800" dirty="0"/>
              <a:t>More time in SNOLAB to try more</a:t>
            </a:r>
            <a:br>
              <a:rPr lang="en-CA" sz="1800" dirty="0"/>
            </a:br>
            <a:r>
              <a:rPr lang="en-CA" dirty="0"/>
              <a:t>gas mixtures. Already 2 weeks</a:t>
            </a:r>
            <a:br>
              <a:rPr lang="en-CA" dirty="0"/>
            </a:br>
            <a:r>
              <a:rPr lang="en-CA" dirty="0"/>
              <a:t>with 1 bar of Ne + 2%CH</a:t>
            </a:r>
            <a:r>
              <a:rPr lang="en-CA" baseline="-25000" dirty="0"/>
              <a:t>4</a:t>
            </a:r>
            <a:r>
              <a:rPr lang="en-CA" dirty="0"/>
              <a:t>. Now</a:t>
            </a:r>
            <a:br>
              <a:rPr lang="en-CA" dirty="0"/>
            </a:br>
            <a:r>
              <a:rPr lang="en-CA" dirty="0"/>
              <a:t>taking </a:t>
            </a:r>
            <a:r>
              <a:rPr lang="en-CA" dirty="0" err="1"/>
              <a:t>Ar</a:t>
            </a:r>
            <a:r>
              <a:rPr lang="en-CA" dirty="0"/>
              <a:t> + 5% CH</a:t>
            </a:r>
            <a:r>
              <a:rPr lang="en-CA" baseline="-25000" dirty="0"/>
              <a:t>4</a:t>
            </a:r>
            <a:r>
              <a:rPr lang="en-CA" dirty="0"/>
              <a:t> data.</a:t>
            </a:r>
            <a:endParaRPr lang="en-CA" sz="1800" dirty="0"/>
          </a:p>
        </p:txBody>
      </p:sp>
      <p:pic>
        <p:nvPicPr>
          <p:cNvPr id="5" name="Image 4">
            <a:extLst>
              <a:ext uri="{FF2B5EF4-FFF2-40B4-BE49-F238E27FC236}">
                <a16:creationId xmlns:a16="http://schemas.microsoft.com/office/drawing/2014/main" id="{76241F2A-F310-291B-EA46-05055A1F56CC}"/>
              </a:ext>
            </a:extLst>
          </p:cNvPr>
          <p:cNvPicPr>
            <a:picLocks noChangeAspect="1"/>
          </p:cNvPicPr>
          <p:nvPr/>
        </p:nvPicPr>
        <p:blipFill>
          <a:blip r:embed="rId2"/>
          <a:stretch>
            <a:fillRect/>
          </a:stretch>
        </p:blipFill>
        <p:spPr>
          <a:xfrm>
            <a:off x="189568" y="2996317"/>
            <a:ext cx="3611119" cy="2910390"/>
          </a:xfrm>
          <a:prstGeom prst="rect">
            <a:avLst/>
          </a:prstGeom>
        </p:spPr>
      </p:pic>
      <p:pic>
        <p:nvPicPr>
          <p:cNvPr id="11" name="Image 10">
            <a:extLst>
              <a:ext uri="{FF2B5EF4-FFF2-40B4-BE49-F238E27FC236}">
                <a16:creationId xmlns:a16="http://schemas.microsoft.com/office/drawing/2014/main" id="{4E69FF51-8203-98CB-ED54-33398872D2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568" y="1189725"/>
            <a:ext cx="3611121" cy="1771857"/>
          </a:xfrm>
          <a:prstGeom prst="rect">
            <a:avLst/>
          </a:prstGeom>
        </p:spPr>
      </p:pic>
      <p:grpSp>
        <p:nvGrpSpPr>
          <p:cNvPr id="9" name="Groupe 8">
            <a:extLst>
              <a:ext uri="{FF2B5EF4-FFF2-40B4-BE49-F238E27FC236}">
                <a16:creationId xmlns:a16="http://schemas.microsoft.com/office/drawing/2014/main" id="{36204ED9-8F6B-062A-AD96-BA9A1A56C7F1}"/>
              </a:ext>
            </a:extLst>
          </p:cNvPr>
          <p:cNvGrpSpPr/>
          <p:nvPr/>
        </p:nvGrpSpPr>
        <p:grpSpPr>
          <a:xfrm>
            <a:off x="7300236" y="3107841"/>
            <a:ext cx="4891764" cy="2905323"/>
            <a:chOff x="730496" y="2743200"/>
            <a:chExt cx="5907858" cy="3508803"/>
          </a:xfrm>
        </p:grpSpPr>
        <p:pic>
          <p:nvPicPr>
            <p:cNvPr id="4" name="Image 3">
              <a:extLst>
                <a:ext uri="{FF2B5EF4-FFF2-40B4-BE49-F238E27FC236}">
                  <a16:creationId xmlns:a16="http://schemas.microsoft.com/office/drawing/2014/main" id="{212791BC-8193-4BC5-C44E-5E3E5D581125}"/>
                </a:ext>
              </a:extLst>
            </p:cNvPr>
            <p:cNvPicPr>
              <a:picLocks noChangeAspect="1"/>
            </p:cNvPicPr>
            <p:nvPr/>
          </p:nvPicPr>
          <p:blipFill rotWithShape="1">
            <a:blip r:embed="rId4">
              <a:extLst>
                <a:ext uri="{28A0092B-C50C-407E-A947-70E740481C1C}">
                  <a14:useLocalDpi xmlns:a14="http://schemas.microsoft.com/office/drawing/2010/main" val="0"/>
                </a:ext>
              </a:extLst>
            </a:blip>
            <a:srcRect r="2191"/>
            <a:stretch/>
          </p:blipFill>
          <p:spPr>
            <a:xfrm>
              <a:off x="730499" y="2743200"/>
              <a:ext cx="5907855" cy="3508803"/>
            </a:xfrm>
            <a:prstGeom prst="rect">
              <a:avLst/>
            </a:prstGeom>
          </p:spPr>
        </p:pic>
        <p:pic>
          <p:nvPicPr>
            <p:cNvPr id="8" name="Image 7">
              <a:extLst>
                <a:ext uri="{FF2B5EF4-FFF2-40B4-BE49-F238E27FC236}">
                  <a16:creationId xmlns:a16="http://schemas.microsoft.com/office/drawing/2014/main" id="{8808F05E-D41D-8C3F-0C3E-AD9A516698C3}"/>
                </a:ext>
              </a:extLst>
            </p:cNvPr>
            <p:cNvPicPr>
              <a:picLocks noChangeAspect="1"/>
            </p:cNvPicPr>
            <p:nvPr/>
          </p:nvPicPr>
          <p:blipFill rotWithShape="1">
            <a:blip r:embed="rId5">
              <a:extLst>
                <a:ext uri="{28A0092B-C50C-407E-A947-70E740481C1C}">
                  <a14:useLocalDpi xmlns:a14="http://schemas.microsoft.com/office/drawing/2010/main" val="0"/>
                </a:ext>
              </a:extLst>
            </a:blip>
            <a:srcRect l="9412" t="14546" r="9070" b="13748"/>
            <a:stretch/>
          </p:blipFill>
          <p:spPr>
            <a:xfrm>
              <a:off x="730496" y="2743200"/>
              <a:ext cx="1133911" cy="663952"/>
            </a:xfrm>
            <a:prstGeom prst="rect">
              <a:avLst/>
            </a:prstGeom>
          </p:spPr>
        </p:pic>
      </p:grpSp>
      <p:pic>
        <p:nvPicPr>
          <p:cNvPr id="12" name="Image 11">
            <a:extLst>
              <a:ext uri="{FF2B5EF4-FFF2-40B4-BE49-F238E27FC236}">
                <a16:creationId xmlns:a16="http://schemas.microsoft.com/office/drawing/2014/main" id="{9B7E8D92-9648-43DF-CCAB-7A1157AA07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09406" y="5237048"/>
            <a:ext cx="991282" cy="668133"/>
          </a:xfrm>
          <a:prstGeom prst="rect">
            <a:avLst/>
          </a:prstGeom>
        </p:spPr>
      </p:pic>
      <p:sp>
        <p:nvSpPr>
          <p:cNvPr id="7" name="ZoneTexte 6">
            <a:extLst>
              <a:ext uri="{FF2B5EF4-FFF2-40B4-BE49-F238E27FC236}">
                <a16:creationId xmlns:a16="http://schemas.microsoft.com/office/drawing/2014/main" id="{2D352732-208A-2BCE-2853-E4F72A6C4745}"/>
              </a:ext>
            </a:extLst>
          </p:cNvPr>
          <p:cNvSpPr txBox="1"/>
          <p:nvPr/>
        </p:nvSpPr>
        <p:spPr>
          <a:xfrm>
            <a:off x="906977" y="5828711"/>
            <a:ext cx="3814189" cy="584775"/>
          </a:xfrm>
          <a:prstGeom prst="rect">
            <a:avLst/>
          </a:prstGeom>
          <a:noFill/>
        </p:spPr>
        <p:txBody>
          <a:bodyPr wrap="square">
            <a:spAutoFit/>
          </a:bodyPr>
          <a:lstStyle/>
          <a:p>
            <a:r>
              <a:rPr lang="en-CA" sz="1600" dirty="0"/>
              <a:t>SNOLAB detector paper</a:t>
            </a:r>
            <a:br>
              <a:rPr lang="en-CA" sz="1600" dirty="0"/>
            </a:br>
            <a:r>
              <a:rPr lang="en-CA" sz="1600" dirty="0">
                <a:hlinkClick r:id="rId7"/>
              </a:rPr>
              <a:t>doi:10.1088/1748-0221/18/02/T02005</a:t>
            </a:r>
            <a:endParaRPr lang="en-CA" sz="1600" dirty="0"/>
          </a:p>
        </p:txBody>
      </p:sp>
      <p:sp>
        <p:nvSpPr>
          <p:cNvPr id="6" name="ZoneTexte 5">
            <a:extLst>
              <a:ext uri="{FF2B5EF4-FFF2-40B4-BE49-F238E27FC236}">
                <a16:creationId xmlns:a16="http://schemas.microsoft.com/office/drawing/2014/main" id="{7EE6584A-3F67-9EE4-E859-AF73AEDC825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7</a:t>
            </a:fld>
            <a:endParaRPr lang="en-CA" dirty="0"/>
          </a:p>
        </p:txBody>
      </p:sp>
      <p:pic>
        <p:nvPicPr>
          <p:cNvPr id="15" name="Image 14">
            <a:extLst>
              <a:ext uri="{FF2B5EF4-FFF2-40B4-BE49-F238E27FC236}">
                <a16:creationId xmlns:a16="http://schemas.microsoft.com/office/drawing/2014/main" id="{BB713F3D-8AA9-E243-BE2C-D2537B3A8779}"/>
              </a:ext>
            </a:extLst>
          </p:cNvPr>
          <p:cNvPicPr>
            <a:picLocks noChangeAspect="1"/>
          </p:cNvPicPr>
          <p:nvPr/>
        </p:nvPicPr>
        <p:blipFill>
          <a:blip r:embed="rId8"/>
          <a:stretch>
            <a:fillRect/>
          </a:stretch>
        </p:blipFill>
        <p:spPr>
          <a:xfrm>
            <a:off x="8658224" y="565472"/>
            <a:ext cx="3533776" cy="2481933"/>
          </a:xfrm>
          <a:prstGeom prst="rect">
            <a:avLst/>
          </a:prstGeom>
        </p:spPr>
      </p:pic>
    </p:spTree>
    <p:extLst>
      <p:ext uri="{BB962C8B-B14F-4D97-AF65-F5344CB8AC3E}">
        <p14:creationId xmlns:p14="http://schemas.microsoft.com/office/powerpoint/2010/main" val="3163013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07C775-A073-FD03-0B3A-D5B3060B5052}"/>
              </a:ext>
            </a:extLst>
          </p:cNvPr>
          <p:cNvSpPr>
            <a:spLocks noGrp="1"/>
          </p:cNvSpPr>
          <p:nvPr>
            <p:ph type="title"/>
          </p:nvPr>
        </p:nvSpPr>
        <p:spPr/>
        <p:txBody>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1ED65D22-4054-9BB5-7506-46A1E1816CE4}"/>
              </a:ext>
            </a:extLst>
          </p:cNvPr>
          <p:cNvSpPr>
            <a:spLocks noGrp="1"/>
          </p:cNvSpPr>
          <p:nvPr>
            <p:ph sz="half" idx="1"/>
          </p:nvPr>
        </p:nvSpPr>
        <p:spPr>
          <a:xfrm>
            <a:off x="599475" y="957107"/>
            <a:ext cx="7221642" cy="5001507"/>
          </a:xfrm>
        </p:spPr>
        <p:txBody>
          <a:bodyPr/>
          <a:lstStyle/>
          <a:p>
            <a:r>
              <a:rPr lang="en-CA" sz="1800" dirty="0">
                <a:cs typeface="Arial" panose="020B0604020202020204" pitchFamily="34" charset="0"/>
              </a:rPr>
              <a:t>A UV laser is directed at the inner copper surface of the sphere and releases electrons though the photoelectric effect. The UV light also goes to a photodetector so the laser events can be tagged.</a:t>
            </a:r>
            <a:endParaRPr lang="fr-CA" sz="1800" dirty="0">
              <a:cs typeface="Arial" panose="020B0604020202020204" pitchFamily="34" charset="0"/>
            </a:endParaRPr>
          </a:p>
          <a:p>
            <a:r>
              <a:rPr lang="en-CA" sz="1800" dirty="0">
                <a:cs typeface="Arial" panose="020B0604020202020204" pitchFamily="34" charset="0"/>
              </a:rPr>
              <a:t>Some argon-37 is released inside the sphere, and the gas diffuses in the whole volume. This isotope is radioactive and has two peaks that enable energy calibration.</a:t>
            </a:r>
            <a:endParaRPr lang="en-CA" dirty="0"/>
          </a:p>
          <a:p>
            <a:r>
              <a:rPr lang="en-CA" dirty="0"/>
              <a:t>Ionization yield (W-value) for CH</a:t>
            </a:r>
            <a:r>
              <a:rPr lang="en-CA" baseline="-25000" dirty="0"/>
              <a:t>4</a:t>
            </a:r>
            <a:r>
              <a:rPr lang="en-CA" dirty="0"/>
              <a:t> measured at Queen’s University.</a:t>
            </a:r>
            <a:endParaRPr lang="fr-CA" sz="1800" baseline="30000" dirty="0">
              <a:cs typeface="Arial" panose="020B0604020202020204" pitchFamily="34" charset="0"/>
            </a:endParaRPr>
          </a:p>
          <a:p>
            <a:r>
              <a:rPr lang="en-CA" sz="1800" dirty="0"/>
              <a:t>The nuclear quenching factor was</a:t>
            </a:r>
            <a:br>
              <a:rPr lang="en-CA" sz="1800" dirty="0"/>
            </a:br>
            <a:r>
              <a:rPr lang="en-CA" sz="1800" dirty="0">
                <a:hlinkClick r:id="rId2"/>
              </a:rPr>
              <a:t>measured</a:t>
            </a:r>
            <a:r>
              <a:rPr lang="en-CA" dirty="0">
                <a:hlinkClick r:id="rId2"/>
              </a:rPr>
              <a:t> </a:t>
            </a:r>
            <a:r>
              <a:rPr lang="en-CA" sz="1800" dirty="0">
                <a:hlinkClick r:id="rId2"/>
              </a:rPr>
              <a:t>at COMIMAC</a:t>
            </a:r>
            <a:r>
              <a:rPr lang="en-CA" dirty="0"/>
              <a:t> </a:t>
            </a:r>
            <a:r>
              <a:rPr lang="en-CA" sz="1800" dirty="0"/>
              <a:t>as well as</a:t>
            </a:r>
            <a:br>
              <a:rPr lang="en-CA" sz="1800" dirty="0"/>
            </a:br>
            <a:r>
              <a:rPr lang="en-CA" sz="1800" dirty="0">
                <a:hlinkClick r:id="rId3"/>
              </a:rPr>
              <a:t>obtained</a:t>
            </a:r>
            <a:r>
              <a:rPr lang="en-CA" dirty="0">
                <a:hlinkClick r:id="rId3"/>
              </a:rPr>
              <a:t> </a:t>
            </a:r>
            <a:r>
              <a:rPr lang="en-CA" sz="1800" dirty="0">
                <a:hlinkClick r:id="rId3"/>
              </a:rPr>
              <a:t>from literature W-values</a:t>
            </a:r>
            <a:r>
              <a:rPr lang="en-CA" sz="1800" dirty="0"/>
              <a:t>.</a:t>
            </a:r>
          </a:p>
          <a:p>
            <a:r>
              <a:rPr lang="en-CA" dirty="0"/>
              <a:t>New lower energy quenching factor</a:t>
            </a:r>
            <a:br>
              <a:rPr lang="en-CA" dirty="0"/>
            </a:br>
            <a:r>
              <a:rPr lang="en-CA" dirty="0"/>
              <a:t>measurements are planned at </a:t>
            </a:r>
            <a:r>
              <a:rPr lang="en-CA" dirty="0" err="1"/>
              <a:t>UdeM</a:t>
            </a:r>
            <a:br>
              <a:rPr lang="en-CA" dirty="0"/>
            </a:br>
            <a:r>
              <a:rPr lang="en-CA" dirty="0"/>
              <a:t>and RMTL, with the backing detector</a:t>
            </a:r>
            <a:br>
              <a:rPr lang="en-CA" dirty="0"/>
            </a:br>
            <a:r>
              <a:rPr lang="en-CA" dirty="0"/>
              <a:t>currently being built.</a:t>
            </a:r>
            <a:endParaRPr lang="fr-CA" sz="1800" dirty="0"/>
          </a:p>
        </p:txBody>
      </p:sp>
      <p:pic>
        <p:nvPicPr>
          <p:cNvPr id="7" name="Image 6">
            <a:extLst>
              <a:ext uri="{FF2B5EF4-FFF2-40B4-BE49-F238E27FC236}">
                <a16:creationId xmlns:a16="http://schemas.microsoft.com/office/drawing/2014/main" id="{0A3D4F5D-4892-B399-B027-123948C86DDF}"/>
              </a:ext>
            </a:extLst>
          </p:cNvPr>
          <p:cNvPicPr>
            <a:picLocks noChangeAspect="1"/>
          </p:cNvPicPr>
          <p:nvPr/>
        </p:nvPicPr>
        <p:blipFill>
          <a:blip r:embed="rId4"/>
          <a:stretch>
            <a:fillRect/>
          </a:stretch>
        </p:blipFill>
        <p:spPr>
          <a:xfrm>
            <a:off x="8076591" y="3111897"/>
            <a:ext cx="3846989" cy="2574977"/>
          </a:xfrm>
          <a:prstGeom prst="rect">
            <a:avLst/>
          </a:prstGeom>
        </p:spPr>
      </p:pic>
      <p:pic>
        <p:nvPicPr>
          <p:cNvPr id="10" name="Image 9">
            <a:extLst>
              <a:ext uri="{FF2B5EF4-FFF2-40B4-BE49-F238E27FC236}">
                <a16:creationId xmlns:a16="http://schemas.microsoft.com/office/drawing/2014/main" id="{5F5B3C31-6A30-9D83-D883-72ABC983E9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6591" y="346262"/>
            <a:ext cx="3574815" cy="2689490"/>
          </a:xfrm>
          <a:prstGeom prst="rect">
            <a:avLst/>
          </a:prstGeom>
        </p:spPr>
      </p:pic>
      <p:sp>
        <p:nvSpPr>
          <p:cNvPr id="3" name="ZoneTexte 2">
            <a:extLst>
              <a:ext uri="{FF2B5EF4-FFF2-40B4-BE49-F238E27FC236}">
                <a16:creationId xmlns:a16="http://schemas.microsoft.com/office/drawing/2014/main" id="{9B6EB16C-150C-477D-6E69-378E773D6FBB}"/>
              </a:ext>
            </a:extLst>
          </p:cNvPr>
          <p:cNvSpPr txBox="1"/>
          <p:nvPr/>
        </p:nvSpPr>
        <p:spPr>
          <a:xfrm>
            <a:off x="881854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96717EAB-DBA7-8DBB-8858-AB30569A1D5B}"/>
              </a:ext>
            </a:extLst>
          </p:cNvPr>
          <p:cNvSpPr txBox="1"/>
          <p:nvPr/>
        </p:nvSpPr>
        <p:spPr>
          <a:xfrm>
            <a:off x="1019117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66E5A1FE-BD2C-BC10-F4BE-95D286018183}"/>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6"/>
              </a:rPr>
              <a:t>doi:10.1088/1742-6596/2156/1/012059</a:t>
            </a:r>
            <a:endParaRPr lang="fr-CA" sz="1400" dirty="0"/>
          </a:p>
        </p:txBody>
      </p:sp>
      <p:pic>
        <p:nvPicPr>
          <p:cNvPr id="12" name="Image 11" descr="Une image contenant texte, diagramme, ligne, capture d’écran&#10;&#10;Description générée automatiquement">
            <a:extLst>
              <a:ext uri="{FF2B5EF4-FFF2-40B4-BE49-F238E27FC236}">
                <a16:creationId xmlns:a16="http://schemas.microsoft.com/office/drawing/2014/main" id="{A526C189-6F0B-A8C3-FB41-557CED523B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9420" y="3429000"/>
            <a:ext cx="3590186" cy="2497199"/>
          </a:xfrm>
          <a:prstGeom prst="rect">
            <a:avLst/>
          </a:prstGeom>
        </p:spPr>
      </p:pic>
      <p:sp>
        <p:nvSpPr>
          <p:cNvPr id="13" name="ZoneTexte 12">
            <a:extLst>
              <a:ext uri="{FF2B5EF4-FFF2-40B4-BE49-F238E27FC236}">
                <a16:creationId xmlns:a16="http://schemas.microsoft.com/office/drawing/2014/main" id="{AC807EEA-F85D-9441-0E41-2343046B3AD3}"/>
              </a:ext>
            </a:extLst>
          </p:cNvPr>
          <p:cNvSpPr txBox="1"/>
          <p:nvPr/>
        </p:nvSpPr>
        <p:spPr>
          <a:xfrm>
            <a:off x="4695879" y="5901263"/>
            <a:ext cx="4235057" cy="307777"/>
          </a:xfrm>
          <a:prstGeom prst="rect">
            <a:avLst/>
          </a:prstGeom>
          <a:noFill/>
        </p:spPr>
        <p:txBody>
          <a:bodyPr wrap="square">
            <a:spAutoFit/>
          </a:bodyPr>
          <a:lstStyle/>
          <a:p>
            <a:r>
              <a:rPr lang="en-CA" sz="1400" dirty="0">
                <a:hlinkClick r:id="rId2"/>
              </a:rPr>
              <a:t>doi:10.1140/</a:t>
            </a:r>
            <a:r>
              <a:rPr lang="en-CA" sz="1400" dirty="0" err="1">
                <a:hlinkClick r:id="rId2"/>
              </a:rPr>
              <a:t>epjc</a:t>
            </a:r>
            <a:r>
              <a:rPr lang="en-CA" sz="1400" dirty="0">
                <a:hlinkClick r:id="rId2"/>
              </a:rPr>
              <a:t>/s10052-022-11063-9</a:t>
            </a:r>
            <a:endParaRPr lang="fr-CA" sz="1400" dirty="0"/>
          </a:p>
        </p:txBody>
      </p:sp>
      <p:sp>
        <p:nvSpPr>
          <p:cNvPr id="14" name="ZoneTexte 13">
            <a:extLst>
              <a:ext uri="{FF2B5EF4-FFF2-40B4-BE49-F238E27FC236}">
                <a16:creationId xmlns:a16="http://schemas.microsoft.com/office/drawing/2014/main" id="{CED9F1DA-74B8-7138-7D26-7AF8D4F20F4E}"/>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8</a:t>
            </a:fld>
            <a:endParaRPr lang="en-CA" dirty="0"/>
          </a:p>
        </p:txBody>
      </p:sp>
      <p:sp>
        <p:nvSpPr>
          <p:cNvPr id="5" name="ZoneTexte 4">
            <a:extLst>
              <a:ext uri="{FF2B5EF4-FFF2-40B4-BE49-F238E27FC236}">
                <a16:creationId xmlns:a16="http://schemas.microsoft.com/office/drawing/2014/main" id="{9FDA529D-DBF0-7E53-7AFC-AADC6C207E01}"/>
              </a:ext>
            </a:extLst>
          </p:cNvPr>
          <p:cNvSpPr txBox="1"/>
          <p:nvPr/>
        </p:nvSpPr>
        <p:spPr>
          <a:xfrm>
            <a:off x="823801" y="5561449"/>
            <a:ext cx="3468931" cy="646331"/>
          </a:xfrm>
          <a:prstGeom prst="rect">
            <a:avLst/>
          </a:prstGeom>
          <a:solidFill>
            <a:schemeClr val="bg1">
              <a:lumMod val="90000"/>
            </a:schemeClr>
          </a:solidFill>
        </p:spPr>
        <p:txBody>
          <a:bodyPr wrap="square" rtlCol="0">
            <a:spAutoFit/>
          </a:bodyPr>
          <a:lstStyle/>
          <a:p>
            <a:pPr algn="ctr"/>
            <a:r>
              <a:rPr lang="en-CA" i="1" dirty="0">
                <a:effectLst>
                  <a:outerShdw blurRad="38100" dist="38100" dir="2700000" algn="tl">
                    <a:srgbClr val="000000">
                      <a:alpha val="43137"/>
                    </a:srgbClr>
                  </a:outerShdw>
                </a:effectLst>
              </a:rPr>
              <a:t>Poster on QF from Neha Panchal</a:t>
            </a:r>
          </a:p>
          <a:p>
            <a:pPr algn="ctr"/>
            <a:r>
              <a:rPr lang="en-CA" i="1" dirty="0">
                <a:effectLst>
                  <a:outerShdw blurRad="38100" dist="38100" dir="2700000" algn="tl">
                    <a:srgbClr val="000000">
                      <a:alpha val="43137"/>
                    </a:srgbClr>
                  </a:outerShdw>
                </a:effectLst>
              </a:rPr>
              <a:t>Talk from Mayank Arora tomorrow</a:t>
            </a:r>
          </a:p>
        </p:txBody>
      </p:sp>
    </p:spTree>
    <p:extLst>
      <p:ext uri="{BB962C8B-B14F-4D97-AF65-F5344CB8AC3E}">
        <p14:creationId xmlns:p14="http://schemas.microsoft.com/office/powerpoint/2010/main" val="96921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13"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86AA40-4ABD-045E-FF4C-C7949D82B6C4}"/>
              </a:ext>
            </a:extLst>
          </p:cNvPr>
          <p:cNvSpPr>
            <a:spLocks noGrp="1"/>
          </p:cNvSpPr>
          <p:nvPr>
            <p:ph type="title"/>
          </p:nvPr>
        </p:nvSpPr>
        <p:spPr/>
        <p:txBody>
          <a:bodyPr/>
          <a:lstStyle/>
          <a:p>
            <a:r>
              <a:rPr lang="en-CA" dirty="0"/>
              <a:t>Peak counting and time separation</a:t>
            </a:r>
            <a:endParaRPr lang="fr-CA" dirty="0"/>
          </a:p>
        </p:txBody>
      </p:sp>
      <p:sp>
        <p:nvSpPr>
          <p:cNvPr id="12" name="Espace réservé du contenu 11">
            <a:extLst>
              <a:ext uri="{FF2B5EF4-FFF2-40B4-BE49-F238E27FC236}">
                <a16:creationId xmlns:a16="http://schemas.microsoft.com/office/drawing/2014/main" id="{6C16068B-BCBC-8E38-E499-80F509051B8F}"/>
              </a:ext>
            </a:extLst>
          </p:cNvPr>
          <p:cNvSpPr>
            <a:spLocks noGrp="1"/>
          </p:cNvSpPr>
          <p:nvPr>
            <p:ph sz="half" idx="1"/>
          </p:nvPr>
        </p:nvSpPr>
        <p:spPr>
          <a:xfrm>
            <a:off x="599585" y="1171852"/>
            <a:ext cx="7017456" cy="3958948"/>
          </a:xfrm>
        </p:spPr>
        <p:txBody>
          <a:bodyPr/>
          <a:lstStyle/>
          <a:p>
            <a:r>
              <a:rPr lang="en-CA" sz="2000" dirty="0"/>
              <a:t>The exponential decay of the preamplifier and the ion response are deconvolved from the raw signal.</a:t>
            </a:r>
          </a:p>
          <a:p>
            <a:r>
              <a:rPr lang="en-CA" sz="2000" dirty="0"/>
              <a:t>It is possible to count individual primary electrons.</a:t>
            </a:r>
          </a:p>
          <a:p>
            <a:r>
              <a:rPr lang="en-CA" sz="2000" dirty="0"/>
              <a:t>Surface events experience more diffusion than volume events, which causes the time separation between the first and last peak to be larger.</a:t>
            </a:r>
            <a:endParaRPr lang="fr-CA" sz="2000" dirty="0"/>
          </a:p>
        </p:txBody>
      </p:sp>
      <p:pic>
        <p:nvPicPr>
          <p:cNvPr id="4" name="Image 3">
            <a:extLst>
              <a:ext uri="{FF2B5EF4-FFF2-40B4-BE49-F238E27FC236}">
                <a16:creationId xmlns:a16="http://schemas.microsoft.com/office/drawing/2014/main" id="{BB68A10E-EFBA-0CEA-4607-EDBF9C3A99C9}"/>
              </a:ext>
            </a:extLst>
          </p:cNvPr>
          <p:cNvPicPr>
            <a:picLocks noChangeAspect="1"/>
          </p:cNvPicPr>
          <p:nvPr/>
        </p:nvPicPr>
        <p:blipFill rotWithShape="1">
          <a:blip r:embed="rId2">
            <a:extLst>
              <a:ext uri="{28A0092B-C50C-407E-A947-70E740481C1C}">
                <a14:useLocalDpi xmlns:a14="http://schemas.microsoft.com/office/drawing/2010/main" val="0"/>
              </a:ext>
            </a:extLst>
          </a:blip>
          <a:srcRect t="999" b="1"/>
          <a:stretch/>
        </p:blipFill>
        <p:spPr>
          <a:xfrm>
            <a:off x="348770" y="3544813"/>
            <a:ext cx="4464891" cy="2208175"/>
          </a:xfrm>
          <a:prstGeom prst="rect">
            <a:avLst/>
          </a:prstGeom>
        </p:spPr>
      </p:pic>
      <p:pic>
        <p:nvPicPr>
          <p:cNvPr id="6" name="Image 5">
            <a:extLst>
              <a:ext uri="{FF2B5EF4-FFF2-40B4-BE49-F238E27FC236}">
                <a16:creationId xmlns:a16="http://schemas.microsoft.com/office/drawing/2014/main" id="{8A145C50-39C0-EA8D-F2B8-02C36C0679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8548" y="3555874"/>
            <a:ext cx="4464891" cy="2230461"/>
          </a:xfrm>
          <a:prstGeom prst="rect">
            <a:avLst/>
          </a:prstGeom>
        </p:spPr>
      </p:pic>
      <p:grpSp>
        <p:nvGrpSpPr>
          <p:cNvPr id="21" name="Groupe 20">
            <a:extLst>
              <a:ext uri="{FF2B5EF4-FFF2-40B4-BE49-F238E27FC236}">
                <a16:creationId xmlns:a16="http://schemas.microsoft.com/office/drawing/2014/main" id="{82419354-7A57-2A5D-CB33-424519FBB49D}"/>
              </a:ext>
            </a:extLst>
          </p:cNvPr>
          <p:cNvGrpSpPr/>
          <p:nvPr/>
        </p:nvGrpSpPr>
        <p:grpSpPr>
          <a:xfrm>
            <a:off x="7766492" y="287876"/>
            <a:ext cx="4032350" cy="3036372"/>
            <a:chOff x="2555300" y="3108510"/>
            <a:chExt cx="4032350" cy="3036372"/>
          </a:xfrm>
        </p:grpSpPr>
        <p:pic>
          <p:nvPicPr>
            <p:cNvPr id="18" name="Image 17">
              <a:extLst>
                <a:ext uri="{FF2B5EF4-FFF2-40B4-BE49-F238E27FC236}">
                  <a16:creationId xmlns:a16="http://schemas.microsoft.com/office/drawing/2014/main" id="{EBD817C9-B926-FB06-DF8A-D2956023DD07}"/>
                </a:ext>
              </a:extLst>
            </p:cNvPr>
            <p:cNvPicPr>
              <a:picLocks noChangeAspect="1"/>
            </p:cNvPicPr>
            <p:nvPr/>
          </p:nvPicPr>
          <p:blipFill>
            <a:blip r:embed="rId4"/>
            <a:stretch>
              <a:fillRect/>
            </a:stretch>
          </p:blipFill>
          <p:spPr>
            <a:xfrm>
              <a:off x="2555300" y="3108510"/>
              <a:ext cx="4032350" cy="3036372"/>
            </a:xfrm>
            <a:prstGeom prst="rect">
              <a:avLst/>
            </a:prstGeom>
          </p:spPr>
        </p:pic>
        <p:sp>
          <p:nvSpPr>
            <p:cNvPr id="19" name="ZoneTexte 18">
              <a:extLst>
                <a:ext uri="{FF2B5EF4-FFF2-40B4-BE49-F238E27FC236}">
                  <a16:creationId xmlns:a16="http://schemas.microsoft.com/office/drawing/2014/main" id="{78517821-C7CB-6432-EAFF-DC16243A15F0}"/>
                </a:ext>
              </a:extLst>
            </p:cNvPr>
            <p:cNvSpPr txBox="1"/>
            <p:nvPr/>
          </p:nvSpPr>
          <p:spPr>
            <a:xfrm>
              <a:off x="4643440" y="4866629"/>
              <a:ext cx="1944210" cy="369332"/>
            </a:xfrm>
            <a:prstGeom prst="rect">
              <a:avLst/>
            </a:prstGeom>
            <a:noFill/>
          </p:spPr>
          <p:txBody>
            <a:bodyPr wrap="square" rtlCol="0">
              <a:spAutoFit/>
            </a:bodyPr>
            <a:lstStyle/>
            <a:p>
              <a:pPr algn="ctr"/>
              <a:r>
                <a:rPr lang="fr-CA" b="1" dirty="0">
                  <a:solidFill>
                    <a:srgbClr val="00B050"/>
                  </a:solidFill>
                </a:rPr>
                <a:t>SURFACE (laser)</a:t>
              </a:r>
            </a:p>
          </p:txBody>
        </p:sp>
        <p:sp>
          <p:nvSpPr>
            <p:cNvPr id="20" name="ZoneTexte 19">
              <a:extLst>
                <a:ext uri="{FF2B5EF4-FFF2-40B4-BE49-F238E27FC236}">
                  <a16:creationId xmlns:a16="http://schemas.microsoft.com/office/drawing/2014/main" id="{E169A8CA-9B4A-F5C2-476E-CD2740C263AA}"/>
                </a:ext>
              </a:extLst>
            </p:cNvPr>
            <p:cNvSpPr txBox="1"/>
            <p:nvPr/>
          </p:nvSpPr>
          <p:spPr>
            <a:xfrm>
              <a:off x="3000652" y="3856029"/>
              <a:ext cx="1269507" cy="646331"/>
            </a:xfrm>
            <a:prstGeom prst="rect">
              <a:avLst/>
            </a:prstGeom>
            <a:noFill/>
          </p:spPr>
          <p:txBody>
            <a:bodyPr wrap="square" rtlCol="0">
              <a:spAutoFit/>
            </a:bodyPr>
            <a:lstStyle/>
            <a:p>
              <a:pPr algn="ctr"/>
              <a:r>
                <a:rPr lang="fr-CA" b="1" dirty="0">
                  <a:solidFill>
                    <a:srgbClr val="D68433"/>
                  </a:solidFill>
                </a:rPr>
                <a:t>VOLUME (</a:t>
              </a:r>
              <a:r>
                <a:rPr lang="fr-CA" b="1" baseline="30000" dirty="0">
                  <a:solidFill>
                    <a:srgbClr val="D68433"/>
                  </a:solidFill>
                </a:rPr>
                <a:t>37</a:t>
              </a:r>
              <a:r>
                <a:rPr lang="fr-CA" b="1" dirty="0">
                  <a:solidFill>
                    <a:srgbClr val="D68433"/>
                  </a:solidFill>
                </a:rPr>
                <a:t>Ar)</a:t>
              </a:r>
            </a:p>
          </p:txBody>
        </p:sp>
      </p:grpSp>
      <p:sp>
        <p:nvSpPr>
          <p:cNvPr id="23" name="ZoneTexte 22">
            <a:extLst>
              <a:ext uri="{FF2B5EF4-FFF2-40B4-BE49-F238E27FC236}">
                <a16:creationId xmlns:a16="http://schemas.microsoft.com/office/drawing/2014/main" id="{CDFDAA12-216D-B534-BC95-8DC8EA6A7D7E}"/>
              </a:ext>
            </a:extLst>
          </p:cNvPr>
          <p:cNvSpPr txBox="1"/>
          <p:nvPr/>
        </p:nvSpPr>
        <p:spPr>
          <a:xfrm>
            <a:off x="9136033" y="387788"/>
            <a:ext cx="2553820" cy="369332"/>
          </a:xfrm>
          <a:prstGeom prst="rect">
            <a:avLst/>
          </a:prstGeom>
          <a:noFill/>
        </p:spPr>
        <p:txBody>
          <a:bodyPr wrap="square">
            <a:spAutoFit/>
          </a:bodyPr>
          <a:lstStyle/>
          <a:p>
            <a:r>
              <a:rPr lang="fr-CA" dirty="0">
                <a:hlinkClick r:id="rId5"/>
              </a:rPr>
              <a:t>scipost_202210_00005v1</a:t>
            </a:r>
            <a:endParaRPr lang="fr-CA" dirty="0"/>
          </a:p>
        </p:txBody>
      </p:sp>
      <p:sp>
        <p:nvSpPr>
          <p:cNvPr id="5" name="ZoneTexte 4">
            <a:extLst>
              <a:ext uri="{FF2B5EF4-FFF2-40B4-BE49-F238E27FC236}">
                <a16:creationId xmlns:a16="http://schemas.microsoft.com/office/drawing/2014/main" id="{5CAA423E-0BBC-2ED0-F249-86228D60C3E7}"/>
              </a:ext>
            </a:extLst>
          </p:cNvPr>
          <p:cNvSpPr txBox="1"/>
          <p:nvPr/>
        </p:nvSpPr>
        <p:spPr>
          <a:xfrm>
            <a:off x="4993453" y="3668638"/>
            <a:ext cx="1913597" cy="646331"/>
          </a:xfrm>
          <a:prstGeom prst="rect">
            <a:avLst/>
          </a:prstGeom>
          <a:noFill/>
        </p:spPr>
        <p:txBody>
          <a:bodyPr wrap="square" rtlCol="0">
            <a:spAutoFit/>
          </a:bodyPr>
          <a:lstStyle/>
          <a:p>
            <a:pPr algn="ctr"/>
            <a:r>
              <a:rPr lang="fr-CA" b="1" dirty="0"/>
              <a:t>DOUBLE-DECONVOLUTION</a:t>
            </a:r>
          </a:p>
        </p:txBody>
      </p:sp>
      <p:cxnSp>
        <p:nvCxnSpPr>
          <p:cNvPr id="7" name="Connecteur droit avec flèche 6">
            <a:extLst>
              <a:ext uri="{FF2B5EF4-FFF2-40B4-BE49-F238E27FC236}">
                <a16:creationId xmlns:a16="http://schemas.microsoft.com/office/drawing/2014/main" id="{57AFEF72-4F3D-0AD1-FA26-CF8C917BB800}"/>
              </a:ext>
            </a:extLst>
          </p:cNvPr>
          <p:cNvCxnSpPr/>
          <p:nvPr/>
        </p:nvCxnSpPr>
        <p:spPr>
          <a:xfrm>
            <a:off x="5109222" y="4529475"/>
            <a:ext cx="1642368" cy="0"/>
          </a:xfrm>
          <a:prstGeom prst="straightConnector1">
            <a:avLst/>
          </a:prstGeom>
          <a:ln w="76200">
            <a:tailEnd type="triangle"/>
          </a:ln>
        </p:spPr>
        <p:style>
          <a:lnRef idx="1">
            <a:schemeClr val="dk1"/>
          </a:lnRef>
          <a:fillRef idx="0">
            <a:schemeClr val="dk1"/>
          </a:fillRef>
          <a:effectRef idx="0">
            <a:schemeClr val="dk1"/>
          </a:effectRef>
          <a:fontRef idx="minor">
            <a:schemeClr val="tx1"/>
          </a:fontRef>
        </p:style>
      </p:cxnSp>
      <p:sp>
        <p:nvSpPr>
          <p:cNvPr id="3" name="ZoneTexte 2">
            <a:extLst>
              <a:ext uri="{FF2B5EF4-FFF2-40B4-BE49-F238E27FC236}">
                <a16:creationId xmlns:a16="http://schemas.microsoft.com/office/drawing/2014/main" id="{C7D0C91D-F641-9139-8206-DB6660E3E078}"/>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9</a:t>
            </a:fld>
            <a:endParaRPr lang="en-CA" dirty="0"/>
          </a:p>
        </p:txBody>
      </p:sp>
      <p:pic>
        <p:nvPicPr>
          <p:cNvPr id="8" name="Image 7">
            <a:extLst>
              <a:ext uri="{FF2B5EF4-FFF2-40B4-BE49-F238E27FC236}">
                <a16:creationId xmlns:a16="http://schemas.microsoft.com/office/drawing/2014/main" id="{75D513B2-EE46-6AB6-7348-7443C34BFE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8548" y="3544813"/>
            <a:ext cx="4464891" cy="2230461"/>
          </a:xfrm>
          <a:prstGeom prst="rect">
            <a:avLst/>
          </a:prstGeom>
        </p:spPr>
      </p:pic>
      <p:sp>
        <p:nvSpPr>
          <p:cNvPr id="9" name="ZoneTexte 8">
            <a:extLst>
              <a:ext uri="{FF2B5EF4-FFF2-40B4-BE49-F238E27FC236}">
                <a16:creationId xmlns:a16="http://schemas.microsoft.com/office/drawing/2014/main" id="{0307991D-861D-5DEB-6DFA-BF14CAB71C6E}"/>
              </a:ext>
            </a:extLst>
          </p:cNvPr>
          <p:cNvSpPr txBox="1"/>
          <p:nvPr/>
        </p:nvSpPr>
        <p:spPr>
          <a:xfrm>
            <a:off x="4900932" y="5057631"/>
            <a:ext cx="2213195" cy="923330"/>
          </a:xfrm>
          <a:prstGeom prst="rect">
            <a:avLst/>
          </a:prstGeom>
          <a:solidFill>
            <a:schemeClr val="bg1">
              <a:lumMod val="90000"/>
            </a:schemeClr>
          </a:solidFill>
        </p:spPr>
        <p:txBody>
          <a:bodyPr wrap="square" rtlCol="0">
            <a:spAutoFit/>
          </a:bodyPr>
          <a:lstStyle/>
          <a:p>
            <a:pPr algn="ctr"/>
            <a:r>
              <a:rPr lang="en-CA" i="1" dirty="0">
                <a:effectLst>
                  <a:outerShdw blurRad="38100" dist="38100" dir="2700000" algn="tl">
                    <a:srgbClr val="000000">
                      <a:alpha val="43137"/>
                    </a:srgbClr>
                  </a:outerShdw>
                </a:effectLst>
              </a:rPr>
              <a:t>Talk on denoising from Annabelle Makowski in ~10min</a:t>
            </a:r>
          </a:p>
        </p:txBody>
      </p:sp>
    </p:spTree>
    <p:extLst>
      <p:ext uri="{BB962C8B-B14F-4D97-AF65-F5344CB8AC3E}">
        <p14:creationId xmlns:p14="http://schemas.microsoft.com/office/powerpoint/2010/main" val="377142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heme/theme1.xml><?xml version="1.0" encoding="utf-8"?>
<a:theme xmlns:a="http://schemas.openxmlformats.org/drawingml/2006/main" name="ThèmeQueensNews">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èmeQueensNews" id="{ECAD84C8-4A5D-4E83-9A3C-51605E2F6F1F}" vid="{9FE501C2-194A-4DDA-98D2-DEC18FDB8A22}"/>
    </a:ext>
  </a:extLst>
</a:theme>
</file>

<file path=ppt/theme/theme2.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ThèmeQueensNews</Template>
  <TotalTime>12082</TotalTime>
  <Words>1839</Words>
  <Application>Microsoft Office PowerPoint</Application>
  <PresentationFormat>Grand écran</PresentationFormat>
  <Paragraphs>205</Paragraphs>
  <Slides>34</Slides>
  <Notes>0</Notes>
  <HiddenSlides>0</HiddenSlides>
  <MMClips>1</MMClips>
  <ScaleCrop>false</ScaleCrop>
  <HeadingPairs>
    <vt:vector size="6" baseType="variant">
      <vt:variant>
        <vt:lpstr>Polices utilisées</vt:lpstr>
      </vt:variant>
      <vt:variant>
        <vt:i4>7</vt:i4>
      </vt:variant>
      <vt:variant>
        <vt:lpstr>Thème</vt:lpstr>
      </vt:variant>
      <vt:variant>
        <vt:i4>3</vt:i4>
      </vt:variant>
      <vt:variant>
        <vt:lpstr>Titres des diapositives</vt:lpstr>
      </vt:variant>
      <vt:variant>
        <vt:i4>34</vt:i4>
      </vt:variant>
    </vt:vector>
  </HeadingPairs>
  <TitlesOfParts>
    <vt:vector size="44" baseType="lpstr">
      <vt:lpstr>Arial</vt:lpstr>
      <vt:lpstr>Calibri</vt:lpstr>
      <vt:lpstr>Calibri Light</vt:lpstr>
      <vt:lpstr>Cambria Math</vt:lpstr>
      <vt:lpstr>Open Sans</vt:lpstr>
      <vt:lpstr>Open Sans SemiBold</vt:lpstr>
      <vt:lpstr>System Font Regular</vt:lpstr>
      <vt:lpstr>ThèmeQueensNews</vt:lpstr>
      <vt:lpstr>Thème Office</vt:lpstr>
      <vt:lpstr>1_Thème Office</vt:lpstr>
      <vt:lpstr>The NEWS-G dark matter experiment: Shifting from LSM to SNOLAB data</vt:lpstr>
      <vt:lpstr>Dark matter theory</vt:lpstr>
      <vt:lpstr>Low mass WIMP search motivation</vt:lpstr>
      <vt:lpstr>NEWS-G and SPCs</vt:lpstr>
      <vt:lpstr>How an SPC works:</vt:lpstr>
      <vt:lpstr>Présentation PowerPoint</vt:lpstr>
      <vt:lpstr>Shielding and data taking with S140</vt:lpstr>
      <vt:lpstr>Calibration</vt:lpstr>
      <vt:lpstr>Peak counting and time separation</vt:lpstr>
      <vt:lpstr>Alpha contamination</vt:lpstr>
      <vt:lpstr>Alphas in SNOLAB</vt:lpstr>
      <vt:lpstr>Pulse shape discrimination</vt:lpstr>
      <vt:lpstr>Noise and data taking</vt:lpstr>
      <vt:lpstr>LSM preliminary limits</vt:lpstr>
      <vt:lpstr>SNOLAB data analysis</vt:lpstr>
      <vt:lpstr>Conclusion</vt:lpstr>
      <vt:lpstr>Thank you!</vt:lpstr>
      <vt:lpstr>Extra slides</vt:lpstr>
      <vt:lpstr>Future projects</vt:lpstr>
      <vt:lpstr>Making the sphere, electroforming, etching</vt:lpstr>
      <vt:lpstr>Présentation PowerPoint</vt:lpstr>
      <vt:lpstr>Quenching factor</vt:lpstr>
      <vt:lpstr>Gas mixture and calibration (laser and 37Ar)</vt:lpstr>
      <vt:lpstr>Double deconvolution</vt:lpstr>
      <vt:lpstr>Alpha background</vt:lpstr>
      <vt:lpstr>Spikiness</vt:lpstr>
      <vt:lpstr>North/South integral ratio</vt:lpstr>
      <vt:lpstr>Linear Fisher discriminant</vt:lpstr>
      <vt:lpstr>Fits to the physics data</vt:lpstr>
      <vt:lpstr>SNOLAB noise</vt:lpstr>
      <vt:lpstr>SNOLAB space charge</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 from the NEWS-G experiment</dc:title>
  <dc:creator>Jean-Marie Coquillat</dc:creator>
  <cp:lastModifiedBy>Jean-Marie Coquillat</cp:lastModifiedBy>
  <cp:revision>36</cp:revision>
  <dcterms:created xsi:type="dcterms:W3CDTF">2023-06-12T17:50:25Z</dcterms:created>
  <dcterms:modified xsi:type="dcterms:W3CDTF">2024-05-27T05:02:35Z</dcterms:modified>
</cp:coreProperties>
</file>