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325" r:id="rId2"/>
    <p:sldId id="338" r:id="rId3"/>
    <p:sldId id="339" r:id="rId4"/>
    <p:sldId id="386" r:id="rId5"/>
    <p:sldId id="373" r:id="rId6"/>
    <p:sldId id="388" r:id="rId7"/>
    <p:sldId id="354" r:id="rId8"/>
    <p:sldId id="384" r:id="rId9"/>
    <p:sldId id="385" r:id="rId10"/>
    <p:sldId id="372" r:id="rId11"/>
    <p:sldId id="374" r:id="rId12"/>
    <p:sldId id="375" r:id="rId13"/>
    <p:sldId id="376" r:id="rId14"/>
    <p:sldId id="355" r:id="rId15"/>
    <p:sldId id="343" r:id="rId16"/>
    <p:sldId id="364" r:id="rId17"/>
    <p:sldId id="359" r:id="rId18"/>
    <p:sldId id="389" r:id="rId19"/>
    <p:sldId id="390" r:id="rId20"/>
    <p:sldId id="391" r:id="rId21"/>
    <p:sldId id="392" r:id="rId22"/>
    <p:sldId id="351" r:id="rId23"/>
    <p:sldId id="362" r:id="rId24"/>
    <p:sldId id="352" r:id="rId25"/>
    <p:sldId id="37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E7A7"/>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447" autoAdjust="0"/>
  </p:normalViewPr>
  <p:slideViewPr>
    <p:cSldViewPr snapToGrid="0">
      <p:cViewPr varScale="1">
        <p:scale>
          <a:sx n="59" d="100"/>
          <a:sy n="59" d="100"/>
        </p:scale>
        <p:origin x="96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3A3-DD42-A905-438119EADF5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3A3-DD42-A905-438119EADF5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3A3-DD42-A905-438119EADF5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3A3-DD42-A905-438119EADF50}"/>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13A3-DD42-A905-438119EADF50}"/>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6058634352219098E-2"/>
          <c:y val="3.8938053097345132E-2"/>
          <c:w val="0.94788273129556178"/>
          <c:h val="0.77888871855619812"/>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7E18-BA48-A794-5420EB3BE64A}"/>
            </c:ext>
          </c:extLst>
        </c:ser>
        <c:ser>
          <c:idx val="1"/>
          <c:order val="1"/>
          <c:tx>
            <c:strRef>
              <c:f>Sheet1!$C$1</c:f>
              <c:strCache>
                <c:ptCount val="1"/>
                <c:pt idx="0">
                  <c:v>Series 2</c:v>
                </c:pt>
              </c:strCache>
            </c:strRef>
          </c:tx>
          <c:spPr>
            <a:solidFill>
              <a:schemeClr val="accent2"/>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7E18-BA48-A794-5420EB3BE64A}"/>
            </c:ext>
          </c:extLst>
        </c:ser>
        <c:ser>
          <c:idx val="2"/>
          <c:order val="2"/>
          <c:tx>
            <c:strRef>
              <c:f>Sheet1!$D$1</c:f>
              <c:strCache>
                <c:ptCount val="1"/>
                <c:pt idx="0">
                  <c:v>Series 3</c:v>
                </c:pt>
              </c:strCache>
            </c:strRef>
          </c:tx>
          <c:spPr>
            <a:solidFill>
              <a:schemeClr val="accent3"/>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7E18-BA48-A794-5420EB3BE64A}"/>
            </c:ext>
          </c:extLst>
        </c:ser>
        <c:ser>
          <c:idx val="3"/>
          <c:order val="3"/>
          <c:tx>
            <c:strRef>
              <c:f>Sheet1!$E$1</c:f>
              <c:strCache>
                <c:ptCount val="1"/>
                <c:pt idx="0">
                  <c:v>Series 4</c:v>
                </c:pt>
              </c:strCache>
            </c:strRef>
          </c:tx>
          <c:spPr>
            <a:solidFill>
              <a:schemeClr val="accent4"/>
            </a:solidFill>
            <a:ln>
              <a:noFill/>
            </a:ln>
            <a:effectLst/>
          </c:spPr>
          <c:invertIfNegative val="0"/>
          <c:cat>
            <c:strRef>
              <c:f>Sheet1!$A$2:$A$4</c:f>
              <c:strCache>
                <c:ptCount val="3"/>
                <c:pt idx="0">
                  <c:v>Category 1</c:v>
                </c:pt>
                <c:pt idx="1">
                  <c:v>Category 2</c:v>
                </c:pt>
                <c:pt idx="2">
                  <c:v>Category 3</c:v>
                </c:pt>
              </c:strCache>
            </c:strRef>
          </c:cat>
          <c:val>
            <c:numRef>
              <c:f>Sheet1!$E$2:$E$4</c:f>
              <c:numCache>
                <c:formatCode>General</c:formatCode>
                <c:ptCount val="3"/>
                <c:pt idx="0">
                  <c:v>3.2</c:v>
                </c:pt>
                <c:pt idx="1">
                  <c:v>3</c:v>
                </c:pt>
                <c:pt idx="2">
                  <c:v>3.8</c:v>
                </c:pt>
              </c:numCache>
            </c:numRef>
          </c:val>
          <c:extLst>
            <c:ext xmlns:c16="http://schemas.microsoft.com/office/drawing/2014/chart" uri="{C3380CC4-5D6E-409C-BE32-E72D297353CC}">
              <c16:uniqueId val="{00000003-7E18-BA48-A794-5420EB3BE64A}"/>
            </c:ext>
          </c:extLst>
        </c:ser>
        <c:dLbls>
          <c:showLegendKey val="0"/>
          <c:showVal val="0"/>
          <c:showCatName val="0"/>
          <c:showSerName val="0"/>
          <c:showPercent val="0"/>
          <c:showBubbleSize val="0"/>
        </c:dLbls>
        <c:gapWidth val="219"/>
        <c:overlap val="-27"/>
        <c:axId val="1113782015"/>
        <c:axId val="1113821359"/>
      </c:barChart>
      <c:catAx>
        <c:axId val="1113782015"/>
        <c:scaling>
          <c:orientation val="minMax"/>
        </c:scaling>
        <c:delete val="1"/>
        <c:axPos val="b"/>
        <c:numFmt formatCode="General" sourceLinked="1"/>
        <c:majorTickMark val="none"/>
        <c:minorTickMark val="none"/>
        <c:tickLblPos val="nextTo"/>
        <c:crossAx val="1113821359"/>
        <c:crosses val="autoZero"/>
        <c:auto val="1"/>
        <c:lblAlgn val="ctr"/>
        <c:lblOffset val="100"/>
        <c:noMultiLvlLbl val="0"/>
      </c:catAx>
      <c:valAx>
        <c:axId val="1113821359"/>
        <c:scaling>
          <c:orientation val="minMax"/>
        </c:scaling>
        <c:delete val="1"/>
        <c:axPos val="l"/>
        <c:majorGridlines>
          <c:spPr>
            <a:ln w="9525" cap="flat" cmpd="sng" algn="ctr">
              <a:solidFill>
                <a:schemeClr val="accent4"/>
              </a:solidFill>
              <a:round/>
            </a:ln>
            <a:effectLst/>
          </c:spPr>
        </c:majorGridlines>
        <c:numFmt formatCode="General" sourceLinked="1"/>
        <c:majorTickMark val="none"/>
        <c:minorTickMark val="none"/>
        <c:tickLblPos val="nextTo"/>
        <c:crossAx val="1113782015"/>
        <c:crosses val="autoZero"/>
        <c:crossBetween val="between"/>
      </c:valAx>
      <c:spPr>
        <a:noFill/>
        <a:ln w="25400">
          <a:noFill/>
        </a:ln>
        <a:effectLst/>
      </c:spPr>
    </c:plotArea>
    <c:legend>
      <c:legendPos val="b"/>
      <c:layout>
        <c:manualLayout>
          <c:xMode val="edge"/>
          <c:yMode val="edge"/>
          <c:x val="9.8525485380852498E-2"/>
          <c:y val="0.87140866127910377"/>
          <c:w val="0.80590523156888072"/>
          <c:h val="9.4780728038668521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380329-60C0-4D4E-992D-336416BEC44F}" type="datetimeFigureOut">
              <a:rPr lang="en-US" smtClean="0"/>
              <a:t>5/27/2024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DA0B6E-232F-4D90-91D4-A9DA5292044D}" type="slidenum">
              <a:rPr lang="en-US" smtClean="0"/>
              <a:t>‹#›</a:t>
            </a:fld>
            <a:endParaRPr lang="en-US"/>
          </a:p>
        </p:txBody>
      </p:sp>
    </p:spTree>
    <p:extLst>
      <p:ext uri="{BB962C8B-B14F-4D97-AF65-F5344CB8AC3E}">
        <p14:creationId xmlns:p14="http://schemas.microsoft.com/office/powerpoint/2010/main" val="1545452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39FEA-4BE4-4CF9-AA92-63902F103E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112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D8755-E193-B68F-A2EF-383FBBADB0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BE4015-CA1C-AC38-8009-453F890D99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A57387-9F73-51ED-465F-26E93F5C5E1D}"/>
              </a:ext>
            </a:extLst>
          </p:cNvPr>
          <p:cNvSpPr>
            <a:spLocks noGrp="1"/>
          </p:cNvSpPr>
          <p:nvPr>
            <p:ph type="body" idx="1"/>
          </p:nvPr>
        </p:nvSpPr>
        <p:spPr/>
        <p:txBody>
          <a:bodyPr/>
          <a:lstStyle/>
          <a:p>
            <a:r>
              <a:rPr lang="en-US" dirty="0"/>
              <a:t>Delete this page</a:t>
            </a:r>
          </a:p>
        </p:txBody>
      </p:sp>
      <p:sp>
        <p:nvSpPr>
          <p:cNvPr id="4" name="Slide Number Placeholder 3">
            <a:extLst>
              <a:ext uri="{FF2B5EF4-FFF2-40B4-BE49-F238E27FC236}">
                <a16:creationId xmlns:a16="http://schemas.microsoft.com/office/drawing/2014/main" id="{3702500B-515D-D33A-BF43-C03AF26D1BD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2613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D8755-E193-B68F-A2EF-383FBBADB0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BE4015-CA1C-AC38-8009-453F890D99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A57387-9F73-51ED-465F-26E93F5C5E1D}"/>
              </a:ext>
            </a:extLst>
          </p:cNvPr>
          <p:cNvSpPr>
            <a:spLocks noGrp="1"/>
          </p:cNvSpPr>
          <p:nvPr>
            <p:ph type="body" idx="1"/>
          </p:nvPr>
        </p:nvSpPr>
        <p:spPr/>
        <p:txBody>
          <a:bodyPr/>
          <a:lstStyle/>
          <a:p>
            <a:r>
              <a:rPr lang="en-US" dirty="0"/>
              <a:t>Delete this page</a:t>
            </a:r>
          </a:p>
        </p:txBody>
      </p:sp>
      <p:sp>
        <p:nvSpPr>
          <p:cNvPr id="4" name="Slide Number Placeholder 3">
            <a:extLst>
              <a:ext uri="{FF2B5EF4-FFF2-40B4-BE49-F238E27FC236}">
                <a16:creationId xmlns:a16="http://schemas.microsoft.com/office/drawing/2014/main" id="{3702500B-515D-D33A-BF43-C03AF26D1BD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4892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D8755-E193-B68F-A2EF-383FBBADB0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BE4015-CA1C-AC38-8009-453F890D99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A57387-9F73-51ED-465F-26E93F5C5E1D}"/>
              </a:ext>
            </a:extLst>
          </p:cNvPr>
          <p:cNvSpPr>
            <a:spLocks noGrp="1"/>
          </p:cNvSpPr>
          <p:nvPr>
            <p:ph type="body" idx="1"/>
          </p:nvPr>
        </p:nvSpPr>
        <p:spPr/>
        <p:txBody>
          <a:bodyPr/>
          <a:lstStyle/>
          <a:p>
            <a:r>
              <a:rPr lang="en-US" dirty="0"/>
              <a:t>Delete this page</a:t>
            </a:r>
          </a:p>
        </p:txBody>
      </p:sp>
      <p:sp>
        <p:nvSpPr>
          <p:cNvPr id="4" name="Slide Number Placeholder 3">
            <a:extLst>
              <a:ext uri="{FF2B5EF4-FFF2-40B4-BE49-F238E27FC236}">
                <a16:creationId xmlns:a16="http://schemas.microsoft.com/office/drawing/2014/main" id="{3702500B-515D-D33A-BF43-C03AF26D1BD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0747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D8755-E193-B68F-A2EF-383FBBADB0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BE4015-CA1C-AC38-8009-453F890D99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A57387-9F73-51ED-465F-26E93F5C5E1D}"/>
              </a:ext>
            </a:extLst>
          </p:cNvPr>
          <p:cNvSpPr>
            <a:spLocks noGrp="1"/>
          </p:cNvSpPr>
          <p:nvPr>
            <p:ph type="body" idx="1"/>
          </p:nvPr>
        </p:nvSpPr>
        <p:spPr/>
        <p:txBody>
          <a:bodyPr/>
          <a:lstStyle/>
          <a:p>
            <a:r>
              <a:rPr lang="en-US" dirty="0"/>
              <a:t>Delete this page</a:t>
            </a:r>
          </a:p>
        </p:txBody>
      </p:sp>
      <p:sp>
        <p:nvSpPr>
          <p:cNvPr id="4" name="Slide Number Placeholder 3">
            <a:extLst>
              <a:ext uri="{FF2B5EF4-FFF2-40B4-BE49-F238E27FC236}">
                <a16:creationId xmlns:a16="http://schemas.microsoft.com/office/drawing/2014/main" id="{3702500B-515D-D33A-BF43-C03AF26D1BD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2037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4494C-6B50-1AC1-4A8F-F6C29BAECC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DA0765-2AE4-B2AF-50F9-55DE589E37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F70738-A688-BD2C-6031-B109547B954B}"/>
              </a:ext>
            </a:extLst>
          </p:cNvPr>
          <p:cNvSpPr>
            <a:spLocks noGrp="1"/>
          </p:cNvSpPr>
          <p:nvPr>
            <p:ph type="body" idx="1"/>
          </p:nvPr>
        </p:nvSpPr>
        <p:spPr/>
        <p:txBody>
          <a:bodyPr/>
          <a:lstStyle/>
          <a:p>
            <a:r>
              <a:rPr lang="en-US" dirty="0"/>
              <a:t>Delete this page</a:t>
            </a:r>
          </a:p>
        </p:txBody>
      </p:sp>
      <p:sp>
        <p:nvSpPr>
          <p:cNvPr id="4" name="Slide Number Placeholder 3">
            <a:extLst>
              <a:ext uri="{FF2B5EF4-FFF2-40B4-BE49-F238E27FC236}">
                <a16:creationId xmlns:a16="http://schemas.microsoft.com/office/drawing/2014/main" id="{54253DDC-9124-646E-F9D9-41E3988D965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721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428E3-38A6-D1FE-3911-8100866781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B5EF91-62E3-6517-C3EC-F301494C5B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FFB344-DE09-E372-88B2-FC21AFC3C963}"/>
              </a:ext>
            </a:extLst>
          </p:cNvPr>
          <p:cNvSpPr>
            <a:spLocks noGrp="1"/>
          </p:cNvSpPr>
          <p:nvPr>
            <p:ph type="body" idx="1"/>
          </p:nvPr>
        </p:nvSpPr>
        <p:spPr/>
        <p:txBody>
          <a:bodyPr/>
          <a:lstStyle/>
          <a:p>
            <a:r>
              <a:rPr lang="en-US" dirty="0"/>
              <a:t>Delete this page</a:t>
            </a:r>
          </a:p>
        </p:txBody>
      </p:sp>
      <p:sp>
        <p:nvSpPr>
          <p:cNvPr id="4" name="Slide Number Placeholder 3">
            <a:extLst>
              <a:ext uri="{FF2B5EF4-FFF2-40B4-BE49-F238E27FC236}">
                <a16:creationId xmlns:a16="http://schemas.microsoft.com/office/drawing/2014/main" id="{D7DB070C-E008-1F59-6BD9-20F52FB4606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0990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7A1970-0E77-0785-52A6-7F6272944C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4AE6E3-EB56-409D-93BB-24F649EB36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245EF6-DC63-CCE8-9E8A-0A6B32C8357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D57FDEB-D668-6D60-FA7D-B8DDFE4AC62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8512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E6A4E-04A5-4962-A8A0-4759111651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9B94B0-2015-BF2D-F2A2-B6A3B20D9E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94FBA1-5C99-D447-85FB-2CD3C58707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292792F-615C-3EE1-2430-BD3CDCE061C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1633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E6A4E-04A5-4962-A8A0-4759111651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9B94B0-2015-BF2D-F2A2-B6A3B20D9E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94FBA1-5C99-D447-85FB-2CD3C58707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292792F-615C-3EE1-2430-BD3CDCE061C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4872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E6A4E-04A5-4962-A8A0-4759111651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9B94B0-2015-BF2D-F2A2-B6A3B20D9E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94FBA1-5C99-D447-85FB-2CD3C58707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292792F-615C-3EE1-2430-BD3CDCE061C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8621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1. We are searching for WIMPs as dark matter candidates. </a:t>
            </a:r>
          </a:p>
          <a:p>
            <a:pPr marL="0" indent="0">
              <a:buNone/>
            </a:pPr>
            <a:r>
              <a:rPr lang="en-US" dirty="0"/>
              <a:t>2. (Copper sphere)The sphere is surrounded by layers of shielding (type of lead, polyethylene) that stop unwanted background from entering the sphere. </a:t>
            </a:r>
          </a:p>
          <a:p>
            <a:pPr marL="0" indent="0">
              <a:buNone/>
            </a:pPr>
            <a:r>
              <a:rPr lang="en-US" dirty="0"/>
              <a:t>3. Very light gas targets means we are sensitive to low-mass particles (WIMPS). The freed primary electrons drift towards the central anode. A Townsend avalanche closer to the anode causes the signal to become amplified. This produces secondary electron-ions pairs. Then, the secondary ions induce a current, giving the signal.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26103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E6A4E-04A5-4962-A8A0-4759111651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9B94B0-2015-BF2D-F2A2-B6A3B20D9E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94FBA1-5C99-D447-85FB-2CD3C58707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292792F-615C-3EE1-2430-BD3CDCE061C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9710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E6A4E-04A5-4962-A8A0-4759111651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9B94B0-2015-BF2D-F2A2-B6A3B20D9E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94FBA1-5C99-D447-85FB-2CD3C58707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292792F-615C-3EE1-2430-BD3CDCE061C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22634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49FBC-285A-CE5C-97C9-C1F1398A7B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82EE6B-0026-4EBA-B2B3-EE485962CF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411B98-3F02-D867-E279-C421AF0E470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8B6F010-6BBC-E456-E803-C5526F741BE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90242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F5D4D-8FE5-FAD5-D955-9DB2DD3201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0C127E-1E55-C2F6-A4AE-0D625F0493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7E56DF-7FDE-C434-72B2-D4F3D6D9CE37}"/>
              </a:ext>
            </a:extLst>
          </p:cNvPr>
          <p:cNvSpPr>
            <a:spLocks noGrp="1"/>
          </p:cNvSpPr>
          <p:nvPr>
            <p:ph type="body" idx="1"/>
          </p:nvPr>
        </p:nvSpPr>
        <p:spPr/>
        <p:txBody>
          <a:bodyPr/>
          <a:lstStyle/>
          <a:p>
            <a:r>
              <a:rPr lang="en-US" dirty="0"/>
              <a:t>Delete this page</a:t>
            </a:r>
          </a:p>
        </p:txBody>
      </p:sp>
      <p:sp>
        <p:nvSpPr>
          <p:cNvPr id="4" name="Slide Number Placeholder 3">
            <a:extLst>
              <a:ext uri="{FF2B5EF4-FFF2-40B4-BE49-F238E27FC236}">
                <a16:creationId xmlns:a16="http://schemas.microsoft.com/office/drawing/2014/main" id="{413E167D-7C25-8116-4195-8ACAB18528D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51941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94027-651C-F21F-4A6E-111F2FA173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F2736F-83D0-D6C7-9D34-3B36C46E60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263488-DEE8-0565-793A-9CE50FAAA9C2}"/>
              </a:ext>
            </a:extLst>
          </p:cNvPr>
          <p:cNvSpPr>
            <a:spLocks noGrp="1"/>
          </p:cNvSpPr>
          <p:nvPr>
            <p:ph type="body" idx="1"/>
          </p:nvPr>
        </p:nvSpPr>
        <p:spPr/>
        <p:txBody>
          <a:bodyPr/>
          <a:lstStyle/>
          <a:p>
            <a:r>
              <a:rPr lang="en-US" dirty="0"/>
              <a:t>Delete this page</a:t>
            </a:r>
          </a:p>
        </p:txBody>
      </p:sp>
      <p:sp>
        <p:nvSpPr>
          <p:cNvPr id="4" name="Slide Number Placeholder 3">
            <a:extLst>
              <a:ext uri="{FF2B5EF4-FFF2-40B4-BE49-F238E27FC236}">
                <a16:creationId xmlns:a16="http://schemas.microsoft.com/office/drawing/2014/main" id="{81806986-C4DC-3DC7-BF93-F43736321A2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2657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C4E53-B1FC-DA3B-7B9F-2531C70009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63A221-80EC-E9DB-0A54-4AC8538C5E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A9F1D8-9F9B-CA59-267B-C1E12F27722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E41097E-B42F-C59D-74FD-8DB1C63A28A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4674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C4E53-B1FC-DA3B-7B9F-2531C70009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63A221-80EC-E9DB-0A54-4AC8538C5E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A9F1D8-9F9B-CA59-267B-C1E12F27722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E41097E-B42F-C59D-74FD-8DB1C63A28A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7743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9119D-D414-AC2E-3BF5-DA024B1244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11B746-6934-61C9-1164-D893D6F090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EF4F6B-11E2-56F2-7623-3353CCD6BF4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53C9FB9-35B1-F5ED-1E07-6D0E219C584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4784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9119D-D414-AC2E-3BF5-DA024B1244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11B746-6934-61C9-1164-D893D6F090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EF4F6B-11E2-56F2-7623-3353CCD6BF4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53C9FB9-35B1-F5ED-1E07-6D0E219C584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7356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E6C66-949B-3CB9-5FD6-D4A6E62384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D3E4DE-56FE-E06B-6917-BAD29C7881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F4D538-4739-9291-B57E-5E956483C8C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310023F-1D4D-C9A9-62F3-25140BFAA75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4027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E6C66-949B-3CB9-5FD6-D4A6E62384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D3E4DE-56FE-E06B-6917-BAD29C7881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F4D538-4739-9291-B57E-5E956483C8C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310023F-1D4D-C9A9-62F3-25140BFAA75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9333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E6C66-949B-3CB9-5FD6-D4A6E62384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D3E4DE-56FE-E06B-6917-BAD29C7881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F4D538-4739-9291-B57E-5E956483C8C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310023F-1D4D-C9A9-62F3-25140BFAA75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64D6FF-E85B-FF4F-B2E6-59386CDF92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94032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22C951-416A-1442-8F3A-220C4BD0C557}"/>
              </a:ext>
            </a:extLst>
          </p:cNvPr>
          <p:cNvSpPr/>
          <p:nvPr userDrawn="1"/>
        </p:nvSpPr>
        <p:spPr>
          <a:xfrm>
            <a:off x="0" y="5715000"/>
            <a:ext cx="1219200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E908B9-9AF8-094E-B6F0-BA0132A3F2C7}"/>
              </a:ext>
            </a:extLst>
          </p:cNvPr>
          <p:cNvSpPr>
            <a:spLocks noGrp="1"/>
          </p:cNvSpPr>
          <p:nvPr>
            <p:ph type="ctrTitle"/>
          </p:nvPr>
        </p:nvSpPr>
        <p:spPr>
          <a:xfrm>
            <a:off x="590924" y="838200"/>
            <a:ext cx="10891875" cy="2284568"/>
          </a:xfrm>
          <a:prstGeom prst="rect">
            <a:avLst/>
          </a:prstGeom>
        </p:spPr>
        <p:txBody>
          <a:bodyPr anchor="b">
            <a:noAutofit/>
          </a:bodyPr>
          <a:lstStyle>
            <a:lvl1pPr algn="l">
              <a:defRPr sz="4400" b="1" i="0" spc="10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D159C2B5-FD32-5E49-900B-B13AFC4BAF88}"/>
              </a:ext>
            </a:extLst>
          </p:cNvPr>
          <p:cNvSpPr>
            <a:spLocks noGrp="1"/>
          </p:cNvSpPr>
          <p:nvPr>
            <p:ph type="subTitle" idx="1"/>
          </p:nvPr>
        </p:nvSpPr>
        <p:spPr>
          <a:xfrm>
            <a:off x="590924" y="3238578"/>
            <a:ext cx="10891875" cy="538730"/>
          </a:xfrm>
          <a:prstGeom prst="rect">
            <a:avLst/>
          </a:prstGeom>
        </p:spPr>
        <p:txBody>
          <a:bodyPr anchor="t">
            <a:noAutofit/>
          </a:bodyPr>
          <a:lstStyle>
            <a:lvl1pPr marL="0" indent="0" algn="l">
              <a:buNone/>
              <a:defRPr sz="2000" b="1" i="0" spc="50" baseline="0">
                <a:solidFill>
                  <a:srgbClr val="FABD0F"/>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Text Placeholder 10">
            <a:extLst>
              <a:ext uri="{FF2B5EF4-FFF2-40B4-BE49-F238E27FC236}">
                <a16:creationId xmlns:a16="http://schemas.microsoft.com/office/drawing/2014/main" id="{D794D79B-4955-544D-9341-1E1E443C4334}"/>
              </a:ext>
            </a:extLst>
          </p:cNvPr>
          <p:cNvSpPr>
            <a:spLocks noGrp="1"/>
          </p:cNvSpPr>
          <p:nvPr>
            <p:ph type="body" sz="quarter" idx="10" hasCustomPrompt="1"/>
          </p:nvPr>
        </p:nvSpPr>
        <p:spPr>
          <a:xfrm>
            <a:off x="604800" y="4728727"/>
            <a:ext cx="10891875" cy="389812"/>
          </a:xfrm>
        </p:spPr>
        <p:txBody>
          <a:bodyPr anchor="b" anchorCtr="0"/>
          <a:lstStyle>
            <a:lvl1pPr marL="0" indent="0">
              <a:buNone/>
              <a:defRPr sz="1400" b="0" i="0"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MONTH XX, YEAR</a:t>
            </a:r>
          </a:p>
        </p:txBody>
      </p:sp>
      <p:pic>
        <p:nvPicPr>
          <p:cNvPr id="5" name="Picture 4">
            <a:extLst>
              <a:ext uri="{FF2B5EF4-FFF2-40B4-BE49-F238E27FC236}">
                <a16:creationId xmlns:a16="http://schemas.microsoft.com/office/drawing/2014/main" id="{5EC5DBD6-B755-CC4D-8D1E-AC4651E761CA}"/>
              </a:ext>
            </a:extLst>
          </p:cNvPr>
          <p:cNvPicPr>
            <a:picLocks noChangeAspect="1"/>
          </p:cNvPicPr>
          <p:nvPr userDrawn="1"/>
        </p:nvPicPr>
        <p:blipFill>
          <a:blip r:embed="rId2"/>
          <a:srcRect/>
          <a:stretch/>
        </p:blipFill>
        <p:spPr>
          <a:xfrm>
            <a:off x="0" y="0"/>
            <a:ext cx="12192000" cy="165100"/>
          </a:xfrm>
          <a:prstGeom prst="rect">
            <a:avLst/>
          </a:prstGeom>
        </p:spPr>
      </p:pic>
      <p:pic>
        <p:nvPicPr>
          <p:cNvPr id="9" name="Picture 8">
            <a:extLst>
              <a:ext uri="{FF2B5EF4-FFF2-40B4-BE49-F238E27FC236}">
                <a16:creationId xmlns:a16="http://schemas.microsoft.com/office/drawing/2014/main" id="{7188B6BB-1D3C-A42A-C869-DE8183C552F4}"/>
              </a:ext>
            </a:extLst>
          </p:cNvPr>
          <p:cNvPicPr>
            <a:picLocks noChangeAspect="1"/>
          </p:cNvPicPr>
          <p:nvPr userDrawn="1"/>
        </p:nvPicPr>
        <p:blipFill>
          <a:blip r:embed="rId3"/>
          <a:stretch>
            <a:fillRect/>
          </a:stretch>
        </p:blipFill>
        <p:spPr>
          <a:xfrm>
            <a:off x="9553575" y="6057900"/>
            <a:ext cx="1943100" cy="457200"/>
          </a:xfrm>
          <a:prstGeom prst="rect">
            <a:avLst/>
          </a:prstGeom>
        </p:spPr>
      </p:pic>
    </p:spTree>
    <p:extLst>
      <p:ext uri="{BB962C8B-B14F-4D97-AF65-F5344CB8AC3E}">
        <p14:creationId xmlns:p14="http://schemas.microsoft.com/office/powerpoint/2010/main" val="258539667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page with call-out box – blue">
    <p:bg>
      <p:bgPr>
        <a:solidFill>
          <a:schemeClr val="bg2"/>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accent1"/>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11" name="Rectangle 10">
            <a:extLst>
              <a:ext uri="{FF2B5EF4-FFF2-40B4-BE49-F238E27FC236}">
                <a16:creationId xmlns:a16="http://schemas.microsoft.com/office/drawing/2014/main" id="{EE5711D0-D8F4-4A49-9587-EDE19A5ED6DB}"/>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userDrawn="1"/>
        </p:nvPicPr>
        <p:blipFill>
          <a:blip r:embed="rId2"/>
          <a:srcRect/>
          <a:stretch/>
        </p:blipFill>
        <p:spPr>
          <a:xfrm>
            <a:off x="0" y="0"/>
            <a:ext cx="12192000" cy="165100"/>
          </a:xfrm>
          <a:prstGeom prst="rect">
            <a:avLst/>
          </a:prstGeom>
        </p:spPr>
      </p:pic>
      <p:sp>
        <p:nvSpPr>
          <p:cNvPr id="2" name="Slide Number Placeholder 3">
            <a:extLst>
              <a:ext uri="{FF2B5EF4-FFF2-40B4-BE49-F238E27FC236}">
                <a16:creationId xmlns:a16="http://schemas.microsoft.com/office/drawing/2014/main" id="{989B937B-A277-15E2-D487-FD40003328A1}"/>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5354307"/>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page with call-out box – red">
    <p:bg>
      <p:bgPr>
        <a:solidFill>
          <a:schemeClr val="bg2"/>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tx2"/>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11" name="Rectangle 10">
            <a:extLst>
              <a:ext uri="{FF2B5EF4-FFF2-40B4-BE49-F238E27FC236}">
                <a16:creationId xmlns:a16="http://schemas.microsoft.com/office/drawing/2014/main" id="{EE5711D0-D8F4-4A49-9587-EDE19A5ED6DB}"/>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userDrawn="1"/>
        </p:nvPicPr>
        <p:blipFill>
          <a:blip r:embed="rId2"/>
          <a:srcRect/>
          <a:stretch/>
        </p:blipFill>
        <p:spPr>
          <a:xfrm>
            <a:off x="0" y="0"/>
            <a:ext cx="12192000" cy="165100"/>
          </a:xfrm>
          <a:prstGeom prst="rect">
            <a:avLst/>
          </a:prstGeom>
        </p:spPr>
      </p:pic>
      <p:sp>
        <p:nvSpPr>
          <p:cNvPr id="2" name="Slide Number Placeholder 3">
            <a:extLst>
              <a:ext uri="{FF2B5EF4-FFF2-40B4-BE49-F238E27FC236}">
                <a16:creationId xmlns:a16="http://schemas.microsoft.com/office/drawing/2014/main" id="{5999C6F8-9E24-21D3-395F-48BDDCA68660}"/>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40685911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age with call-out box – yellow">
    <p:bg>
      <p:bgPr>
        <a:solidFill>
          <a:schemeClr val="bg2"/>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rgbClr val="FABD0F"/>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11" name="Rectangle 10">
            <a:extLst>
              <a:ext uri="{FF2B5EF4-FFF2-40B4-BE49-F238E27FC236}">
                <a16:creationId xmlns:a16="http://schemas.microsoft.com/office/drawing/2014/main" id="{EE5711D0-D8F4-4A49-9587-EDE19A5ED6DB}"/>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userDrawn="1"/>
        </p:nvPicPr>
        <p:blipFill>
          <a:blip r:embed="rId2"/>
          <a:srcRect/>
          <a:stretch/>
        </p:blipFill>
        <p:spPr>
          <a:xfrm>
            <a:off x="0" y="0"/>
            <a:ext cx="12192000" cy="165100"/>
          </a:xfrm>
          <a:prstGeom prst="rect">
            <a:avLst/>
          </a:prstGeom>
        </p:spPr>
      </p:pic>
      <p:sp>
        <p:nvSpPr>
          <p:cNvPr id="2" name="Slide Number Placeholder 3">
            <a:extLst>
              <a:ext uri="{FF2B5EF4-FFF2-40B4-BE49-F238E27FC236}">
                <a16:creationId xmlns:a16="http://schemas.microsoft.com/office/drawing/2014/main" id="{97AE879C-0A2E-3042-5643-B51C4B5C1AC6}"/>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1137252141"/>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page with chart – blank">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58BCE2-55D5-C94F-999B-0811A86B3A9E}"/>
              </a:ext>
            </a:extLst>
          </p:cNvPr>
          <p:cNvSpPr/>
          <p:nvPr userDrawn="1"/>
        </p:nvSpPr>
        <p:spPr>
          <a:xfrm>
            <a:off x="6324600" y="1592263"/>
            <a:ext cx="5172075" cy="4579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10" name="Content Placeholder 2">
            <a:extLst>
              <a:ext uri="{FF2B5EF4-FFF2-40B4-BE49-F238E27FC236}">
                <a16:creationId xmlns:a16="http://schemas.microsoft.com/office/drawing/2014/main" id="{B9F37168-22FB-CD40-9B53-116C84B384E9}"/>
              </a:ext>
            </a:extLst>
          </p:cNvPr>
          <p:cNvSpPr>
            <a:spLocks noGrp="1"/>
          </p:cNvSpPr>
          <p:nvPr>
            <p:ph sz="half" idx="10" hasCustomPrompt="1"/>
          </p:nvPr>
        </p:nvSpPr>
        <p:spPr>
          <a:xfrm>
            <a:off x="6324600" y="5245100"/>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pic>
        <p:nvPicPr>
          <p:cNvPr id="14" name="Picture 13">
            <a:extLst>
              <a:ext uri="{FF2B5EF4-FFF2-40B4-BE49-F238E27FC236}">
                <a16:creationId xmlns:a16="http://schemas.microsoft.com/office/drawing/2014/main" id="{0258FB9F-3F87-6A49-9D8A-2BB899FFD8C4}"/>
              </a:ext>
            </a:extLst>
          </p:cNvPr>
          <p:cNvPicPr>
            <a:picLocks noChangeAspect="1"/>
          </p:cNvPicPr>
          <p:nvPr userDrawn="1"/>
        </p:nvPicPr>
        <p:blipFill>
          <a:blip r:embed="rId2"/>
          <a:srcRect/>
          <a:stretch/>
        </p:blipFill>
        <p:spPr>
          <a:xfrm>
            <a:off x="0" y="0"/>
            <a:ext cx="12192000" cy="165100"/>
          </a:xfrm>
          <a:prstGeom prst="rect">
            <a:avLst/>
          </a:prstGeom>
        </p:spPr>
      </p:pic>
      <p:sp>
        <p:nvSpPr>
          <p:cNvPr id="2" name="Slide Number Placeholder 3">
            <a:extLst>
              <a:ext uri="{FF2B5EF4-FFF2-40B4-BE49-F238E27FC236}">
                <a16:creationId xmlns:a16="http://schemas.microsoft.com/office/drawing/2014/main" id="{D4911861-86F8-93F1-37EB-01162C5BB757}"/>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6745143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367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page with chart – pie chart">
    <p:bg>
      <p:bgPr>
        <a:solidFill>
          <a:schemeClr val="bg2"/>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11C9C1D9-1BE0-3B41-98B5-532649D8D85E}"/>
              </a:ext>
            </a:extLst>
          </p:cNvPr>
          <p:cNvSpPr/>
          <p:nvPr userDrawn="1"/>
        </p:nvSpPr>
        <p:spPr>
          <a:xfrm>
            <a:off x="6324600" y="1592263"/>
            <a:ext cx="5172075" cy="4579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a:extLst>
              <a:ext uri="{FF2B5EF4-FFF2-40B4-BE49-F238E27FC236}">
                <a16:creationId xmlns:a16="http://schemas.microsoft.com/office/drawing/2014/main" id="{4534707B-8252-B042-9F8A-82CF4C08AFD0}"/>
              </a:ext>
            </a:extLst>
          </p:cNvPr>
          <p:cNvSpPr>
            <a:spLocks noGrp="1"/>
          </p:cNvSpPr>
          <p:nvPr>
            <p:ph sz="half" idx="10" hasCustomPrompt="1"/>
          </p:nvPr>
        </p:nvSpPr>
        <p:spPr>
          <a:xfrm>
            <a:off x="6324600" y="5346701"/>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pic>
        <p:nvPicPr>
          <p:cNvPr id="10" name="Picture 9">
            <a:extLst>
              <a:ext uri="{FF2B5EF4-FFF2-40B4-BE49-F238E27FC236}">
                <a16:creationId xmlns:a16="http://schemas.microsoft.com/office/drawing/2014/main" id="{5D557EFD-0193-974B-AA18-B6750530984A}"/>
              </a:ext>
            </a:extLst>
          </p:cNvPr>
          <p:cNvPicPr>
            <a:picLocks noChangeAspect="1"/>
          </p:cNvPicPr>
          <p:nvPr userDrawn="1"/>
        </p:nvPicPr>
        <p:blipFill>
          <a:blip r:embed="rId2"/>
          <a:srcRect/>
          <a:stretch/>
        </p:blipFill>
        <p:spPr>
          <a:xfrm>
            <a:off x="0" y="0"/>
            <a:ext cx="12192000" cy="165100"/>
          </a:xfrm>
          <a:prstGeom prst="rect">
            <a:avLst/>
          </a:prstGeom>
        </p:spPr>
      </p:pic>
      <p:graphicFrame>
        <p:nvGraphicFramePr>
          <p:cNvPr id="17" name="Content Placeholder 6">
            <a:extLst>
              <a:ext uri="{FF2B5EF4-FFF2-40B4-BE49-F238E27FC236}">
                <a16:creationId xmlns:a16="http://schemas.microsoft.com/office/drawing/2014/main" id="{2E73BCD6-B567-494E-A004-604C681A52BA}"/>
              </a:ext>
            </a:extLst>
          </p:cNvPr>
          <p:cNvGraphicFramePr>
            <a:graphicFrameLocks/>
          </p:cNvGraphicFramePr>
          <p:nvPr userDrawn="1">
            <p:extLst>
              <p:ext uri="{D42A27DB-BD31-4B8C-83A1-F6EECF244321}">
                <p14:modId xmlns:p14="http://schemas.microsoft.com/office/powerpoint/2010/main" val="1211521816"/>
              </p:ext>
            </p:extLst>
          </p:nvPr>
        </p:nvGraphicFramePr>
        <p:xfrm>
          <a:off x="6560142" y="1787492"/>
          <a:ext cx="4690087" cy="3432208"/>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3">
            <a:extLst>
              <a:ext uri="{FF2B5EF4-FFF2-40B4-BE49-F238E27FC236}">
                <a16:creationId xmlns:a16="http://schemas.microsoft.com/office/drawing/2014/main" id="{4DED1F92-63D1-F6CB-7FDB-58358DE2A4F0}"/>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1812932518"/>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page with chart – bar graph">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2DAF9DC-6E5F-3D41-AD8B-E8861F8BD14C}"/>
              </a:ext>
            </a:extLst>
          </p:cNvPr>
          <p:cNvSpPr/>
          <p:nvPr userDrawn="1"/>
        </p:nvSpPr>
        <p:spPr>
          <a:xfrm>
            <a:off x="6324600" y="1592263"/>
            <a:ext cx="5172075" cy="4579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5">
            <a:extLst>
              <a:ext uri="{FF2B5EF4-FFF2-40B4-BE49-F238E27FC236}">
                <a16:creationId xmlns:a16="http://schemas.microsoft.com/office/drawing/2014/main" id="{5CC29C47-404C-1B45-A779-B240E1DEAFF6}"/>
              </a:ext>
            </a:extLst>
          </p:cNvPr>
          <p:cNvGraphicFramePr>
            <a:graphicFrameLocks/>
          </p:cNvGraphicFramePr>
          <p:nvPr userDrawn="1">
            <p:extLst>
              <p:ext uri="{D42A27DB-BD31-4B8C-83A1-F6EECF244321}">
                <p14:modId xmlns:p14="http://schemas.microsoft.com/office/powerpoint/2010/main" val="1224068772"/>
              </p:ext>
            </p:extLst>
          </p:nvPr>
        </p:nvGraphicFramePr>
        <p:xfrm>
          <a:off x="6653734" y="1818434"/>
          <a:ext cx="4484166" cy="3443356"/>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DC85DD65-9689-3241-AEB0-955F1D770955}"/>
              </a:ext>
            </a:extLst>
          </p:cNvPr>
          <p:cNvSpPr>
            <a:spLocks noGrp="1"/>
          </p:cNvSpPr>
          <p:nvPr>
            <p:ph sz="half" idx="1"/>
          </p:nvPr>
        </p:nvSpPr>
        <p:spPr>
          <a:xfrm>
            <a:off x="599585"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pic>
        <p:nvPicPr>
          <p:cNvPr id="10" name="Picture 9">
            <a:extLst>
              <a:ext uri="{FF2B5EF4-FFF2-40B4-BE49-F238E27FC236}">
                <a16:creationId xmlns:a16="http://schemas.microsoft.com/office/drawing/2014/main" id="{085C3B9C-F33C-8340-8DB0-ACB878D9919D}"/>
              </a:ext>
            </a:extLst>
          </p:cNvPr>
          <p:cNvPicPr>
            <a:picLocks noChangeAspect="1"/>
          </p:cNvPicPr>
          <p:nvPr userDrawn="1"/>
        </p:nvPicPr>
        <p:blipFill>
          <a:blip r:embed="rId3"/>
          <a:srcRect/>
          <a:stretch/>
        </p:blipFill>
        <p:spPr>
          <a:xfrm>
            <a:off x="0" y="0"/>
            <a:ext cx="12192000" cy="165100"/>
          </a:xfrm>
          <a:prstGeom prst="rect">
            <a:avLst/>
          </a:prstGeom>
        </p:spPr>
      </p:pic>
      <p:sp>
        <p:nvSpPr>
          <p:cNvPr id="9" name="Content Placeholder 2">
            <a:extLst>
              <a:ext uri="{FF2B5EF4-FFF2-40B4-BE49-F238E27FC236}">
                <a16:creationId xmlns:a16="http://schemas.microsoft.com/office/drawing/2014/main" id="{4C1C212D-EA21-2E43-99FE-661794AC19D7}"/>
              </a:ext>
            </a:extLst>
          </p:cNvPr>
          <p:cNvSpPr>
            <a:spLocks noGrp="1"/>
          </p:cNvSpPr>
          <p:nvPr>
            <p:ph sz="half" idx="10" hasCustomPrompt="1"/>
          </p:nvPr>
        </p:nvSpPr>
        <p:spPr>
          <a:xfrm>
            <a:off x="6324600" y="5346701"/>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sp>
        <p:nvSpPr>
          <p:cNvPr id="2" name="Slide Number Placeholder 3">
            <a:extLst>
              <a:ext uri="{FF2B5EF4-FFF2-40B4-BE49-F238E27FC236}">
                <a16:creationId xmlns:a16="http://schemas.microsoft.com/office/drawing/2014/main" id="{4EF56318-49E1-4DDD-491A-E85D5ADAF0CC}"/>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280536093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page">
    <p:bg>
      <p:bgPr>
        <a:solidFill>
          <a:schemeClr val="bg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pic>
        <p:nvPicPr>
          <p:cNvPr id="10" name="Picture 9">
            <a:extLst>
              <a:ext uri="{FF2B5EF4-FFF2-40B4-BE49-F238E27FC236}">
                <a16:creationId xmlns:a16="http://schemas.microsoft.com/office/drawing/2014/main" id="{085C3B9C-F33C-8340-8DB0-ACB878D9919D}"/>
              </a:ext>
            </a:extLst>
          </p:cNvPr>
          <p:cNvPicPr>
            <a:picLocks noChangeAspect="1"/>
          </p:cNvPicPr>
          <p:nvPr userDrawn="1"/>
        </p:nvPicPr>
        <p:blipFill>
          <a:blip r:embed="rId2"/>
          <a:srcRect/>
          <a:stretch/>
        </p:blipFill>
        <p:spPr>
          <a:xfrm>
            <a:off x="0" y="0"/>
            <a:ext cx="12192000" cy="165100"/>
          </a:xfrm>
          <a:prstGeom prst="rect">
            <a:avLst/>
          </a:prstGeom>
        </p:spPr>
      </p:pic>
      <p:graphicFrame>
        <p:nvGraphicFramePr>
          <p:cNvPr id="6" name="Content Placeholder 6">
            <a:extLst>
              <a:ext uri="{FF2B5EF4-FFF2-40B4-BE49-F238E27FC236}">
                <a16:creationId xmlns:a16="http://schemas.microsoft.com/office/drawing/2014/main" id="{DADEF27F-CC03-834D-A185-0B73C517815E}"/>
              </a:ext>
            </a:extLst>
          </p:cNvPr>
          <p:cNvGraphicFramePr>
            <a:graphicFrameLocks/>
          </p:cNvGraphicFramePr>
          <p:nvPr userDrawn="1">
            <p:extLst>
              <p:ext uri="{D42A27DB-BD31-4B8C-83A1-F6EECF244321}">
                <p14:modId xmlns:p14="http://schemas.microsoft.com/office/powerpoint/2010/main" val="1823176883"/>
              </p:ext>
            </p:extLst>
          </p:nvPr>
        </p:nvGraphicFramePr>
        <p:xfrm>
          <a:off x="685800" y="1592262"/>
          <a:ext cx="10936087" cy="4572000"/>
        </p:xfrm>
        <a:graphic>
          <a:graphicData uri="http://schemas.openxmlformats.org/drawingml/2006/table">
            <a:tbl>
              <a:tblPr firstRow="1" firstCol="1" bandRow="1">
                <a:tableStyleId>{B301B821-A1FF-4177-AEE7-76D212191A09}</a:tableStyleId>
              </a:tblPr>
              <a:tblGrid>
                <a:gridCol w="3757411">
                  <a:extLst>
                    <a:ext uri="{9D8B030D-6E8A-4147-A177-3AD203B41FA5}">
                      <a16:colId xmlns:a16="http://schemas.microsoft.com/office/drawing/2014/main" val="941155809"/>
                    </a:ext>
                  </a:extLst>
                </a:gridCol>
                <a:gridCol w="1859280">
                  <a:extLst>
                    <a:ext uri="{9D8B030D-6E8A-4147-A177-3AD203B41FA5}">
                      <a16:colId xmlns:a16="http://schemas.microsoft.com/office/drawing/2014/main" val="3853484078"/>
                    </a:ext>
                  </a:extLst>
                </a:gridCol>
                <a:gridCol w="5319396">
                  <a:extLst>
                    <a:ext uri="{9D8B030D-6E8A-4147-A177-3AD203B41FA5}">
                      <a16:colId xmlns:a16="http://schemas.microsoft.com/office/drawing/2014/main" val="3777659007"/>
                    </a:ext>
                  </a:extLst>
                </a:gridCol>
              </a:tblGrid>
              <a:tr h="347472">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Tactic</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Estimated Costs</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Notes</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extLst>
                  <a:ext uri="{0D108BD9-81ED-4DB2-BD59-A6C34878D82A}">
                    <a16:rowId xmlns:a16="http://schemas.microsoft.com/office/drawing/2014/main" val="3010858711"/>
                  </a:ext>
                </a:extLst>
              </a:tr>
              <a:tr h="347472">
                <a:tc gridSpan="3">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Sub-category</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hMerge="1">
                  <a:txBody>
                    <a:bodyPr/>
                    <a:lstStyle/>
                    <a:p>
                      <a:endParaRPr lang="en-US"/>
                    </a:p>
                  </a:txBody>
                  <a:tcPr/>
                </a:tc>
                <a:tc hMerge="1">
                  <a:txBody>
                    <a:bodyPr/>
                    <a:lstStyle/>
                    <a:p>
                      <a:endParaRPr lang="en-US"/>
                    </a:p>
                  </a:txBody>
                  <a:tcPr>
                    <a:lnL w="12700" cap="flat" cmpd="sng" algn="ctr">
                      <a:solidFill>
                        <a:srgbClr val="A7A9AC"/>
                      </a:solidFill>
                      <a:prstDash val="solid"/>
                      <a:round/>
                      <a:headEnd type="none" w="med" len="med"/>
                      <a:tailEnd type="none" w="med" len="med"/>
                    </a:lnL>
                    <a:lnT w="12700" cap="flat" cmpd="sng" algn="ctr">
                      <a:solidFill>
                        <a:srgbClr val="A7A9AC"/>
                      </a:solidFill>
                      <a:prstDash val="solid"/>
                      <a:round/>
                      <a:headEnd type="none" w="med" len="med"/>
                      <a:tailEnd type="none" w="med" len="med"/>
                    </a:lnT>
                  </a:tcPr>
                </a:tc>
                <a:extLst>
                  <a:ext uri="{0D108BD9-81ED-4DB2-BD59-A6C34878D82A}">
                    <a16:rowId xmlns:a16="http://schemas.microsoft.com/office/drawing/2014/main" val="1973504128"/>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962661979"/>
                  </a:ext>
                </a:extLst>
              </a:tr>
              <a:tr h="548640">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consectetur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adipiscing</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elit</a:t>
                      </a:r>
                      <a:r>
                        <a:rPr lang="en-US" sz="1200" dirty="0">
                          <a:effectLst/>
                          <a:latin typeface="Open Sans" panose="020B0606030504020204" pitchFamily="34" charset="0"/>
                          <a:ea typeface="Open Sans" panose="020B0606030504020204" pitchFamily="34" charset="0"/>
                          <a:cs typeface="Open Sans" panose="020B0606030504020204" pitchFamily="34" charset="0"/>
                        </a:rPr>
                        <a:t>, sed do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eiusmod</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tempor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incididunt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ut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labore</a:t>
                      </a:r>
                      <a:r>
                        <a:rPr lang="en-US" sz="1200" dirty="0">
                          <a:effectLst/>
                          <a:latin typeface="Open Sans" panose="020B0606030504020204" pitchFamily="34" charset="0"/>
                          <a:ea typeface="Open Sans" panose="020B0606030504020204" pitchFamily="34" charset="0"/>
                          <a:cs typeface="Open Sans" panose="020B0606030504020204" pitchFamily="34" charset="0"/>
                        </a:rPr>
                        <a:t> et dolore magna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aliqua</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328827410"/>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4130644667"/>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56997999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203540054"/>
                  </a:ext>
                </a:extLst>
              </a:tr>
              <a:tr h="548640">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consectetur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adipiscing</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elit</a:t>
                      </a:r>
                      <a:r>
                        <a:rPr lang="en-US" sz="1200" dirty="0">
                          <a:effectLst/>
                          <a:latin typeface="Open Sans" panose="020B0606030504020204" pitchFamily="34" charset="0"/>
                          <a:ea typeface="Open Sans" panose="020B0606030504020204" pitchFamily="34" charset="0"/>
                          <a:cs typeface="Open Sans" panose="020B0606030504020204" pitchFamily="34" charset="0"/>
                        </a:rPr>
                        <a:t>, sed do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eiusmod</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tempor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incididunt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ut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labore</a:t>
                      </a:r>
                      <a:r>
                        <a:rPr lang="en-US" sz="1200" dirty="0">
                          <a:effectLst/>
                          <a:latin typeface="Open Sans" panose="020B0606030504020204" pitchFamily="34" charset="0"/>
                          <a:ea typeface="Open Sans" panose="020B0606030504020204" pitchFamily="34" charset="0"/>
                          <a:cs typeface="Open Sans" panose="020B0606030504020204" pitchFamily="34" charset="0"/>
                        </a:rPr>
                        <a:t> et dolore magna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aliqua</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75094480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633896557"/>
                  </a:ext>
                </a:extLst>
              </a:tr>
              <a:tr h="347472">
                <a:tc>
                  <a:txBody>
                    <a:bodyPr/>
                    <a:lstStyle/>
                    <a:p>
                      <a:pPr>
                        <a:lnSpc>
                          <a:spcPts val="1800"/>
                        </a:lnSpc>
                      </a:pPr>
                      <a:r>
                        <a:rPr lang="en-US" sz="1200" b="1" i="0" dirty="0">
                          <a:effectLst/>
                          <a:latin typeface="Open Sans Semibold" panose="020B0606030504020204" pitchFamily="34" charset="0"/>
                          <a:ea typeface="Open Sans Semibold" panose="020B0606030504020204" pitchFamily="34" charset="0"/>
                          <a:cs typeface="Open Sans Semibold" panose="020B0606030504020204" pitchFamily="34" charset="0"/>
                        </a:rPr>
                        <a:t>Subtotal</a:t>
                      </a:r>
                      <a:endParaRPr lang="en-CA" sz="1200" b="1" i="0" dirty="0">
                        <a:effectLst/>
                        <a:latin typeface="Open Sans Semibold" panose="020B0606030504020204" pitchFamily="34" charset="0"/>
                        <a:ea typeface="Open Sans Semibold" panose="020B0606030504020204" pitchFamily="34" charset="0"/>
                        <a:cs typeface="Open Sans Semibold"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b="1" i="0">
                          <a:effectLst/>
                          <a:latin typeface="Open Sans Semibold" panose="020B0606030504020204" pitchFamily="34" charset="0"/>
                          <a:ea typeface="Open Sans Semibold" panose="020B0606030504020204" pitchFamily="34" charset="0"/>
                          <a:cs typeface="Open Sans Semibold" panose="020B0606030504020204" pitchFamily="34" charset="0"/>
                        </a:rPr>
                        <a:t>$9,000.00</a:t>
                      </a:r>
                      <a:endParaRPr lang="en-CA" sz="1200" b="1" i="0" dirty="0">
                        <a:effectLst/>
                        <a:latin typeface="Open Sans Semibold" panose="020B0606030504020204" pitchFamily="34" charset="0"/>
                        <a:ea typeface="Open Sans Semibold" panose="020B0606030504020204" pitchFamily="34" charset="0"/>
                        <a:cs typeface="Open Sans Semibold"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endParaRPr lang="en-CA" sz="1600" dirty="0">
                        <a:effectLst/>
                        <a:latin typeface="Times" panose="02020603050405020304" pitchFamily="18" charset="0"/>
                        <a:ea typeface="Times" panose="02020603050405020304" pitchFamily="18" charset="0"/>
                        <a:cs typeface="Times New Roman" panose="02020603050405020304" pitchFamily="18"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057125131"/>
                  </a:ext>
                </a:extLst>
              </a:tr>
              <a:tr h="347472">
                <a:tc>
                  <a:txBody>
                    <a:bodyPr/>
                    <a:lstStyle/>
                    <a:p>
                      <a:pPr>
                        <a:lnSpc>
                          <a:spcPts val="1800"/>
                        </a:lnSpc>
                      </a:pPr>
                      <a:r>
                        <a:rPr lang="en-US" sz="1200" b="1" i="0" dirty="0">
                          <a:effectLst/>
                          <a:latin typeface="Open Sans Semibold" panose="020B0606030504020204" pitchFamily="34" charset="0"/>
                          <a:ea typeface="Open Sans Semibold" panose="020B0606030504020204" pitchFamily="34" charset="0"/>
                          <a:cs typeface="Open Sans Semibold" panose="020B0606030504020204" pitchFamily="34" charset="0"/>
                        </a:rPr>
                        <a:t>15% fee</a:t>
                      </a:r>
                      <a:endParaRPr lang="en-CA" sz="1200" b="1" i="0" dirty="0">
                        <a:effectLst/>
                        <a:latin typeface="Open Sans Semibold" panose="020B0606030504020204" pitchFamily="34" charset="0"/>
                        <a:ea typeface="Open Sans Semibold" panose="020B0606030504020204" pitchFamily="34" charset="0"/>
                        <a:cs typeface="Open Sans Semibold"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b="1" i="0">
                          <a:effectLst/>
                          <a:latin typeface="Open Sans Semibold" panose="020B0606030504020204" pitchFamily="34" charset="0"/>
                          <a:ea typeface="Open Sans Semibold" panose="020B0606030504020204" pitchFamily="34" charset="0"/>
                          <a:cs typeface="Open Sans Semibold" panose="020B0606030504020204" pitchFamily="34" charset="0"/>
                        </a:rPr>
                        <a:t>$1,350.00</a:t>
                      </a:r>
                      <a:endParaRPr lang="en-CA" sz="1200" b="1" i="0" dirty="0">
                        <a:effectLst/>
                        <a:latin typeface="Open Sans Semibold" panose="020B0606030504020204" pitchFamily="34" charset="0"/>
                        <a:ea typeface="Open Sans Semibold" panose="020B0606030504020204" pitchFamily="34" charset="0"/>
                        <a:cs typeface="Open Sans Semibold"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400" dirty="0">
                          <a:effectLst/>
                        </a:rPr>
                        <a:t> </a:t>
                      </a:r>
                      <a:endParaRPr lang="en-CA" sz="1600" dirty="0">
                        <a:effectLst/>
                        <a:latin typeface="Times" panose="02020603050405020304" pitchFamily="18" charset="0"/>
                        <a:ea typeface="Times" panose="02020603050405020304" pitchFamily="18" charset="0"/>
                        <a:cs typeface="Times New Roman" panose="02020603050405020304" pitchFamily="18"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505721934"/>
                  </a:ext>
                </a:extLst>
              </a:tr>
              <a:tr h="347472">
                <a:tc>
                  <a:txBody>
                    <a:bodyPr/>
                    <a:lstStyle/>
                    <a:p>
                      <a:pPr>
                        <a:lnSpc>
                          <a:spcPts val="1800"/>
                        </a:lnSpc>
                      </a:pPr>
                      <a:r>
                        <a:rPr lang="en-US" sz="1200" b="1" i="0" dirty="0">
                          <a:effectLst/>
                          <a:latin typeface="Open Sans" panose="020B0606030504020204" pitchFamily="34" charset="0"/>
                          <a:ea typeface="Open Sans" panose="020B0606030504020204" pitchFamily="34" charset="0"/>
                          <a:cs typeface="Open Sans" panose="020B0606030504020204" pitchFamily="34" charset="0"/>
                        </a:rPr>
                        <a:t>Total</a:t>
                      </a:r>
                      <a:endParaRPr lang="en-CA" sz="1200" b="1" i="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b="1" i="0" dirty="0">
                          <a:effectLst/>
                          <a:latin typeface="Open Sans" panose="020B0606030504020204" pitchFamily="34" charset="0"/>
                          <a:ea typeface="Open Sans" panose="020B0606030504020204" pitchFamily="34" charset="0"/>
                          <a:cs typeface="Open Sans" panose="020B0606030504020204" pitchFamily="34" charset="0"/>
                        </a:rPr>
                        <a:t>$10,350.00</a:t>
                      </a:r>
                      <a:endParaRPr lang="en-CA" sz="1200" b="1" i="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endParaRPr lang="en-CA" sz="1600" dirty="0">
                        <a:effectLst/>
                        <a:latin typeface="Times" panose="02020603050405020304" pitchFamily="18" charset="0"/>
                        <a:ea typeface="Times" panose="02020603050405020304" pitchFamily="18" charset="0"/>
                        <a:cs typeface="Times New Roman" panose="02020603050405020304" pitchFamily="18"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680747694"/>
                  </a:ext>
                </a:extLst>
              </a:tr>
            </a:tbl>
          </a:graphicData>
        </a:graphic>
      </p:graphicFrame>
      <p:sp>
        <p:nvSpPr>
          <p:cNvPr id="2" name="Slide Number Placeholder 3">
            <a:extLst>
              <a:ext uri="{FF2B5EF4-FFF2-40B4-BE49-F238E27FC236}">
                <a16:creationId xmlns:a16="http://schemas.microsoft.com/office/drawing/2014/main" id="{55BA68BE-9F65-A682-B992-184FE22E0648}"/>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3390015106"/>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age">
    <p:bg>
      <p:bgPr>
        <a:solidFill>
          <a:schemeClr val="bg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pic>
        <p:nvPicPr>
          <p:cNvPr id="10" name="Picture 9">
            <a:extLst>
              <a:ext uri="{FF2B5EF4-FFF2-40B4-BE49-F238E27FC236}">
                <a16:creationId xmlns:a16="http://schemas.microsoft.com/office/drawing/2014/main" id="{085C3B9C-F33C-8340-8DB0-ACB878D9919D}"/>
              </a:ext>
            </a:extLst>
          </p:cNvPr>
          <p:cNvPicPr>
            <a:picLocks noChangeAspect="1"/>
          </p:cNvPicPr>
          <p:nvPr userDrawn="1"/>
        </p:nvPicPr>
        <p:blipFill>
          <a:blip r:embed="rId2"/>
          <a:srcRect/>
          <a:stretch/>
        </p:blipFill>
        <p:spPr>
          <a:xfrm>
            <a:off x="0" y="0"/>
            <a:ext cx="12192000" cy="165100"/>
          </a:xfrm>
          <a:prstGeom prst="rect">
            <a:avLst/>
          </a:prstGeom>
        </p:spPr>
      </p:pic>
      <p:sp>
        <p:nvSpPr>
          <p:cNvPr id="2" name="Slide Number Placeholder 3">
            <a:extLst>
              <a:ext uri="{FF2B5EF4-FFF2-40B4-BE49-F238E27FC236}">
                <a16:creationId xmlns:a16="http://schemas.microsoft.com/office/drawing/2014/main" id="{7567C1AC-B946-CA4D-23EE-D1BD480C79AC}"/>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4024704742"/>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etural presentation pag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pic>
        <p:nvPicPr>
          <p:cNvPr id="6" name="Picture 5">
            <a:extLst>
              <a:ext uri="{FF2B5EF4-FFF2-40B4-BE49-F238E27FC236}">
                <a16:creationId xmlns:a16="http://schemas.microsoft.com/office/drawing/2014/main" id="{39CE587E-971A-AE4C-A03D-10208DBE7F6A}"/>
              </a:ext>
            </a:extLst>
          </p:cNvPr>
          <p:cNvPicPr>
            <a:picLocks noChangeAspect="1"/>
          </p:cNvPicPr>
          <p:nvPr userDrawn="1"/>
        </p:nvPicPr>
        <p:blipFill>
          <a:blip r:embed="rId2"/>
          <a:srcRect/>
          <a:stretch/>
        </p:blipFill>
        <p:spPr>
          <a:xfrm>
            <a:off x="0" y="0"/>
            <a:ext cx="12192000" cy="165100"/>
          </a:xfrm>
          <a:prstGeom prst="rect">
            <a:avLst/>
          </a:prstGeom>
        </p:spPr>
      </p:pic>
      <p:sp>
        <p:nvSpPr>
          <p:cNvPr id="3" name="Slide Number Placeholder 3">
            <a:extLst>
              <a:ext uri="{FF2B5EF4-FFF2-40B4-BE49-F238E27FC236}">
                <a16:creationId xmlns:a16="http://schemas.microsoft.com/office/drawing/2014/main" id="{FD1A9903-2235-FCB9-35FF-DB9898F6EEAB}"/>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3700914438"/>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Closing slide">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B55DD1-AEE8-0B4A-8BF7-3E7E9CFB17C0}"/>
              </a:ext>
            </a:extLst>
          </p:cNvPr>
          <p:cNvPicPr>
            <a:picLocks noChangeAspect="1"/>
          </p:cNvPicPr>
          <p:nvPr userDrawn="1"/>
        </p:nvPicPr>
        <p:blipFill>
          <a:blip r:embed="rId2"/>
          <a:stretch>
            <a:fillRect/>
          </a:stretch>
        </p:blipFill>
        <p:spPr>
          <a:xfrm>
            <a:off x="4367561" y="2145162"/>
            <a:ext cx="3456878" cy="2343646"/>
          </a:xfrm>
          <a:prstGeom prst="rect">
            <a:avLst/>
          </a:prstGeom>
        </p:spPr>
      </p:pic>
      <p:pic>
        <p:nvPicPr>
          <p:cNvPr id="4" name="Picture 3">
            <a:extLst>
              <a:ext uri="{FF2B5EF4-FFF2-40B4-BE49-F238E27FC236}">
                <a16:creationId xmlns:a16="http://schemas.microsoft.com/office/drawing/2014/main" id="{A8B73D73-65C6-F840-B924-81F2EF1B5BCE}"/>
              </a:ext>
            </a:extLst>
          </p:cNvPr>
          <p:cNvPicPr>
            <a:picLocks noChangeAspect="1"/>
          </p:cNvPicPr>
          <p:nvPr userDrawn="1"/>
        </p:nvPicPr>
        <p:blipFill>
          <a:blip r:embed="rId3"/>
          <a:srcRect/>
          <a:stretch/>
        </p:blipFill>
        <p:spPr>
          <a:xfrm>
            <a:off x="0" y="0"/>
            <a:ext cx="12192000" cy="165100"/>
          </a:xfrm>
          <a:prstGeom prst="rect">
            <a:avLst/>
          </a:prstGeom>
        </p:spPr>
      </p:pic>
    </p:spTree>
    <p:extLst>
      <p:ext uri="{BB962C8B-B14F-4D97-AF65-F5344CB8AC3E}">
        <p14:creationId xmlns:p14="http://schemas.microsoft.com/office/powerpoint/2010/main" val="1922568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bsection title page – red">
    <p:bg>
      <p:bgPr>
        <a:solidFill>
          <a:schemeClr val="tx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702637-AA50-8B42-A91A-9134A912646D}"/>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3" name="Picture 2">
            <a:extLst>
              <a:ext uri="{FF2B5EF4-FFF2-40B4-BE49-F238E27FC236}">
                <a16:creationId xmlns:a16="http://schemas.microsoft.com/office/drawing/2014/main" id="{5EAD217B-C783-2542-B203-819ED621AC9A}"/>
              </a:ext>
            </a:extLst>
          </p:cNvPr>
          <p:cNvPicPr>
            <a:picLocks noChangeAspect="1"/>
          </p:cNvPicPr>
          <p:nvPr userDrawn="1"/>
        </p:nvPicPr>
        <p:blipFill>
          <a:blip r:embed="rId2"/>
          <a:srcRect/>
          <a:stretch/>
        </p:blipFill>
        <p:spPr>
          <a:xfrm>
            <a:off x="0" y="0"/>
            <a:ext cx="12192000" cy="165100"/>
          </a:xfrm>
          <a:prstGeom prst="rect">
            <a:avLst/>
          </a:prstGeom>
        </p:spPr>
      </p:pic>
      <p:pic>
        <p:nvPicPr>
          <p:cNvPr id="10" name="Picture 9">
            <a:extLst>
              <a:ext uri="{FF2B5EF4-FFF2-40B4-BE49-F238E27FC236}">
                <a16:creationId xmlns:a16="http://schemas.microsoft.com/office/drawing/2014/main" id="{85C0222A-F395-745C-770E-16FAEACF4A39}"/>
              </a:ext>
            </a:extLst>
          </p:cNvPr>
          <p:cNvPicPr>
            <a:picLocks noChangeAspect="1"/>
          </p:cNvPicPr>
          <p:nvPr userDrawn="1"/>
        </p:nvPicPr>
        <p:blipFill>
          <a:blip r:embed="rId3"/>
          <a:stretch>
            <a:fillRect/>
          </a:stretch>
        </p:blipFill>
        <p:spPr>
          <a:xfrm>
            <a:off x="9553575" y="6057900"/>
            <a:ext cx="1943100" cy="457200"/>
          </a:xfrm>
          <a:prstGeom prst="rect">
            <a:avLst/>
          </a:prstGeom>
        </p:spPr>
      </p:pic>
      <p:sp>
        <p:nvSpPr>
          <p:cNvPr id="5" name="Slide Number Placeholder 3">
            <a:extLst>
              <a:ext uri="{FF2B5EF4-FFF2-40B4-BE49-F238E27FC236}">
                <a16:creationId xmlns:a16="http://schemas.microsoft.com/office/drawing/2014/main" id="{175EF1C1-FD6D-7AF7-78EF-B6CD0E934539}"/>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317320768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section title page – yellow">
    <p:bg>
      <p:bgPr>
        <a:solidFill>
          <a:srgbClr val="FABD0F"/>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Rectangle 6">
            <a:extLst>
              <a:ext uri="{FF2B5EF4-FFF2-40B4-BE49-F238E27FC236}">
                <a16:creationId xmlns:a16="http://schemas.microsoft.com/office/drawing/2014/main" id="{FF702637-AA50-8B42-A91A-9134A912646D}"/>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EAD217B-C783-2542-B203-819ED621AC9A}"/>
              </a:ext>
            </a:extLst>
          </p:cNvPr>
          <p:cNvPicPr>
            <a:picLocks noChangeAspect="1"/>
          </p:cNvPicPr>
          <p:nvPr userDrawn="1"/>
        </p:nvPicPr>
        <p:blipFill>
          <a:blip r:embed="rId2"/>
          <a:srcRect/>
          <a:stretch/>
        </p:blipFill>
        <p:spPr>
          <a:xfrm flipH="1">
            <a:off x="0" y="0"/>
            <a:ext cx="12192000" cy="165100"/>
          </a:xfrm>
          <a:prstGeom prst="rect">
            <a:avLst/>
          </a:prstGeom>
        </p:spPr>
      </p:pic>
      <p:pic>
        <p:nvPicPr>
          <p:cNvPr id="10" name="Picture 9">
            <a:extLst>
              <a:ext uri="{FF2B5EF4-FFF2-40B4-BE49-F238E27FC236}">
                <a16:creationId xmlns:a16="http://schemas.microsoft.com/office/drawing/2014/main" id="{07E7EFC7-F625-6A77-0028-CF6571329477}"/>
              </a:ext>
            </a:extLst>
          </p:cNvPr>
          <p:cNvPicPr>
            <a:picLocks noChangeAspect="1"/>
          </p:cNvPicPr>
          <p:nvPr userDrawn="1"/>
        </p:nvPicPr>
        <p:blipFill>
          <a:blip r:embed="rId3"/>
          <a:stretch>
            <a:fillRect/>
          </a:stretch>
        </p:blipFill>
        <p:spPr>
          <a:xfrm>
            <a:off x="9553575" y="6057900"/>
            <a:ext cx="1943100" cy="457200"/>
          </a:xfrm>
          <a:prstGeom prst="rect">
            <a:avLst/>
          </a:prstGeom>
        </p:spPr>
      </p:pic>
      <p:sp>
        <p:nvSpPr>
          <p:cNvPr id="2" name="Slide Number Placeholder 3">
            <a:extLst>
              <a:ext uri="{FF2B5EF4-FFF2-40B4-BE49-F238E27FC236}">
                <a16:creationId xmlns:a16="http://schemas.microsoft.com/office/drawing/2014/main" id="{531DF498-6E11-4516-0F5D-874831A377C2}"/>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370459946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section title page – grey">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Rectangle 6">
            <a:extLst>
              <a:ext uri="{FF2B5EF4-FFF2-40B4-BE49-F238E27FC236}">
                <a16:creationId xmlns:a16="http://schemas.microsoft.com/office/drawing/2014/main" id="{FF702637-AA50-8B42-A91A-9134A912646D}"/>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EAD217B-C783-2542-B203-819ED621AC9A}"/>
              </a:ext>
            </a:extLst>
          </p:cNvPr>
          <p:cNvPicPr>
            <a:picLocks noChangeAspect="1"/>
          </p:cNvPicPr>
          <p:nvPr userDrawn="1"/>
        </p:nvPicPr>
        <p:blipFill>
          <a:blip r:embed="rId2"/>
          <a:srcRect/>
          <a:stretch/>
        </p:blipFill>
        <p:spPr>
          <a:xfrm>
            <a:off x="0" y="0"/>
            <a:ext cx="12192000" cy="165100"/>
          </a:xfrm>
          <a:prstGeom prst="rect">
            <a:avLst/>
          </a:prstGeom>
        </p:spPr>
      </p:pic>
      <p:pic>
        <p:nvPicPr>
          <p:cNvPr id="10" name="Picture 9">
            <a:extLst>
              <a:ext uri="{FF2B5EF4-FFF2-40B4-BE49-F238E27FC236}">
                <a16:creationId xmlns:a16="http://schemas.microsoft.com/office/drawing/2014/main" id="{C991851D-3F32-228B-A62B-7E8920B46FC1}"/>
              </a:ext>
            </a:extLst>
          </p:cNvPr>
          <p:cNvPicPr>
            <a:picLocks noChangeAspect="1"/>
          </p:cNvPicPr>
          <p:nvPr userDrawn="1"/>
        </p:nvPicPr>
        <p:blipFill>
          <a:blip r:embed="rId3"/>
          <a:stretch>
            <a:fillRect/>
          </a:stretch>
        </p:blipFill>
        <p:spPr>
          <a:xfrm>
            <a:off x="9553575" y="6057900"/>
            <a:ext cx="1943100" cy="457200"/>
          </a:xfrm>
          <a:prstGeom prst="rect">
            <a:avLst/>
          </a:prstGeom>
        </p:spPr>
      </p:pic>
      <p:sp>
        <p:nvSpPr>
          <p:cNvPr id="2" name="Slide Number Placeholder 3">
            <a:extLst>
              <a:ext uri="{FF2B5EF4-FFF2-40B4-BE49-F238E27FC236}">
                <a16:creationId xmlns:a16="http://schemas.microsoft.com/office/drawing/2014/main" id="{47571B4A-75FD-6AE5-21A8-AF81D23B4A66}"/>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3217775159"/>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 paragraph / quote page">
    <p:bg>
      <p:bgPr>
        <a:solidFill>
          <a:schemeClr val="bg1"/>
        </a:solidFill>
        <a:effectLst/>
      </p:bgPr>
    </p:bg>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74B1D494-1163-FD4D-87D9-F88FDD14180A}"/>
              </a:ext>
            </a:extLst>
          </p:cNvPr>
          <p:cNvSpPr>
            <a:spLocks noGrp="1"/>
          </p:cNvSpPr>
          <p:nvPr>
            <p:ph sz="half" idx="1" hasCustomPrompt="1"/>
          </p:nvPr>
        </p:nvSpPr>
        <p:spPr>
          <a:xfrm>
            <a:off x="1515533" y="838200"/>
            <a:ext cx="9160934" cy="4876800"/>
          </a:xfrm>
          <a:prstGeom prst="rect">
            <a:avLst/>
          </a:prstGeom>
        </p:spPr>
        <p:txBody>
          <a:bodyPr anchor="ctr">
            <a:noAutofit/>
          </a:bodyPr>
          <a:lstStyle>
            <a:lvl1pPr marL="0" indent="0" algn="ctr">
              <a:lnSpc>
                <a:spcPct val="150000"/>
              </a:lnSpc>
              <a:spcBef>
                <a:spcPts val="0"/>
              </a:spcBef>
              <a:spcAft>
                <a:spcPts val="1200"/>
              </a:spcAft>
              <a:buFont typeface="Arial" panose="020B0604020202020204" pitchFamily="34" charset="0"/>
              <a:buNone/>
              <a:tabLst/>
              <a:defRPr sz="22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title style</a:t>
            </a:r>
          </a:p>
        </p:txBody>
      </p:sp>
      <p:pic>
        <p:nvPicPr>
          <p:cNvPr id="6" name="Picture 5">
            <a:extLst>
              <a:ext uri="{FF2B5EF4-FFF2-40B4-BE49-F238E27FC236}">
                <a16:creationId xmlns:a16="http://schemas.microsoft.com/office/drawing/2014/main" id="{39CE587E-971A-AE4C-A03D-10208DBE7F6A}"/>
              </a:ext>
            </a:extLst>
          </p:cNvPr>
          <p:cNvPicPr>
            <a:picLocks noChangeAspect="1"/>
          </p:cNvPicPr>
          <p:nvPr userDrawn="1"/>
        </p:nvPicPr>
        <p:blipFill>
          <a:blip r:embed="rId2"/>
          <a:srcRect/>
          <a:stretch/>
        </p:blipFill>
        <p:spPr>
          <a:xfrm>
            <a:off x="0" y="0"/>
            <a:ext cx="12192000" cy="165100"/>
          </a:xfrm>
          <a:prstGeom prst="rect">
            <a:avLst/>
          </a:prstGeom>
        </p:spPr>
      </p:pic>
      <p:sp>
        <p:nvSpPr>
          <p:cNvPr id="2" name="Slide Number Placeholder 3">
            <a:extLst>
              <a:ext uri="{FF2B5EF4-FFF2-40B4-BE49-F238E27FC236}">
                <a16:creationId xmlns:a16="http://schemas.microsoft.com/office/drawing/2014/main" id="{96943736-A3DF-C867-0A17-82E4230E8E08}"/>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156562644"/>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 one column">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pic>
        <p:nvPicPr>
          <p:cNvPr id="6" name="Picture 5">
            <a:extLst>
              <a:ext uri="{FF2B5EF4-FFF2-40B4-BE49-F238E27FC236}">
                <a16:creationId xmlns:a16="http://schemas.microsoft.com/office/drawing/2014/main" id="{39CE587E-971A-AE4C-A03D-10208DBE7F6A}"/>
              </a:ext>
            </a:extLst>
          </p:cNvPr>
          <p:cNvPicPr>
            <a:picLocks noChangeAspect="1"/>
          </p:cNvPicPr>
          <p:nvPr userDrawn="1"/>
        </p:nvPicPr>
        <p:blipFill>
          <a:blip r:embed="rId2"/>
          <a:srcRect/>
          <a:stretch/>
        </p:blipFill>
        <p:spPr>
          <a:xfrm>
            <a:off x="0" y="0"/>
            <a:ext cx="12192000" cy="165100"/>
          </a:xfrm>
          <a:prstGeom prst="rect">
            <a:avLst/>
          </a:prstGeom>
        </p:spPr>
      </p:pic>
      <p:sp>
        <p:nvSpPr>
          <p:cNvPr id="3" name="Slide Number Placeholder 3">
            <a:extLst>
              <a:ext uri="{FF2B5EF4-FFF2-40B4-BE49-F238E27FC236}">
                <a16:creationId xmlns:a16="http://schemas.microsoft.com/office/drawing/2014/main" id="{8C63A27A-6FAA-42F1-1EAE-09DEF4CAC4DC}"/>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2930296582"/>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 two columns">
    <p:bg>
      <p:bgPr>
        <a:solidFill>
          <a:schemeClr val="bg2"/>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0" name="Content Placeholder 2">
            <a:extLst>
              <a:ext uri="{FF2B5EF4-FFF2-40B4-BE49-F238E27FC236}">
                <a16:creationId xmlns:a16="http://schemas.microsoft.com/office/drawing/2014/main" id="{E4710339-FCEB-864A-BE99-139C449C3056}"/>
              </a:ext>
            </a:extLst>
          </p:cNvPr>
          <p:cNvSpPr>
            <a:spLocks noGrp="1"/>
          </p:cNvSpPr>
          <p:nvPr>
            <p:ph sz="half" idx="1"/>
          </p:nvPr>
        </p:nvSpPr>
        <p:spPr>
          <a:xfrm>
            <a:off x="599585"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11" name="Content Placeholder 2">
            <a:extLst>
              <a:ext uri="{FF2B5EF4-FFF2-40B4-BE49-F238E27FC236}">
                <a16:creationId xmlns:a16="http://schemas.microsoft.com/office/drawing/2014/main" id="{090E677D-56A4-5F4D-AB35-5014A471F121}"/>
              </a:ext>
            </a:extLst>
          </p:cNvPr>
          <p:cNvSpPr>
            <a:spLocks noGrp="1"/>
          </p:cNvSpPr>
          <p:nvPr>
            <p:ph sz="half" idx="13"/>
          </p:nvPr>
        </p:nvSpPr>
        <p:spPr>
          <a:xfrm>
            <a:off x="6228860"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pic>
        <p:nvPicPr>
          <p:cNvPr id="13" name="Picture 12">
            <a:extLst>
              <a:ext uri="{FF2B5EF4-FFF2-40B4-BE49-F238E27FC236}">
                <a16:creationId xmlns:a16="http://schemas.microsoft.com/office/drawing/2014/main" id="{ED84E749-3BF0-CF43-BD8D-E70FC16313E4}"/>
              </a:ext>
            </a:extLst>
          </p:cNvPr>
          <p:cNvPicPr>
            <a:picLocks noChangeAspect="1"/>
          </p:cNvPicPr>
          <p:nvPr userDrawn="1"/>
        </p:nvPicPr>
        <p:blipFill>
          <a:blip r:embed="rId2"/>
          <a:srcRect/>
          <a:stretch/>
        </p:blipFill>
        <p:spPr>
          <a:xfrm>
            <a:off x="0" y="0"/>
            <a:ext cx="12192000" cy="165100"/>
          </a:xfrm>
          <a:prstGeom prst="rect">
            <a:avLst/>
          </a:prstGeom>
        </p:spPr>
      </p:pic>
      <p:sp>
        <p:nvSpPr>
          <p:cNvPr id="2" name="Slide Number Placeholder 3">
            <a:extLst>
              <a:ext uri="{FF2B5EF4-FFF2-40B4-BE49-F238E27FC236}">
                <a16:creationId xmlns:a16="http://schemas.microsoft.com/office/drawing/2014/main" id="{0C400549-C3EC-8C3C-AD23-CBB613C9DBA6}"/>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3247363639"/>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with photo">
    <p:bg>
      <p:bgPr>
        <a:solidFill>
          <a:schemeClr val="bg2"/>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01DB2C69-F649-2E41-A435-292B23F4B621}"/>
              </a:ext>
            </a:extLst>
          </p:cNvPr>
          <p:cNvSpPr>
            <a:spLocks noGrp="1"/>
          </p:cNvSpPr>
          <p:nvPr>
            <p:ph sz="half" idx="1"/>
          </p:nvPr>
        </p:nvSpPr>
        <p:spPr>
          <a:xfrm>
            <a:off x="599585"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pic>
        <p:nvPicPr>
          <p:cNvPr id="10" name="Picture 9">
            <a:extLst>
              <a:ext uri="{FF2B5EF4-FFF2-40B4-BE49-F238E27FC236}">
                <a16:creationId xmlns:a16="http://schemas.microsoft.com/office/drawing/2014/main" id="{9A518E54-571D-EE4F-9DB6-F9EF51BA09D4}"/>
              </a:ext>
            </a:extLst>
          </p:cNvPr>
          <p:cNvPicPr>
            <a:picLocks noChangeAspect="1"/>
          </p:cNvPicPr>
          <p:nvPr userDrawn="1"/>
        </p:nvPicPr>
        <p:blipFill>
          <a:blip r:embed="rId2"/>
          <a:srcRect/>
          <a:stretch/>
        </p:blipFill>
        <p:spPr>
          <a:xfrm>
            <a:off x="0" y="0"/>
            <a:ext cx="12192000" cy="165100"/>
          </a:xfrm>
          <a:prstGeom prst="rect">
            <a:avLst/>
          </a:prstGeom>
        </p:spPr>
      </p:pic>
      <p:sp>
        <p:nvSpPr>
          <p:cNvPr id="2" name="Slide Number Placeholder 3">
            <a:extLst>
              <a:ext uri="{FF2B5EF4-FFF2-40B4-BE49-F238E27FC236}">
                <a16:creationId xmlns:a16="http://schemas.microsoft.com/office/drawing/2014/main" id="{FEDFFC0C-5E6E-C42B-57F2-BF87792E6BA8}"/>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3967398891"/>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with call-out box – grey">
    <p:bg>
      <p:bgPr>
        <a:solidFill>
          <a:schemeClr val="bg2"/>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bg1"/>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11" name="Rectangle 10">
            <a:extLst>
              <a:ext uri="{FF2B5EF4-FFF2-40B4-BE49-F238E27FC236}">
                <a16:creationId xmlns:a16="http://schemas.microsoft.com/office/drawing/2014/main" id="{EE5711D0-D8F4-4A49-9587-EDE19A5ED6DB}"/>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userDrawn="1"/>
        </p:nvPicPr>
        <p:blipFill>
          <a:blip r:embed="rId2"/>
          <a:srcRect/>
          <a:stretch/>
        </p:blipFill>
        <p:spPr>
          <a:xfrm>
            <a:off x="0" y="0"/>
            <a:ext cx="12192000" cy="165100"/>
          </a:xfrm>
          <a:prstGeom prst="rect">
            <a:avLst/>
          </a:prstGeom>
        </p:spPr>
      </p:pic>
      <p:sp>
        <p:nvSpPr>
          <p:cNvPr id="2" name="Slide Number Placeholder 3">
            <a:extLst>
              <a:ext uri="{FF2B5EF4-FFF2-40B4-BE49-F238E27FC236}">
                <a16:creationId xmlns:a16="http://schemas.microsoft.com/office/drawing/2014/main" id="{1CA36A6F-3CDA-0066-5E10-9353C2C0042C}"/>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69260890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04B3BC-6B9E-CB4D-9108-631CA69A8E5E}"/>
              </a:ext>
            </a:extLst>
          </p:cNvPr>
          <p:cNvSpPr>
            <a:spLocks noGrp="1"/>
          </p:cNvSpPr>
          <p:nvPr>
            <p:ph type="body" idx="1"/>
          </p:nvPr>
        </p:nvSpPr>
        <p:spPr>
          <a:xfrm>
            <a:off x="598843" y="1436913"/>
            <a:ext cx="10897832" cy="4735287"/>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1">
            <a:extLst>
              <a:ext uri="{FF2B5EF4-FFF2-40B4-BE49-F238E27FC236}">
                <a16:creationId xmlns:a16="http://schemas.microsoft.com/office/drawing/2014/main" id="{CD8A628D-071D-1D45-B08E-140D1CE667CC}"/>
              </a:ext>
            </a:extLst>
          </p:cNvPr>
          <p:cNvSpPr>
            <a:spLocks noGrp="1"/>
          </p:cNvSpPr>
          <p:nvPr>
            <p:ph type="title"/>
          </p:nvPr>
        </p:nvSpPr>
        <p:spPr>
          <a:xfrm>
            <a:off x="598843" y="759701"/>
            <a:ext cx="10897832" cy="643142"/>
          </a:xfrm>
          <a:prstGeom prst="rect">
            <a:avLst/>
          </a:prstGeom>
        </p:spPr>
        <p:txBody>
          <a:bodyPr vert="horz" lIns="91440" tIns="45720" rIns="91440" bIns="45720" rtlCol="0" anchor="t">
            <a:noAutofit/>
          </a:bodyPr>
          <a:lstStyle/>
          <a:p>
            <a:r>
              <a:rPr lang="en-US" dirty="0"/>
              <a:t>Click to edit Master title style</a:t>
            </a:r>
          </a:p>
        </p:txBody>
      </p:sp>
      <p:sp>
        <p:nvSpPr>
          <p:cNvPr id="4" name="Slide Number Placeholder 3">
            <a:extLst>
              <a:ext uri="{FF2B5EF4-FFF2-40B4-BE49-F238E27FC236}">
                <a16:creationId xmlns:a16="http://schemas.microsoft.com/office/drawing/2014/main" id="{EF7ED324-F8C0-89BC-5939-38B93B4F29B6}"/>
              </a:ext>
            </a:extLst>
          </p:cNvPr>
          <p:cNvSpPr>
            <a:spLocks noGrp="1"/>
          </p:cNvSpPr>
          <p:nvPr>
            <p:ph type="sldNum" sz="quarter" idx="4"/>
          </p:nvPr>
        </p:nvSpPr>
        <p:spPr>
          <a:xfrm>
            <a:off x="603885" y="6309360"/>
            <a:ext cx="550545" cy="342900"/>
          </a:xfrm>
          <a:prstGeom prst="rect">
            <a:avLst/>
          </a:prstGeom>
        </p:spPr>
        <p:txBody>
          <a:bodyPr vert="horz" lIns="91440" tIns="45720" rIns="91440" bIns="45720" rtlCol="0" anchor="ctr"/>
          <a:lstStyle>
            <a:lvl1pPr algn="l">
              <a:defRPr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2261F39B-8A46-D743-AB7C-AC36BC75A245}" type="slidenum">
              <a:rPr lang="en-US" smtClean="0"/>
              <a:pPr/>
              <a:t>‹#›</a:t>
            </a:fld>
            <a:endParaRPr lang="en-US" dirty="0"/>
          </a:p>
        </p:txBody>
      </p:sp>
    </p:spTree>
    <p:extLst>
      <p:ext uri="{BB962C8B-B14F-4D97-AF65-F5344CB8AC3E}">
        <p14:creationId xmlns:p14="http://schemas.microsoft.com/office/powerpoint/2010/main" val="31498081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hf hdr="0" ftr="0" dt="0"/>
  <p:txStyles>
    <p:titleStyle>
      <a:lvl1pPr algn="l" defTabSz="914400" rtl="0" eaLnBrk="1" latinLnBrk="0" hangingPunct="1">
        <a:lnSpc>
          <a:spcPct val="90000"/>
        </a:lnSpc>
        <a:spcBef>
          <a:spcPct val="0"/>
        </a:spcBef>
        <a:buNone/>
        <a:defRPr sz="2600" b="1" i="0" kern="120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28">
          <p15:clr>
            <a:srgbClr val="F26B43"/>
          </p15:clr>
        </p15:guide>
        <p15:guide id="2" pos="432">
          <p15:clr>
            <a:srgbClr val="F26B43"/>
          </p15:clr>
        </p15:guide>
        <p15:guide id="3" orient="horz" pos="1003">
          <p15:clr>
            <a:srgbClr val="F26B43"/>
          </p15:clr>
        </p15:guide>
        <p15:guide id="4" orient="horz" pos="1224">
          <p15:clr>
            <a:srgbClr val="F26B43"/>
          </p15:clr>
        </p15:guide>
        <p15:guide id="6" orient="horz" pos="4104">
          <p15:clr>
            <a:srgbClr val="F26B43"/>
          </p15:clr>
        </p15:guide>
        <p15:guide id="8" pos="3696">
          <p15:clr>
            <a:srgbClr val="F26B43"/>
          </p15:clr>
        </p15:guide>
        <p15:guide id="9" pos="3984">
          <p15:clr>
            <a:srgbClr val="F26B43"/>
          </p15:clr>
        </p15:guide>
        <p15:guide id="10" pos="7242">
          <p15:clr>
            <a:srgbClr val="F26B43"/>
          </p15:clr>
        </p15:guide>
        <p15:guide id="11" orient="horz" pos="3168">
          <p15:clr>
            <a:srgbClr val="F26B43"/>
          </p15:clr>
        </p15:guide>
        <p15:guide id="12" orient="horz" pos="3888">
          <p15:clr>
            <a:srgbClr val="F26B43"/>
          </p15:clr>
        </p15:guide>
        <p15:guide id="13" orient="horz" pos="367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1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28.jpg"/><Relationship Id="rId4" Type="http://schemas.openxmlformats.org/officeDocument/2006/relationships/image" Target="../media/image27.jpg"/></Relationships>
</file>

<file path=ppt/slides/_rels/slide1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31.jpg"/></Relationships>
</file>

<file path=ppt/slides/_rels/slide1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3.jpg"/></Relationships>
</file>

<file path=ppt/slides/_rels/slide1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35.jpg"/></Relationships>
</file>

<file path=ppt/slides/_rels/slide1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image" Target="../media/image26.jpg"/></Relationships>
</file>

<file path=ppt/slides/_rels/slide16.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41.jpg"/><Relationship Id="rId5" Type="http://schemas.openxmlformats.org/officeDocument/2006/relationships/image" Target="../media/image40.jpg"/><Relationship Id="rId4" Type="http://schemas.openxmlformats.org/officeDocument/2006/relationships/image" Target="../media/image39.jp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43.jpg"/><Relationship Id="rId4" Type="http://schemas.openxmlformats.org/officeDocument/2006/relationships/image" Target="../media/image42.jpg"/></Relationships>
</file>

<file path=ppt/slides/_rels/slide18.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46.jpg"/><Relationship Id="rId4" Type="http://schemas.openxmlformats.org/officeDocument/2006/relationships/image" Target="../media/image45.jpg"/></Relationships>
</file>

<file path=ppt/slides/_rels/slide19.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48.jp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50.jpg"/></Relationships>
</file>

<file path=ppt/slides/_rels/slide21.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53.jpg"/><Relationship Id="rId4" Type="http://schemas.openxmlformats.org/officeDocument/2006/relationships/image" Target="../media/image52.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55.jpg"/><Relationship Id="rId5" Type="http://schemas.openxmlformats.org/officeDocument/2006/relationships/image" Target="../media/image9.JPG"/><Relationship Id="rId4" Type="http://schemas.openxmlformats.org/officeDocument/2006/relationships/image" Target="../media/image54.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56.jpg"/><Relationship Id="rId1" Type="http://schemas.openxmlformats.org/officeDocument/2006/relationships/slideLayout" Target="../slideLayouts/slideLayout6.xml"/><Relationship Id="rId4" Type="http://schemas.openxmlformats.org/officeDocument/2006/relationships/image" Target="../media/image58.jp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6.png"/><Relationship Id="rId7"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7.jpg"/><Relationship Id="rId5" Type="http://schemas.openxmlformats.org/officeDocument/2006/relationships/hyperlink" Target="https://www.researchgate.net/publication/281768667_Learning_Sparse_Feature_Representations_Using_Probabilistic_Quadtrees_and_Deep_Belief_Nets" TargetMode="External"/><Relationship Id="rId4" Type="http://schemas.openxmlformats.org/officeDocument/2006/relationships/hyperlink" Target="http://yann.lecun.com/exdb/mnist/" TargetMode="External"/><Relationship Id="rId9" Type="http://schemas.openxmlformats.org/officeDocument/2006/relationships/image" Target="../media/image20.jpg"/></Relationships>
</file>

<file path=ppt/slides/_rels/slide6.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16.png"/><Relationship Id="rId7" Type="http://schemas.openxmlformats.org/officeDocument/2006/relationships/image" Target="../media/image23.jp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2.jpg"/><Relationship Id="rId5" Type="http://schemas.openxmlformats.org/officeDocument/2006/relationships/hyperlink" Target="http://yann.lecun.com/exdb/mnist/" TargetMode="External"/><Relationship Id="rId4" Type="http://schemas.openxmlformats.org/officeDocument/2006/relationships/image" Target="../media/image21.jpg"/><Relationship Id="rId9" Type="http://schemas.openxmlformats.org/officeDocument/2006/relationships/image" Target="../media/image25.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4FD92-B381-0343-90F5-7E7C24033BAD}"/>
              </a:ext>
            </a:extLst>
          </p:cNvPr>
          <p:cNvSpPr>
            <a:spLocks noGrp="1"/>
          </p:cNvSpPr>
          <p:nvPr>
            <p:ph type="ctrTitle"/>
          </p:nvPr>
        </p:nvSpPr>
        <p:spPr/>
        <p:txBody>
          <a:bodyPr/>
          <a:lstStyle/>
          <a:p>
            <a:pPr algn="ctr"/>
            <a:r>
              <a:rPr lang="en-US" dirty="0">
                <a:latin typeface="Cambria" panose="02040503050406030204" pitchFamily="18" charset="0"/>
                <a:ea typeface="Cambria" panose="02040503050406030204" pitchFamily="18" charset="0"/>
              </a:rPr>
              <a:t>Machine Learning for Signal Processing in the NEWS-G Experiment</a:t>
            </a:r>
          </a:p>
        </p:txBody>
      </p:sp>
      <p:sp>
        <p:nvSpPr>
          <p:cNvPr id="3" name="Subtitle 2">
            <a:extLst>
              <a:ext uri="{FF2B5EF4-FFF2-40B4-BE49-F238E27FC236}">
                <a16:creationId xmlns:a16="http://schemas.microsoft.com/office/drawing/2014/main" id="{5A4FAF5F-8D52-274A-8B4D-B90D0C892371}"/>
              </a:ext>
            </a:extLst>
          </p:cNvPr>
          <p:cNvSpPr>
            <a:spLocks noGrp="1"/>
          </p:cNvSpPr>
          <p:nvPr>
            <p:ph type="subTitle" idx="1"/>
          </p:nvPr>
        </p:nvSpPr>
        <p:spPr/>
        <p:txBody>
          <a:bodyPr/>
          <a:lstStyle/>
          <a:p>
            <a:pPr algn="ctr"/>
            <a:r>
              <a:rPr lang="en-US" dirty="0">
                <a:latin typeface="Cambria" panose="02040503050406030204" pitchFamily="18" charset="0"/>
                <a:ea typeface="Cambria" panose="02040503050406030204" pitchFamily="18" charset="0"/>
              </a:rPr>
              <a:t>Annabelle Makowski, Supervised by Ryan Martin and Guillaume Giroux</a:t>
            </a:r>
          </a:p>
        </p:txBody>
      </p:sp>
      <p:sp>
        <p:nvSpPr>
          <p:cNvPr id="4" name="Text Placeholder 3">
            <a:extLst>
              <a:ext uri="{FF2B5EF4-FFF2-40B4-BE49-F238E27FC236}">
                <a16:creationId xmlns:a16="http://schemas.microsoft.com/office/drawing/2014/main" id="{BE68920F-5895-4747-8AE1-389F822AC191}"/>
              </a:ext>
            </a:extLst>
          </p:cNvPr>
          <p:cNvSpPr>
            <a:spLocks noGrp="1"/>
          </p:cNvSpPr>
          <p:nvPr>
            <p:ph type="body" sz="quarter" idx="10"/>
          </p:nvPr>
        </p:nvSpPr>
        <p:spPr>
          <a:xfrm>
            <a:off x="604800" y="4204139"/>
            <a:ext cx="10891875" cy="914400"/>
          </a:xfrm>
        </p:spPr>
        <p:txBody>
          <a:bodyPr/>
          <a:lstStyle/>
          <a:p>
            <a:pPr algn="ctr"/>
            <a:r>
              <a:rPr lang="en-US" sz="1600" dirty="0">
                <a:latin typeface="Cambria" panose="02040503050406030204" pitchFamily="18" charset="0"/>
                <a:ea typeface="Cambria" panose="02040503050406030204" pitchFamily="18" charset="0"/>
              </a:rPr>
              <a:t>May 27th, 2024</a:t>
            </a:r>
          </a:p>
          <a:p>
            <a:pPr algn="ctr"/>
            <a:r>
              <a:rPr lang="en-US" sz="1600" dirty="0">
                <a:latin typeface="Cambria" panose="02040503050406030204" pitchFamily="18" charset="0"/>
                <a:ea typeface="Cambria" panose="02040503050406030204" pitchFamily="18" charset="0"/>
              </a:rPr>
              <a:t>CAP Conference, London, ON </a:t>
            </a:r>
          </a:p>
        </p:txBody>
      </p:sp>
      <p:pic>
        <p:nvPicPr>
          <p:cNvPr id="5" name="Picture 4" descr="A picture containing text, clipart&#10;&#10;Description automatically generated">
            <a:extLst>
              <a:ext uri="{FF2B5EF4-FFF2-40B4-BE49-F238E27FC236}">
                <a16:creationId xmlns:a16="http://schemas.microsoft.com/office/drawing/2014/main" id="{0636959D-33E4-AB84-65CE-F0121046EA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2086" y="5760034"/>
            <a:ext cx="1212124" cy="1071296"/>
          </a:xfrm>
          <a:prstGeom prst="rect">
            <a:avLst/>
          </a:prstGeom>
        </p:spPr>
      </p:pic>
      <p:pic>
        <p:nvPicPr>
          <p:cNvPr id="6" name="Picture 5" descr="A picture containing text, clipart&#10;&#10;Description automatically generated">
            <a:extLst>
              <a:ext uri="{FF2B5EF4-FFF2-40B4-BE49-F238E27FC236}">
                <a16:creationId xmlns:a16="http://schemas.microsoft.com/office/drawing/2014/main" id="{B0FACE08-40EC-E898-DBEC-14E1F4624E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800" y="5810098"/>
            <a:ext cx="2072640" cy="914400"/>
          </a:xfrm>
          <a:prstGeom prst="rect">
            <a:avLst/>
          </a:prstGeom>
        </p:spPr>
      </p:pic>
    </p:spTree>
    <p:extLst>
      <p:ext uri="{BB962C8B-B14F-4D97-AF65-F5344CB8AC3E}">
        <p14:creationId xmlns:p14="http://schemas.microsoft.com/office/powerpoint/2010/main" val="2782339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A4FE4-B507-5799-49AA-2F06719EB8C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B0BB0C29-E826-E7FB-BEF9-4863D0324ACF}"/>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Germanium Pulse Training</a:t>
            </a:r>
          </a:p>
        </p:txBody>
      </p:sp>
      <p:pic>
        <p:nvPicPr>
          <p:cNvPr id="5" name="Picture 4">
            <a:extLst>
              <a:ext uri="{FF2B5EF4-FFF2-40B4-BE49-F238E27FC236}">
                <a16:creationId xmlns:a16="http://schemas.microsoft.com/office/drawing/2014/main" id="{FBB346E6-B9B2-FF48-4A89-CE93DDB30B3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59847" y="418114"/>
            <a:ext cx="3738575" cy="2898204"/>
          </a:xfrm>
          <a:prstGeom prst="rect">
            <a:avLst/>
          </a:prstGeom>
        </p:spPr>
      </p:pic>
      <p:sp>
        <p:nvSpPr>
          <p:cNvPr id="9" name="TextBox 8">
            <a:extLst>
              <a:ext uri="{FF2B5EF4-FFF2-40B4-BE49-F238E27FC236}">
                <a16:creationId xmlns:a16="http://schemas.microsoft.com/office/drawing/2014/main" id="{B8A94B49-6553-9588-9147-5F61E95A8CED}"/>
              </a:ext>
            </a:extLst>
          </p:cNvPr>
          <p:cNvSpPr txBox="1"/>
          <p:nvPr/>
        </p:nvSpPr>
        <p:spPr>
          <a:xfrm>
            <a:off x="718457" y="1063237"/>
            <a:ext cx="6820681" cy="230832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prstClr val="black"/>
                </a:solidFill>
                <a:latin typeface="Cambria" panose="02040503050406030204" pitchFamily="18" charset="0"/>
                <a:ea typeface="Cambria" panose="02040503050406030204" pitchFamily="18" charset="0"/>
              </a:rPr>
              <a:t>As an initial proof of concept, the model trained on clean Ge pulses and tested on noisy Germanium pulses. </a:t>
            </a:r>
          </a:p>
          <a:p>
            <a:pPr marL="742950" lvl="1" indent="-285750">
              <a:buFont typeface="Arial" panose="020B0604020202020204" pitchFamily="34" charset="0"/>
              <a:buChar char="•"/>
              <a:defRPr/>
            </a:pPr>
            <a:r>
              <a:rPr kumimoji="0" lang="en-US"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There is much </a:t>
            </a:r>
            <a:r>
              <a:rPr lang="en-US" dirty="0">
                <a:solidFill>
                  <a:prstClr val="black"/>
                </a:solidFill>
                <a:latin typeface="Cambria" panose="02040503050406030204" pitchFamily="18" charset="0"/>
                <a:ea typeface="Cambria" panose="02040503050406030204" pitchFamily="18" charset="0"/>
              </a:rPr>
              <a:t>more of this data-type available for training.</a:t>
            </a:r>
          </a:p>
          <a:p>
            <a:pPr lvl="1">
              <a:defRPr/>
            </a:pPr>
            <a:endParaRPr kumimoji="0" lang="en-US"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Simulated clean pulses modeled from a high purity Germanium detector, with real noise added to create noisy pulses. </a:t>
            </a:r>
          </a:p>
          <a:p>
            <a:pPr marR="0" lvl="0" algn="l" defTabSz="9144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Trained on 2.8 million Ge pulses.</a:t>
            </a:r>
          </a:p>
        </p:txBody>
      </p:sp>
      <p:pic>
        <p:nvPicPr>
          <p:cNvPr id="6" name="Picture 5" descr="A graph with blue lines&#10;&#10;Description automatically generated">
            <a:extLst>
              <a:ext uri="{FF2B5EF4-FFF2-40B4-BE49-F238E27FC236}">
                <a16:creationId xmlns:a16="http://schemas.microsoft.com/office/drawing/2014/main" id="{E390353C-9F5A-E721-6D4B-B9A4BABEC1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74069"/>
            <a:ext cx="8091262" cy="2575271"/>
          </a:xfrm>
          <a:prstGeom prst="rect">
            <a:avLst/>
          </a:prstGeom>
        </p:spPr>
      </p:pic>
      <p:pic>
        <p:nvPicPr>
          <p:cNvPr id="10" name="Picture 9" descr="A graph showing the difference between a log-log and a number of models&#10;&#10;Description automatically generated with medium confidence">
            <a:extLst>
              <a:ext uri="{FF2B5EF4-FFF2-40B4-BE49-F238E27FC236}">
                <a16:creationId xmlns:a16="http://schemas.microsoft.com/office/drawing/2014/main" id="{F41FA970-EE90-48D0-C5FB-BDEC1FE212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1262" y="3309752"/>
            <a:ext cx="3877378" cy="2986406"/>
          </a:xfrm>
          <a:prstGeom prst="rect">
            <a:avLst/>
          </a:prstGeom>
        </p:spPr>
      </p:pic>
      <p:sp>
        <p:nvSpPr>
          <p:cNvPr id="12" name="Slide Number Placeholder 5">
            <a:extLst>
              <a:ext uri="{FF2B5EF4-FFF2-40B4-BE49-F238E27FC236}">
                <a16:creationId xmlns:a16="http://schemas.microsoft.com/office/drawing/2014/main" id="{CF80100A-6960-B8ED-45D1-AB2B3247BFEA}"/>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1132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A4FE4-B507-5799-49AA-2F06719EB8C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B0BB0C29-E826-E7FB-BEF9-4863D0324ACF}"/>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0" dirty="0">
                <a:solidFill>
                  <a:prstClr val="black"/>
                </a:solidFill>
                <a:latin typeface="Cambria" panose="02040503050406030204" pitchFamily="18" charset="0"/>
                <a:ea typeface="Cambria" panose="02040503050406030204" pitchFamily="18" charset="0"/>
              </a:rPr>
              <a:t>Applying the Model to NEWS-G SPC Pulses</a:t>
            </a:r>
            <a:endPar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sp>
        <p:nvSpPr>
          <p:cNvPr id="9" name="TextBox 8">
            <a:extLst>
              <a:ext uri="{FF2B5EF4-FFF2-40B4-BE49-F238E27FC236}">
                <a16:creationId xmlns:a16="http://schemas.microsoft.com/office/drawing/2014/main" id="{B8A94B49-6553-9588-9147-5F61E95A8CED}"/>
              </a:ext>
            </a:extLst>
          </p:cNvPr>
          <p:cNvSpPr txBox="1"/>
          <p:nvPr/>
        </p:nvSpPr>
        <p:spPr>
          <a:xfrm>
            <a:off x="718457" y="1063237"/>
            <a:ext cx="6820681" cy="501675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prstClr val="black"/>
                </a:solidFill>
                <a:latin typeface="Cambria" panose="02040503050406030204" pitchFamily="18" charset="0"/>
                <a:ea typeface="Cambria" panose="02040503050406030204" pitchFamily="18" charset="0"/>
              </a:rPr>
              <a:t>These pulses have a different shape, characteristic of single electron signals from SPCs.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prstClr val="black"/>
                </a:solidFill>
                <a:latin typeface="Cambria" panose="02040503050406030204" pitchFamily="18" charset="0"/>
                <a:ea typeface="Cambria" panose="02040503050406030204" pitchFamily="18" charset="0"/>
              </a:rPr>
              <a:t>Training data generated by simulating an SPC detector, where noisy pulses have real noise added to the clean simulated pulses. </a:t>
            </a:r>
          </a:p>
          <a:p>
            <a:pPr marR="0" lvl="0" algn="l" defTabSz="914400" rtl="0" eaLnBrk="1" fontAlgn="auto" latinLnBrk="0" hangingPunct="1">
              <a:lnSpc>
                <a:spcPct val="100000"/>
              </a:lnSpc>
              <a:spcBef>
                <a:spcPts val="0"/>
              </a:spcBef>
              <a:spcAft>
                <a:spcPts val="0"/>
              </a:spcAft>
              <a:buClrTx/>
              <a:buSzTx/>
              <a:tabLst/>
              <a:defRPr/>
            </a:pPr>
            <a:endParaRPr lang="en-US" sz="2000" dirty="0">
              <a:solidFill>
                <a:prstClr val="black"/>
              </a:solidFill>
              <a:latin typeface="Cambria" panose="02040503050406030204" pitchFamily="18" charset="0"/>
              <a:ea typeface="Cambria" panose="020405030504060302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prstClr val="black"/>
                </a:solidFill>
                <a:latin typeface="Cambria" panose="02040503050406030204" pitchFamily="18" charset="0"/>
                <a:ea typeface="Cambria" panose="02040503050406030204" pitchFamily="18" charset="0"/>
              </a:rPr>
              <a:t>Training data had to be prepared carefully:</a:t>
            </a: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742950" lvl="1" indent="-285750">
              <a:buFont typeface="Arial" panose="020B0604020202020204" pitchFamily="34" charset="0"/>
              <a:buChar char="•"/>
              <a:defRPr/>
            </a:pPr>
            <a:r>
              <a:rPr lang="en-US" sz="2000" dirty="0">
                <a:solidFill>
                  <a:prstClr val="black"/>
                </a:solidFill>
                <a:latin typeface="Cambria" panose="02040503050406030204" pitchFamily="18" charset="0"/>
                <a:ea typeface="Cambria" panose="02040503050406030204" pitchFamily="18" charset="0"/>
              </a:rPr>
              <a:t>If there is too much variation in the baseline of the pulses, the model will not calculate training metrics. In the other extreme, if there is too little variation, the model will not reconstruct the baseline of the pulse correctly. </a:t>
            </a:r>
          </a:p>
          <a:p>
            <a:pPr lvl="1">
              <a:defRPr/>
            </a:pPr>
            <a:endParaRPr lang="en-US" sz="2000" dirty="0">
              <a:solidFill>
                <a:prstClr val="black"/>
              </a:solidFill>
              <a:latin typeface="Cambria" panose="02040503050406030204" pitchFamily="18" charset="0"/>
              <a:ea typeface="Cambria" panose="02040503050406030204" pitchFamily="18" charset="0"/>
            </a:endParaRPr>
          </a:p>
          <a:p>
            <a:pPr marL="742950" lvl="1" indent="-285750">
              <a:buFont typeface="Arial" panose="020B0604020202020204" pitchFamily="34" charset="0"/>
              <a:buChar char="•"/>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Also want </a:t>
            </a:r>
            <a:r>
              <a:rPr lang="en-US" sz="2000" dirty="0">
                <a:solidFill>
                  <a:prstClr val="black"/>
                </a:solidFill>
                <a:latin typeface="Cambria" panose="02040503050406030204" pitchFamily="18" charset="0"/>
                <a:ea typeface="Cambria" panose="02040503050406030204" pitchFamily="18" charset="0"/>
              </a:rPr>
              <a:t>the model to not reconstruct electronic noise present in some pulses. </a:t>
            </a: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pic>
        <p:nvPicPr>
          <p:cNvPr id="4" name="Picture 3">
            <a:extLst>
              <a:ext uri="{FF2B5EF4-FFF2-40B4-BE49-F238E27FC236}">
                <a16:creationId xmlns:a16="http://schemas.microsoft.com/office/drawing/2014/main" id="{5AD36A14-9B8F-1C0F-E288-79C10BB8F71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506618" y="1686551"/>
            <a:ext cx="4415053" cy="3484898"/>
          </a:xfrm>
          <a:prstGeom prst="rect">
            <a:avLst/>
          </a:prstGeom>
        </p:spPr>
      </p:pic>
      <p:sp>
        <p:nvSpPr>
          <p:cNvPr id="7" name="Slide Number Placeholder 5">
            <a:extLst>
              <a:ext uri="{FF2B5EF4-FFF2-40B4-BE49-F238E27FC236}">
                <a16:creationId xmlns:a16="http://schemas.microsoft.com/office/drawing/2014/main" id="{2EEA3FCD-3870-6888-B9C3-4576027951D5}"/>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1436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A4FE4-B507-5799-49AA-2F06719EB8C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B0BB0C29-E826-E7FB-BEF9-4863D0324ACF}"/>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0" dirty="0">
                <a:solidFill>
                  <a:prstClr val="black"/>
                </a:solidFill>
                <a:latin typeface="Cambria" panose="02040503050406030204" pitchFamily="18" charset="0"/>
                <a:ea typeface="Cambria" panose="02040503050406030204" pitchFamily="18" charset="0"/>
              </a:rPr>
              <a:t>Preparing the NEWS-G Training Data</a:t>
            </a:r>
            <a:endPar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sp>
        <p:nvSpPr>
          <p:cNvPr id="9" name="TextBox 8">
            <a:extLst>
              <a:ext uri="{FF2B5EF4-FFF2-40B4-BE49-F238E27FC236}">
                <a16:creationId xmlns:a16="http://schemas.microsoft.com/office/drawing/2014/main" id="{B8A94B49-6553-9588-9147-5F61E95A8CED}"/>
              </a:ext>
            </a:extLst>
          </p:cNvPr>
          <p:cNvSpPr txBox="1"/>
          <p:nvPr/>
        </p:nvSpPr>
        <p:spPr>
          <a:xfrm>
            <a:off x="474667" y="1123035"/>
            <a:ext cx="10890018" cy="98488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prstClr val="black"/>
                </a:solidFill>
                <a:latin typeface="Cambria" panose="02040503050406030204" pitchFamily="18" charset="0"/>
                <a:ea typeface="Cambria" panose="02040503050406030204" pitchFamily="18" charset="0"/>
              </a:rPr>
              <a:t>The pulses from the simulations have a wide range of amplitudes. The model will have trouble with this much variation in the input, so the amplitude of all pulses must be normalized. </a:t>
            </a: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pic>
        <p:nvPicPr>
          <p:cNvPr id="13" name="Picture 12" descr="A graph of a number of data&#10;&#10;Description automatically generated with medium confidence">
            <a:extLst>
              <a:ext uri="{FF2B5EF4-FFF2-40B4-BE49-F238E27FC236}">
                <a16:creationId xmlns:a16="http://schemas.microsoft.com/office/drawing/2014/main" id="{C39D0CFF-6C8E-43B9-141D-F3C8549A09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156" y="2160210"/>
            <a:ext cx="5580521" cy="3753827"/>
          </a:xfrm>
          <a:prstGeom prst="rect">
            <a:avLst/>
          </a:prstGeom>
        </p:spPr>
      </p:pic>
      <p:pic>
        <p:nvPicPr>
          <p:cNvPr id="14" name="Picture 13" descr="A graph of a normalized news data&#10;&#10;Description automatically generated">
            <a:extLst>
              <a:ext uri="{FF2B5EF4-FFF2-40B4-BE49-F238E27FC236}">
                <a16:creationId xmlns:a16="http://schemas.microsoft.com/office/drawing/2014/main" id="{608A5D56-C696-D425-53B6-56DC909A0F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72325" y="2187620"/>
            <a:ext cx="5512834" cy="3753826"/>
          </a:xfrm>
          <a:prstGeom prst="rect">
            <a:avLst/>
          </a:prstGeom>
        </p:spPr>
      </p:pic>
      <p:sp>
        <p:nvSpPr>
          <p:cNvPr id="15" name="Slide Number Placeholder 5">
            <a:extLst>
              <a:ext uri="{FF2B5EF4-FFF2-40B4-BE49-F238E27FC236}">
                <a16:creationId xmlns:a16="http://schemas.microsoft.com/office/drawing/2014/main" id="{7C0970C9-C86E-9434-6BEB-F94E823F8A07}"/>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Arrow: Right 15">
            <a:extLst>
              <a:ext uri="{FF2B5EF4-FFF2-40B4-BE49-F238E27FC236}">
                <a16:creationId xmlns:a16="http://schemas.microsoft.com/office/drawing/2014/main" id="{B33C626C-B47F-46F7-2678-B6E9464B3097}"/>
              </a:ext>
            </a:extLst>
          </p:cNvPr>
          <p:cNvSpPr/>
          <p:nvPr/>
        </p:nvSpPr>
        <p:spPr>
          <a:xfrm>
            <a:off x="5583036" y="3692503"/>
            <a:ext cx="673280" cy="277300"/>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0263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A4FE4-B507-5799-49AA-2F06719EB8C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B0BB0C29-E826-E7FB-BEF9-4863D0324ACF}"/>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0" dirty="0">
                <a:solidFill>
                  <a:prstClr val="black"/>
                </a:solidFill>
                <a:latin typeface="Cambria" panose="02040503050406030204" pitchFamily="18" charset="0"/>
                <a:ea typeface="Cambria" panose="02040503050406030204" pitchFamily="18" charset="0"/>
              </a:rPr>
              <a:t>Preparing the NEWS-G Training Data</a:t>
            </a:r>
            <a:endPar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sp>
        <p:nvSpPr>
          <p:cNvPr id="9" name="TextBox 8">
            <a:extLst>
              <a:ext uri="{FF2B5EF4-FFF2-40B4-BE49-F238E27FC236}">
                <a16:creationId xmlns:a16="http://schemas.microsoft.com/office/drawing/2014/main" id="{B8A94B49-6553-9588-9147-5F61E95A8CED}"/>
              </a:ext>
            </a:extLst>
          </p:cNvPr>
          <p:cNvSpPr txBox="1"/>
          <p:nvPr/>
        </p:nvSpPr>
        <p:spPr>
          <a:xfrm>
            <a:off x="474668" y="916554"/>
            <a:ext cx="10156372" cy="923330"/>
          </a:xfrm>
          <a:prstGeom prst="rect">
            <a:avLst/>
          </a:prstGeom>
          <a:noFill/>
        </p:spPr>
        <p:txBody>
          <a:bodyPr wrap="square" rtlCol="0">
            <a:spAutoFit/>
          </a:bodyPr>
          <a:lstStyle/>
          <a:p>
            <a:pPr marL="285750" indent="-285750">
              <a:buFont typeface="Arial" panose="020B0604020202020204" pitchFamily="34" charset="0"/>
              <a:buChar char="•"/>
              <a:defRPr/>
            </a:pPr>
            <a:r>
              <a:rPr lang="en-US" dirty="0">
                <a:solidFill>
                  <a:prstClr val="black"/>
                </a:solidFill>
                <a:latin typeface="Cambria" panose="02040503050406030204" pitchFamily="18" charset="0"/>
                <a:ea typeface="Cambria" panose="02040503050406030204" pitchFamily="18" charset="0"/>
              </a:rPr>
              <a:t>The normalization removes the variation in vertical shifts. This is applied again via a generated random normal distribution. </a:t>
            </a:r>
          </a:p>
          <a:p>
            <a:pPr marL="285750" indent="-285750">
              <a:buFont typeface="Arial" panose="020B0604020202020204" pitchFamily="34" charset="0"/>
              <a:buChar char="•"/>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These variations are important to help the model learn what variations to expect in the real data. </a:t>
            </a:r>
          </a:p>
        </p:txBody>
      </p:sp>
      <p:pic>
        <p:nvPicPr>
          <p:cNvPr id="6" name="Picture 5" descr="A blue graph with black text&#10;&#10;Description automatically generated">
            <a:extLst>
              <a:ext uri="{FF2B5EF4-FFF2-40B4-BE49-F238E27FC236}">
                <a16:creationId xmlns:a16="http://schemas.microsoft.com/office/drawing/2014/main" id="{4BEA0502-A8EF-8F0A-8F8C-2CB0841A7A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458" y="2662712"/>
            <a:ext cx="4648340" cy="3053730"/>
          </a:xfrm>
          <a:prstGeom prst="rect">
            <a:avLst/>
          </a:prstGeom>
        </p:spPr>
      </p:pic>
      <p:pic>
        <p:nvPicPr>
          <p:cNvPr id="8" name="Picture 7" descr="A graph of training data&#10;&#10;Description automatically generated">
            <a:extLst>
              <a:ext uri="{FF2B5EF4-FFF2-40B4-BE49-F238E27FC236}">
                <a16:creationId xmlns:a16="http://schemas.microsoft.com/office/drawing/2014/main" id="{78D50CC0-A30A-ED25-FCF6-74C63B2228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778" y="1928376"/>
            <a:ext cx="6499081" cy="4522402"/>
          </a:xfrm>
          <a:prstGeom prst="rect">
            <a:avLst/>
          </a:prstGeom>
        </p:spPr>
      </p:pic>
      <p:sp>
        <p:nvSpPr>
          <p:cNvPr id="4" name="Slide Number Placeholder 5">
            <a:extLst>
              <a:ext uri="{FF2B5EF4-FFF2-40B4-BE49-F238E27FC236}">
                <a16:creationId xmlns:a16="http://schemas.microsoft.com/office/drawing/2014/main" id="{62468867-4055-4048-3F15-77614FE9E091}"/>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4080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5C43C-BB75-34DA-6E47-AC56C24EA2B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91A79B46-1F30-5861-EB93-B8FBC7BDE9AD}"/>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NEWS-G Pulse Training Results</a:t>
            </a:r>
          </a:p>
        </p:txBody>
      </p:sp>
      <p:pic>
        <p:nvPicPr>
          <p:cNvPr id="7" name="Picture 6">
            <a:extLst>
              <a:ext uri="{FF2B5EF4-FFF2-40B4-BE49-F238E27FC236}">
                <a16:creationId xmlns:a16="http://schemas.microsoft.com/office/drawing/2014/main" id="{ACA60E20-0845-1F7B-0B17-85A7DFF88B9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2660" y="2175817"/>
            <a:ext cx="6229087" cy="4174203"/>
          </a:xfrm>
          <a:prstGeom prst="rect">
            <a:avLst/>
          </a:prstGeom>
        </p:spPr>
      </p:pic>
      <p:sp>
        <p:nvSpPr>
          <p:cNvPr id="9" name="TextBox 8">
            <a:extLst>
              <a:ext uri="{FF2B5EF4-FFF2-40B4-BE49-F238E27FC236}">
                <a16:creationId xmlns:a16="http://schemas.microsoft.com/office/drawing/2014/main" id="{D5F6B961-9897-DA2D-5978-523A9FA1BED1}"/>
              </a:ext>
            </a:extLst>
          </p:cNvPr>
          <p:cNvSpPr txBox="1"/>
          <p:nvPr/>
        </p:nvSpPr>
        <p:spPr>
          <a:xfrm>
            <a:off x="718458" y="1063237"/>
            <a:ext cx="10123713" cy="92333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Trained on 700,000 augmented NEWS-G pulses for 100 epochs, takes ~13 hours to complete.</a:t>
            </a:r>
          </a:p>
          <a:p>
            <a:pPr marL="285750" indent="-285750">
              <a:buFont typeface="Arial" panose="020B0604020202020204" pitchFamily="34" charset="0"/>
              <a:buChar char="•"/>
              <a:defRPr/>
            </a:pP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Mean Squared Error Loss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 how the model’s predictions are measured.  </a:t>
            </a:r>
          </a:p>
          <a:p>
            <a:pPr marL="742950" lvl="1" indent="-285750">
              <a:buFont typeface="Arial" panose="020B0604020202020204" pitchFamily="34" charset="0"/>
              <a:buChar char="•"/>
              <a:defRPr/>
            </a:pPr>
            <a:r>
              <a:rPr kumimoji="0" lang="en-US"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A better prediction = less loss. </a:t>
            </a:r>
          </a:p>
        </p:txBody>
      </p:sp>
      <p:pic>
        <p:nvPicPr>
          <p:cNvPr id="11" name="Picture 10">
            <a:extLst>
              <a:ext uri="{FF2B5EF4-FFF2-40B4-BE49-F238E27FC236}">
                <a16:creationId xmlns:a16="http://schemas.microsoft.com/office/drawing/2014/main" id="{1078B1C1-8802-A4AF-01F3-41829C151F2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426234" y="2697198"/>
            <a:ext cx="3298489" cy="3097565"/>
          </a:xfrm>
          <a:prstGeom prst="rect">
            <a:avLst/>
          </a:prstGeom>
          <a:ln>
            <a:solidFill>
              <a:schemeClr val="tx1"/>
            </a:solidFill>
          </a:ln>
        </p:spPr>
      </p:pic>
      <p:sp>
        <p:nvSpPr>
          <p:cNvPr id="6" name="Slide Number Placeholder 5">
            <a:extLst>
              <a:ext uri="{FF2B5EF4-FFF2-40B4-BE49-F238E27FC236}">
                <a16:creationId xmlns:a16="http://schemas.microsoft.com/office/drawing/2014/main" id="{0079FEAB-597A-93AB-E95A-11FA34B2BBE0}"/>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1633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CFD361-3810-08D5-4CDD-73D8C3F1CC0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C326477-1CD6-B720-A69C-A9C09A8B17A3}"/>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Testing the Model</a:t>
            </a:r>
          </a:p>
        </p:txBody>
      </p:sp>
      <p:sp>
        <p:nvSpPr>
          <p:cNvPr id="5" name="TextBox 4">
            <a:extLst>
              <a:ext uri="{FF2B5EF4-FFF2-40B4-BE49-F238E27FC236}">
                <a16:creationId xmlns:a16="http://schemas.microsoft.com/office/drawing/2014/main" id="{26273CEE-81A5-6811-30EB-B7424461FC26}"/>
              </a:ext>
            </a:extLst>
          </p:cNvPr>
          <p:cNvSpPr txBox="1"/>
          <p:nvPr/>
        </p:nvSpPr>
        <p:spPr>
          <a:xfrm>
            <a:off x="251092" y="978005"/>
            <a:ext cx="11265762" cy="120032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Have four possible pulse types. Can give all of these to the model for testing. Also use the Ge pulses to see how </a:t>
            </a:r>
            <a:r>
              <a:rPr kumimoji="0" lang="en-US" sz="1800" b="0" i="0" u="none" strike="noStrike" kern="1200" cap="none" spc="0" normalizeH="0" baseline="0" noProof="0" dirty="0" err="1">
                <a:ln>
                  <a:noFill/>
                </a:ln>
                <a:solidFill>
                  <a:srgbClr val="000000"/>
                </a:solidFill>
                <a:effectLst/>
                <a:uLnTx/>
                <a:uFillTx/>
                <a:latin typeface="Cambria" panose="02040503050406030204" pitchFamily="18" charset="0"/>
                <a:ea typeface="Cambria" panose="02040503050406030204" pitchFamily="18" charset="0"/>
                <a:cs typeface="+mn-cs"/>
              </a:rPr>
              <a:t>th</a:t>
            </a:r>
            <a:r>
              <a:rPr lang="en-US" dirty="0">
                <a:solidFill>
                  <a:srgbClr val="000000"/>
                </a:solidFill>
                <a:latin typeface="Cambria" panose="02040503050406030204" pitchFamily="18" charset="0"/>
                <a:ea typeface="Cambria" panose="02040503050406030204" pitchFamily="18" charset="0"/>
              </a:rPr>
              <a:t>e model performs on a different pulse shape type than what it trained 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All test data was nor</a:t>
            </a:r>
            <a:r>
              <a:rPr lang="en-US" dirty="0" err="1">
                <a:solidFill>
                  <a:srgbClr val="000000"/>
                </a:solidFill>
                <a:latin typeface="Cambria" panose="02040503050406030204" pitchFamily="18" charset="0"/>
                <a:ea typeface="Cambria" panose="02040503050406030204" pitchFamily="18" charset="0"/>
              </a:rPr>
              <a:t>malized</a:t>
            </a:r>
            <a:r>
              <a:rPr lang="en-US" dirty="0">
                <a:solidFill>
                  <a:srgbClr val="000000"/>
                </a:solidFill>
                <a:latin typeface="Cambria" panose="02040503050406030204" pitchFamily="18" charset="0"/>
                <a:ea typeface="Cambria" panose="02040503050406030204" pitchFamily="18" charset="0"/>
              </a:rPr>
              <a:t> to have amplitudes of 0-1. However, this normalization is not always exact. </a:t>
            </a:r>
            <a:endPar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endParaRPr>
          </a:p>
        </p:txBody>
      </p:sp>
      <p:pic>
        <p:nvPicPr>
          <p:cNvPr id="9" name="Picture 8" descr="A graph of a pulse&#10;&#10;Description automatically generated">
            <a:extLst>
              <a:ext uri="{FF2B5EF4-FFF2-40B4-BE49-F238E27FC236}">
                <a16:creationId xmlns:a16="http://schemas.microsoft.com/office/drawing/2014/main" id="{BEA058E8-D0CC-0690-296F-A5F9A17453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7110" y="2395713"/>
            <a:ext cx="2687261" cy="2121114"/>
          </a:xfrm>
          <a:prstGeom prst="rect">
            <a:avLst/>
          </a:prstGeom>
        </p:spPr>
      </p:pic>
      <p:pic>
        <p:nvPicPr>
          <p:cNvPr id="12" name="Picture 11" descr="A graph showing a line graph&#10;&#10;Description automatically generated">
            <a:extLst>
              <a:ext uri="{FF2B5EF4-FFF2-40B4-BE49-F238E27FC236}">
                <a16:creationId xmlns:a16="http://schemas.microsoft.com/office/drawing/2014/main" id="{B1A54EBD-E495-8F71-3CE3-9EF8914367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0623" y="2307347"/>
            <a:ext cx="2976391" cy="2307346"/>
          </a:xfrm>
          <a:prstGeom prst="rect">
            <a:avLst/>
          </a:prstGeom>
        </p:spPr>
      </p:pic>
      <p:pic>
        <p:nvPicPr>
          <p:cNvPr id="14" name="Picture 13" descr="A graph showing a pulse&#10;&#10;Description automatically generated">
            <a:extLst>
              <a:ext uri="{FF2B5EF4-FFF2-40B4-BE49-F238E27FC236}">
                <a16:creationId xmlns:a16="http://schemas.microsoft.com/office/drawing/2014/main" id="{34193743-EA42-FACE-C0C9-4BC54EA956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56856" y="4555239"/>
            <a:ext cx="3063923" cy="2307347"/>
          </a:xfrm>
          <a:prstGeom prst="rect">
            <a:avLst/>
          </a:prstGeom>
        </p:spPr>
      </p:pic>
      <p:pic>
        <p:nvPicPr>
          <p:cNvPr id="16" name="Picture 15" descr="A graph showing a pulse&#10;&#10;Description automatically generated">
            <a:extLst>
              <a:ext uri="{FF2B5EF4-FFF2-40B4-BE49-F238E27FC236}">
                <a16:creationId xmlns:a16="http://schemas.microsoft.com/office/drawing/2014/main" id="{3F564B0C-7DC6-5A2C-C342-90AB070492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77880" y="4574240"/>
            <a:ext cx="2945720" cy="2266905"/>
          </a:xfrm>
          <a:prstGeom prst="rect">
            <a:avLst/>
          </a:prstGeom>
        </p:spPr>
      </p:pic>
      <p:sp>
        <p:nvSpPr>
          <p:cNvPr id="17" name="TextBox 16">
            <a:extLst>
              <a:ext uri="{FF2B5EF4-FFF2-40B4-BE49-F238E27FC236}">
                <a16:creationId xmlns:a16="http://schemas.microsoft.com/office/drawing/2014/main" id="{D1C0CFDC-5DC7-F6B8-E4E9-6742F29811FA}"/>
              </a:ext>
            </a:extLst>
          </p:cNvPr>
          <p:cNvSpPr txBox="1"/>
          <p:nvPr/>
        </p:nvSpPr>
        <p:spPr>
          <a:xfrm>
            <a:off x="532660" y="3275882"/>
            <a:ext cx="3450772"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Test Datasets: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6,985 clean Ge pulses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6,985 noisy Ge pulses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10,000 clean NEWS-G pulses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10,000 noisy NEWS-G pulses</a:t>
            </a:r>
          </a:p>
        </p:txBody>
      </p:sp>
      <p:sp>
        <p:nvSpPr>
          <p:cNvPr id="4" name="Slide Number Placeholder 5">
            <a:extLst>
              <a:ext uri="{FF2B5EF4-FFF2-40B4-BE49-F238E27FC236}">
                <a16:creationId xmlns:a16="http://schemas.microsoft.com/office/drawing/2014/main" id="{4EFE6DD2-5DC8-6DC1-F4BD-AFC8B0F63966}"/>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2668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8B6C5-A5D5-4363-ED87-AB58D8B4A75E}"/>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26FA45DF-40AE-9717-B7EE-B94EDA194602}"/>
              </a:ext>
            </a:extLst>
          </p:cNvPr>
          <p:cNvSpPr txBox="1"/>
          <p:nvPr/>
        </p:nvSpPr>
        <p:spPr>
          <a:xfrm>
            <a:off x="463118" y="14224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kern="0" dirty="0">
                <a:solidFill>
                  <a:prstClr val="black"/>
                </a:solidFill>
                <a:latin typeface="Cambria" panose="02040503050406030204" pitchFamily="18" charset="0"/>
                <a:ea typeface="Cambria" panose="02040503050406030204" pitchFamily="18" charset="0"/>
              </a:rPr>
              <a:t>T</a:t>
            </a:r>
            <a:r>
              <a:rPr kumimoji="0" lang="en-US" sz="3200" b="0" i="0" u="none" strike="noStrike" kern="0" cap="none" spc="0" normalizeH="0" baseline="0" noProof="0" dirty="0" err="1">
                <a:ln>
                  <a:noFill/>
                </a:ln>
                <a:solidFill>
                  <a:prstClr val="black"/>
                </a:solidFill>
                <a:effectLst/>
                <a:uLnTx/>
                <a:uFillTx/>
                <a:latin typeface="Cambria" panose="02040503050406030204" pitchFamily="18" charset="0"/>
                <a:ea typeface="Cambria" panose="02040503050406030204" pitchFamily="18" charset="0"/>
                <a:cs typeface="+mn-cs"/>
              </a:rPr>
              <a:t>est</a:t>
            </a: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 Results</a:t>
            </a:r>
          </a:p>
        </p:txBody>
      </p:sp>
      <p:pic>
        <p:nvPicPr>
          <p:cNvPr id="9" name="Picture 8">
            <a:extLst>
              <a:ext uri="{FF2B5EF4-FFF2-40B4-BE49-F238E27FC236}">
                <a16:creationId xmlns:a16="http://schemas.microsoft.com/office/drawing/2014/main" id="{07E4D8AB-427A-33E8-16FE-69327408666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962706" y="1140377"/>
            <a:ext cx="6063819" cy="1944027"/>
          </a:xfrm>
          <a:prstGeom prst="rect">
            <a:avLst/>
          </a:prstGeom>
        </p:spPr>
      </p:pic>
      <p:pic>
        <p:nvPicPr>
          <p:cNvPr id="11" name="Picture 10">
            <a:extLst>
              <a:ext uri="{FF2B5EF4-FFF2-40B4-BE49-F238E27FC236}">
                <a16:creationId xmlns:a16="http://schemas.microsoft.com/office/drawing/2014/main" id="{960C0DF7-5952-C8D9-AE67-A52FDD3D349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095998" y="3650299"/>
            <a:ext cx="6008176" cy="1942079"/>
          </a:xfrm>
          <a:prstGeom prst="rect">
            <a:avLst/>
          </a:prstGeom>
        </p:spPr>
      </p:pic>
      <p:pic>
        <p:nvPicPr>
          <p:cNvPr id="13" name="Picture 12">
            <a:extLst>
              <a:ext uri="{FF2B5EF4-FFF2-40B4-BE49-F238E27FC236}">
                <a16:creationId xmlns:a16="http://schemas.microsoft.com/office/drawing/2014/main" id="{510839DC-D896-36DE-3EC7-90801302707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1344" y="1164653"/>
            <a:ext cx="5887840" cy="1894745"/>
          </a:xfrm>
          <a:prstGeom prst="rect">
            <a:avLst/>
          </a:prstGeom>
        </p:spPr>
      </p:pic>
      <p:pic>
        <p:nvPicPr>
          <p:cNvPr id="15" name="Picture 14">
            <a:extLst>
              <a:ext uri="{FF2B5EF4-FFF2-40B4-BE49-F238E27FC236}">
                <a16:creationId xmlns:a16="http://schemas.microsoft.com/office/drawing/2014/main" id="{36B9351F-08E7-F82D-3371-DC7F26AE853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0480" y="3730409"/>
            <a:ext cx="5829568" cy="1892664"/>
          </a:xfrm>
          <a:prstGeom prst="rect">
            <a:avLst/>
          </a:prstGeom>
        </p:spPr>
      </p:pic>
      <p:sp>
        <p:nvSpPr>
          <p:cNvPr id="7" name="TextBox 6">
            <a:extLst>
              <a:ext uri="{FF2B5EF4-FFF2-40B4-BE49-F238E27FC236}">
                <a16:creationId xmlns:a16="http://schemas.microsoft.com/office/drawing/2014/main" id="{09BCF13A-27F4-A11E-BEE3-B559F1BE2A8B}"/>
              </a:ext>
            </a:extLst>
          </p:cNvPr>
          <p:cNvSpPr txBox="1"/>
          <p:nvPr/>
        </p:nvSpPr>
        <p:spPr>
          <a:xfrm>
            <a:off x="4476426" y="746225"/>
            <a:ext cx="29215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NEWS-G Pulse Predictions</a:t>
            </a:r>
          </a:p>
        </p:txBody>
      </p:sp>
      <p:sp>
        <p:nvSpPr>
          <p:cNvPr id="10" name="TextBox 9">
            <a:extLst>
              <a:ext uri="{FF2B5EF4-FFF2-40B4-BE49-F238E27FC236}">
                <a16:creationId xmlns:a16="http://schemas.microsoft.com/office/drawing/2014/main" id="{58DBABBD-35B4-5C7B-F085-4E4AC1D1C588}"/>
              </a:ext>
            </a:extLst>
          </p:cNvPr>
          <p:cNvSpPr txBox="1"/>
          <p:nvPr/>
        </p:nvSpPr>
        <p:spPr>
          <a:xfrm>
            <a:off x="4674790" y="3389133"/>
            <a:ext cx="24774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Ge Pulse Predictions</a:t>
            </a:r>
          </a:p>
        </p:txBody>
      </p:sp>
      <p:sp>
        <p:nvSpPr>
          <p:cNvPr id="3" name="TextBox 2">
            <a:extLst>
              <a:ext uri="{FF2B5EF4-FFF2-40B4-BE49-F238E27FC236}">
                <a16:creationId xmlns:a16="http://schemas.microsoft.com/office/drawing/2014/main" id="{D2C99A5A-47DF-D0C2-E55E-7ED2FC2E360B}"/>
              </a:ext>
            </a:extLst>
          </p:cNvPr>
          <p:cNvSpPr txBox="1"/>
          <p:nvPr/>
        </p:nvSpPr>
        <p:spPr>
          <a:xfrm>
            <a:off x="3455843" y="5651473"/>
            <a:ext cx="528031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Since this model was trained on clean NEWS-G pulses, it is expected that it would have the best predictions on this pulse type. </a:t>
            </a:r>
          </a:p>
        </p:txBody>
      </p:sp>
      <p:cxnSp>
        <p:nvCxnSpPr>
          <p:cNvPr id="12" name="Straight Connector 11">
            <a:extLst>
              <a:ext uri="{FF2B5EF4-FFF2-40B4-BE49-F238E27FC236}">
                <a16:creationId xmlns:a16="http://schemas.microsoft.com/office/drawing/2014/main" id="{45797AAE-067C-F564-E306-1AD9E0BB22F9}"/>
              </a:ext>
            </a:extLst>
          </p:cNvPr>
          <p:cNvCxnSpPr/>
          <p:nvPr/>
        </p:nvCxnSpPr>
        <p:spPr>
          <a:xfrm>
            <a:off x="250370" y="3218082"/>
            <a:ext cx="11691257" cy="8291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a16="http://schemas.microsoft.com/office/drawing/2014/main" id="{6232A64B-1223-FF39-7B76-719F0605235C}"/>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9217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77F60-1777-AEF6-85AC-228D0F7D94A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4E5F278-2519-9E7F-A94F-772100D22136}"/>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Comparing the Model’s Outputs</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6586D75-BE5B-61C2-861D-B1AAC05CB8DF}"/>
                  </a:ext>
                </a:extLst>
              </p:cNvPr>
              <p:cNvSpPr txBox="1"/>
              <p:nvPr/>
            </p:nvSpPr>
            <p:spPr>
              <a:xfrm>
                <a:off x="197963" y="5235879"/>
                <a:ext cx="5679440" cy="93288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𝑀𝑆𝐸</m:t>
                      </m:r>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m:t>
                      </m:r>
                      <m:f>
                        <m:fPr>
                          <m:ctrl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ctrlPr>
                        </m:fPr>
                        <m:num>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1</m:t>
                          </m:r>
                        </m:num>
                        <m:den>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𝑛</m:t>
                          </m:r>
                        </m:den>
                      </m:f>
                      <m:nary>
                        <m:naryPr>
                          <m:chr m:val="∑"/>
                          <m:ctrl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ctrlPr>
                        </m:naryPr>
                        <m:sub>
                          <m:r>
                            <m:rPr>
                              <m:brk m:alnAt="23"/>
                            </m:r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𝑖</m:t>
                          </m:r>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=1</m:t>
                          </m:r>
                        </m:sub>
                        <m:sup>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𝑛</m:t>
                          </m:r>
                        </m:sup>
                        <m:e>
                          <m:sSup>
                            <m:sSupPr>
                              <m:ctrl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ctrlPr>
                            </m:sSupPr>
                            <m:e>
                              <m:d>
                                <m:dPr>
                                  <m:ctrl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ctrlPr>
                                </m:dPr>
                                <m:e>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𝐶𝑙𝑒𝑎𝑛</m:t>
                                  </m:r>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 </m:t>
                                  </m:r>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𝐷𝑎𝑡𝑎𝑠𝑒</m:t>
                                  </m:r>
                                  <m:sSub>
                                    <m:sSubPr>
                                      <m:ctrl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ctrlPr>
                                    </m:sSubPr>
                                    <m:e>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𝑡</m:t>
                                      </m:r>
                                    </m:e>
                                    <m:sub>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𝑖</m:t>
                                      </m:r>
                                    </m:sub>
                                  </m:sSub>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m:t>
                                  </m:r>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𝑀𝑜𝑑𝑒𝑙</m:t>
                                  </m:r>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 </m:t>
                                  </m:r>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𝑂𝑢𝑡𝑝𝑢</m:t>
                                  </m:r>
                                  <m:sSub>
                                    <m:sSubPr>
                                      <m:ctrl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ctrlPr>
                                    </m:sSubPr>
                                    <m:e>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𝑡</m:t>
                                      </m:r>
                                    </m:e>
                                    <m:sub>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𝑖</m:t>
                                      </m:r>
                                    </m:sub>
                                  </m:sSub>
                                </m:e>
                              </m:d>
                            </m:e>
                            <m:sup>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panose="02040503050406030204" pitchFamily="18" charset="0"/>
                                  <a:cs typeface="+mn-cs"/>
                                </a:rPr>
                                <m:t>2</m:t>
                              </m:r>
                            </m:sup>
                          </m:sSup>
                        </m:e>
                      </m:nary>
                    </m:oMath>
                  </m:oMathPara>
                </a14:m>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mc:Choice>
        <mc:Fallback xmlns="">
          <p:sp>
            <p:nvSpPr>
              <p:cNvPr id="7" name="TextBox 6">
                <a:extLst>
                  <a:ext uri="{FF2B5EF4-FFF2-40B4-BE49-F238E27FC236}">
                    <a16:creationId xmlns:a16="http://schemas.microsoft.com/office/drawing/2014/main" id="{66586D75-BE5B-61C2-861D-B1AAC05CB8DF}"/>
                  </a:ext>
                </a:extLst>
              </p:cNvPr>
              <p:cNvSpPr txBox="1">
                <a:spLocks noRot="1" noChangeAspect="1" noMove="1" noResize="1" noEditPoints="1" noAdjustHandles="1" noChangeArrowheads="1" noChangeShapeType="1" noTextEdit="1"/>
              </p:cNvSpPr>
              <p:nvPr/>
            </p:nvSpPr>
            <p:spPr>
              <a:xfrm>
                <a:off x="197963" y="5235879"/>
                <a:ext cx="5679440" cy="932884"/>
              </a:xfrm>
              <a:prstGeom prst="rect">
                <a:avLst/>
              </a:prstGeom>
              <a:blipFill>
                <a:blip r:embed="rId3"/>
                <a:stretch>
                  <a:fillRect/>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FE22716A-F786-4DA5-D759-D2D5B26FF80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60698" y="1199525"/>
            <a:ext cx="5153971" cy="3867181"/>
          </a:xfrm>
          <a:prstGeom prst="rect">
            <a:avLst/>
          </a:prstGeom>
        </p:spPr>
      </p:pic>
      <p:pic>
        <p:nvPicPr>
          <p:cNvPr id="13" name="Picture 12">
            <a:extLst>
              <a:ext uri="{FF2B5EF4-FFF2-40B4-BE49-F238E27FC236}">
                <a16:creationId xmlns:a16="http://schemas.microsoft.com/office/drawing/2014/main" id="{253CEA5E-2C45-8A1F-43A2-ABAA85882D4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19491" y="1331170"/>
            <a:ext cx="3896277" cy="1444687"/>
          </a:xfrm>
          <a:prstGeom prst="rect">
            <a:avLst/>
          </a:prstGeom>
          <a:ln>
            <a:solidFill>
              <a:schemeClr val="tx1"/>
            </a:solidFill>
          </a:ln>
        </p:spPr>
      </p:pic>
      <p:sp>
        <p:nvSpPr>
          <p:cNvPr id="14" name="TextBox 13">
            <a:extLst>
              <a:ext uri="{FF2B5EF4-FFF2-40B4-BE49-F238E27FC236}">
                <a16:creationId xmlns:a16="http://schemas.microsoft.com/office/drawing/2014/main" id="{45CEAEA3-95EE-65B1-140D-8DE6F723A3C2}"/>
              </a:ext>
            </a:extLst>
          </p:cNvPr>
          <p:cNvSpPr txBox="1"/>
          <p:nvPr/>
        </p:nvSpPr>
        <p:spPr>
          <a:xfrm>
            <a:off x="5681789" y="3351587"/>
            <a:ext cx="5930354" cy="230832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rPr>
              <a:t>The model had the best predictions on clean NEWS-G pulses, since these are the same pulse type that the model trained on.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ambria" panose="02040503050406030204" pitchFamily="18" charset="0"/>
                <a:ea typeface="Cambria" panose="02040503050406030204" pitchFamily="18" charset="0"/>
                <a:cs typeface="+mn-cs"/>
              </a:rPr>
              <a:t>Ther</a:t>
            </a:r>
            <a:r>
              <a:rPr lang="en-US" dirty="0">
                <a:solidFill>
                  <a:srgbClr val="000000"/>
                </a:solidFill>
                <a:latin typeface="Cambria" panose="02040503050406030204" pitchFamily="18" charset="0"/>
                <a:ea typeface="Cambria" panose="02040503050406030204" pitchFamily="18" charset="0"/>
              </a:rPr>
              <a:t>e are clear areas of different pulse shapes in the MSE. This is a good indication that the model could be used to identify different event populations and filter out unwanted pulses in the data.</a:t>
            </a:r>
            <a:endParaRPr kumimoji="0" lang="en-US" sz="18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mn-cs"/>
            </a:endParaRPr>
          </a:p>
        </p:txBody>
      </p:sp>
      <p:sp>
        <p:nvSpPr>
          <p:cNvPr id="2" name="Slide Number Placeholder 5">
            <a:extLst>
              <a:ext uri="{FF2B5EF4-FFF2-40B4-BE49-F238E27FC236}">
                <a16:creationId xmlns:a16="http://schemas.microsoft.com/office/drawing/2014/main" id="{467FEFDE-92F5-BA6F-0ED3-3C5346E3F57C}"/>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039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77F60-1777-AEF6-85AC-228D0F7D94A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4E5F278-2519-9E7F-A94F-772100D22136}"/>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0" dirty="0">
                <a:solidFill>
                  <a:prstClr val="black"/>
                </a:solidFill>
                <a:latin typeface="Cambria" panose="02040503050406030204" pitchFamily="18" charset="0"/>
                <a:ea typeface="Cambria" panose="02040503050406030204" pitchFamily="18" charset="0"/>
              </a:rPr>
              <a:t>Examining Different Pulse Shapes at Different MSE’s</a:t>
            </a:r>
            <a:endPar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pic>
        <p:nvPicPr>
          <p:cNvPr id="17" name="Picture 16">
            <a:extLst>
              <a:ext uri="{FF2B5EF4-FFF2-40B4-BE49-F238E27FC236}">
                <a16:creationId xmlns:a16="http://schemas.microsoft.com/office/drawing/2014/main" id="{A80516AC-DAE3-90FE-9E8B-E01DA7E0987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1775" y="1596202"/>
            <a:ext cx="5523562" cy="4046245"/>
          </a:xfrm>
          <a:prstGeom prst="rect">
            <a:avLst/>
          </a:prstGeom>
        </p:spPr>
      </p:pic>
      <p:sp>
        <p:nvSpPr>
          <p:cNvPr id="21" name="Arrow: Right 20">
            <a:extLst>
              <a:ext uri="{FF2B5EF4-FFF2-40B4-BE49-F238E27FC236}">
                <a16:creationId xmlns:a16="http://schemas.microsoft.com/office/drawing/2014/main" id="{DB6EA096-FBD2-8411-9E4A-7F8108903648}"/>
              </a:ext>
            </a:extLst>
          </p:cNvPr>
          <p:cNvSpPr/>
          <p:nvPr/>
        </p:nvSpPr>
        <p:spPr>
          <a:xfrm>
            <a:off x="5685231" y="3282043"/>
            <a:ext cx="859971" cy="2939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Slide Number Placeholder 5">
            <a:extLst>
              <a:ext uri="{FF2B5EF4-FFF2-40B4-BE49-F238E27FC236}">
                <a16:creationId xmlns:a16="http://schemas.microsoft.com/office/drawing/2014/main" id="{88131258-138E-9EEA-D5B5-702B27EB5403}"/>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6" name="Picture 5" descr="A graph showing a normal pulse&#10;&#10;Description automatically generated">
            <a:extLst>
              <a:ext uri="{FF2B5EF4-FFF2-40B4-BE49-F238E27FC236}">
                <a16:creationId xmlns:a16="http://schemas.microsoft.com/office/drawing/2014/main" id="{6E23C8C9-E734-130F-540D-FACF2F2911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6711" y="3795902"/>
            <a:ext cx="3747654" cy="2838969"/>
          </a:xfrm>
          <a:prstGeom prst="rect">
            <a:avLst/>
          </a:prstGeom>
        </p:spPr>
      </p:pic>
      <p:pic>
        <p:nvPicPr>
          <p:cNvPr id="8" name="Picture 7" descr="A graph showing a normal pulse&#10;&#10;Description automatically generated">
            <a:extLst>
              <a:ext uri="{FF2B5EF4-FFF2-40B4-BE49-F238E27FC236}">
                <a16:creationId xmlns:a16="http://schemas.microsoft.com/office/drawing/2014/main" id="{2EB27756-774A-35B9-A45C-E3C536E6F6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46711" y="931004"/>
            <a:ext cx="3747654" cy="2844346"/>
          </a:xfrm>
          <a:prstGeom prst="rect">
            <a:avLst/>
          </a:prstGeom>
        </p:spPr>
      </p:pic>
      <p:sp>
        <p:nvSpPr>
          <p:cNvPr id="9" name="TextBox 8">
            <a:extLst>
              <a:ext uri="{FF2B5EF4-FFF2-40B4-BE49-F238E27FC236}">
                <a16:creationId xmlns:a16="http://schemas.microsoft.com/office/drawing/2014/main" id="{A89CB913-D7E8-7AE6-95AF-B5D095F79CF9}"/>
              </a:ext>
            </a:extLst>
          </p:cNvPr>
          <p:cNvSpPr txBox="1"/>
          <p:nvPr/>
        </p:nvSpPr>
        <p:spPr>
          <a:xfrm>
            <a:off x="9404310" y="1706846"/>
            <a:ext cx="1590055" cy="646331"/>
          </a:xfrm>
          <a:prstGeom prst="rect">
            <a:avLst/>
          </a:prstGeom>
          <a:noFill/>
        </p:spPr>
        <p:txBody>
          <a:bodyPr wrap="square" rtlCol="0">
            <a:spAutoFit/>
          </a:bodyPr>
          <a:lstStyle/>
          <a:p>
            <a:r>
              <a:rPr lang="en-US" b="1" dirty="0">
                <a:latin typeface="Cambria" panose="02040503050406030204" pitchFamily="18" charset="0"/>
                <a:ea typeface="Cambria" panose="02040503050406030204" pitchFamily="18" charset="0"/>
              </a:rPr>
              <a:t>Minimum MSE Pulse</a:t>
            </a:r>
          </a:p>
        </p:txBody>
      </p:sp>
    </p:spTree>
    <p:extLst>
      <p:ext uri="{BB962C8B-B14F-4D97-AF65-F5344CB8AC3E}">
        <p14:creationId xmlns:p14="http://schemas.microsoft.com/office/powerpoint/2010/main" val="28811007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77F60-1777-AEF6-85AC-228D0F7D94A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4E5F278-2519-9E7F-A94F-772100D22136}"/>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0" dirty="0">
                <a:solidFill>
                  <a:prstClr val="black"/>
                </a:solidFill>
                <a:latin typeface="Cambria" panose="02040503050406030204" pitchFamily="18" charset="0"/>
                <a:ea typeface="Cambria" panose="02040503050406030204" pitchFamily="18" charset="0"/>
              </a:rPr>
              <a:t>Examining Different Pulse Shapes at Different MSE’s</a:t>
            </a:r>
            <a:endPar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pic>
        <p:nvPicPr>
          <p:cNvPr id="12" name="Picture 11">
            <a:extLst>
              <a:ext uri="{FF2B5EF4-FFF2-40B4-BE49-F238E27FC236}">
                <a16:creationId xmlns:a16="http://schemas.microsoft.com/office/drawing/2014/main" id="{B5C0C658-2481-5C1C-E8D7-D9270A62915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658741" y="1644299"/>
            <a:ext cx="5079285" cy="3928278"/>
          </a:xfrm>
          <a:prstGeom prst="rect">
            <a:avLst/>
          </a:prstGeom>
        </p:spPr>
      </p:pic>
      <p:pic>
        <p:nvPicPr>
          <p:cNvPr id="17" name="Picture 16">
            <a:extLst>
              <a:ext uri="{FF2B5EF4-FFF2-40B4-BE49-F238E27FC236}">
                <a16:creationId xmlns:a16="http://schemas.microsoft.com/office/drawing/2014/main" id="{A80516AC-DAE3-90FE-9E8B-E01DA7E0987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11775" y="1558891"/>
            <a:ext cx="5523562" cy="4120867"/>
          </a:xfrm>
          <a:prstGeom prst="rect">
            <a:avLst/>
          </a:prstGeom>
        </p:spPr>
      </p:pic>
      <p:sp>
        <p:nvSpPr>
          <p:cNvPr id="21" name="Arrow: Right 20">
            <a:extLst>
              <a:ext uri="{FF2B5EF4-FFF2-40B4-BE49-F238E27FC236}">
                <a16:creationId xmlns:a16="http://schemas.microsoft.com/office/drawing/2014/main" id="{DB6EA096-FBD2-8411-9E4A-7F8108903648}"/>
              </a:ext>
            </a:extLst>
          </p:cNvPr>
          <p:cNvSpPr/>
          <p:nvPr/>
        </p:nvSpPr>
        <p:spPr>
          <a:xfrm>
            <a:off x="5685231" y="3282043"/>
            <a:ext cx="859971" cy="2939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Slide Number Placeholder 5">
            <a:extLst>
              <a:ext uri="{FF2B5EF4-FFF2-40B4-BE49-F238E27FC236}">
                <a16:creationId xmlns:a16="http://schemas.microsoft.com/office/drawing/2014/main" id="{88131258-138E-9EEA-D5B5-702B27EB5403}"/>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016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8FF43D39-F87A-4CBA-39FF-1FD4AA2C0071}"/>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About the NEWS-G Experiment</a:t>
            </a:r>
          </a:p>
        </p:txBody>
      </p:sp>
      <p:sp>
        <p:nvSpPr>
          <p:cNvPr id="13" name="TextBox 12">
            <a:extLst>
              <a:ext uri="{FF2B5EF4-FFF2-40B4-BE49-F238E27FC236}">
                <a16:creationId xmlns:a16="http://schemas.microsoft.com/office/drawing/2014/main" id="{C38E4400-D531-50C0-2D70-A3E461D16D2E}"/>
              </a:ext>
            </a:extLst>
          </p:cNvPr>
          <p:cNvSpPr txBox="1"/>
          <p:nvPr/>
        </p:nvSpPr>
        <p:spPr>
          <a:xfrm>
            <a:off x="532660" y="1351508"/>
            <a:ext cx="3389099" cy="4524315"/>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The NEWS-G experiment uses SPCs (spherical p</a:t>
            </a:r>
            <a:r>
              <a:rPr kumimoji="0" lang="en-US" sz="1600" b="0" i="0" u="none" strike="noStrike" kern="1200" cap="none" spc="0" normalizeH="0" baseline="0" noProof="0" dirty="0" err="1">
                <a:ln>
                  <a:noFill/>
                </a:ln>
                <a:solidFill>
                  <a:prstClr val="black"/>
                </a:solidFill>
                <a:effectLst/>
                <a:uLnTx/>
                <a:uFillTx/>
                <a:latin typeface="Cambria" panose="02040503050406030204" pitchFamily="18" charset="0"/>
                <a:ea typeface="Cambria" panose="02040503050406030204" pitchFamily="18" charset="0"/>
                <a:cs typeface="+mn-cs"/>
              </a:rPr>
              <a:t>roportional</a:t>
            </a:r>
            <a:r>
              <a:rPr kumimoji="0" lang="en-US" sz="16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 counters) for low-mass dark matter searches.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Most recent detector S140 (SNOGLOBE) is a 140 cm diameter sphere, located at SNOLAB 2 km underground and is currently being used to take data.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mbria" panose="02040503050406030204" pitchFamily="18" charset="0"/>
                <a:ea typeface="Cambria" panose="02040503050406030204" pitchFamily="18" charset="0"/>
                <a:cs typeface="Times New Roman" panose="02020603050405020304" pitchFamily="18" charset="0"/>
              </a:rPr>
              <a:t>The sphere is filled with a light gas mixture. Incoming particles cause the gas molecules to ionize, and secondary ions induce a current on the central anode. </a:t>
            </a:r>
          </a:p>
        </p:txBody>
      </p:sp>
      <p:pic>
        <p:nvPicPr>
          <p:cNvPr id="14" name="Picture 4">
            <a:extLst>
              <a:ext uri="{FF2B5EF4-FFF2-40B4-BE49-F238E27FC236}">
                <a16:creationId xmlns:a16="http://schemas.microsoft.com/office/drawing/2014/main" id="{F87ADFD5-F874-9AF1-5A50-1557145069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8075" y="467454"/>
            <a:ext cx="4130780" cy="243686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0CEFB5DB-CCB6-830D-E7AF-E2CD2B497F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7354" y="1967629"/>
            <a:ext cx="2652745" cy="231699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 metal tank with yellow ladder&#10;&#10;Description automatically generated">
            <a:extLst>
              <a:ext uri="{FF2B5EF4-FFF2-40B4-BE49-F238E27FC236}">
                <a16:creationId xmlns:a16="http://schemas.microsoft.com/office/drawing/2014/main" id="{C1178608-954C-FB84-0F31-9104F532D6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86879" y="3126127"/>
            <a:ext cx="4511037" cy="3383278"/>
          </a:xfrm>
          <a:prstGeom prst="rect">
            <a:avLst/>
          </a:prstGeom>
          <a:ln/>
        </p:spPr>
        <p:style>
          <a:lnRef idx="2">
            <a:schemeClr val="dk1"/>
          </a:lnRef>
          <a:fillRef idx="1">
            <a:schemeClr val="lt1"/>
          </a:fillRef>
          <a:effectRef idx="0">
            <a:schemeClr val="dk1"/>
          </a:effectRef>
          <a:fontRef idx="minor">
            <a:schemeClr val="dk1"/>
          </a:fontRef>
        </p:style>
      </p:pic>
      <p:sp>
        <p:nvSpPr>
          <p:cNvPr id="2" name="Slide Number Placeholder 5">
            <a:extLst>
              <a:ext uri="{FF2B5EF4-FFF2-40B4-BE49-F238E27FC236}">
                <a16:creationId xmlns:a16="http://schemas.microsoft.com/office/drawing/2014/main" id="{6763939C-93F5-3293-694A-FC96B681DD30}"/>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96273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77F60-1777-AEF6-85AC-228D0F7D94A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4E5F278-2519-9E7F-A94F-772100D22136}"/>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0" dirty="0">
                <a:solidFill>
                  <a:prstClr val="black"/>
                </a:solidFill>
                <a:latin typeface="Cambria" panose="02040503050406030204" pitchFamily="18" charset="0"/>
                <a:ea typeface="Cambria" panose="02040503050406030204" pitchFamily="18" charset="0"/>
              </a:rPr>
              <a:t>Examining Different Pulse Shapes at Different MSE’s</a:t>
            </a:r>
            <a:endPar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pic>
        <p:nvPicPr>
          <p:cNvPr id="12" name="Picture 11">
            <a:extLst>
              <a:ext uri="{FF2B5EF4-FFF2-40B4-BE49-F238E27FC236}">
                <a16:creationId xmlns:a16="http://schemas.microsoft.com/office/drawing/2014/main" id="{B5C0C658-2481-5C1C-E8D7-D9270A62915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722334" y="1644299"/>
            <a:ext cx="4952099" cy="3928278"/>
          </a:xfrm>
          <a:prstGeom prst="rect">
            <a:avLst/>
          </a:prstGeom>
        </p:spPr>
      </p:pic>
      <p:pic>
        <p:nvPicPr>
          <p:cNvPr id="17" name="Picture 16">
            <a:extLst>
              <a:ext uri="{FF2B5EF4-FFF2-40B4-BE49-F238E27FC236}">
                <a16:creationId xmlns:a16="http://schemas.microsoft.com/office/drawing/2014/main" id="{A80516AC-DAE3-90FE-9E8B-E01DA7E0987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11775" y="1598864"/>
            <a:ext cx="5523562" cy="4040921"/>
          </a:xfrm>
          <a:prstGeom prst="rect">
            <a:avLst/>
          </a:prstGeom>
        </p:spPr>
      </p:pic>
      <p:sp>
        <p:nvSpPr>
          <p:cNvPr id="21" name="Arrow: Right 20">
            <a:extLst>
              <a:ext uri="{FF2B5EF4-FFF2-40B4-BE49-F238E27FC236}">
                <a16:creationId xmlns:a16="http://schemas.microsoft.com/office/drawing/2014/main" id="{DB6EA096-FBD2-8411-9E4A-7F8108903648}"/>
              </a:ext>
            </a:extLst>
          </p:cNvPr>
          <p:cNvSpPr/>
          <p:nvPr/>
        </p:nvSpPr>
        <p:spPr>
          <a:xfrm>
            <a:off x="5685231" y="3282043"/>
            <a:ext cx="859971" cy="2939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Slide Number Placeholder 5">
            <a:extLst>
              <a:ext uri="{FF2B5EF4-FFF2-40B4-BE49-F238E27FC236}">
                <a16:creationId xmlns:a16="http://schemas.microsoft.com/office/drawing/2014/main" id="{88131258-138E-9EEA-D5B5-702B27EB5403}"/>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58150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77F60-1777-AEF6-85AC-228D0F7D94A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4E5F278-2519-9E7F-A94F-772100D22136}"/>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kern="0" dirty="0">
                <a:solidFill>
                  <a:prstClr val="black"/>
                </a:solidFill>
                <a:latin typeface="Cambria" panose="02040503050406030204" pitchFamily="18" charset="0"/>
                <a:ea typeface="Cambria" panose="02040503050406030204" pitchFamily="18" charset="0"/>
              </a:rPr>
              <a:t>Examining Different Pulse Shapes at Different MSE’s</a:t>
            </a:r>
            <a:endPar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pic>
        <p:nvPicPr>
          <p:cNvPr id="17" name="Picture 16">
            <a:extLst>
              <a:ext uri="{FF2B5EF4-FFF2-40B4-BE49-F238E27FC236}">
                <a16:creationId xmlns:a16="http://schemas.microsoft.com/office/drawing/2014/main" id="{A80516AC-DAE3-90FE-9E8B-E01DA7E0987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1775" y="1582420"/>
            <a:ext cx="5523562" cy="4073808"/>
          </a:xfrm>
          <a:prstGeom prst="rect">
            <a:avLst/>
          </a:prstGeom>
        </p:spPr>
      </p:pic>
      <p:sp>
        <p:nvSpPr>
          <p:cNvPr id="21" name="Arrow: Right 20">
            <a:extLst>
              <a:ext uri="{FF2B5EF4-FFF2-40B4-BE49-F238E27FC236}">
                <a16:creationId xmlns:a16="http://schemas.microsoft.com/office/drawing/2014/main" id="{DB6EA096-FBD2-8411-9E4A-7F8108903648}"/>
              </a:ext>
            </a:extLst>
          </p:cNvPr>
          <p:cNvSpPr/>
          <p:nvPr/>
        </p:nvSpPr>
        <p:spPr>
          <a:xfrm>
            <a:off x="5685231" y="3282043"/>
            <a:ext cx="859971" cy="2939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Slide Number Placeholder 5">
            <a:extLst>
              <a:ext uri="{FF2B5EF4-FFF2-40B4-BE49-F238E27FC236}">
                <a16:creationId xmlns:a16="http://schemas.microsoft.com/office/drawing/2014/main" id="{88131258-138E-9EEA-D5B5-702B27EB5403}"/>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7C842EFE-356B-02FD-3279-DB864CCFB8F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315840" y="3838952"/>
            <a:ext cx="3609395" cy="2838969"/>
          </a:xfrm>
          <a:prstGeom prst="rect">
            <a:avLst/>
          </a:prstGeom>
        </p:spPr>
      </p:pic>
      <p:pic>
        <p:nvPicPr>
          <p:cNvPr id="4" name="Picture 3">
            <a:extLst>
              <a:ext uri="{FF2B5EF4-FFF2-40B4-BE49-F238E27FC236}">
                <a16:creationId xmlns:a16="http://schemas.microsoft.com/office/drawing/2014/main" id="{3E788AC8-193D-237A-940F-23206B6540C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275701" y="931004"/>
            <a:ext cx="3689674" cy="2844346"/>
          </a:xfrm>
          <a:prstGeom prst="rect">
            <a:avLst/>
          </a:prstGeom>
        </p:spPr>
      </p:pic>
      <p:sp>
        <p:nvSpPr>
          <p:cNvPr id="5" name="TextBox 4">
            <a:extLst>
              <a:ext uri="{FF2B5EF4-FFF2-40B4-BE49-F238E27FC236}">
                <a16:creationId xmlns:a16="http://schemas.microsoft.com/office/drawing/2014/main" id="{B819BB08-8D7A-EB16-943C-A95F61C7345D}"/>
              </a:ext>
            </a:extLst>
          </p:cNvPr>
          <p:cNvSpPr txBox="1"/>
          <p:nvPr/>
        </p:nvSpPr>
        <p:spPr>
          <a:xfrm>
            <a:off x="6092229" y="5661313"/>
            <a:ext cx="1590055" cy="646331"/>
          </a:xfrm>
          <a:prstGeom prst="rect">
            <a:avLst/>
          </a:prstGeom>
          <a:noFill/>
        </p:spPr>
        <p:txBody>
          <a:bodyPr wrap="square" rtlCol="0">
            <a:spAutoFit/>
          </a:bodyPr>
          <a:lstStyle/>
          <a:p>
            <a:r>
              <a:rPr lang="en-US" b="1" dirty="0">
                <a:latin typeface="Cambria" panose="02040503050406030204" pitchFamily="18" charset="0"/>
                <a:ea typeface="Cambria" panose="02040503050406030204" pitchFamily="18" charset="0"/>
              </a:rPr>
              <a:t>Maximum MSE Pulse</a:t>
            </a:r>
          </a:p>
        </p:txBody>
      </p:sp>
    </p:spTree>
    <p:extLst>
      <p:ext uri="{BB962C8B-B14F-4D97-AF65-F5344CB8AC3E}">
        <p14:creationId xmlns:p14="http://schemas.microsoft.com/office/powerpoint/2010/main" val="1808175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D157F-B81E-822B-3DA4-ABF0080BB393}"/>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3E49CDDA-C3D0-D083-114D-256F9EAB7248}"/>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Conclusions</a:t>
            </a:r>
          </a:p>
        </p:txBody>
      </p:sp>
      <p:sp>
        <p:nvSpPr>
          <p:cNvPr id="2" name="TextBox 1">
            <a:extLst>
              <a:ext uri="{FF2B5EF4-FFF2-40B4-BE49-F238E27FC236}">
                <a16:creationId xmlns:a16="http://schemas.microsoft.com/office/drawing/2014/main" id="{3179AB3F-4876-2B02-6588-FA0F22C510AF}"/>
              </a:ext>
            </a:extLst>
          </p:cNvPr>
          <p:cNvSpPr txBox="1"/>
          <p:nvPr/>
        </p:nvSpPr>
        <p:spPr>
          <a:xfrm>
            <a:off x="532660" y="1382286"/>
            <a:ext cx="11039580" cy="501675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The model’s predictions heavily rely on the input data being as similar as possible to the data it was trained 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This is beneficial for data cleaning and filtering out non-physics pulses, since the model will have worse predictions for pulse types that differ from the training data. The model is also unsupervised, so non-physics pulse shapes do not need to be known ahead of time.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Once trained on one type of clean data, the model can de-noise that data type much better than other data types.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000" dirty="0">
              <a:solidFill>
                <a:prstClr val="black"/>
              </a:solidFill>
              <a:latin typeface="Cambria" panose="02040503050406030204" pitchFamily="18" charset="0"/>
              <a:ea typeface="Cambria" panose="02040503050406030204" pitchFamily="18" charset="0"/>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The model training may have to be further modified to reduce how noise is affecting the model’s predictions. </a:t>
            </a:r>
          </a:p>
          <a:p>
            <a:pPr marR="0" lvl="0" algn="l" defTabSz="914400" rtl="0" eaLnBrk="1" fontAlgn="auto" latinLnBrk="0" hangingPunct="1">
              <a:lnSpc>
                <a:spcPct val="100000"/>
              </a:lnSpc>
              <a:spcBef>
                <a:spcPts val="0"/>
              </a:spcBef>
              <a:spcAft>
                <a:spcPts val="0"/>
              </a:spcAft>
              <a:buClrTx/>
              <a:buSzTx/>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prstClr val="black"/>
                </a:solidFill>
                <a:latin typeface="Cambria" panose="02040503050406030204" pitchFamily="18" charset="0"/>
                <a:ea typeface="Cambria" panose="02040503050406030204" pitchFamily="18" charset="0"/>
              </a:rPr>
              <a:t>The next step is to test the model on real SPC data. Currently these tests were only done using simulated data. </a:t>
            </a:r>
          </a:p>
          <a:p>
            <a:pPr marR="0" lvl="0" algn="l" defTabSz="914400" rtl="0" eaLnBrk="1" fontAlgn="auto" latinLnBrk="0" hangingPunct="1">
              <a:lnSpc>
                <a:spcPct val="100000"/>
              </a:lnSpc>
              <a:spcBef>
                <a:spcPts val="0"/>
              </a:spcBef>
              <a:spcAft>
                <a:spcPts val="0"/>
              </a:spcAft>
              <a:buClrTx/>
              <a:buSzTx/>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sp>
        <p:nvSpPr>
          <p:cNvPr id="4" name="Slide Number Placeholder 5">
            <a:extLst>
              <a:ext uri="{FF2B5EF4-FFF2-40B4-BE49-F238E27FC236}">
                <a16:creationId xmlns:a16="http://schemas.microsoft.com/office/drawing/2014/main" id="{0E483CC8-C521-D9E2-4C6C-5D094500ABA3}"/>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543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40A6A-352D-5A8C-FB96-A2CBD491E120}"/>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C45394E7-F3AB-C5F7-7CE4-BD4C2D9C6FE7}"/>
              </a:ext>
            </a:extLst>
          </p:cNvPr>
          <p:cNvSpPr txBox="1"/>
          <p:nvPr/>
        </p:nvSpPr>
        <p:spPr>
          <a:xfrm>
            <a:off x="463117" y="512955"/>
            <a:ext cx="11265762" cy="46166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Thank you! </a:t>
            </a:r>
          </a:p>
        </p:txBody>
      </p:sp>
      <p:pic>
        <p:nvPicPr>
          <p:cNvPr id="3" name="Picture 2" descr="A picture containing text, clipart&#10;&#10;Description automatically generated">
            <a:extLst>
              <a:ext uri="{FF2B5EF4-FFF2-40B4-BE49-F238E27FC236}">
                <a16:creationId xmlns:a16="http://schemas.microsoft.com/office/drawing/2014/main" id="{5A3C4238-C1B2-56A5-D54E-5B75938E52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7788" y="1343952"/>
            <a:ext cx="1836420" cy="1623060"/>
          </a:xfrm>
          <a:prstGeom prst="rect">
            <a:avLst/>
          </a:prstGeom>
        </p:spPr>
      </p:pic>
      <p:pic>
        <p:nvPicPr>
          <p:cNvPr id="5" name="Picture 4" descr="A group of people in orange uniforms&#10;&#10;Description automatically generated">
            <a:extLst>
              <a:ext uri="{FF2B5EF4-FFF2-40B4-BE49-F238E27FC236}">
                <a16:creationId xmlns:a16="http://schemas.microsoft.com/office/drawing/2014/main" id="{9BBDB268-09D7-D882-0BB9-653E15BFBDBF}"/>
              </a:ext>
            </a:extLst>
          </p:cNvPr>
          <p:cNvPicPr>
            <a:picLocks noChangeAspect="1"/>
          </p:cNvPicPr>
          <p:nvPr/>
        </p:nvPicPr>
        <p:blipFill rotWithShape="1">
          <a:blip r:embed="rId4">
            <a:extLst>
              <a:ext uri="{28A0092B-C50C-407E-A947-70E740481C1C}">
                <a14:useLocalDpi xmlns:a14="http://schemas.microsoft.com/office/drawing/2010/main" val="0"/>
              </a:ext>
            </a:extLst>
          </a:blip>
          <a:srcRect t="50000" b="3175"/>
          <a:stretch/>
        </p:blipFill>
        <p:spPr>
          <a:xfrm>
            <a:off x="1033219" y="2967012"/>
            <a:ext cx="10125559" cy="3211286"/>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pic>
      <p:pic>
        <p:nvPicPr>
          <p:cNvPr id="4" name="Picture 3" descr="A picture containing text, clipart&#10;&#10;Description automatically generated">
            <a:extLst>
              <a:ext uri="{FF2B5EF4-FFF2-40B4-BE49-F238E27FC236}">
                <a16:creationId xmlns:a16="http://schemas.microsoft.com/office/drawing/2014/main" id="{308A640B-318E-4DC8-DC10-615D76AB70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25139" y="1733340"/>
            <a:ext cx="2072640" cy="914400"/>
          </a:xfrm>
          <a:prstGeom prst="rect">
            <a:avLst/>
          </a:prstGeom>
        </p:spPr>
      </p:pic>
      <p:pic>
        <p:nvPicPr>
          <p:cNvPr id="7" name="Picture 6" descr="A red and white logo&#10;&#10;Description automatically generated">
            <a:extLst>
              <a:ext uri="{FF2B5EF4-FFF2-40B4-BE49-F238E27FC236}">
                <a16:creationId xmlns:a16="http://schemas.microsoft.com/office/drawing/2014/main" id="{59BE7325-34CB-0932-D179-1D2E87C054C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66257" y="1816743"/>
            <a:ext cx="2505975" cy="830997"/>
          </a:xfrm>
          <a:prstGeom prst="rect">
            <a:avLst/>
          </a:prstGeom>
        </p:spPr>
      </p:pic>
      <p:sp>
        <p:nvSpPr>
          <p:cNvPr id="6" name="Slide Number Placeholder 5">
            <a:extLst>
              <a:ext uri="{FF2B5EF4-FFF2-40B4-BE49-F238E27FC236}">
                <a16:creationId xmlns:a16="http://schemas.microsoft.com/office/drawing/2014/main" id="{F07056A0-DAF7-A40D-BAB0-480D785ACCF1}"/>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53335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CD0AE-95B0-DD96-336F-CF46D09CD6A2}"/>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27A07667-0FA0-F8DF-7C8E-B6DA3B800DBE}"/>
              </a:ext>
            </a:extLst>
          </p:cNvPr>
          <p:cNvSpPr txBox="1"/>
          <p:nvPr/>
        </p:nvSpPr>
        <p:spPr>
          <a:xfrm>
            <a:off x="279400" y="2844225"/>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Extra Slides</a:t>
            </a:r>
          </a:p>
        </p:txBody>
      </p:sp>
      <p:sp>
        <p:nvSpPr>
          <p:cNvPr id="3" name="Slide Number Placeholder 5">
            <a:extLst>
              <a:ext uri="{FF2B5EF4-FFF2-40B4-BE49-F238E27FC236}">
                <a16:creationId xmlns:a16="http://schemas.microsoft.com/office/drawing/2014/main" id="{F240E7DB-3C6E-5C6B-B123-A5FD2182C63D}"/>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83157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 program&#10;&#10;Description automatically generated">
            <a:extLst>
              <a:ext uri="{FF2B5EF4-FFF2-40B4-BE49-F238E27FC236}">
                <a16:creationId xmlns:a16="http://schemas.microsoft.com/office/drawing/2014/main" id="{763DA1FC-01FF-78B5-2C1A-CEA1253FF5EC}"/>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99585" y="1332463"/>
            <a:ext cx="3206750" cy="3924300"/>
          </a:xfrm>
        </p:spPr>
      </p:pic>
      <p:pic>
        <p:nvPicPr>
          <p:cNvPr id="8" name="Picture 7" descr="A screenshot of a computer&#10;&#10;Description automatically generated">
            <a:extLst>
              <a:ext uri="{FF2B5EF4-FFF2-40B4-BE49-F238E27FC236}">
                <a16:creationId xmlns:a16="http://schemas.microsoft.com/office/drawing/2014/main" id="{440CD678-B088-32A7-28D1-E0C08830AD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8542" y="1619250"/>
            <a:ext cx="3016250" cy="3619500"/>
          </a:xfrm>
          <a:prstGeom prst="rect">
            <a:avLst/>
          </a:prstGeom>
        </p:spPr>
      </p:pic>
      <p:pic>
        <p:nvPicPr>
          <p:cNvPr id="10" name="Picture 9" descr="A screenshot of a computer program&#10;&#10;Description automatically generated">
            <a:extLst>
              <a:ext uri="{FF2B5EF4-FFF2-40B4-BE49-F238E27FC236}">
                <a16:creationId xmlns:a16="http://schemas.microsoft.com/office/drawing/2014/main" id="{1EC55092-FC5D-0F75-0967-98917B37A6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8400" y="2263775"/>
            <a:ext cx="3263900" cy="2330450"/>
          </a:xfrm>
          <a:prstGeom prst="rect">
            <a:avLst/>
          </a:prstGeom>
        </p:spPr>
      </p:pic>
      <p:sp>
        <p:nvSpPr>
          <p:cNvPr id="13" name="TextBox 12">
            <a:extLst>
              <a:ext uri="{FF2B5EF4-FFF2-40B4-BE49-F238E27FC236}">
                <a16:creationId xmlns:a16="http://schemas.microsoft.com/office/drawing/2014/main" id="{9745FB81-0C8D-643C-3734-599A38A9C779}"/>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Model Summary</a:t>
            </a:r>
          </a:p>
        </p:txBody>
      </p:sp>
      <p:sp>
        <p:nvSpPr>
          <p:cNvPr id="14" name="Slide Number Placeholder 5">
            <a:extLst>
              <a:ext uri="{FF2B5EF4-FFF2-40B4-BE49-F238E27FC236}">
                <a16:creationId xmlns:a16="http://schemas.microsoft.com/office/drawing/2014/main" id="{907EF3D5-5EB9-213F-D0C0-D22740B95B32}"/>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8850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7D2055-1094-63B2-3C5D-D9EE0E58EE5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9BECB1E-3AD1-A788-7C50-7AB79E15043A}"/>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Data Processing </a:t>
            </a:r>
          </a:p>
        </p:txBody>
      </p:sp>
      <p:sp>
        <p:nvSpPr>
          <p:cNvPr id="4" name="TextBox 3">
            <a:extLst>
              <a:ext uri="{FF2B5EF4-FFF2-40B4-BE49-F238E27FC236}">
                <a16:creationId xmlns:a16="http://schemas.microsoft.com/office/drawing/2014/main" id="{A9FF5793-6D66-424C-3883-B1C290810B93}"/>
              </a:ext>
            </a:extLst>
          </p:cNvPr>
          <p:cNvSpPr txBox="1"/>
          <p:nvPr/>
        </p:nvSpPr>
        <p:spPr>
          <a:xfrm>
            <a:off x="279400" y="1080356"/>
            <a:ext cx="5018593" cy="409342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The central anode sensor is divided into two channels: north and south.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Signals from the detector are processed by a double deconvolution algorithm, which involves some smoothing.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Data analysts must identify event populations from their pulse shapes and sizes.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Neural networks can be applied to improve this processing.</a:t>
            </a:r>
          </a:p>
        </p:txBody>
      </p:sp>
      <p:pic>
        <p:nvPicPr>
          <p:cNvPr id="5" name="Picture 4">
            <a:extLst>
              <a:ext uri="{FF2B5EF4-FFF2-40B4-BE49-F238E27FC236}">
                <a16:creationId xmlns:a16="http://schemas.microsoft.com/office/drawing/2014/main" id="{9AA64AF4-E5E2-90F4-FF38-6FA4349BB7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5071" y="183607"/>
            <a:ext cx="3214651" cy="219476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graph showing a red line&#10;&#10;Description automatically generated">
            <a:extLst>
              <a:ext uri="{FF2B5EF4-FFF2-40B4-BE49-F238E27FC236}">
                <a16:creationId xmlns:a16="http://schemas.microsoft.com/office/drawing/2014/main" id="{1D570482-39E8-E9F8-6AEB-AB9E88C882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7993" y="2989160"/>
            <a:ext cx="5812970" cy="3038597"/>
          </a:xfrm>
          <a:prstGeom prst="rect">
            <a:avLst/>
          </a:prstGeom>
        </p:spPr>
      </p:pic>
      <p:pic>
        <p:nvPicPr>
          <p:cNvPr id="2" name="Image 4">
            <a:extLst>
              <a:ext uri="{FF2B5EF4-FFF2-40B4-BE49-F238E27FC236}">
                <a16:creationId xmlns:a16="http://schemas.microsoft.com/office/drawing/2014/main" id="{341BCE8D-6619-D5EE-C748-0315380C6094}"/>
              </a:ext>
            </a:extLst>
          </p:cNvPr>
          <p:cNvPicPr>
            <a:picLocks noChangeAspect="1"/>
          </p:cNvPicPr>
          <p:nvPr/>
        </p:nvPicPr>
        <p:blipFill rotWithShape="1">
          <a:blip r:embed="rId5"/>
          <a:srcRect t="5790" b="7793"/>
          <a:stretch/>
        </p:blipFill>
        <p:spPr>
          <a:xfrm rot="10800000">
            <a:off x="9873341" y="414738"/>
            <a:ext cx="1525597" cy="2090885"/>
          </a:xfrm>
          <a:prstGeom prst="rect">
            <a:avLst/>
          </a:prstGeom>
        </p:spPr>
        <p:style>
          <a:lnRef idx="2">
            <a:schemeClr val="dk1"/>
          </a:lnRef>
          <a:fillRef idx="1">
            <a:schemeClr val="lt1"/>
          </a:fillRef>
          <a:effectRef idx="0">
            <a:schemeClr val="dk1"/>
          </a:effectRef>
          <a:fontRef idx="minor">
            <a:schemeClr val="dk1"/>
          </a:fontRef>
        </p:style>
      </p:pic>
      <p:sp>
        <p:nvSpPr>
          <p:cNvPr id="6" name="Slide Number Placeholder 5">
            <a:extLst>
              <a:ext uri="{FF2B5EF4-FFF2-40B4-BE49-F238E27FC236}">
                <a16:creationId xmlns:a16="http://schemas.microsoft.com/office/drawing/2014/main" id="{5C5CA220-EEA5-E3FC-67DE-F6C73D0DAB6A}"/>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1218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7D2055-1094-63B2-3C5D-D9EE0E58EE5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9BECB1E-3AD1-A788-7C50-7AB79E15043A}"/>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Machine Learning for signal processing</a:t>
            </a:r>
          </a:p>
        </p:txBody>
      </p:sp>
      <p:sp>
        <p:nvSpPr>
          <p:cNvPr id="4" name="TextBox 3">
            <a:extLst>
              <a:ext uri="{FF2B5EF4-FFF2-40B4-BE49-F238E27FC236}">
                <a16:creationId xmlns:a16="http://schemas.microsoft.com/office/drawing/2014/main" id="{A9FF5793-6D66-424C-3883-B1C290810B93}"/>
              </a:ext>
            </a:extLst>
          </p:cNvPr>
          <p:cNvSpPr txBox="1"/>
          <p:nvPr/>
        </p:nvSpPr>
        <p:spPr>
          <a:xfrm>
            <a:off x="279400" y="1080356"/>
            <a:ext cx="11519022" cy="2616101"/>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R="0" lvl="0" algn="l" defTabSz="914400" rtl="0" eaLnBrk="1" fontAlgn="auto" latinLnBrk="0" hangingPunct="1">
              <a:lnSpc>
                <a:spcPct val="100000"/>
              </a:lnSpc>
              <a:spcBef>
                <a:spcPts val="0"/>
              </a:spcBef>
              <a:spcAft>
                <a:spcPts val="0"/>
              </a:spcAft>
              <a:buClrTx/>
              <a:buSzTx/>
              <a:tabLst/>
              <a:defRPr/>
            </a:pPr>
            <a:r>
              <a:rPr lang="en-US" sz="2400" b="1" dirty="0">
                <a:solidFill>
                  <a:prstClr val="black"/>
                </a:solidFill>
                <a:latin typeface="Cambria" panose="02040503050406030204" pitchFamily="18" charset="0"/>
                <a:ea typeface="Cambria" panose="02040503050406030204" pitchFamily="18" charset="0"/>
              </a:rPr>
              <a:t>Advantages</a:t>
            </a:r>
            <a:endParaRPr lang="en-US" sz="2000" b="1" dirty="0">
              <a:solidFill>
                <a:prstClr val="black"/>
              </a:solidFill>
              <a:latin typeface="Cambria" panose="02040503050406030204" pitchFamily="18" charset="0"/>
              <a:ea typeface="Cambria" panose="02040503050406030204" pitchFamily="18" charset="0"/>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Would likely be quicker and more efficient than traditional analysis methods.</a:t>
            </a:r>
          </a:p>
          <a:p>
            <a:pPr marR="0" lvl="0" algn="l" defTabSz="914400" rtl="0" eaLnBrk="1" fontAlgn="auto" latinLnBrk="0" hangingPunct="1">
              <a:lnSpc>
                <a:spcPct val="100000"/>
              </a:lnSpc>
              <a:spcBef>
                <a:spcPts val="0"/>
              </a:spcBef>
              <a:spcAft>
                <a:spcPts val="0"/>
              </a:spcAft>
              <a:buClrTx/>
              <a:buSzTx/>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prstClr val="black"/>
                </a:solidFill>
                <a:latin typeface="Cambria" panose="02040503050406030204" pitchFamily="18" charset="0"/>
                <a:ea typeface="Cambria" panose="02040503050406030204" pitchFamily="18" charset="0"/>
              </a:rPr>
              <a:t>Removes human bias of manually selecting processing parameters.</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prstClr val="black"/>
                </a:solidFill>
                <a:latin typeface="Cambria" panose="02040503050406030204" pitchFamily="18" charset="0"/>
                <a:ea typeface="Cambria" panose="02040503050406030204" pitchFamily="18" charset="0"/>
              </a:rPr>
              <a:t>Any pulse shapes can be fed to the network, the model doesn’t have to know what kind of pulses to expect. In this scenario, the data is unlabeled, and this is called unsupervised learning. </a:t>
            </a: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 </a:t>
            </a:r>
          </a:p>
        </p:txBody>
      </p:sp>
      <p:sp>
        <p:nvSpPr>
          <p:cNvPr id="6" name="Slide Number Placeholder 5">
            <a:extLst>
              <a:ext uri="{FF2B5EF4-FFF2-40B4-BE49-F238E27FC236}">
                <a16:creationId xmlns:a16="http://schemas.microsoft.com/office/drawing/2014/main" id="{5C5CA220-EEA5-E3FC-67DE-F6C73D0DAB6A}"/>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2241C8AE-FE61-B705-886A-112AE5FBC234}"/>
              </a:ext>
            </a:extLst>
          </p:cNvPr>
          <p:cNvSpPr txBox="1"/>
          <p:nvPr/>
        </p:nvSpPr>
        <p:spPr>
          <a:xfrm>
            <a:off x="279400" y="3928277"/>
            <a:ext cx="11519022" cy="2308324"/>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Challenges</a:t>
            </a: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Generating</a:t>
            </a:r>
            <a:r>
              <a:rPr lang="en-US" sz="2000" dirty="0">
                <a:solidFill>
                  <a:prstClr val="black"/>
                </a:solidFill>
                <a:latin typeface="Cambria" panose="02040503050406030204" pitchFamily="18" charset="0"/>
                <a:ea typeface="Cambria" panose="02040503050406030204" pitchFamily="18" charset="0"/>
              </a:rPr>
              <a:t> appropriate training data can be a challenge. Machine learning models are very sensitive to even slight changes in datasets.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It can take time to fine-tune the parameters of the network and find an appropriate </a:t>
            </a:r>
            <a:r>
              <a:rPr lang="en-US" sz="2000" dirty="0">
                <a:solidFill>
                  <a:prstClr val="black"/>
                </a:solidFill>
                <a:latin typeface="Cambria" panose="02040503050406030204" pitchFamily="18" charset="0"/>
                <a:ea typeface="Cambria" panose="02040503050406030204" pitchFamily="18" charset="0"/>
              </a:rPr>
              <a:t>network structure to use. </a:t>
            </a:r>
          </a:p>
        </p:txBody>
      </p:sp>
    </p:spTree>
    <p:extLst>
      <p:ext uri="{BB962C8B-B14F-4D97-AF65-F5344CB8AC3E}">
        <p14:creationId xmlns:p14="http://schemas.microsoft.com/office/powerpoint/2010/main" val="3324116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DF51F4-A050-210E-0B98-017AED500490}"/>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9181C1DA-21C9-98FB-E9A3-B57966287861}"/>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Applications of Convolutional Autoencoders</a:t>
            </a:r>
          </a:p>
        </p:txBody>
      </p:sp>
      <p:pic>
        <p:nvPicPr>
          <p:cNvPr id="3" name="Content Placeholder 8" descr="Chart, line chart&#10;&#10;Description automatically generated">
            <a:extLst>
              <a:ext uri="{FF2B5EF4-FFF2-40B4-BE49-F238E27FC236}">
                <a16:creationId xmlns:a16="http://schemas.microsoft.com/office/drawing/2014/main" id="{0B7BF0F1-E6A4-0756-5376-290D22B59F3A}"/>
              </a:ext>
            </a:extLst>
          </p:cNvPr>
          <p:cNvPicPr>
            <a:picLocks noGrp="1" noChangeAspect="1"/>
          </p:cNvPicPr>
          <p:nvPr/>
        </p:nvPicPr>
        <p:blipFill>
          <a:blip r:embed="rId3">
            <a:extLst>
              <a:ext uri="{28A0092B-C50C-407E-A947-70E740481C1C}">
                <a14:useLocalDpi xmlns:a14="http://schemas.microsoft.com/office/drawing/2010/main" val="0"/>
              </a:ext>
            </a:extLst>
          </a:blip>
          <a:stretch>
            <a:fillRect/>
          </a:stretch>
        </p:blipFill>
        <p:spPr>
          <a:xfrm>
            <a:off x="2902112" y="1214459"/>
            <a:ext cx="5652209" cy="3213684"/>
          </a:xfrm>
          <a:prstGeom prst="rect">
            <a:avLst/>
          </a:prstGeom>
        </p:spPr>
      </p:pic>
      <p:sp>
        <p:nvSpPr>
          <p:cNvPr id="13" name="TextBox 12">
            <a:extLst>
              <a:ext uri="{FF2B5EF4-FFF2-40B4-BE49-F238E27FC236}">
                <a16:creationId xmlns:a16="http://schemas.microsoft.com/office/drawing/2014/main" id="{3FB24825-40E6-1F87-3AFC-53372F515ACA}"/>
              </a:ext>
            </a:extLst>
          </p:cNvPr>
          <p:cNvSpPr txBox="1"/>
          <p:nvPr/>
        </p:nvSpPr>
        <p:spPr>
          <a:xfrm>
            <a:off x="2902112" y="4923595"/>
            <a:ext cx="5650049" cy="1754326"/>
          </a:xfrm>
          <a:prstGeom prst="rect">
            <a:avLst/>
          </a:prstGeom>
          <a:noFill/>
        </p:spPr>
        <p:txBody>
          <a:bodyPr wrap="square">
            <a:spAutoFit/>
          </a:bodyPr>
          <a:lstStyle/>
          <a:p>
            <a:pPr algn="ctr"/>
            <a:r>
              <a:rPr lang="en-US" b="1" dirty="0">
                <a:solidFill>
                  <a:srgbClr val="002452"/>
                </a:solidFill>
                <a:highlight>
                  <a:srgbClr val="FFFFFF"/>
                </a:highlight>
                <a:latin typeface="Cambria" panose="02040503050406030204" pitchFamily="18" charset="0"/>
                <a:ea typeface="Cambria" panose="02040503050406030204" pitchFamily="18" charset="0"/>
                <a:hlinkClick r:id="rId4">
                  <a:extLst>
                    <a:ext uri="{A12FA001-AC4F-418D-AE19-62706E023703}">
                      <ahyp:hlinkClr xmlns:ahyp="http://schemas.microsoft.com/office/drawing/2018/hyperlinkcolor" val="tx"/>
                    </a:ext>
                  </a:extLst>
                </a:hlinkClick>
              </a:rPr>
              <a:t>The MNIST Database of Handwritten </a:t>
            </a:r>
            <a:r>
              <a:rPr lang="en-US" b="1" dirty="0">
                <a:solidFill>
                  <a:schemeClr val="accent1">
                    <a:lumMod val="90000"/>
                    <a:lumOff val="10000"/>
                  </a:schemeClr>
                </a:solidFill>
                <a:highlight>
                  <a:srgbClr val="FFFFFF"/>
                </a:highlight>
                <a:latin typeface="Cambria" panose="02040503050406030204" pitchFamily="18" charset="0"/>
                <a:ea typeface="Cambria" panose="02040503050406030204" pitchFamily="18" charset="0"/>
                <a:hlinkClick r:id="rId4">
                  <a:extLst>
                    <a:ext uri="{A12FA001-AC4F-418D-AE19-62706E023703}">
                      <ahyp:hlinkClr xmlns:ahyp="http://schemas.microsoft.com/office/drawing/2018/hyperlinkcolor" val="tx"/>
                    </a:ext>
                  </a:extLst>
                </a:hlinkClick>
              </a:rPr>
              <a:t>Digits</a:t>
            </a:r>
            <a:endParaRPr lang="en-US" b="1" dirty="0">
              <a:solidFill>
                <a:schemeClr val="accent1">
                  <a:lumMod val="90000"/>
                  <a:lumOff val="10000"/>
                </a:schemeClr>
              </a:solidFill>
              <a:highlight>
                <a:srgbClr val="FFFFFF"/>
              </a:highlight>
              <a:latin typeface="Cambria" panose="02040503050406030204" pitchFamily="18" charset="0"/>
              <a:ea typeface="Cambria" panose="02040503050406030204" pitchFamily="18" charset="0"/>
            </a:endParaRPr>
          </a:p>
          <a:p>
            <a:pPr algn="ctr"/>
            <a:endParaRPr lang="en-US" b="1" dirty="0">
              <a:solidFill>
                <a:schemeClr val="accent1">
                  <a:lumMod val="90000"/>
                  <a:lumOff val="10000"/>
                </a:schemeClr>
              </a:solidFill>
              <a:highlight>
                <a:srgbClr val="FFFFFF"/>
              </a:highlight>
              <a:latin typeface="Cambria" panose="02040503050406030204" pitchFamily="18" charset="0"/>
              <a:ea typeface="Cambria" panose="02040503050406030204" pitchFamily="18" charset="0"/>
            </a:endParaRPr>
          </a:p>
          <a:p>
            <a:pPr algn="ctr"/>
            <a:r>
              <a:rPr lang="en-US" b="1" i="0" dirty="0">
                <a:solidFill>
                  <a:schemeClr val="accent1">
                    <a:lumMod val="90000"/>
                    <a:lumOff val="10000"/>
                  </a:schemeClr>
                </a:solidFill>
                <a:effectLst/>
                <a:highlight>
                  <a:srgbClr val="FFFFFF"/>
                </a:highlight>
                <a:latin typeface="Cambria" panose="02040503050406030204" pitchFamily="18" charset="0"/>
                <a:ea typeface="Cambria" panose="02040503050406030204" pitchFamily="18" charset="0"/>
                <a:hlinkClick r:id="rId5">
                  <a:extLst>
                    <a:ext uri="{A12FA001-AC4F-418D-AE19-62706E023703}">
                      <ahyp:hlinkClr xmlns:ahyp="http://schemas.microsoft.com/office/drawing/2018/hyperlinkcolor" val="tx"/>
                    </a:ext>
                  </a:extLst>
                </a:hlinkClick>
              </a:rPr>
              <a:t>Learning Sparse Feature Representations Using Probabilistic Quadtrees and Deep Belief Nets</a:t>
            </a:r>
            <a:endParaRPr lang="en-US" b="1" i="0" dirty="0">
              <a:solidFill>
                <a:schemeClr val="accent1">
                  <a:lumMod val="90000"/>
                  <a:lumOff val="10000"/>
                </a:schemeClr>
              </a:solidFill>
              <a:effectLst/>
              <a:highlight>
                <a:srgbClr val="FFFFFF"/>
              </a:highlight>
              <a:latin typeface="Cambria" panose="02040503050406030204" pitchFamily="18" charset="0"/>
              <a:ea typeface="Cambria" panose="02040503050406030204" pitchFamily="18" charset="0"/>
            </a:endParaRPr>
          </a:p>
          <a:p>
            <a:pPr algn="ctr"/>
            <a:endParaRPr lang="en-US" b="1" i="0" dirty="0">
              <a:solidFill>
                <a:srgbClr val="000000"/>
              </a:solidFill>
              <a:effectLst/>
              <a:highlight>
                <a:srgbClr val="FFFFFF"/>
              </a:highlight>
              <a:latin typeface="Cambria" panose="02040503050406030204" pitchFamily="18" charset="0"/>
              <a:ea typeface="Cambria" panose="02040503050406030204" pitchFamily="18" charset="0"/>
            </a:endParaRPr>
          </a:p>
          <a:p>
            <a:endParaRPr lang="en-US" dirty="0"/>
          </a:p>
        </p:txBody>
      </p:sp>
      <p:sp>
        <p:nvSpPr>
          <p:cNvPr id="14" name="Slide Number Placeholder 5">
            <a:extLst>
              <a:ext uri="{FF2B5EF4-FFF2-40B4-BE49-F238E27FC236}">
                <a16:creationId xmlns:a16="http://schemas.microsoft.com/office/drawing/2014/main" id="{7255BF12-9501-1289-8B08-687029A2F3E4}"/>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 name="Arrow: Right 1">
            <a:extLst>
              <a:ext uri="{FF2B5EF4-FFF2-40B4-BE49-F238E27FC236}">
                <a16:creationId xmlns:a16="http://schemas.microsoft.com/office/drawing/2014/main" id="{9FC82566-AC29-A8FF-D674-DECFBFCDB0FE}"/>
              </a:ext>
            </a:extLst>
          </p:cNvPr>
          <p:cNvSpPr/>
          <p:nvPr/>
        </p:nvSpPr>
        <p:spPr>
          <a:xfrm>
            <a:off x="2233040" y="2410654"/>
            <a:ext cx="464981" cy="277301"/>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Right 3">
            <a:extLst>
              <a:ext uri="{FF2B5EF4-FFF2-40B4-BE49-F238E27FC236}">
                <a16:creationId xmlns:a16="http://schemas.microsoft.com/office/drawing/2014/main" id="{1A48CF48-A347-0754-6DEE-8182B4BCFC92}"/>
              </a:ext>
            </a:extLst>
          </p:cNvPr>
          <p:cNvSpPr/>
          <p:nvPr/>
        </p:nvSpPr>
        <p:spPr>
          <a:xfrm>
            <a:off x="8596592" y="2410653"/>
            <a:ext cx="464981" cy="277301"/>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collage of numbers in black squares&#10;&#10;Description automatically generated">
            <a:extLst>
              <a:ext uri="{FF2B5EF4-FFF2-40B4-BE49-F238E27FC236}">
                <a16:creationId xmlns:a16="http://schemas.microsoft.com/office/drawing/2014/main" id="{4900D838-6F95-B3B1-042D-18A71AE7BF8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87018" y="1555572"/>
            <a:ext cx="2476821" cy="2531457"/>
          </a:xfrm>
          <a:prstGeom prst="rect">
            <a:avLst/>
          </a:prstGeom>
        </p:spPr>
      </p:pic>
      <p:pic>
        <p:nvPicPr>
          <p:cNvPr id="17" name="Picture 16" descr="A close-up of numbers&#10;&#10;Description automatically generated">
            <a:extLst>
              <a:ext uri="{FF2B5EF4-FFF2-40B4-BE49-F238E27FC236}">
                <a16:creationId xmlns:a16="http://schemas.microsoft.com/office/drawing/2014/main" id="{D1F3352B-3D2B-C748-39C7-E0262E2F7D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0328" y="1034716"/>
            <a:ext cx="1655589" cy="1734177"/>
          </a:xfrm>
          <a:prstGeom prst="rect">
            <a:avLst/>
          </a:prstGeom>
        </p:spPr>
      </p:pic>
      <p:pic>
        <p:nvPicPr>
          <p:cNvPr id="19" name="Picture 18" descr="A blurry image of numbers&#10;&#10;Description automatically generated">
            <a:extLst>
              <a:ext uri="{FF2B5EF4-FFF2-40B4-BE49-F238E27FC236}">
                <a16:creationId xmlns:a16="http://schemas.microsoft.com/office/drawing/2014/main" id="{60EEE0EA-7AE7-03FF-D0FB-092739BDEB6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0328" y="2909009"/>
            <a:ext cx="1639261" cy="1639261"/>
          </a:xfrm>
          <a:prstGeom prst="rect">
            <a:avLst/>
          </a:prstGeom>
        </p:spPr>
      </p:pic>
      <p:pic>
        <p:nvPicPr>
          <p:cNvPr id="21" name="Picture 20" descr="A close-up of numbers&#10;&#10;Description automatically generated">
            <a:extLst>
              <a:ext uri="{FF2B5EF4-FFF2-40B4-BE49-F238E27FC236}">
                <a16:creationId xmlns:a16="http://schemas.microsoft.com/office/drawing/2014/main" id="{1BBB8E6C-5007-063E-6373-0E87FA9BFE8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0462" y="4651982"/>
            <a:ext cx="1734177" cy="1734177"/>
          </a:xfrm>
          <a:prstGeom prst="rect">
            <a:avLst/>
          </a:prstGeom>
        </p:spPr>
      </p:pic>
      <p:sp>
        <p:nvSpPr>
          <p:cNvPr id="22" name="TextBox 21">
            <a:extLst>
              <a:ext uri="{FF2B5EF4-FFF2-40B4-BE49-F238E27FC236}">
                <a16:creationId xmlns:a16="http://schemas.microsoft.com/office/drawing/2014/main" id="{A100D96E-9AD1-4778-8EA9-F3BA764455B6}"/>
              </a:ext>
            </a:extLst>
          </p:cNvPr>
          <p:cNvSpPr txBox="1"/>
          <p:nvPr/>
        </p:nvSpPr>
        <p:spPr>
          <a:xfrm>
            <a:off x="9085796" y="1029793"/>
            <a:ext cx="2712626" cy="369332"/>
          </a:xfrm>
          <a:prstGeom prst="rect">
            <a:avLst/>
          </a:prstGeom>
          <a:noFill/>
        </p:spPr>
        <p:txBody>
          <a:bodyPr wrap="square" rtlCol="0">
            <a:spAutoFit/>
          </a:bodyPr>
          <a:lstStyle/>
          <a:p>
            <a:pPr algn="ctr"/>
            <a:r>
              <a:rPr lang="en-US" dirty="0">
                <a:solidFill>
                  <a:srgbClr val="FF0000"/>
                </a:solidFill>
                <a:latin typeface="Cambria" panose="02040503050406030204" pitchFamily="18" charset="0"/>
                <a:ea typeface="Cambria" panose="02040503050406030204" pitchFamily="18" charset="0"/>
              </a:rPr>
              <a:t>Image denoising</a:t>
            </a:r>
          </a:p>
        </p:txBody>
      </p:sp>
    </p:spTree>
    <p:extLst>
      <p:ext uri="{BB962C8B-B14F-4D97-AF65-F5344CB8AC3E}">
        <p14:creationId xmlns:p14="http://schemas.microsoft.com/office/powerpoint/2010/main" val="3942567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DF51F4-A050-210E-0B98-017AED500490}"/>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9181C1DA-21C9-98FB-E9A3-B57966287861}"/>
              </a:ext>
            </a:extLst>
          </p:cNvPr>
          <p:cNvSpPr txBox="1"/>
          <p:nvPr/>
        </p:nvSpPr>
        <p:spPr>
          <a:xfrm>
            <a:off x="532660" y="346229"/>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Applications of Convolutional Autoencoders</a:t>
            </a:r>
          </a:p>
        </p:txBody>
      </p:sp>
      <p:pic>
        <p:nvPicPr>
          <p:cNvPr id="3" name="Content Placeholder 8" descr="Chart, line chart&#10;&#10;Description automatically generated">
            <a:extLst>
              <a:ext uri="{FF2B5EF4-FFF2-40B4-BE49-F238E27FC236}">
                <a16:creationId xmlns:a16="http://schemas.microsoft.com/office/drawing/2014/main" id="{0B7BF0F1-E6A4-0756-5376-290D22B59F3A}"/>
              </a:ext>
            </a:extLst>
          </p:cNvPr>
          <p:cNvPicPr>
            <a:picLocks noGrp="1" noChangeAspect="1"/>
          </p:cNvPicPr>
          <p:nvPr/>
        </p:nvPicPr>
        <p:blipFill>
          <a:blip r:embed="rId3">
            <a:extLst>
              <a:ext uri="{28A0092B-C50C-407E-A947-70E740481C1C}">
                <a14:useLocalDpi xmlns:a14="http://schemas.microsoft.com/office/drawing/2010/main" val="0"/>
              </a:ext>
            </a:extLst>
          </a:blip>
          <a:stretch>
            <a:fillRect/>
          </a:stretch>
        </p:blipFill>
        <p:spPr>
          <a:xfrm>
            <a:off x="2902112" y="1214459"/>
            <a:ext cx="5652209" cy="3213684"/>
          </a:xfrm>
          <a:prstGeom prst="rect">
            <a:avLst/>
          </a:prstGeom>
        </p:spPr>
      </p:pic>
      <p:pic>
        <p:nvPicPr>
          <p:cNvPr id="6" name="Picture 5" descr="A collage of different patterns&#10;&#10;Description automatically generated">
            <a:extLst>
              <a:ext uri="{FF2B5EF4-FFF2-40B4-BE49-F238E27FC236}">
                <a16:creationId xmlns:a16="http://schemas.microsoft.com/office/drawing/2014/main" id="{5B9D9731-1958-0982-4D14-121CFE0D05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1078" y="4354042"/>
            <a:ext cx="2259331" cy="2259331"/>
          </a:xfrm>
          <a:prstGeom prst="rect">
            <a:avLst/>
          </a:prstGeom>
        </p:spPr>
      </p:pic>
      <p:sp>
        <p:nvSpPr>
          <p:cNvPr id="13" name="TextBox 12">
            <a:extLst>
              <a:ext uri="{FF2B5EF4-FFF2-40B4-BE49-F238E27FC236}">
                <a16:creationId xmlns:a16="http://schemas.microsoft.com/office/drawing/2014/main" id="{3FB24825-40E6-1F87-3AFC-53372F515ACA}"/>
              </a:ext>
            </a:extLst>
          </p:cNvPr>
          <p:cNvSpPr txBox="1"/>
          <p:nvPr/>
        </p:nvSpPr>
        <p:spPr>
          <a:xfrm>
            <a:off x="6957026" y="5115797"/>
            <a:ext cx="4398701" cy="1446550"/>
          </a:xfrm>
          <a:prstGeom prst="rect">
            <a:avLst/>
          </a:prstGeom>
          <a:noFill/>
        </p:spPr>
        <p:txBody>
          <a:bodyPr wrap="square">
            <a:spAutoFit/>
          </a:bodyPr>
          <a:lstStyle/>
          <a:p>
            <a:pPr algn="ctr"/>
            <a:endParaRPr lang="en-US" sz="1600" b="1" i="0" dirty="0">
              <a:solidFill>
                <a:srgbClr val="335B81"/>
              </a:solidFill>
              <a:effectLst/>
              <a:highlight>
                <a:srgbClr val="FFFFFF"/>
              </a:highlight>
              <a:latin typeface="Cambria" panose="02040503050406030204" pitchFamily="18" charset="0"/>
              <a:ea typeface="Cambria" panose="02040503050406030204" pitchFamily="18" charset="0"/>
              <a:hlinkClick r:id="rId5">
                <a:extLst>
                  <a:ext uri="{A12FA001-AC4F-418D-AE19-62706E023703}">
                    <ahyp:hlinkClr xmlns:ahyp="http://schemas.microsoft.com/office/drawing/2018/hyperlinkcolor" val="tx"/>
                  </a:ext>
                </a:extLst>
              </a:hlinkClick>
            </a:endParaRPr>
          </a:p>
          <a:p>
            <a:pPr algn="ctr"/>
            <a:r>
              <a:rPr lang="en-US" b="1" i="0" dirty="0">
                <a:solidFill>
                  <a:schemeClr val="accent1">
                    <a:lumMod val="90000"/>
                    <a:lumOff val="10000"/>
                  </a:schemeClr>
                </a:solidFill>
                <a:effectLst/>
                <a:highlight>
                  <a:srgbClr val="FFFFFF"/>
                </a:highlight>
                <a:latin typeface="Cambria" panose="02040503050406030204" pitchFamily="18" charset="0"/>
                <a:ea typeface="Cambria" panose="02040503050406030204" pitchFamily="18" charset="0"/>
                <a:hlinkClick r:id="rId5">
                  <a:extLst>
                    <a:ext uri="{A12FA001-AC4F-418D-AE19-62706E023703}">
                      <ahyp:hlinkClr xmlns:ahyp="http://schemas.microsoft.com/office/drawing/2018/hyperlinkcolor" val="tx"/>
                    </a:ext>
                  </a:extLst>
                </a:hlinkClick>
              </a:rPr>
              <a:t>Bilinear CNNs for Fine-grained Visual Recognition, Tsung-Yu Lin et al. </a:t>
            </a:r>
            <a:endParaRPr lang="en-US" b="1" i="0" dirty="0">
              <a:solidFill>
                <a:schemeClr val="accent1">
                  <a:lumMod val="90000"/>
                  <a:lumOff val="10000"/>
                </a:schemeClr>
              </a:solidFill>
              <a:effectLst/>
              <a:highlight>
                <a:srgbClr val="FFFFFF"/>
              </a:highlight>
              <a:latin typeface="Cambria" panose="02040503050406030204" pitchFamily="18" charset="0"/>
              <a:ea typeface="Cambria" panose="02040503050406030204" pitchFamily="18" charset="0"/>
            </a:endParaRPr>
          </a:p>
          <a:p>
            <a:pPr algn="ctr"/>
            <a:endParaRPr lang="en-US" b="1" i="0" dirty="0">
              <a:solidFill>
                <a:srgbClr val="000000"/>
              </a:solidFill>
              <a:effectLst/>
              <a:highlight>
                <a:srgbClr val="FFFFFF"/>
              </a:highlight>
              <a:latin typeface="Cambria" panose="02040503050406030204" pitchFamily="18" charset="0"/>
              <a:ea typeface="Cambria" panose="02040503050406030204" pitchFamily="18" charset="0"/>
            </a:endParaRPr>
          </a:p>
          <a:p>
            <a:endParaRPr lang="en-US" dirty="0"/>
          </a:p>
        </p:txBody>
      </p:sp>
      <p:sp>
        <p:nvSpPr>
          <p:cNvPr id="14" name="Slide Number Placeholder 5">
            <a:extLst>
              <a:ext uri="{FF2B5EF4-FFF2-40B4-BE49-F238E27FC236}">
                <a16:creationId xmlns:a16="http://schemas.microsoft.com/office/drawing/2014/main" id="{7255BF12-9501-1289-8B08-687029A2F3E4}"/>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 name="Arrow: Right 1">
            <a:extLst>
              <a:ext uri="{FF2B5EF4-FFF2-40B4-BE49-F238E27FC236}">
                <a16:creationId xmlns:a16="http://schemas.microsoft.com/office/drawing/2014/main" id="{9FC82566-AC29-A8FF-D674-DECFBFCDB0FE}"/>
              </a:ext>
            </a:extLst>
          </p:cNvPr>
          <p:cNvSpPr/>
          <p:nvPr/>
        </p:nvSpPr>
        <p:spPr>
          <a:xfrm>
            <a:off x="2233040" y="2410654"/>
            <a:ext cx="464981" cy="277301"/>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Right 3">
            <a:extLst>
              <a:ext uri="{FF2B5EF4-FFF2-40B4-BE49-F238E27FC236}">
                <a16:creationId xmlns:a16="http://schemas.microsoft.com/office/drawing/2014/main" id="{1A48CF48-A347-0754-6DEE-8182B4BCFC92}"/>
              </a:ext>
            </a:extLst>
          </p:cNvPr>
          <p:cNvSpPr/>
          <p:nvPr/>
        </p:nvSpPr>
        <p:spPr>
          <a:xfrm>
            <a:off x="8596592" y="2410653"/>
            <a:ext cx="464981" cy="277301"/>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ird on a branch&#10;&#10;Description automatically generated">
            <a:extLst>
              <a:ext uri="{FF2B5EF4-FFF2-40B4-BE49-F238E27FC236}">
                <a16:creationId xmlns:a16="http://schemas.microsoft.com/office/drawing/2014/main" id="{5F15B940-F0B8-DD48-AAC1-1DE54B49F6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2644" y="3773292"/>
            <a:ext cx="1747294" cy="912824"/>
          </a:xfrm>
          <a:prstGeom prst="rect">
            <a:avLst/>
          </a:prstGeom>
        </p:spPr>
      </p:pic>
      <p:pic>
        <p:nvPicPr>
          <p:cNvPr id="12" name="Picture 11" descr="A black and white bird on a tree branch&#10;&#10;Description automatically generated">
            <a:extLst>
              <a:ext uri="{FF2B5EF4-FFF2-40B4-BE49-F238E27FC236}">
                <a16:creationId xmlns:a16="http://schemas.microsoft.com/office/drawing/2014/main" id="{B2BEC576-E831-4F9C-9BB1-45BBDEAD8B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0250" y="4797085"/>
            <a:ext cx="732082" cy="1631216"/>
          </a:xfrm>
          <a:prstGeom prst="rect">
            <a:avLst/>
          </a:prstGeom>
        </p:spPr>
      </p:pic>
      <p:pic>
        <p:nvPicPr>
          <p:cNvPr id="16" name="Picture 15" descr="A bird sitting on a branch&#10;&#10;Description automatically generated">
            <a:extLst>
              <a:ext uri="{FF2B5EF4-FFF2-40B4-BE49-F238E27FC236}">
                <a16:creationId xmlns:a16="http://schemas.microsoft.com/office/drawing/2014/main" id="{7A3810FA-054B-C3B4-1C14-CC7B789CC08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3718" y="1043279"/>
            <a:ext cx="1445146" cy="1233514"/>
          </a:xfrm>
          <a:prstGeom prst="rect">
            <a:avLst/>
          </a:prstGeom>
        </p:spPr>
      </p:pic>
      <p:pic>
        <p:nvPicPr>
          <p:cNvPr id="18" name="Picture 17" descr="A bird sitting on a branch&#10;&#10;Description automatically generated">
            <a:extLst>
              <a:ext uri="{FF2B5EF4-FFF2-40B4-BE49-F238E27FC236}">
                <a16:creationId xmlns:a16="http://schemas.microsoft.com/office/drawing/2014/main" id="{3019555C-5479-1EA4-A429-7BAEB59D59A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3748" y="2410653"/>
            <a:ext cx="1088614" cy="1228779"/>
          </a:xfrm>
          <a:prstGeom prst="rect">
            <a:avLst/>
          </a:prstGeom>
        </p:spPr>
      </p:pic>
      <p:sp>
        <p:nvSpPr>
          <p:cNvPr id="19" name="Arrow: Down 18">
            <a:extLst>
              <a:ext uri="{FF2B5EF4-FFF2-40B4-BE49-F238E27FC236}">
                <a16:creationId xmlns:a16="http://schemas.microsoft.com/office/drawing/2014/main" id="{94A05716-09E4-0FB1-68E5-B0C6A41E0813}"/>
              </a:ext>
            </a:extLst>
          </p:cNvPr>
          <p:cNvSpPr/>
          <p:nvPr/>
        </p:nvSpPr>
        <p:spPr>
          <a:xfrm>
            <a:off x="5591056" y="3573237"/>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A bird sitting on a branch&#10;&#10;Description automatically generated">
            <a:extLst>
              <a:ext uri="{FF2B5EF4-FFF2-40B4-BE49-F238E27FC236}">
                <a16:creationId xmlns:a16="http://schemas.microsoft.com/office/drawing/2014/main" id="{786EBD95-4222-B023-55E4-8EDF3E0AAC9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89888" y="1790708"/>
            <a:ext cx="1445146" cy="1233514"/>
          </a:xfrm>
          <a:prstGeom prst="rect">
            <a:avLst/>
          </a:prstGeom>
        </p:spPr>
      </p:pic>
      <p:sp>
        <p:nvSpPr>
          <p:cNvPr id="5" name="TextBox 4">
            <a:extLst>
              <a:ext uri="{FF2B5EF4-FFF2-40B4-BE49-F238E27FC236}">
                <a16:creationId xmlns:a16="http://schemas.microsoft.com/office/drawing/2014/main" id="{AB359932-FA89-FC53-A69A-CA0B30A7501B}"/>
              </a:ext>
            </a:extLst>
          </p:cNvPr>
          <p:cNvSpPr txBox="1"/>
          <p:nvPr/>
        </p:nvSpPr>
        <p:spPr>
          <a:xfrm>
            <a:off x="9156376" y="3042132"/>
            <a:ext cx="1896433" cy="369332"/>
          </a:xfrm>
          <a:prstGeom prst="rect">
            <a:avLst/>
          </a:prstGeom>
          <a:noFill/>
        </p:spPr>
        <p:txBody>
          <a:bodyPr wrap="square" rtlCol="0">
            <a:spAutoFit/>
          </a:bodyPr>
          <a:lstStyle/>
          <a:p>
            <a:r>
              <a:rPr lang="en-US" dirty="0">
                <a:latin typeface="Cambria" panose="02040503050406030204" pitchFamily="18" charset="0"/>
                <a:ea typeface="Cambria" panose="02040503050406030204" pitchFamily="18" charset="0"/>
              </a:rPr>
              <a:t>Northern Flicker</a:t>
            </a:r>
          </a:p>
        </p:txBody>
      </p:sp>
      <p:sp>
        <p:nvSpPr>
          <p:cNvPr id="9" name="TextBox 8">
            <a:extLst>
              <a:ext uri="{FF2B5EF4-FFF2-40B4-BE49-F238E27FC236}">
                <a16:creationId xmlns:a16="http://schemas.microsoft.com/office/drawing/2014/main" id="{5C0F59DB-97B7-2BEB-B372-1E99B847B0F2}"/>
              </a:ext>
            </a:extLst>
          </p:cNvPr>
          <p:cNvSpPr txBox="1"/>
          <p:nvPr/>
        </p:nvSpPr>
        <p:spPr>
          <a:xfrm>
            <a:off x="8676383" y="888536"/>
            <a:ext cx="2712626" cy="646331"/>
          </a:xfrm>
          <a:prstGeom prst="rect">
            <a:avLst/>
          </a:prstGeom>
          <a:noFill/>
        </p:spPr>
        <p:txBody>
          <a:bodyPr wrap="square" rtlCol="0">
            <a:spAutoFit/>
          </a:bodyPr>
          <a:lstStyle/>
          <a:p>
            <a:pPr algn="ctr"/>
            <a:r>
              <a:rPr lang="en-US" dirty="0">
                <a:solidFill>
                  <a:srgbClr val="FF0000"/>
                </a:solidFill>
                <a:latin typeface="Cambria" panose="02040503050406030204" pitchFamily="18" charset="0"/>
                <a:ea typeface="Cambria" panose="02040503050406030204" pitchFamily="18" charset="0"/>
              </a:rPr>
              <a:t>Image Classification, image reconstruction</a:t>
            </a:r>
          </a:p>
        </p:txBody>
      </p:sp>
      <p:sp>
        <p:nvSpPr>
          <p:cNvPr id="10" name="TextBox 9">
            <a:extLst>
              <a:ext uri="{FF2B5EF4-FFF2-40B4-BE49-F238E27FC236}">
                <a16:creationId xmlns:a16="http://schemas.microsoft.com/office/drawing/2014/main" id="{891E3B59-E63A-F000-A404-49A08353CFEC}"/>
              </a:ext>
            </a:extLst>
          </p:cNvPr>
          <p:cNvSpPr txBox="1"/>
          <p:nvPr/>
        </p:nvSpPr>
        <p:spPr>
          <a:xfrm>
            <a:off x="4371903" y="4001257"/>
            <a:ext cx="2712626" cy="369332"/>
          </a:xfrm>
          <a:prstGeom prst="rect">
            <a:avLst/>
          </a:prstGeom>
          <a:noFill/>
        </p:spPr>
        <p:txBody>
          <a:bodyPr wrap="square" rtlCol="0">
            <a:spAutoFit/>
          </a:bodyPr>
          <a:lstStyle/>
          <a:p>
            <a:pPr algn="ctr"/>
            <a:r>
              <a:rPr lang="en-US" dirty="0">
                <a:solidFill>
                  <a:srgbClr val="FF0000"/>
                </a:solidFill>
                <a:latin typeface="Cambria" panose="02040503050406030204" pitchFamily="18" charset="0"/>
                <a:ea typeface="Cambria" panose="02040503050406030204" pitchFamily="18" charset="0"/>
              </a:rPr>
              <a:t>Feature extraction</a:t>
            </a:r>
          </a:p>
        </p:txBody>
      </p:sp>
    </p:spTree>
    <p:extLst>
      <p:ext uri="{BB962C8B-B14F-4D97-AF65-F5344CB8AC3E}">
        <p14:creationId xmlns:p14="http://schemas.microsoft.com/office/powerpoint/2010/main" val="500216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A7F38-820E-B3B0-0B8D-859804BE37BC}"/>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7183E4A1-4EDC-E3FC-8D28-697C4FA46689}"/>
              </a:ext>
            </a:extLst>
          </p:cNvPr>
          <p:cNvSpPr txBox="1"/>
          <p:nvPr/>
        </p:nvSpPr>
        <p:spPr>
          <a:xfrm>
            <a:off x="270328" y="439755"/>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Training the Convolutional Autoencoder Network</a:t>
            </a:r>
          </a:p>
        </p:txBody>
      </p:sp>
      <p:sp>
        <p:nvSpPr>
          <p:cNvPr id="11" name="Slide Number Placeholder 5">
            <a:extLst>
              <a:ext uri="{FF2B5EF4-FFF2-40B4-BE49-F238E27FC236}">
                <a16:creationId xmlns:a16="http://schemas.microsoft.com/office/drawing/2014/main" id="{DC373C8A-79E1-0737-EB3E-EC741BA24088}"/>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61A9493F-476B-6F3F-BDFE-EC384149CC91}"/>
              </a:ext>
            </a:extLst>
          </p:cNvPr>
          <p:cNvSpPr txBox="1"/>
          <p:nvPr/>
        </p:nvSpPr>
        <p:spPr>
          <a:xfrm>
            <a:off x="147039" y="1700117"/>
            <a:ext cx="3486150" cy="400110"/>
          </a:xfrm>
          <a:prstGeom prst="rect">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Prepare training data</a:t>
            </a:r>
          </a:p>
        </p:txBody>
      </p:sp>
      <p:sp>
        <p:nvSpPr>
          <p:cNvPr id="15" name="TextBox 14">
            <a:extLst>
              <a:ext uri="{FF2B5EF4-FFF2-40B4-BE49-F238E27FC236}">
                <a16:creationId xmlns:a16="http://schemas.microsoft.com/office/drawing/2014/main" id="{13F11660-1C6D-4120-7ABD-28A2BBA1C696}"/>
              </a:ext>
            </a:extLst>
          </p:cNvPr>
          <p:cNvSpPr txBox="1"/>
          <p:nvPr/>
        </p:nvSpPr>
        <p:spPr>
          <a:xfrm>
            <a:off x="147039" y="2832549"/>
            <a:ext cx="3486150" cy="400110"/>
          </a:xfrm>
          <a:prstGeom prst="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Normalization</a:t>
            </a:r>
          </a:p>
        </p:txBody>
      </p:sp>
      <p:sp>
        <p:nvSpPr>
          <p:cNvPr id="16" name="TextBox 15">
            <a:extLst>
              <a:ext uri="{FF2B5EF4-FFF2-40B4-BE49-F238E27FC236}">
                <a16:creationId xmlns:a16="http://schemas.microsoft.com/office/drawing/2014/main" id="{F9A0BB5F-38CB-D34F-07D4-F7613EC27F0F}"/>
              </a:ext>
            </a:extLst>
          </p:cNvPr>
          <p:cNvSpPr txBox="1"/>
          <p:nvPr/>
        </p:nvSpPr>
        <p:spPr>
          <a:xfrm>
            <a:off x="147039" y="4087320"/>
            <a:ext cx="3486150" cy="400110"/>
          </a:xfrm>
          <a:prstGeom prst="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Augmentation</a:t>
            </a:r>
          </a:p>
        </p:txBody>
      </p:sp>
      <p:sp>
        <p:nvSpPr>
          <p:cNvPr id="18" name="Arrow: Down 17">
            <a:extLst>
              <a:ext uri="{FF2B5EF4-FFF2-40B4-BE49-F238E27FC236}">
                <a16:creationId xmlns:a16="http://schemas.microsoft.com/office/drawing/2014/main" id="{E2584F12-D806-1231-BC78-AB86536C7122}"/>
              </a:ext>
            </a:extLst>
          </p:cNvPr>
          <p:cNvSpPr/>
          <p:nvPr/>
        </p:nvSpPr>
        <p:spPr>
          <a:xfrm>
            <a:off x="1752954" y="2286254"/>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Down 18">
            <a:extLst>
              <a:ext uri="{FF2B5EF4-FFF2-40B4-BE49-F238E27FC236}">
                <a16:creationId xmlns:a16="http://schemas.microsoft.com/office/drawing/2014/main" id="{D3308482-78B5-9B31-8DF1-3EBFB4ADB80A}"/>
              </a:ext>
            </a:extLst>
          </p:cNvPr>
          <p:cNvSpPr/>
          <p:nvPr/>
        </p:nvSpPr>
        <p:spPr>
          <a:xfrm>
            <a:off x="1752954" y="3429000"/>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9052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A7F38-820E-B3B0-0B8D-859804BE37BC}"/>
            </a:ext>
          </a:extLst>
        </p:cNvPr>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DC373C8A-79E1-0737-EB3E-EC741BA24088}"/>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61A9493F-476B-6F3F-BDFE-EC384149CC91}"/>
              </a:ext>
            </a:extLst>
          </p:cNvPr>
          <p:cNvSpPr txBox="1"/>
          <p:nvPr/>
        </p:nvSpPr>
        <p:spPr>
          <a:xfrm>
            <a:off x="147039" y="1700117"/>
            <a:ext cx="3486150" cy="400110"/>
          </a:xfrm>
          <a:prstGeom prst="rect">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Prepare training data</a:t>
            </a:r>
          </a:p>
        </p:txBody>
      </p:sp>
      <p:sp>
        <p:nvSpPr>
          <p:cNvPr id="15" name="TextBox 14">
            <a:extLst>
              <a:ext uri="{FF2B5EF4-FFF2-40B4-BE49-F238E27FC236}">
                <a16:creationId xmlns:a16="http://schemas.microsoft.com/office/drawing/2014/main" id="{13F11660-1C6D-4120-7ABD-28A2BBA1C696}"/>
              </a:ext>
            </a:extLst>
          </p:cNvPr>
          <p:cNvSpPr txBox="1"/>
          <p:nvPr/>
        </p:nvSpPr>
        <p:spPr>
          <a:xfrm>
            <a:off x="147039" y="2832549"/>
            <a:ext cx="3486150" cy="400110"/>
          </a:xfrm>
          <a:prstGeom prst="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Normalization</a:t>
            </a:r>
          </a:p>
        </p:txBody>
      </p:sp>
      <p:sp>
        <p:nvSpPr>
          <p:cNvPr id="16" name="TextBox 15">
            <a:extLst>
              <a:ext uri="{FF2B5EF4-FFF2-40B4-BE49-F238E27FC236}">
                <a16:creationId xmlns:a16="http://schemas.microsoft.com/office/drawing/2014/main" id="{F9A0BB5F-38CB-D34F-07D4-F7613EC27F0F}"/>
              </a:ext>
            </a:extLst>
          </p:cNvPr>
          <p:cNvSpPr txBox="1"/>
          <p:nvPr/>
        </p:nvSpPr>
        <p:spPr>
          <a:xfrm>
            <a:off x="147039" y="4087320"/>
            <a:ext cx="3486150" cy="400110"/>
          </a:xfrm>
          <a:prstGeom prst="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Augmentation</a:t>
            </a:r>
          </a:p>
        </p:txBody>
      </p:sp>
      <p:sp>
        <p:nvSpPr>
          <p:cNvPr id="18" name="Arrow: Down 17">
            <a:extLst>
              <a:ext uri="{FF2B5EF4-FFF2-40B4-BE49-F238E27FC236}">
                <a16:creationId xmlns:a16="http://schemas.microsoft.com/office/drawing/2014/main" id="{E2584F12-D806-1231-BC78-AB86536C7122}"/>
              </a:ext>
            </a:extLst>
          </p:cNvPr>
          <p:cNvSpPr/>
          <p:nvPr/>
        </p:nvSpPr>
        <p:spPr>
          <a:xfrm>
            <a:off x="1752954" y="2286254"/>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Down 18">
            <a:extLst>
              <a:ext uri="{FF2B5EF4-FFF2-40B4-BE49-F238E27FC236}">
                <a16:creationId xmlns:a16="http://schemas.microsoft.com/office/drawing/2014/main" id="{D3308482-78B5-9B31-8DF1-3EBFB4ADB80A}"/>
              </a:ext>
            </a:extLst>
          </p:cNvPr>
          <p:cNvSpPr/>
          <p:nvPr/>
        </p:nvSpPr>
        <p:spPr>
          <a:xfrm>
            <a:off x="1752954" y="3429000"/>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15EC4980-6005-A0E5-4D1D-53A87B868E4F}"/>
              </a:ext>
            </a:extLst>
          </p:cNvPr>
          <p:cNvSpPr/>
          <p:nvPr/>
        </p:nvSpPr>
        <p:spPr>
          <a:xfrm>
            <a:off x="3787183" y="1610438"/>
            <a:ext cx="441917" cy="48978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1D39D0D1-2889-E2DE-09D1-0E3EA2522C11}"/>
              </a:ext>
            </a:extLst>
          </p:cNvPr>
          <p:cNvSpPr txBox="1"/>
          <p:nvPr/>
        </p:nvSpPr>
        <p:spPr>
          <a:xfrm>
            <a:off x="4382865" y="1700117"/>
            <a:ext cx="3486150" cy="400110"/>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Clean-to-clean training</a:t>
            </a:r>
          </a:p>
        </p:txBody>
      </p:sp>
      <p:sp>
        <p:nvSpPr>
          <p:cNvPr id="25" name="Arrow: Down 24">
            <a:extLst>
              <a:ext uri="{FF2B5EF4-FFF2-40B4-BE49-F238E27FC236}">
                <a16:creationId xmlns:a16="http://schemas.microsoft.com/office/drawing/2014/main" id="{B441EFD9-35B7-469A-C08A-DA1FC772A2AD}"/>
              </a:ext>
            </a:extLst>
          </p:cNvPr>
          <p:cNvSpPr/>
          <p:nvPr/>
        </p:nvSpPr>
        <p:spPr>
          <a:xfrm>
            <a:off x="5851620" y="2288818"/>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F0933AA-2D99-BAE4-9B54-CEDF4E2BFF66}"/>
              </a:ext>
            </a:extLst>
          </p:cNvPr>
          <p:cNvSpPr txBox="1"/>
          <p:nvPr/>
        </p:nvSpPr>
        <p:spPr>
          <a:xfrm>
            <a:off x="4382865" y="2832549"/>
            <a:ext cx="3486150" cy="707886"/>
          </a:xfrm>
          <a:prstGeom prst="rect">
            <a:avLst/>
          </a:prstGeom>
          <a:solidFill>
            <a:srgbClr val="C9E7A7"/>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Clean pulses are input, the same clean pulses are output</a:t>
            </a:r>
          </a:p>
        </p:txBody>
      </p:sp>
      <p:sp>
        <p:nvSpPr>
          <p:cNvPr id="27" name="Arrow: Down 26">
            <a:extLst>
              <a:ext uri="{FF2B5EF4-FFF2-40B4-BE49-F238E27FC236}">
                <a16:creationId xmlns:a16="http://schemas.microsoft.com/office/drawing/2014/main" id="{28A42521-B529-B044-D84F-2B24A8E49BB1}"/>
              </a:ext>
            </a:extLst>
          </p:cNvPr>
          <p:cNvSpPr/>
          <p:nvPr/>
        </p:nvSpPr>
        <p:spPr>
          <a:xfrm>
            <a:off x="5851620" y="3898940"/>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45F66E6-D5ED-8FE6-CEA5-AE2D56DCCE6A}"/>
              </a:ext>
            </a:extLst>
          </p:cNvPr>
          <p:cNvSpPr txBox="1"/>
          <p:nvPr/>
        </p:nvSpPr>
        <p:spPr>
          <a:xfrm>
            <a:off x="4382865" y="4487430"/>
            <a:ext cx="3486150" cy="707886"/>
          </a:xfrm>
          <a:prstGeom prst="rect">
            <a:avLst/>
          </a:prstGeom>
          <a:solidFill>
            <a:srgbClr val="C9E7A7"/>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The model learns what clean pulses look like</a:t>
            </a:r>
          </a:p>
        </p:txBody>
      </p:sp>
      <p:sp>
        <p:nvSpPr>
          <p:cNvPr id="2" name="TextBox 1">
            <a:extLst>
              <a:ext uri="{FF2B5EF4-FFF2-40B4-BE49-F238E27FC236}">
                <a16:creationId xmlns:a16="http://schemas.microsoft.com/office/drawing/2014/main" id="{F01B3D04-B44E-8501-5F07-BC663063A703}"/>
              </a:ext>
            </a:extLst>
          </p:cNvPr>
          <p:cNvSpPr txBox="1"/>
          <p:nvPr/>
        </p:nvSpPr>
        <p:spPr>
          <a:xfrm>
            <a:off x="270328" y="439755"/>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Training the Convolutional Autoencoder Network</a:t>
            </a:r>
          </a:p>
        </p:txBody>
      </p:sp>
    </p:spTree>
    <p:extLst>
      <p:ext uri="{BB962C8B-B14F-4D97-AF65-F5344CB8AC3E}">
        <p14:creationId xmlns:p14="http://schemas.microsoft.com/office/powerpoint/2010/main" val="934676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A7F38-820E-B3B0-0B8D-859804BE37BC}"/>
            </a:ext>
          </a:extLst>
        </p:cNvPr>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DC373C8A-79E1-0737-EB3E-EC741BA24088}"/>
              </a:ext>
            </a:extLst>
          </p:cNvPr>
          <p:cNvSpPr txBox="1">
            <a:spLocks/>
          </p:cNvSpPr>
          <p:nvPr/>
        </p:nvSpPr>
        <p:spPr>
          <a:xfrm>
            <a:off x="270328" y="6539271"/>
            <a:ext cx="11651343" cy="2773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prstClr val="black">
                    <a:tint val="75000"/>
                  </a:prstClr>
                </a:solidFill>
                <a:latin typeface="Calibri" panose="020F0502020204030204"/>
              </a:rPr>
              <a:t>CAP</a:t>
            </a: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2024-05-27, Annabelle Makowski                                                                                                                                                                                                                                                                  </a:t>
            </a:r>
            <a:fld id="{FCA13088-D9C5-45FD-BB28-352987B7CA45}"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61A9493F-476B-6F3F-BDFE-EC384149CC91}"/>
              </a:ext>
            </a:extLst>
          </p:cNvPr>
          <p:cNvSpPr txBox="1"/>
          <p:nvPr/>
        </p:nvSpPr>
        <p:spPr>
          <a:xfrm>
            <a:off x="147039" y="1700117"/>
            <a:ext cx="3486150" cy="400110"/>
          </a:xfrm>
          <a:prstGeom prst="rect">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Prepare training data</a:t>
            </a:r>
          </a:p>
        </p:txBody>
      </p:sp>
      <p:sp>
        <p:nvSpPr>
          <p:cNvPr id="15" name="TextBox 14">
            <a:extLst>
              <a:ext uri="{FF2B5EF4-FFF2-40B4-BE49-F238E27FC236}">
                <a16:creationId xmlns:a16="http://schemas.microsoft.com/office/drawing/2014/main" id="{13F11660-1C6D-4120-7ABD-28A2BBA1C696}"/>
              </a:ext>
            </a:extLst>
          </p:cNvPr>
          <p:cNvSpPr txBox="1"/>
          <p:nvPr/>
        </p:nvSpPr>
        <p:spPr>
          <a:xfrm>
            <a:off x="147039" y="2832549"/>
            <a:ext cx="3486150" cy="400110"/>
          </a:xfrm>
          <a:prstGeom prst="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Normalization</a:t>
            </a:r>
          </a:p>
        </p:txBody>
      </p:sp>
      <p:sp>
        <p:nvSpPr>
          <p:cNvPr id="16" name="TextBox 15">
            <a:extLst>
              <a:ext uri="{FF2B5EF4-FFF2-40B4-BE49-F238E27FC236}">
                <a16:creationId xmlns:a16="http://schemas.microsoft.com/office/drawing/2014/main" id="{F9A0BB5F-38CB-D34F-07D4-F7613EC27F0F}"/>
              </a:ext>
            </a:extLst>
          </p:cNvPr>
          <p:cNvSpPr txBox="1"/>
          <p:nvPr/>
        </p:nvSpPr>
        <p:spPr>
          <a:xfrm>
            <a:off x="147039" y="4087320"/>
            <a:ext cx="3486150" cy="400110"/>
          </a:xfrm>
          <a:prstGeom prst="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Augmentation</a:t>
            </a:r>
          </a:p>
        </p:txBody>
      </p:sp>
      <p:sp>
        <p:nvSpPr>
          <p:cNvPr id="18" name="Arrow: Down 17">
            <a:extLst>
              <a:ext uri="{FF2B5EF4-FFF2-40B4-BE49-F238E27FC236}">
                <a16:creationId xmlns:a16="http://schemas.microsoft.com/office/drawing/2014/main" id="{E2584F12-D806-1231-BC78-AB86536C7122}"/>
              </a:ext>
            </a:extLst>
          </p:cNvPr>
          <p:cNvSpPr/>
          <p:nvPr/>
        </p:nvSpPr>
        <p:spPr>
          <a:xfrm>
            <a:off x="1752954" y="2286254"/>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Down 18">
            <a:extLst>
              <a:ext uri="{FF2B5EF4-FFF2-40B4-BE49-F238E27FC236}">
                <a16:creationId xmlns:a16="http://schemas.microsoft.com/office/drawing/2014/main" id="{D3308482-78B5-9B31-8DF1-3EBFB4ADB80A}"/>
              </a:ext>
            </a:extLst>
          </p:cNvPr>
          <p:cNvSpPr/>
          <p:nvPr/>
        </p:nvSpPr>
        <p:spPr>
          <a:xfrm>
            <a:off x="1752954" y="3429000"/>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15EC4980-6005-A0E5-4D1D-53A87B868E4F}"/>
              </a:ext>
            </a:extLst>
          </p:cNvPr>
          <p:cNvSpPr/>
          <p:nvPr/>
        </p:nvSpPr>
        <p:spPr>
          <a:xfrm>
            <a:off x="3787183" y="1610438"/>
            <a:ext cx="441917" cy="48978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1D39D0D1-2889-E2DE-09D1-0E3EA2522C11}"/>
              </a:ext>
            </a:extLst>
          </p:cNvPr>
          <p:cNvSpPr txBox="1"/>
          <p:nvPr/>
        </p:nvSpPr>
        <p:spPr>
          <a:xfrm>
            <a:off x="4382865" y="1700117"/>
            <a:ext cx="3486150" cy="400110"/>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Clean-to-clean training</a:t>
            </a:r>
          </a:p>
        </p:txBody>
      </p:sp>
      <p:sp>
        <p:nvSpPr>
          <p:cNvPr id="22" name="TextBox 21">
            <a:extLst>
              <a:ext uri="{FF2B5EF4-FFF2-40B4-BE49-F238E27FC236}">
                <a16:creationId xmlns:a16="http://schemas.microsoft.com/office/drawing/2014/main" id="{3A7032C3-DFCB-E179-5D88-9C1A3745A443}"/>
              </a:ext>
            </a:extLst>
          </p:cNvPr>
          <p:cNvSpPr txBox="1"/>
          <p:nvPr/>
        </p:nvSpPr>
        <p:spPr>
          <a:xfrm>
            <a:off x="8519089" y="1673642"/>
            <a:ext cx="3486150" cy="400110"/>
          </a:xfrm>
          <a:prstGeom prst="rect">
            <a:avLst/>
          </a:prstGeom>
          <a:solidFill>
            <a:schemeClr val="accent1">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Test the trained model</a:t>
            </a:r>
          </a:p>
        </p:txBody>
      </p:sp>
      <p:sp>
        <p:nvSpPr>
          <p:cNvPr id="24" name="Arrow: Right 23">
            <a:extLst>
              <a:ext uri="{FF2B5EF4-FFF2-40B4-BE49-F238E27FC236}">
                <a16:creationId xmlns:a16="http://schemas.microsoft.com/office/drawing/2014/main" id="{36330188-2022-729D-2613-FA47D23D055C}"/>
              </a:ext>
            </a:extLst>
          </p:cNvPr>
          <p:cNvSpPr/>
          <p:nvPr/>
        </p:nvSpPr>
        <p:spPr>
          <a:xfrm>
            <a:off x="7973093" y="1649707"/>
            <a:ext cx="441917" cy="48978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Down 24">
            <a:extLst>
              <a:ext uri="{FF2B5EF4-FFF2-40B4-BE49-F238E27FC236}">
                <a16:creationId xmlns:a16="http://schemas.microsoft.com/office/drawing/2014/main" id="{B441EFD9-35B7-469A-C08A-DA1FC772A2AD}"/>
              </a:ext>
            </a:extLst>
          </p:cNvPr>
          <p:cNvSpPr/>
          <p:nvPr/>
        </p:nvSpPr>
        <p:spPr>
          <a:xfrm>
            <a:off x="5851620" y="2288818"/>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F0933AA-2D99-BAE4-9B54-CEDF4E2BFF66}"/>
              </a:ext>
            </a:extLst>
          </p:cNvPr>
          <p:cNvSpPr txBox="1"/>
          <p:nvPr/>
        </p:nvSpPr>
        <p:spPr>
          <a:xfrm>
            <a:off x="4382865" y="2832549"/>
            <a:ext cx="3486150" cy="707886"/>
          </a:xfrm>
          <a:prstGeom prst="rect">
            <a:avLst/>
          </a:prstGeom>
          <a:solidFill>
            <a:srgbClr val="C9E7A7"/>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Clean pulses are input, the same clean pulses are output</a:t>
            </a:r>
          </a:p>
        </p:txBody>
      </p:sp>
      <p:sp>
        <p:nvSpPr>
          <p:cNvPr id="27" name="Arrow: Down 26">
            <a:extLst>
              <a:ext uri="{FF2B5EF4-FFF2-40B4-BE49-F238E27FC236}">
                <a16:creationId xmlns:a16="http://schemas.microsoft.com/office/drawing/2014/main" id="{28A42521-B529-B044-D84F-2B24A8E49BB1}"/>
              </a:ext>
            </a:extLst>
          </p:cNvPr>
          <p:cNvSpPr/>
          <p:nvPr/>
        </p:nvSpPr>
        <p:spPr>
          <a:xfrm>
            <a:off x="5851620" y="3898940"/>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45F66E6-D5ED-8FE6-CEA5-AE2D56DCCE6A}"/>
              </a:ext>
            </a:extLst>
          </p:cNvPr>
          <p:cNvSpPr txBox="1"/>
          <p:nvPr/>
        </p:nvSpPr>
        <p:spPr>
          <a:xfrm>
            <a:off x="4382865" y="4487430"/>
            <a:ext cx="3486150" cy="707886"/>
          </a:xfrm>
          <a:prstGeom prst="rect">
            <a:avLst/>
          </a:prstGeom>
          <a:solidFill>
            <a:srgbClr val="C9E7A7"/>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The model learns what clean pulses look like</a:t>
            </a:r>
          </a:p>
        </p:txBody>
      </p:sp>
      <p:sp>
        <p:nvSpPr>
          <p:cNvPr id="29" name="Arrow: Down 28">
            <a:extLst>
              <a:ext uri="{FF2B5EF4-FFF2-40B4-BE49-F238E27FC236}">
                <a16:creationId xmlns:a16="http://schemas.microsoft.com/office/drawing/2014/main" id="{B9F00767-E91B-4A63-64F3-9FCADF2E27A9}"/>
              </a:ext>
            </a:extLst>
          </p:cNvPr>
          <p:cNvSpPr/>
          <p:nvPr/>
        </p:nvSpPr>
        <p:spPr>
          <a:xfrm>
            <a:off x="10125004" y="2282702"/>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3A401AB6-E633-AB04-4609-5FA5201A00B0}"/>
              </a:ext>
            </a:extLst>
          </p:cNvPr>
          <p:cNvSpPr txBox="1"/>
          <p:nvPr/>
        </p:nvSpPr>
        <p:spPr>
          <a:xfrm>
            <a:off x="8519089" y="2832549"/>
            <a:ext cx="3486150" cy="400110"/>
          </a:xfrm>
          <a:prstGeom prst="rect">
            <a:avLst/>
          </a:prstGeom>
          <a:solidFill>
            <a:schemeClr val="accent1">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Test on noisy and clean pulses</a:t>
            </a:r>
          </a:p>
        </p:txBody>
      </p:sp>
      <p:sp>
        <p:nvSpPr>
          <p:cNvPr id="31" name="TextBox 30">
            <a:extLst>
              <a:ext uri="{FF2B5EF4-FFF2-40B4-BE49-F238E27FC236}">
                <a16:creationId xmlns:a16="http://schemas.microsoft.com/office/drawing/2014/main" id="{03F08D82-61D5-A936-378C-9E0AE3691DFB}"/>
              </a:ext>
            </a:extLst>
          </p:cNvPr>
          <p:cNvSpPr txBox="1"/>
          <p:nvPr/>
        </p:nvSpPr>
        <p:spPr>
          <a:xfrm>
            <a:off x="8519089" y="4087320"/>
            <a:ext cx="3486150" cy="400110"/>
          </a:xfrm>
          <a:prstGeom prst="rect">
            <a:avLst/>
          </a:prstGeom>
          <a:solidFill>
            <a:schemeClr val="accent1">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2000" dirty="0">
                <a:solidFill>
                  <a:schemeClr val="tx1"/>
                </a:solidFill>
                <a:latin typeface="Cambria" panose="02040503050406030204" pitchFamily="18" charset="0"/>
                <a:ea typeface="Cambria" panose="02040503050406030204" pitchFamily="18" charset="0"/>
              </a:rPr>
              <a:t>Test on different pulse shapes</a:t>
            </a:r>
          </a:p>
        </p:txBody>
      </p:sp>
      <p:sp>
        <p:nvSpPr>
          <p:cNvPr id="32" name="Arrow: Down 31">
            <a:extLst>
              <a:ext uri="{FF2B5EF4-FFF2-40B4-BE49-F238E27FC236}">
                <a16:creationId xmlns:a16="http://schemas.microsoft.com/office/drawing/2014/main" id="{E7BC9FE7-427A-487D-2A39-A3E8E616EE68}"/>
              </a:ext>
            </a:extLst>
          </p:cNvPr>
          <p:cNvSpPr/>
          <p:nvPr/>
        </p:nvSpPr>
        <p:spPr>
          <a:xfrm>
            <a:off x="10125004" y="3497522"/>
            <a:ext cx="274320" cy="40011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B7336157-2DF0-6083-EA99-FBB82E104EBD}"/>
              </a:ext>
            </a:extLst>
          </p:cNvPr>
          <p:cNvSpPr txBox="1"/>
          <p:nvPr/>
        </p:nvSpPr>
        <p:spPr>
          <a:xfrm>
            <a:off x="270328" y="439755"/>
            <a:ext cx="11265762" cy="58477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Training the Convolutional Autoencoder Network</a:t>
            </a:r>
          </a:p>
        </p:txBody>
      </p:sp>
    </p:spTree>
    <p:extLst>
      <p:ext uri="{BB962C8B-B14F-4D97-AF65-F5344CB8AC3E}">
        <p14:creationId xmlns:p14="http://schemas.microsoft.com/office/powerpoint/2010/main" val="1837931151"/>
      </p:ext>
    </p:extLst>
  </p:cSld>
  <p:clrMapOvr>
    <a:masterClrMapping/>
  </p:clrMapOvr>
</p:sld>
</file>

<file path=ppt/theme/theme1.xml><?xml version="1.0" encoding="utf-8"?>
<a:theme xmlns:a="http://schemas.openxmlformats.org/drawingml/2006/main" name="Queen's University Presentation">
  <a:themeElements>
    <a:clrScheme name="Custom 16">
      <a:dk1>
        <a:srgbClr val="000000"/>
      </a:dk1>
      <a:lt1>
        <a:srgbClr val="EBEBEC"/>
      </a:lt1>
      <a:dk2>
        <a:srgbClr val="B90D30"/>
      </a:dk2>
      <a:lt2>
        <a:srgbClr val="FFFFFF"/>
      </a:lt2>
      <a:accent1>
        <a:srgbClr val="002452"/>
      </a:accent1>
      <a:accent2>
        <a:srgbClr val="1A4771"/>
      </a:accent2>
      <a:accent3>
        <a:srgbClr val="4D7091"/>
      </a:accent3>
      <a:accent4>
        <a:srgbClr val="8099B1"/>
      </a:accent4>
      <a:accent5>
        <a:srgbClr val="B3C2D0"/>
      </a:accent5>
      <a:accent6>
        <a:srgbClr val="CCD6E0"/>
      </a:accent6>
      <a:hlink>
        <a:srgbClr val="335B81"/>
      </a:hlink>
      <a:folHlink>
        <a:srgbClr val="00245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Queens-powerpoint-template-tri-two-colour-bar-internal-with-page-numbers-2023-05" id="{F6A1FF57-CAF5-C84B-90FE-934FB55038F7}" vid="{173ECD4C-3AB7-5B4C-8021-04A8AFF9E43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1268</TotalTime>
  <Words>1359</Words>
  <Application>Microsoft Office PowerPoint</Application>
  <PresentationFormat>Widescreen</PresentationFormat>
  <Paragraphs>184</Paragraphs>
  <Slides>25</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System Font Regular</vt:lpstr>
      <vt:lpstr>Aptos</vt:lpstr>
      <vt:lpstr>Arial</vt:lpstr>
      <vt:lpstr>Calibri</vt:lpstr>
      <vt:lpstr>Cambria</vt:lpstr>
      <vt:lpstr>Cambria Math</vt:lpstr>
      <vt:lpstr>Open Sans</vt:lpstr>
      <vt:lpstr>Open Sans Semibold</vt:lpstr>
      <vt:lpstr>Times</vt:lpstr>
      <vt:lpstr>Queen's University Presentation</vt:lpstr>
      <vt:lpstr>Machine Learning for Signal Processing in the NEWS-G Experiment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Machine Learning for Signal Processing in the NEWS-G Experiment</dc:title>
  <dc:creator>Annabelle Makowski</dc:creator>
  <cp:lastModifiedBy>Annabelle Makowski</cp:lastModifiedBy>
  <cp:revision>41</cp:revision>
  <dcterms:created xsi:type="dcterms:W3CDTF">2024-05-21T15:31:47Z</dcterms:created>
  <dcterms:modified xsi:type="dcterms:W3CDTF">2024-05-27T04:27:33Z</dcterms:modified>
</cp:coreProperties>
</file>