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9" r:id="rId2"/>
  </p:sldIdLst>
  <p:sldSz cx="39776400" cy="39776400"/>
  <p:notesSz cx="7010400" cy="9296400"/>
  <p:defaultTextStyle>
    <a:defPPr>
      <a:defRPr lang="en-US"/>
    </a:defPPr>
    <a:lvl1pPr marL="0" algn="l" defTabSz="1308007" rtl="0" eaLnBrk="1" latinLnBrk="0" hangingPunct="1">
      <a:defRPr sz="2553" kern="1200">
        <a:solidFill>
          <a:schemeClr val="tx1"/>
        </a:solidFill>
        <a:latin typeface="+mn-lt"/>
        <a:ea typeface="+mn-ea"/>
        <a:cs typeface="+mn-cs"/>
      </a:defRPr>
    </a:lvl1pPr>
    <a:lvl2pPr marL="654003" algn="l" defTabSz="1308007" rtl="0" eaLnBrk="1" latinLnBrk="0" hangingPunct="1">
      <a:defRPr sz="2553" kern="1200">
        <a:solidFill>
          <a:schemeClr val="tx1"/>
        </a:solidFill>
        <a:latin typeface="+mn-lt"/>
        <a:ea typeface="+mn-ea"/>
        <a:cs typeface="+mn-cs"/>
      </a:defRPr>
    </a:lvl2pPr>
    <a:lvl3pPr marL="1308007" algn="l" defTabSz="1308007" rtl="0" eaLnBrk="1" latinLnBrk="0" hangingPunct="1">
      <a:defRPr sz="2553" kern="1200">
        <a:solidFill>
          <a:schemeClr val="tx1"/>
        </a:solidFill>
        <a:latin typeface="+mn-lt"/>
        <a:ea typeface="+mn-ea"/>
        <a:cs typeface="+mn-cs"/>
      </a:defRPr>
    </a:lvl3pPr>
    <a:lvl4pPr marL="1962007" algn="l" defTabSz="1308007" rtl="0" eaLnBrk="1" latinLnBrk="0" hangingPunct="1">
      <a:defRPr sz="2553" kern="1200">
        <a:solidFill>
          <a:schemeClr val="tx1"/>
        </a:solidFill>
        <a:latin typeface="+mn-lt"/>
        <a:ea typeface="+mn-ea"/>
        <a:cs typeface="+mn-cs"/>
      </a:defRPr>
    </a:lvl4pPr>
    <a:lvl5pPr marL="2616011" algn="l" defTabSz="1308007" rtl="0" eaLnBrk="1" latinLnBrk="0" hangingPunct="1">
      <a:defRPr sz="2553" kern="1200">
        <a:solidFill>
          <a:schemeClr val="tx1"/>
        </a:solidFill>
        <a:latin typeface="+mn-lt"/>
        <a:ea typeface="+mn-ea"/>
        <a:cs typeface="+mn-cs"/>
      </a:defRPr>
    </a:lvl5pPr>
    <a:lvl6pPr marL="3270012" algn="l" defTabSz="1308007" rtl="0" eaLnBrk="1" latinLnBrk="0" hangingPunct="1">
      <a:defRPr sz="2553" kern="1200">
        <a:solidFill>
          <a:schemeClr val="tx1"/>
        </a:solidFill>
        <a:latin typeface="+mn-lt"/>
        <a:ea typeface="+mn-ea"/>
        <a:cs typeface="+mn-cs"/>
      </a:defRPr>
    </a:lvl6pPr>
    <a:lvl7pPr marL="3924014" algn="l" defTabSz="1308007" rtl="0" eaLnBrk="1" latinLnBrk="0" hangingPunct="1">
      <a:defRPr sz="2553" kern="1200">
        <a:solidFill>
          <a:schemeClr val="tx1"/>
        </a:solidFill>
        <a:latin typeface="+mn-lt"/>
        <a:ea typeface="+mn-ea"/>
        <a:cs typeface="+mn-cs"/>
      </a:defRPr>
    </a:lvl7pPr>
    <a:lvl8pPr marL="4578016" algn="l" defTabSz="1308007" rtl="0" eaLnBrk="1" latinLnBrk="0" hangingPunct="1">
      <a:defRPr sz="2553" kern="1200">
        <a:solidFill>
          <a:schemeClr val="tx1"/>
        </a:solidFill>
        <a:latin typeface="+mn-lt"/>
        <a:ea typeface="+mn-ea"/>
        <a:cs typeface="+mn-cs"/>
      </a:defRPr>
    </a:lvl8pPr>
    <a:lvl9pPr marL="5232017" algn="l" defTabSz="1308007" rtl="0" eaLnBrk="1" latinLnBrk="0" hangingPunct="1">
      <a:defRPr sz="2553"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2528" userDrawn="1">
          <p15:clr>
            <a:srgbClr val="A4A3A4"/>
          </p15:clr>
        </p15:guide>
        <p15:guide id="2" pos="12529" userDrawn="1">
          <p15:clr>
            <a:srgbClr val="A4A3A4"/>
          </p15:clr>
        </p15:guide>
        <p15:guide id="3" orient="horz" pos="12526"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41E6FD1D-ECBF-C2C9-379D-B0DF5786A388}" name="Sage Derek Christopher Buchanan" initials="SDCB" userId="S::sbucha25@uwo.ca::1e280770-1580-44de-b5c5-750a2af31699"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00FF"/>
    <a:srgbClr val="4E2683"/>
    <a:srgbClr val="000000"/>
    <a:srgbClr val="56FEFF"/>
    <a:srgbClr val="983233"/>
    <a:srgbClr val="D6D6D6"/>
    <a:srgbClr val="6016B4"/>
    <a:srgbClr val="282F77"/>
    <a:srgbClr val="171B6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4386"/>
    <p:restoredTop sz="95814"/>
  </p:normalViewPr>
  <p:slideViewPr>
    <p:cSldViewPr snapToGrid="0">
      <p:cViewPr>
        <p:scale>
          <a:sx n="44" d="100"/>
          <a:sy n="44" d="100"/>
        </p:scale>
        <p:origin x="248" y="-2600"/>
      </p:cViewPr>
      <p:guideLst>
        <p:guide orient="horz" pos="12528"/>
        <p:guide pos="12529"/>
        <p:guide orient="horz" pos="12526"/>
      </p:guideLst>
    </p:cSldViewPr>
  </p:slideViewPr>
  <p:notesTextViewPr>
    <p:cViewPr>
      <p:scale>
        <a:sx n="85" d="100"/>
        <a:sy n="85" d="100"/>
      </p:scale>
      <p:origin x="0" y="0"/>
    </p:cViewPr>
  </p:notesTextViewPr>
  <p:gridSpacing cx="1800225" cy="1800225"/>
</p:viewPr>
</file>

<file path=ppt/_rels/presentation.xml.rels><?xml version="1.0" encoding="UTF-8" standalone="yes"?>
<Relationships xmlns="http://schemas.openxmlformats.org/package/2006/relationships"><Relationship Id="rId8" Type="http://schemas.microsoft.com/office/2018/10/relationships/authors" Target="authors.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970338" y="0"/>
            <a:ext cx="3038475" cy="466725"/>
          </a:xfrm>
          <a:prstGeom prst="rect">
            <a:avLst/>
          </a:prstGeom>
        </p:spPr>
        <p:txBody>
          <a:bodyPr vert="horz" lIns="91440" tIns="45720" rIns="91440" bIns="45720" rtlCol="0"/>
          <a:lstStyle>
            <a:lvl1pPr algn="r">
              <a:defRPr sz="1200"/>
            </a:lvl1pPr>
          </a:lstStyle>
          <a:p>
            <a:fld id="{8141CF6B-928C-2A41-9BB7-EA348A0BE488}" type="datetimeFigureOut">
              <a:rPr lang="en-US" smtClean="0"/>
              <a:t>5/23/24</a:t>
            </a:fld>
            <a:endParaRPr lang="en-US"/>
          </a:p>
        </p:txBody>
      </p:sp>
      <p:sp>
        <p:nvSpPr>
          <p:cNvPr id="4" name="Slide Image Placeholder 3"/>
          <p:cNvSpPr>
            <a:spLocks noGrp="1" noRot="1" noChangeAspect="1"/>
          </p:cNvSpPr>
          <p:nvPr>
            <p:ph type="sldImg" idx="2"/>
          </p:nvPr>
        </p:nvSpPr>
        <p:spPr>
          <a:xfrm>
            <a:off x="1936750" y="1162050"/>
            <a:ext cx="3136900" cy="31369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01675" y="4473575"/>
            <a:ext cx="5607050" cy="366077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970338" y="8829675"/>
            <a:ext cx="3038475" cy="466725"/>
          </a:xfrm>
          <a:prstGeom prst="rect">
            <a:avLst/>
          </a:prstGeom>
        </p:spPr>
        <p:txBody>
          <a:bodyPr vert="horz" lIns="91440" tIns="45720" rIns="91440" bIns="45720" rtlCol="0" anchor="b"/>
          <a:lstStyle>
            <a:lvl1pPr algn="r">
              <a:defRPr sz="1200"/>
            </a:lvl1pPr>
          </a:lstStyle>
          <a:p>
            <a:fld id="{53F74878-703C-F44C-9D2C-41AADF37EAF2}" type="slidenum">
              <a:rPr lang="en-US" smtClean="0"/>
              <a:t>‹#›</a:t>
            </a:fld>
            <a:endParaRPr lang="en-US"/>
          </a:p>
        </p:txBody>
      </p:sp>
    </p:spTree>
    <p:extLst>
      <p:ext uri="{BB962C8B-B14F-4D97-AF65-F5344CB8AC3E}">
        <p14:creationId xmlns:p14="http://schemas.microsoft.com/office/powerpoint/2010/main" val="1855506180"/>
      </p:ext>
    </p:extLst>
  </p:cSld>
  <p:clrMap bg1="lt1" tx1="dk1" bg2="lt2" tx2="dk2" accent1="accent1" accent2="accent2" accent3="accent3" accent4="accent4" accent5="accent5" accent6="accent6" hlink="hlink" folHlink="folHlink"/>
  <p:notesStyle>
    <a:lvl1pPr marL="0" algn="l" defTabSz="863768" rtl="0" eaLnBrk="1" latinLnBrk="0" hangingPunct="1">
      <a:defRPr sz="1134" kern="1200">
        <a:solidFill>
          <a:schemeClr val="tx1"/>
        </a:solidFill>
        <a:latin typeface="+mn-lt"/>
        <a:ea typeface="+mn-ea"/>
        <a:cs typeface="+mn-cs"/>
      </a:defRPr>
    </a:lvl1pPr>
    <a:lvl2pPr marL="431884" algn="l" defTabSz="863768" rtl="0" eaLnBrk="1" latinLnBrk="0" hangingPunct="1">
      <a:defRPr sz="1134" kern="1200">
        <a:solidFill>
          <a:schemeClr val="tx1"/>
        </a:solidFill>
        <a:latin typeface="+mn-lt"/>
        <a:ea typeface="+mn-ea"/>
        <a:cs typeface="+mn-cs"/>
      </a:defRPr>
    </a:lvl2pPr>
    <a:lvl3pPr marL="863768" algn="l" defTabSz="863768" rtl="0" eaLnBrk="1" latinLnBrk="0" hangingPunct="1">
      <a:defRPr sz="1134" kern="1200">
        <a:solidFill>
          <a:schemeClr val="tx1"/>
        </a:solidFill>
        <a:latin typeface="+mn-lt"/>
        <a:ea typeface="+mn-ea"/>
        <a:cs typeface="+mn-cs"/>
      </a:defRPr>
    </a:lvl3pPr>
    <a:lvl4pPr marL="1295653" algn="l" defTabSz="863768" rtl="0" eaLnBrk="1" latinLnBrk="0" hangingPunct="1">
      <a:defRPr sz="1134" kern="1200">
        <a:solidFill>
          <a:schemeClr val="tx1"/>
        </a:solidFill>
        <a:latin typeface="+mn-lt"/>
        <a:ea typeface="+mn-ea"/>
        <a:cs typeface="+mn-cs"/>
      </a:defRPr>
    </a:lvl4pPr>
    <a:lvl5pPr marL="1727536" algn="l" defTabSz="863768" rtl="0" eaLnBrk="1" latinLnBrk="0" hangingPunct="1">
      <a:defRPr sz="1134" kern="1200">
        <a:solidFill>
          <a:schemeClr val="tx1"/>
        </a:solidFill>
        <a:latin typeface="+mn-lt"/>
        <a:ea typeface="+mn-ea"/>
        <a:cs typeface="+mn-cs"/>
      </a:defRPr>
    </a:lvl5pPr>
    <a:lvl6pPr marL="2159422" algn="l" defTabSz="863768" rtl="0" eaLnBrk="1" latinLnBrk="0" hangingPunct="1">
      <a:defRPr sz="1134" kern="1200">
        <a:solidFill>
          <a:schemeClr val="tx1"/>
        </a:solidFill>
        <a:latin typeface="+mn-lt"/>
        <a:ea typeface="+mn-ea"/>
        <a:cs typeface="+mn-cs"/>
      </a:defRPr>
    </a:lvl6pPr>
    <a:lvl7pPr marL="2591304" algn="l" defTabSz="863768" rtl="0" eaLnBrk="1" latinLnBrk="0" hangingPunct="1">
      <a:defRPr sz="1134" kern="1200">
        <a:solidFill>
          <a:schemeClr val="tx1"/>
        </a:solidFill>
        <a:latin typeface="+mn-lt"/>
        <a:ea typeface="+mn-ea"/>
        <a:cs typeface="+mn-cs"/>
      </a:defRPr>
    </a:lvl7pPr>
    <a:lvl8pPr marL="3023190" algn="l" defTabSz="863768" rtl="0" eaLnBrk="1" latinLnBrk="0" hangingPunct="1">
      <a:defRPr sz="1134" kern="1200">
        <a:solidFill>
          <a:schemeClr val="tx1"/>
        </a:solidFill>
        <a:latin typeface="+mn-lt"/>
        <a:ea typeface="+mn-ea"/>
        <a:cs typeface="+mn-cs"/>
      </a:defRPr>
    </a:lvl8pPr>
    <a:lvl9pPr marL="3455073" algn="l" defTabSz="863768" rtl="0" eaLnBrk="1" latinLnBrk="0" hangingPunct="1">
      <a:defRPr sz="1134"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936750" y="1162050"/>
            <a:ext cx="3136900" cy="3136900"/>
          </a:xfrm>
        </p:spPr>
      </p:sp>
      <p:sp>
        <p:nvSpPr>
          <p:cNvPr id="3" name="Notes Placeholder 2"/>
          <p:cNvSpPr>
            <a:spLocks noGrp="1"/>
          </p:cNvSpPr>
          <p:nvPr>
            <p:ph type="body" idx="1"/>
          </p:nvPr>
        </p:nvSpPr>
        <p:spPr/>
        <p:txBody>
          <a:bodyPr/>
          <a:lstStyle/>
          <a:p>
            <a:r>
              <a:rPr lang="en-US" dirty="0"/>
              <a:t>Countries with common critical mineral designation: </a:t>
            </a:r>
          </a:p>
          <a:p>
            <a:r>
              <a:rPr lang="en-US" dirty="0"/>
              <a:t>- Canada</a:t>
            </a:r>
          </a:p>
          <a:p>
            <a:r>
              <a:rPr lang="en-US" dirty="0"/>
              <a:t>- USA</a:t>
            </a:r>
          </a:p>
          <a:p>
            <a:r>
              <a:rPr lang="en-US" dirty="0"/>
              <a:t>- The European Union</a:t>
            </a:r>
          </a:p>
          <a:p>
            <a:r>
              <a:rPr lang="en-US" dirty="0"/>
              <a:t>- United Kingdom</a:t>
            </a:r>
          </a:p>
          <a:p>
            <a:r>
              <a:rPr lang="en-US" dirty="0"/>
              <a:t>- Japan</a:t>
            </a:r>
          </a:p>
          <a:p>
            <a:r>
              <a:rPr lang="en-US" dirty="0"/>
              <a:t>- Australia</a:t>
            </a:r>
          </a:p>
          <a:p>
            <a:r>
              <a:rPr lang="en-US" dirty="0"/>
              <a:t>- India</a:t>
            </a:r>
          </a:p>
          <a:p>
            <a:r>
              <a:rPr lang="en-US" dirty="0"/>
              <a:t>- South Korea</a:t>
            </a:r>
          </a:p>
          <a:p>
            <a:r>
              <a:rPr lang="en-US" dirty="0"/>
              <a:t>- South Africa</a:t>
            </a:r>
          </a:p>
          <a:p>
            <a:endParaRPr lang="en-US" dirty="0"/>
          </a:p>
          <a:p>
            <a:r>
              <a:rPr lang="en-US" dirty="0"/>
              <a:t>Bastnaesite enriched in barium, maybe some barium oxides?</a:t>
            </a:r>
          </a:p>
          <a:p>
            <a:r>
              <a:rPr lang="en-US" dirty="0"/>
              <a:t>Strontium also found in association with barite</a:t>
            </a:r>
          </a:p>
          <a:p>
            <a:endParaRPr lang="en-US" dirty="0"/>
          </a:p>
          <a:p>
            <a:r>
              <a:rPr lang="en-US" dirty="0"/>
              <a:t>Will try aqua regia next to etch out gold and titanium as nitric, sulfuric, and hydrochloric acids and potassium iodide didn’t work</a:t>
            </a:r>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53F74878-703C-F44C-9D2C-41AADF37EAF2}" type="slidenum">
              <a:rPr lang="en-US" smtClean="0"/>
              <a:t>1</a:t>
            </a:fld>
            <a:endParaRPr lang="en-US"/>
          </a:p>
        </p:txBody>
      </p:sp>
    </p:spTree>
    <p:extLst>
      <p:ext uri="{BB962C8B-B14F-4D97-AF65-F5344CB8AC3E}">
        <p14:creationId xmlns:p14="http://schemas.microsoft.com/office/powerpoint/2010/main" val="30859067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983240" y="12356467"/>
            <a:ext cx="33809941" cy="8526144"/>
          </a:xfrm>
        </p:spPr>
        <p:txBody>
          <a:bodyPr/>
          <a:lstStyle/>
          <a:p>
            <a:r>
              <a:rPr lang="en-US"/>
              <a:t>Click to edit Master title style</a:t>
            </a:r>
            <a:endParaRPr lang="en-CA"/>
          </a:p>
        </p:txBody>
      </p:sp>
      <p:sp>
        <p:nvSpPr>
          <p:cNvPr id="3" name="Subtitle 2"/>
          <p:cNvSpPr>
            <a:spLocks noGrp="1"/>
          </p:cNvSpPr>
          <p:nvPr>
            <p:ph type="subTitle" idx="1"/>
          </p:nvPr>
        </p:nvSpPr>
        <p:spPr>
          <a:xfrm>
            <a:off x="5966470" y="22539969"/>
            <a:ext cx="27843481" cy="10165081"/>
          </a:xfrm>
        </p:spPr>
        <p:txBody>
          <a:bodyPr/>
          <a:lstStyle>
            <a:lvl1pPr marL="0" indent="0" algn="ctr">
              <a:buNone/>
              <a:defRPr>
                <a:solidFill>
                  <a:schemeClr val="tx1">
                    <a:tint val="75000"/>
                  </a:schemeClr>
                </a:solidFill>
              </a:defRPr>
            </a:lvl1pPr>
            <a:lvl2pPr marL="655146" indent="0" algn="ctr">
              <a:buNone/>
              <a:defRPr>
                <a:solidFill>
                  <a:schemeClr val="tx1">
                    <a:tint val="75000"/>
                  </a:schemeClr>
                </a:solidFill>
              </a:defRPr>
            </a:lvl2pPr>
            <a:lvl3pPr marL="1310293" indent="0" algn="ctr">
              <a:buNone/>
              <a:defRPr>
                <a:solidFill>
                  <a:schemeClr val="tx1">
                    <a:tint val="75000"/>
                  </a:schemeClr>
                </a:solidFill>
              </a:defRPr>
            </a:lvl3pPr>
            <a:lvl4pPr marL="1965437" indent="0" algn="ctr">
              <a:buNone/>
              <a:defRPr>
                <a:solidFill>
                  <a:schemeClr val="tx1">
                    <a:tint val="75000"/>
                  </a:schemeClr>
                </a:solidFill>
              </a:defRPr>
            </a:lvl4pPr>
            <a:lvl5pPr marL="2620584" indent="0" algn="ctr">
              <a:buNone/>
              <a:defRPr>
                <a:solidFill>
                  <a:schemeClr val="tx1">
                    <a:tint val="75000"/>
                  </a:schemeClr>
                </a:solidFill>
              </a:defRPr>
            </a:lvl5pPr>
            <a:lvl6pPr marL="3275732" indent="0" algn="ctr">
              <a:buNone/>
              <a:defRPr>
                <a:solidFill>
                  <a:schemeClr val="tx1">
                    <a:tint val="75000"/>
                  </a:schemeClr>
                </a:solidFill>
              </a:defRPr>
            </a:lvl6pPr>
            <a:lvl7pPr marL="3930876" indent="0" algn="ctr">
              <a:buNone/>
              <a:defRPr>
                <a:solidFill>
                  <a:schemeClr val="tx1">
                    <a:tint val="75000"/>
                  </a:schemeClr>
                </a:solidFill>
              </a:defRPr>
            </a:lvl7pPr>
            <a:lvl8pPr marL="4586020" indent="0" algn="ctr">
              <a:buNone/>
              <a:defRPr>
                <a:solidFill>
                  <a:schemeClr val="tx1">
                    <a:tint val="75000"/>
                  </a:schemeClr>
                </a:solidFill>
              </a:defRPr>
            </a:lvl8pPr>
            <a:lvl9pPr marL="5241168" indent="0" algn="ctr">
              <a:buNone/>
              <a:defRPr>
                <a:solidFill>
                  <a:schemeClr val="tx1">
                    <a:tint val="75000"/>
                  </a:schemeClr>
                </a:solidFill>
              </a:defRPr>
            </a:lvl9pPr>
          </a:lstStyle>
          <a:p>
            <a:r>
              <a:rPr lang="en-US"/>
              <a:t>Click to edit Master subtitle style</a:t>
            </a:r>
            <a:endParaRPr lang="en-CA"/>
          </a:p>
        </p:txBody>
      </p:sp>
      <p:sp>
        <p:nvSpPr>
          <p:cNvPr id="4" name="Date Placeholder 3"/>
          <p:cNvSpPr>
            <a:spLocks noGrp="1"/>
          </p:cNvSpPr>
          <p:nvPr>
            <p:ph type="dt" sz="half" idx="10"/>
          </p:nvPr>
        </p:nvSpPr>
        <p:spPr/>
        <p:txBody>
          <a:bodyPr/>
          <a:lstStyle/>
          <a:p>
            <a:fld id="{1A6B201A-6150-4DA9-81FD-533D00A16529}" type="datetimeFigureOut">
              <a:rPr lang="en-CA" smtClean="0"/>
              <a:t>2024-05-23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12076BC-F609-4CEA-A142-B8B194A9C7FA}" type="slidenum">
              <a:rPr lang="en-CA" smtClean="0"/>
              <a:t>‹#›</a:t>
            </a:fld>
            <a:endParaRPr lang="en-CA"/>
          </a:p>
        </p:txBody>
      </p:sp>
    </p:spTree>
    <p:extLst>
      <p:ext uri="{BB962C8B-B14F-4D97-AF65-F5344CB8AC3E}">
        <p14:creationId xmlns:p14="http://schemas.microsoft.com/office/powerpoint/2010/main" val="906638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1A6B201A-6150-4DA9-81FD-533D00A16529}" type="datetimeFigureOut">
              <a:rPr lang="en-CA" smtClean="0"/>
              <a:t>2024-05-23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12076BC-F609-4CEA-A142-B8B194A9C7FA}" type="slidenum">
              <a:rPr lang="en-CA" smtClean="0"/>
              <a:t>‹#›</a:t>
            </a:fld>
            <a:endParaRPr lang="en-CA"/>
          </a:p>
        </p:txBody>
      </p:sp>
    </p:spTree>
    <p:extLst>
      <p:ext uri="{BB962C8B-B14F-4D97-AF65-F5344CB8AC3E}">
        <p14:creationId xmlns:p14="http://schemas.microsoft.com/office/powerpoint/2010/main" val="353085793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51916487" y="1804679"/>
            <a:ext cx="16110826" cy="38468931"/>
          </a:xfrm>
        </p:spPr>
        <p:txBody>
          <a:bodyPr vert="eaVert"/>
          <a:lstStyle/>
          <a:p>
            <a:r>
              <a:rPr lang="en-US"/>
              <a:t>Click to edit Master title style</a:t>
            </a:r>
            <a:endParaRPr lang="en-CA"/>
          </a:p>
        </p:txBody>
      </p:sp>
      <p:sp>
        <p:nvSpPr>
          <p:cNvPr id="3" name="Vertical Text Placeholder 2"/>
          <p:cNvSpPr>
            <a:spLocks noGrp="1"/>
          </p:cNvSpPr>
          <p:nvPr>
            <p:ph type="body" orient="vert" idx="1"/>
          </p:nvPr>
        </p:nvSpPr>
        <p:spPr>
          <a:xfrm>
            <a:off x="3577119" y="1804679"/>
            <a:ext cx="47676434" cy="3846893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1A6B201A-6150-4DA9-81FD-533D00A16529}" type="datetimeFigureOut">
              <a:rPr lang="en-CA" smtClean="0"/>
              <a:t>2024-05-23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12076BC-F609-4CEA-A142-B8B194A9C7FA}" type="slidenum">
              <a:rPr lang="en-CA" smtClean="0"/>
              <a:t>‹#›</a:t>
            </a:fld>
            <a:endParaRPr lang="en-CA"/>
          </a:p>
        </p:txBody>
      </p:sp>
    </p:spTree>
    <p:extLst>
      <p:ext uri="{BB962C8B-B14F-4D97-AF65-F5344CB8AC3E}">
        <p14:creationId xmlns:p14="http://schemas.microsoft.com/office/powerpoint/2010/main" val="19169274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10"/>
          </p:nvPr>
        </p:nvSpPr>
        <p:spPr/>
        <p:txBody>
          <a:bodyPr/>
          <a:lstStyle/>
          <a:p>
            <a:fld id="{1A6B201A-6150-4DA9-81FD-533D00A16529}" type="datetimeFigureOut">
              <a:rPr lang="en-CA" smtClean="0"/>
              <a:t>2024-05-23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12076BC-F609-4CEA-A142-B8B194A9C7FA}" type="slidenum">
              <a:rPr lang="en-CA" smtClean="0"/>
              <a:t>‹#›</a:t>
            </a:fld>
            <a:endParaRPr lang="en-CA"/>
          </a:p>
        </p:txBody>
      </p:sp>
    </p:spTree>
    <p:extLst>
      <p:ext uri="{BB962C8B-B14F-4D97-AF65-F5344CB8AC3E}">
        <p14:creationId xmlns:p14="http://schemas.microsoft.com/office/powerpoint/2010/main" val="28498260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142073" y="25560034"/>
            <a:ext cx="33809941" cy="7900033"/>
          </a:xfrm>
        </p:spPr>
        <p:txBody>
          <a:bodyPr anchor="t"/>
          <a:lstStyle>
            <a:lvl1pPr algn="l">
              <a:defRPr sz="5774" b="1" cap="all"/>
            </a:lvl1pPr>
          </a:lstStyle>
          <a:p>
            <a:r>
              <a:rPr lang="en-US"/>
              <a:t>Click to edit Master title style</a:t>
            </a:r>
            <a:endParaRPr lang="en-CA"/>
          </a:p>
        </p:txBody>
      </p:sp>
      <p:sp>
        <p:nvSpPr>
          <p:cNvPr id="3" name="Text Placeholder 2"/>
          <p:cNvSpPr>
            <a:spLocks noGrp="1"/>
          </p:cNvSpPr>
          <p:nvPr>
            <p:ph type="body" idx="1"/>
          </p:nvPr>
        </p:nvSpPr>
        <p:spPr>
          <a:xfrm>
            <a:off x="3142073" y="16858952"/>
            <a:ext cx="33809941" cy="8701086"/>
          </a:xfrm>
        </p:spPr>
        <p:txBody>
          <a:bodyPr anchor="b"/>
          <a:lstStyle>
            <a:lvl1pPr marL="0" indent="0">
              <a:buNone/>
              <a:defRPr sz="2837">
                <a:solidFill>
                  <a:schemeClr val="tx1">
                    <a:tint val="75000"/>
                  </a:schemeClr>
                </a:solidFill>
              </a:defRPr>
            </a:lvl1pPr>
            <a:lvl2pPr marL="655146" indent="0">
              <a:buNone/>
              <a:defRPr sz="2553">
                <a:solidFill>
                  <a:schemeClr val="tx1">
                    <a:tint val="75000"/>
                  </a:schemeClr>
                </a:solidFill>
              </a:defRPr>
            </a:lvl2pPr>
            <a:lvl3pPr marL="1310293" indent="0">
              <a:buNone/>
              <a:defRPr sz="2274">
                <a:solidFill>
                  <a:schemeClr val="tx1">
                    <a:tint val="75000"/>
                  </a:schemeClr>
                </a:solidFill>
              </a:defRPr>
            </a:lvl3pPr>
            <a:lvl4pPr marL="1965437" indent="0">
              <a:buNone/>
              <a:defRPr sz="1986">
                <a:solidFill>
                  <a:schemeClr val="tx1">
                    <a:tint val="75000"/>
                  </a:schemeClr>
                </a:solidFill>
              </a:defRPr>
            </a:lvl4pPr>
            <a:lvl5pPr marL="2620584" indent="0">
              <a:buNone/>
              <a:defRPr sz="1986">
                <a:solidFill>
                  <a:schemeClr val="tx1">
                    <a:tint val="75000"/>
                  </a:schemeClr>
                </a:solidFill>
              </a:defRPr>
            </a:lvl5pPr>
            <a:lvl6pPr marL="3275732" indent="0">
              <a:buNone/>
              <a:defRPr sz="1986">
                <a:solidFill>
                  <a:schemeClr val="tx1">
                    <a:tint val="75000"/>
                  </a:schemeClr>
                </a:solidFill>
              </a:defRPr>
            </a:lvl6pPr>
            <a:lvl7pPr marL="3930876" indent="0">
              <a:buNone/>
              <a:defRPr sz="1986">
                <a:solidFill>
                  <a:schemeClr val="tx1">
                    <a:tint val="75000"/>
                  </a:schemeClr>
                </a:solidFill>
              </a:defRPr>
            </a:lvl7pPr>
            <a:lvl8pPr marL="4586020" indent="0">
              <a:buNone/>
              <a:defRPr sz="1986">
                <a:solidFill>
                  <a:schemeClr val="tx1">
                    <a:tint val="75000"/>
                  </a:schemeClr>
                </a:solidFill>
              </a:defRPr>
            </a:lvl8pPr>
            <a:lvl9pPr marL="5241168" indent="0">
              <a:buNone/>
              <a:defRPr sz="1986">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A6B201A-6150-4DA9-81FD-533D00A16529}" type="datetimeFigureOut">
              <a:rPr lang="en-CA" smtClean="0"/>
              <a:t>2024-05-23</a:t>
            </a:fld>
            <a:endParaRPr lang="en-CA"/>
          </a:p>
        </p:txBody>
      </p:sp>
      <p:sp>
        <p:nvSpPr>
          <p:cNvPr id="5" name="Footer Placeholder 4"/>
          <p:cNvSpPr>
            <a:spLocks noGrp="1"/>
          </p:cNvSpPr>
          <p:nvPr>
            <p:ph type="ftr" sz="quarter" idx="11"/>
          </p:nvPr>
        </p:nvSpPr>
        <p:spPr/>
        <p:txBody>
          <a:bodyPr/>
          <a:lstStyle/>
          <a:p>
            <a:endParaRPr lang="en-CA"/>
          </a:p>
        </p:txBody>
      </p:sp>
      <p:sp>
        <p:nvSpPr>
          <p:cNvPr id="6" name="Slide Number Placeholder 5"/>
          <p:cNvSpPr>
            <a:spLocks noGrp="1"/>
          </p:cNvSpPr>
          <p:nvPr>
            <p:ph type="sldNum" sz="quarter" idx="12"/>
          </p:nvPr>
        </p:nvSpPr>
        <p:spPr/>
        <p:txBody>
          <a:bodyPr/>
          <a:lstStyle/>
          <a:p>
            <a:fld id="{E12076BC-F609-4CEA-A142-B8B194A9C7FA}" type="slidenum">
              <a:rPr lang="en-CA" smtClean="0"/>
              <a:t>‹#›</a:t>
            </a:fld>
            <a:endParaRPr lang="en-CA"/>
          </a:p>
        </p:txBody>
      </p:sp>
    </p:spTree>
    <p:extLst>
      <p:ext uri="{BB962C8B-B14F-4D97-AF65-F5344CB8AC3E}">
        <p14:creationId xmlns:p14="http://schemas.microsoft.com/office/powerpoint/2010/main" val="38098313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Content Placeholder 2"/>
          <p:cNvSpPr>
            <a:spLocks noGrp="1"/>
          </p:cNvSpPr>
          <p:nvPr>
            <p:ph sz="half" idx="1"/>
          </p:nvPr>
        </p:nvSpPr>
        <p:spPr>
          <a:xfrm>
            <a:off x="3577117" y="10514969"/>
            <a:ext cx="31890176" cy="29758644"/>
          </a:xfrm>
        </p:spPr>
        <p:txBody>
          <a:bodyPr/>
          <a:lstStyle>
            <a:lvl1pPr>
              <a:defRPr sz="3972"/>
            </a:lvl1pPr>
            <a:lvl2pPr>
              <a:defRPr sz="3405"/>
            </a:lvl2pPr>
            <a:lvl3pPr>
              <a:defRPr sz="2837"/>
            </a:lvl3pPr>
            <a:lvl4pPr>
              <a:defRPr sz="2553"/>
            </a:lvl4pPr>
            <a:lvl5pPr>
              <a:defRPr sz="2553"/>
            </a:lvl5pPr>
            <a:lvl6pPr>
              <a:defRPr sz="2553"/>
            </a:lvl6pPr>
            <a:lvl7pPr>
              <a:defRPr sz="2553"/>
            </a:lvl7pPr>
            <a:lvl8pPr>
              <a:defRPr sz="2553"/>
            </a:lvl8pPr>
            <a:lvl9pPr>
              <a:defRPr sz="255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Content Placeholder 3"/>
          <p:cNvSpPr>
            <a:spLocks noGrp="1"/>
          </p:cNvSpPr>
          <p:nvPr>
            <p:ph sz="half" idx="2"/>
          </p:nvPr>
        </p:nvSpPr>
        <p:spPr>
          <a:xfrm>
            <a:off x="36130234" y="10514969"/>
            <a:ext cx="31897084" cy="29758644"/>
          </a:xfrm>
        </p:spPr>
        <p:txBody>
          <a:bodyPr/>
          <a:lstStyle>
            <a:lvl1pPr>
              <a:defRPr sz="3972"/>
            </a:lvl1pPr>
            <a:lvl2pPr>
              <a:defRPr sz="3405"/>
            </a:lvl2pPr>
            <a:lvl3pPr>
              <a:defRPr sz="2837"/>
            </a:lvl3pPr>
            <a:lvl4pPr>
              <a:defRPr sz="2553"/>
            </a:lvl4pPr>
            <a:lvl5pPr>
              <a:defRPr sz="2553"/>
            </a:lvl5pPr>
            <a:lvl6pPr>
              <a:defRPr sz="2553"/>
            </a:lvl6pPr>
            <a:lvl7pPr>
              <a:defRPr sz="2553"/>
            </a:lvl7pPr>
            <a:lvl8pPr>
              <a:defRPr sz="2553"/>
            </a:lvl8pPr>
            <a:lvl9pPr>
              <a:defRPr sz="255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Date Placeholder 4"/>
          <p:cNvSpPr>
            <a:spLocks noGrp="1"/>
          </p:cNvSpPr>
          <p:nvPr>
            <p:ph type="dt" sz="half" idx="10"/>
          </p:nvPr>
        </p:nvSpPr>
        <p:spPr/>
        <p:txBody>
          <a:bodyPr/>
          <a:lstStyle/>
          <a:p>
            <a:fld id="{1A6B201A-6150-4DA9-81FD-533D00A16529}" type="datetimeFigureOut">
              <a:rPr lang="en-CA" smtClean="0"/>
              <a:t>2024-05-23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12076BC-F609-4CEA-A142-B8B194A9C7FA}" type="slidenum">
              <a:rPr lang="en-CA" smtClean="0"/>
              <a:t>‹#›</a:t>
            </a:fld>
            <a:endParaRPr lang="en-CA"/>
          </a:p>
        </p:txBody>
      </p:sp>
    </p:spTree>
    <p:extLst>
      <p:ext uri="{BB962C8B-B14F-4D97-AF65-F5344CB8AC3E}">
        <p14:creationId xmlns:p14="http://schemas.microsoft.com/office/powerpoint/2010/main" val="203961135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988837" y="1592911"/>
            <a:ext cx="35798759" cy="6629401"/>
          </a:xfrm>
        </p:spPr>
        <p:txBody>
          <a:bodyPr/>
          <a:lstStyle>
            <a:lvl1pPr>
              <a:defRPr/>
            </a:lvl1pPr>
          </a:lstStyle>
          <a:p>
            <a:r>
              <a:rPr lang="en-US"/>
              <a:t>Click to edit Master title style</a:t>
            </a:r>
            <a:endParaRPr lang="en-CA"/>
          </a:p>
        </p:txBody>
      </p:sp>
      <p:sp>
        <p:nvSpPr>
          <p:cNvPr id="3" name="Text Placeholder 2"/>
          <p:cNvSpPr>
            <a:spLocks noGrp="1"/>
          </p:cNvSpPr>
          <p:nvPr>
            <p:ph type="body" idx="1"/>
          </p:nvPr>
        </p:nvSpPr>
        <p:spPr>
          <a:xfrm>
            <a:off x="1988821" y="8903658"/>
            <a:ext cx="17574818" cy="3710622"/>
          </a:xfrm>
        </p:spPr>
        <p:txBody>
          <a:bodyPr anchor="b"/>
          <a:lstStyle>
            <a:lvl1pPr marL="0" indent="0">
              <a:buNone/>
              <a:defRPr sz="3405" b="1"/>
            </a:lvl1pPr>
            <a:lvl2pPr marL="655146" indent="0">
              <a:buNone/>
              <a:defRPr sz="2837" b="1"/>
            </a:lvl2pPr>
            <a:lvl3pPr marL="1310293" indent="0">
              <a:buNone/>
              <a:defRPr sz="2553" b="1"/>
            </a:lvl3pPr>
            <a:lvl4pPr marL="1965437" indent="0">
              <a:buNone/>
              <a:defRPr sz="2274" b="1"/>
            </a:lvl4pPr>
            <a:lvl5pPr marL="2620584" indent="0">
              <a:buNone/>
              <a:defRPr sz="2274" b="1"/>
            </a:lvl5pPr>
            <a:lvl6pPr marL="3275732" indent="0">
              <a:buNone/>
              <a:defRPr sz="2274" b="1"/>
            </a:lvl6pPr>
            <a:lvl7pPr marL="3930876" indent="0">
              <a:buNone/>
              <a:defRPr sz="2274" b="1"/>
            </a:lvl7pPr>
            <a:lvl8pPr marL="4586020" indent="0">
              <a:buNone/>
              <a:defRPr sz="2274" b="1"/>
            </a:lvl8pPr>
            <a:lvl9pPr marL="5241168" indent="0">
              <a:buNone/>
              <a:defRPr sz="2274" b="1"/>
            </a:lvl9pPr>
          </a:lstStyle>
          <a:p>
            <a:pPr lvl="0"/>
            <a:r>
              <a:rPr lang="en-US"/>
              <a:t>Click to edit Master text styles</a:t>
            </a:r>
          </a:p>
        </p:txBody>
      </p:sp>
      <p:sp>
        <p:nvSpPr>
          <p:cNvPr id="4" name="Content Placeholder 3"/>
          <p:cNvSpPr>
            <a:spLocks noGrp="1"/>
          </p:cNvSpPr>
          <p:nvPr>
            <p:ph sz="half" idx="2"/>
          </p:nvPr>
        </p:nvSpPr>
        <p:spPr>
          <a:xfrm>
            <a:off x="1988821" y="12614281"/>
            <a:ext cx="17574818" cy="22917468"/>
          </a:xfrm>
        </p:spPr>
        <p:txBody>
          <a:bodyPr/>
          <a:lstStyle>
            <a:lvl1pPr>
              <a:defRPr sz="3405"/>
            </a:lvl1pPr>
            <a:lvl2pPr>
              <a:defRPr sz="2837"/>
            </a:lvl2pPr>
            <a:lvl3pPr>
              <a:defRPr sz="2553"/>
            </a:lvl3pPr>
            <a:lvl4pPr>
              <a:defRPr sz="2274"/>
            </a:lvl4pPr>
            <a:lvl5pPr>
              <a:defRPr sz="2274"/>
            </a:lvl5pPr>
            <a:lvl6pPr>
              <a:defRPr sz="2274"/>
            </a:lvl6pPr>
            <a:lvl7pPr>
              <a:defRPr sz="2274"/>
            </a:lvl7pPr>
            <a:lvl8pPr>
              <a:defRPr sz="2274"/>
            </a:lvl8pPr>
            <a:lvl9pPr>
              <a:defRPr sz="227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5" name="Text Placeholder 4"/>
          <p:cNvSpPr>
            <a:spLocks noGrp="1"/>
          </p:cNvSpPr>
          <p:nvPr>
            <p:ph type="body" sz="quarter" idx="3"/>
          </p:nvPr>
        </p:nvSpPr>
        <p:spPr>
          <a:xfrm>
            <a:off x="20205873" y="8903658"/>
            <a:ext cx="17581721" cy="3710622"/>
          </a:xfrm>
        </p:spPr>
        <p:txBody>
          <a:bodyPr anchor="b"/>
          <a:lstStyle>
            <a:lvl1pPr marL="0" indent="0">
              <a:buNone/>
              <a:defRPr sz="3405" b="1"/>
            </a:lvl1pPr>
            <a:lvl2pPr marL="655146" indent="0">
              <a:buNone/>
              <a:defRPr sz="2837" b="1"/>
            </a:lvl2pPr>
            <a:lvl3pPr marL="1310293" indent="0">
              <a:buNone/>
              <a:defRPr sz="2553" b="1"/>
            </a:lvl3pPr>
            <a:lvl4pPr marL="1965437" indent="0">
              <a:buNone/>
              <a:defRPr sz="2274" b="1"/>
            </a:lvl4pPr>
            <a:lvl5pPr marL="2620584" indent="0">
              <a:buNone/>
              <a:defRPr sz="2274" b="1"/>
            </a:lvl5pPr>
            <a:lvl6pPr marL="3275732" indent="0">
              <a:buNone/>
              <a:defRPr sz="2274" b="1"/>
            </a:lvl6pPr>
            <a:lvl7pPr marL="3930876" indent="0">
              <a:buNone/>
              <a:defRPr sz="2274" b="1"/>
            </a:lvl7pPr>
            <a:lvl8pPr marL="4586020" indent="0">
              <a:buNone/>
              <a:defRPr sz="2274" b="1"/>
            </a:lvl8pPr>
            <a:lvl9pPr marL="5241168" indent="0">
              <a:buNone/>
              <a:defRPr sz="2274" b="1"/>
            </a:lvl9pPr>
          </a:lstStyle>
          <a:p>
            <a:pPr lvl="0"/>
            <a:r>
              <a:rPr lang="en-US"/>
              <a:t>Click to edit Master text styles</a:t>
            </a:r>
          </a:p>
        </p:txBody>
      </p:sp>
      <p:sp>
        <p:nvSpPr>
          <p:cNvPr id="6" name="Content Placeholder 5"/>
          <p:cNvSpPr>
            <a:spLocks noGrp="1"/>
          </p:cNvSpPr>
          <p:nvPr>
            <p:ph sz="quarter" idx="4"/>
          </p:nvPr>
        </p:nvSpPr>
        <p:spPr>
          <a:xfrm>
            <a:off x="20205873" y="12614281"/>
            <a:ext cx="17581721" cy="22917468"/>
          </a:xfrm>
        </p:spPr>
        <p:txBody>
          <a:bodyPr/>
          <a:lstStyle>
            <a:lvl1pPr>
              <a:defRPr sz="3405"/>
            </a:lvl1pPr>
            <a:lvl2pPr>
              <a:defRPr sz="2837"/>
            </a:lvl2pPr>
            <a:lvl3pPr>
              <a:defRPr sz="2553"/>
            </a:lvl3pPr>
            <a:lvl4pPr>
              <a:defRPr sz="2274"/>
            </a:lvl4pPr>
            <a:lvl5pPr>
              <a:defRPr sz="2274"/>
            </a:lvl5pPr>
            <a:lvl6pPr>
              <a:defRPr sz="2274"/>
            </a:lvl6pPr>
            <a:lvl7pPr>
              <a:defRPr sz="2274"/>
            </a:lvl7pPr>
            <a:lvl8pPr>
              <a:defRPr sz="2274"/>
            </a:lvl8pPr>
            <a:lvl9pPr>
              <a:defRPr sz="2274"/>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7" name="Date Placeholder 6"/>
          <p:cNvSpPr>
            <a:spLocks noGrp="1"/>
          </p:cNvSpPr>
          <p:nvPr>
            <p:ph type="dt" sz="half" idx="10"/>
          </p:nvPr>
        </p:nvSpPr>
        <p:spPr/>
        <p:txBody>
          <a:bodyPr/>
          <a:lstStyle/>
          <a:p>
            <a:fld id="{1A6B201A-6150-4DA9-81FD-533D00A16529}" type="datetimeFigureOut">
              <a:rPr lang="en-CA" smtClean="0"/>
              <a:t>2024-05-23</a:t>
            </a:fld>
            <a:endParaRPr lang="en-CA"/>
          </a:p>
        </p:txBody>
      </p:sp>
      <p:sp>
        <p:nvSpPr>
          <p:cNvPr id="8" name="Footer Placeholder 7"/>
          <p:cNvSpPr>
            <a:spLocks noGrp="1"/>
          </p:cNvSpPr>
          <p:nvPr>
            <p:ph type="ftr" sz="quarter" idx="11"/>
          </p:nvPr>
        </p:nvSpPr>
        <p:spPr/>
        <p:txBody>
          <a:bodyPr/>
          <a:lstStyle/>
          <a:p>
            <a:endParaRPr lang="en-CA"/>
          </a:p>
        </p:txBody>
      </p:sp>
      <p:sp>
        <p:nvSpPr>
          <p:cNvPr id="9" name="Slide Number Placeholder 8"/>
          <p:cNvSpPr>
            <a:spLocks noGrp="1"/>
          </p:cNvSpPr>
          <p:nvPr>
            <p:ph type="sldNum" sz="quarter" idx="12"/>
          </p:nvPr>
        </p:nvSpPr>
        <p:spPr/>
        <p:txBody>
          <a:bodyPr/>
          <a:lstStyle/>
          <a:p>
            <a:fld id="{E12076BC-F609-4CEA-A142-B8B194A9C7FA}" type="slidenum">
              <a:rPr lang="en-CA" smtClean="0"/>
              <a:t>‹#›</a:t>
            </a:fld>
            <a:endParaRPr lang="en-CA"/>
          </a:p>
        </p:txBody>
      </p:sp>
    </p:spTree>
    <p:extLst>
      <p:ext uri="{BB962C8B-B14F-4D97-AF65-F5344CB8AC3E}">
        <p14:creationId xmlns:p14="http://schemas.microsoft.com/office/powerpoint/2010/main" val="21345069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CA"/>
          </a:p>
        </p:txBody>
      </p:sp>
      <p:sp>
        <p:nvSpPr>
          <p:cNvPr id="3" name="Date Placeholder 2"/>
          <p:cNvSpPr>
            <a:spLocks noGrp="1"/>
          </p:cNvSpPr>
          <p:nvPr>
            <p:ph type="dt" sz="half" idx="10"/>
          </p:nvPr>
        </p:nvSpPr>
        <p:spPr/>
        <p:txBody>
          <a:bodyPr/>
          <a:lstStyle/>
          <a:p>
            <a:fld id="{1A6B201A-6150-4DA9-81FD-533D00A16529}" type="datetimeFigureOut">
              <a:rPr lang="en-CA" smtClean="0"/>
              <a:t>2024-05-23</a:t>
            </a:fld>
            <a:endParaRPr lang="en-CA"/>
          </a:p>
        </p:txBody>
      </p:sp>
      <p:sp>
        <p:nvSpPr>
          <p:cNvPr id="4" name="Footer Placeholder 3"/>
          <p:cNvSpPr>
            <a:spLocks noGrp="1"/>
          </p:cNvSpPr>
          <p:nvPr>
            <p:ph type="ftr" sz="quarter" idx="11"/>
          </p:nvPr>
        </p:nvSpPr>
        <p:spPr/>
        <p:txBody>
          <a:bodyPr/>
          <a:lstStyle/>
          <a:p>
            <a:endParaRPr lang="en-CA"/>
          </a:p>
        </p:txBody>
      </p:sp>
      <p:sp>
        <p:nvSpPr>
          <p:cNvPr id="5" name="Slide Number Placeholder 4"/>
          <p:cNvSpPr>
            <a:spLocks noGrp="1"/>
          </p:cNvSpPr>
          <p:nvPr>
            <p:ph type="sldNum" sz="quarter" idx="12"/>
          </p:nvPr>
        </p:nvSpPr>
        <p:spPr/>
        <p:txBody>
          <a:bodyPr/>
          <a:lstStyle/>
          <a:p>
            <a:fld id="{E12076BC-F609-4CEA-A142-B8B194A9C7FA}" type="slidenum">
              <a:rPr lang="en-CA" smtClean="0"/>
              <a:t>‹#›</a:t>
            </a:fld>
            <a:endParaRPr lang="en-CA"/>
          </a:p>
        </p:txBody>
      </p:sp>
    </p:spTree>
    <p:extLst>
      <p:ext uri="{BB962C8B-B14F-4D97-AF65-F5344CB8AC3E}">
        <p14:creationId xmlns:p14="http://schemas.microsoft.com/office/powerpoint/2010/main" val="977552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A6B201A-6150-4DA9-81FD-533D00A16529}" type="datetimeFigureOut">
              <a:rPr lang="en-CA" smtClean="0"/>
              <a:t>2024-05-23</a:t>
            </a:fld>
            <a:endParaRPr lang="en-CA"/>
          </a:p>
        </p:txBody>
      </p:sp>
      <p:sp>
        <p:nvSpPr>
          <p:cNvPr id="3" name="Footer Placeholder 2"/>
          <p:cNvSpPr>
            <a:spLocks noGrp="1"/>
          </p:cNvSpPr>
          <p:nvPr>
            <p:ph type="ftr" sz="quarter" idx="11"/>
          </p:nvPr>
        </p:nvSpPr>
        <p:spPr/>
        <p:txBody>
          <a:bodyPr/>
          <a:lstStyle/>
          <a:p>
            <a:endParaRPr lang="en-CA"/>
          </a:p>
        </p:txBody>
      </p:sp>
      <p:sp>
        <p:nvSpPr>
          <p:cNvPr id="4" name="Slide Number Placeholder 3"/>
          <p:cNvSpPr>
            <a:spLocks noGrp="1"/>
          </p:cNvSpPr>
          <p:nvPr>
            <p:ph type="sldNum" sz="quarter" idx="12"/>
          </p:nvPr>
        </p:nvSpPr>
        <p:spPr/>
        <p:txBody>
          <a:bodyPr/>
          <a:lstStyle/>
          <a:p>
            <a:fld id="{E12076BC-F609-4CEA-A142-B8B194A9C7FA}" type="slidenum">
              <a:rPr lang="en-CA" smtClean="0"/>
              <a:t>‹#›</a:t>
            </a:fld>
            <a:endParaRPr lang="en-CA"/>
          </a:p>
        </p:txBody>
      </p:sp>
    </p:spTree>
    <p:extLst>
      <p:ext uri="{BB962C8B-B14F-4D97-AF65-F5344CB8AC3E}">
        <p14:creationId xmlns:p14="http://schemas.microsoft.com/office/powerpoint/2010/main" val="19357894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988822" y="1583698"/>
            <a:ext cx="13086162" cy="6739890"/>
          </a:xfrm>
        </p:spPr>
        <p:txBody>
          <a:bodyPr anchor="b"/>
          <a:lstStyle>
            <a:lvl1pPr algn="l">
              <a:defRPr sz="2837" b="1"/>
            </a:lvl1pPr>
          </a:lstStyle>
          <a:p>
            <a:r>
              <a:rPr lang="en-US"/>
              <a:t>Click to edit Master title style</a:t>
            </a:r>
            <a:endParaRPr lang="en-CA"/>
          </a:p>
        </p:txBody>
      </p:sp>
      <p:sp>
        <p:nvSpPr>
          <p:cNvPr id="3" name="Content Placeholder 2"/>
          <p:cNvSpPr>
            <a:spLocks noGrp="1"/>
          </p:cNvSpPr>
          <p:nvPr>
            <p:ph idx="1"/>
          </p:nvPr>
        </p:nvSpPr>
        <p:spPr>
          <a:xfrm>
            <a:off x="15551478" y="1583703"/>
            <a:ext cx="22236114" cy="33948056"/>
          </a:xfrm>
        </p:spPr>
        <p:txBody>
          <a:bodyPr/>
          <a:lstStyle>
            <a:lvl1pPr>
              <a:defRPr sz="4539"/>
            </a:lvl1pPr>
            <a:lvl2pPr>
              <a:defRPr sz="3972"/>
            </a:lvl2pPr>
            <a:lvl3pPr>
              <a:defRPr sz="3405"/>
            </a:lvl3pPr>
            <a:lvl4pPr>
              <a:defRPr sz="2837"/>
            </a:lvl4pPr>
            <a:lvl5pPr>
              <a:defRPr sz="2837"/>
            </a:lvl5pPr>
            <a:lvl6pPr>
              <a:defRPr sz="2837"/>
            </a:lvl6pPr>
            <a:lvl7pPr>
              <a:defRPr sz="2837"/>
            </a:lvl7pPr>
            <a:lvl8pPr>
              <a:defRPr sz="2837"/>
            </a:lvl8pPr>
            <a:lvl9pPr>
              <a:defRPr sz="283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Text Placeholder 3"/>
          <p:cNvSpPr>
            <a:spLocks noGrp="1"/>
          </p:cNvSpPr>
          <p:nvPr>
            <p:ph type="body" sz="half" idx="2"/>
          </p:nvPr>
        </p:nvSpPr>
        <p:spPr>
          <a:xfrm>
            <a:off x="1988822" y="8323598"/>
            <a:ext cx="13086162" cy="27208166"/>
          </a:xfrm>
        </p:spPr>
        <p:txBody>
          <a:bodyPr/>
          <a:lstStyle>
            <a:lvl1pPr marL="0" indent="0">
              <a:buNone/>
              <a:defRPr sz="1986"/>
            </a:lvl1pPr>
            <a:lvl2pPr marL="655146" indent="0">
              <a:buNone/>
              <a:defRPr sz="1702"/>
            </a:lvl2pPr>
            <a:lvl3pPr marL="1310293" indent="0">
              <a:buNone/>
              <a:defRPr sz="1419"/>
            </a:lvl3pPr>
            <a:lvl4pPr marL="1965437" indent="0">
              <a:buNone/>
              <a:defRPr sz="1323"/>
            </a:lvl4pPr>
            <a:lvl5pPr marL="2620584" indent="0">
              <a:buNone/>
              <a:defRPr sz="1323"/>
            </a:lvl5pPr>
            <a:lvl6pPr marL="3275732" indent="0">
              <a:buNone/>
              <a:defRPr sz="1323"/>
            </a:lvl6pPr>
            <a:lvl7pPr marL="3930876" indent="0">
              <a:buNone/>
              <a:defRPr sz="1323"/>
            </a:lvl7pPr>
            <a:lvl8pPr marL="4586020" indent="0">
              <a:buNone/>
              <a:defRPr sz="1323"/>
            </a:lvl8pPr>
            <a:lvl9pPr marL="5241168" indent="0">
              <a:buNone/>
              <a:defRPr sz="1323"/>
            </a:lvl9pPr>
          </a:lstStyle>
          <a:p>
            <a:pPr lvl="0"/>
            <a:r>
              <a:rPr lang="en-US"/>
              <a:t>Click to edit Master text styles</a:t>
            </a:r>
          </a:p>
        </p:txBody>
      </p:sp>
      <p:sp>
        <p:nvSpPr>
          <p:cNvPr id="5" name="Date Placeholder 4"/>
          <p:cNvSpPr>
            <a:spLocks noGrp="1"/>
          </p:cNvSpPr>
          <p:nvPr>
            <p:ph type="dt" sz="half" idx="10"/>
          </p:nvPr>
        </p:nvSpPr>
        <p:spPr/>
        <p:txBody>
          <a:bodyPr/>
          <a:lstStyle/>
          <a:p>
            <a:fld id="{1A6B201A-6150-4DA9-81FD-533D00A16529}" type="datetimeFigureOut">
              <a:rPr lang="en-CA" smtClean="0"/>
              <a:t>2024-05-23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12076BC-F609-4CEA-A142-B8B194A9C7FA}" type="slidenum">
              <a:rPr lang="en-CA" smtClean="0"/>
              <a:t>‹#›</a:t>
            </a:fld>
            <a:endParaRPr lang="en-CA"/>
          </a:p>
        </p:txBody>
      </p:sp>
    </p:spTree>
    <p:extLst>
      <p:ext uri="{BB962C8B-B14F-4D97-AF65-F5344CB8AC3E}">
        <p14:creationId xmlns:p14="http://schemas.microsoft.com/office/powerpoint/2010/main" val="10360035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796468" y="27843486"/>
            <a:ext cx="23865841" cy="3287081"/>
          </a:xfrm>
        </p:spPr>
        <p:txBody>
          <a:bodyPr anchor="b"/>
          <a:lstStyle>
            <a:lvl1pPr algn="l">
              <a:defRPr sz="2837" b="1"/>
            </a:lvl1pPr>
          </a:lstStyle>
          <a:p>
            <a:r>
              <a:rPr lang="en-US"/>
              <a:t>Click to edit Master title style</a:t>
            </a:r>
            <a:endParaRPr lang="en-CA"/>
          </a:p>
        </p:txBody>
      </p:sp>
      <p:sp>
        <p:nvSpPr>
          <p:cNvPr id="3" name="Picture Placeholder 2"/>
          <p:cNvSpPr>
            <a:spLocks noGrp="1"/>
          </p:cNvSpPr>
          <p:nvPr>
            <p:ph type="pic" idx="1"/>
          </p:nvPr>
        </p:nvSpPr>
        <p:spPr>
          <a:xfrm>
            <a:off x="7796468" y="3554107"/>
            <a:ext cx="23865841" cy="23865841"/>
          </a:xfrm>
        </p:spPr>
        <p:txBody>
          <a:bodyPr/>
          <a:lstStyle>
            <a:lvl1pPr marL="0" indent="0">
              <a:buNone/>
              <a:defRPr sz="4539"/>
            </a:lvl1pPr>
            <a:lvl2pPr marL="655146" indent="0">
              <a:buNone/>
              <a:defRPr sz="3972"/>
            </a:lvl2pPr>
            <a:lvl3pPr marL="1310293" indent="0">
              <a:buNone/>
              <a:defRPr sz="3405"/>
            </a:lvl3pPr>
            <a:lvl4pPr marL="1965437" indent="0">
              <a:buNone/>
              <a:defRPr sz="2837"/>
            </a:lvl4pPr>
            <a:lvl5pPr marL="2620584" indent="0">
              <a:buNone/>
              <a:defRPr sz="2837"/>
            </a:lvl5pPr>
            <a:lvl6pPr marL="3275732" indent="0">
              <a:buNone/>
              <a:defRPr sz="2837"/>
            </a:lvl6pPr>
            <a:lvl7pPr marL="3930876" indent="0">
              <a:buNone/>
              <a:defRPr sz="2837"/>
            </a:lvl7pPr>
            <a:lvl8pPr marL="4586020" indent="0">
              <a:buNone/>
              <a:defRPr sz="2837"/>
            </a:lvl8pPr>
            <a:lvl9pPr marL="5241168" indent="0">
              <a:buNone/>
              <a:defRPr sz="2837"/>
            </a:lvl9pPr>
          </a:lstStyle>
          <a:p>
            <a:endParaRPr lang="en-CA"/>
          </a:p>
        </p:txBody>
      </p:sp>
      <p:sp>
        <p:nvSpPr>
          <p:cNvPr id="4" name="Text Placeholder 3"/>
          <p:cNvSpPr>
            <a:spLocks noGrp="1"/>
          </p:cNvSpPr>
          <p:nvPr>
            <p:ph type="body" sz="half" idx="2"/>
          </p:nvPr>
        </p:nvSpPr>
        <p:spPr>
          <a:xfrm>
            <a:off x="7796468" y="31130566"/>
            <a:ext cx="23865841" cy="4668201"/>
          </a:xfrm>
        </p:spPr>
        <p:txBody>
          <a:bodyPr/>
          <a:lstStyle>
            <a:lvl1pPr marL="0" indent="0">
              <a:buNone/>
              <a:defRPr sz="1986"/>
            </a:lvl1pPr>
            <a:lvl2pPr marL="655146" indent="0">
              <a:buNone/>
              <a:defRPr sz="1702"/>
            </a:lvl2pPr>
            <a:lvl3pPr marL="1310293" indent="0">
              <a:buNone/>
              <a:defRPr sz="1419"/>
            </a:lvl3pPr>
            <a:lvl4pPr marL="1965437" indent="0">
              <a:buNone/>
              <a:defRPr sz="1323"/>
            </a:lvl4pPr>
            <a:lvl5pPr marL="2620584" indent="0">
              <a:buNone/>
              <a:defRPr sz="1323"/>
            </a:lvl5pPr>
            <a:lvl6pPr marL="3275732" indent="0">
              <a:buNone/>
              <a:defRPr sz="1323"/>
            </a:lvl6pPr>
            <a:lvl7pPr marL="3930876" indent="0">
              <a:buNone/>
              <a:defRPr sz="1323"/>
            </a:lvl7pPr>
            <a:lvl8pPr marL="4586020" indent="0">
              <a:buNone/>
              <a:defRPr sz="1323"/>
            </a:lvl8pPr>
            <a:lvl9pPr marL="5241168" indent="0">
              <a:buNone/>
              <a:defRPr sz="1323"/>
            </a:lvl9pPr>
          </a:lstStyle>
          <a:p>
            <a:pPr lvl="0"/>
            <a:r>
              <a:rPr lang="en-US"/>
              <a:t>Click to edit Master text styles</a:t>
            </a:r>
          </a:p>
        </p:txBody>
      </p:sp>
      <p:sp>
        <p:nvSpPr>
          <p:cNvPr id="5" name="Date Placeholder 4"/>
          <p:cNvSpPr>
            <a:spLocks noGrp="1"/>
          </p:cNvSpPr>
          <p:nvPr>
            <p:ph type="dt" sz="half" idx="10"/>
          </p:nvPr>
        </p:nvSpPr>
        <p:spPr/>
        <p:txBody>
          <a:bodyPr/>
          <a:lstStyle/>
          <a:p>
            <a:fld id="{1A6B201A-6150-4DA9-81FD-533D00A16529}" type="datetimeFigureOut">
              <a:rPr lang="en-CA" smtClean="0"/>
              <a:t>2024-05-23</a:t>
            </a:fld>
            <a:endParaRPr lang="en-CA"/>
          </a:p>
        </p:txBody>
      </p:sp>
      <p:sp>
        <p:nvSpPr>
          <p:cNvPr id="6" name="Footer Placeholder 5"/>
          <p:cNvSpPr>
            <a:spLocks noGrp="1"/>
          </p:cNvSpPr>
          <p:nvPr>
            <p:ph type="ftr" sz="quarter" idx="11"/>
          </p:nvPr>
        </p:nvSpPr>
        <p:spPr/>
        <p:txBody>
          <a:bodyPr/>
          <a:lstStyle/>
          <a:p>
            <a:endParaRPr lang="en-CA"/>
          </a:p>
        </p:txBody>
      </p:sp>
      <p:sp>
        <p:nvSpPr>
          <p:cNvPr id="7" name="Slide Number Placeholder 6"/>
          <p:cNvSpPr>
            <a:spLocks noGrp="1"/>
          </p:cNvSpPr>
          <p:nvPr>
            <p:ph type="sldNum" sz="quarter" idx="12"/>
          </p:nvPr>
        </p:nvSpPr>
        <p:spPr/>
        <p:txBody>
          <a:bodyPr/>
          <a:lstStyle/>
          <a:p>
            <a:fld id="{E12076BC-F609-4CEA-A142-B8B194A9C7FA}" type="slidenum">
              <a:rPr lang="en-CA" smtClean="0"/>
              <a:t>‹#›</a:t>
            </a:fld>
            <a:endParaRPr lang="en-CA"/>
          </a:p>
        </p:txBody>
      </p:sp>
    </p:spTree>
    <p:extLst>
      <p:ext uri="{BB962C8B-B14F-4D97-AF65-F5344CB8AC3E}">
        <p14:creationId xmlns:p14="http://schemas.microsoft.com/office/powerpoint/2010/main" val="157106941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988837" y="1592911"/>
            <a:ext cx="35798759" cy="6629401"/>
          </a:xfrm>
          <a:prstGeom prst="rect">
            <a:avLst/>
          </a:prstGeom>
        </p:spPr>
        <p:txBody>
          <a:bodyPr vert="horz" lIns="138468" tIns="69234" rIns="138468" bIns="69234" rtlCol="0" anchor="ctr">
            <a:normAutofit/>
          </a:bodyPr>
          <a:lstStyle/>
          <a:p>
            <a:r>
              <a:rPr lang="en-US"/>
              <a:t>Click to edit Master title style</a:t>
            </a:r>
            <a:endParaRPr lang="en-CA"/>
          </a:p>
        </p:txBody>
      </p:sp>
      <p:sp>
        <p:nvSpPr>
          <p:cNvPr id="3" name="Text Placeholder 2"/>
          <p:cNvSpPr>
            <a:spLocks noGrp="1"/>
          </p:cNvSpPr>
          <p:nvPr>
            <p:ph type="body" idx="1"/>
          </p:nvPr>
        </p:nvSpPr>
        <p:spPr>
          <a:xfrm>
            <a:off x="1988837" y="9281169"/>
            <a:ext cx="35798759" cy="26250586"/>
          </a:xfrm>
          <a:prstGeom prst="rect">
            <a:avLst/>
          </a:prstGeom>
        </p:spPr>
        <p:txBody>
          <a:bodyPr vert="horz" lIns="138468" tIns="69234" rIns="138468" bIns="69234"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4" name="Date Placeholder 3"/>
          <p:cNvSpPr>
            <a:spLocks noGrp="1"/>
          </p:cNvSpPr>
          <p:nvPr>
            <p:ph type="dt" sz="half" idx="2"/>
          </p:nvPr>
        </p:nvSpPr>
        <p:spPr>
          <a:xfrm>
            <a:off x="1988829" y="36866846"/>
            <a:ext cx="9281161" cy="2117722"/>
          </a:xfrm>
          <a:prstGeom prst="rect">
            <a:avLst/>
          </a:prstGeom>
        </p:spPr>
        <p:txBody>
          <a:bodyPr vert="horz" lIns="138468" tIns="69234" rIns="138468" bIns="69234" rtlCol="0" anchor="ctr"/>
          <a:lstStyle>
            <a:lvl1pPr algn="l">
              <a:defRPr sz="1702">
                <a:solidFill>
                  <a:schemeClr val="tx1">
                    <a:tint val="75000"/>
                  </a:schemeClr>
                </a:solidFill>
              </a:defRPr>
            </a:lvl1pPr>
          </a:lstStyle>
          <a:p>
            <a:fld id="{1A6B201A-6150-4DA9-81FD-533D00A16529}" type="datetimeFigureOut">
              <a:rPr lang="en-CA" smtClean="0"/>
              <a:t>2024-05-23</a:t>
            </a:fld>
            <a:endParaRPr lang="en-CA"/>
          </a:p>
        </p:txBody>
      </p:sp>
      <p:sp>
        <p:nvSpPr>
          <p:cNvPr id="5" name="Footer Placeholder 4"/>
          <p:cNvSpPr>
            <a:spLocks noGrp="1"/>
          </p:cNvSpPr>
          <p:nvPr>
            <p:ph type="ftr" sz="quarter" idx="3"/>
          </p:nvPr>
        </p:nvSpPr>
        <p:spPr>
          <a:xfrm>
            <a:off x="13590274" y="36866846"/>
            <a:ext cx="12595860" cy="2117722"/>
          </a:xfrm>
          <a:prstGeom prst="rect">
            <a:avLst/>
          </a:prstGeom>
        </p:spPr>
        <p:txBody>
          <a:bodyPr vert="horz" lIns="138468" tIns="69234" rIns="138468" bIns="69234" rtlCol="0" anchor="ctr"/>
          <a:lstStyle>
            <a:lvl1pPr algn="ctr">
              <a:defRPr sz="1702">
                <a:solidFill>
                  <a:schemeClr val="tx1">
                    <a:tint val="75000"/>
                  </a:schemeClr>
                </a:solidFill>
              </a:defRPr>
            </a:lvl1pPr>
          </a:lstStyle>
          <a:p>
            <a:endParaRPr lang="en-CA"/>
          </a:p>
        </p:txBody>
      </p:sp>
      <p:sp>
        <p:nvSpPr>
          <p:cNvPr id="6" name="Slide Number Placeholder 5"/>
          <p:cNvSpPr>
            <a:spLocks noGrp="1"/>
          </p:cNvSpPr>
          <p:nvPr>
            <p:ph type="sldNum" sz="quarter" idx="4"/>
          </p:nvPr>
        </p:nvSpPr>
        <p:spPr>
          <a:xfrm>
            <a:off x="28506435" y="36866846"/>
            <a:ext cx="9281161" cy="2117722"/>
          </a:xfrm>
          <a:prstGeom prst="rect">
            <a:avLst/>
          </a:prstGeom>
        </p:spPr>
        <p:txBody>
          <a:bodyPr vert="horz" lIns="138468" tIns="69234" rIns="138468" bIns="69234" rtlCol="0" anchor="ctr"/>
          <a:lstStyle>
            <a:lvl1pPr algn="r">
              <a:defRPr sz="1702">
                <a:solidFill>
                  <a:schemeClr val="tx1">
                    <a:tint val="75000"/>
                  </a:schemeClr>
                </a:solidFill>
              </a:defRPr>
            </a:lvl1pPr>
          </a:lstStyle>
          <a:p>
            <a:fld id="{E12076BC-F609-4CEA-A142-B8B194A9C7FA}" type="slidenum">
              <a:rPr lang="en-CA" smtClean="0"/>
              <a:t>‹#›</a:t>
            </a:fld>
            <a:endParaRPr lang="en-CA"/>
          </a:p>
        </p:txBody>
      </p:sp>
    </p:spTree>
    <p:extLst>
      <p:ext uri="{BB962C8B-B14F-4D97-AF65-F5344CB8AC3E}">
        <p14:creationId xmlns:p14="http://schemas.microsoft.com/office/powerpoint/2010/main" val="281072643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1310293" rtl="0" eaLnBrk="1" latinLnBrk="0" hangingPunct="1">
        <a:spcBef>
          <a:spcPct val="0"/>
        </a:spcBef>
        <a:buNone/>
        <a:defRPr sz="6336" kern="1200">
          <a:solidFill>
            <a:schemeClr val="tx1"/>
          </a:solidFill>
          <a:latin typeface="+mj-lt"/>
          <a:ea typeface="+mj-ea"/>
          <a:cs typeface="+mj-cs"/>
        </a:defRPr>
      </a:lvl1pPr>
    </p:titleStyle>
    <p:bodyStyle>
      <a:lvl1pPr marL="491360" indent="-491360" algn="l" defTabSz="1310293" rtl="0" eaLnBrk="1" latinLnBrk="0" hangingPunct="1">
        <a:spcBef>
          <a:spcPct val="20000"/>
        </a:spcBef>
        <a:buFont typeface="Arial" panose="020B0604020202020204" pitchFamily="34" charset="0"/>
        <a:buChar char="•"/>
        <a:defRPr sz="4539" kern="1200">
          <a:solidFill>
            <a:schemeClr val="tx1"/>
          </a:solidFill>
          <a:latin typeface="+mn-lt"/>
          <a:ea typeface="+mn-ea"/>
          <a:cs typeface="+mn-cs"/>
        </a:defRPr>
      </a:lvl1pPr>
      <a:lvl2pPr marL="1064611" indent="-409467" algn="l" defTabSz="1310293" rtl="0" eaLnBrk="1" latinLnBrk="0" hangingPunct="1">
        <a:spcBef>
          <a:spcPct val="20000"/>
        </a:spcBef>
        <a:buFont typeface="Arial" panose="020B0604020202020204" pitchFamily="34" charset="0"/>
        <a:buChar char="–"/>
        <a:defRPr sz="3972" kern="1200">
          <a:solidFill>
            <a:schemeClr val="tx1"/>
          </a:solidFill>
          <a:latin typeface="+mn-lt"/>
          <a:ea typeface="+mn-ea"/>
          <a:cs typeface="+mn-cs"/>
        </a:defRPr>
      </a:lvl2pPr>
      <a:lvl3pPr marL="1637864" indent="-327573" algn="l" defTabSz="1310293" rtl="0" eaLnBrk="1" latinLnBrk="0" hangingPunct="1">
        <a:spcBef>
          <a:spcPct val="20000"/>
        </a:spcBef>
        <a:buFont typeface="Arial" panose="020B0604020202020204" pitchFamily="34" charset="0"/>
        <a:buChar char="•"/>
        <a:defRPr sz="3405" kern="1200">
          <a:solidFill>
            <a:schemeClr val="tx1"/>
          </a:solidFill>
          <a:latin typeface="+mn-lt"/>
          <a:ea typeface="+mn-ea"/>
          <a:cs typeface="+mn-cs"/>
        </a:defRPr>
      </a:lvl3pPr>
      <a:lvl4pPr marL="2293010" indent="-327573" algn="l" defTabSz="1310293" rtl="0" eaLnBrk="1" latinLnBrk="0" hangingPunct="1">
        <a:spcBef>
          <a:spcPct val="20000"/>
        </a:spcBef>
        <a:buFont typeface="Arial" panose="020B0604020202020204" pitchFamily="34" charset="0"/>
        <a:buChar char="–"/>
        <a:defRPr sz="2837" kern="1200">
          <a:solidFill>
            <a:schemeClr val="tx1"/>
          </a:solidFill>
          <a:latin typeface="+mn-lt"/>
          <a:ea typeface="+mn-ea"/>
          <a:cs typeface="+mn-cs"/>
        </a:defRPr>
      </a:lvl4pPr>
      <a:lvl5pPr marL="2948157" indent="-327573" algn="l" defTabSz="1310293" rtl="0" eaLnBrk="1" latinLnBrk="0" hangingPunct="1">
        <a:spcBef>
          <a:spcPct val="20000"/>
        </a:spcBef>
        <a:buFont typeface="Arial" panose="020B0604020202020204" pitchFamily="34" charset="0"/>
        <a:buChar char="»"/>
        <a:defRPr sz="2837" kern="1200">
          <a:solidFill>
            <a:schemeClr val="tx1"/>
          </a:solidFill>
          <a:latin typeface="+mn-lt"/>
          <a:ea typeface="+mn-ea"/>
          <a:cs typeface="+mn-cs"/>
        </a:defRPr>
      </a:lvl5pPr>
      <a:lvl6pPr marL="3603301" indent="-327573" algn="l" defTabSz="1310293" rtl="0" eaLnBrk="1" latinLnBrk="0" hangingPunct="1">
        <a:spcBef>
          <a:spcPct val="20000"/>
        </a:spcBef>
        <a:buFont typeface="Arial" panose="020B0604020202020204" pitchFamily="34" charset="0"/>
        <a:buChar char="•"/>
        <a:defRPr sz="2837" kern="1200">
          <a:solidFill>
            <a:schemeClr val="tx1"/>
          </a:solidFill>
          <a:latin typeface="+mn-lt"/>
          <a:ea typeface="+mn-ea"/>
          <a:cs typeface="+mn-cs"/>
        </a:defRPr>
      </a:lvl6pPr>
      <a:lvl7pPr marL="4258449" indent="-327573" algn="l" defTabSz="1310293" rtl="0" eaLnBrk="1" latinLnBrk="0" hangingPunct="1">
        <a:spcBef>
          <a:spcPct val="20000"/>
        </a:spcBef>
        <a:buFont typeface="Arial" panose="020B0604020202020204" pitchFamily="34" charset="0"/>
        <a:buChar char="•"/>
        <a:defRPr sz="2837" kern="1200">
          <a:solidFill>
            <a:schemeClr val="tx1"/>
          </a:solidFill>
          <a:latin typeface="+mn-lt"/>
          <a:ea typeface="+mn-ea"/>
          <a:cs typeface="+mn-cs"/>
        </a:defRPr>
      </a:lvl7pPr>
      <a:lvl8pPr marL="4913595" indent="-327573" algn="l" defTabSz="1310293" rtl="0" eaLnBrk="1" latinLnBrk="0" hangingPunct="1">
        <a:spcBef>
          <a:spcPct val="20000"/>
        </a:spcBef>
        <a:buFont typeface="Arial" panose="020B0604020202020204" pitchFamily="34" charset="0"/>
        <a:buChar char="•"/>
        <a:defRPr sz="2837" kern="1200">
          <a:solidFill>
            <a:schemeClr val="tx1"/>
          </a:solidFill>
          <a:latin typeface="+mn-lt"/>
          <a:ea typeface="+mn-ea"/>
          <a:cs typeface="+mn-cs"/>
        </a:defRPr>
      </a:lvl8pPr>
      <a:lvl9pPr marL="5568743" indent="-327573" algn="l" defTabSz="1310293" rtl="0" eaLnBrk="1" latinLnBrk="0" hangingPunct="1">
        <a:spcBef>
          <a:spcPct val="20000"/>
        </a:spcBef>
        <a:buFont typeface="Arial" panose="020B0604020202020204" pitchFamily="34" charset="0"/>
        <a:buChar char="•"/>
        <a:defRPr sz="2837" kern="1200">
          <a:solidFill>
            <a:schemeClr val="tx1"/>
          </a:solidFill>
          <a:latin typeface="+mn-lt"/>
          <a:ea typeface="+mn-ea"/>
          <a:cs typeface="+mn-cs"/>
        </a:defRPr>
      </a:lvl9pPr>
    </p:bodyStyle>
    <p:otherStyle>
      <a:defPPr>
        <a:defRPr lang="en-US"/>
      </a:defPPr>
      <a:lvl1pPr marL="0" algn="l" defTabSz="1310293" rtl="0" eaLnBrk="1" latinLnBrk="0" hangingPunct="1">
        <a:defRPr sz="2553" kern="1200">
          <a:solidFill>
            <a:schemeClr val="tx1"/>
          </a:solidFill>
          <a:latin typeface="+mn-lt"/>
          <a:ea typeface="+mn-ea"/>
          <a:cs typeface="+mn-cs"/>
        </a:defRPr>
      </a:lvl1pPr>
      <a:lvl2pPr marL="655146" algn="l" defTabSz="1310293" rtl="0" eaLnBrk="1" latinLnBrk="0" hangingPunct="1">
        <a:defRPr sz="2553" kern="1200">
          <a:solidFill>
            <a:schemeClr val="tx1"/>
          </a:solidFill>
          <a:latin typeface="+mn-lt"/>
          <a:ea typeface="+mn-ea"/>
          <a:cs typeface="+mn-cs"/>
        </a:defRPr>
      </a:lvl2pPr>
      <a:lvl3pPr marL="1310293" algn="l" defTabSz="1310293" rtl="0" eaLnBrk="1" latinLnBrk="0" hangingPunct="1">
        <a:defRPr sz="2553" kern="1200">
          <a:solidFill>
            <a:schemeClr val="tx1"/>
          </a:solidFill>
          <a:latin typeface="+mn-lt"/>
          <a:ea typeface="+mn-ea"/>
          <a:cs typeface="+mn-cs"/>
        </a:defRPr>
      </a:lvl3pPr>
      <a:lvl4pPr marL="1965437" algn="l" defTabSz="1310293" rtl="0" eaLnBrk="1" latinLnBrk="0" hangingPunct="1">
        <a:defRPr sz="2553" kern="1200">
          <a:solidFill>
            <a:schemeClr val="tx1"/>
          </a:solidFill>
          <a:latin typeface="+mn-lt"/>
          <a:ea typeface="+mn-ea"/>
          <a:cs typeface="+mn-cs"/>
        </a:defRPr>
      </a:lvl4pPr>
      <a:lvl5pPr marL="2620584" algn="l" defTabSz="1310293" rtl="0" eaLnBrk="1" latinLnBrk="0" hangingPunct="1">
        <a:defRPr sz="2553" kern="1200">
          <a:solidFill>
            <a:schemeClr val="tx1"/>
          </a:solidFill>
          <a:latin typeface="+mn-lt"/>
          <a:ea typeface="+mn-ea"/>
          <a:cs typeface="+mn-cs"/>
        </a:defRPr>
      </a:lvl5pPr>
      <a:lvl6pPr marL="3275732" algn="l" defTabSz="1310293" rtl="0" eaLnBrk="1" latinLnBrk="0" hangingPunct="1">
        <a:defRPr sz="2553" kern="1200">
          <a:solidFill>
            <a:schemeClr val="tx1"/>
          </a:solidFill>
          <a:latin typeface="+mn-lt"/>
          <a:ea typeface="+mn-ea"/>
          <a:cs typeface="+mn-cs"/>
        </a:defRPr>
      </a:lvl6pPr>
      <a:lvl7pPr marL="3930876" algn="l" defTabSz="1310293" rtl="0" eaLnBrk="1" latinLnBrk="0" hangingPunct="1">
        <a:defRPr sz="2553" kern="1200">
          <a:solidFill>
            <a:schemeClr val="tx1"/>
          </a:solidFill>
          <a:latin typeface="+mn-lt"/>
          <a:ea typeface="+mn-ea"/>
          <a:cs typeface="+mn-cs"/>
        </a:defRPr>
      </a:lvl7pPr>
      <a:lvl8pPr marL="4586020" algn="l" defTabSz="1310293" rtl="0" eaLnBrk="1" latinLnBrk="0" hangingPunct="1">
        <a:defRPr sz="2553" kern="1200">
          <a:solidFill>
            <a:schemeClr val="tx1"/>
          </a:solidFill>
          <a:latin typeface="+mn-lt"/>
          <a:ea typeface="+mn-ea"/>
          <a:cs typeface="+mn-cs"/>
        </a:defRPr>
      </a:lvl8pPr>
      <a:lvl9pPr marL="5241168" algn="l" defTabSz="1310293" rtl="0" eaLnBrk="1" latinLnBrk="0" hangingPunct="1">
        <a:defRPr sz="255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3" Type="http://schemas.openxmlformats.org/officeDocument/2006/relationships/image" Target="../media/image10.png"/><Relationship Id="rId18" Type="http://schemas.openxmlformats.org/officeDocument/2006/relationships/image" Target="../media/image14.emf"/><Relationship Id="rId26" Type="http://schemas.openxmlformats.org/officeDocument/2006/relationships/image" Target="../media/image21.png"/><Relationship Id="rId21" Type="http://schemas.microsoft.com/office/2007/relationships/hdphoto" Target="../media/hdphoto2.wdp"/><Relationship Id="rId34" Type="http://schemas.openxmlformats.org/officeDocument/2006/relationships/image" Target="../media/image28.png"/><Relationship Id="rId7" Type="http://schemas.openxmlformats.org/officeDocument/2006/relationships/image" Target="../media/image5.png"/><Relationship Id="rId12" Type="http://schemas.openxmlformats.org/officeDocument/2006/relationships/image" Target="../media/image9.png"/><Relationship Id="rId17" Type="http://schemas.openxmlformats.org/officeDocument/2006/relationships/package" Target="../embeddings/Microsoft_Excel_Worksheet.xlsx"/><Relationship Id="rId25" Type="http://schemas.openxmlformats.org/officeDocument/2006/relationships/image" Target="../media/image20.png"/><Relationship Id="rId33" Type="http://schemas.microsoft.com/office/2007/relationships/hdphoto" Target="../media/hdphoto3.wdp"/><Relationship Id="rId2" Type="http://schemas.openxmlformats.org/officeDocument/2006/relationships/notesSlide" Target="../notesSlides/notesSlide1.xml"/><Relationship Id="rId16" Type="http://schemas.openxmlformats.org/officeDocument/2006/relationships/image" Target="../media/image13.png"/><Relationship Id="rId20" Type="http://schemas.openxmlformats.org/officeDocument/2006/relationships/image" Target="../media/image16.png"/><Relationship Id="rId29" Type="http://schemas.openxmlformats.org/officeDocument/2006/relationships/image" Target="../media/image24.png"/><Relationship Id="rId1" Type="http://schemas.openxmlformats.org/officeDocument/2006/relationships/slideLayout" Target="../slideLayouts/slideLayout1.xml"/><Relationship Id="rId6" Type="http://schemas.openxmlformats.org/officeDocument/2006/relationships/image" Target="../media/image4.jpeg"/><Relationship Id="rId11" Type="http://schemas.openxmlformats.org/officeDocument/2006/relationships/image" Target="../media/image8.png"/><Relationship Id="rId24" Type="http://schemas.openxmlformats.org/officeDocument/2006/relationships/image" Target="../media/image19.png"/><Relationship Id="rId32" Type="http://schemas.openxmlformats.org/officeDocument/2006/relationships/image" Target="../media/image27.png"/><Relationship Id="rId37" Type="http://schemas.microsoft.com/office/2007/relationships/hdphoto" Target="../media/hdphoto4.wdp"/><Relationship Id="rId5" Type="http://schemas.openxmlformats.org/officeDocument/2006/relationships/image" Target="../media/image3.jpeg"/><Relationship Id="rId15" Type="http://schemas.openxmlformats.org/officeDocument/2006/relationships/image" Target="../media/image12.png"/><Relationship Id="rId23" Type="http://schemas.openxmlformats.org/officeDocument/2006/relationships/image" Target="../media/image18.png"/><Relationship Id="rId28" Type="http://schemas.openxmlformats.org/officeDocument/2006/relationships/image" Target="../media/image23.jpeg"/><Relationship Id="rId36" Type="http://schemas.openxmlformats.org/officeDocument/2006/relationships/image" Target="../media/image30.png"/><Relationship Id="rId10" Type="http://schemas.openxmlformats.org/officeDocument/2006/relationships/image" Target="../media/image7.png"/><Relationship Id="rId19" Type="http://schemas.openxmlformats.org/officeDocument/2006/relationships/image" Target="../media/image15.png"/><Relationship Id="rId31" Type="http://schemas.openxmlformats.org/officeDocument/2006/relationships/image" Target="../media/image26.png"/><Relationship Id="rId4" Type="http://schemas.openxmlformats.org/officeDocument/2006/relationships/image" Target="../media/image2.png"/><Relationship Id="rId9" Type="http://schemas.openxmlformats.org/officeDocument/2006/relationships/image" Target="../media/image6.wmf"/><Relationship Id="rId14" Type="http://schemas.openxmlformats.org/officeDocument/2006/relationships/image" Target="../media/image11.jpeg"/><Relationship Id="rId22" Type="http://schemas.openxmlformats.org/officeDocument/2006/relationships/image" Target="../media/image17.png"/><Relationship Id="rId27" Type="http://schemas.openxmlformats.org/officeDocument/2006/relationships/image" Target="../media/image22.png"/><Relationship Id="rId30" Type="http://schemas.openxmlformats.org/officeDocument/2006/relationships/image" Target="../media/image25.png"/><Relationship Id="rId35" Type="http://schemas.openxmlformats.org/officeDocument/2006/relationships/image" Target="../media/image29.png"/><Relationship Id="rId8" Type="http://schemas.microsoft.com/office/2007/relationships/hdphoto" Target="../media/hdphoto1.wdp"/><Relationship Id="rId3" Type="http://schemas.openxmlformats.org/officeDocument/2006/relationships/image" Target="../media/image1.jpeg"/></Relationships>
</file>

<file path=ppt/slides/slide1.xml><?xml version="1.0" encoding="utf-8"?>
<p:sld xmlns:a="http://schemas.openxmlformats.org/drawingml/2006/main" xmlns:r="http://schemas.openxmlformats.org/officeDocument/2006/relationships" xmlns:p="http://schemas.openxmlformats.org/presentationml/2006/main">
  <p:cSld>
    <p:bg>
      <p:bgPr>
        <a:gradFill>
          <a:gsLst>
            <a:gs pos="0">
              <a:srgbClr val="4F2683"/>
            </a:gs>
            <a:gs pos="5000">
              <a:srgbClr val="DCC5F6"/>
            </a:gs>
            <a:gs pos="50000">
              <a:schemeClr val="bg1"/>
            </a:gs>
            <a:gs pos="95000">
              <a:srgbClr val="DCC5F6"/>
            </a:gs>
            <a:gs pos="100000">
              <a:srgbClr val="4F2683"/>
            </a:gs>
          </a:gsLst>
          <a:lin ang="5400000" scaled="1"/>
        </a:gradFill>
        <a:effectLst/>
      </p:bgPr>
    </p:bg>
    <p:spTree>
      <p:nvGrpSpPr>
        <p:cNvPr id="1" name=""/>
        <p:cNvGrpSpPr/>
        <p:nvPr/>
      </p:nvGrpSpPr>
      <p:grpSpPr>
        <a:xfrm>
          <a:off x="0" y="0"/>
          <a:ext cx="0" cy="0"/>
          <a:chOff x="0" y="0"/>
          <a:chExt cx="0" cy="0"/>
        </a:xfrm>
      </p:grpSpPr>
      <p:sp>
        <p:nvSpPr>
          <p:cNvPr id="4" name="Rounded Rectangle 3">
            <a:extLst>
              <a:ext uri="{FF2B5EF4-FFF2-40B4-BE49-F238E27FC236}">
                <a16:creationId xmlns:a16="http://schemas.microsoft.com/office/drawing/2014/main" id="{06ACF6A5-9FFA-7F51-E0AA-FCCD7C593CD8}"/>
              </a:ext>
            </a:extLst>
          </p:cNvPr>
          <p:cNvSpPr/>
          <p:nvPr/>
        </p:nvSpPr>
        <p:spPr>
          <a:xfrm>
            <a:off x="20148646" y="6283866"/>
            <a:ext cx="18942825" cy="20865621"/>
          </a:xfrm>
          <a:prstGeom prst="roundRect">
            <a:avLst>
              <a:gd name="adj" fmla="val 2230"/>
            </a:avLst>
          </a:prstGeom>
          <a:solidFill>
            <a:srgbClr val="4F2683"/>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0218" tIns="68087" bIns="170218" rtlCol="0" anchor="t"/>
          <a:lstStyle/>
          <a:p>
            <a:r>
              <a:rPr lang="en-US" sz="5675" b="1" dirty="0">
                <a:solidFill>
                  <a:schemeClr val="bg1"/>
                </a:solidFill>
                <a:latin typeface="Arial" panose="020B0604020202020204" pitchFamily="34" charset="0"/>
                <a:cs typeface="Arial" panose="020B0604020202020204" pitchFamily="34" charset="0"/>
              </a:rPr>
              <a:t>Results – XPS</a:t>
            </a:r>
          </a:p>
        </p:txBody>
      </p:sp>
      <p:sp>
        <p:nvSpPr>
          <p:cNvPr id="40" name="Round Same Side Corner Rectangle 39">
            <a:extLst>
              <a:ext uri="{FF2B5EF4-FFF2-40B4-BE49-F238E27FC236}">
                <a16:creationId xmlns:a16="http://schemas.microsoft.com/office/drawing/2014/main" id="{0C3E7B56-C905-DA37-D95E-304B8F4E5613}"/>
              </a:ext>
            </a:extLst>
          </p:cNvPr>
          <p:cNvSpPr/>
          <p:nvPr/>
        </p:nvSpPr>
        <p:spPr>
          <a:xfrm rot="10800000">
            <a:off x="20146154" y="9952785"/>
            <a:ext cx="18945300" cy="17196701"/>
          </a:xfrm>
          <a:prstGeom prst="round2SameRect">
            <a:avLst>
              <a:gd name="adj1" fmla="val 2366"/>
              <a:gd name="adj2" fmla="val 0"/>
            </a:avLst>
          </a:prstGeom>
          <a:solidFill>
            <a:srgbClr val="DCC5F6"/>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14" dirty="0"/>
          </a:p>
        </p:txBody>
      </p:sp>
      <p:pic>
        <p:nvPicPr>
          <p:cNvPr id="1034" name="Picture 10" descr="XPS (X-ray Photoelectron) Analysis - Surface Science Western">
            <a:extLst>
              <a:ext uri="{FF2B5EF4-FFF2-40B4-BE49-F238E27FC236}">
                <a16:creationId xmlns:a16="http://schemas.microsoft.com/office/drawing/2014/main" id="{B16B4501-F11D-0A3B-7510-91E96D57B5F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4448576" y="6354162"/>
            <a:ext cx="4580068" cy="3447696"/>
          </a:xfrm>
          <a:prstGeom prst="roundRect">
            <a:avLst>
              <a:gd name="adj" fmla="val 11414"/>
            </a:avLst>
          </a:prstGeom>
          <a:noFill/>
          <a:extLst>
            <a:ext uri="{909E8E84-426E-40DD-AFC4-6F175D3DCCD1}">
              <a14:hiddenFill xmlns:a14="http://schemas.microsoft.com/office/drawing/2010/main">
                <a:solidFill>
                  <a:srgbClr val="FFFFFF"/>
                </a:solidFill>
              </a14:hiddenFill>
            </a:ext>
          </a:extLst>
        </p:spPr>
      </p:pic>
      <p:sp>
        <p:nvSpPr>
          <p:cNvPr id="187" name="TextBox 186">
            <a:extLst>
              <a:ext uri="{FF2B5EF4-FFF2-40B4-BE49-F238E27FC236}">
                <a16:creationId xmlns:a16="http://schemas.microsoft.com/office/drawing/2014/main" id="{D1E4F1B0-9E26-B13D-B553-45D8BA03F7FB}"/>
              </a:ext>
            </a:extLst>
          </p:cNvPr>
          <p:cNvSpPr txBox="1"/>
          <p:nvPr/>
        </p:nvSpPr>
        <p:spPr>
          <a:xfrm>
            <a:off x="29795160" y="20949863"/>
            <a:ext cx="8989086" cy="5791908"/>
          </a:xfrm>
          <a:prstGeom prst="roundRect">
            <a:avLst>
              <a:gd name="adj" fmla="val 4665"/>
            </a:avLst>
          </a:prstGeom>
          <a:solidFill>
            <a:schemeClr val="bg1"/>
          </a:solidFill>
          <a:ln w="38100">
            <a:solidFill>
              <a:schemeClr val="tx1"/>
            </a:solidFill>
          </a:ln>
        </p:spPr>
        <p:txBody>
          <a:bodyPr wrap="square" lIns="0" tIns="0" rIns="0" bIns="0" rtlCol="0">
            <a:spAutoFit/>
          </a:bodyPr>
          <a:lstStyle/>
          <a:p>
            <a:pPr marL="431800" indent="-368300">
              <a:spcAft>
                <a:spcPts val="600"/>
              </a:spcAft>
              <a:buFont typeface="Wingdings" pitchFamily="2" charset="2"/>
              <a:buChar char="Ø"/>
            </a:pPr>
            <a:r>
              <a:rPr lang="en-US" sz="2648" dirty="0">
                <a:latin typeface="Arial" panose="020B0604020202020204" pitchFamily="34" charset="0"/>
                <a:cs typeface="Arial" panose="020B0604020202020204" pitchFamily="34" charset="0"/>
              </a:rPr>
              <a:t>Different chemical states exhibit energy shifts and structural changes in all main peaks</a:t>
            </a:r>
          </a:p>
          <a:p>
            <a:pPr marL="431800" indent="-368300">
              <a:spcAft>
                <a:spcPts val="600"/>
              </a:spcAft>
              <a:buFont typeface="Wingdings" pitchFamily="2" charset="2"/>
              <a:buChar char="Ø"/>
            </a:pPr>
            <a:r>
              <a:rPr lang="en-US" sz="2648" dirty="0">
                <a:latin typeface="Arial" panose="020B0604020202020204" pitchFamily="34" charset="0"/>
                <a:cs typeface="Arial" panose="020B0604020202020204" pitchFamily="34" charset="0"/>
              </a:rPr>
              <a:t>Complex structure and satellites are observed in Er 4d and Er 3d peaks</a:t>
            </a:r>
          </a:p>
          <a:p>
            <a:pPr marL="431800" indent="-368300">
              <a:spcAft>
                <a:spcPts val="600"/>
              </a:spcAft>
              <a:buFont typeface="Wingdings" pitchFamily="2" charset="2"/>
              <a:buChar char="Ø"/>
            </a:pPr>
            <a:r>
              <a:rPr lang="en-US" sz="2648" dirty="0">
                <a:latin typeface="Arial" panose="020B0604020202020204" pitchFamily="34" charset="0"/>
                <a:cs typeface="Arial" panose="020B0604020202020204" pitchFamily="34" charset="0"/>
              </a:rPr>
              <a:t>Higher energy X-ray’s shift Auger peaks and give rise to stronger photoelectron peaks</a:t>
            </a:r>
          </a:p>
          <a:p>
            <a:pPr marL="431800" indent="-368300">
              <a:spcAft>
                <a:spcPts val="600"/>
              </a:spcAft>
              <a:buFont typeface="Wingdings" pitchFamily="2" charset="2"/>
              <a:buChar char="Ø"/>
            </a:pPr>
            <a:r>
              <a:rPr lang="en-US" sz="2648" dirty="0">
                <a:latin typeface="Arial" panose="020B0604020202020204" pitchFamily="34" charset="0"/>
                <a:cs typeface="Arial" panose="020B0604020202020204" pitchFamily="34" charset="0"/>
              </a:rPr>
              <a:t>Curve-fitting of peak envelopes with constraints should be employed for more accurate speciation</a:t>
            </a:r>
          </a:p>
          <a:p>
            <a:pPr marL="431800" indent="-368300">
              <a:spcAft>
                <a:spcPts val="600"/>
              </a:spcAft>
              <a:buFont typeface="Wingdings" pitchFamily="2" charset="2"/>
              <a:buChar char="Ø"/>
            </a:pPr>
            <a:r>
              <a:rPr lang="en-US" sz="2648" dirty="0">
                <a:latin typeface="Arial" panose="020B0604020202020204" pitchFamily="34" charset="0"/>
                <a:cs typeface="Arial" panose="020B0604020202020204" pitchFamily="34" charset="0"/>
              </a:rPr>
              <a:t>Elemental ratios from survey quantification and counterion peaks must also be considered and compared to the expected chemistry and stoichiometry</a:t>
            </a:r>
          </a:p>
          <a:p>
            <a:pPr marL="431800" indent="-368300">
              <a:spcAft>
                <a:spcPts val="600"/>
              </a:spcAft>
              <a:buFont typeface="Wingdings" pitchFamily="2" charset="2"/>
              <a:buChar char="Ø"/>
            </a:pPr>
            <a:r>
              <a:rPr lang="en-US" sz="2648" dirty="0">
                <a:latin typeface="Arial" panose="020B0604020202020204" pitchFamily="34" charset="0"/>
                <a:cs typeface="Arial" panose="020B0604020202020204" pitchFamily="34" charset="0"/>
              </a:rPr>
              <a:t>All high-resolution spectra are charge corrected to the alkyl-type component of C 1s at 284.8 eV</a:t>
            </a:r>
          </a:p>
        </p:txBody>
      </p:sp>
      <p:sp>
        <p:nvSpPr>
          <p:cNvPr id="191" name="TextBox 190">
            <a:extLst>
              <a:ext uri="{FF2B5EF4-FFF2-40B4-BE49-F238E27FC236}">
                <a16:creationId xmlns:a16="http://schemas.microsoft.com/office/drawing/2014/main" id="{ACF0F09B-03D6-51A9-DB2B-F591D0DDE697}"/>
              </a:ext>
            </a:extLst>
          </p:cNvPr>
          <p:cNvSpPr txBox="1"/>
          <p:nvPr/>
        </p:nvSpPr>
        <p:spPr>
          <a:xfrm>
            <a:off x="20409815" y="7361709"/>
            <a:ext cx="9566052" cy="2537233"/>
          </a:xfrm>
          <a:prstGeom prst="rect">
            <a:avLst/>
          </a:prstGeom>
          <a:noFill/>
        </p:spPr>
        <p:txBody>
          <a:bodyPr wrap="square" rtlCol="0">
            <a:spAutoFit/>
          </a:bodyPr>
          <a:lstStyle/>
          <a:p>
            <a:pPr algn="just"/>
            <a:r>
              <a:rPr lang="en-US" sz="2648" dirty="0">
                <a:solidFill>
                  <a:schemeClr val="bg1"/>
                </a:solidFill>
                <a:latin typeface="Arial" panose="020B0604020202020204" pitchFamily="34" charset="0"/>
                <a:cs typeface="Arial" panose="020B0604020202020204" pitchFamily="34" charset="0"/>
              </a:rPr>
              <a:t>XPS is used to elucidate the chemical states of REE’s within each ore or material. To accurately identify these chemical states, reference spectra of pure REE compounds are needed. These compounds exhibit complex structures and suffer from various broad overlapping Auger peaks in regions of interest, thus higher energy X-rays (Ag L𝛼) are also being utilized. </a:t>
            </a:r>
          </a:p>
        </p:txBody>
      </p:sp>
      <p:pic>
        <p:nvPicPr>
          <p:cNvPr id="1024" name="Picture 2" descr="5. Simplified schematic of an XPS system. | Download Scientific Diagram">
            <a:extLst>
              <a:ext uri="{FF2B5EF4-FFF2-40B4-BE49-F238E27FC236}">
                <a16:creationId xmlns:a16="http://schemas.microsoft.com/office/drawing/2014/main" id="{1E55285A-716A-8E72-EA43-9C0F81986997}"/>
              </a:ext>
            </a:extLst>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2522"/>
          <a:stretch/>
        </p:blipFill>
        <p:spPr bwMode="auto">
          <a:xfrm>
            <a:off x="30094411" y="6377248"/>
            <a:ext cx="4260834" cy="3408459"/>
          </a:xfrm>
          <a:prstGeom prst="roundRect">
            <a:avLst>
              <a:gd name="adj" fmla="val 8973"/>
            </a:avLst>
          </a:prstGeom>
          <a:noFill/>
          <a:extLst>
            <a:ext uri="{909E8E84-426E-40DD-AFC4-6F175D3DCCD1}">
              <a14:hiddenFill xmlns:a14="http://schemas.microsoft.com/office/drawing/2010/main">
                <a:solidFill>
                  <a:srgbClr val="FFFFFF"/>
                </a:solidFill>
              </a14:hiddenFill>
            </a:ext>
          </a:extLst>
        </p:spPr>
      </p:pic>
      <p:sp>
        <p:nvSpPr>
          <p:cNvPr id="147" name="Rounded Rectangle 146">
            <a:extLst>
              <a:ext uri="{FF2B5EF4-FFF2-40B4-BE49-F238E27FC236}">
                <a16:creationId xmlns:a16="http://schemas.microsoft.com/office/drawing/2014/main" id="{55C553BA-C8C4-ECFA-B411-6B62EB173C01}"/>
              </a:ext>
            </a:extLst>
          </p:cNvPr>
          <p:cNvSpPr/>
          <p:nvPr/>
        </p:nvSpPr>
        <p:spPr>
          <a:xfrm>
            <a:off x="672009" y="7865251"/>
            <a:ext cx="18936704" cy="9821986"/>
          </a:xfrm>
          <a:prstGeom prst="roundRect">
            <a:avLst>
              <a:gd name="adj" fmla="val 3599"/>
            </a:avLst>
          </a:prstGeom>
          <a:solidFill>
            <a:schemeClr val="bg1"/>
          </a:solid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14" dirty="0"/>
          </a:p>
        </p:txBody>
      </p:sp>
      <p:sp>
        <p:nvSpPr>
          <p:cNvPr id="10" name="TextBox 9"/>
          <p:cNvSpPr txBox="1"/>
          <p:nvPr/>
        </p:nvSpPr>
        <p:spPr>
          <a:xfrm>
            <a:off x="661066" y="8641525"/>
            <a:ext cx="9376893" cy="9618039"/>
          </a:xfrm>
          <a:prstGeom prst="rect">
            <a:avLst/>
          </a:prstGeom>
          <a:noFill/>
        </p:spPr>
        <p:txBody>
          <a:bodyPr wrap="square" lIns="170218" tIns="340434" rIns="170218" bIns="340434" rtlCol="0">
            <a:spAutoFit/>
          </a:bodyPr>
          <a:lstStyle/>
          <a:p>
            <a:pPr algn="just"/>
            <a:r>
              <a:rPr lang="en-CA" sz="2648" dirty="0">
                <a:latin typeface="Arial" panose="020B0604020202020204" pitchFamily="34" charset="0"/>
                <a:cs typeface="Arial" panose="020B0604020202020204" pitchFamily="34" charset="0"/>
              </a:rPr>
              <a:t>Erbium is one of the Rare Earth Elements (REE’s), the only class of </a:t>
            </a:r>
            <a:r>
              <a:rPr lang="en-CA" sz="2648" u="sng" dirty="0">
                <a:latin typeface="Arial" panose="020B0604020202020204" pitchFamily="34" charset="0"/>
                <a:cs typeface="Arial" panose="020B0604020202020204" pitchFamily="34" charset="0"/>
              </a:rPr>
              <a:t>critical minerals*</a:t>
            </a:r>
            <a:r>
              <a:rPr lang="en-CA" sz="2648" dirty="0">
                <a:latin typeface="Arial" panose="020B0604020202020204" pitchFamily="34" charset="0"/>
                <a:cs typeface="Arial" panose="020B0604020202020204" pitchFamily="34" charset="0"/>
              </a:rPr>
              <a:t> common to all member nations of the Minerals Security Partnership.</a:t>
            </a:r>
            <a:r>
              <a:rPr lang="en-CA" sz="2648" baseline="30000" dirty="0">
                <a:latin typeface="Arial" panose="020B0604020202020204" pitchFamily="34" charset="0"/>
                <a:cs typeface="Arial" panose="020B0604020202020204" pitchFamily="34" charset="0"/>
              </a:rPr>
              <a:t>[1]</a:t>
            </a:r>
            <a:r>
              <a:rPr lang="en-CA" sz="2648" dirty="0">
                <a:latin typeface="Arial" panose="020B0604020202020204" pitchFamily="34" charset="0"/>
                <a:cs typeface="Arial" panose="020B0604020202020204" pitchFamily="34" charset="0"/>
              </a:rPr>
              <a:t> REE’s are </a:t>
            </a:r>
            <a:r>
              <a:rPr lang="en-CA" sz="2648" b="1" dirty="0">
                <a:latin typeface="Arial" panose="020B0604020202020204" pitchFamily="34" charset="0"/>
                <a:cs typeface="Arial" panose="020B0604020202020204" pitchFamily="34" charset="0"/>
              </a:rPr>
              <a:t>essential to support our advancing and increasingly sustainability focused economies</a:t>
            </a:r>
            <a:r>
              <a:rPr lang="en-CA" sz="2648" dirty="0">
                <a:latin typeface="Arial" panose="020B0604020202020204" pitchFamily="34" charset="0"/>
                <a:cs typeface="Arial" panose="020B0604020202020204" pitchFamily="34" charset="0"/>
              </a:rPr>
              <a:t> with applications in all major energy industries, electric vehicles (EV’s), advanced consumer electronics, catalysts, and many other areas.</a:t>
            </a:r>
          </a:p>
          <a:p>
            <a:pPr algn="just"/>
            <a:endParaRPr lang="en-CA" sz="1400" dirty="0">
              <a:latin typeface="Arial" panose="020B0604020202020204" pitchFamily="34" charset="0"/>
              <a:cs typeface="Arial" panose="020B0604020202020204" pitchFamily="34" charset="0"/>
            </a:endParaRPr>
          </a:p>
          <a:p>
            <a:pPr algn="just"/>
            <a:r>
              <a:rPr lang="en-CA" sz="2648" dirty="0">
                <a:latin typeface="Arial" panose="020B0604020202020204" pitchFamily="34" charset="0"/>
                <a:cs typeface="Arial" panose="020B0604020202020204" pitchFamily="34" charset="0"/>
              </a:rPr>
              <a:t>Production challenges and geopolitical tensions are creating </a:t>
            </a:r>
            <a:r>
              <a:rPr lang="en-CA" sz="2648" b="1" dirty="0">
                <a:latin typeface="Arial" panose="020B0604020202020204" pitchFamily="34" charset="0"/>
                <a:cs typeface="Arial" panose="020B0604020202020204" pitchFamily="34" charset="0"/>
              </a:rPr>
              <a:t>supply chain risks </a:t>
            </a:r>
            <a:r>
              <a:rPr lang="en-CA" sz="2648" dirty="0">
                <a:latin typeface="Arial" panose="020B0604020202020204" pitchFamily="34" charset="0"/>
                <a:cs typeface="Arial" panose="020B0604020202020204" pitchFamily="34" charset="0"/>
              </a:rPr>
              <a:t>for REE’s. To maintain responsible resource management and disposal strategies, it is crucial to </a:t>
            </a:r>
            <a:r>
              <a:rPr lang="en-CA" sz="2648" dirty="0">
                <a:latin typeface="Arial" panose="020B0604020202020204" pitchFamily="34" charset="0"/>
                <a:ea typeface="Calibri" panose="020F0502020204030204" pitchFamily="34" charset="0"/>
                <a:cs typeface="Arial" panose="020B0604020202020204" pitchFamily="34" charset="0"/>
              </a:rPr>
              <a:t>have a comprehensive understanding of the properties and quality of REE-containing materials. </a:t>
            </a:r>
          </a:p>
          <a:p>
            <a:pPr algn="just"/>
            <a:endParaRPr lang="en-CA" sz="1400" dirty="0">
              <a:latin typeface="Arial" panose="020B0604020202020204" pitchFamily="34" charset="0"/>
              <a:cs typeface="Arial" panose="020B0604020202020204" pitchFamily="34" charset="0"/>
            </a:endParaRPr>
          </a:p>
          <a:p>
            <a:pPr algn="just"/>
            <a:r>
              <a:rPr lang="en-CA" sz="2648" u="sng" dirty="0">
                <a:latin typeface="Arial" panose="020B0604020202020204" pitchFamily="34" charset="0"/>
                <a:cs typeface="Arial" panose="020B0604020202020204" pitchFamily="34" charset="0"/>
              </a:rPr>
              <a:t>This work is an effort to advance current methodologies surrounding the analysis and characterization of REE’s, with a focus on erbium</a:t>
            </a:r>
            <a:r>
              <a:rPr lang="en-CA" sz="2648" dirty="0">
                <a:latin typeface="Arial" panose="020B0604020202020204" pitchFamily="34" charset="0"/>
                <a:cs typeface="Arial" panose="020B0604020202020204" pitchFamily="34" charset="0"/>
              </a:rPr>
              <a:t>. We present preliminary Rutherford Backscattering Spectroscopy (RBS) results on creating ion-implanted calibration standards for erbium Secondary Ion Mass Spectrometry (SIMS) analyses, and in-depth X-ray Photoelectron Spectroscopy (XPS) studies of erbium standards and REE-containing minerals of significance. </a:t>
            </a:r>
          </a:p>
        </p:txBody>
      </p:sp>
      <p:sp>
        <p:nvSpPr>
          <p:cNvPr id="100" name="Rounded Rectangle 99">
            <a:extLst>
              <a:ext uri="{FF2B5EF4-FFF2-40B4-BE49-F238E27FC236}">
                <a16:creationId xmlns:a16="http://schemas.microsoft.com/office/drawing/2014/main" id="{ED466EA8-BFD6-9085-57E4-B56472A21F55}"/>
              </a:ext>
            </a:extLst>
          </p:cNvPr>
          <p:cNvSpPr/>
          <p:nvPr/>
        </p:nvSpPr>
        <p:spPr>
          <a:xfrm>
            <a:off x="10207715" y="7943475"/>
            <a:ext cx="9327530" cy="2897152"/>
          </a:xfrm>
          <a:prstGeom prst="roundRect">
            <a:avLst>
              <a:gd name="adj" fmla="val 9332"/>
            </a:avLst>
          </a:prstGeom>
          <a:solidFill>
            <a:srgbClr val="4F2683"/>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0" bIns="0" rtlCol="0" anchor="ctr" anchorCtr="1"/>
          <a:lstStyle/>
          <a:p>
            <a:r>
              <a:rPr lang="en-US" sz="3027" u="sng" dirty="0">
                <a:solidFill>
                  <a:schemeClr val="bg1"/>
                </a:solidFill>
                <a:latin typeface="Arial" panose="020B0604020202020204" pitchFamily="34" charset="0"/>
                <a:cs typeface="Arial" panose="020B0604020202020204" pitchFamily="34" charset="0"/>
              </a:rPr>
              <a:t>*Critical Minerals:</a:t>
            </a:r>
            <a:r>
              <a:rPr lang="en-US" sz="3027" u="sng" baseline="30000" dirty="0">
                <a:solidFill>
                  <a:schemeClr val="bg1"/>
                </a:solidFill>
                <a:latin typeface="Arial" panose="020B0604020202020204" pitchFamily="34" charset="0"/>
                <a:cs typeface="Arial" panose="020B0604020202020204" pitchFamily="34" charset="0"/>
              </a:rPr>
              <a:t>[1]</a:t>
            </a:r>
            <a:endParaRPr lang="en-US" sz="3027" u="sng" dirty="0">
              <a:solidFill>
                <a:schemeClr val="bg1"/>
              </a:solidFill>
              <a:latin typeface="Arial" panose="020B0604020202020204" pitchFamily="34" charset="0"/>
              <a:cs typeface="Arial" panose="020B0604020202020204" pitchFamily="34" charset="0"/>
            </a:endParaRPr>
          </a:p>
          <a:p>
            <a:pPr marL="324481" indent="-324481">
              <a:spcBef>
                <a:spcPts val="1200"/>
              </a:spcBef>
              <a:buClr>
                <a:schemeClr val="bg1"/>
              </a:buClr>
              <a:buFont typeface="Wingdings" pitchFamily="2" charset="2"/>
              <a:buChar char="Ø"/>
            </a:pPr>
            <a:r>
              <a:rPr lang="en-US" sz="2648" dirty="0">
                <a:solidFill>
                  <a:schemeClr val="bg1"/>
                </a:solidFill>
                <a:latin typeface="Arial" panose="020B0604020202020204" pitchFamily="34" charset="0"/>
                <a:cs typeface="Arial" panose="020B0604020202020204" pitchFamily="34" charset="0"/>
              </a:rPr>
              <a:t>“Have few or no substitutes</a:t>
            </a:r>
          </a:p>
          <a:p>
            <a:pPr marL="324481" indent="-324481">
              <a:spcBef>
                <a:spcPts val="1200"/>
              </a:spcBef>
              <a:buClr>
                <a:schemeClr val="bg1"/>
              </a:buClr>
              <a:buFont typeface="Wingdings" pitchFamily="2" charset="2"/>
              <a:buChar char="Ø"/>
            </a:pPr>
            <a:r>
              <a:rPr lang="en-US" sz="2648" dirty="0">
                <a:solidFill>
                  <a:schemeClr val="bg1"/>
                </a:solidFill>
                <a:latin typeface="Arial" panose="020B0604020202020204" pitchFamily="34" charset="0"/>
                <a:cs typeface="Arial" panose="020B0604020202020204" pitchFamily="34" charset="0"/>
              </a:rPr>
              <a:t>Are strategic and somewhat limited commodities; or</a:t>
            </a:r>
          </a:p>
          <a:p>
            <a:pPr marL="324481" indent="-324481">
              <a:spcBef>
                <a:spcPts val="1200"/>
              </a:spcBef>
              <a:buClr>
                <a:schemeClr val="bg1"/>
              </a:buClr>
              <a:buFont typeface="Wingdings" pitchFamily="2" charset="2"/>
              <a:buChar char="Ø"/>
            </a:pPr>
            <a:r>
              <a:rPr lang="en-US" sz="2648" dirty="0">
                <a:solidFill>
                  <a:schemeClr val="bg1"/>
                </a:solidFill>
                <a:latin typeface="Arial" panose="020B0604020202020204" pitchFamily="34" charset="0"/>
                <a:cs typeface="Arial" panose="020B0604020202020204" pitchFamily="34" charset="0"/>
              </a:rPr>
              <a:t>Are increasingly concentrated in terms of extraction and, even more, in terms of processing location”</a:t>
            </a:r>
          </a:p>
        </p:txBody>
      </p:sp>
      <p:sp>
        <p:nvSpPr>
          <p:cNvPr id="101" name="Rounded Rectangle 100">
            <a:extLst>
              <a:ext uri="{FF2B5EF4-FFF2-40B4-BE49-F238E27FC236}">
                <a16:creationId xmlns:a16="http://schemas.microsoft.com/office/drawing/2014/main" id="{A5908F8C-50C8-C704-AFD9-43D9C05378FB}"/>
              </a:ext>
            </a:extLst>
          </p:cNvPr>
          <p:cNvSpPr/>
          <p:nvPr/>
        </p:nvSpPr>
        <p:spPr>
          <a:xfrm>
            <a:off x="12168590" y="11091154"/>
            <a:ext cx="5796369" cy="923471"/>
          </a:xfrm>
          <a:prstGeom prst="roundRect">
            <a:avLst>
              <a:gd name="adj" fmla="val 23193"/>
            </a:avLst>
          </a:prstGeom>
          <a:solidFill>
            <a:srgbClr val="D3D3D3"/>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648" b="1" dirty="0">
                <a:solidFill>
                  <a:schemeClr val="tx1"/>
                </a:solidFill>
                <a:latin typeface="Arial" panose="020B0604020202020204" pitchFamily="34" charset="0"/>
                <a:cs typeface="Arial" panose="020B0604020202020204" pitchFamily="34" charset="0"/>
              </a:rPr>
              <a:t>They are </a:t>
            </a:r>
            <a:r>
              <a:rPr lang="en-US" sz="2648" b="1" u="sng" dirty="0">
                <a:solidFill>
                  <a:schemeClr val="tx1"/>
                </a:solidFill>
                <a:latin typeface="Arial" panose="020B0604020202020204" pitchFamily="34" charset="0"/>
                <a:cs typeface="Arial" panose="020B0604020202020204" pitchFamily="34" charset="0"/>
              </a:rPr>
              <a:t>important</a:t>
            </a:r>
            <a:r>
              <a:rPr lang="en-US" sz="2648" b="1" dirty="0">
                <a:solidFill>
                  <a:schemeClr val="tx1"/>
                </a:solidFill>
                <a:latin typeface="Arial" panose="020B0604020202020204" pitchFamily="34" charset="0"/>
                <a:cs typeface="Arial" panose="020B0604020202020204" pitchFamily="34" charset="0"/>
              </a:rPr>
              <a:t>, and there are </a:t>
            </a:r>
            <a:r>
              <a:rPr lang="en-US" sz="2648" b="1" u="sng" dirty="0">
                <a:solidFill>
                  <a:schemeClr val="tx1"/>
                </a:solidFill>
                <a:latin typeface="Arial" panose="020B0604020202020204" pitchFamily="34" charset="0"/>
                <a:cs typeface="Arial" panose="020B0604020202020204" pitchFamily="34" charset="0"/>
              </a:rPr>
              <a:t>risks</a:t>
            </a:r>
            <a:r>
              <a:rPr lang="en-US" sz="2648" b="1" dirty="0">
                <a:solidFill>
                  <a:schemeClr val="tx1"/>
                </a:solidFill>
                <a:latin typeface="Arial" panose="020B0604020202020204" pitchFamily="34" charset="0"/>
                <a:cs typeface="Arial" panose="020B0604020202020204" pitchFamily="34" charset="0"/>
              </a:rPr>
              <a:t> with their </a:t>
            </a:r>
            <a:r>
              <a:rPr lang="en-US" sz="2648" b="1" u="sng" dirty="0">
                <a:solidFill>
                  <a:schemeClr val="tx1"/>
                </a:solidFill>
                <a:latin typeface="Arial" panose="020B0604020202020204" pitchFamily="34" charset="0"/>
                <a:cs typeface="Arial" panose="020B0604020202020204" pitchFamily="34" charset="0"/>
              </a:rPr>
              <a:t>supply chains</a:t>
            </a:r>
          </a:p>
        </p:txBody>
      </p:sp>
      <p:sp>
        <p:nvSpPr>
          <p:cNvPr id="102" name="Arc 101">
            <a:extLst>
              <a:ext uri="{FF2B5EF4-FFF2-40B4-BE49-F238E27FC236}">
                <a16:creationId xmlns:a16="http://schemas.microsoft.com/office/drawing/2014/main" id="{A7C507C8-C3A1-22A0-F923-F752C18A0FD1}"/>
              </a:ext>
            </a:extLst>
          </p:cNvPr>
          <p:cNvSpPr/>
          <p:nvPr/>
        </p:nvSpPr>
        <p:spPr>
          <a:xfrm rot="9806216">
            <a:off x="11125820" y="9894574"/>
            <a:ext cx="1422903" cy="1696124"/>
          </a:xfrm>
          <a:prstGeom prst="arc">
            <a:avLst/>
          </a:prstGeom>
          <a:ln w="127000">
            <a:solidFill>
              <a:schemeClr val="tx1"/>
            </a:solidFill>
            <a:headEnd type="triangl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2414"/>
          </a:p>
        </p:txBody>
      </p:sp>
      <p:sp>
        <p:nvSpPr>
          <p:cNvPr id="104" name="Rounded Rectangle 103">
            <a:extLst>
              <a:ext uri="{FF2B5EF4-FFF2-40B4-BE49-F238E27FC236}">
                <a16:creationId xmlns:a16="http://schemas.microsoft.com/office/drawing/2014/main" id="{C04C956A-0430-3775-7939-B77194F469EF}"/>
              </a:ext>
            </a:extLst>
          </p:cNvPr>
          <p:cNvSpPr/>
          <p:nvPr/>
        </p:nvSpPr>
        <p:spPr>
          <a:xfrm>
            <a:off x="10213457" y="12386941"/>
            <a:ext cx="6705856" cy="5106692"/>
          </a:xfrm>
          <a:prstGeom prst="roundRect">
            <a:avLst>
              <a:gd name="adj" fmla="val 7983"/>
            </a:avLst>
          </a:prstGeom>
          <a:solidFill>
            <a:srgbClr val="DCC5F6"/>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714913" bIns="0" rtlCol="0" anchor="t" anchorCtr="0"/>
          <a:lstStyle/>
          <a:p>
            <a:pPr marL="510755" lvl="8" indent="-262889">
              <a:buFont typeface="Wingdings" pitchFamily="2" charset="2"/>
              <a:buChar char="Ø"/>
            </a:pPr>
            <a:r>
              <a:rPr lang="en-US" sz="2648" b="1" dirty="0">
                <a:solidFill>
                  <a:schemeClr val="tx1"/>
                </a:solidFill>
                <a:latin typeface="Arial" panose="020B0604020202020204" pitchFamily="34" charset="0"/>
                <a:cs typeface="Arial" panose="020B0604020202020204" pitchFamily="34" charset="0"/>
              </a:rPr>
              <a:t> Permanent magnets</a:t>
            </a:r>
          </a:p>
          <a:p>
            <a:pPr marL="1185251" lvl="8" indent="-300444">
              <a:buFont typeface="Wingdings" pitchFamily="2" charset="2"/>
              <a:buChar char="Ø"/>
            </a:pPr>
            <a:r>
              <a:rPr lang="en-US" sz="2648" dirty="0">
                <a:solidFill>
                  <a:schemeClr val="tx1"/>
                </a:solidFill>
                <a:latin typeface="Arial" panose="020B0604020202020204" pitchFamily="34" charset="0"/>
                <a:cs typeface="Arial" panose="020B0604020202020204" pitchFamily="34" charset="0"/>
              </a:rPr>
              <a:t>Generators, motors, EV’s, MRI’s</a:t>
            </a:r>
          </a:p>
          <a:p>
            <a:pPr marL="510755" lvl="5" indent="-262889">
              <a:buFont typeface="Wingdings" pitchFamily="2" charset="2"/>
              <a:buChar char="Ø"/>
            </a:pPr>
            <a:r>
              <a:rPr lang="en-US" sz="2648" b="1" dirty="0">
                <a:solidFill>
                  <a:schemeClr val="tx1"/>
                </a:solidFill>
                <a:latin typeface="Arial" panose="020B0604020202020204" pitchFamily="34" charset="0"/>
                <a:cs typeface="Arial" panose="020B0604020202020204" pitchFamily="34" charset="0"/>
              </a:rPr>
              <a:t> Electronics</a:t>
            </a:r>
          </a:p>
          <a:p>
            <a:pPr marL="1185251" lvl="7" indent="-300444">
              <a:buFont typeface="Wingdings" pitchFamily="2" charset="2"/>
              <a:buChar char="Ø"/>
            </a:pPr>
            <a:r>
              <a:rPr lang="en-US" sz="2648" dirty="0">
                <a:solidFill>
                  <a:schemeClr val="tx1"/>
                </a:solidFill>
                <a:latin typeface="Arial" panose="020B0604020202020204" pitchFamily="34" charset="0"/>
                <a:cs typeface="Arial" panose="020B0604020202020204" pitchFamily="34" charset="0"/>
              </a:rPr>
              <a:t>LED’s, cell phones, batteries, IR optics, LCD screens, speakers</a:t>
            </a:r>
          </a:p>
          <a:p>
            <a:pPr marL="510755" lvl="5" indent="-262889">
              <a:buFont typeface="Wingdings" pitchFamily="2" charset="2"/>
              <a:buChar char="Ø"/>
            </a:pPr>
            <a:r>
              <a:rPr lang="en-US" sz="2648" b="1" dirty="0">
                <a:solidFill>
                  <a:schemeClr val="tx1"/>
                </a:solidFill>
                <a:latin typeface="Arial" panose="020B0604020202020204" pitchFamily="34" charset="0"/>
                <a:cs typeface="Arial" panose="020B0604020202020204" pitchFamily="34" charset="0"/>
              </a:rPr>
              <a:t> Catalysts</a:t>
            </a:r>
          </a:p>
          <a:p>
            <a:pPr marL="1185251" lvl="6" indent="-300444">
              <a:buFont typeface="Wingdings" pitchFamily="2" charset="2"/>
              <a:buChar char="Ø"/>
            </a:pPr>
            <a:r>
              <a:rPr lang="en-US" sz="2648" dirty="0">
                <a:solidFill>
                  <a:schemeClr val="tx1"/>
                </a:solidFill>
                <a:latin typeface="Arial" panose="020B0604020202020204" pitchFamily="34" charset="0"/>
                <a:cs typeface="Arial" panose="020B0604020202020204" pitchFamily="34" charset="0"/>
              </a:rPr>
              <a:t>Catalytic converters</a:t>
            </a:r>
          </a:p>
          <a:p>
            <a:pPr marL="504746" lvl="6" indent="-283920">
              <a:buFont typeface="Wingdings" pitchFamily="2" charset="2"/>
              <a:buChar char="Ø"/>
            </a:pPr>
            <a:r>
              <a:rPr lang="en-US" sz="2648" b="1" dirty="0">
                <a:solidFill>
                  <a:schemeClr val="tx1"/>
                </a:solidFill>
                <a:latin typeface="Arial" panose="020B0604020202020204" pitchFamily="34" charset="0"/>
                <a:cs typeface="Arial" panose="020B0604020202020204" pitchFamily="34" charset="0"/>
              </a:rPr>
              <a:t> Energy</a:t>
            </a:r>
          </a:p>
          <a:p>
            <a:pPr marL="1185251" lvl="6" indent="-300444">
              <a:buFont typeface="Wingdings" pitchFamily="2" charset="2"/>
              <a:buChar char="Ø"/>
            </a:pPr>
            <a:r>
              <a:rPr lang="en-US" sz="2648" dirty="0">
                <a:solidFill>
                  <a:schemeClr val="tx1"/>
                </a:solidFill>
                <a:latin typeface="Arial" panose="020B0604020202020204" pitchFamily="34" charset="0"/>
                <a:cs typeface="Arial" panose="020B0604020202020204" pitchFamily="34" charset="0"/>
              </a:rPr>
              <a:t>Nuclear control rods, solar cells, wind turbines, fossil fuel refining</a:t>
            </a:r>
          </a:p>
        </p:txBody>
      </p:sp>
      <p:sp>
        <p:nvSpPr>
          <p:cNvPr id="105" name="Round Same Side Corner Rectangle 104">
            <a:extLst>
              <a:ext uri="{FF2B5EF4-FFF2-40B4-BE49-F238E27FC236}">
                <a16:creationId xmlns:a16="http://schemas.microsoft.com/office/drawing/2014/main" id="{E0517083-6263-0413-189A-7FF0EF4D393A}"/>
              </a:ext>
            </a:extLst>
          </p:cNvPr>
          <p:cNvSpPr/>
          <p:nvPr/>
        </p:nvSpPr>
        <p:spPr>
          <a:xfrm>
            <a:off x="10213458" y="12282372"/>
            <a:ext cx="6705855" cy="680568"/>
          </a:xfrm>
          <a:prstGeom prst="round2SameRect">
            <a:avLst>
              <a:gd name="adj1" fmla="val 50000"/>
              <a:gd name="adj2" fmla="val 0"/>
            </a:avLst>
          </a:prstGeom>
          <a:solidFill>
            <a:srgbClr val="4F2683"/>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44258" rtlCol="0" anchor="b"/>
          <a:lstStyle/>
          <a:p>
            <a:pPr algn="ctr"/>
            <a:r>
              <a:rPr lang="en-US" sz="4161" b="1" dirty="0">
                <a:solidFill>
                  <a:schemeClr val="bg1"/>
                </a:solidFill>
                <a:latin typeface="Arial" panose="020B0604020202020204" pitchFamily="34" charset="0"/>
                <a:cs typeface="Arial" panose="020B0604020202020204" pitchFamily="34" charset="0"/>
              </a:rPr>
              <a:t>Applications of REE’s:</a:t>
            </a:r>
          </a:p>
        </p:txBody>
      </p:sp>
      <p:pic>
        <p:nvPicPr>
          <p:cNvPr id="106" name="Picture 2" descr="Wind Power | YESSS Electrical">
            <a:extLst>
              <a:ext uri="{FF2B5EF4-FFF2-40B4-BE49-F238E27FC236}">
                <a16:creationId xmlns:a16="http://schemas.microsoft.com/office/drawing/2014/main" id="{7E689D41-7B14-D29B-8714-9E1B40E814DE}"/>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7256" r="30646" b="6054"/>
          <a:stretch/>
        </p:blipFill>
        <p:spPr bwMode="auto">
          <a:xfrm>
            <a:off x="16959731" y="14751752"/>
            <a:ext cx="1482858" cy="1493740"/>
          </a:xfrm>
          <a:prstGeom prst="ellipse">
            <a:avLst/>
          </a:prstGeom>
          <a:noFill/>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pic>
        <p:nvPicPr>
          <p:cNvPr id="107" name="Picture 6" descr="Europe in danger of losing EV battery race, Court of Auditors says | Reuters">
            <a:extLst>
              <a:ext uri="{FF2B5EF4-FFF2-40B4-BE49-F238E27FC236}">
                <a16:creationId xmlns:a16="http://schemas.microsoft.com/office/drawing/2014/main" id="{D467720F-BAC8-23B1-DB97-134A84D57C54}"/>
              </a:ext>
            </a:extLst>
          </p:cNvPr>
          <p:cNvPicPr>
            <a:picLocks noChangeAspect="1" noChangeArrowheads="1"/>
          </p:cNvPicPr>
          <p:nvPr/>
        </p:nvPicPr>
        <p:blipFill rotWithShape="1">
          <a:blip r:embed="rId6">
            <a:extLst>
              <a:ext uri="{28A0092B-C50C-407E-A947-70E740481C1C}">
                <a14:useLocalDpi xmlns:a14="http://schemas.microsoft.com/office/drawing/2010/main" val="0"/>
              </a:ext>
            </a:extLst>
          </a:blip>
          <a:srcRect l="13630" r="19678"/>
          <a:stretch/>
        </p:blipFill>
        <p:spPr bwMode="auto">
          <a:xfrm>
            <a:off x="17017734" y="12351559"/>
            <a:ext cx="1489237" cy="1488690"/>
          </a:xfrm>
          <a:prstGeom prst="ellipse">
            <a:avLst/>
          </a:prstGeom>
          <a:noFill/>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sp>
        <p:nvSpPr>
          <p:cNvPr id="61" name="Rounded Rectangle 60">
            <a:extLst>
              <a:ext uri="{FF2B5EF4-FFF2-40B4-BE49-F238E27FC236}">
                <a16:creationId xmlns:a16="http://schemas.microsoft.com/office/drawing/2014/main" id="{15D79569-C28B-368E-C503-FB18F1AFACE1}"/>
              </a:ext>
            </a:extLst>
          </p:cNvPr>
          <p:cNvSpPr/>
          <p:nvPr/>
        </p:nvSpPr>
        <p:spPr>
          <a:xfrm>
            <a:off x="684668" y="7870862"/>
            <a:ext cx="9357897" cy="991705"/>
          </a:xfrm>
          <a:prstGeom prst="roundRect">
            <a:avLst>
              <a:gd name="adj" fmla="val 25692"/>
            </a:avLst>
          </a:prstGeom>
          <a:solidFill>
            <a:srgbClr val="4F2683"/>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675" b="1" dirty="0">
                <a:solidFill>
                  <a:schemeClr val="bg1"/>
                </a:solidFill>
                <a:latin typeface="Arial" panose="020B0604020202020204" pitchFamily="34" charset="0"/>
                <a:cs typeface="Arial" panose="020B0604020202020204" pitchFamily="34" charset="0"/>
              </a:rPr>
              <a:t>Introduction</a:t>
            </a:r>
          </a:p>
        </p:txBody>
      </p:sp>
      <p:pic>
        <p:nvPicPr>
          <p:cNvPr id="9" name="Picture 8" descr="A computer and camera on a table&#10;&#10;Description automatically generated">
            <a:extLst>
              <a:ext uri="{FF2B5EF4-FFF2-40B4-BE49-F238E27FC236}">
                <a16:creationId xmlns:a16="http://schemas.microsoft.com/office/drawing/2014/main" id="{CC055517-859F-9791-98B8-50D5B0CE1588}"/>
              </a:ext>
            </a:extLst>
          </p:cNvPr>
          <p:cNvPicPr>
            <a:picLocks noChangeAspect="1"/>
          </p:cNvPicPr>
          <p:nvPr/>
        </p:nvPicPr>
        <p:blipFill rotWithShape="1">
          <a:blip r:embed="rId7">
            <a:extLst>
              <a:ext uri="{BEBA8EAE-BF5A-486C-A8C5-ECC9F3942E4B}">
                <a14:imgProps xmlns:a14="http://schemas.microsoft.com/office/drawing/2010/main">
                  <a14:imgLayer r:embed="rId8">
                    <a14:imgEffect>
                      <a14:brightnessContrast bright="20000"/>
                    </a14:imgEffect>
                  </a14:imgLayer>
                </a14:imgProps>
              </a:ext>
              <a:ext uri="{28A0092B-C50C-407E-A947-70E740481C1C}">
                <a14:useLocalDpi xmlns:a14="http://schemas.microsoft.com/office/drawing/2010/main" val="0"/>
              </a:ext>
            </a:extLst>
          </a:blip>
          <a:srcRect l="9528" t="478" r="9560" b="286"/>
          <a:stretch/>
        </p:blipFill>
        <p:spPr>
          <a:xfrm>
            <a:off x="18073454" y="13602183"/>
            <a:ext cx="1489237" cy="1488824"/>
          </a:xfrm>
          <a:prstGeom prst="ellipse">
            <a:avLst/>
          </a:prstGeom>
          <a:scene3d>
            <a:camera prst="orthographicFront"/>
            <a:lightRig rig="threePt" dir="t"/>
          </a:scene3d>
          <a:sp3d>
            <a:bevelT/>
          </a:sp3d>
        </p:spPr>
      </p:pic>
      <p:sp>
        <p:nvSpPr>
          <p:cNvPr id="154" name="Rounded Rectangle 153">
            <a:extLst>
              <a:ext uri="{FF2B5EF4-FFF2-40B4-BE49-F238E27FC236}">
                <a16:creationId xmlns:a16="http://schemas.microsoft.com/office/drawing/2014/main" id="{F1137C2A-0D29-901B-44DC-3979B9B8949F}"/>
              </a:ext>
            </a:extLst>
          </p:cNvPr>
          <p:cNvSpPr/>
          <p:nvPr/>
        </p:nvSpPr>
        <p:spPr>
          <a:xfrm>
            <a:off x="680862" y="17925102"/>
            <a:ext cx="18928109" cy="9224386"/>
          </a:xfrm>
          <a:prstGeom prst="roundRect">
            <a:avLst>
              <a:gd name="adj" fmla="val 3599"/>
            </a:avLst>
          </a:prstGeom>
          <a:solidFill>
            <a:schemeClr val="bg1"/>
          </a:solidFill>
          <a:ln w="38100"/>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14"/>
          </a:p>
        </p:txBody>
      </p:sp>
      <p:sp>
        <p:nvSpPr>
          <p:cNvPr id="82" name="Rounded Rectangle 81">
            <a:extLst>
              <a:ext uri="{FF2B5EF4-FFF2-40B4-BE49-F238E27FC236}">
                <a16:creationId xmlns:a16="http://schemas.microsoft.com/office/drawing/2014/main" id="{54A3731F-124F-8240-9D3F-B3160ABCFBEB}"/>
              </a:ext>
            </a:extLst>
          </p:cNvPr>
          <p:cNvSpPr/>
          <p:nvPr/>
        </p:nvSpPr>
        <p:spPr>
          <a:xfrm>
            <a:off x="684560" y="25815201"/>
            <a:ext cx="9358260" cy="1334286"/>
          </a:xfrm>
          <a:prstGeom prst="roundRect">
            <a:avLst>
              <a:gd name="adj" fmla="val 26115"/>
            </a:avLst>
          </a:prstGeom>
          <a:solidFill>
            <a:srgbClr val="D3D3D3"/>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Ins="85109" rtlCol="0" anchor="ctr"/>
          <a:lstStyle/>
          <a:p>
            <a:pPr algn="ctr"/>
            <a:r>
              <a:rPr lang="en-US" sz="2648" dirty="0">
                <a:solidFill>
                  <a:schemeClr val="tx1"/>
                </a:solidFill>
                <a:latin typeface="Arial" panose="020B0604020202020204" pitchFamily="34" charset="0"/>
                <a:cs typeface="Arial" panose="020B0604020202020204" pitchFamily="34" charset="0"/>
              </a:rPr>
              <a:t>By improving our ability to detect and accurately identify REE’s, we support the critical initial and final steps in both streams of the REE supply chain.</a:t>
            </a:r>
          </a:p>
        </p:txBody>
      </p:sp>
      <p:sp>
        <p:nvSpPr>
          <p:cNvPr id="83" name="Rounded Rectangle 82">
            <a:extLst>
              <a:ext uri="{FF2B5EF4-FFF2-40B4-BE49-F238E27FC236}">
                <a16:creationId xmlns:a16="http://schemas.microsoft.com/office/drawing/2014/main" id="{67CE6CD1-1DF8-A88D-5428-992F221C8A13}"/>
              </a:ext>
            </a:extLst>
          </p:cNvPr>
          <p:cNvSpPr/>
          <p:nvPr/>
        </p:nvSpPr>
        <p:spPr>
          <a:xfrm>
            <a:off x="678312" y="27411151"/>
            <a:ext cx="18930660" cy="11774357"/>
          </a:xfrm>
          <a:prstGeom prst="roundRect">
            <a:avLst>
              <a:gd name="adj" fmla="val 3570"/>
            </a:avLst>
          </a:prstGeom>
          <a:solidFill>
            <a:srgbClr val="4F2683"/>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170218" tIns="85109" rtlCol="0" anchor="t"/>
          <a:lstStyle/>
          <a:p>
            <a:r>
              <a:rPr lang="en-US" sz="5675" b="1" dirty="0">
                <a:solidFill>
                  <a:schemeClr val="bg1"/>
                </a:solidFill>
                <a:latin typeface="Arial" panose="020B0604020202020204" pitchFamily="34" charset="0"/>
                <a:cs typeface="Arial" panose="020B0604020202020204" pitchFamily="34" charset="0"/>
              </a:rPr>
              <a:t>Results – Ion Implantation and RBS</a:t>
            </a:r>
          </a:p>
        </p:txBody>
      </p:sp>
      <p:sp>
        <p:nvSpPr>
          <p:cNvPr id="37" name="Round Same Side Corner Rectangle 36">
            <a:extLst>
              <a:ext uri="{FF2B5EF4-FFF2-40B4-BE49-F238E27FC236}">
                <a16:creationId xmlns:a16="http://schemas.microsoft.com/office/drawing/2014/main" id="{79E345BC-E3A4-0AB1-D907-CF68ADB0C25E}"/>
              </a:ext>
            </a:extLst>
          </p:cNvPr>
          <p:cNvSpPr/>
          <p:nvPr/>
        </p:nvSpPr>
        <p:spPr>
          <a:xfrm rot="10800000">
            <a:off x="684085" y="28661909"/>
            <a:ext cx="18921618" cy="10578632"/>
          </a:xfrm>
          <a:prstGeom prst="round2SameRect">
            <a:avLst>
              <a:gd name="adj1" fmla="val 4002"/>
              <a:gd name="adj2" fmla="val 0"/>
            </a:avLst>
          </a:prstGeom>
          <a:solidFill>
            <a:srgbClr val="DCC5F6"/>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14" dirty="0"/>
          </a:p>
        </p:txBody>
      </p:sp>
      <p:sp>
        <p:nvSpPr>
          <p:cNvPr id="167" name="Rounded Rectangle 166">
            <a:extLst>
              <a:ext uri="{FF2B5EF4-FFF2-40B4-BE49-F238E27FC236}">
                <a16:creationId xmlns:a16="http://schemas.microsoft.com/office/drawing/2014/main" id="{472D3580-0E0B-21D8-C2C6-9A226CE68C0D}"/>
              </a:ext>
            </a:extLst>
          </p:cNvPr>
          <p:cNvSpPr/>
          <p:nvPr/>
        </p:nvSpPr>
        <p:spPr>
          <a:xfrm>
            <a:off x="13156757" y="33897553"/>
            <a:ext cx="6256571" cy="4413131"/>
          </a:xfrm>
          <a:prstGeom prst="roundRect">
            <a:avLst>
              <a:gd name="adj" fmla="val 5555"/>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pic>
        <p:nvPicPr>
          <p:cNvPr id="64" name="Picture 63">
            <a:extLst>
              <a:ext uri="{FF2B5EF4-FFF2-40B4-BE49-F238E27FC236}">
                <a16:creationId xmlns:a16="http://schemas.microsoft.com/office/drawing/2014/main" id="{9D676F71-6483-8ACC-7A9C-54F0517D5500}"/>
              </a:ext>
            </a:extLst>
          </p:cNvPr>
          <p:cNvPicPr>
            <a:picLocks noChangeAspect="1"/>
          </p:cNvPicPr>
          <p:nvPr/>
        </p:nvPicPr>
        <p:blipFill rotWithShape="1">
          <a:blip r:embed="rId9">
            <a:extLst>
              <a:ext uri="{28A0092B-C50C-407E-A947-70E740481C1C}">
                <a14:useLocalDpi xmlns:a14="http://schemas.microsoft.com/office/drawing/2010/main" val="0"/>
              </a:ext>
            </a:extLst>
          </a:blip>
          <a:srcRect l="8210" t="8079" r="13014" b="9932"/>
          <a:stretch/>
        </p:blipFill>
        <p:spPr>
          <a:xfrm>
            <a:off x="13602893" y="33933003"/>
            <a:ext cx="5051137" cy="3905695"/>
          </a:xfrm>
          <a:prstGeom prst="rect">
            <a:avLst/>
          </a:prstGeom>
        </p:spPr>
      </p:pic>
      <p:sp>
        <p:nvSpPr>
          <p:cNvPr id="6" name="Rounded Rectangle 5"/>
          <p:cNvSpPr/>
          <p:nvPr/>
        </p:nvSpPr>
        <p:spPr>
          <a:xfrm>
            <a:off x="6932648" y="680687"/>
            <a:ext cx="25755468" cy="4679367"/>
          </a:xfrm>
          <a:prstGeom prst="roundRect">
            <a:avLst>
              <a:gd name="adj" fmla="val 8699"/>
            </a:avLst>
          </a:prstGeom>
          <a:solidFill>
            <a:srgbClr val="4F2683"/>
          </a:solidFill>
          <a:ln w="57150">
            <a:solidFill>
              <a:schemeClr val="tx1"/>
            </a:solidFill>
          </a:ln>
        </p:spPr>
        <p:txBody>
          <a:bodyPr wrap="square" lIns="85109" tIns="34042" rIns="86470" bIns="43236" anchor="t">
            <a:spAutoFit/>
          </a:bodyPr>
          <a:lstStyle/>
          <a:p>
            <a:pPr algn="ctr"/>
            <a:r>
              <a:rPr lang="en-CA" sz="7568" b="1" dirty="0">
                <a:solidFill>
                  <a:srgbClr val="4E2683"/>
                </a:solidFill>
                <a:latin typeface="Arial" panose="020B0604020202020204" pitchFamily="34" charset="0"/>
                <a:cs typeface="Arial" panose="020B0604020202020204" pitchFamily="34" charset="0"/>
              </a:rPr>
              <a:t>A Multimodal Approach Towards Advancing the Characterization and Analysis of Erbium</a:t>
            </a:r>
            <a:endParaRPr lang="en-CA" sz="6815" i="1" dirty="0">
              <a:solidFill>
                <a:srgbClr val="4E2683"/>
              </a:solidFill>
              <a:latin typeface="Arial" panose="020B0604020202020204" pitchFamily="34" charset="0"/>
              <a:cs typeface="Arial" panose="020B0604020202020204" pitchFamily="34" charset="0"/>
            </a:endParaRPr>
          </a:p>
          <a:p>
            <a:pPr algn="ctr"/>
            <a:r>
              <a:rPr lang="en-CA" sz="5112" b="1" dirty="0">
                <a:solidFill>
                  <a:srgbClr val="4E2683"/>
                </a:solidFill>
                <a:latin typeface="Arial" panose="020B0604020202020204" pitchFamily="34" charset="0"/>
                <a:cs typeface="Arial" panose="020B0604020202020204" pitchFamily="34" charset="0"/>
              </a:rPr>
              <a:t>Sage Buchanan</a:t>
            </a:r>
            <a:r>
              <a:rPr lang="en-CA" sz="5112" b="1" baseline="30000" dirty="0">
                <a:solidFill>
                  <a:srgbClr val="4E2683"/>
                </a:solidFill>
                <a:latin typeface="Arial" panose="020B0604020202020204" pitchFamily="34" charset="0"/>
                <a:cs typeface="Arial" panose="020B0604020202020204" pitchFamily="34" charset="0"/>
              </a:rPr>
              <a:t>1,2</a:t>
            </a:r>
            <a:r>
              <a:rPr lang="en-CA" sz="5112" dirty="0">
                <a:solidFill>
                  <a:srgbClr val="4E2683"/>
                </a:solidFill>
                <a:latin typeface="Arial" panose="020B0604020202020204" pitchFamily="34" charset="0"/>
                <a:cs typeface="Arial" panose="020B0604020202020204" pitchFamily="34" charset="0"/>
              </a:rPr>
              <a:t>, Dr. Lyudmila Goncharova</a:t>
            </a:r>
            <a:r>
              <a:rPr lang="en-CA" sz="5112" baseline="30000" dirty="0">
                <a:solidFill>
                  <a:srgbClr val="4E2683"/>
                </a:solidFill>
                <a:latin typeface="Arial" panose="020B0604020202020204" pitchFamily="34" charset="0"/>
                <a:cs typeface="Arial" panose="020B0604020202020204" pitchFamily="34" charset="0"/>
              </a:rPr>
              <a:t>2,3</a:t>
            </a:r>
            <a:r>
              <a:rPr lang="en-CA" sz="5112" dirty="0">
                <a:solidFill>
                  <a:srgbClr val="4E2683"/>
                </a:solidFill>
                <a:latin typeface="Arial" panose="020B0604020202020204" pitchFamily="34" charset="0"/>
                <a:cs typeface="Arial" panose="020B0604020202020204" pitchFamily="34" charset="0"/>
              </a:rPr>
              <a:t>, Dr. Mark Biesinger</a:t>
            </a:r>
            <a:r>
              <a:rPr lang="en-CA" sz="5112" baseline="30000" dirty="0">
                <a:solidFill>
                  <a:srgbClr val="4E2683"/>
                </a:solidFill>
                <a:latin typeface="Arial" panose="020B0604020202020204" pitchFamily="34" charset="0"/>
                <a:cs typeface="Arial" panose="020B0604020202020204" pitchFamily="34" charset="0"/>
              </a:rPr>
              <a:t>1,3</a:t>
            </a:r>
          </a:p>
          <a:p>
            <a:pPr algn="ctr">
              <a:lnSpc>
                <a:spcPts val="3310"/>
              </a:lnSpc>
            </a:pPr>
            <a:r>
              <a:rPr lang="en-CA" sz="3027" baseline="30000" dirty="0">
                <a:solidFill>
                  <a:srgbClr val="4E2683"/>
                </a:solidFill>
                <a:latin typeface="Arial" panose="020B0604020202020204" pitchFamily="34" charset="0"/>
                <a:ea typeface="Times New Roman" panose="02020603050405020304" pitchFamily="18" charset="0"/>
                <a:cs typeface="Arial" panose="020B0604020202020204" pitchFamily="34" charset="0"/>
              </a:rPr>
              <a:t>1</a:t>
            </a:r>
            <a:r>
              <a:rPr lang="en-CA" sz="3027" dirty="0">
                <a:solidFill>
                  <a:srgbClr val="4E2683"/>
                </a:solidFill>
                <a:latin typeface="Arial" panose="020B0604020202020204" pitchFamily="34" charset="0"/>
                <a:ea typeface="Times New Roman" panose="02020603050405020304" pitchFamily="18" charset="0"/>
                <a:cs typeface="Arial" panose="020B0604020202020204" pitchFamily="34" charset="0"/>
              </a:rPr>
              <a:t>Surface Science Western, The University of Western Ontario, London N6G 0J3, ON, Canada</a:t>
            </a:r>
          </a:p>
          <a:p>
            <a:pPr algn="ctr">
              <a:lnSpc>
                <a:spcPts val="3310"/>
              </a:lnSpc>
            </a:pPr>
            <a:r>
              <a:rPr lang="en-CA" sz="3027" baseline="30000" dirty="0">
                <a:solidFill>
                  <a:srgbClr val="4E2683"/>
                </a:solidFill>
                <a:latin typeface="Arial" panose="020B0604020202020204" pitchFamily="34" charset="0"/>
                <a:ea typeface="Times New Roman" panose="02020603050405020304" pitchFamily="18" charset="0"/>
                <a:cs typeface="Arial" panose="020B0604020202020204" pitchFamily="34" charset="0"/>
              </a:rPr>
              <a:t>2</a:t>
            </a:r>
            <a:r>
              <a:rPr lang="en-CA" sz="3027" dirty="0">
                <a:solidFill>
                  <a:srgbClr val="4E2683"/>
                </a:solidFill>
                <a:latin typeface="Arial" panose="020B0604020202020204" pitchFamily="34" charset="0"/>
                <a:ea typeface="Times New Roman" panose="02020603050405020304" pitchFamily="18" charset="0"/>
                <a:cs typeface="Arial" panose="020B0604020202020204" pitchFamily="34" charset="0"/>
              </a:rPr>
              <a:t>Department of Physics and Astronomy, The University of Western Ontario, London N6G 2V4, ON, Canada</a:t>
            </a:r>
          </a:p>
          <a:p>
            <a:pPr algn="ctr">
              <a:lnSpc>
                <a:spcPts val="3310"/>
              </a:lnSpc>
            </a:pPr>
            <a:r>
              <a:rPr lang="en-CA" sz="3027" baseline="30000" dirty="0">
                <a:solidFill>
                  <a:srgbClr val="4E2683"/>
                </a:solidFill>
                <a:latin typeface="Arial" panose="020B0604020202020204" pitchFamily="34" charset="0"/>
                <a:ea typeface="Calibri" panose="020F0502020204030204" pitchFamily="34" charset="0"/>
                <a:cs typeface="Arial" panose="020B0604020202020204" pitchFamily="34" charset="0"/>
              </a:rPr>
              <a:t>3</a:t>
            </a:r>
            <a:r>
              <a:rPr lang="en-CA" sz="3027" dirty="0">
                <a:solidFill>
                  <a:srgbClr val="4E2683"/>
                </a:solidFill>
                <a:latin typeface="Arial" panose="020B0604020202020204" pitchFamily="34" charset="0"/>
                <a:ea typeface="Calibri" panose="020F0502020204030204" pitchFamily="34" charset="0"/>
                <a:cs typeface="Arial" panose="020B0604020202020204" pitchFamily="34" charset="0"/>
              </a:rPr>
              <a:t>Department of Chemistry, The University of Western Ontario, London N6A 3K7, ON, Canada</a:t>
            </a:r>
            <a:endParaRPr lang="en-CA" sz="3027" dirty="0">
              <a:solidFill>
                <a:srgbClr val="4E2683"/>
              </a:solidFill>
              <a:latin typeface="Arial" panose="020B0604020202020204" pitchFamily="34" charset="0"/>
              <a:ea typeface="Times New Roman" panose="02020603050405020304" pitchFamily="18" charset="0"/>
              <a:cs typeface="Arial" panose="020B0604020202020204" pitchFamily="34" charset="0"/>
            </a:endParaRPr>
          </a:p>
        </p:txBody>
      </p:sp>
      <p:pic>
        <p:nvPicPr>
          <p:cNvPr id="26" name="Picture 25">
            <a:extLst>
              <a:ext uri="{FF2B5EF4-FFF2-40B4-BE49-F238E27FC236}">
                <a16:creationId xmlns:a16="http://schemas.microsoft.com/office/drawing/2014/main" id="{07CD5793-9160-8881-DA15-BBB160C8E9D0}"/>
              </a:ext>
            </a:extLst>
          </p:cNvPr>
          <p:cNvPicPr>
            <a:picLocks noChangeAspect="1"/>
          </p:cNvPicPr>
          <p:nvPr/>
        </p:nvPicPr>
        <p:blipFill rotWithShape="1">
          <a:blip r:embed="rId10">
            <a:extLst>
              <a:ext uri="{28A0092B-C50C-407E-A947-70E740481C1C}">
                <a14:useLocalDpi xmlns:a14="http://schemas.microsoft.com/office/drawing/2010/main" val="0"/>
              </a:ext>
            </a:extLst>
          </a:blip>
          <a:srcRect l="517" t="4262" r="2373" b="5821"/>
          <a:stretch/>
        </p:blipFill>
        <p:spPr>
          <a:xfrm>
            <a:off x="672268" y="2326045"/>
            <a:ext cx="5795985" cy="2029503"/>
          </a:xfrm>
          <a:prstGeom prst="rect">
            <a:avLst/>
          </a:prstGeom>
        </p:spPr>
      </p:pic>
      <p:pic>
        <p:nvPicPr>
          <p:cNvPr id="27" name="Picture 26">
            <a:extLst>
              <a:ext uri="{FF2B5EF4-FFF2-40B4-BE49-F238E27FC236}">
                <a16:creationId xmlns:a16="http://schemas.microsoft.com/office/drawing/2014/main" id="{A45EF1BF-760C-39D8-1757-5CCC6642914E}"/>
              </a:ext>
            </a:extLst>
          </p:cNvPr>
          <p:cNvPicPr>
            <a:picLocks noChangeAspect="1"/>
          </p:cNvPicPr>
          <p:nvPr/>
        </p:nvPicPr>
        <p:blipFill>
          <a:blip r:embed="rId11"/>
          <a:stretch>
            <a:fillRect/>
          </a:stretch>
        </p:blipFill>
        <p:spPr>
          <a:xfrm>
            <a:off x="680862" y="680183"/>
            <a:ext cx="5787391" cy="1384200"/>
          </a:xfrm>
          <a:prstGeom prst="rect">
            <a:avLst/>
          </a:prstGeom>
        </p:spPr>
      </p:pic>
      <p:sp>
        <p:nvSpPr>
          <p:cNvPr id="88" name="Rounded Rectangle 87">
            <a:extLst>
              <a:ext uri="{FF2B5EF4-FFF2-40B4-BE49-F238E27FC236}">
                <a16:creationId xmlns:a16="http://schemas.microsoft.com/office/drawing/2014/main" id="{65A029A9-71CD-8AEF-79F2-6166CBFFAEE8}"/>
              </a:ext>
            </a:extLst>
          </p:cNvPr>
          <p:cNvSpPr/>
          <p:nvPr/>
        </p:nvSpPr>
        <p:spPr>
          <a:xfrm>
            <a:off x="680875" y="6287030"/>
            <a:ext cx="18942825" cy="1343756"/>
          </a:xfrm>
          <a:prstGeom prst="roundRect">
            <a:avLst>
              <a:gd name="adj" fmla="val 24855"/>
            </a:avLst>
          </a:prstGeom>
          <a:solidFill>
            <a:srgbClr val="4F2683"/>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36000" bIns="0" rtlCol="0" anchor="t" anchorCtr="1"/>
          <a:lstStyle/>
          <a:p>
            <a:pPr marL="6005" algn="ctr">
              <a:buSzPct val="100000"/>
            </a:pPr>
            <a:r>
              <a:rPr lang="en-CA" sz="3400" b="1" i="1" dirty="0">
                <a:solidFill>
                  <a:schemeClr val="bg1"/>
                </a:solidFill>
                <a:latin typeface="Arial" panose="020B0604020202020204" pitchFamily="34" charset="0"/>
                <a:cs typeface="Arial" panose="020B0604020202020204" pitchFamily="34" charset="0"/>
              </a:rPr>
              <a:t>Goal: </a:t>
            </a:r>
            <a:r>
              <a:rPr lang="en-CA" sz="3400" i="1" dirty="0">
                <a:solidFill>
                  <a:schemeClr val="bg1"/>
                </a:solidFill>
                <a:latin typeface="Arial" panose="020B0604020202020204" pitchFamily="34" charset="0"/>
                <a:cs typeface="Arial" panose="020B0604020202020204" pitchFamily="34" charset="0"/>
              </a:rPr>
              <a:t>To enhance the detection, chemical state identification, and recovery capabilities of erbium and other critical rare earth minerals for improved mineral security and economic stability</a:t>
            </a:r>
          </a:p>
          <a:p>
            <a:pPr algn="ctr"/>
            <a:endParaRPr lang="en-US" sz="2414" dirty="0">
              <a:latin typeface="Arial" panose="020B0604020202020204" pitchFamily="34" charset="0"/>
              <a:cs typeface="Arial" panose="020B0604020202020204" pitchFamily="34" charset="0"/>
            </a:endParaRPr>
          </a:p>
        </p:txBody>
      </p:sp>
      <p:pic>
        <p:nvPicPr>
          <p:cNvPr id="54" name="Picture 53">
            <a:extLst>
              <a:ext uri="{FF2B5EF4-FFF2-40B4-BE49-F238E27FC236}">
                <a16:creationId xmlns:a16="http://schemas.microsoft.com/office/drawing/2014/main" id="{B8A740BD-9A3D-590D-F633-54CBFAFDB220}"/>
              </a:ext>
            </a:extLst>
          </p:cNvPr>
          <p:cNvPicPr>
            <a:picLocks noChangeAspect="1"/>
          </p:cNvPicPr>
          <p:nvPr/>
        </p:nvPicPr>
        <p:blipFill rotWithShape="1">
          <a:blip r:embed="rId12">
            <a:extLst>
              <a:ext uri="{28A0092B-C50C-407E-A947-70E740481C1C}">
                <a14:useLocalDpi xmlns:a14="http://schemas.microsoft.com/office/drawing/2010/main" val="0"/>
              </a:ext>
            </a:extLst>
          </a:blip>
          <a:srcRect l="-149" t="-314" r="-103"/>
          <a:stretch/>
        </p:blipFill>
        <p:spPr>
          <a:xfrm>
            <a:off x="1050143" y="18796538"/>
            <a:ext cx="8642761" cy="6956805"/>
          </a:xfrm>
          <a:prstGeom prst="rect">
            <a:avLst/>
          </a:prstGeom>
        </p:spPr>
      </p:pic>
      <p:sp>
        <p:nvSpPr>
          <p:cNvPr id="135" name="Rounded Rectangle 134">
            <a:extLst>
              <a:ext uri="{FF2B5EF4-FFF2-40B4-BE49-F238E27FC236}">
                <a16:creationId xmlns:a16="http://schemas.microsoft.com/office/drawing/2014/main" id="{0A8C17F9-C324-CDEF-21A5-681FE8EB28F7}"/>
              </a:ext>
            </a:extLst>
          </p:cNvPr>
          <p:cNvSpPr/>
          <p:nvPr/>
        </p:nvSpPr>
        <p:spPr>
          <a:xfrm>
            <a:off x="684085" y="17925747"/>
            <a:ext cx="9361958" cy="824006"/>
          </a:xfrm>
          <a:prstGeom prst="roundRect">
            <a:avLst>
              <a:gd name="adj" fmla="val 42140"/>
            </a:avLst>
          </a:prstGeom>
          <a:solidFill>
            <a:srgbClr val="4F2683"/>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161" b="1" dirty="0">
                <a:solidFill>
                  <a:schemeClr val="bg1"/>
                </a:solidFill>
                <a:latin typeface="Arial" panose="020B0604020202020204" pitchFamily="34" charset="0"/>
                <a:cs typeface="Arial" panose="020B0604020202020204" pitchFamily="34" charset="0"/>
              </a:rPr>
              <a:t>Rare Earth Element Supply Chains</a:t>
            </a:r>
          </a:p>
        </p:txBody>
      </p:sp>
      <p:sp>
        <p:nvSpPr>
          <p:cNvPr id="2" name="Rounded Rectangle 1">
            <a:extLst>
              <a:ext uri="{FF2B5EF4-FFF2-40B4-BE49-F238E27FC236}">
                <a16:creationId xmlns:a16="http://schemas.microsoft.com/office/drawing/2014/main" id="{A842841C-AA58-F545-AEF7-1AB1C840D758}"/>
              </a:ext>
            </a:extLst>
          </p:cNvPr>
          <p:cNvSpPr/>
          <p:nvPr/>
        </p:nvSpPr>
        <p:spPr>
          <a:xfrm>
            <a:off x="20127286" y="36778468"/>
            <a:ext cx="18946893" cy="2407045"/>
          </a:xfrm>
          <a:prstGeom prst="roundRect">
            <a:avLst>
              <a:gd name="adj" fmla="val 16194"/>
            </a:avLst>
          </a:prstGeom>
          <a:solidFill>
            <a:schemeClr val="bg1"/>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396000" rIns="0" bIns="0" rtlCol="0" anchor="ctr"/>
          <a:lstStyle/>
          <a:p>
            <a:pPr marL="0" lvl="1" indent="-4330148" algn="ctr"/>
            <a:r>
              <a:rPr lang="en-CA" sz="2300" dirty="0">
                <a:solidFill>
                  <a:schemeClr val="tx1"/>
                </a:solidFill>
                <a:latin typeface="Arial" panose="020B0604020202020204" pitchFamily="34" charset="0"/>
                <a:cs typeface="Arial" panose="020B0604020202020204" pitchFamily="34" charset="0"/>
              </a:rPr>
              <a:t>This work is supported by Natural Science and Engineering Research Council of Canada (NSERC) Discovery Grants as well as funding from the Canadian Foundation for Innovation and Ontario Research Fund for the Kratos AXIS Supra spectrometer. The mineral samples analyzed in this work were supplied by the Dana Collection, courtesy of the Richard W. Hutchison Geoscience Collaborative Suite. Special thanks to Jack Hendriks for assistance in operating the Tandetron Accelerator, Dr. Todd Simpson and Tim Goldhawk from the Western nanofabrication facility for the implant mask depositions and initial mask removal, and Dr. Jeffrey Henderson for assistance in XPS and EDX analyses and processing.</a:t>
            </a:r>
            <a:endParaRPr lang="en-US" sz="2300" dirty="0">
              <a:solidFill>
                <a:schemeClr val="tx1"/>
              </a:solidFill>
              <a:latin typeface="Arial" panose="020B0604020202020204" pitchFamily="34" charset="0"/>
              <a:cs typeface="Arial" panose="020B0604020202020204" pitchFamily="34" charset="0"/>
            </a:endParaRPr>
          </a:p>
        </p:txBody>
      </p:sp>
      <p:sp>
        <p:nvSpPr>
          <p:cNvPr id="3" name="Rounded Rectangle 2">
            <a:extLst>
              <a:ext uri="{FF2B5EF4-FFF2-40B4-BE49-F238E27FC236}">
                <a16:creationId xmlns:a16="http://schemas.microsoft.com/office/drawing/2014/main" id="{859064D8-C2C0-8F31-1D2C-A9525A3F1FC3}"/>
              </a:ext>
            </a:extLst>
          </p:cNvPr>
          <p:cNvSpPr/>
          <p:nvPr/>
        </p:nvSpPr>
        <p:spPr>
          <a:xfrm>
            <a:off x="25959259" y="36420755"/>
            <a:ext cx="7282945" cy="804110"/>
          </a:xfrm>
          <a:prstGeom prst="roundRect">
            <a:avLst>
              <a:gd name="adj" fmla="val 23193"/>
            </a:avLst>
          </a:prstGeom>
          <a:solidFill>
            <a:srgbClr val="4F2683"/>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tIns="0" bIns="72000" rtlCol="0" anchor="ctr"/>
          <a:lstStyle/>
          <a:p>
            <a:pPr algn="ctr"/>
            <a:r>
              <a:rPr lang="en-US" sz="5112" b="1" dirty="0">
                <a:solidFill>
                  <a:schemeClr val="bg1"/>
                </a:solidFill>
                <a:latin typeface="Arial" panose="020B0604020202020204" pitchFamily="34" charset="0"/>
                <a:cs typeface="Arial" panose="020B0604020202020204" pitchFamily="34" charset="0"/>
              </a:rPr>
              <a:t>Acknowledgements</a:t>
            </a:r>
          </a:p>
        </p:txBody>
      </p:sp>
      <p:pic>
        <p:nvPicPr>
          <p:cNvPr id="1026" name="Picture 2">
            <a:extLst>
              <a:ext uri="{FF2B5EF4-FFF2-40B4-BE49-F238E27FC236}">
                <a16:creationId xmlns:a16="http://schemas.microsoft.com/office/drawing/2014/main" id="{DE006E9A-6A96-242D-52D7-E77E0F447B62}"/>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l="685" r="685"/>
          <a:stretch/>
        </p:blipFill>
        <p:spPr bwMode="auto">
          <a:xfrm>
            <a:off x="33304072" y="680695"/>
            <a:ext cx="5787391" cy="1441207"/>
          </a:xfrm>
          <a:prstGeom prst="rect">
            <a:avLst/>
          </a:prstGeom>
          <a:noFill/>
          <a:extLst>
            <a:ext uri="{909E8E84-426E-40DD-AFC4-6F175D3DCCD1}">
              <a14:hiddenFill xmlns:a14="http://schemas.microsoft.com/office/drawing/2010/main">
                <a:solidFill>
                  <a:srgbClr val="FFFFFF"/>
                </a:solidFill>
              </a14:hiddenFill>
            </a:ext>
          </a:extLst>
        </p:spPr>
      </p:pic>
      <p:sp>
        <p:nvSpPr>
          <p:cNvPr id="14" name="Round Same Side Corner Rectangle 13">
            <a:extLst>
              <a:ext uri="{FF2B5EF4-FFF2-40B4-BE49-F238E27FC236}">
                <a16:creationId xmlns:a16="http://schemas.microsoft.com/office/drawing/2014/main" id="{C7B775F0-3814-6DC7-A92C-33F98CD46F7A}"/>
              </a:ext>
            </a:extLst>
          </p:cNvPr>
          <p:cNvSpPr/>
          <p:nvPr/>
        </p:nvSpPr>
        <p:spPr>
          <a:xfrm>
            <a:off x="27938089" y="27936565"/>
            <a:ext cx="11159999" cy="8317108"/>
          </a:xfrm>
          <a:prstGeom prst="round2SameRect">
            <a:avLst>
              <a:gd name="adj1" fmla="val 0"/>
              <a:gd name="adj2" fmla="val 4948"/>
            </a:avLst>
          </a:prstGeom>
          <a:solidFill>
            <a:schemeClr val="bg1">
              <a:lumMod val="8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lIns="0" tIns="476608" rIns="0" bIns="0" rtlCol="0" anchor="ctr"/>
          <a:lstStyle/>
          <a:p>
            <a:pPr marL="533614" lvl="8" indent="-285750">
              <a:lnSpc>
                <a:spcPct val="150000"/>
              </a:lnSpc>
              <a:buFont typeface="Arial" panose="020B0604020202020204" pitchFamily="34" charset="0"/>
              <a:buChar char="•"/>
            </a:pPr>
            <a:r>
              <a:rPr lang="en-US" sz="2650" dirty="0">
                <a:solidFill>
                  <a:schemeClr val="tx1"/>
                </a:solidFill>
                <a:latin typeface="Arial" panose="020B0604020202020204" pitchFamily="34" charset="0"/>
                <a:cs typeface="Arial" panose="020B0604020202020204" pitchFamily="34" charset="0"/>
              </a:rPr>
              <a:t>Improvements on methods of detecting, identifying, and quantifying REE’s such as XPS can inform and enhance recovery procedures to strengthen REE supply chains from both mining and recycling </a:t>
            </a:r>
          </a:p>
          <a:p>
            <a:pPr marL="533614" lvl="8" indent="-285750">
              <a:lnSpc>
                <a:spcPct val="150000"/>
              </a:lnSpc>
              <a:buFont typeface="Arial" panose="020B0604020202020204" pitchFamily="34" charset="0"/>
              <a:buChar char="•"/>
            </a:pPr>
            <a:r>
              <a:rPr lang="en-US" sz="2650" dirty="0">
                <a:solidFill>
                  <a:schemeClr val="tx1"/>
                </a:solidFill>
                <a:latin typeface="Arial" panose="020B0604020202020204" pitchFamily="34" charset="0"/>
                <a:cs typeface="Arial" panose="020B0604020202020204" pitchFamily="34" charset="0"/>
              </a:rPr>
              <a:t>Ion implantation with RBS verification could be a promising method to develop custom calibration standards for SIMS analyses in a semi-affordable and efficient fashion – more testing is needed</a:t>
            </a:r>
          </a:p>
          <a:p>
            <a:pPr marL="572345" lvl="8" indent="-324481">
              <a:lnSpc>
                <a:spcPct val="150000"/>
              </a:lnSpc>
              <a:buFont typeface="Arial" panose="020B0604020202020204" pitchFamily="34" charset="0"/>
              <a:buChar char="•"/>
            </a:pPr>
            <a:r>
              <a:rPr lang="en-US" sz="2650" dirty="0">
                <a:solidFill>
                  <a:schemeClr val="tx1"/>
                </a:solidFill>
                <a:latin typeface="Arial" panose="020B0604020202020204" pitchFamily="34" charset="0"/>
                <a:cs typeface="Arial" panose="020B0604020202020204" pitchFamily="34" charset="0"/>
              </a:rPr>
              <a:t>Light REE’s were found in interstitial regions between the associated barite (BaSO</a:t>
            </a:r>
            <a:r>
              <a:rPr lang="en-US" sz="2650" baseline="-25000" dirty="0">
                <a:solidFill>
                  <a:schemeClr val="tx1"/>
                </a:solidFill>
                <a:latin typeface="Arial" panose="020B0604020202020204" pitchFamily="34" charset="0"/>
                <a:cs typeface="Arial" panose="020B0604020202020204" pitchFamily="34" charset="0"/>
              </a:rPr>
              <a:t>4</a:t>
            </a:r>
            <a:r>
              <a:rPr lang="en-US" sz="2650" dirty="0">
                <a:solidFill>
                  <a:schemeClr val="tx1"/>
                </a:solidFill>
                <a:latin typeface="Arial" panose="020B0604020202020204" pitchFamily="34" charset="0"/>
                <a:cs typeface="Arial" panose="020B0604020202020204" pitchFamily="34" charset="0"/>
              </a:rPr>
              <a:t>) and calcite (CaCO</a:t>
            </a:r>
            <a:r>
              <a:rPr lang="en-US" sz="2650" baseline="-25000" dirty="0">
                <a:solidFill>
                  <a:schemeClr val="tx1"/>
                </a:solidFill>
                <a:latin typeface="Arial" panose="020B0604020202020204" pitchFamily="34" charset="0"/>
                <a:cs typeface="Arial" panose="020B0604020202020204" pitchFamily="34" charset="0"/>
              </a:rPr>
              <a:t>3</a:t>
            </a:r>
            <a:r>
              <a:rPr lang="en-US" sz="2650" dirty="0">
                <a:solidFill>
                  <a:schemeClr val="tx1"/>
                </a:solidFill>
                <a:latin typeface="Arial" panose="020B0604020202020204" pitchFamily="34" charset="0"/>
                <a:cs typeface="Arial" panose="020B0604020202020204" pitchFamily="34" charset="0"/>
              </a:rPr>
              <a:t>) mineral grains</a:t>
            </a:r>
          </a:p>
          <a:p>
            <a:pPr marL="247866" lvl="8">
              <a:lnSpc>
                <a:spcPct val="150000"/>
              </a:lnSpc>
            </a:pPr>
            <a:r>
              <a:rPr lang="en-US" sz="1800" dirty="0">
                <a:solidFill>
                  <a:schemeClr val="tx1"/>
                </a:solidFill>
                <a:latin typeface="Arial" panose="020B0604020202020204" pitchFamily="34" charset="0"/>
                <a:cs typeface="Arial" panose="020B0604020202020204" pitchFamily="34" charset="0"/>
              </a:rPr>
              <a:t>[1] </a:t>
            </a:r>
            <a:r>
              <a:rPr lang="en-CA" sz="1800" dirty="0">
                <a:solidFill>
                  <a:schemeClr val="tx1"/>
                </a:solidFill>
                <a:latin typeface="Arial" panose="020B0604020202020204" pitchFamily="34" charset="0"/>
                <a:cs typeface="Arial" panose="020B0604020202020204" pitchFamily="34" charset="0"/>
              </a:rPr>
              <a:t>Service Canada. “The Canadian Critical Minerals Strategy.” (2022)</a:t>
            </a:r>
          </a:p>
          <a:p>
            <a:pPr marL="247866" lvl="8">
              <a:lnSpc>
                <a:spcPct val="150000"/>
              </a:lnSpc>
            </a:pPr>
            <a:r>
              <a:rPr lang="en-CA" sz="1800" dirty="0">
                <a:solidFill>
                  <a:schemeClr val="tx1"/>
                </a:solidFill>
                <a:latin typeface="Arial" panose="020B0604020202020204" pitchFamily="34" charset="0"/>
                <a:cs typeface="Arial" panose="020B0604020202020204" pitchFamily="34" charset="0"/>
              </a:rPr>
              <a:t>[2] U.S. Department of the Interior </a:t>
            </a:r>
            <a:r>
              <a:rPr lang="en-CA" sz="1800" dirty="0">
                <a:solidFill>
                  <a:schemeClr val="tx1"/>
                </a:solidFill>
                <a:effectLst/>
                <a:latin typeface="Arial" panose="020B0604020202020204" pitchFamily="34" charset="0"/>
                <a:cs typeface="Arial" panose="020B0604020202020204" pitchFamily="34" charset="0"/>
              </a:rPr>
              <a:t>“Mineral Commodity Summaries” (2023)</a:t>
            </a:r>
            <a:endParaRPr lang="en-CA" sz="1800" dirty="0">
              <a:solidFill>
                <a:schemeClr val="tx1"/>
              </a:solidFill>
              <a:latin typeface="Arial" panose="020B0604020202020204" pitchFamily="34" charset="0"/>
              <a:cs typeface="Arial" panose="020B0604020202020204" pitchFamily="34" charset="0"/>
            </a:endParaRPr>
          </a:p>
          <a:p>
            <a:pPr marL="247866" lvl="8">
              <a:lnSpc>
                <a:spcPct val="150000"/>
              </a:lnSpc>
            </a:pPr>
            <a:r>
              <a:rPr lang="en-CA" sz="1800" dirty="0">
                <a:solidFill>
                  <a:schemeClr val="tx1"/>
                </a:solidFill>
                <a:latin typeface="Arial" panose="020B0604020202020204" pitchFamily="34" charset="0"/>
                <a:cs typeface="Arial" panose="020B0604020202020204" pitchFamily="34" charset="0"/>
              </a:rPr>
              <a:t>[3] S.L. Liu et al. </a:t>
            </a:r>
            <a:r>
              <a:rPr lang="en-CA" sz="1800" i="1" dirty="0">
                <a:solidFill>
                  <a:schemeClr val="tx1"/>
                </a:solidFill>
                <a:latin typeface="Arial" panose="020B0604020202020204" pitchFamily="34" charset="0"/>
                <a:cs typeface="Arial" panose="020B0604020202020204" pitchFamily="34" charset="0"/>
              </a:rPr>
              <a:t>Ore Geology Reviews</a:t>
            </a:r>
            <a:r>
              <a:rPr lang="en-CA" sz="1800" dirty="0">
                <a:solidFill>
                  <a:schemeClr val="tx1"/>
                </a:solidFill>
                <a:latin typeface="Arial" panose="020B0604020202020204" pitchFamily="34" charset="0"/>
                <a:cs typeface="Arial" panose="020B0604020202020204" pitchFamily="34" charset="0"/>
              </a:rPr>
              <a:t> 157 (2023): </a:t>
            </a:r>
          </a:p>
          <a:p>
            <a:pPr marL="247866" lvl="8">
              <a:lnSpc>
                <a:spcPct val="150000"/>
              </a:lnSpc>
            </a:pPr>
            <a:r>
              <a:rPr lang="en-CA" sz="1800" dirty="0">
                <a:solidFill>
                  <a:schemeClr val="tx1"/>
                </a:solidFill>
                <a:latin typeface="Arial" panose="020B0604020202020204" pitchFamily="34" charset="0"/>
                <a:cs typeface="Arial" panose="020B0604020202020204" pitchFamily="34" charset="0"/>
              </a:rPr>
              <a:t>[4] T. McNulty et al. </a:t>
            </a:r>
            <a:r>
              <a:rPr lang="en-CA" sz="1800" i="1" dirty="0">
                <a:solidFill>
                  <a:schemeClr val="tx1"/>
                </a:solidFill>
                <a:latin typeface="Arial" panose="020B0604020202020204" pitchFamily="34" charset="0"/>
                <a:cs typeface="Arial" panose="020B0604020202020204" pitchFamily="34" charset="0"/>
              </a:rPr>
              <a:t>MRS Bulletin</a:t>
            </a:r>
            <a:r>
              <a:rPr lang="en-CA" sz="1800" dirty="0">
                <a:solidFill>
                  <a:schemeClr val="tx1"/>
                </a:solidFill>
                <a:latin typeface="Arial" panose="020B0604020202020204" pitchFamily="34" charset="0"/>
                <a:cs typeface="Arial" panose="020B0604020202020204" pitchFamily="34" charset="0"/>
              </a:rPr>
              <a:t> 47, no. 3, 258–266 (2022) </a:t>
            </a:r>
          </a:p>
          <a:p>
            <a:pPr marL="247866" lvl="8">
              <a:lnSpc>
                <a:spcPct val="150000"/>
              </a:lnSpc>
            </a:pPr>
            <a:r>
              <a:rPr lang="en-CA" sz="1800" dirty="0">
                <a:solidFill>
                  <a:schemeClr val="tx1"/>
                </a:solidFill>
                <a:latin typeface="Arial" panose="020B0604020202020204" pitchFamily="34" charset="0"/>
                <a:cs typeface="Arial" panose="020B0604020202020204" pitchFamily="34" charset="0"/>
              </a:rPr>
              <a:t>[5] J.F. </a:t>
            </a:r>
            <a:r>
              <a:rPr lang="en-CA" sz="1800" dirty="0">
                <a:solidFill>
                  <a:schemeClr val="tx1"/>
                </a:solidFill>
                <a:effectLst/>
                <a:latin typeface="Arial" panose="020B0604020202020204" pitchFamily="34" charset="0"/>
                <a:cs typeface="Arial" panose="020B0604020202020204" pitchFamily="34" charset="0"/>
              </a:rPr>
              <a:t>Ziegler et al. </a:t>
            </a:r>
            <a:r>
              <a:rPr lang="en-CA" sz="1800" i="1" dirty="0">
                <a:solidFill>
                  <a:schemeClr val="tx1"/>
                </a:solidFill>
                <a:effectLst/>
                <a:latin typeface="Arial" panose="020B0604020202020204" pitchFamily="34" charset="0"/>
                <a:cs typeface="Arial" panose="020B0604020202020204" pitchFamily="34" charset="0"/>
              </a:rPr>
              <a:t>Nuclear Instruments and Methods in Physics Research Section B: Beam Interactions with Materials and Atoms</a:t>
            </a:r>
            <a:r>
              <a:rPr lang="en-CA" sz="1800" dirty="0">
                <a:solidFill>
                  <a:schemeClr val="tx1"/>
                </a:solidFill>
                <a:effectLst/>
                <a:latin typeface="Arial" panose="020B0604020202020204" pitchFamily="34" charset="0"/>
                <a:cs typeface="Arial" panose="020B0604020202020204" pitchFamily="34" charset="0"/>
              </a:rPr>
              <a:t> 268, no. 11, 1818–1823 (2010)</a:t>
            </a:r>
          </a:p>
          <a:p>
            <a:pPr marL="247866" lvl="8">
              <a:lnSpc>
                <a:spcPct val="150000"/>
              </a:lnSpc>
            </a:pPr>
            <a:r>
              <a:rPr lang="en-CA" sz="1800" dirty="0">
                <a:solidFill>
                  <a:schemeClr val="tx1"/>
                </a:solidFill>
                <a:latin typeface="Arial" panose="020B0604020202020204" pitchFamily="34" charset="0"/>
                <a:cs typeface="Arial" panose="020B0604020202020204" pitchFamily="34" charset="0"/>
              </a:rPr>
              <a:t>[6] J.F. Moulder et al. </a:t>
            </a:r>
            <a:r>
              <a:rPr lang="en-CA" sz="1800" i="1" dirty="0">
                <a:solidFill>
                  <a:schemeClr val="tx1"/>
                </a:solidFill>
                <a:latin typeface="Arial" panose="020B0604020202020204" pitchFamily="34" charset="0"/>
                <a:cs typeface="Arial" panose="020B0604020202020204" pitchFamily="34" charset="0"/>
              </a:rPr>
              <a:t>Handbook of X-ray Photoelectron Spectroscopy (1992)</a:t>
            </a:r>
            <a:endParaRPr lang="en-CA" sz="1800" dirty="0">
              <a:solidFill>
                <a:schemeClr val="tx1"/>
              </a:solidFill>
              <a:latin typeface="Arial" panose="020B0604020202020204" pitchFamily="34" charset="0"/>
              <a:cs typeface="Arial" panose="020B0604020202020204" pitchFamily="34" charset="0"/>
            </a:endParaRPr>
          </a:p>
        </p:txBody>
      </p:sp>
      <p:sp>
        <p:nvSpPr>
          <p:cNvPr id="15" name="Rounded Rectangle 14">
            <a:extLst>
              <a:ext uri="{FF2B5EF4-FFF2-40B4-BE49-F238E27FC236}">
                <a16:creationId xmlns:a16="http://schemas.microsoft.com/office/drawing/2014/main" id="{AF4739FF-4E65-80D7-6A43-7DB129A512C6}"/>
              </a:ext>
            </a:extLst>
          </p:cNvPr>
          <p:cNvSpPr/>
          <p:nvPr/>
        </p:nvSpPr>
        <p:spPr>
          <a:xfrm>
            <a:off x="27931463" y="27406916"/>
            <a:ext cx="11160000" cy="1059297"/>
          </a:xfrm>
          <a:prstGeom prst="roundRect">
            <a:avLst>
              <a:gd name="adj" fmla="val 36397"/>
            </a:avLst>
          </a:prstGeom>
          <a:solidFill>
            <a:srgbClr val="4F2683"/>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5680" b="1" dirty="0">
                <a:solidFill>
                  <a:schemeClr val="bg1"/>
                </a:solidFill>
                <a:latin typeface="Arial" panose="020B0604020202020204" pitchFamily="34" charset="0"/>
                <a:cs typeface="Arial" panose="020B0604020202020204" pitchFamily="34" charset="0"/>
              </a:rPr>
              <a:t>Conclusions and References</a:t>
            </a:r>
          </a:p>
        </p:txBody>
      </p:sp>
      <p:pic>
        <p:nvPicPr>
          <p:cNvPr id="109" name="Picture 2">
            <a:extLst>
              <a:ext uri="{FF2B5EF4-FFF2-40B4-BE49-F238E27FC236}">
                <a16:creationId xmlns:a16="http://schemas.microsoft.com/office/drawing/2014/main" id="{9716C63B-E70E-C55C-E651-6CD5DDC4086C}"/>
              </a:ext>
            </a:extLst>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11819739" y="23033219"/>
            <a:ext cx="6103481" cy="3631653"/>
          </a:xfrm>
          <a:prstGeom prst="rect">
            <a:avLst/>
          </a:prstGeom>
          <a:noFill/>
          <a:extLst>
            <a:ext uri="{909E8E84-426E-40DD-AFC4-6F175D3DCCD1}">
              <a14:hiddenFill xmlns:a14="http://schemas.microsoft.com/office/drawing/2010/main">
                <a:solidFill>
                  <a:srgbClr val="FFFFFF"/>
                </a:solidFill>
              </a14:hiddenFill>
            </a:ext>
          </a:extLst>
        </p:spPr>
      </p:pic>
      <p:sp>
        <p:nvSpPr>
          <p:cNvPr id="63" name="TextBox 62">
            <a:extLst>
              <a:ext uri="{FF2B5EF4-FFF2-40B4-BE49-F238E27FC236}">
                <a16:creationId xmlns:a16="http://schemas.microsoft.com/office/drawing/2014/main" id="{D082DA58-B568-ED3A-0CF5-DD9EA2DDFDAE}"/>
              </a:ext>
            </a:extLst>
          </p:cNvPr>
          <p:cNvSpPr txBox="1"/>
          <p:nvPr/>
        </p:nvSpPr>
        <p:spPr>
          <a:xfrm>
            <a:off x="6330908" y="24382661"/>
            <a:ext cx="3786150" cy="1142236"/>
          </a:xfrm>
          <a:prstGeom prst="rect">
            <a:avLst/>
          </a:prstGeom>
          <a:noFill/>
        </p:spPr>
        <p:txBody>
          <a:bodyPr wrap="square">
            <a:spAutoFit/>
          </a:bodyPr>
          <a:lstStyle/>
          <a:p>
            <a:pPr marL="507752" indent="-322978">
              <a:buFont typeface="Arial" panose="020B0604020202020204" pitchFamily="34" charset="0"/>
              <a:buChar char="•"/>
            </a:pPr>
            <a:r>
              <a:rPr lang="en-US" sz="2274" dirty="0">
                <a:latin typeface="Arial" panose="020B0604020202020204" pitchFamily="34" charset="0"/>
                <a:cs typeface="Arial" panose="020B0604020202020204" pitchFamily="34" charset="0"/>
              </a:rPr>
              <a:t>Decreased cost</a:t>
            </a:r>
          </a:p>
          <a:p>
            <a:pPr marL="507752" indent="-322978">
              <a:buFont typeface="Arial" panose="020B0604020202020204" pitchFamily="34" charset="0"/>
              <a:buChar char="•"/>
            </a:pPr>
            <a:r>
              <a:rPr lang="en-US" sz="2274" dirty="0">
                <a:latin typeface="Arial" panose="020B0604020202020204" pitchFamily="34" charset="0"/>
                <a:cs typeface="Arial" panose="020B0604020202020204" pitchFamily="34" charset="0"/>
              </a:rPr>
              <a:t>Decreased time</a:t>
            </a:r>
          </a:p>
          <a:p>
            <a:pPr marL="507752" indent="-322978">
              <a:buFont typeface="Arial" panose="020B0604020202020204" pitchFamily="34" charset="0"/>
              <a:buChar char="•"/>
            </a:pPr>
            <a:r>
              <a:rPr lang="en-US" sz="2274" dirty="0">
                <a:latin typeface="Arial" panose="020B0604020202020204" pitchFamily="34" charset="0"/>
                <a:cs typeface="Arial" panose="020B0604020202020204" pitchFamily="34" charset="0"/>
              </a:rPr>
              <a:t>Decreased waste</a:t>
            </a:r>
          </a:p>
        </p:txBody>
      </p:sp>
      <p:cxnSp>
        <p:nvCxnSpPr>
          <p:cNvPr id="125" name="Straight Arrow Connector 124">
            <a:extLst>
              <a:ext uri="{FF2B5EF4-FFF2-40B4-BE49-F238E27FC236}">
                <a16:creationId xmlns:a16="http://schemas.microsoft.com/office/drawing/2014/main" id="{F886F7C1-ECC9-0F73-F703-9DB2069B34C6}"/>
              </a:ext>
            </a:extLst>
          </p:cNvPr>
          <p:cNvCxnSpPr>
            <a:cxnSpLocks/>
          </p:cNvCxnSpPr>
          <p:nvPr/>
        </p:nvCxnSpPr>
        <p:spPr>
          <a:xfrm flipV="1">
            <a:off x="987261" y="24034703"/>
            <a:ext cx="0" cy="1591774"/>
          </a:xfrm>
          <a:prstGeom prst="straightConnector1">
            <a:avLst/>
          </a:prstGeom>
          <a:ln w="146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29" name="TextBox 128">
            <a:extLst>
              <a:ext uri="{FF2B5EF4-FFF2-40B4-BE49-F238E27FC236}">
                <a16:creationId xmlns:a16="http://schemas.microsoft.com/office/drawing/2014/main" id="{9F13D075-5DAC-8AC5-9FD0-137E06B0A8FA}"/>
              </a:ext>
            </a:extLst>
          </p:cNvPr>
          <p:cNvSpPr txBox="1"/>
          <p:nvPr/>
        </p:nvSpPr>
        <p:spPr>
          <a:xfrm>
            <a:off x="956819" y="24382661"/>
            <a:ext cx="3786146" cy="1142236"/>
          </a:xfrm>
          <a:prstGeom prst="rect">
            <a:avLst/>
          </a:prstGeom>
          <a:noFill/>
        </p:spPr>
        <p:txBody>
          <a:bodyPr wrap="square">
            <a:spAutoFit/>
          </a:bodyPr>
          <a:lstStyle/>
          <a:p>
            <a:pPr marL="507752" indent="-322978">
              <a:buFont typeface="Arial" panose="020B0604020202020204" pitchFamily="34" charset="0"/>
              <a:buChar char="•"/>
            </a:pPr>
            <a:r>
              <a:rPr lang="en-US" sz="2274" dirty="0">
                <a:latin typeface="Arial" panose="020B0604020202020204" pitchFamily="34" charset="0"/>
                <a:cs typeface="Arial" panose="020B0604020202020204" pitchFamily="34" charset="0"/>
              </a:rPr>
              <a:t>Increased yield</a:t>
            </a:r>
          </a:p>
          <a:p>
            <a:pPr marL="507752" indent="-322978">
              <a:buFont typeface="Arial" panose="020B0604020202020204" pitchFamily="34" charset="0"/>
              <a:buChar char="•"/>
            </a:pPr>
            <a:r>
              <a:rPr lang="en-US" sz="2274" dirty="0">
                <a:latin typeface="Arial" panose="020B0604020202020204" pitchFamily="34" charset="0"/>
                <a:cs typeface="Arial" panose="020B0604020202020204" pitchFamily="34" charset="0"/>
              </a:rPr>
              <a:t>Increased efficiency</a:t>
            </a:r>
          </a:p>
          <a:p>
            <a:pPr marL="507752" indent="-322978">
              <a:buFont typeface="Arial" panose="020B0604020202020204" pitchFamily="34" charset="0"/>
              <a:buChar char="•"/>
            </a:pPr>
            <a:r>
              <a:rPr lang="en-US" sz="2274" dirty="0">
                <a:latin typeface="Arial" panose="020B0604020202020204" pitchFamily="34" charset="0"/>
                <a:cs typeface="Arial" panose="020B0604020202020204" pitchFamily="34" charset="0"/>
              </a:rPr>
              <a:t>Increased viability</a:t>
            </a:r>
          </a:p>
        </p:txBody>
      </p:sp>
      <p:cxnSp>
        <p:nvCxnSpPr>
          <p:cNvPr id="136" name="Straight Arrow Connector 135">
            <a:extLst>
              <a:ext uri="{FF2B5EF4-FFF2-40B4-BE49-F238E27FC236}">
                <a16:creationId xmlns:a16="http://schemas.microsoft.com/office/drawing/2014/main" id="{779AC7E1-26D2-B2F1-4DDF-38E3A2C043ED}"/>
              </a:ext>
            </a:extLst>
          </p:cNvPr>
          <p:cNvCxnSpPr>
            <a:cxnSpLocks/>
          </p:cNvCxnSpPr>
          <p:nvPr/>
        </p:nvCxnSpPr>
        <p:spPr>
          <a:xfrm>
            <a:off x="9461693" y="24034703"/>
            <a:ext cx="0" cy="1591774"/>
          </a:xfrm>
          <a:prstGeom prst="straightConnector1">
            <a:avLst/>
          </a:prstGeom>
          <a:ln w="146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62" name="Rounded Rectangle 161">
            <a:extLst>
              <a:ext uri="{FF2B5EF4-FFF2-40B4-BE49-F238E27FC236}">
                <a16:creationId xmlns:a16="http://schemas.microsoft.com/office/drawing/2014/main" id="{B5AB3006-15BE-AE14-98AD-DE2C3F6E23F6}"/>
              </a:ext>
            </a:extLst>
          </p:cNvPr>
          <p:cNvSpPr/>
          <p:nvPr/>
        </p:nvSpPr>
        <p:spPr>
          <a:xfrm>
            <a:off x="20148646" y="27406916"/>
            <a:ext cx="7539700" cy="880659"/>
          </a:xfrm>
          <a:prstGeom prst="roundRect">
            <a:avLst>
              <a:gd name="adj" fmla="val 36657"/>
            </a:avLst>
          </a:prstGeom>
          <a:solidFill>
            <a:srgbClr val="4F2683"/>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4161" b="1" dirty="0">
                <a:solidFill>
                  <a:schemeClr val="bg1"/>
                </a:solidFill>
                <a:latin typeface="Arial" panose="020B0604020202020204" pitchFamily="34" charset="0"/>
                <a:cs typeface="Arial" panose="020B0604020202020204" pitchFamily="34" charset="0"/>
              </a:rPr>
              <a:t>Bastnaesite, (Ce, La, Y)CO</a:t>
            </a:r>
            <a:r>
              <a:rPr lang="en-US" sz="4161" b="1" baseline="-25000" dirty="0">
                <a:solidFill>
                  <a:schemeClr val="bg1"/>
                </a:solidFill>
                <a:latin typeface="Arial" panose="020B0604020202020204" pitchFamily="34" charset="0"/>
                <a:cs typeface="Arial" panose="020B0604020202020204" pitchFamily="34" charset="0"/>
              </a:rPr>
              <a:t>3</a:t>
            </a:r>
            <a:r>
              <a:rPr lang="en-US" sz="4161" b="1" dirty="0">
                <a:solidFill>
                  <a:schemeClr val="bg1"/>
                </a:solidFill>
                <a:latin typeface="Arial" panose="020B0604020202020204" pitchFamily="34" charset="0"/>
                <a:cs typeface="Arial" panose="020B0604020202020204" pitchFamily="34" charset="0"/>
              </a:rPr>
              <a:t>F</a:t>
            </a:r>
          </a:p>
        </p:txBody>
      </p:sp>
      <p:pic>
        <p:nvPicPr>
          <p:cNvPr id="1030" name="Picture 6">
            <a:extLst>
              <a:ext uri="{FF2B5EF4-FFF2-40B4-BE49-F238E27FC236}">
                <a16:creationId xmlns:a16="http://schemas.microsoft.com/office/drawing/2014/main" id="{BA1B647E-3A7B-88AB-25E2-942F51BD8657}"/>
              </a:ext>
            </a:extLst>
          </p:cNvPr>
          <p:cNvPicPr>
            <a:picLocks noChangeAspect="1" noChangeArrowheads="1"/>
          </p:cNvPicPr>
          <p:nvPr/>
        </p:nvPicPr>
        <p:blipFill rotWithShape="1">
          <a:blip r:embed="rId15">
            <a:extLst>
              <a:ext uri="{28A0092B-C50C-407E-A947-70E740481C1C}">
                <a14:useLocalDpi xmlns:a14="http://schemas.microsoft.com/office/drawing/2010/main" val="0"/>
              </a:ext>
            </a:extLst>
          </a:blip>
          <a:srcRect t="-671" b="-10"/>
          <a:stretch/>
        </p:blipFill>
        <p:spPr bwMode="auto">
          <a:xfrm>
            <a:off x="34258460" y="4020659"/>
            <a:ext cx="3878609" cy="1867637"/>
          </a:xfrm>
          <a:prstGeom prst="rect">
            <a:avLst/>
          </a:prstGeom>
          <a:noFill/>
          <a:extLst>
            <a:ext uri="{909E8E84-426E-40DD-AFC4-6F175D3DCCD1}">
              <a14:hiddenFill xmlns:a14="http://schemas.microsoft.com/office/drawing/2010/main">
                <a:solidFill>
                  <a:srgbClr val="FFFFFF"/>
                </a:solidFill>
              </a14:hiddenFill>
            </a:ext>
          </a:extLst>
        </p:spPr>
      </p:pic>
      <p:sp>
        <p:nvSpPr>
          <p:cNvPr id="75" name="TextBox 74">
            <a:extLst>
              <a:ext uri="{FF2B5EF4-FFF2-40B4-BE49-F238E27FC236}">
                <a16:creationId xmlns:a16="http://schemas.microsoft.com/office/drawing/2014/main" id="{F35F0607-9D55-73A4-853E-D21D1A77483B}"/>
              </a:ext>
            </a:extLst>
          </p:cNvPr>
          <p:cNvSpPr txBox="1"/>
          <p:nvPr/>
        </p:nvSpPr>
        <p:spPr>
          <a:xfrm>
            <a:off x="10042820" y="17952414"/>
            <a:ext cx="9533527" cy="5605061"/>
          </a:xfrm>
          <a:prstGeom prst="rect">
            <a:avLst/>
          </a:prstGeom>
          <a:noFill/>
        </p:spPr>
        <p:txBody>
          <a:bodyPr wrap="square" rtlCol="0">
            <a:spAutoFit/>
          </a:bodyPr>
          <a:lstStyle/>
          <a:p>
            <a:pPr algn="just"/>
            <a:r>
              <a:rPr lang="en-CA" sz="2648" dirty="0">
                <a:latin typeface="Arial" panose="020B0604020202020204" pitchFamily="34" charset="0"/>
                <a:cs typeface="Arial" panose="020B0604020202020204" pitchFamily="34" charset="0"/>
              </a:rPr>
              <a:t>Global supply of REE’s is still largely monopolized by China, as shown in Figure 1. While a few other countries are (re)emerging as REE producers, </a:t>
            </a:r>
            <a:r>
              <a:rPr lang="en-CA" sz="2648" b="1" dirty="0">
                <a:latin typeface="Arial" panose="020B0604020202020204" pitchFamily="34" charset="0"/>
                <a:cs typeface="Arial" panose="020B0604020202020204" pitchFamily="34" charset="0"/>
              </a:rPr>
              <a:t>Canada currently produces no REE’s commercially</a:t>
            </a:r>
            <a:r>
              <a:rPr lang="en-CA" sz="2648" dirty="0">
                <a:latin typeface="Arial" panose="020B0604020202020204" pitchFamily="34" charset="0"/>
                <a:cs typeface="Arial" panose="020B0604020202020204" pitchFamily="34" charset="0"/>
              </a:rPr>
              <a:t> and the</a:t>
            </a:r>
            <a:r>
              <a:rPr lang="en-CA" sz="1400" dirty="0">
                <a:latin typeface="Arial" panose="020B0604020202020204" pitchFamily="34" charset="0"/>
                <a:cs typeface="Arial" panose="020B0604020202020204" pitchFamily="34" charset="0"/>
              </a:rPr>
              <a:t> </a:t>
            </a:r>
            <a:r>
              <a:rPr lang="en-CA" sz="2648" dirty="0">
                <a:latin typeface="Arial" panose="020B0604020202020204" pitchFamily="34" charset="0"/>
                <a:cs typeface="Arial" panose="020B0604020202020204" pitchFamily="34" charset="0"/>
              </a:rPr>
              <a:t>U.S. remains &gt;95% reliant on imports for their current REE consumption.</a:t>
            </a:r>
            <a:r>
              <a:rPr lang="en-CA" sz="2648" baseline="30000" dirty="0">
                <a:latin typeface="Arial" panose="020B0604020202020204" pitchFamily="34" charset="0"/>
                <a:cs typeface="Arial" panose="020B0604020202020204" pitchFamily="34" charset="0"/>
              </a:rPr>
              <a:t>[1, 2]</a:t>
            </a:r>
            <a:r>
              <a:rPr lang="en-CA" sz="2648" dirty="0">
                <a:latin typeface="Arial" panose="020B0604020202020204" pitchFamily="34" charset="0"/>
                <a:cs typeface="Arial" panose="020B0604020202020204" pitchFamily="34" charset="0"/>
              </a:rPr>
              <a:t> </a:t>
            </a:r>
          </a:p>
          <a:p>
            <a:pPr algn="just"/>
            <a:endParaRPr lang="en-CA" sz="1400" dirty="0">
              <a:latin typeface="Arial" panose="020B0604020202020204" pitchFamily="34" charset="0"/>
              <a:cs typeface="Arial" panose="020B0604020202020204" pitchFamily="34" charset="0"/>
            </a:endParaRPr>
          </a:p>
          <a:p>
            <a:pPr algn="just"/>
            <a:r>
              <a:rPr lang="en-CA" sz="2648" dirty="0">
                <a:latin typeface="Arial" panose="020B0604020202020204" pitchFamily="34" charset="0"/>
                <a:cs typeface="Arial" panose="020B0604020202020204" pitchFamily="34" charset="0"/>
              </a:rPr>
              <a:t>As demand rapidly increases, it is essential to enhance the feasibility and efficiency of REE production through both mining and recycling. Current recovery estimates from mined ores range from 50-80%</a:t>
            </a:r>
            <a:r>
              <a:rPr lang="en-CA" sz="2648" baseline="30000" dirty="0">
                <a:latin typeface="Arial" panose="020B0604020202020204" pitchFamily="34" charset="0"/>
                <a:cs typeface="Arial" panose="020B0604020202020204" pitchFamily="34" charset="0"/>
              </a:rPr>
              <a:t>[4]</a:t>
            </a:r>
            <a:r>
              <a:rPr lang="en-CA" sz="2648" dirty="0">
                <a:latin typeface="Arial" panose="020B0604020202020204" pitchFamily="34" charset="0"/>
                <a:cs typeface="Arial" panose="020B0604020202020204" pitchFamily="34" charset="0"/>
              </a:rPr>
              <a:t>, which</a:t>
            </a:r>
            <a:r>
              <a:rPr lang="en-CA" sz="2648" baseline="30000" dirty="0">
                <a:latin typeface="Arial" panose="020B0604020202020204" pitchFamily="34" charset="0"/>
                <a:cs typeface="Arial" panose="020B0604020202020204" pitchFamily="34" charset="0"/>
              </a:rPr>
              <a:t> </a:t>
            </a:r>
            <a:r>
              <a:rPr lang="en-CA" sz="2648" dirty="0">
                <a:latin typeface="Arial" panose="020B0604020202020204" pitchFamily="34" charset="0"/>
                <a:cs typeface="Arial" panose="020B0604020202020204" pitchFamily="34" charset="0"/>
              </a:rPr>
              <a:t>we aim to improve upon, alongside strengthened recycling efforts by advancing our abilities to detect and quantify the chemical states of REE’s using calibration standards and analyzing reference materials.</a:t>
            </a:r>
          </a:p>
          <a:p>
            <a:pPr algn="just"/>
            <a:r>
              <a:rPr lang="en-CA" sz="2648" dirty="0">
                <a:latin typeface="Arial" panose="020B0604020202020204" pitchFamily="34" charset="0"/>
                <a:cs typeface="Arial" panose="020B0604020202020204" pitchFamily="34" charset="0"/>
              </a:rPr>
              <a:t> </a:t>
            </a:r>
            <a:endParaRPr lang="en-US" sz="2414" dirty="0"/>
          </a:p>
        </p:txBody>
      </p:sp>
      <p:grpSp>
        <p:nvGrpSpPr>
          <p:cNvPr id="68" name="Group 67">
            <a:extLst>
              <a:ext uri="{FF2B5EF4-FFF2-40B4-BE49-F238E27FC236}">
                <a16:creationId xmlns:a16="http://schemas.microsoft.com/office/drawing/2014/main" id="{E69C784F-A39F-3410-715D-D8B27089B9AC}"/>
              </a:ext>
            </a:extLst>
          </p:cNvPr>
          <p:cNvGrpSpPr/>
          <p:nvPr/>
        </p:nvGrpSpPr>
        <p:grpSpPr>
          <a:xfrm>
            <a:off x="595285" y="28600246"/>
            <a:ext cx="10318297" cy="5727570"/>
            <a:chOff x="612948" y="29018745"/>
            <a:chExt cx="10023450" cy="5072710"/>
          </a:xfrm>
        </p:grpSpPr>
        <p:grpSp>
          <p:nvGrpSpPr>
            <p:cNvPr id="145" name="Group 144">
              <a:extLst>
                <a:ext uri="{FF2B5EF4-FFF2-40B4-BE49-F238E27FC236}">
                  <a16:creationId xmlns:a16="http://schemas.microsoft.com/office/drawing/2014/main" id="{E97D82F2-A1B8-2DA8-D014-57A8002CCBC1}"/>
                </a:ext>
              </a:extLst>
            </p:cNvPr>
            <p:cNvGrpSpPr/>
            <p:nvPr/>
          </p:nvGrpSpPr>
          <p:grpSpPr>
            <a:xfrm>
              <a:off x="612948" y="29018745"/>
              <a:ext cx="10023450" cy="5072710"/>
              <a:chOff x="1513568" y="30798356"/>
              <a:chExt cx="10759367" cy="5135834"/>
            </a:xfrm>
          </p:grpSpPr>
          <p:pic>
            <p:nvPicPr>
              <p:cNvPr id="17" name="Picture 16" descr="A close-up of a machine&#10;&#10;Description automatically generated">
                <a:extLst>
                  <a:ext uri="{FF2B5EF4-FFF2-40B4-BE49-F238E27FC236}">
                    <a16:creationId xmlns:a16="http://schemas.microsoft.com/office/drawing/2014/main" id="{DFDB3EF6-3F7D-A2AD-6993-23309CBAF965}"/>
                  </a:ext>
                </a:extLst>
              </p:cNvPr>
              <p:cNvPicPr>
                <a:picLocks noChangeAspect="1"/>
              </p:cNvPicPr>
              <p:nvPr/>
            </p:nvPicPr>
            <p:blipFill rotWithShape="1">
              <a:blip r:embed="rId16">
                <a:extLst>
                  <a:ext uri="{28A0092B-C50C-407E-A947-70E740481C1C}">
                    <a14:useLocalDpi xmlns:a14="http://schemas.microsoft.com/office/drawing/2010/main" val="0"/>
                  </a:ext>
                </a:extLst>
              </a:blip>
              <a:srcRect l="3517" t="9731" r="7234" b="11750"/>
              <a:stretch/>
            </p:blipFill>
            <p:spPr>
              <a:xfrm>
                <a:off x="1593842" y="30798356"/>
                <a:ext cx="10397804" cy="5095560"/>
              </a:xfrm>
              <a:prstGeom prst="rect">
                <a:avLst/>
              </a:prstGeom>
            </p:spPr>
          </p:pic>
          <p:sp>
            <p:nvSpPr>
              <p:cNvPr id="18" name="TextBox 17">
                <a:extLst>
                  <a:ext uri="{FF2B5EF4-FFF2-40B4-BE49-F238E27FC236}">
                    <a16:creationId xmlns:a16="http://schemas.microsoft.com/office/drawing/2014/main" id="{7066C32E-4F6E-8594-B7E3-E22F616F8353}"/>
                  </a:ext>
                </a:extLst>
              </p:cNvPr>
              <p:cNvSpPr txBox="1"/>
              <p:nvPr/>
            </p:nvSpPr>
            <p:spPr>
              <a:xfrm>
                <a:off x="7056704" y="32441570"/>
                <a:ext cx="2722561" cy="342767"/>
              </a:xfrm>
              <a:prstGeom prst="rect">
                <a:avLst/>
              </a:prstGeom>
              <a:noFill/>
            </p:spPr>
            <p:txBody>
              <a:bodyPr wrap="square" rtlCol="0">
                <a:spAutoFit/>
              </a:bodyPr>
              <a:lstStyle/>
              <a:p>
                <a:pPr algn="ctr"/>
                <a:r>
                  <a:rPr lang="en-US" sz="1600" dirty="0">
                    <a:latin typeface="Arial" panose="020B0604020202020204" pitchFamily="34" charset="0"/>
                    <a:cs typeface="Arial" panose="020B0604020202020204" pitchFamily="34" charset="0"/>
                  </a:rPr>
                  <a:t>Tandetron accelerator</a:t>
                </a:r>
              </a:p>
            </p:txBody>
          </p:sp>
          <p:sp>
            <p:nvSpPr>
              <p:cNvPr id="19" name="TextBox 18">
                <a:extLst>
                  <a:ext uri="{FF2B5EF4-FFF2-40B4-BE49-F238E27FC236}">
                    <a16:creationId xmlns:a16="http://schemas.microsoft.com/office/drawing/2014/main" id="{1C86EEF7-F36E-3730-3F47-C15992FE4D8E}"/>
                  </a:ext>
                </a:extLst>
              </p:cNvPr>
              <p:cNvSpPr txBox="1"/>
              <p:nvPr/>
            </p:nvSpPr>
            <p:spPr>
              <a:xfrm>
                <a:off x="2493009" y="33262844"/>
                <a:ext cx="1921499" cy="342767"/>
              </a:xfrm>
              <a:prstGeom prst="rect">
                <a:avLst/>
              </a:prstGeom>
              <a:noFill/>
            </p:spPr>
            <p:txBody>
              <a:bodyPr wrap="square" rtlCol="0">
                <a:spAutoFit/>
              </a:bodyPr>
              <a:lstStyle/>
              <a:p>
                <a:pPr algn="ctr"/>
                <a:r>
                  <a:rPr lang="en-US" sz="1600" dirty="0">
                    <a:latin typeface="Arial" panose="020B0604020202020204" pitchFamily="34" charset="0"/>
                    <a:cs typeface="Arial" panose="020B0604020202020204" pitchFamily="34" charset="0"/>
                  </a:rPr>
                  <a:t>Implant chamber</a:t>
                </a:r>
              </a:p>
            </p:txBody>
          </p:sp>
          <p:sp>
            <p:nvSpPr>
              <p:cNvPr id="20" name="TextBox 19">
                <a:extLst>
                  <a:ext uri="{FF2B5EF4-FFF2-40B4-BE49-F238E27FC236}">
                    <a16:creationId xmlns:a16="http://schemas.microsoft.com/office/drawing/2014/main" id="{D0A40E52-5A7D-03F4-C015-3F12BB4FD642}"/>
                  </a:ext>
                </a:extLst>
              </p:cNvPr>
              <p:cNvSpPr txBox="1"/>
              <p:nvPr/>
            </p:nvSpPr>
            <p:spPr>
              <a:xfrm>
                <a:off x="5390339" y="32293290"/>
                <a:ext cx="1800224" cy="592051"/>
              </a:xfrm>
              <a:prstGeom prst="rect">
                <a:avLst/>
              </a:prstGeom>
              <a:noFill/>
            </p:spPr>
            <p:txBody>
              <a:bodyPr wrap="square" rtlCol="0">
                <a:spAutoFit/>
              </a:bodyPr>
              <a:lstStyle/>
              <a:p>
                <a:pPr algn="ctr"/>
                <a:r>
                  <a:rPr lang="en-US" sz="1600" dirty="0">
                    <a:latin typeface="Arial" panose="020B0604020202020204" pitchFamily="34" charset="0"/>
                    <a:cs typeface="Arial" panose="020B0604020202020204" pitchFamily="34" charset="0"/>
                  </a:rPr>
                  <a:t>High energy magnet</a:t>
                </a:r>
              </a:p>
            </p:txBody>
          </p:sp>
          <p:sp>
            <p:nvSpPr>
              <p:cNvPr id="21" name="TextBox 20">
                <a:extLst>
                  <a:ext uri="{FF2B5EF4-FFF2-40B4-BE49-F238E27FC236}">
                    <a16:creationId xmlns:a16="http://schemas.microsoft.com/office/drawing/2014/main" id="{A53C98DF-DE22-3164-8AC9-E81F41E544A2}"/>
                  </a:ext>
                </a:extLst>
              </p:cNvPr>
              <p:cNvSpPr txBox="1"/>
              <p:nvPr/>
            </p:nvSpPr>
            <p:spPr>
              <a:xfrm>
                <a:off x="4477408" y="30798358"/>
                <a:ext cx="1800225" cy="342767"/>
              </a:xfrm>
              <a:prstGeom prst="rect">
                <a:avLst/>
              </a:prstGeom>
              <a:noFill/>
            </p:spPr>
            <p:txBody>
              <a:bodyPr wrap="square" rtlCol="0">
                <a:spAutoFit/>
              </a:bodyPr>
              <a:lstStyle/>
              <a:p>
                <a:pPr algn="ctr"/>
                <a:r>
                  <a:rPr lang="en-US" sz="1600" dirty="0">
                    <a:latin typeface="Arial" panose="020B0604020202020204" pitchFamily="34" charset="0"/>
                    <a:cs typeface="Arial" panose="020B0604020202020204" pitchFamily="34" charset="0"/>
                  </a:rPr>
                  <a:t>RBS chamber</a:t>
                </a:r>
              </a:p>
            </p:txBody>
          </p:sp>
          <p:sp>
            <p:nvSpPr>
              <p:cNvPr id="22" name="TextBox 21">
                <a:extLst>
                  <a:ext uri="{FF2B5EF4-FFF2-40B4-BE49-F238E27FC236}">
                    <a16:creationId xmlns:a16="http://schemas.microsoft.com/office/drawing/2014/main" id="{54543C12-7502-A6D7-550F-151DA87871AD}"/>
                  </a:ext>
                </a:extLst>
              </p:cNvPr>
              <p:cNvSpPr txBox="1"/>
              <p:nvPr/>
            </p:nvSpPr>
            <p:spPr>
              <a:xfrm>
                <a:off x="2949610" y="31860619"/>
                <a:ext cx="1800225" cy="342767"/>
              </a:xfrm>
              <a:prstGeom prst="rect">
                <a:avLst/>
              </a:prstGeom>
              <a:noFill/>
            </p:spPr>
            <p:txBody>
              <a:bodyPr wrap="square" rtlCol="0">
                <a:spAutoFit/>
              </a:bodyPr>
              <a:lstStyle/>
              <a:p>
                <a:pPr algn="ctr"/>
                <a:r>
                  <a:rPr lang="en-US" sz="1600" dirty="0">
                    <a:latin typeface="Arial" panose="020B0604020202020204" pitchFamily="34" charset="0"/>
                    <a:cs typeface="Arial" panose="020B0604020202020204" pitchFamily="34" charset="0"/>
                  </a:rPr>
                  <a:t>ERD chamber</a:t>
                </a:r>
              </a:p>
            </p:txBody>
          </p:sp>
          <p:sp>
            <p:nvSpPr>
              <p:cNvPr id="23" name="TextBox 22">
                <a:extLst>
                  <a:ext uri="{FF2B5EF4-FFF2-40B4-BE49-F238E27FC236}">
                    <a16:creationId xmlns:a16="http://schemas.microsoft.com/office/drawing/2014/main" id="{2D366BD5-B789-D74C-EFAD-6468B62FF8C3}"/>
                  </a:ext>
                </a:extLst>
              </p:cNvPr>
              <p:cNvSpPr txBox="1"/>
              <p:nvPr/>
            </p:nvSpPr>
            <p:spPr>
              <a:xfrm>
                <a:off x="9392766" y="32237993"/>
                <a:ext cx="1800225" cy="592052"/>
              </a:xfrm>
              <a:prstGeom prst="rect">
                <a:avLst/>
              </a:prstGeom>
              <a:noFill/>
            </p:spPr>
            <p:txBody>
              <a:bodyPr wrap="square" rtlCol="0">
                <a:spAutoFit/>
              </a:bodyPr>
              <a:lstStyle/>
              <a:p>
                <a:pPr algn="ctr"/>
                <a:r>
                  <a:rPr lang="en-US" sz="1600" dirty="0">
                    <a:latin typeface="Arial" panose="020B0604020202020204" pitchFamily="34" charset="0"/>
                    <a:cs typeface="Arial" panose="020B0604020202020204" pitchFamily="34" charset="0"/>
                  </a:rPr>
                  <a:t>Injector </a:t>
                </a:r>
              </a:p>
              <a:p>
                <a:pPr algn="ctr"/>
                <a:r>
                  <a:rPr lang="en-US" sz="1600" dirty="0">
                    <a:latin typeface="Arial" panose="020B0604020202020204" pitchFamily="34" charset="0"/>
                    <a:cs typeface="Arial" panose="020B0604020202020204" pitchFamily="34" charset="0"/>
                  </a:rPr>
                  <a:t>magnet</a:t>
                </a:r>
              </a:p>
            </p:txBody>
          </p:sp>
          <p:sp>
            <p:nvSpPr>
              <p:cNvPr id="24" name="TextBox 23">
                <a:extLst>
                  <a:ext uri="{FF2B5EF4-FFF2-40B4-BE49-F238E27FC236}">
                    <a16:creationId xmlns:a16="http://schemas.microsoft.com/office/drawing/2014/main" id="{27DA418F-A373-C3CD-BFFD-965C7874A5C0}"/>
                  </a:ext>
                </a:extLst>
              </p:cNvPr>
              <p:cNvSpPr txBox="1"/>
              <p:nvPr/>
            </p:nvSpPr>
            <p:spPr>
              <a:xfrm>
                <a:off x="10280135" y="31466104"/>
                <a:ext cx="1992800" cy="654374"/>
              </a:xfrm>
              <a:prstGeom prst="rect">
                <a:avLst/>
              </a:prstGeom>
              <a:noFill/>
            </p:spPr>
            <p:txBody>
              <a:bodyPr wrap="square" rtlCol="0">
                <a:spAutoFit/>
              </a:bodyPr>
              <a:lstStyle/>
              <a:p>
                <a:pPr algn="ctr"/>
                <a:r>
                  <a:rPr lang="en-US" sz="1800" dirty="0">
                    <a:latin typeface="Arial" panose="020B0604020202020204" pitchFamily="34" charset="0"/>
                    <a:cs typeface="Arial" panose="020B0604020202020204" pitchFamily="34" charset="0"/>
                  </a:rPr>
                  <a:t>Duoplasmatron source</a:t>
                </a:r>
              </a:p>
            </p:txBody>
          </p:sp>
          <p:sp>
            <p:nvSpPr>
              <p:cNvPr id="28" name="TextBox 27">
                <a:extLst>
                  <a:ext uri="{FF2B5EF4-FFF2-40B4-BE49-F238E27FC236}">
                    <a16:creationId xmlns:a16="http://schemas.microsoft.com/office/drawing/2014/main" id="{B42D7110-D8A7-3CDC-B4FE-DE27869D42DE}"/>
                  </a:ext>
                </a:extLst>
              </p:cNvPr>
              <p:cNvSpPr txBox="1"/>
              <p:nvPr/>
            </p:nvSpPr>
            <p:spPr>
              <a:xfrm>
                <a:off x="10098344" y="33979420"/>
                <a:ext cx="1800225" cy="592052"/>
              </a:xfrm>
              <a:prstGeom prst="rect">
                <a:avLst/>
              </a:prstGeom>
              <a:noFill/>
            </p:spPr>
            <p:txBody>
              <a:bodyPr wrap="square" rtlCol="0">
                <a:spAutoFit/>
              </a:bodyPr>
              <a:lstStyle/>
              <a:p>
                <a:pPr algn="ctr"/>
                <a:r>
                  <a:rPr lang="en-US" sz="1600" dirty="0">
                    <a:latin typeface="Arial" panose="020B0604020202020204" pitchFamily="34" charset="0"/>
                    <a:cs typeface="Arial" panose="020B0604020202020204" pitchFamily="34" charset="0"/>
                  </a:rPr>
                  <a:t>Sputter source</a:t>
                </a:r>
              </a:p>
              <a:p>
                <a:pPr algn="ctr"/>
                <a:r>
                  <a:rPr lang="en-US" sz="1600" dirty="0">
                    <a:latin typeface="Arial" panose="020B0604020202020204" pitchFamily="34" charset="0"/>
                    <a:cs typeface="Arial" panose="020B0604020202020204" pitchFamily="34" charset="0"/>
                  </a:rPr>
                  <a:t>(Er</a:t>
                </a:r>
                <a:r>
                  <a:rPr lang="en-US" sz="1600" baseline="-25000" dirty="0">
                    <a:latin typeface="Arial" panose="020B0604020202020204" pitchFamily="34" charset="0"/>
                    <a:cs typeface="Arial" panose="020B0604020202020204" pitchFamily="34" charset="0"/>
                  </a:rPr>
                  <a:t>2</a:t>
                </a:r>
                <a:r>
                  <a:rPr lang="en-US" sz="1600" dirty="0">
                    <a:latin typeface="Arial" panose="020B0604020202020204" pitchFamily="34" charset="0"/>
                    <a:cs typeface="Arial" panose="020B0604020202020204" pitchFamily="34" charset="0"/>
                  </a:rPr>
                  <a:t>O</a:t>
                </a:r>
                <a:r>
                  <a:rPr lang="en-US" sz="1600" baseline="-25000" dirty="0">
                    <a:latin typeface="Arial" panose="020B0604020202020204" pitchFamily="34" charset="0"/>
                    <a:cs typeface="Arial" panose="020B0604020202020204" pitchFamily="34" charset="0"/>
                  </a:rPr>
                  <a:t>3</a:t>
                </a:r>
                <a:r>
                  <a:rPr lang="en-US" sz="1600" dirty="0">
                    <a:latin typeface="Arial" panose="020B0604020202020204" pitchFamily="34" charset="0"/>
                    <a:cs typeface="Arial" panose="020B0604020202020204" pitchFamily="34" charset="0"/>
                  </a:rPr>
                  <a:t>)</a:t>
                </a:r>
              </a:p>
            </p:txBody>
          </p:sp>
          <p:sp>
            <p:nvSpPr>
              <p:cNvPr id="29" name="TextBox 28">
                <a:extLst>
                  <a:ext uri="{FF2B5EF4-FFF2-40B4-BE49-F238E27FC236}">
                    <a16:creationId xmlns:a16="http://schemas.microsoft.com/office/drawing/2014/main" id="{72815547-4054-672F-B560-2625C92B5E10}"/>
                  </a:ext>
                </a:extLst>
              </p:cNvPr>
              <p:cNvSpPr txBox="1"/>
              <p:nvPr/>
            </p:nvSpPr>
            <p:spPr>
              <a:xfrm>
                <a:off x="1513568" y="34111940"/>
                <a:ext cx="1157157" cy="592052"/>
              </a:xfrm>
              <a:prstGeom prst="rect">
                <a:avLst/>
              </a:prstGeom>
              <a:noFill/>
            </p:spPr>
            <p:txBody>
              <a:bodyPr wrap="square" rtlCol="0">
                <a:spAutoFit/>
              </a:bodyPr>
              <a:lstStyle/>
              <a:p>
                <a:pPr algn="ctr"/>
                <a:r>
                  <a:rPr lang="en-US" sz="1600" dirty="0">
                    <a:latin typeface="Arial" panose="020B0604020202020204" pitchFamily="34" charset="0"/>
                    <a:cs typeface="Arial" panose="020B0604020202020204" pitchFamily="34" charset="0"/>
                  </a:rPr>
                  <a:t>MEIS chamber</a:t>
                </a:r>
              </a:p>
            </p:txBody>
          </p:sp>
          <p:sp>
            <p:nvSpPr>
              <p:cNvPr id="31" name="TextBox 30">
                <a:extLst>
                  <a:ext uri="{FF2B5EF4-FFF2-40B4-BE49-F238E27FC236}">
                    <a16:creationId xmlns:a16="http://schemas.microsoft.com/office/drawing/2014/main" id="{025C1985-C085-C84A-180B-D32B8CB173B6}"/>
                  </a:ext>
                </a:extLst>
              </p:cNvPr>
              <p:cNvSpPr txBox="1"/>
              <p:nvPr/>
            </p:nvSpPr>
            <p:spPr>
              <a:xfrm>
                <a:off x="3416734" y="35092852"/>
                <a:ext cx="1629744" cy="841338"/>
              </a:xfrm>
              <a:prstGeom prst="rect">
                <a:avLst/>
              </a:prstGeom>
              <a:noFill/>
            </p:spPr>
            <p:txBody>
              <a:bodyPr wrap="square" rtlCol="0">
                <a:spAutoFit/>
              </a:bodyPr>
              <a:lstStyle/>
              <a:p>
                <a:pPr algn="ctr"/>
                <a:r>
                  <a:rPr lang="en-US" sz="1600" dirty="0">
                    <a:latin typeface="Arial" panose="020B0604020202020204" pitchFamily="34" charset="0"/>
                    <a:cs typeface="Arial" panose="020B0604020202020204" pitchFamily="34" charset="0"/>
                  </a:rPr>
                  <a:t>Molecular Beam Epitaxy systems</a:t>
                </a:r>
              </a:p>
            </p:txBody>
          </p:sp>
          <p:cxnSp>
            <p:nvCxnSpPr>
              <p:cNvPr id="33" name="Straight Arrow Connector 32">
                <a:extLst>
                  <a:ext uri="{FF2B5EF4-FFF2-40B4-BE49-F238E27FC236}">
                    <a16:creationId xmlns:a16="http://schemas.microsoft.com/office/drawing/2014/main" id="{FE07430C-A684-F543-C350-97F25A1B705C}"/>
                  </a:ext>
                </a:extLst>
              </p:cNvPr>
              <p:cNvCxnSpPr>
                <a:cxnSpLocks/>
              </p:cNvCxnSpPr>
              <p:nvPr/>
            </p:nvCxnSpPr>
            <p:spPr>
              <a:xfrm>
                <a:off x="3453759" y="33545669"/>
                <a:ext cx="117079" cy="33833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57" name="Group 56">
                <a:extLst>
                  <a:ext uri="{FF2B5EF4-FFF2-40B4-BE49-F238E27FC236}">
                    <a16:creationId xmlns:a16="http://schemas.microsoft.com/office/drawing/2014/main" id="{CF94EFCC-CD5A-423F-1A6C-CA2DD374E94C}"/>
                  </a:ext>
                </a:extLst>
              </p:cNvPr>
              <p:cNvGrpSpPr/>
              <p:nvPr/>
            </p:nvGrpSpPr>
            <p:grpSpPr>
              <a:xfrm>
                <a:off x="8304353" y="34924236"/>
                <a:ext cx="468000" cy="118424"/>
                <a:chOff x="9584229" y="33561984"/>
                <a:chExt cx="468000" cy="118424"/>
              </a:xfrm>
            </p:grpSpPr>
            <p:cxnSp>
              <p:nvCxnSpPr>
                <p:cNvPr id="46" name="Straight Connector 45">
                  <a:extLst>
                    <a:ext uri="{FF2B5EF4-FFF2-40B4-BE49-F238E27FC236}">
                      <a16:creationId xmlns:a16="http://schemas.microsoft.com/office/drawing/2014/main" id="{48D7015E-7C09-0F86-D274-FC13419F4C4B}"/>
                    </a:ext>
                  </a:extLst>
                </p:cNvPr>
                <p:cNvCxnSpPr>
                  <a:cxnSpLocks/>
                </p:cNvCxnSpPr>
                <p:nvPr/>
              </p:nvCxnSpPr>
              <p:spPr>
                <a:xfrm>
                  <a:off x="9584229" y="33622158"/>
                  <a:ext cx="468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9603D53D-8ECD-B77D-4678-04CC281A1996}"/>
                    </a:ext>
                  </a:extLst>
                </p:cNvPr>
                <p:cNvCxnSpPr>
                  <a:cxnSpLocks/>
                </p:cNvCxnSpPr>
                <p:nvPr/>
              </p:nvCxnSpPr>
              <p:spPr>
                <a:xfrm>
                  <a:off x="9584229" y="33561984"/>
                  <a:ext cx="0" cy="11208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0D2F8D06-704B-ED33-79B7-F775AC22DCC2}"/>
                    </a:ext>
                  </a:extLst>
                </p:cNvPr>
                <p:cNvCxnSpPr>
                  <a:cxnSpLocks/>
                </p:cNvCxnSpPr>
                <p:nvPr/>
              </p:nvCxnSpPr>
              <p:spPr>
                <a:xfrm>
                  <a:off x="10052229" y="33568327"/>
                  <a:ext cx="0" cy="112081"/>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58" name="TextBox 57">
                <a:extLst>
                  <a:ext uri="{FF2B5EF4-FFF2-40B4-BE49-F238E27FC236}">
                    <a16:creationId xmlns:a16="http://schemas.microsoft.com/office/drawing/2014/main" id="{B6D508AB-D49F-8F88-53FF-B38EC7736530}"/>
                  </a:ext>
                </a:extLst>
              </p:cNvPr>
              <p:cNvSpPr txBox="1"/>
              <p:nvPr/>
            </p:nvSpPr>
            <p:spPr>
              <a:xfrm>
                <a:off x="8244681" y="34662176"/>
                <a:ext cx="587343" cy="342767"/>
              </a:xfrm>
              <a:prstGeom prst="rect">
                <a:avLst/>
              </a:prstGeom>
              <a:noFill/>
            </p:spPr>
            <p:txBody>
              <a:bodyPr wrap="square" rtlCol="0">
                <a:spAutoFit/>
              </a:bodyPr>
              <a:lstStyle/>
              <a:p>
                <a:pPr algn="ctr"/>
                <a:r>
                  <a:rPr lang="en-US" sz="1600" dirty="0">
                    <a:latin typeface="Arial" panose="020B0604020202020204" pitchFamily="34" charset="0"/>
                    <a:cs typeface="Arial" panose="020B0604020202020204" pitchFamily="34" charset="0"/>
                  </a:rPr>
                  <a:t>1 m</a:t>
                </a:r>
              </a:p>
            </p:txBody>
          </p:sp>
        </p:grpSp>
        <p:sp>
          <p:nvSpPr>
            <p:cNvPr id="168" name="TextBox 167">
              <a:extLst>
                <a:ext uri="{FF2B5EF4-FFF2-40B4-BE49-F238E27FC236}">
                  <a16:creationId xmlns:a16="http://schemas.microsoft.com/office/drawing/2014/main" id="{338F17D7-E3B6-9950-9740-3DB3CEFEB7AA}"/>
                </a:ext>
              </a:extLst>
            </p:cNvPr>
            <p:cNvSpPr txBox="1"/>
            <p:nvPr/>
          </p:nvSpPr>
          <p:spPr>
            <a:xfrm>
              <a:off x="4917252" y="31739283"/>
              <a:ext cx="1677094" cy="338554"/>
            </a:xfrm>
            <a:prstGeom prst="rect">
              <a:avLst/>
            </a:prstGeom>
            <a:noFill/>
          </p:spPr>
          <p:txBody>
            <a:bodyPr wrap="square" rtlCol="0">
              <a:spAutoFit/>
            </a:bodyPr>
            <a:lstStyle/>
            <a:p>
              <a:pPr algn="ctr"/>
              <a:r>
                <a:rPr lang="en-US" sz="1600" dirty="0">
                  <a:latin typeface="Arial" panose="020B0604020202020204" pitchFamily="34" charset="0"/>
                  <a:cs typeface="Arial" panose="020B0604020202020204" pitchFamily="34" charset="0"/>
                </a:rPr>
                <a:t>Quadrupoles</a:t>
              </a:r>
            </a:p>
          </p:txBody>
        </p:sp>
        <p:cxnSp>
          <p:nvCxnSpPr>
            <p:cNvPr id="169" name="Straight Arrow Connector 168">
              <a:extLst>
                <a:ext uri="{FF2B5EF4-FFF2-40B4-BE49-F238E27FC236}">
                  <a16:creationId xmlns:a16="http://schemas.microsoft.com/office/drawing/2014/main" id="{1E1795BE-45AF-7006-FF6F-32B46A479D4C}"/>
                </a:ext>
              </a:extLst>
            </p:cNvPr>
            <p:cNvCxnSpPr>
              <a:cxnSpLocks/>
            </p:cNvCxnSpPr>
            <p:nvPr/>
          </p:nvCxnSpPr>
          <p:spPr>
            <a:xfrm flipV="1">
              <a:off x="5755794" y="31410103"/>
              <a:ext cx="0" cy="377303"/>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2" name="Straight Arrow Connector 171">
              <a:extLst>
                <a:ext uri="{FF2B5EF4-FFF2-40B4-BE49-F238E27FC236}">
                  <a16:creationId xmlns:a16="http://schemas.microsoft.com/office/drawing/2014/main" id="{B0DD2C97-ED82-6177-25B2-8BED3A354663}"/>
                </a:ext>
              </a:extLst>
            </p:cNvPr>
            <p:cNvCxnSpPr>
              <a:cxnSpLocks/>
            </p:cNvCxnSpPr>
            <p:nvPr/>
          </p:nvCxnSpPr>
          <p:spPr>
            <a:xfrm>
              <a:off x="3481040" y="31404985"/>
              <a:ext cx="0" cy="307364"/>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4" name="TextBox 173">
              <a:extLst>
                <a:ext uri="{FF2B5EF4-FFF2-40B4-BE49-F238E27FC236}">
                  <a16:creationId xmlns:a16="http://schemas.microsoft.com/office/drawing/2014/main" id="{B66839A6-E50A-3144-8490-D40D649BB975}"/>
                </a:ext>
              </a:extLst>
            </p:cNvPr>
            <p:cNvSpPr txBox="1"/>
            <p:nvPr/>
          </p:nvSpPr>
          <p:spPr>
            <a:xfrm>
              <a:off x="2642493" y="31125636"/>
              <a:ext cx="1677094" cy="338555"/>
            </a:xfrm>
            <a:prstGeom prst="rect">
              <a:avLst/>
            </a:prstGeom>
            <a:noFill/>
          </p:spPr>
          <p:txBody>
            <a:bodyPr wrap="square" rtlCol="0">
              <a:spAutoFit/>
            </a:bodyPr>
            <a:lstStyle/>
            <a:p>
              <a:pPr algn="ctr"/>
              <a:r>
                <a:rPr lang="en-US" sz="1600" dirty="0">
                  <a:latin typeface="Arial" panose="020B0604020202020204" pitchFamily="34" charset="0"/>
                  <a:cs typeface="Arial" panose="020B0604020202020204" pitchFamily="34" charset="0"/>
                </a:rPr>
                <a:t>Raster scanner</a:t>
              </a:r>
            </a:p>
          </p:txBody>
        </p:sp>
        <p:sp>
          <p:nvSpPr>
            <p:cNvPr id="175" name="TextBox 174">
              <a:extLst>
                <a:ext uri="{FF2B5EF4-FFF2-40B4-BE49-F238E27FC236}">
                  <a16:creationId xmlns:a16="http://schemas.microsoft.com/office/drawing/2014/main" id="{83ADF352-2F30-357C-AD34-71689F1789AA}"/>
                </a:ext>
              </a:extLst>
            </p:cNvPr>
            <p:cNvSpPr txBox="1"/>
            <p:nvPr/>
          </p:nvSpPr>
          <p:spPr>
            <a:xfrm>
              <a:off x="1996488" y="32498191"/>
              <a:ext cx="1677094" cy="584775"/>
            </a:xfrm>
            <a:prstGeom prst="rect">
              <a:avLst/>
            </a:prstGeom>
            <a:noFill/>
          </p:spPr>
          <p:txBody>
            <a:bodyPr wrap="square" rtlCol="0">
              <a:spAutoFit/>
            </a:bodyPr>
            <a:lstStyle/>
            <a:p>
              <a:pPr algn="ctr"/>
              <a:r>
                <a:rPr lang="en-US" sz="1600" dirty="0">
                  <a:latin typeface="Arial" panose="020B0604020202020204" pitchFamily="34" charset="0"/>
                  <a:cs typeface="Arial" panose="020B0604020202020204" pitchFamily="34" charset="0"/>
                </a:rPr>
                <a:t>Implant </a:t>
              </a:r>
            </a:p>
            <a:p>
              <a:pPr algn="ctr"/>
              <a:r>
                <a:rPr lang="en-US" sz="1600" dirty="0">
                  <a:latin typeface="Arial" panose="020B0604020202020204" pitchFamily="34" charset="0"/>
                  <a:cs typeface="Arial" panose="020B0604020202020204" pitchFamily="34" charset="0"/>
                </a:rPr>
                <a:t>apertures</a:t>
              </a:r>
            </a:p>
          </p:txBody>
        </p:sp>
        <p:cxnSp>
          <p:nvCxnSpPr>
            <p:cNvPr id="176" name="Straight Arrow Connector 175">
              <a:extLst>
                <a:ext uri="{FF2B5EF4-FFF2-40B4-BE49-F238E27FC236}">
                  <a16:creationId xmlns:a16="http://schemas.microsoft.com/office/drawing/2014/main" id="{20718624-D927-4EB3-E12F-8BDD298D9488}"/>
                </a:ext>
              </a:extLst>
            </p:cNvPr>
            <p:cNvCxnSpPr>
              <a:cxnSpLocks/>
            </p:cNvCxnSpPr>
            <p:nvPr/>
          </p:nvCxnSpPr>
          <p:spPr>
            <a:xfrm flipH="1" flipV="1">
              <a:off x="2733755" y="32278046"/>
              <a:ext cx="111120" cy="27245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185" name="TextBox 184">
            <a:extLst>
              <a:ext uri="{FF2B5EF4-FFF2-40B4-BE49-F238E27FC236}">
                <a16:creationId xmlns:a16="http://schemas.microsoft.com/office/drawing/2014/main" id="{2629844F-B723-EF7E-3C19-13EADEB604C3}"/>
              </a:ext>
            </a:extLst>
          </p:cNvPr>
          <p:cNvSpPr txBox="1"/>
          <p:nvPr/>
        </p:nvSpPr>
        <p:spPr>
          <a:xfrm>
            <a:off x="11595198" y="26593416"/>
            <a:ext cx="6443713" cy="584775"/>
          </a:xfrm>
          <a:prstGeom prst="rect">
            <a:avLst/>
          </a:prstGeom>
          <a:noFill/>
        </p:spPr>
        <p:txBody>
          <a:bodyPr wrap="square" rtlCol="0">
            <a:spAutoFit/>
          </a:bodyPr>
          <a:lstStyle/>
          <a:p>
            <a:pPr algn="ctr"/>
            <a:r>
              <a:rPr lang="en-US" sz="1600" dirty="0"/>
              <a:t>Figure 1: Global mine production by country of yttrium-containing rare earth oxides. Reprinted with permission from Liu et al. [3] </a:t>
            </a:r>
          </a:p>
        </p:txBody>
      </p:sp>
      <p:sp>
        <p:nvSpPr>
          <p:cNvPr id="189" name="TextBox 188">
            <a:extLst>
              <a:ext uri="{FF2B5EF4-FFF2-40B4-BE49-F238E27FC236}">
                <a16:creationId xmlns:a16="http://schemas.microsoft.com/office/drawing/2014/main" id="{3F159A41-94E0-EBE9-B8F3-56D868963B6F}"/>
              </a:ext>
            </a:extLst>
          </p:cNvPr>
          <p:cNvSpPr txBox="1"/>
          <p:nvPr/>
        </p:nvSpPr>
        <p:spPr>
          <a:xfrm>
            <a:off x="10781608" y="28702464"/>
            <a:ext cx="8770548" cy="4985980"/>
          </a:xfrm>
          <a:prstGeom prst="rect">
            <a:avLst/>
          </a:prstGeom>
          <a:noFill/>
        </p:spPr>
        <p:txBody>
          <a:bodyPr wrap="square" rtlCol="0">
            <a:spAutoFit/>
          </a:bodyPr>
          <a:lstStyle/>
          <a:p>
            <a:pPr algn="just"/>
            <a:r>
              <a:rPr lang="en-US" sz="2650" dirty="0">
                <a:latin typeface="Arial" panose="020B0604020202020204" pitchFamily="34" charset="0"/>
                <a:cs typeface="Arial" panose="020B0604020202020204" pitchFamily="34" charset="0"/>
              </a:rPr>
              <a:t>Ion implantation is being tested as a method to create calibration standards for SIMS analyses as known concentrations can be implanted. </a:t>
            </a:r>
          </a:p>
          <a:p>
            <a:pPr algn="just"/>
            <a:endParaRPr lang="en-US" sz="2650" dirty="0">
              <a:latin typeface="Arial" panose="020B0604020202020204" pitchFamily="34" charset="0"/>
              <a:cs typeface="Arial" panose="020B0604020202020204" pitchFamily="34" charset="0"/>
            </a:endParaRPr>
          </a:p>
          <a:p>
            <a:pPr algn="just"/>
            <a:r>
              <a:rPr lang="en-US" sz="2650" dirty="0">
                <a:latin typeface="Arial" panose="020B0604020202020204" pitchFamily="34" charset="0"/>
                <a:cs typeface="Arial" panose="020B0604020202020204" pitchFamily="34" charset="0"/>
              </a:rPr>
              <a:t>Our method involves:</a:t>
            </a:r>
          </a:p>
          <a:p>
            <a:pPr marL="457200" indent="-457200" algn="just">
              <a:buFont typeface="+mj-lt"/>
              <a:buAutoNum type="arabicPeriod"/>
            </a:pPr>
            <a:r>
              <a:rPr lang="en-US" sz="2650" dirty="0">
                <a:latin typeface="Arial" panose="020B0604020202020204" pitchFamily="34" charset="0"/>
                <a:cs typeface="Arial" panose="020B0604020202020204" pitchFamily="34" charset="0"/>
              </a:rPr>
              <a:t>Using SRIM</a:t>
            </a:r>
            <a:r>
              <a:rPr lang="en-US" sz="2650" baseline="30000" dirty="0">
                <a:latin typeface="Arial" panose="020B0604020202020204" pitchFamily="34" charset="0"/>
                <a:cs typeface="Arial" panose="020B0604020202020204" pitchFamily="34" charset="0"/>
              </a:rPr>
              <a:t>[5]</a:t>
            </a:r>
            <a:r>
              <a:rPr lang="en-US" sz="2650" dirty="0">
                <a:latin typeface="Arial" panose="020B0604020202020204" pitchFamily="34" charset="0"/>
                <a:cs typeface="Arial" panose="020B0604020202020204" pitchFamily="34" charset="0"/>
              </a:rPr>
              <a:t> simulations to inform implant conditions</a:t>
            </a:r>
          </a:p>
          <a:p>
            <a:pPr marL="457200" indent="-457200" algn="just">
              <a:buFont typeface="+mj-lt"/>
              <a:buAutoNum type="arabicPeriod"/>
            </a:pPr>
            <a:r>
              <a:rPr lang="en-US" sz="2650" dirty="0">
                <a:latin typeface="Arial" panose="020B0604020202020204" pitchFamily="34" charset="0"/>
                <a:cs typeface="Arial" panose="020B0604020202020204" pitchFamily="34" charset="0"/>
              </a:rPr>
              <a:t>Implanting Er</a:t>
            </a:r>
            <a:r>
              <a:rPr lang="en-US" sz="2650" baseline="30000" dirty="0">
                <a:latin typeface="Arial" panose="020B0604020202020204" pitchFamily="34" charset="0"/>
                <a:cs typeface="Arial" panose="020B0604020202020204" pitchFamily="34" charset="0"/>
              </a:rPr>
              <a:t>+</a:t>
            </a:r>
            <a:r>
              <a:rPr lang="en-US" sz="2650" dirty="0">
                <a:latin typeface="Arial" panose="020B0604020202020204" pitchFamily="34" charset="0"/>
                <a:cs typeface="Arial" panose="020B0604020202020204" pitchFamily="34" charset="0"/>
              </a:rPr>
              <a:t> ions into Si wafers shielded by removable masks via the Tandetron accelerator</a:t>
            </a:r>
          </a:p>
          <a:p>
            <a:pPr marL="1086641" lvl="1" indent="-432638" algn="just">
              <a:buFont typeface="Arial" panose="020B0604020202020204" pitchFamily="34" charset="0"/>
              <a:buChar char="•"/>
            </a:pPr>
            <a:r>
              <a:rPr lang="en-US" sz="2650" dirty="0">
                <a:latin typeface="Arial" panose="020B0604020202020204" pitchFamily="34" charset="0"/>
                <a:cs typeface="Arial" panose="020B0604020202020204" pitchFamily="34" charset="0"/>
              </a:rPr>
              <a:t>Masks are used to achieve desired implant depths</a:t>
            </a:r>
          </a:p>
          <a:p>
            <a:pPr marL="457200" indent="-457200" algn="just">
              <a:buFont typeface="+mj-lt"/>
              <a:buAutoNum type="arabicPeriod"/>
            </a:pPr>
            <a:r>
              <a:rPr lang="en-US" sz="2650" dirty="0">
                <a:latin typeface="Arial" panose="020B0604020202020204" pitchFamily="34" charset="0"/>
                <a:cs typeface="Arial" panose="020B0604020202020204" pitchFamily="34" charset="0"/>
              </a:rPr>
              <a:t>Conducting RBS with He</a:t>
            </a:r>
            <a:r>
              <a:rPr lang="en-US" sz="2650" baseline="30000" dirty="0">
                <a:latin typeface="Arial" panose="020B0604020202020204" pitchFamily="34" charset="0"/>
                <a:cs typeface="Arial" panose="020B0604020202020204" pitchFamily="34" charset="0"/>
              </a:rPr>
              <a:t>+</a:t>
            </a:r>
            <a:r>
              <a:rPr lang="en-US" sz="2650" dirty="0">
                <a:latin typeface="Arial" panose="020B0604020202020204" pitchFamily="34" charset="0"/>
                <a:cs typeface="Arial" panose="020B0604020202020204" pitchFamily="34" charset="0"/>
              </a:rPr>
              <a:t> ions to analyze the depth profiles of the implanted wafers and to evaluate for beam damage and/or contamination</a:t>
            </a:r>
          </a:p>
        </p:txBody>
      </p:sp>
      <p:cxnSp>
        <p:nvCxnSpPr>
          <p:cNvPr id="1032" name="Straight Connector 1031">
            <a:extLst>
              <a:ext uri="{FF2B5EF4-FFF2-40B4-BE49-F238E27FC236}">
                <a16:creationId xmlns:a16="http://schemas.microsoft.com/office/drawing/2014/main" id="{6D6EABD8-1037-7339-141A-2F724CDB22BB}"/>
              </a:ext>
            </a:extLst>
          </p:cNvPr>
          <p:cNvCxnSpPr>
            <a:cxnSpLocks/>
            <a:endCxn id="1037" idx="2"/>
          </p:cNvCxnSpPr>
          <p:nvPr/>
        </p:nvCxnSpPr>
        <p:spPr>
          <a:xfrm flipV="1">
            <a:off x="8552233" y="34860992"/>
            <a:ext cx="1530027" cy="1158005"/>
          </a:xfrm>
          <a:prstGeom prst="line">
            <a:avLst/>
          </a:prstGeom>
          <a:ln w="38100">
            <a:solidFill>
              <a:schemeClr val="tx1"/>
            </a:solidFill>
            <a:headEnd type="triangle" w="med" len="med"/>
            <a:tailEnd type="non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09824C4D-7216-E6EB-BDA1-DDB60C4FA7F6}"/>
              </a:ext>
            </a:extLst>
          </p:cNvPr>
          <p:cNvSpPr txBox="1"/>
          <p:nvPr/>
        </p:nvSpPr>
        <p:spPr>
          <a:xfrm>
            <a:off x="711473" y="38358960"/>
            <a:ext cx="5978425" cy="830997"/>
          </a:xfrm>
          <a:prstGeom prst="rect">
            <a:avLst/>
          </a:prstGeom>
          <a:noFill/>
        </p:spPr>
        <p:txBody>
          <a:bodyPr wrap="square" rtlCol="0">
            <a:spAutoFit/>
          </a:bodyPr>
          <a:lstStyle/>
          <a:p>
            <a:pPr algn="ctr"/>
            <a:r>
              <a:rPr lang="en-US" sz="1600" dirty="0"/>
              <a:t>Figure 2: SRIM</a:t>
            </a:r>
            <a:r>
              <a:rPr lang="en-US" sz="1600" baseline="30000" dirty="0"/>
              <a:t>[5]</a:t>
            </a:r>
            <a:r>
              <a:rPr lang="en-US" sz="1600" dirty="0"/>
              <a:t> simulations of implanting Er</a:t>
            </a:r>
            <a:r>
              <a:rPr lang="en-US" sz="1600" baseline="30000" dirty="0"/>
              <a:t>+</a:t>
            </a:r>
            <a:r>
              <a:rPr lang="en-US" sz="1600" dirty="0"/>
              <a:t> ions into Au/Ti/Si showing a) the concentration of Er</a:t>
            </a:r>
            <a:r>
              <a:rPr lang="en-US" sz="1600" baseline="30000" dirty="0"/>
              <a:t>+</a:t>
            </a:r>
            <a:r>
              <a:rPr lang="en-US" sz="1600" dirty="0"/>
              <a:t> ions with target depth and b) Monte-Carlo simulated paths the implanted ions take in the y-z plane.</a:t>
            </a:r>
          </a:p>
        </p:txBody>
      </p:sp>
      <p:sp>
        <p:nvSpPr>
          <p:cNvPr id="34" name="TextBox 33">
            <a:extLst>
              <a:ext uri="{FF2B5EF4-FFF2-40B4-BE49-F238E27FC236}">
                <a16:creationId xmlns:a16="http://schemas.microsoft.com/office/drawing/2014/main" id="{D170F087-ACD2-B15F-7167-C89C7E12A2B6}"/>
              </a:ext>
            </a:extLst>
          </p:cNvPr>
          <p:cNvSpPr txBox="1"/>
          <p:nvPr/>
        </p:nvSpPr>
        <p:spPr>
          <a:xfrm>
            <a:off x="6822493" y="38363816"/>
            <a:ext cx="6206331" cy="830997"/>
          </a:xfrm>
          <a:prstGeom prst="rect">
            <a:avLst/>
          </a:prstGeom>
          <a:noFill/>
        </p:spPr>
        <p:txBody>
          <a:bodyPr wrap="square" rtlCol="0">
            <a:spAutoFit/>
          </a:bodyPr>
          <a:lstStyle/>
          <a:p>
            <a:pPr algn="ctr"/>
            <a:r>
              <a:rPr lang="en-US" sz="1600" dirty="0"/>
              <a:t>Figure 3: An exaggerated model of the Er</a:t>
            </a:r>
            <a:r>
              <a:rPr lang="en-US" sz="1600" baseline="30000" dirty="0"/>
              <a:t>+</a:t>
            </a:r>
            <a:r>
              <a:rPr lang="en-US" sz="1600" dirty="0"/>
              <a:t> into Si implantation layer structure. Au and an adhesive Ti layer were used as a temporary mask to intentionally stop the ions nearer to the surface of the Si substrate.</a:t>
            </a:r>
          </a:p>
        </p:txBody>
      </p:sp>
      <p:sp>
        <p:nvSpPr>
          <p:cNvPr id="66" name="TextBox 65">
            <a:extLst>
              <a:ext uri="{FF2B5EF4-FFF2-40B4-BE49-F238E27FC236}">
                <a16:creationId xmlns:a16="http://schemas.microsoft.com/office/drawing/2014/main" id="{F8E303F0-DBA4-CACC-D926-6F5FE931F512}"/>
              </a:ext>
            </a:extLst>
          </p:cNvPr>
          <p:cNvSpPr txBox="1"/>
          <p:nvPr/>
        </p:nvSpPr>
        <p:spPr>
          <a:xfrm>
            <a:off x="13161419" y="38365724"/>
            <a:ext cx="6302437" cy="584775"/>
          </a:xfrm>
          <a:prstGeom prst="rect">
            <a:avLst/>
          </a:prstGeom>
          <a:noFill/>
        </p:spPr>
        <p:txBody>
          <a:bodyPr wrap="square" lIns="0" rIns="0" rtlCol="0">
            <a:spAutoFit/>
          </a:bodyPr>
          <a:lstStyle/>
          <a:p>
            <a:pPr algn="ctr"/>
            <a:r>
              <a:rPr lang="en-US" sz="1600" dirty="0"/>
              <a:t>Figure 4: Curve-fit RBS spectrum of the Si wafer after Er</a:t>
            </a:r>
            <a:r>
              <a:rPr lang="en-US" sz="1600" baseline="30000" dirty="0"/>
              <a:t>+</a:t>
            </a:r>
            <a:r>
              <a:rPr lang="en-US" sz="1600" dirty="0"/>
              <a:t> implantation and aqua regia etching to remove the Au/Ti masking layer. </a:t>
            </a:r>
          </a:p>
        </p:txBody>
      </p:sp>
      <p:sp>
        <p:nvSpPr>
          <p:cNvPr id="67" name="TextBox 66">
            <a:extLst>
              <a:ext uri="{FF2B5EF4-FFF2-40B4-BE49-F238E27FC236}">
                <a16:creationId xmlns:a16="http://schemas.microsoft.com/office/drawing/2014/main" id="{F332DFDA-AF9B-B230-CA04-40E282CCEDFB}"/>
              </a:ext>
            </a:extLst>
          </p:cNvPr>
          <p:cNvSpPr txBox="1"/>
          <p:nvPr/>
        </p:nvSpPr>
        <p:spPr>
          <a:xfrm>
            <a:off x="20040123" y="33596316"/>
            <a:ext cx="7735119" cy="738664"/>
          </a:xfrm>
          <a:prstGeom prst="rect">
            <a:avLst/>
          </a:prstGeom>
          <a:noFill/>
        </p:spPr>
        <p:txBody>
          <a:bodyPr wrap="square" lIns="0" tIns="0" rIns="0" bIns="0" rtlCol="0">
            <a:spAutoFit/>
          </a:bodyPr>
          <a:lstStyle/>
          <a:p>
            <a:pPr algn="ctr"/>
            <a:r>
              <a:rPr lang="en-US" sz="1600" dirty="0"/>
              <a:t>Figure 7: a) An optical image of a cross-section of bastnaesite, the red box indicates where Energy Dispersive X-ray maps were taken of b) barium (yellow) and calcium (orange), c) barium (yellow), lanthanum (blue), and cerium (red), and d) fluorine (green) and sulfur (cyan).</a:t>
            </a:r>
          </a:p>
        </p:txBody>
      </p:sp>
      <p:sp>
        <p:nvSpPr>
          <p:cNvPr id="152" name="TextBox 151">
            <a:extLst>
              <a:ext uri="{FF2B5EF4-FFF2-40B4-BE49-F238E27FC236}">
                <a16:creationId xmlns:a16="http://schemas.microsoft.com/office/drawing/2014/main" id="{50F84151-54A1-5F77-3459-01263B611AAE}"/>
              </a:ext>
            </a:extLst>
          </p:cNvPr>
          <p:cNvSpPr txBox="1"/>
          <p:nvPr/>
        </p:nvSpPr>
        <p:spPr>
          <a:xfrm>
            <a:off x="20064738" y="35863591"/>
            <a:ext cx="6354515" cy="584775"/>
          </a:xfrm>
          <a:prstGeom prst="rect">
            <a:avLst/>
          </a:prstGeom>
          <a:noFill/>
        </p:spPr>
        <p:txBody>
          <a:bodyPr wrap="square" lIns="0" rIns="0" rtlCol="0">
            <a:spAutoFit/>
          </a:bodyPr>
          <a:lstStyle/>
          <a:p>
            <a:pPr algn="ctr"/>
            <a:r>
              <a:rPr lang="en-US" sz="1600" dirty="0"/>
              <a:t>Table 1: XPS survey scan atomic percentages from different areas on the bastnaesite surface. Rare earths detected are highlighted in yellow.</a:t>
            </a:r>
          </a:p>
        </p:txBody>
      </p:sp>
      <p:graphicFrame>
        <p:nvGraphicFramePr>
          <p:cNvPr id="165" name="Object 164">
            <a:extLst>
              <a:ext uri="{FF2B5EF4-FFF2-40B4-BE49-F238E27FC236}">
                <a16:creationId xmlns:a16="http://schemas.microsoft.com/office/drawing/2014/main" id="{A75B2A47-1F01-8CD0-681B-01F8E49E902C}"/>
              </a:ext>
            </a:extLst>
          </p:cNvPr>
          <p:cNvGraphicFramePr>
            <a:graphicFrameLocks noChangeAspect="1"/>
          </p:cNvGraphicFramePr>
          <p:nvPr>
            <p:extLst>
              <p:ext uri="{D42A27DB-BD31-4B8C-83A1-F6EECF244321}">
                <p14:modId xmlns:p14="http://schemas.microsoft.com/office/powerpoint/2010/main" val="1467598047"/>
              </p:ext>
            </p:extLst>
          </p:nvPr>
        </p:nvGraphicFramePr>
        <p:xfrm>
          <a:off x="20179880" y="34358769"/>
          <a:ext cx="6079511" cy="1464758"/>
        </p:xfrm>
        <a:graphic>
          <a:graphicData uri="http://schemas.openxmlformats.org/presentationml/2006/ole">
            <mc:AlternateContent xmlns:mc="http://schemas.openxmlformats.org/markup-compatibility/2006">
              <mc:Choice xmlns:v="urn:schemas-microsoft-com:vml" Requires="v">
                <p:oleObj name="Worksheet" r:id="rId17" imgW="7772400" imgH="1587500" progId="Excel.Sheet.12">
                  <p:embed/>
                </p:oleObj>
              </mc:Choice>
              <mc:Fallback>
                <p:oleObj name="Worksheet" r:id="rId17" imgW="7772400" imgH="1587500" progId="Excel.Sheet.12">
                  <p:embed/>
                  <p:pic>
                    <p:nvPicPr>
                      <p:cNvPr id="0" name=""/>
                      <p:cNvPicPr/>
                      <p:nvPr/>
                    </p:nvPicPr>
                    <p:blipFill>
                      <a:blip r:embed="rId18"/>
                      <a:stretch>
                        <a:fillRect/>
                      </a:stretch>
                    </p:blipFill>
                    <p:spPr>
                      <a:xfrm>
                        <a:off x="20179880" y="34358769"/>
                        <a:ext cx="6079511" cy="1464758"/>
                      </a:xfrm>
                      <a:prstGeom prst="rect">
                        <a:avLst/>
                      </a:prstGeom>
                    </p:spPr>
                  </p:pic>
                </p:oleObj>
              </mc:Fallback>
            </mc:AlternateContent>
          </a:graphicData>
        </a:graphic>
      </p:graphicFrame>
      <p:grpSp>
        <p:nvGrpSpPr>
          <p:cNvPr id="89" name="Group 88">
            <a:extLst>
              <a:ext uri="{FF2B5EF4-FFF2-40B4-BE49-F238E27FC236}">
                <a16:creationId xmlns:a16="http://schemas.microsoft.com/office/drawing/2014/main" id="{49FA4CAD-5E6F-1B88-56DA-C34091AA579E}"/>
              </a:ext>
            </a:extLst>
          </p:cNvPr>
          <p:cNvGrpSpPr/>
          <p:nvPr/>
        </p:nvGrpSpPr>
        <p:grpSpPr>
          <a:xfrm>
            <a:off x="18717936" y="33920103"/>
            <a:ext cx="738500" cy="1722048"/>
            <a:chOff x="18765196" y="33897554"/>
            <a:chExt cx="738500" cy="1722048"/>
          </a:xfrm>
        </p:grpSpPr>
        <p:cxnSp>
          <p:nvCxnSpPr>
            <p:cNvPr id="171" name="Straight Connector 170">
              <a:extLst>
                <a:ext uri="{FF2B5EF4-FFF2-40B4-BE49-F238E27FC236}">
                  <a16:creationId xmlns:a16="http://schemas.microsoft.com/office/drawing/2014/main" id="{7BA77BC7-966D-290B-300A-C94537B8BDC1}"/>
                </a:ext>
              </a:extLst>
            </p:cNvPr>
            <p:cNvCxnSpPr/>
            <p:nvPr/>
          </p:nvCxnSpPr>
          <p:spPr>
            <a:xfrm>
              <a:off x="18778698" y="34600771"/>
              <a:ext cx="326695" cy="0"/>
            </a:xfrm>
            <a:prstGeom prst="line">
              <a:avLst/>
            </a:prstGeom>
            <a:ln w="38100">
              <a:solidFill>
                <a:srgbClr val="34F537"/>
              </a:solidFill>
            </a:ln>
          </p:spPr>
          <p:style>
            <a:lnRef idx="1">
              <a:schemeClr val="accent1"/>
            </a:lnRef>
            <a:fillRef idx="0">
              <a:schemeClr val="accent1"/>
            </a:fillRef>
            <a:effectRef idx="0">
              <a:schemeClr val="accent1"/>
            </a:effectRef>
            <a:fontRef idx="minor">
              <a:schemeClr val="tx1"/>
            </a:fontRef>
          </p:style>
        </p:cxnSp>
        <p:cxnSp>
          <p:nvCxnSpPr>
            <p:cNvPr id="173" name="Straight Connector 172">
              <a:extLst>
                <a:ext uri="{FF2B5EF4-FFF2-40B4-BE49-F238E27FC236}">
                  <a16:creationId xmlns:a16="http://schemas.microsoft.com/office/drawing/2014/main" id="{C93C232B-539B-A1CA-3922-BDFF1AD766EF}"/>
                </a:ext>
              </a:extLst>
            </p:cNvPr>
            <p:cNvCxnSpPr/>
            <p:nvPr/>
          </p:nvCxnSpPr>
          <p:spPr>
            <a:xfrm>
              <a:off x="18765196" y="34327816"/>
              <a:ext cx="326695" cy="0"/>
            </a:xfrm>
            <a:prstGeom prst="line">
              <a:avLst/>
            </a:prstGeom>
            <a:ln w="38100">
              <a:solidFill>
                <a:srgbClr val="FB41FF"/>
              </a:solidFill>
            </a:ln>
          </p:spPr>
          <p:style>
            <a:lnRef idx="1">
              <a:schemeClr val="accent1"/>
            </a:lnRef>
            <a:fillRef idx="0">
              <a:schemeClr val="accent1"/>
            </a:fillRef>
            <a:effectRef idx="0">
              <a:schemeClr val="accent1"/>
            </a:effectRef>
            <a:fontRef idx="minor">
              <a:schemeClr val="tx1"/>
            </a:fontRef>
          </p:style>
        </p:cxnSp>
        <p:cxnSp>
          <p:nvCxnSpPr>
            <p:cNvPr id="177" name="Straight Connector 176">
              <a:extLst>
                <a:ext uri="{FF2B5EF4-FFF2-40B4-BE49-F238E27FC236}">
                  <a16:creationId xmlns:a16="http://schemas.microsoft.com/office/drawing/2014/main" id="{1303C80D-A435-339A-2E7B-D72A35F9481D}"/>
                </a:ext>
              </a:extLst>
            </p:cNvPr>
            <p:cNvCxnSpPr/>
            <p:nvPr/>
          </p:nvCxnSpPr>
          <p:spPr>
            <a:xfrm>
              <a:off x="18765197" y="34056687"/>
              <a:ext cx="326695" cy="0"/>
            </a:xfrm>
            <a:prstGeom prst="line">
              <a:avLst/>
            </a:prstGeom>
            <a:ln w="38100">
              <a:solidFill>
                <a:srgbClr val="2E39FF"/>
              </a:solidFill>
            </a:ln>
          </p:spPr>
          <p:style>
            <a:lnRef idx="1">
              <a:schemeClr val="accent1"/>
            </a:lnRef>
            <a:fillRef idx="0">
              <a:schemeClr val="accent1"/>
            </a:fillRef>
            <a:effectRef idx="0">
              <a:schemeClr val="accent1"/>
            </a:effectRef>
            <a:fontRef idx="minor">
              <a:schemeClr val="tx1"/>
            </a:fontRef>
          </p:style>
        </p:cxnSp>
        <p:cxnSp>
          <p:nvCxnSpPr>
            <p:cNvPr id="178" name="Straight Connector 177">
              <a:extLst>
                <a:ext uri="{FF2B5EF4-FFF2-40B4-BE49-F238E27FC236}">
                  <a16:creationId xmlns:a16="http://schemas.microsoft.com/office/drawing/2014/main" id="{BA0AA154-039C-45E2-7AA3-5CAD3AF79859}"/>
                </a:ext>
              </a:extLst>
            </p:cNvPr>
            <p:cNvCxnSpPr/>
            <p:nvPr/>
          </p:nvCxnSpPr>
          <p:spPr>
            <a:xfrm>
              <a:off x="18778697" y="35177397"/>
              <a:ext cx="326695" cy="0"/>
            </a:xfrm>
            <a:prstGeom prst="line">
              <a:avLst/>
            </a:prstGeom>
            <a:ln w="38100">
              <a:solidFill>
                <a:srgbClr val="FFFB3D"/>
              </a:solidFill>
            </a:ln>
          </p:spPr>
          <p:style>
            <a:lnRef idx="1">
              <a:schemeClr val="accent1"/>
            </a:lnRef>
            <a:fillRef idx="0">
              <a:schemeClr val="accent1"/>
            </a:fillRef>
            <a:effectRef idx="0">
              <a:schemeClr val="accent1"/>
            </a:effectRef>
            <a:fontRef idx="minor">
              <a:schemeClr val="tx1"/>
            </a:fontRef>
          </p:style>
        </p:cxnSp>
        <p:cxnSp>
          <p:nvCxnSpPr>
            <p:cNvPr id="179" name="Straight Connector 178">
              <a:extLst>
                <a:ext uri="{FF2B5EF4-FFF2-40B4-BE49-F238E27FC236}">
                  <a16:creationId xmlns:a16="http://schemas.microsoft.com/office/drawing/2014/main" id="{AF9798D1-CC07-4876-468D-F9AFEE9C4AB4}"/>
                </a:ext>
              </a:extLst>
            </p:cNvPr>
            <p:cNvCxnSpPr/>
            <p:nvPr/>
          </p:nvCxnSpPr>
          <p:spPr>
            <a:xfrm>
              <a:off x="18780574" y="35456667"/>
              <a:ext cx="326695" cy="0"/>
            </a:xfrm>
            <a:prstGeom prst="line">
              <a:avLst/>
            </a:prstGeom>
            <a:ln w="38100">
              <a:solidFill>
                <a:srgbClr val="56FEFF"/>
              </a:solidFill>
            </a:ln>
          </p:spPr>
          <p:style>
            <a:lnRef idx="1">
              <a:schemeClr val="accent1"/>
            </a:lnRef>
            <a:fillRef idx="0">
              <a:schemeClr val="accent1"/>
            </a:fillRef>
            <a:effectRef idx="0">
              <a:schemeClr val="accent1"/>
            </a:effectRef>
            <a:fontRef idx="minor">
              <a:schemeClr val="tx1"/>
            </a:fontRef>
          </p:style>
        </p:cxnSp>
        <p:cxnSp>
          <p:nvCxnSpPr>
            <p:cNvPr id="180" name="Straight Connector 179">
              <a:extLst>
                <a:ext uri="{FF2B5EF4-FFF2-40B4-BE49-F238E27FC236}">
                  <a16:creationId xmlns:a16="http://schemas.microsoft.com/office/drawing/2014/main" id="{D548A034-2248-9250-1B1B-B348676C16A9}"/>
                </a:ext>
              </a:extLst>
            </p:cNvPr>
            <p:cNvCxnSpPr/>
            <p:nvPr/>
          </p:nvCxnSpPr>
          <p:spPr>
            <a:xfrm>
              <a:off x="18778697" y="34881509"/>
              <a:ext cx="326695" cy="0"/>
            </a:xfrm>
            <a:prstGeom prst="line">
              <a:avLst/>
            </a:prstGeom>
            <a:ln w="38100">
              <a:solidFill>
                <a:srgbClr val="983233"/>
              </a:solidFill>
            </a:ln>
          </p:spPr>
          <p:style>
            <a:lnRef idx="1">
              <a:schemeClr val="accent1"/>
            </a:lnRef>
            <a:fillRef idx="0">
              <a:schemeClr val="accent1"/>
            </a:fillRef>
            <a:effectRef idx="0">
              <a:schemeClr val="accent1"/>
            </a:effectRef>
            <a:fontRef idx="minor">
              <a:schemeClr val="tx1"/>
            </a:fontRef>
          </p:style>
        </p:cxnSp>
        <p:sp>
          <p:nvSpPr>
            <p:cNvPr id="181" name="TextBox 180">
              <a:extLst>
                <a:ext uri="{FF2B5EF4-FFF2-40B4-BE49-F238E27FC236}">
                  <a16:creationId xmlns:a16="http://schemas.microsoft.com/office/drawing/2014/main" id="{7F8C1392-0663-16BA-E44D-53B9811714F3}"/>
                </a:ext>
              </a:extLst>
            </p:cNvPr>
            <p:cNvSpPr txBox="1"/>
            <p:nvPr/>
          </p:nvSpPr>
          <p:spPr>
            <a:xfrm>
              <a:off x="19076112" y="33897554"/>
              <a:ext cx="332142"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C</a:t>
              </a:r>
            </a:p>
          </p:txBody>
        </p:sp>
        <p:sp>
          <p:nvSpPr>
            <p:cNvPr id="182" name="TextBox 181">
              <a:extLst>
                <a:ext uri="{FF2B5EF4-FFF2-40B4-BE49-F238E27FC236}">
                  <a16:creationId xmlns:a16="http://schemas.microsoft.com/office/drawing/2014/main" id="{EAE52D66-F52B-521D-422E-102197DD0ABC}"/>
                </a:ext>
              </a:extLst>
            </p:cNvPr>
            <p:cNvSpPr txBox="1"/>
            <p:nvPr/>
          </p:nvSpPr>
          <p:spPr>
            <a:xfrm>
              <a:off x="19075453" y="34173416"/>
              <a:ext cx="344966"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O</a:t>
              </a:r>
            </a:p>
          </p:txBody>
        </p:sp>
        <p:sp>
          <p:nvSpPr>
            <p:cNvPr id="183" name="TextBox 182">
              <a:extLst>
                <a:ext uri="{FF2B5EF4-FFF2-40B4-BE49-F238E27FC236}">
                  <a16:creationId xmlns:a16="http://schemas.microsoft.com/office/drawing/2014/main" id="{098999F1-D293-E4E6-9A43-CFEED84EA65E}"/>
                </a:ext>
              </a:extLst>
            </p:cNvPr>
            <p:cNvSpPr txBox="1"/>
            <p:nvPr/>
          </p:nvSpPr>
          <p:spPr>
            <a:xfrm>
              <a:off x="19063324" y="34433824"/>
              <a:ext cx="365806"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Si</a:t>
              </a:r>
            </a:p>
          </p:txBody>
        </p:sp>
        <p:sp>
          <p:nvSpPr>
            <p:cNvPr id="184" name="TextBox 183">
              <a:extLst>
                <a:ext uri="{FF2B5EF4-FFF2-40B4-BE49-F238E27FC236}">
                  <a16:creationId xmlns:a16="http://schemas.microsoft.com/office/drawing/2014/main" id="{DFC5D0E2-8BD0-6893-D988-C72588E7DA31}"/>
                </a:ext>
              </a:extLst>
            </p:cNvPr>
            <p:cNvSpPr txBox="1"/>
            <p:nvPr/>
          </p:nvSpPr>
          <p:spPr>
            <a:xfrm>
              <a:off x="19073923" y="34699434"/>
              <a:ext cx="346954" cy="338554"/>
            </a:xfrm>
            <a:prstGeom prst="rect">
              <a:avLst/>
            </a:prstGeom>
            <a:noFill/>
          </p:spPr>
          <p:txBody>
            <a:bodyPr wrap="square" rtlCol="0">
              <a:spAutoFit/>
            </a:bodyPr>
            <a:lstStyle/>
            <a:p>
              <a:r>
                <a:rPr lang="en-US" sz="1600" dirty="0">
                  <a:latin typeface="Arial" panose="020B0604020202020204" pitchFamily="34" charset="0"/>
                  <a:cs typeface="Arial" panose="020B0604020202020204" pitchFamily="34" charset="0"/>
                </a:rPr>
                <a:t>Ti</a:t>
              </a:r>
            </a:p>
          </p:txBody>
        </p:sp>
        <p:sp>
          <p:nvSpPr>
            <p:cNvPr id="186" name="TextBox 185">
              <a:extLst>
                <a:ext uri="{FF2B5EF4-FFF2-40B4-BE49-F238E27FC236}">
                  <a16:creationId xmlns:a16="http://schemas.microsoft.com/office/drawing/2014/main" id="{A2D51F9A-B7EE-642B-16FC-C784C06F3101}"/>
                </a:ext>
              </a:extLst>
            </p:cNvPr>
            <p:cNvSpPr txBox="1"/>
            <p:nvPr/>
          </p:nvSpPr>
          <p:spPr>
            <a:xfrm>
              <a:off x="19074006" y="35002697"/>
              <a:ext cx="389850"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Er</a:t>
              </a:r>
            </a:p>
          </p:txBody>
        </p:sp>
        <p:sp>
          <p:nvSpPr>
            <p:cNvPr id="1031" name="TextBox 1030">
              <a:extLst>
                <a:ext uri="{FF2B5EF4-FFF2-40B4-BE49-F238E27FC236}">
                  <a16:creationId xmlns:a16="http://schemas.microsoft.com/office/drawing/2014/main" id="{DD3089B5-C421-169A-3CE1-1FF53587EAF8}"/>
                </a:ext>
              </a:extLst>
            </p:cNvPr>
            <p:cNvSpPr txBox="1"/>
            <p:nvPr/>
          </p:nvSpPr>
          <p:spPr>
            <a:xfrm>
              <a:off x="19068962" y="35281048"/>
              <a:ext cx="434734"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Au</a:t>
              </a:r>
            </a:p>
          </p:txBody>
        </p:sp>
      </p:grpSp>
      <p:sp>
        <p:nvSpPr>
          <p:cNvPr id="1154" name="Left Bracket 1153">
            <a:extLst>
              <a:ext uri="{FF2B5EF4-FFF2-40B4-BE49-F238E27FC236}">
                <a16:creationId xmlns:a16="http://schemas.microsoft.com/office/drawing/2014/main" id="{155992F8-D023-B55F-0910-F466124A09E2}"/>
              </a:ext>
            </a:extLst>
          </p:cNvPr>
          <p:cNvSpPr/>
          <p:nvPr/>
        </p:nvSpPr>
        <p:spPr>
          <a:xfrm rot="5400000">
            <a:off x="17093073" y="35013416"/>
            <a:ext cx="300868" cy="1694974"/>
          </a:xfrm>
          <a:prstGeom prst="leftBracket">
            <a:avLst>
              <a:gd name="adj" fmla="val 45075"/>
            </a:avLst>
          </a:prstGeom>
          <a:ln w="381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155" name="TextBox 1154">
            <a:extLst>
              <a:ext uri="{FF2B5EF4-FFF2-40B4-BE49-F238E27FC236}">
                <a16:creationId xmlns:a16="http://schemas.microsoft.com/office/drawing/2014/main" id="{C0A0CD5A-415A-5DEE-32B8-B86858EFD013}"/>
              </a:ext>
            </a:extLst>
          </p:cNvPr>
          <p:cNvSpPr txBox="1"/>
          <p:nvPr/>
        </p:nvSpPr>
        <p:spPr>
          <a:xfrm>
            <a:off x="15800380" y="34967955"/>
            <a:ext cx="2245888" cy="400110"/>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Er distribution</a:t>
            </a:r>
          </a:p>
        </p:txBody>
      </p:sp>
      <p:cxnSp>
        <p:nvCxnSpPr>
          <p:cNvPr id="1156" name="Straight Connector 1155">
            <a:extLst>
              <a:ext uri="{FF2B5EF4-FFF2-40B4-BE49-F238E27FC236}">
                <a16:creationId xmlns:a16="http://schemas.microsoft.com/office/drawing/2014/main" id="{577720E0-BE45-C9FB-47E8-79024FD3583E}"/>
              </a:ext>
            </a:extLst>
          </p:cNvPr>
          <p:cNvCxnSpPr>
            <a:cxnSpLocks/>
            <a:endCxn id="1154" idx="1"/>
          </p:cNvCxnSpPr>
          <p:nvPr/>
        </p:nvCxnSpPr>
        <p:spPr>
          <a:xfrm>
            <a:off x="16919337" y="35367662"/>
            <a:ext cx="324170" cy="342807"/>
          </a:xfrm>
          <a:prstGeom prst="line">
            <a:avLst/>
          </a:prstGeom>
          <a:ln w="38100">
            <a:solidFill>
              <a:schemeClr val="tx1"/>
            </a:solidFill>
            <a:headEnd type="none"/>
          </a:ln>
        </p:spPr>
        <p:style>
          <a:lnRef idx="1">
            <a:schemeClr val="accent1"/>
          </a:lnRef>
          <a:fillRef idx="0">
            <a:schemeClr val="accent1"/>
          </a:fillRef>
          <a:effectRef idx="0">
            <a:schemeClr val="accent1"/>
          </a:effectRef>
          <a:fontRef idx="minor">
            <a:schemeClr val="tx1"/>
          </a:fontRef>
        </p:style>
      </p:cxnSp>
      <p:cxnSp>
        <p:nvCxnSpPr>
          <p:cNvPr id="1169" name="Straight Connector 1168">
            <a:extLst>
              <a:ext uri="{FF2B5EF4-FFF2-40B4-BE49-F238E27FC236}">
                <a16:creationId xmlns:a16="http://schemas.microsoft.com/office/drawing/2014/main" id="{39F224EE-D397-BB07-065E-7F601E4087BC}"/>
              </a:ext>
            </a:extLst>
          </p:cNvPr>
          <p:cNvCxnSpPr>
            <a:cxnSpLocks/>
            <a:endCxn id="1160" idx="2"/>
          </p:cNvCxnSpPr>
          <p:nvPr/>
        </p:nvCxnSpPr>
        <p:spPr>
          <a:xfrm flipV="1">
            <a:off x="18242208" y="36886158"/>
            <a:ext cx="575865" cy="422152"/>
          </a:xfrm>
          <a:prstGeom prst="line">
            <a:avLst/>
          </a:prstGeom>
          <a:ln w="38100">
            <a:solidFill>
              <a:schemeClr val="tx1"/>
            </a:solidFill>
            <a:headEnd type="triangle" w="lg" len="med"/>
            <a:tailEnd type="none" w="lg" len="med"/>
          </a:ln>
        </p:spPr>
        <p:style>
          <a:lnRef idx="1">
            <a:schemeClr val="accent1"/>
          </a:lnRef>
          <a:fillRef idx="0">
            <a:schemeClr val="accent1"/>
          </a:fillRef>
          <a:effectRef idx="0">
            <a:schemeClr val="accent1"/>
          </a:effectRef>
          <a:fontRef idx="minor">
            <a:schemeClr val="tx1"/>
          </a:fontRef>
        </p:style>
      </p:cxnSp>
      <p:pic>
        <p:nvPicPr>
          <p:cNvPr id="1182" name="Picture 1181" descr="A yellow and orange paint&#10;&#10;Description automatically generated">
            <a:extLst>
              <a:ext uri="{FF2B5EF4-FFF2-40B4-BE49-F238E27FC236}">
                <a16:creationId xmlns:a16="http://schemas.microsoft.com/office/drawing/2014/main" id="{FFBA8B9C-09C9-06AF-2B19-616B5E8DE70D}"/>
              </a:ext>
            </a:extLst>
          </p:cNvPr>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23931155" y="28378480"/>
            <a:ext cx="3752707" cy="2569491"/>
          </a:xfrm>
          <a:prstGeom prst="roundRect">
            <a:avLst>
              <a:gd name="adj" fmla="val 5138"/>
            </a:avLst>
          </a:prstGeom>
        </p:spPr>
      </p:pic>
      <p:pic>
        <p:nvPicPr>
          <p:cNvPr id="1180" name="Picture 1179" descr="A close up of a rock&#10;&#10;Description automatically generated">
            <a:extLst>
              <a:ext uri="{FF2B5EF4-FFF2-40B4-BE49-F238E27FC236}">
                <a16:creationId xmlns:a16="http://schemas.microsoft.com/office/drawing/2014/main" id="{2F2B3D20-B095-99A8-C839-AA5ABAB77F4C}"/>
              </a:ext>
            </a:extLst>
          </p:cNvPr>
          <p:cNvPicPr>
            <a:picLocks noChangeAspect="1"/>
          </p:cNvPicPr>
          <p:nvPr/>
        </p:nvPicPr>
        <p:blipFill>
          <a:blip r:embed="rId20">
            <a:extLst>
              <a:ext uri="{BEBA8EAE-BF5A-486C-A8C5-ECC9F3942E4B}">
                <a14:imgProps xmlns:a14="http://schemas.microsoft.com/office/drawing/2010/main">
                  <a14:imgLayer r:embed="rId21">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20168236" y="28378481"/>
            <a:ext cx="3682589" cy="2557974"/>
          </a:xfrm>
          <a:prstGeom prst="roundRect">
            <a:avLst>
              <a:gd name="adj" fmla="val 3869"/>
            </a:avLst>
          </a:prstGeom>
        </p:spPr>
      </p:pic>
      <p:pic>
        <p:nvPicPr>
          <p:cNvPr id="1184" name="Picture 1183" descr="A yellow and purple background&#10;&#10;Description automatically generated">
            <a:extLst>
              <a:ext uri="{FF2B5EF4-FFF2-40B4-BE49-F238E27FC236}">
                <a16:creationId xmlns:a16="http://schemas.microsoft.com/office/drawing/2014/main" id="{58083141-CF9E-965F-E268-6985E20ED725}"/>
              </a:ext>
            </a:extLst>
          </p:cNvPr>
          <p:cNvPicPr>
            <a:picLocks noChangeAspect="1"/>
          </p:cNvPicPr>
          <p:nvPr/>
        </p:nvPicPr>
        <p:blipFill>
          <a:blip r:embed="rId22">
            <a:extLst>
              <a:ext uri="{28A0092B-C50C-407E-A947-70E740481C1C}">
                <a14:useLocalDpi xmlns:a14="http://schemas.microsoft.com/office/drawing/2010/main" val="0"/>
              </a:ext>
            </a:extLst>
          </a:blip>
          <a:stretch>
            <a:fillRect/>
          </a:stretch>
        </p:blipFill>
        <p:spPr>
          <a:xfrm>
            <a:off x="20163584" y="31005604"/>
            <a:ext cx="3689891" cy="2575851"/>
          </a:xfrm>
          <a:prstGeom prst="roundRect">
            <a:avLst>
              <a:gd name="adj" fmla="val 3957"/>
            </a:avLst>
          </a:prstGeom>
        </p:spPr>
      </p:pic>
      <p:pic>
        <p:nvPicPr>
          <p:cNvPr id="1186" name="Picture 1185" descr="A green and black speckled background&#10;&#10;Description automatically generated">
            <a:extLst>
              <a:ext uri="{FF2B5EF4-FFF2-40B4-BE49-F238E27FC236}">
                <a16:creationId xmlns:a16="http://schemas.microsoft.com/office/drawing/2014/main" id="{790B353B-680C-BE0D-3F3A-19BB5C582027}"/>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23936500" y="31003304"/>
            <a:ext cx="3747361" cy="2575851"/>
          </a:xfrm>
          <a:prstGeom prst="roundRect">
            <a:avLst>
              <a:gd name="adj" fmla="val 3869"/>
            </a:avLst>
          </a:prstGeom>
        </p:spPr>
      </p:pic>
      <p:sp>
        <p:nvSpPr>
          <p:cNvPr id="71" name="Rectangle 70">
            <a:extLst>
              <a:ext uri="{FF2B5EF4-FFF2-40B4-BE49-F238E27FC236}">
                <a16:creationId xmlns:a16="http://schemas.microsoft.com/office/drawing/2014/main" id="{23623C91-AD84-EF51-EFDE-3D135864ECD5}"/>
              </a:ext>
            </a:extLst>
          </p:cNvPr>
          <p:cNvSpPr/>
          <p:nvPr/>
        </p:nvSpPr>
        <p:spPr>
          <a:xfrm rot="630872">
            <a:off x="21881424" y="29122721"/>
            <a:ext cx="423700" cy="324386"/>
          </a:xfrm>
          <a:prstGeom prst="rect">
            <a:avLst/>
          </a:prstGeom>
          <a:noFill/>
          <a:ln w="38100">
            <a:solidFill>
              <a:srgbClr val="FF0000"/>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96" name="Group 1195">
            <a:extLst>
              <a:ext uri="{FF2B5EF4-FFF2-40B4-BE49-F238E27FC236}">
                <a16:creationId xmlns:a16="http://schemas.microsoft.com/office/drawing/2014/main" id="{1AA4BFB3-5231-2E11-3D44-B962E5856802}"/>
              </a:ext>
            </a:extLst>
          </p:cNvPr>
          <p:cNvGrpSpPr/>
          <p:nvPr/>
        </p:nvGrpSpPr>
        <p:grpSpPr>
          <a:xfrm>
            <a:off x="22485301" y="33237773"/>
            <a:ext cx="1247865" cy="284992"/>
            <a:chOff x="22494240" y="33015008"/>
            <a:chExt cx="1247865" cy="284992"/>
          </a:xfrm>
        </p:grpSpPr>
        <p:sp>
          <p:nvSpPr>
            <p:cNvPr id="1187" name="TextBox 1186">
              <a:extLst>
                <a:ext uri="{FF2B5EF4-FFF2-40B4-BE49-F238E27FC236}">
                  <a16:creationId xmlns:a16="http://schemas.microsoft.com/office/drawing/2014/main" id="{53D20919-F57A-9753-10F4-187116BE0878}"/>
                </a:ext>
              </a:extLst>
            </p:cNvPr>
            <p:cNvSpPr txBox="1"/>
            <p:nvPr/>
          </p:nvSpPr>
          <p:spPr>
            <a:xfrm>
              <a:off x="22898606" y="33015008"/>
              <a:ext cx="476689" cy="215444"/>
            </a:xfrm>
            <a:prstGeom prst="rect">
              <a:avLst/>
            </a:prstGeom>
            <a:solidFill>
              <a:schemeClr val="bg1"/>
            </a:solidFill>
          </p:spPr>
          <p:txBody>
            <a:bodyPr wrap="square" lIns="0" tIns="0" rIns="0" bIns="0" rtlCol="0">
              <a:spAutoFit/>
            </a:bodyPr>
            <a:lstStyle/>
            <a:p>
              <a:pPr algn="ctr"/>
              <a:r>
                <a:rPr lang="en-US" sz="1400" dirty="0">
                  <a:latin typeface="Arial" panose="020B0604020202020204" pitchFamily="34" charset="0"/>
                  <a:cs typeface="Arial" panose="020B0604020202020204" pitchFamily="34" charset="0"/>
                </a:rPr>
                <a:t>1 mm</a:t>
              </a:r>
            </a:p>
          </p:txBody>
        </p:sp>
        <p:cxnSp>
          <p:nvCxnSpPr>
            <p:cNvPr id="1189" name="Straight Connector 1188">
              <a:extLst>
                <a:ext uri="{FF2B5EF4-FFF2-40B4-BE49-F238E27FC236}">
                  <a16:creationId xmlns:a16="http://schemas.microsoft.com/office/drawing/2014/main" id="{F025C1E9-2CA4-FF11-6D7B-5040FF76F047}"/>
                </a:ext>
              </a:extLst>
            </p:cNvPr>
            <p:cNvCxnSpPr>
              <a:cxnSpLocks/>
            </p:cNvCxnSpPr>
            <p:nvPr/>
          </p:nvCxnSpPr>
          <p:spPr>
            <a:xfrm>
              <a:off x="22494240" y="33264624"/>
              <a:ext cx="124786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90" name="Straight Connector 1189">
              <a:extLst>
                <a:ext uri="{FF2B5EF4-FFF2-40B4-BE49-F238E27FC236}">
                  <a16:creationId xmlns:a16="http://schemas.microsoft.com/office/drawing/2014/main" id="{ADD13250-BC0B-268B-C718-1B05CE5D78A5}"/>
                </a:ext>
              </a:extLst>
            </p:cNvPr>
            <p:cNvCxnSpPr>
              <a:cxnSpLocks/>
            </p:cNvCxnSpPr>
            <p:nvPr/>
          </p:nvCxnSpPr>
          <p:spPr>
            <a:xfrm>
              <a:off x="22494240" y="33228000"/>
              <a:ext cx="0" cy="720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191" name="Straight Connector 1190">
              <a:extLst>
                <a:ext uri="{FF2B5EF4-FFF2-40B4-BE49-F238E27FC236}">
                  <a16:creationId xmlns:a16="http://schemas.microsoft.com/office/drawing/2014/main" id="{5DC84CD3-67C1-F33A-27E7-430043438F9A}"/>
                </a:ext>
              </a:extLst>
            </p:cNvPr>
            <p:cNvCxnSpPr>
              <a:cxnSpLocks/>
            </p:cNvCxnSpPr>
            <p:nvPr/>
          </p:nvCxnSpPr>
          <p:spPr>
            <a:xfrm>
              <a:off x="23742000" y="33228000"/>
              <a:ext cx="0" cy="720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197" name="Group 1196">
            <a:extLst>
              <a:ext uri="{FF2B5EF4-FFF2-40B4-BE49-F238E27FC236}">
                <a16:creationId xmlns:a16="http://schemas.microsoft.com/office/drawing/2014/main" id="{17D40E81-92A6-FA2C-B6A0-0863093A7E58}"/>
              </a:ext>
            </a:extLst>
          </p:cNvPr>
          <p:cNvGrpSpPr/>
          <p:nvPr/>
        </p:nvGrpSpPr>
        <p:grpSpPr>
          <a:xfrm>
            <a:off x="26327564" y="33237773"/>
            <a:ext cx="1249985" cy="284992"/>
            <a:chOff x="22492015" y="33056374"/>
            <a:chExt cx="1249985" cy="284992"/>
          </a:xfrm>
        </p:grpSpPr>
        <p:sp>
          <p:nvSpPr>
            <p:cNvPr id="1198" name="TextBox 1197">
              <a:extLst>
                <a:ext uri="{FF2B5EF4-FFF2-40B4-BE49-F238E27FC236}">
                  <a16:creationId xmlns:a16="http://schemas.microsoft.com/office/drawing/2014/main" id="{84B813A5-81C0-29F9-0195-13045A3E9A6E}"/>
                </a:ext>
              </a:extLst>
            </p:cNvPr>
            <p:cNvSpPr txBox="1"/>
            <p:nvPr/>
          </p:nvSpPr>
          <p:spPr>
            <a:xfrm>
              <a:off x="22877604" y="33056374"/>
              <a:ext cx="476689" cy="215444"/>
            </a:xfrm>
            <a:prstGeom prst="rect">
              <a:avLst/>
            </a:prstGeom>
            <a:solidFill>
              <a:schemeClr val="bg1"/>
            </a:solidFill>
          </p:spPr>
          <p:txBody>
            <a:bodyPr wrap="square" lIns="0" tIns="0" rIns="0" bIns="0" rtlCol="0">
              <a:spAutoFit/>
            </a:bodyPr>
            <a:lstStyle/>
            <a:p>
              <a:pPr algn="ctr"/>
              <a:r>
                <a:rPr lang="en-US" sz="1400" dirty="0">
                  <a:latin typeface="Arial" panose="020B0604020202020204" pitchFamily="34" charset="0"/>
                  <a:cs typeface="Arial" panose="020B0604020202020204" pitchFamily="34" charset="0"/>
                </a:rPr>
                <a:t>1 mm</a:t>
              </a:r>
            </a:p>
          </p:txBody>
        </p:sp>
        <p:cxnSp>
          <p:nvCxnSpPr>
            <p:cNvPr id="1199" name="Straight Connector 1198">
              <a:extLst>
                <a:ext uri="{FF2B5EF4-FFF2-40B4-BE49-F238E27FC236}">
                  <a16:creationId xmlns:a16="http://schemas.microsoft.com/office/drawing/2014/main" id="{BA52AE30-068A-6216-A9E2-0A61918CBB6F}"/>
                </a:ext>
              </a:extLst>
            </p:cNvPr>
            <p:cNvCxnSpPr>
              <a:cxnSpLocks/>
            </p:cNvCxnSpPr>
            <p:nvPr/>
          </p:nvCxnSpPr>
          <p:spPr>
            <a:xfrm>
              <a:off x="22492015" y="33300937"/>
              <a:ext cx="124786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00" name="Straight Connector 1199">
              <a:extLst>
                <a:ext uri="{FF2B5EF4-FFF2-40B4-BE49-F238E27FC236}">
                  <a16:creationId xmlns:a16="http://schemas.microsoft.com/office/drawing/2014/main" id="{8D4DA187-D9FB-F26C-0A99-09D4ABCD3BE8}"/>
                </a:ext>
              </a:extLst>
            </p:cNvPr>
            <p:cNvCxnSpPr>
              <a:cxnSpLocks/>
            </p:cNvCxnSpPr>
            <p:nvPr/>
          </p:nvCxnSpPr>
          <p:spPr>
            <a:xfrm>
              <a:off x="22494240" y="33269366"/>
              <a:ext cx="0" cy="720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01" name="Straight Connector 1200">
              <a:extLst>
                <a:ext uri="{FF2B5EF4-FFF2-40B4-BE49-F238E27FC236}">
                  <a16:creationId xmlns:a16="http://schemas.microsoft.com/office/drawing/2014/main" id="{F09DB832-B379-7981-D701-E7EBB6CEA852}"/>
                </a:ext>
              </a:extLst>
            </p:cNvPr>
            <p:cNvCxnSpPr>
              <a:cxnSpLocks/>
            </p:cNvCxnSpPr>
            <p:nvPr/>
          </p:nvCxnSpPr>
          <p:spPr>
            <a:xfrm>
              <a:off x="23742000" y="33269366"/>
              <a:ext cx="0" cy="720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1202" name="Group 1201">
            <a:extLst>
              <a:ext uri="{FF2B5EF4-FFF2-40B4-BE49-F238E27FC236}">
                <a16:creationId xmlns:a16="http://schemas.microsoft.com/office/drawing/2014/main" id="{7835C8E3-B40F-A154-EAC1-9533CAEC6CB8}"/>
              </a:ext>
            </a:extLst>
          </p:cNvPr>
          <p:cNvGrpSpPr/>
          <p:nvPr/>
        </p:nvGrpSpPr>
        <p:grpSpPr>
          <a:xfrm>
            <a:off x="26327564" y="30596239"/>
            <a:ext cx="1247865" cy="281476"/>
            <a:chOff x="22494240" y="33151448"/>
            <a:chExt cx="1247865" cy="281476"/>
          </a:xfrm>
        </p:grpSpPr>
        <p:sp>
          <p:nvSpPr>
            <p:cNvPr id="1203" name="TextBox 1202">
              <a:extLst>
                <a:ext uri="{FF2B5EF4-FFF2-40B4-BE49-F238E27FC236}">
                  <a16:creationId xmlns:a16="http://schemas.microsoft.com/office/drawing/2014/main" id="{1B58A719-1EC3-3F9F-D229-C5BF68499F69}"/>
                </a:ext>
              </a:extLst>
            </p:cNvPr>
            <p:cNvSpPr txBox="1"/>
            <p:nvPr/>
          </p:nvSpPr>
          <p:spPr>
            <a:xfrm>
              <a:off x="22877604" y="33151448"/>
              <a:ext cx="476689" cy="215444"/>
            </a:xfrm>
            <a:prstGeom prst="rect">
              <a:avLst/>
            </a:prstGeom>
            <a:solidFill>
              <a:schemeClr val="bg1"/>
            </a:solidFill>
          </p:spPr>
          <p:txBody>
            <a:bodyPr wrap="square" lIns="0" tIns="0" rIns="0" bIns="0" rtlCol="0">
              <a:spAutoFit/>
            </a:bodyPr>
            <a:lstStyle/>
            <a:p>
              <a:pPr algn="ctr"/>
              <a:r>
                <a:rPr lang="en-US" sz="1400" dirty="0">
                  <a:latin typeface="Arial" panose="020B0604020202020204" pitchFamily="34" charset="0"/>
                  <a:cs typeface="Arial" panose="020B0604020202020204" pitchFamily="34" charset="0"/>
                </a:rPr>
                <a:t>1 mm</a:t>
              </a:r>
            </a:p>
          </p:txBody>
        </p:sp>
        <p:cxnSp>
          <p:nvCxnSpPr>
            <p:cNvPr id="1204" name="Straight Connector 1203">
              <a:extLst>
                <a:ext uri="{FF2B5EF4-FFF2-40B4-BE49-F238E27FC236}">
                  <a16:creationId xmlns:a16="http://schemas.microsoft.com/office/drawing/2014/main" id="{93DA7D41-A1A6-30AD-81D7-29DAF96BF68F}"/>
                </a:ext>
              </a:extLst>
            </p:cNvPr>
            <p:cNvCxnSpPr>
              <a:cxnSpLocks/>
            </p:cNvCxnSpPr>
            <p:nvPr/>
          </p:nvCxnSpPr>
          <p:spPr>
            <a:xfrm>
              <a:off x="22494240" y="33397453"/>
              <a:ext cx="124786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05" name="Straight Connector 1204">
              <a:extLst>
                <a:ext uri="{FF2B5EF4-FFF2-40B4-BE49-F238E27FC236}">
                  <a16:creationId xmlns:a16="http://schemas.microsoft.com/office/drawing/2014/main" id="{446D9F4D-99EF-B742-C8E2-53A642E1D017}"/>
                </a:ext>
              </a:extLst>
            </p:cNvPr>
            <p:cNvCxnSpPr>
              <a:cxnSpLocks/>
            </p:cNvCxnSpPr>
            <p:nvPr/>
          </p:nvCxnSpPr>
          <p:spPr>
            <a:xfrm>
              <a:off x="22494240" y="33360924"/>
              <a:ext cx="0" cy="720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06" name="Straight Connector 1205">
              <a:extLst>
                <a:ext uri="{FF2B5EF4-FFF2-40B4-BE49-F238E27FC236}">
                  <a16:creationId xmlns:a16="http://schemas.microsoft.com/office/drawing/2014/main" id="{4B16B7E2-C067-280D-765B-AF4E08751410}"/>
                </a:ext>
              </a:extLst>
            </p:cNvPr>
            <p:cNvCxnSpPr>
              <a:cxnSpLocks/>
            </p:cNvCxnSpPr>
            <p:nvPr/>
          </p:nvCxnSpPr>
          <p:spPr>
            <a:xfrm>
              <a:off x="23742000" y="33360924"/>
              <a:ext cx="0" cy="720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72" name="TextBox 71">
            <a:extLst>
              <a:ext uri="{FF2B5EF4-FFF2-40B4-BE49-F238E27FC236}">
                <a16:creationId xmlns:a16="http://schemas.microsoft.com/office/drawing/2014/main" id="{6361FE3F-821F-0191-77E2-46561B2D122E}"/>
              </a:ext>
            </a:extLst>
          </p:cNvPr>
          <p:cNvSpPr txBox="1"/>
          <p:nvPr/>
        </p:nvSpPr>
        <p:spPr>
          <a:xfrm>
            <a:off x="20180424" y="28372491"/>
            <a:ext cx="458780" cy="463845"/>
          </a:xfrm>
          <a:prstGeom prst="rect">
            <a:avLst/>
          </a:prstGeom>
          <a:noFill/>
        </p:spPr>
        <p:txBody>
          <a:bodyPr wrap="none" rtlCol="0">
            <a:spAutoFit/>
          </a:bodyPr>
          <a:lstStyle/>
          <a:p>
            <a:r>
              <a:rPr lang="en-US" sz="2414" dirty="0">
                <a:solidFill>
                  <a:schemeClr val="bg1"/>
                </a:solidFill>
                <a:latin typeface="Arial" panose="020B0604020202020204" pitchFamily="34" charset="0"/>
                <a:cs typeface="Arial" panose="020B0604020202020204" pitchFamily="34" charset="0"/>
              </a:rPr>
              <a:t>a)</a:t>
            </a:r>
          </a:p>
        </p:txBody>
      </p:sp>
      <p:sp>
        <p:nvSpPr>
          <p:cNvPr id="73" name="TextBox 72">
            <a:extLst>
              <a:ext uri="{FF2B5EF4-FFF2-40B4-BE49-F238E27FC236}">
                <a16:creationId xmlns:a16="http://schemas.microsoft.com/office/drawing/2014/main" id="{2DC3CA42-EB23-F510-515F-65BE5F08A969}"/>
              </a:ext>
            </a:extLst>
          </p:cNvPr>
          <p:cNvSpPr txBox="1"/>
          <p:nvPr/>
        </p:nvSpPr>
        <p:spPr>
          <a:xfrm>
            <a:off x="23941119" y="28380628"/>
            <a:ext cx="458780" cy="463845"/>
          </a:xfrm>
          <a:prstGeom prst="rect">
            <a:avLst/>
          </a:prstGeom>
          <a:noFill/>
        </p:spPr>
        <p:txBody>
          <a:bodyPr wrap="none" rtlCol="0">
            <a:spAutoFit/>
          </a:bodyPr>
          <a:lstStyle/>
          <a:p>
            <a:r>
              <a:rPr lang="en-US" sz="2414" dirty="0">
                <a:solidFill>
                  <a:schemeClr val="bg1"/>
                </a:solidFill>
                <a:latin typeface="Arial" panose="020B0604020202020204" pitchFamily="34" charset="0"/>
                <a:cs typeface="Arial" panose="020B0604020202020204" pitchFamily="34" charset="0"/>
              </a:rPr>
              <a:t>b)</a:t>
            </a:r>
          </a:p>
        </p:txBody>
      </p:sp>
      <p:sp>
        <p:nvSpPr>
          <p:cNvPr id="74" name="TextBox 73">
            <a:extLst>
              <a:ext uri="{FF2B5EF4-FFF2-40B4-BE49-F238E27FC236}">
                <a16:creationId xmlns:a16="http://schemas.microsoft.com/office/drawing/2014/main" id="{42415651-0C4A-DC2F-5065-3B04174D3D50}"/>
              </a:ext>
            </a:extLst>
          </p:cNvPr>
          <p:cNvSpPr txBox="1"/>
          <p:nvPr/>
        </p:nvSpPr>
        <p:spPr>
          <a:xfrm>
            <a:off x="20163583" y="31003304"/>
            <a:ext cx="442750" cy="463845"/>
          </a:xfrm>
          <a:prstGeom prst="rect">
            <a:avLst/>
          </a:prstGeom>
          <a:noFill/>
        </p:spPr>
        <p:txBody>
          <a:bodyPr wrap="none" rtlCol="0">
            <a:spAutoFit/>
          </a:bodyPr>
          <a:lstStyle/>
          <a:p>
            <a:r>
              <a:rPr lang="en-US" sz="2414" dirty="0">
                <a:solidFill>
                  <a:schemeClr val="bg1"/>
                </a:solidFill>
                <a:latin typeface="Arial" panose="020B0604020202020204" pitchFamily="34" charset="0"/>
                <a:cs typeface="Arial" panose="020B0604020202020204" pitchFamily="34" charset="0"/>
              </a:rPr>
              <a:t>c)</a:t>
            </a:r>
          </a:p>
        </p:txBody>
      </p:sp>
      <p:sp>
        <p:nvSpPr>
          <p:cNvPr id="76" name="TextBox 75">
            <a:extLst>
              <a:ext uri="{FF2B5EF4-FFF2-40B4-BE49-F238E27FC236}">
                <a16:creationId xmlns:a16="http://schemas.microsoft.com/office/drawing/2014/main" id="{69E5D270-0E19-D462-80E9-DE5FF1EAEFD7}"/>
              </a:ext>
            </a:extLst>
          </p:cNvPr>
          <p:cNvSpPr txBox="1"/>
          <p:nvPr/>
        </p:nvSpPr>
        <p:spPr>
          <a:xfrm>
            <a:off x="23925555" y="31003303"/>
            <a:ext cx="458780" cy="463845"/>
          </a:xfrm>
          <a:prstGeom prst="rect">
            <a:avLst/>
          </a:prstGeom>
          <a:noFill/>
        </p:spPr>
        <p:txBody>
          <a:bodyPr wrap="none" rtlCol="0">
            <a:spAutoFit/>
          </a:bodyPr>
          <a:lstStyle/>
          <a:p>
            <a:r>
              <a:rPr lang="en-US" sz="2414" dirty="0">
                <a:solidFill>
                  <a:schemeClr val="bg1"/>
                </a:solidFill>
                <a:latin typeface="Arial" panose="020B0604020202020204" pitchFamily="34" charset="0"/>
                <a:cs typeface="Arial" panose="020B0604020202020204" pitchFamily="34" charset="0"/>
              </a:rPr>
              <a:t>d)</a:t>
            </a:r>
          </a:p>
        </p:txBody>
      </p:sp>
      <p:sp>
        <p:nvSpPr>
          <p:cNvPr id="1210" name="TextBox 1209">
            <a:extLst>
              <a:ext uri="{FF2B5EF4-FFF2-40B4-BE49-F238E27FC236}">
                <a16:creationId xmlns:a16="http://schemas.microsoft.com/office/drawing/2014/main" id="{FFCD6ECB-B1B2-45B4-2FE9-9B57D6BE4D51}"/>
              </a:ext>
            </a:extLst>
          </p:cNvPr>
          <p:cNvSpPr txBox="1"/>
          <p:nvPr/>
        </p:nvSpPr>
        <p:spPr>
          <a:xfrm>
            <a:off x="26005666" y="35367662"/>
            <a:ext cx="2061783" cy="771621"/>
          </a:xfrm>
          <a:prstGeom prst="rect">
            <a:avLst/>
          </a:prstGeom>
          <a:noFill/>
        </p:spPr>
        <p:txBody>
          <a:bodyPr wrap="none" rtlCol="0">
            <a:spAutoFit/>
          </a:bodyPr>
          <a:lstStyle/>
          <a:p>
            <a:r>
              <a:rPr lang="en-US" sz="2414" dirty="0">
                <a:latin typeface="Arial" panose="020B0604020202020204" pitchFamily="34" charset="0"/>
                <a:cs typeface="Arial" panose="020B0604020202020204" pitchFamily="34" charset="0"/>
              </a:rPr>
              <a:t>         </a:t>
            </a:r>
            <a:r>
              <a:rPr lang="en-US" sz="2000" dirty="0">
                <a:latin typeface="Arial" panose="020B0604020202020204" pitchFamily="34" charset="0"/>
                <a:cs typeface="Arial" panose="020B0604020202020204" pitchFamily="34" charset="0"/>
              </a:rPr>
              <a:t>CaCO</a:t>
            </a:r>
            <a:r>
              <a:rPr lang="en-US" sz="2000" baseline="-25000" dirty="0">
                <a:latin typeface="Arial" panose="020B0604020202020204" pitchFamily="34" charset="0"/>
                <a:cs typeface="Arial" panose="020B0604020202020204" pitchFamily="34" charset="0"/>
              </a:rPr>
              <a:t>3</a:t>
            </a:r>
            <a:r>
              <a:rPr lang="en-US" sz="2000" dirty="0">
                <a:latin typeface="Arial" panose="020B0604020202020204" pitchFamily="34" charset="0"/>
                <a:cs typeface="Arial" panose="020B0604020202020204" pitchFamily="34" charset="0"/>
              </a:rPr>
              <a:t> + </a:t>
            </a:r>
          </a:p>
          <a:p>
            <a:r>
              <a:rPr lang="en-US" sz="2000" dirty="0">
                <a:latin typeface="Arial" panose="020B0604020202020204" pitchFamily="34" charset="0"/>
                <a:cs typeface="Arial" panose="020B0604020202020204" pitchFamily="34" charset="0"/>
              </a:rPr>
              <a:t>   (Ce, La)CO</a:t>
            </a:r>
            <a:r>
              <a:rPr lang="en-US" sz="2000" baseline="-25000" dirty="0">
                <a:latin typeface="Arial" panose="020B0604020202020204" pitchFamily="34" charset="0"/>
                <a:cs typeface="Arial" panose="020B0604020202020204" pitchFamily="34" charset="0"/>
              </a:rPr>
              <a:t>3</a:t>
            </a:r>
            <a:r>
              <a:rPr lang="en-US" sz="2000" dirty="0">
                <a:latin typeface="Arial" panose="020B0604020202020204" pitchFamily="34" charset="0"/>
                <a:cs typeface="Arial" panose="020B0604020202020204" pitchFamily="34" charset="0"/>
              </a:rPr>
              <a:t>F</a:t>
            </a:r>
          </a:p>
        </p:txBody>
      </p:sp>
      <p:cxnSp>
        <p:nvCxnSpPr>
          <p:cNvPr id="1207" name="Straight Arrow Connector 1206">
            <a:extLst>
              <a:ext uri="{FF2B5EF4-FFF2-40B4-BE49-F238E27FC236}">
                <a16:creationId xmlns:a16="http://schemas.microsoft.com/office/drawing/2014/main" id="{1813BB40-390B-7145-03B1-774EAB2BBFF2}"/>
              </a:ext>
            </a:extLst>
          </p:cNvPr>
          <p:cNvCxnSpPr>
            <a:cxnSpLocks/>
          </p:cNvCxnSpPr>
          <p:nvPr/>
        </p:nvCxnSpPr>
        <p:spPr>
          <a:xfrm rot="16200000">
            <a:off x="26570124" y="34789587"/>
            <a:ext cx="0" cy="540000"/>
          </a:xfrm>
          <a:prstGeom prst="straightConnector1">
            <a:avLst/>
          </a:prstGeom>
          <a:ln w="825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08" name="Straight Arrow Connector 1207">
            <a:extLst>
              <a:ext uri="{FF2B5EF4-FFF2-40B4-BE49-F238E27FC236}">
                <a16:creationId xmlns:a16="http://schemas.microsoft.com/office/drawing/2014/main" id="{D8CADAEA-F2DE-FE2D-0121-5F7BE76A9F69}"/>
              </a:ext>
            </a:extLst>
          </p:cNvPr>
          <p:cNvCxnSpPr>
            <a:cxnSpLocks/>
          </p:cNvCxnSpPr>
          <p:nvPr/>
        </p:nvCxnSpPr>
        <p:spPr>
          <a:xfrm rot="16200000">
            <a:off x="26555809" y="35347359"/>
            <a:ext cx="0" cy="540000"/>
          </a:xfrm>
          <a:prstGeom prst="straightConnector1">
            <a:avLst/>
          </a:prstGeom>
          <a:ln w="825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09" name="TextBox 1208">
            <a:extLst>
              <a:ext uri="{FF2B5EF4-FFF2-40B4-BE49-F238E27FC236}">
                <a16:creationId xmlns:a16="http://schemas.microsoft.com/office/drawing/2014/main" id="{AA011A83-4981-088E-9932-8FE99F86FDD4}"/>
              </a:ext>
            </a:extLst>
          </p:cNvPr>
          <p:cNvSpPr txBox="1"/>
          <p:nvPr/>
        </p:nvSpPr>
        <p:spPr>
          <a:xfrm>
            <a:off x="26768515" y="34870057"/>
            <a:ext cx="963725" cy="400110"/>
          </a:xfrm>
          <a:prstGeom prst="rect">
            <a:avLst/>
          </a:prstGeom>
          <a:noFill/>
        </p:spPr>
        <p:txBody>
          <a:bodyPr wrap="none" rtlCol="0">
            <a:spAutoFit/>
          </a:bodyPr>
          <a:lstStyle/>
          <a:p>
            <a:r>
              <a:rPr lang="en-US" sz="2000" dirty="0">
                <a:latin typeface="Arial" panose="020B0604020202020204" pitchFamily="34" charset="0"/>
                <a:cs typeface="Arial" panose="020B0604020202020204" pitchFamily="34" charset="0"/>
              </a:rPr>
              <a:t>BaSO</a:t>
            </a:r>
            <a:r>
              <a:rPr lang="en-US" sz="2000" baseline="-25000" dirty="0">
                <a:latin typeface="Arial" panose="020B0604020202020204" pitchFamily="34" charset="0"/>
                <a:cs typeface="Arial" panose="020B0604020202020204" pitchFamily="34" charset="0"/>
              </a:rPr>
              <a:t>4</a:t>
            </a:r>
            <a:endParaRPr lang="en-US" sz="2000" dirty="0">
              <a:latin typeface="Arial" panose="020B0604020202020204" pitchFamily="34" charset="0"/>
              <a:cs typeface="Arial" panose="020B0604020202020204" pitchFamily="34" charset="0"/>
            </a:endParaRPr>
          </a:p>
        </p:txBody>
      </p:sp>
      <p:sp>
        <p:nvSpPr>
          <p:cNvPr id="1234" name="Rounded Rectangle 1233">
            <a:extLst>
              <a:ext uri="{FF2B5EF4-FFF2-40B4-BE49-F238E27FC236}">
                <a16:creationId xmlns:a16="http://schemas.microsoft.com/office/drawing/2014/main" id="{06FD2179-DC0E-33A3-D40D-86EB63044472}"/>
              </a:ext>
            </a:extLst>
          </p:cNvPr>
          <p:cNvSpPr>
            <a:spLocks noChangeAspect="1"/>
          </p:cNvSpPr>
          <p:nvPr/>
        </p:nvSpPr>
        <p:spPr>
          <a:xfrm>
            <a:off x="20198921" y="33191179"/>
            <a:ext cx="360000" cy="360000"/>
          </a:xfrm>
          <a:prstGeom prst="roundRect">
            <a:avLst>
              <a:gd name="adj" fmla="val 6641"/>
            </a:avLst>
          </a:prstGeom>
          <a:solidFill>
            <a:srgbClr val="ECEC00"/>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US" sz="1600" dirty="0">
                <a:solidFill>
                  <a:schemeClr val="tx1"/>
                </a:solidFill>
              </a:rPr>
              <a:t>Ba</a:t>
            </a:r>
          </a:p>
        </p:txBody>
      </p:sp>
      <p:sp>
        <p:nvSpPr>
          <p:cNvPr id="1236" name="Rounded Rectangle 1235">
            <a:extLst>
              <a:ext uri="{FF2B5EF4-FFF2-40B4-BE49-F238E27FC236}">
                <a16:creationId xmlns:a16="http://schemas.microsoft.com/office/drawing/2014/main" id="{02BDEC26-BA49-8CB7-25E0-3CAA05226F71}"/>
              </a:ext>
            </a:extLst>
          </p:cNvPr>
          <p:cNvSpPr>
            <a:spLocks noChangeAspect="1"/>
          </p:cNvSpPr>
          <p:nvPr/>
        </p:nvSpPr>
        <p:spPr>
          <a:xfrm>
            <a:off x="20988029" y="33195020"/>
            <a:ext cx="360000" cy="360000"/>
          </a:xfrm>
          <a:prstGeom prst="roundRect">
            <a:avLst>
              <a:gd name="adj" fmla="val 6641"/>
            </a:avLst>
          </a:prstGeom>
          <a:solidFill>
            <a:srgbClr val="EC0000"/>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US" sz="1600" dirty="0"/>
              <a:t>Ce</a:t>
            </a:r>
          </a:p>
        </p:txBody>
      </p:sp>
      <p:sp>
        <p:nvSpPr>
          <p:cNvPr id="1237" name="Rounded Rectangle 1236">
            <a:extLst>
              <a:ext uri="{FF2B5EF4-FFF2-40B4-BE49-F238E27FC236}">
                <a16:creationId xmlns:a16="http://schemas.microsoft.com/office/drawing/2014/main" id="{10A6CC93-C4B3-CC61-FBDE-96E8AEBE6AEA}"/>
              </a:ext>
            </a:extLst>
          </p:cNvPr>
          <p:cNvSpPr>
            <a:spLocks noChangeAspect="1"/>
          </p:cNvSpPr>
          <p:nvPr/>
        </p:nvSpPr>
        <p:spPr>
          <a:xfrm>
            <a:off x="20594257" y="33191179"/>
            <a:ext cx="360000" cy="360000"/>
          </a:xfrm>
          <a:prstGeom prst="roundRect">
            <a:avLst>
              <a:gd name="adj" fmla="val 6641"/>
            </a:avLst>
          </a:prstGeom>
          <a:solidFill>
            <a:srgbClr val="0000E6"/>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US" sz="1600" dirty="0"/>
              <a:t>La</a:t>
            </a:r>
          </a:p>
        </p:txBody>
      </p:sp>
      <p:sp>
        <p:nvSpPr>
          <p:cNvPr id="1238" name="Rounded Rectangle 1237">
            <a:extLst>
              <a:ext uri="{FF2B5EF4-FFF2-40B4-BE49-F238E27FC236}">
                <a16:creationId xmlns:a16="http://schemas.microsoft.com/office/drawing/2014/main" id="{25239594-7BE8-AC4F-B76F-661948C0FD17}"/>
              </a:ext>
            </a:extLst>
          </p:cNvPr>
          <p:cNvSpPr>
            <a:spLocks noChangeAspect="1"/>
          </p:cNvSpPr>
          <p:nvPr/>
        </p:nvSpPr>
        <p:spPr>
          <a:xfrm>
            <a:off x="24363849" y="30552666"/>
            <a:ext cx="360000" cy="360000"/>
          </a:xfrm>
          <a:prstGeom prst="roundRect">
            <a:avLst>
              <a:gd name="adj" fmla="val 8312"/>
            </a:avLst>
          </a:prstGeom>
          <a:solidFill>
            <a:srgbClr val="FF9222"/>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US" sz="1600" dirty="0">
                <a:solidFill>
                  <a:schemeClr val="tx1"/>
                </a:solidFill>
              </a:rPr>
              <a:t>Ca</a:t>
            </a:r>
          </a:p>
        </p:txBody>
      </p:sp>
      <p:sp>
        <p:nvSpPr>
          <p:cNvPr id="1240" name="Rounded Rectangle 1239">
            <a:extLst>
              <a:ext uri="{FF2B5EF4-FFF2-40B4-BE49-F238E27FC236}">
                <a16:creationId xmlns:a16="http://schemas.microsoft.com/office/drawing/2014/main" id="{A4A4AF15-50BB-0D7F-A836-FBA8477F03DF}"/>
              </a:ext>
            </a:extLst>
          </p:cNvPr>
          <p:cNvSpPr>
            <a:spLocks noChangeAspect="1"/>
          </p:cNvSpPr>
          <p:nvPr/>
        </p:nvSpPr>
        <p:spPr>
          <a:xfrm>
            <a:off x="24362803" y="33198945"/>
            <a:ext cx="360000" cy="360000"/>
          </a:xfrm>
          <a:prstGeom prst="roundRect">
            <a:avLst>
              <a:gd name="adj" fmla="val 6641"/>
            </a:avLst>
          </a:prstGeom>
          <a:solidFill>
            <a:srgbClr val="23FFFF"/>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US" sz="1600" dirty="0">
                <a:solidFill>
                  <a:schemeClr val="tx1"/>
                </a:solidFill>
              </a:rPr>
              <a:t>S</a:t>
            </a:r>
          </a:p>
        </p:txBody>
      </p:sp>
      <p:sp>
        <p:nvSpPr>
          <p:cNvPr id="1241" name="Rounded Rectangle 1240">
            <a:extLst>
              <a:ext uri="{FF2B5EF4-FFF2-40B4-BE49-F238E27FC236}">
                <a16:creationId xmlns:a16="http://schemas.microsoft.com/office/drawing/2014/main" id="{17AE5B1B-044C-44EE-B1FB-39D14AF6DC5B}"/>
              </a:ext>
            </a:extLst>
          </p:cNvPr>
          <p:cNvSpPr>
            <a:spLocks noChangeAspect="1"/>
          </p:cNvSpPr>
          <p:nvPr/>
        </p:nvSpPr>
        <p:spPr>
          <a:xfrm>
            <a:off x="23964005" y="33195020"/>
            <a:ext cx="360000" cy="360000"/>
          </a:xfrm>
          <a:prstGeom prst="roundRect">
            <a:avLst>
              <a:gd name="adj" fmla="val 9983"/>
            </a:avLst>
          </a:prstGeom>
          <a:solidFill>
            <a:srgbClr val="01EF02"/>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US" sz="1600" dirty="0">
                <a:solidFill>
                  <a:schemeClr val="tx1"/>
                </a:solidFill>
              </a:rPr>
              <a:t>F</a:t>
            </a:r>
          </a:p>
        </p:txBody>
      </p:sp>
      <p:sp>
        <p:nvSpPr>
          <p:cNvPr id="1242" name="Rounded Rectangle 1241">
            <a:extLst>
              <a:ext uri="{FF2B5EF4-FFF2-40B4-BE49-F238E27FC236}">
                <a16:creationId xmlns:a16="http://schemas.microsoft.com/office/drawing/2014/main" id="{90EF7E49-4B0D-354F-8E24-B6EF862D229E}"/>
              </a:ext>
            </a:extLst>
          </p:cNvPr>
          <p:cNvSpPr>
            <a:spLocks noChangeAspect="1"/>
          </p:cNvSpPr>
          <p:nvPr/>
        </p:nvSpPr>
        <p:spPr>
          <a:xfrm>
            <a:off x="23967502" y="30550828"/>
            <a:ext cx="360000" cy="360000"/>
          </a:xfrm>
          <a:prstGeom prst="roundRect">
            <a:avLst>
              <a:gd name="adj" fmla="val 9983"/>
            </a:avLst>
          </a:prstGeom>
          <a:solidFill>
            <a:srgbClr val="ECEC00"/>
          </a:solidFill>
          <a:ln w="12700">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lIns="0" tIns="0" rIns="0" bIns="0" rtlCol="0" anchor="ctr"/>
          <a:lstStyle/>
          <a:p>
            <a:pPr algn="ctr"/>
            <a:r>
              <a:rPr lang="en-US" sz="1600" dirty="0">
                <a:solidFill>
                  <a:schemeClr val="tx1"/>
                </a:solidFill>
              </a:rPr>
              <a:t>Ba</a:t>
            </a:r>
          </a:p>
        </p:txBody>
      </p:sp>
      <p:sp>
        <p:nvSpPr>
          <p:cNvPr id="1251" name="Rectangle 1250">
            <a:extLst>
              <a:ext uri="{FF2B5EF4-FFF2-40B4-BE49-F238E27FC236}">
                <a16:creationId xmlns:a16="http://schemas.microsoft.com/office/drawing/2014/main" id="{157777A5-0CEF-A683-2175-7CF79A24C78E}"/>
              </a:ext>
            </a:extLst>
          </p:cNvPr>
          <p:cNvSpPr/>
          <p:nvPr/>
        </p:nvSpPr>
        <p:spPr>
          <a:xfrm>
            <a:off x="22555200" y="30600000"/>
            <a:ext cx="1186800" cy="310828"/>
          </a:xfrm>
          <a:prstGeom prst="rect">
            <a:avLst/>
          </a:prstGeom>
          <a:solidFill>
            <a:srgbClr val="031E1D"/>
          </a:solidFill>
          <a:ln>
            <a:solidFill>
              <a:srgbClr val="031E1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57" name="Rectangle 1256">
            <a:extLst>
              <a:ext uri="{FF2B5EF4-FFF2-40B4-BE49-F238E27FC236}">
                <a16:creationId xmlns:a16="http://schemas.microsoft.com/office/drawing/2014/main" id="{C1AA4BF3-7453-A5BB-A4D0-5914C9F542A3}"/>
              </a:ext>
            </a:extLst>
          </p:cNvPr>
          <p:cNvSpPr/>
          <p:nvPr/>
        </p:nvSpPr>
        <p:spPr>
          <a:xfrm>
            <a:off x="22819724" y="30364388"/>
            <a:ext cx="917471" cy="310828"/>
          </a:xfrm>
          <a:prstGeom prst="rect">
            <a:avLst/>
          </a:prstGeom>
          <a:solidFill>
            <a:srgbClr val="031E1D"/>
          </a:solidFill>
          <a:ln>
            <a:solidFill>
              <a:srgbClr val="031E1D"/>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52" name="Group 1251">
            <a:extLst>
              <a:ext uri="{FF2B5EF4-FFF2-40B4-BE49-F238E27FC236}">
                <a16:creationId xmlns:a16="http://schemas.microsoft.com/office/drawing/2014/main" id="{511C9120-2925-BD0B-D3A4-6756C82EFC0B}"/>
              </a:ext>
            </a:extLst>
          </p:cNvPr>
          <p:cNvGrpSpPr/>
          <p:nvPr/>
        </p:nvGrpSpPr>
        <p:grpSpPr>
          <a:xfrm>
            <a:off x="22489436" y="30595325"/>
            <a:ext cx="1247865" cy="285394"/>
            <a:chOff x="22494240" y="33014606"/>
            <a:chExt cx="1247865" cy="285394"/>
          </a:xfrm>
        </p:grpSpPr>
        <p:cxnSp>
          <p:nvCxnSpPr>
            <p:cNvPr id="1254" name="Straight Connector 1253">
              <a:extLst>
                <a:ext uri="{FF2B5EF4-FFF2-40B4-BE49-F238E27FC236}">
                  <a16:creationId xmlns:a16="http://schemas.microsoft.com/office/drawing/2014/main" id="{239952DF-A42B-E0FC-5A62-06CF756EF7D3}"/>
                </a:ext>
              </a:extLst>
            </p:cNvPr>
            <p:cNvCxnSpPr>
              <a:cxnSpLocks/>
            </p:cNvCxnSpPr>
            <p:nvPr/>
          </p:nvCxnSpPr>
          <p:spPr>
            <a:xfrm>
              <a:off x="22494240" y="33264624"/>
              <a:ext cx="1247865" cy="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55" name="Straight Connector 1254">
              <a:extLst>
                <a:ext uri="{FF2B5EF4-FFF2-40B4-BE49-F238E27FC236}">
                  <a16:creationId xmlns:a16="http://schemas.microsoft.com/office/drawing/2014/main" id="{DFCC9BC1-A004-39A0-9F77-57AEF52E7D29}"/>
                </a:ext>
              </a:extLst>
            </p:cNvPr>
            <p:cNvCxnSpPr>
              <a:cxnSpLocks/>
            </p:cNvCxnSpPr>
            <p:nvPr/>
          </p:nvCxnSpPr>
          <p:spPr>
            <a:xfrm>
              <a:off x="22494240" y="33228000"/>
              <a:ext cx="0" cy="720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56" name="Straight Connector 1255">
              <a:extLst>
                <a:ext uri="{FF2B5EF4-FFF2-40B4-BE49-F238E27FC236}">
                  <a16:creationId xmlns:a16="http://schemas.microsoft.com/office/drawing/2014/main" id="{A371A87A-CC53-DD4D-AFD8-3992EA3AE125}"/>
                </a:ext>
              </a:extLst>
            </p:cNvPr>
            <p:cNvCxnSpPr>
              <a:cxnSpLocks/>
            </p:cNvCxnSpPr>
            <p:nvPr/>
          </p:nvCxnSpPr>
          <p:spPr>
            <a:xfrm>
              <a:off x="23742000" y="33228000"/>
              <a:ext cx="0" cy="72000"/>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1253" name="TextBox 1252">
              <a:extLst>
                <a:ext uri="{FF2B5EF4-FFF2-40B4-BE49-F238E27FC236}">
                  <a16:creationId xmlns:a16="http://schemas.microsoft.com/office/drawing/2014/main" id="{A3459DBF-7AC1-4FC7-6A69-F61657BF62C3}"/>
                </a:ext>
              </a:extLst>
            </p:cNvPr>
            <p:cNvSpPr txBox="1"/>
            <p:nvPr/>
          </p:nvSpPr>
          <p:spPr>
            <a:xfrm>
              <a:off x="22839440" y="33014606"/>
              <a:ext cx="563107" cy="215444"/>
            </a:xfrm>
            <a:prstGeom prst="rect">
              <a:avLst/>
            </a:prstGeom>
            <a:solidFill>
              <a:schemeClr val="bg1"/>
            </a:solidFill>
          </p:spPr>
          <p:txBody>
            <a:bodyPr wrap="square" lIns="0" tIns="0" rIns="0" bIns="0" rtlCol="0">
              <a:spAutoFit/>
            </a:bodyPr>
            <a:lstStyle/>
            <a:p>
              <a:pPr algn="ctr"/>
              <a:r>
                <a:rPr lang="en-US" sz="1400" dirty="0">
                  <a:latin typeface="Arial" panose="020B0604020202020204" pitchFamily="34" charset="0"/>
                  <a:cs typeface="Arial" panose="020B0604020202020204" pitchFamily="34" charset="0"/>
                </a:rPr>
                <a:t>10 mm</a:t>
              </a:r>
            </a:p>
          </p:txBody>
        </p:sp>
      </p:grpSp>
      <p:cxnSp>
        <p:nvCxnSpPr>
          <p:cNvPr id="1159" name="Straight Connector 1158">
            <a:extLst>
              <a:ext uri="{FF2B5EF4-FFF2-40B4-BE49-F238E27FC236}">
                <a16:creationId xmlns:a16="http://schemas.microsoft.com/office/drawing/2014/main" id="{3EBCB30C-2D05-DA47-B3E6-2606ED1D587D}"/>
              </a:ext>
            </a:extLst>
          </p:cNvPr>
          <p:cNvCxnSpPr>
            <a:cxnSpLocks/>
            <a:endCxn id="1160" idx="2"/>
          </p:cNvCxnSpPr>
          <p:nvPr/>
        </p:nvCxnSpPr>
        <p:spPr>
          <a:xfrm flipV="1">
            <a:off x="16919337" y="36886158"/>
            <a:ext cx="1898736" cy="757209"/>
          </a:xfrm>
          <a:prstGeom prst="line">
            <a:avLst/>
          </a:prstGeom>
          <a:ln w="38100">
            <a:solidFill>
              <a:schemeClr val="tx1"/>
            </a:solidFill>
            <a:headEnd type="triangle" w="lg" len="med"/>
            <a:tailEnd type="none" w="lg" len="med"/>
          </a:ln>
        </p:spPr>
        <p:style>
          <a:lnRef idx="1">
            <a:schemeClr val="accent1"/>
          </a:lnRef>
          <a:fillRef idx="0">
            <a:schemeClr val="accent1"/>
          </a:fillRef>
          <a:effectRef idx="0">
            <a:schemeClr val="accent1"/>
          </a:effectRef>
          <a:fontRef idx="minor">
            <a:schemeClr val="tx1"/>
          </a:fontRef>
        </p:style>
      </p:cxnSp>
      <p:sp>
        <p:nvSpPr>
          <p:cNvPr id="1160" name="TextBox 1159">
            <a:extLst>
              <a:ext uri="{FF2B5EF4-FFF2-40B4-BE49-F238E27FC236}">
                <a16:creationId xmlns:a16="http://schemas.microsoft.com/office/drawing/2014/main" id="{F14B1C72-E0BD-5149-E100-BF70B8FA520F}"/>
              </a:ext>
            </a:extLst>
          </p:cNvPr>
          <p:cNvSpPr txBox="1"/>
          <p:nvPr/>
        </p:nvSpPr>
        <p:spPr>
          <a:xfrm>
            <a:off x="17889422" y="35762446"/>
            <a:ext cx="1857302" cy="1123712"/>
          </a:xfrm>
          <a:prstGeom prst="roundRect">
            <a:avLst/>
          </a:prstGeom>
          <a:noFill/>
          <a:ln w="38100">
            <a:noFill/>
          </a:ln>
        </p:spPr>
        <p:txBody>
          <a:bodyPr wrap="square" rtlCol="0">
            <a:spAutoFit/>
          </a:bodyPr>
          <a:lstStyle/>
          <a:p>
            <a:pPr algn="ctr"/>
            <a:r>
              <a:rPr lang="en-US" sz="2000" dirty="0">
                <a:latin typeface="Arial" panose="020B0604020202020204" pitchFamily="34" charset="0"/>
                <a:cs typeface="Arial" panose="020B0604020202020204" pitchFamily="34" charset="0"/>
              </a:rPr>
              <a:t>Au and Ti remain trapped</a:t>
            </a:r>
          </a:p>
        </p:txBody>
      </p:sp>
      <p:grpSp>
        <p:nvGrpSpPr>
          <p:cNvPr id="25" name="Group 24">
            <a:extLst>
              <a:ext uri="{FF2B5EF4-FFF2-40B4-BE49-F238E27FC236}">
                <a16:creationId xmlns:a16="http://schemas.microsoft.com/office/drawing/2014/main" id="{A587EC3D-381D-680A-EA58-D79BDAAAA43F}"/>
              </a:ext>
            </a:extLst>
          </p:cNvPr>
          <p:cNvGrpSpPr/>
          <p:nvPr/>
        </p:nvGrpSpPr>
        <p:grpSpPr>
          <a:xfrm>
            <a:off x="672268" y="4524745"/>
            <a:ext cx="5795985" cy="1626474"/>
            <a:chOff x="686931" y="4576000"/>
            <a:chExt cx="5781460" cy="1626474"/>
          </a:xfrm>
        </p:grpSpPr>
        <p:pic>
          <p:nvPicPr>
            <p:cNvPr id="12" name="Picture 11" descr="A logo of a canadian association of physicists&#10;&#10;Description automatically generated">
              <a:extLst>
                <a:ext uri="{FF2B5EF4-FFF2-40B4-BE49-F238E27FC236}">
                  <a16:creationId xmlns:a16="http://schemas.microsoft.com/office/drawing/2014/main" id="{E7A75881-FEA7-DEEF-2A66-39482247E9DF}"/>
                </a:ext>
              </a:extLst>
            </p:cNvPr>
            <p:cNvPicPr>
              <a:picLocks noChangeAspect="1"/>
            </p:cNvPicPr>
            <p:nvPr/>
          </p:nvPicPr>
          <p:blipFill rotWithShape="1">
            <a:blip r:embed="rId24">
              <a:extLst>
                <a:ext uri="{28A0092B-C50C-407E-A947-70E740481C1C}">
                  <a14:useLocalDpi xmlns:a14="http://schemas.microsoft.com/office/drawing/2010/main" val="0"/>
                </a:ext>
              </a:extLst>
            </a:blip>
            <a:srcRect t="18254" r="57228" b="12521"/>
            <a:stretch/>
          </p:blipFill>
          <p:spPr>
            <a:xfrm>
              <a:off x="686931" y="4576000"/>
              <a:ext cx="1825148" cy="1626474"/>
            </a:xfrm>
            <a:prstGeom prst="rect">
              <a:avLst/>
            </a:prstGeom>
          </p:spPr>
        </p:pic>
        <p:pic>
          <p:nvPicPr>
            <p:cNvPr id="13" name="Picture 12" descr="A logo of a canadian association of physicists&#10;&#10;Description automatically generated">
              <a:extLst>
                <a:ext uri="{FF2B5EF4-FFF2-40B4-BE49-F238E27FC236}">
                  <a16:creationId xmlns:a16="http://schemas.microsoft.com/office/drawing/2014/main" id="{232237E7-423F-4025-C802-352D982B26A9}"/>
                </a:ext>
              </a:extLst>
            </p:cNvPr>
            <p:cNvPicPr>
              <a:picLocks noChangeAspect="1"/>
            </p:cNvPicPr>
            <p:nvPr/>
          </p:nvPicPr>
          <p:blipFill rotWithShape="1">
            <a:blip r:embed="rId24">
              <a:extLst>
                <a:ext uri="{28A0092B-C50C-407E-A947-70E740481C1C}">
                  <a14:useLocalDpi xmlns:a14="http://schemas.microsoft.com/office/drawing/2010/main" val="0"/>
                </a:ext>
              </a:extLst>
            </a:blip>
            <a:srcRect l="42094" t="41488" r="6783" b="36399"/>
            <a:stretch/>
          </p:blipFill>
          <p:spPr>
            <a:xfrm>
              <a:off x="2388639" y="4900201"/>
              <a:ext cx="4079752" cy="971672"/>
            </a:xfrm>
            <a:prstGeom prst="rect">
              <a:avLst/>
            </a:prstGeom>
          </p:spPr>
        </p:pic>
      </p:grpSp>
      <p:grpSp>
        <p:nvGrpSpPr>
          <p:cNvPr id="47" name="Group 46">
            <a:extLst>
              <a:ext uri="{FF2B5EF4-FFF2-40B4-BE49-F238E27FC236}">
                <a16:creationId xmlns:a16="http://schemas.microsoft.com/office/drawing/2014/main" id="{ADA176D2-2650-28E1-40F0-7E72AF09C201}"/>
              </a:ext>
            </a:extLst>
          </p:cNvPr>
          <p:cNvGrpSpPr/>
          <p:nvPr/>
        </p:nvGrpSpPr>
        <p:grpSpPr>
          <a:xfrm>
            <a:off x="32807318" y="1552801"/>
            <a:ext cx="6780895" cy="2712358"/>
            <a:chOff x="32807318" y="1552801"/>
            <a:chExt cx="6780895" cy="2712358"/>
          </a:xfrm>
        </p:grpSpPr>
        <p:pic>
          <p:nvPicPr>
            <p:cNvPr id="36" name="Picture 35" descr="A black background with a black square&#10;&#10;Description automatically generated with medium confidence">
              <a:extLst>
                <a:ext uri="{FF2B5EF4-FFF2-40B4-BE49-F238E27FC236}">
                  <a16:creationId xmlns:a16="http://schemas.microsoft.com/office/drawing/2014/main" id="{E956CD8F-56BB-6502-22E9-2A79C077CB80}"/>
                </a:ext>
              </a:extLst>
            </p:cNvPr>
            <p:cNvPicPr>
              <a:picLocks noChangeAspect="1"/>
            </p:cNvPicPr>
            <p:nvPr/>
          </p:nvPicPr>
          <p:blipFill>
            <a:blip r:embed="rId25">
              <a:extLst>
                <a:ext uri="{28A0092B-C50C-407E-A947-70E740481C1C}">
                  <a14:useLocalDpi xmlns:a14="http://schemas.microsoft.com/office/drawing/2010/main" val="0"/>
                </a:ext>
              </a:extLst>
            </a:blip>
            <a:stretch>
              <a:fillRect/>
            </a:stretch>
          </p:blipFill>
          <p:spPr>
            <a:xfrm>
              <a:off x="32807318" y="1552801"/>
              <a:ext cx="6780895" cy="2712358"/>
            </a:xfrm>
            <a:prstGeom prst="rect">
              <a:avLst/>
            </a:prstGeom>
          </p:spPr>
        </p:pic>
        <p:sp>
          <p:nvSpPr>
            <p:cNvPr id="43" name="TextBox 42">
              <a:extLst>
                <a:ext uri="{FF2B5EF4-FFF2-40B4-BE49-F238E27FC236}">
                  <a16:creationId xmlns:a16="http://schemas.microsoft.com/office/drawing/2014/main" id="{BA65CECF-E859-D693-84EB-176EB16D0B1D}"/>
                </a:ext>
              </a:extLst>
            </p:cNvPr>
            <p:cNvSpPr txBox="1"/>
            <p:nvPr/>
          </p:nvSpPr>
          <p:spPr>
            <a:xfrm>
              <a:off x="34242536" y="3368384"/>
              <a:ext cx="2402132" cy="485197"/>
            </a:xfrm>
            <a:prstGeom prst="rect">
              <a:avLst/>
            </a:prstGeom>
            <a:noFill/>
          </p:spPr>
          <p:txBody>
            <a:bodyPr wrap="none" rtlCol="0">
              <a:spAutoFit/>
            </a:bodyPr>
            <a:lstStyle/>
            <a:p>
              <a:r>
                <a:rPr lang="en-US" dirty="0">
                  <a:latin typeface="Helvetica Neue" panose="02000503000000020004" pitchFamily="2" charset="0"/>
                  <a:ea typeface="Helvetica Neue" panose="02000503000000020004" pitchFamily="2" charset="0"/>
                  <a:cs typeface="Helvetica Neue" panose="02000503000000020004" pitchFamily="2" charset="0"/>
                </a:rPr>
                <a:t>Research Fund</a:t>
              </a:r>
            </a:p>
          </p:txBody>
        </p:sp>
      </p:grpSp>
      <p:sp>
        <p:nvSpPr>
          <p:cNvPr id="96" name="TextBox 95">
            <a:extLst>
              <a:ext uri="{FF2B5EF4-FFF2-40B4-BE49-F238E27FC236}">
                <a16:creationId xmlns:a16="http://schemas.microsoft.com/office/drawing/2014/main" id="{AEB33F88-F4C2-74E7-7C33-80A0C96FCD3C}"/>
              </a:ext>
            </a:extLst>
          </p:cNvPr>
          <p:cNvSpPr txBox="1"/>
          <p:nvPr/>
        </p:nvSpPr>
        <p:spPr>
          <a:xfrm rot="16200000">
            <a:off x="12973670" y="35842852"/>
            <a:ext cx="630685"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Yield</a:t>
            </a:r>
          </a:p>
        </p:txBody>
      </p:sp>
      <p:sp>
        <p:nvSpPr>
          <p:cNvPr id="1041" name="TextBox 1040">
            <a:extLst>
              <a:ext uri="{FF2B5EF4-FFF2-40B4-BE49-F238E27FC236}">
                <a16:creationId xmlns:a16="http://schemas.microsoft.com/office/drawing/2014/main" id="{AE8C4A83-2516-D166-43FB-7618CDBDD5A6}"/>
              </a:ext>
            </a:extLst>
          </p:cNvPr>
          <p:cNvSpPr txBox="1"/>
          <p:nvPr/>
        </p:nvSpPr>
        <p:spPr>
          <a:xfrm>
            <a:off x="15510262" y="37990001"/>
            <a:ext cx="1382110"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Energy (keV)</a:t>
            </a:r>
          </a:p>
        </p:txBody>
      </p:sp>
      <p:sp>
        <p:nvSpPr>
          <p:cNvPr id="1043" name="TextBox 1042">
            <a:extLst>
              <a:ext uri="{FF2B5EF4-FFF2-40B4-BE49-F238E27FC236}">
                <a16:creationId xmlns:a16="http://schemas.microsoft.com/office/drawing/2014/main" id="{1D96A4F9-5A73-2B80-FF3E-09EF7884AE26}"/>
              </a:ext>
            </a:extLst>
          </p:cNvPr>
          <p:cNvSpPr txBox="1"/>
          <p:nvPr/>
        </p:nvSpPr>
        <p:spPr>
          <a:xfrm>
            <a:off x="13420197" y="37755028"/>
            <a:ext cx="526106"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200</a:t>
            </a:r>
          </a:p>
        </p:txBody>
      </p:sp>
      <p:sp>
        <p:nvSpPr>
          <p:cNvPr id="1045" name="TextBox 1044">
            <a:extLst>
              <a:ext uri="{FF2B5EF4-FFF2-40B4-BE49-F238E27FC236}">
                <a16:creationId xmlns:a16="http://schemas.microsoft.com/office/drawing/2014/main" id="{A718E714-2F0F-6FF9-DAB1-04258E47B3D3}"/>
              </a:ext>
            </a:extLst>
          </p:cNvPr>
          <p:cNvSpPr txBox="1"/>
          <p:nvPr/>
        </p:nvSpPr>
        <p:spPr>
          <a:xfrm>
            <a:off x="14031837" y="37749366"/>
            <a:ext cx="526106"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300</a:t>
            </a:r>
          </a:p>
        </p:txBody>
      </p:sp>
      <p:sp>
        <p:nvSpPr>
          <p:cNvPr id="1048" name="TextBox 1047">
            <a:extLst>
              <a:ext uri="{FF2B5EF4-FFF2-40B4-BE49-F238E27FC236}">
                <a16:creationId xmlns:a16="http://schemas.microsoft.com/office/drawing/2014/main" id="{3246E0F4-CAEA-1F8F-B3C3-18E18BCA07A5}"/>
              </a:ext>
            </a:extLst>
          </p:cNvPr>
          <p:cNvSpPr txBox="1"/>
          <p:nvPr/>
        </p:nvSpPr>
        <p:spPr>
          <a:xfrm>
            <a:off x="14653752" y="37749360"/>
            <a:ext cx="526106"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400</a:t>
            </a:r>
          </a:p>
        </p:txBody>
      </p:sp>
      <p:sp>
        <p:nvSpPr>
          <p:cNvPr id="1049" name="TextBox 1048">
            <a:extLst>
              <a:ext uri="{FF2B5EF4-FFF2-40B4-BE49-F238E27FC236}">
                <a16:creationId xmlns:a16="http://schemas.microsoft.com/office/drawing/2014/main" id="{B1C8E158-8FC9-3067-07CD-5378762677E7}"/>
              </a:ext>
            </a:extLst>
          </p:cNvPr>
          <p:cNvSpPr txBox="1"/>
          <p:nvPr/>
        </p:nvSpPr>
        <p:spPr>
          <a:xfrm>
            <a:off x="15278329" y="37749360"/>
            <a:ext cx="526106"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500</a:t>
            </a:r>
          </a:p>
        </p:txBody>
      </p:sp>
      <p:sp>
        <p:nvSpPr>
          <p:cNvPr id="1050" name="TextBox 1049">
            <a:extLst>
              <a:ext uri="{FF2B5EF4-FFF2-40B4-BE49-F238E27FC236}">
                <a16:creationId xmlns:a16="http://schemas.microsoft.com/office/drawing/2014/main" id="{2C993415-C2A3-CD8D-C32A-FF54797D2670}"/>
              </a:ext>
            </a:extLst>
          </p:cNvPr>
          <p:cNvSpPr txBox="1"/>
          <p:nvPr/>
        </p:nvSpPr>
        <p:spPr>
          <a:xfrm>
            <a:off x="15898769" y="37742229"/>
            <a:ext cx="526106"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600</a:t>
            </a:r>
          </a:p>
        </p:txBody>
      </p:sp>
      <p:sp>
        <p:nvSpPr>
          <p:cNvPr id="1051" name="TextBox 1050">
            <a:extLst>
              <a:ext uri="{FF2B5EF4-FFF2-40B4-BE49-F238E27FC236}">
                <a16:creationId xmlns:a16="http://schemas.microsoft.com/office/drawing/2014/main" id="{A08D3202-E993-0C2F-71E3-9540126C0530}"/>
              </a:ext>
            </a:extLst>
          </p:cNvPr>
          <p:cNvSpPr txBox="1"/>
          <p:nvPr/>
        </p:nvSpPr>
        <p:spPr>
          <a:xfrm>
            <a:off x="16520482" y="37749360"/>
            <a:ext cx="526106"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700</a:t>
            </a:r>
          </a:p>
        </p:txBody>
      </p:sp>
      <p:sp>
        <p:nvSpPr>
          <p:cNvPr id="1052" name="TextBox 1051">
            <a:extLst>
              <a:ext uri="{FF2B5EF4-FFF2-40B4-BE49-F238E27FC236}">
                <a16:creationId xmlns:a16="http://schemas.microsoft.com/office/drawing/2014/main" id="{8649FDF6-7424-12FD-3787-F5EBA74C8646}"/>
              </a:ext>
            </a:extLst>
          </p:cNvPr>
          <p:cNvSpPr txBox="1"/>
          <p:nvPr/>
        </p:nvSpPr>
        <p:spPr>
          <a:xfrm>
            <a:off x="17151044" y="37749360"/>
            <a:ext cx="526106"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800</a:t>
            </a:r>
          </a:p>
        </p:txBody>
      </p:sp>
      <p:sp>
        <p:nvSpPr>
          <p:cNvPr id="1053" name="TextBox 1052">
            <a:extLst>
              <a:ext uri="{FF2B5EF4-FFF2-40B4-BE49-F238E27FC236}">
                <a16:creationId xmlns:a16="http://schemas.microsoft.com/office/drawing/2014/main" id="{141DF8B0-84E5-A64F-309C-DDA3B0783A99}"/>
              </a:ext>
            </a:extLst>
          </p:cNvPr>
          <p:cNvSpPr txBox="1"/>
          <p:nvPr/>
        </p:nvSpPr>
        <p:spPr>
          <a:xfrm>
            <a:off x="17769257" y="37742229"/>
            <a:ext cx="526106"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900</a:t>
            </a:r>
          </a:p>
        </p:txBody>
      </p:sp>
      <p:sp>
        <p:nvSpPr>
          <p:cNvPr id="1054" name="TextBox 1053">
            <a:extLst>
              <a:ext uri="{FF2B5EF4-FFF2-40B4-BE49-F238E27FC236}">
                <a16:creationId xmlns:a16="http://schemas.microsoft.com/office/drawing/2014/main" id="{9DC2BC57-86E9-7F43-F85C-7523F225614A}"/>
              </a:ext>
            </a:extLst>
          </p:cNvPr>
          <p:cNvSpPr txBox="1"/>
          <p:nvPr/>
        </p:nvSpPr>
        <p:spPr>
          <a:xfrm>
            <a:off x="18349277" y="37738523"/>
            <a:ext cx="639919"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1000</a:t>
            </a:r>
          </a:p>
        </p:txBody>
      </p:sp>
      <p:grpSp>
        <p:nvGrpSpPr>
          <p:cNvPr id="1073" name="Group 1072">
            <a:extLst>
              <a:ext uri="{FF2B5EF4-FFF2-40B4-BE49-F238E27FC236}">
                <a16:creationId xmlns:a16="http://schemas.microsoft.com/office/drawing/2014/main" id="{16AF1A8D-FCB1-BF1D-BC3A-EA3CC4DAC002}"/>
              </a:ext>
            </a:extLst>
          </p:cNvPr>
          <p:cNvGrpSpPr/>
          <p:nvPr/>
        </p:nvGrpSpPr>
        <p:grpSpPr>
          <a:xfrm>
            <a:off x="13098329" y="34077095"/>
            <a:ext cx="639919" cy="3841548"/>
            <a:chOff x="5563741" y="34405875"/>
            <a:chExt cx="639919" cy="3841548"/>
          </a:xfrm>
        </p:grpSpPr>
        <p:sp>
          <p:nvSpPr>
            <p:cNvPr id="1077" name="TextBox 1076">
              <a:extLst>
                <a:ext uri="{FF2B5EF4-FFF2-40B4-BE49-F238E27FC236}">
                  <a16:creationId xmlns:a16="http://schemas.microsoft.com/office/drawing/2014/main" id="{3CB419C6-6E72-9CD5-4DC2-23F73AE77200}"/>
                </a:ext>
              </a:extLst>
            </p:cNvPr>
            <p:cNvSpPr txBox="1"/>
            <p:nvPr/>
          </p:nvSpPr>
          <p:spPr>
            <a:xfrm>
              <a:off x="5563741" y="34405875"/>
              <a:ext cx="639919"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1000</a:t>
              </a:r>
            </a:p>
          </p:txBody>
        </p:sp>
        <p:sp>
          <p:nvSpPr>
            <p:cNvPr id="1078" name="TextBox 1077">
              <a:extLst>
                <a:ext uri="{FF2B5EF4-FFF2-40B4-BE49-F238E27FC236}">
                  <a16:creationId xmlns:a16="http://schemas.microsoft.com/office/drawing/2014/main" id="{DF8EF06D-ADD9-8E28-8C8A-6A8010B438D2}"/>
                </a:ext>
              </a:extLst>
            </p:cNvPr>
            <p:cNvSpPr txBox="1"/>
            <p:nvPr/>
          </p:nvSpPr>
          <p:spPr>
            <a:xfrm>
              <a:off x="5651639" y="35573278"/>
              <a:ext cx="526106"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100</a:t>
              </a:r>
            </a:p>
          </p:txBody>
        </p:sp>
        <p:sp>
          <p:nvSpPr>
            <p:cNvPr id="1080" name="TextBox 1079">
              <a:extLst>
                <a:ext uri="{FF2B5EF4-FFF2-40B4-BE49-F238E27FC236}">
                  <a16:creationId xmlns:a16="http://schemas.microsoft.com/office/drawing/2014/main" id="{2A255059-8EAE-ADC2-6271-E2E123E3F4BD}"/>
                </a:ext>
              </a:extLst>
            </p:cNvPr>
            <p:cNvSpPr txBox="1"/>
            <p:nvPr/>
          </p:nvSpPr>
          <p:spPr>
            <a:xfrm>
              <a:off x="5752703" y="36739087"/>
              <a:ext cx="412292"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10</a:t>
              </a:r>
            </a:p>
          </p:txBody>
        </p:sp>
        <p:sp>
          <p:nvSpPr>
            <p:cNvPr id="1081" name="TextBox 1080">
              <a:extLst>
                <a:ext uri="{FF2B5EF4-FFF2-40B4-BE49-F238E27FC236}">
                  <a16:creationId xmlns:a16="http://schemas.microsoft.com/office/drawing/2014/main" id="{DC403F47-4B36-5F53-BC4A-A2F36DADB975}"/>
                </a:ext>
              </a:extLst>
            </p:cNvPr>
            <p:cNvSpPr txBox="1"/>
            <p:nvPr/>
          </p:nvSpPr>
          <p:spPr>
            <a:xfrm>
              <a:off x="5856025" y="37908869"/>
              <a:ext cx="298480"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1</a:t>
              </a:r>
            </a:p>
          </p:txBody>
        </p:sp>
      </p:grpSp>
      <p:grpSp>
        <p:nvGrpSpPr>
          <p:cNvPr id="1096" name="Group 1095">
            <a:extLst>
              <a:ext uri="{FF2B5EF4-FFF2-40B4-BE49-F238E27FC236}">
                <a16:creationId xmlns:a16="http://schemas.microsoft.com/office/drawing/2014/main" id="{E81A742C-D21A-FE04-0D27-8E19108612E7}"/>
              </a:ext>
            </a:extLst>
          </p:cNvPr>
          <p:cNvGrpSpPr/>
          <p:nvPr/>
        </p:nvGrpSpPr>
        <p:grpSpPr>
          <a:xfrm>
            <a:off x="7770749" y="34077799"/>
            <a:ext cx="4733193" cy="4597123"/>
            <a:chOff x="7770749" y="34077799"/>
            <a:chExt cx="4733193" cy="4597123"/>
          </a:xfrm>
        </p:grpSpPr>
        <p:grpSp>
          <p:nvGrpSpPr>
            <p:cNvPr id="55" name="Group 54">
              <a:extLst>
                <a:ext uri="{FF2B5EF4-FFF2-40B4-BE49-F238E27FC236}">
                  <a16:creationId xmlns:a16="http://schemas.microsoft.com/office/drawing/2014/main" id="{0DDB7A66-32AC-6520-DE5F-B8D654A14F26}"/>
                </a:ext>
              </a:extLst>
            </p:cNvPr>
            <p:cNvGrpSpPr/>
            <p:nvPr/>
          </p:nvGrpSpPr>
          <p:grpSpPr>
            <a:xfrm>
              <a:off x="7770749" y="37112021"/>
              <a:ext cx="1221750" cy="1312685"/>
              <a:chOff x="11569165" y="36948003"/>
              <a:chExt cx="1221750" cy="1312685"/>
            </a:xfrm>
          </p:grpSpPr>
          <p:sp>
            <p:nvSpPr>
              <p:cNvPr id="50" name="TextBox 49">
                <a:extLst>
                  <a:ext uri="{FF2B5EF4-FFF2-40B4-BE49-F238E27FC236}">
                    <a16:creationId xmlns:a16="http://schemas.microsoft.com/office/drawing/2014/main" id="{D8F7E30D-19BF-70D2-A378-04470A92D661}"/>
                  </a:ext>
                </a:extLst>
              </p:cNvPr>
              <p:cNvSpPr txBox="1"/>
              <p:nvPr/>
            </p:nvSpPr>
            <p:spPr>
              <a:xfrm>
                <a:off x="12450757" y="37796843"/>
                <a:ext cx="340158" cy="463845"/>
              </a:xfrm>
              <a:prstGeom prst="rect">
                <a:avLst/>
              </a:prstGeom>
              <a:noFill/>
            </p:spPr>
            <p:txBody>
              <a:bodyPr wrap="none" rtlCol="0">
                <a:spAutoFit/>
              </a:bodyPr>
              <a:lstStyle/>
              <a:p>
                <a:r>
                  <a:rPr lang="en-US" sz="2414" dirty="0">
                    <a:latin typeface="Arial" panose="020B0604020202020204" pitchFamily="34" charset="0"/>
                    <a:cs typeface="Arial" panose="020B0604020202020204" pitchFamily="34" charset="0"/>
                  </a:rPr>
                  <a:t>y</a:t>
                </a:r>
              </a:p>
            </p:txBody>
          </p:sp>
          <p:sp>
            <p:nvSpPr>
              <p:cNvPr id="51" name="TextBox 50">
                <a:extLst>
                  <a:ext uri="{FF2B5EF4-FFF2-40B4-BE49-F238E27FC236}">
                    <a16:creationId xmlns:a16="http://schemas.microsoft.com/office/drawing/2014/main" id="{CB942DB1-2CBD-2E2B-4D45-738DC3895174}"/>
                  </a:ext>
                </a:extLst>
              </p:cNvPr>
              <p:cNvSpPr txBox="1"/>
              <p:nvPr/>
            </p:nvSpPr>
            <p:spPr>
              <a:xfrm>
                <a:off x="11569165" y="37328068"/>
                <a:ext cx="340158" cy="463845"/>
              </a:xfrm>
              <a:prstGeom prst="rect">
                <a:avLst/>
              </a:prstGeom>
              <a:noFill/>
            </p:spPr>
            <p:txBody>
              <a:bodyPr wrap="none" rtlCol="0">
                <a:spAutoFit/>
              </a:bodyPr>
              <a:lstStyle/>
              <a:p>
                <a:r>
                  <a:rPr lang="en-US" sz="2414" dirty="0">
                    <a:latin typeface="Arial" panose="020B0604020202020204" pitchFamily="34" charset="0"/>
                    <a:cs typeface="Arial" panose="020B0604020202020204" pitchFamily="34" charset="0"/>
                  </a:rPr>
                  <a:t>x</a:t>
                </a:r>
              </a:p>
            </p:txBody>
          </p:sp>
          <p:sp>
            <p:nvSpPr>
              <p:cNvPr id="52" name="TextBox 51">
                <a:extLst>
                  <a:ext uri="{FF2B5EF4-FFF2-40B4-BE49-F238E27FC236}">
                    <a16:creationId xmlns:a16="http://schemas.microsoft.com/office/drawing/2014/main" id="{25DCCBC5-489A-C86A-DAEF-C06A3EA81F93}"/>
                  </a:ext>
                </a:extLst>
              </p:cNvPr>
              <p:cNvSpPr txBox="1"/>
              <p:nvPr/>
            </p:nvSpPr>
            <p:spPr>
              <a:xfrm>
                <a:off x="12361744" y="36948003"/>
                <a:ext cx="340158" cy="463845"/>
              </a:xfrm>
              <a:prstGeom prst="rect">
                <a:avLst/>
              </a:prstGeom>
              <a:noFill/>
            </p:spPr>
            <p:txBody>
              <a:bodyPr wrap="none" rtlCol="0">
                <a:spAutoFit/>
              </a:bodyPr>
              <a:lstStyle/>
              <a:p>
                <a:r>
                  <a:rPr lang="en-US" sz="2414" dirty="0">
                    <a:latin typeface="Arial" panose="020B0604020202020204" pitchFamily="34" charset="0"/>
                    <a:cs typeface="Arial" panose="020B0604020202020204" pitchFamily="34" charset="0"/>
                  </a:rPr>
                  <a:t>z</a:t>
                </a:r>
              </a:p>
            </p:txBody>
          </p:sp>
        </p:grpSp>
        <p:grpSp>
          <p:nvGrpSpPr>
            <p:cNvPr id="1095" name="Group 1094">
              <a:extLst>
                <a:ext uri="{FF2B5EF4-FFF2-40B4-BE49-F238E27FC236}">
                  <a16:creationId xmlns:a16="http://schemas.microsoft.com/office/drawing/2014/main" id="{A7B49715-C44E-60F7-81B1-980B16A8C69E}"/>
                </a:ext>
              </a:extLst>
            </p:cNvPr>
            <p:cNvGrpSpPr/>
            <p:nvPr/>
          </p:nvGrpSpPr>
          <p:grpSpPr>
            <a:xfrm>
              <a:off x="7944510" y="34077799"/>
              <a:ext cx="4559432" cy="4597123"/>
              <a:chOff x="7167438" y="34068050"/>
              <a:chExt cx="4559432" cy="4597123"/>
            </a:xfrm>
          </p:grpSpPr>
          <p:cxnSp>
            <p:nvCxnSpPr>
              <p:cNvPr id="121" name="Straight Connector 120">
                <a:extLst>
                  <a:ext uri="{FF2B5EF4-FFF2-40B4-BE49-F238E27FC236}">
                    <a16:creationId xmlns:a16="http://schemas.microsoft.com/office/drawing/2014/main" id="{5A444E12-4427-21A3-B6C6-B994E494DDBA}"/>
                  </a:ext>
                </a:extLst>
              </p:cNvPr>
              <p:cNvCxnSpPr>
                <a:cxnSpLocks/>
              </p:cNvCxnSpPr>
              <p:nvPr/>
            </p:nvCxnSpPr>
            <p:spPr>
              <a:xfrm>
                <a:off x="9650805" y="38143687"/>
                <a:ext cx="45043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28" name="Straight Connector 1027">
                <a:extLst>
                  <a:ext uri="{FF2B5EF4-FFF2-40B4-BE49-F238E27FC236}">
                    <a16:creationId xmlns:a16="http://schemas.microsoft.com/office/drawing/2014/main" id="{71C0AA89-19A6-08FC-D515-6C6541445786}"/>
                  </a:ext>
                </a:extLst>
              </p:cNvPr>
              <p:cNvCxnSpPr>
                <a:cxnSpLocks/>
              </p:cNvCxnSpPr>
              <p:nvPr/>
            </p:nvCxnSpPr>
            <p:spPr>
              <a:xfrm>
                <a:off x="8841754" y="38225761"/>
                <a:ext cx="45043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16" name="TextBox 115">
                <a:extLst>
                  <a:ext uri="{FF2B5EF4-FFF2-40B4-BE49-F238E27FC236}">
                    <a16:creationId xmlns:a16="http://schemas.microsoft.com/office/drawing/2014/main" id="{1EF81B67-2A79-7143-D8FE-A6D9455D8BD9}"/>
                  </a:ext>
                </a:extLst>
              </p:cNvPr>
              <p:cNvSpPr txBox="1"/>
              <p:nvPr/>
            </p:nvSpPr>
            <p:spPr>
              <a:xfrm>
                <a:off x="9701327" y="37188162"/>
                <a:ext cx="1866217" cy="499817"/>
              </a:xfrm>
              <a:prstGeom prst="rect">
                <a:avLst/>
              </a:prstGeom>
              <a:noFill/>
            </p:spPr>
            <p:txBody>
              <a:bodyPr wrap="none" rtlCol="0">
                <a:spAutoFit/>
              </a:bodyPr>
              <a:lstStyle/>
              <a:p>
                <a:r>
                  <a:rPr lang="en-US" sz="2648" dirty="0">
                    <a:latin typeface="Arial" panose="020B0604020202020204" pitchFamily="34" charset="0"/>
                    <a:cs typeface="Arial" panose="020B0604020202020204" pitchFamily="34" charset="0"/>
                  </a:rPr>
                  <a:t>Au (50 nm)</a:t>
                </a:r>
              </a:p>
            </p:txBody>
          </p:sp>
          <p:sp>
            <p:nvSpPr>
              <p:cNvPr id="117" name="TextBox 116">
                <a:extLst>
                  <a:ext uri="{FF2B5EF4-FFF2-40B4-BE49-F238E27FC236}">
                    <a16:creationId xmlns:a16="http://schemas.microsoft.com/office/drawing/2014/main" id="{27C1C46F-AA3C-EB42-4AB4-4EC5A8F00B85}"/>
                  </a:ext>
                </a:extLst>
              </p:cNvPr>
              <p:cNvSpPr txBox="1"/>
              <p:nvPr/>
            </p:nvSpPr>
            <p:spPr>
              <a:xfrm>
                <a:off x="10006334" y="37864370"/>
                <a:ext cx="1720536" cy="499817"/>
              </a:xfrm>
              <a:prstGeom prst="rect">
                <a:avLst/>
              </a:prstGeom>
              <a:noFill/>
            </p:spPr>
            <p:txBody>
              <a:bodyPr wrap="none" rtlCol="0">
                <a:spAutoFit/>
              </a:bodyPr>
              <a:lstStyle/>
              <a:p>
                <a:r>
                  <a:rPr lang="en-US" sz="2648" dirty="0">
                    <a:latin typeface="Arial" panose="020B0604020202020204" pitchFamily="34" charset="0"/>
                    <a:cs typeface="Arial" panose="020B0604020202020204" pitchFamily="34" charset="0"/>
                  </a:rPr>
                  <a:t>Ti (10 nm)</a:t>
                </a:r>
              </a:p>
            </p:txBody>
          </p:sp>
          <p:sp>
            <p:nvSpPr>
              <p:cNvPr id="118" name="TextBox 117">
                <a:extLst>
                  <a:ext uri="{FF2B5EF4-FFF2-40B4-BE49-F238E27FC236}">
                    <a16:creationId xmlns:a16="http://schemas.microsoft.com/office/drawing/2014/main" id="{92D96212-F296-87E1-EF40-EA1908F66DEB}"/>
                  </a:ext>
                </a:extLst>
              </p:cNvPr>
              <p:cNvSpPr txBox="1"/>
              <p:nvPr/>
            </p:nvSpPr>
            <p:spPr>
              <a:xfrm>
                <a:off x="8439061" y="37968644"/>
                <a:ext cx="420635" cy="395067"/>
              </a:xfrm>
              <a:prstGeom prst="rect">
                <a:avLst/>
              </a:prstGeom>
              <a:noFill/>
            </p:spPr>
            <p:txBody>
              <a:bodyPr wrap="none" rtlCol="0">
                <a:spAutoFit/>
              </a:bodyPr>
              <a:lstStyle/>
              <a:p>
                <a:r>
                  <a:rPr lang="en-US" sz="2414" dirty="0">
                    <a:latin typeface="Arial" panose="020B0604020202020204" pitchFamily="34" charset="0"/>
                    <a:cs typeface="Arial" panose="020B0604020202020204" pitchFamily="34" charset="0"/>
                  </a:rPr>
                  <a:t>Si</a:t>
                </a:r>
              </a:p>
            </p:txBody>
          </p:sp>
          <p:sp>
            <p:nvSpPr>
              <p:cNvPr id="119" name="TextBox 118">
                <a:extLst>
                  <a:ext uri="{FF2B5EF4-FFF2-40B4-BE49-F238E27FC236}">
                    <a16:creationId xmlns:a16="http://schemas.microsoft.com/office/drawing/2014/main" id="{695CAE52-8FD4-75BE-B9F1-0D64E6F5AC1B}"/>
                  </a:ext>
                </a:extLst>
              </p:cNvPr>
              <p:cNvSpPr txBox="1"/>
              <p:nvPr/>
            </p:nvSpPr>
            <p:spPr>
              <a:xfrm>
                <a:off x="9958028" y="35004072"/>
                <a:ext cx="561239" cy="395067"/>
              </a:xfrm>
              <a:prstGeom prst="rect">
                <a:avLst/>
              </a:prstGeom>
              <a:noFill/>
            </p:spPr>
            <p:txBody>
              <a:bodyPr wrap="none" rtlCol="0">
                <a:spAutoFit/>
              </a:bodyPr>
              <a:lstStyle/>
              <a:p>
                <a:r>
                  <a:rPr lang="en-US" sz="2414" dirty="0">
                    <a:latin typeface="Arial" panose="020B0604020202020204" pitchFamily="34" charset="0"/>
                    <a:cs typeface="Arial" panose="020B0604020202020204" pitchFamily="34" charset="0"/>
                  </a:rPr>
                  <a:t>Er</a:t>
                </a:r>
                <a:r>
                  <a:rPr lang="en-US" sz="2414" baseline="30000" dirty="0">
                    <a:latin typeface="Arial" panose="020B0604020202020204" pitchFamily="34" charset="0"/>
                    <a:cs typeface="Arial" panose="020B0604020202020204" pitchFamily="34" charset="0"/>
                  </a:rPr>
                  <a:t>+</a:t>
                </a:r>
                <a:endParaRPr lang="en-US" sz="2414" dirty="0">
                  <a:latin typeface="Arial" panose="020B0604020202020204" pitchFamily="34" charset="0"/>
                  <a:cs typeface="Arial" panose="020B0604020202020204" pitchFamily="34" charset="0"/>
                </a:endParaRPr>
              </a:p>
            </p:txBody>
          </p:sp>
          <p:grpSp>
            <p:nvGrpSpPr>
              <p:cNvPr id="139" name="Group 138">
                <a:extLst>
                  <a:ext uri="{FF2B5EF4-FFF2-40B4-BE49-F238E27FC236}">
                    <a16:creationId xmlns:a16="http://schemas.microsoft.com/office/drawing/2014/main" id="{92D751E2-2252-B19E-63A1-8FBA7E8DE722}"/>
                  </a:ext>
                </a:extLst>
              </p:cNvPr>
              <p:cNvGrpSpPr/>
              <p:nvPr/>
            </p:nvGrpSpPr>
            <p:grpSpPr>
              <a:xfrm rot="2700000">
                <a:off x="6733857" y="36767322"/>
                <a:ext cx="3330001" cy="465702"/>
                <a:chOff x="7377881" y="37417080"/>
                <a:chExt cx="3330001" cy="465702"/>
              </a:xfrm>
            </p:grpSpPr>
            <p:sp>
              <p:nvSpPr>
                <p:cNvPr id="84" name="Can 83">
                  <a:extLst>
                    <a:ext uri="{FF2B5EF4-FFF2-40B4-BE49-F238E27FC236}">
                      <a16:creationId xmlns:a16="http://schemas.microsoft.com/office/drawing/2014/main" id="{232040E3-6270-6FE1-B9FE-5E5CF3FC877A}"/>
                    </a:ext>
                  </a:extLst>
                </p:cNvPr>
                <p:cNvSpPr/>
                <p:nvPr/>
              </p:nvSpPr>
              <p:spPr>
                <a:xfrm>
                  <a:off x="7378886" y="37445892"/>
                  <a:ext cx="3326398" cy="436890"/>
                </a:xfrm>
                <a:prstGeom prst="can">
                  <a:avLst>
                    <a:gd name="adj" fmla="val 50000"/>
                  </a:avLst>
                </a:prstGeom>
                <a:gradFill flip="none" rotWithShape="1">
                  <a:gsLst>
                    <a:gs pos="55000">
                      <a:srgbClr val="282F77">
                        <a:lumMod val="67849"/>
                        <a:lumOff val="32151"/>
                      </a:srgbClr>
                    </a:gs>
                    <a:gs pos="0">
                      <a:schemeClr val="bg1"/>
                    </a:gs>
                  </a:gsLst>
                  <a:path path="circle">
                    <a:fillToRect l="50000" t="50000" r="50000" b="50000"/>
                  </a:path>
                  <a:tileRect/>
                </a:gradFill>
                <a:scene3d>
                  <a:camera prst="orthographicFront">
                    <a:rot lat="0" lon="0" rev="0"/>
                  </a:camera>
                  <a:lightRig rig="threePt" dir="t"/>
                </a:scene3d>
                <a:sp3d prstMaterial="matte"/>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14" dirty="0"/>
                </a:p>
              </p:txBody>
            </p:sp>
            <p:sp>
              <p:nvSpPr>
                <p:cNvPr id="132" name="Can 131">
                  <a:extLst>
                    <a:ext uri="{FF2B5EF4-FFF2-40B4-BE49-F238E27FC236}">
                      <a16:creationId xmlns:a16="http://schemas.microsoft.com/office/drawing/2014/main" id="{D1C1DC9A-A63F-7B17-D5C2-06F443ABAD8A}"/>
                    </a:ext>
                  </a:extLst>
                </p:cNvPr>
                <p:cNvSpPr/>
                <p:nvPr/>
              </p:nvSpPr>
              <p:spPr>
                <a:xfrm>
                  <a:off x="7377881" y="37525080"/>
                  <a:ext cx="3329999" cy="144000"/>
                </a:xfrm>
                <a:prstGeom prst="can">
                  <a:avLst>
                    <a:gd name="adj" fmla="val 50000"/>
                  </a:avLst>
                </a:prstGeom>
                <a:gradFill>
                  <a:gsLst>
                    <a:gs pos="20000">
                      <a:srgbClr val="D6D6D6"/>
                    </a:gs>
                    <a:gs pos="0">
                      <a:schemeClr val="bg1"/>
                    </a:gs>
                  </a:gsLst>
                  <a:path path="circle">
                    <a:fillToRect l="50000" t="50000" r="50000" b="50000"/>
                  </a:path>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14"/>
                </a:p>
              </p:txBody>
            </p:sp>
            <p:sp>
              <p:nvSpPr>
                <p:cNvPr id="133" name="Can 132">
                  <a:extLst>
                    <a:ext uri="{FF2B5EF4-FFF2-40B4-BE49-F238E27FC236}">
                      <a16:creationId xmlns:a16="http://schemas.microsoft.com/office/drawing/2014/main" id="{1FBDEE30-C137-9CE7-9F61-8FC780D87A96}"/>
                    </a:ext>
                  </a:extLst>
                </p:cNvPr>
                <p:cNvSpPr/>
                <p:nvPr/>
              </p:nvSpPr>
              <p:spPr>
                <a:xfrm>
                  <a:off x="7377883" y="37417080"/>
                  <a:ext cx="3329999" cy="173818"/>
                </a:xfrm>
                <a:prstGeom prst="can">
                  <a:avLst>
                    <a:gd name="adj" fmla="val 50000"/>
                  </a:avLst>
                </a:prstGeom>
                <a:gradFill>
                  <a:gsLst>
                    <a:gs pos="20000">
                      <a:srgbClr val="FFFF00"/>
                    </a:gs>
                    <a:gs pos="0">
                      <a:schemeClr val="bg1"/>
                    </a:gs>
                  </a:gsLst>
                  <a:path path="circle">
                    <a:fillToRect l="50000" t="50000" r="50000" b="50000"/>
                  </a:path>
                </a:gra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14"/>
                </a:p>
              </p:txBody>
            </p:sp>
          </p:grpSp>
          <p:cxnSp>
            <p:nvCxnSpPr>
              <p:cNvPr id="140" name="Straight Arrow Connector 139">
                <a:extLst>
                  <a:ext uri="{FF2B5EF4-FFF2-40B4-BE49-F238E27FC236}">
                    <a16:creationId xmlns:a16="http://schemas.microsoft.com/office/drawing/2014/main" id="{79845623-4FF2-0619-2D51-C02FC6A61E9D}"/>
                  </a:ext>
                </a:extLst>
              </p:cNvPr>
              <p:cNvCxnSpPr>
                <a:cxnSpLocks/>
              </p:cNvCxnSpPr>
              <p:nvPr/>
            </p:nvCxnSpPr>
            <p:spPr>
              <a:xfrm rot="2700000" flipH="1">
                <a:off x="9304853" y="35102608"/>
                <a:ext cx="24450" cy="1980000"/>
              </a:xfrm>
              <a:prstGeom prst="straightConnector1">
                <a:avLst/>
              </a:prstGeom>
              <a:ln w="57150">
                <a:solidFill>
                  <a:schemeClr val="tx1"/>
                </a:solidFill>
                <a:prstDash val="sysDot"/>
                <a:tailEnd type="triangle"/>
              </a:ln>
            </p:spPr>
            <p:style>
              <a:lnRef idx="1">
                <a:schemeClr val="accent1"/>
              </a:lnRef>
              <a:fillRef idx="0">
                <a:schemeClr val="accent1"/>
              </a:fillRef>
              <a:effectRef idx="0">
                <a:schemeClr val="accent1"/>
              </a:effectRef>
              <a:fontRef idx="minor">
                <a:schemeClr val="tx1"/>
              </a:fontRef>
            </p:style>
          </p:cxnSp>
          <p:grpSp>
            <p:nvGrpSpPr>
              <p:cNvPr id="81" name="Group 80">
                <a:extLst>
                  <a:ext uri="{FF2B5EF4-FFF2-40B4-BE49-F238E27FC236}">
                    <a16:creationId xmlns:a16="http://schemas.microsoft.com/office/drawing/2014/main" id="{2F6FC250-0F2D-335F-5186-ECC0F4DED968}"/>
                  </a:ext>
                </a:extLst>
              </p:cNvPr>
              <p:cNvGrpSpPr/>
              <p:nvPr/>
            </p:nvGrpSpPr>
            <p:grpSpPr>
              <a:xfrm rot="2700000">
                <a:off x="8266602" y="36850168"/>
                <a:ext cx="256151" cy="293076"/>
                <a:chOff x="10150959" y="37437146"/>
                <a:chExt cx="256151" cy="293076"/>
              </a:xfrm>
            </p:grpSpPr>
            <p:sp>
              <p:nvSpPr>
                <p:cNvPr id="70" name="Oval 69">
                  <a:extLst>
                    <a:ext uri="{FF2B5EF4-FFF2-40B4-BE49-F238E27FC236}">
                      <a16:creationId xmlns:a16="http://schemas.microsoft.com/office/drawing/2014/main" id="{63CEA075-8203-DADE-1746-77882A6FE0A0}"/>
                    </a:ext>
                  </a:extLst>
                </p:cNvPr>
                <p:cNvSpPr/>
                <p:nvPr/>
              </p:nvSpPr>
              <p:spPr>
                <a:xfrm>
                  <a:off x="10283731" y="37658222"/>
                  <a:ext cx="72000" cy="72000"/>
                </a:xfrm>
                <a:prstGeom prst="ellipse">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14"/>
                </a:p>
              </p:txBody>
            </p:sp>
            <p:grpSp>
              <p:nvGrpSpPr>
                <p:cNvPr id="80" name="Group 79">
                  <a:extLst>
                    <a:ext uri="{FF2B5EF4-FFF2-40B4-BE49-F238E27FC236}">
                      <a16:creationId xmlns:a16="http://schemas.microsoft.com/office/drawing/2014/main" id="{59B141CB-C635-DB9F-5166-F59CCAD7DA9C}"/>
                    </a:ext>
                  </a:extLst>
                </p:cNvPr>
                <p:cNvGrpSpPr/>
                <p:nvPr/>
              </p:nvGrpSpPr>
              <p:grpSpPr>
                <a:xfrm>
                  <a:off x="10150959" y="37437146"/>
                  <a:ext cx="256151" cy="291826"/>
                  <a:chOff x="10150959" y="37437146"/>
                  <a:chExt cx="256151" cy="291826"/>
                </a:xfrm>
              </p:grpSpPr>
              <p:sp>
                <p:nvSpPr>
                  <p:cNvPr id="148" name="Oval 147">
                    <a:extLst>
                      <a:ext uri="{FF2B5EF4-FFF2-40B4-BE49-F238E27FC236}">
                        <a16:creationId xmlns:a16="http://schemas.microsoft.com/office/drawing/2014/main" id="{D3147992-AE98-3FB2-5D26-4C168754F7E9}"/>
                      </a:ext>
                    </a:extLst>
                  </p:cNvPr>
                  <p:cNvSpPr/>
                  <p:nvPr/>
                </p:nvSpPr>
                <p:spPr>
                  <a:xfrm>
                    <a:off x="10240682" y="37580727"/>
                    <a:ext cx="72000" cy="72000"/>
                  </a:xfrm>
                  <a:prstGeom prst="ellipse">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14"/>
                  </a:p>
                </p:txBody>
              </p:sp>
              <p:sp>
                <p:nvSpPr>
                  <p:cNvPr id="30" name="Oval 29">
                    <a:extLst>
                      <a:ext uri="{FF2B5EF4-FFF2-40B4-BE49-F238E27FC236}">
                        <a16:creationId xmlns:a16="http://schemas.microsoft.com/office/drawing/2014/main" id="{9699F20F-520F-AF6A-0DB0-F781E4E42A72}"/>
                      </a:ext>
                    </a:extLst>
                  </p:cNvPr>
                  <p:cNvSpPr/>
                  <p:nvPr/>
                </p:nvSpPr>
                <p:spPr>
                  <a:xfrm>
                    <a:off x="10335110" y="37594076"/>
                    <a:ext cx="72000" cy="72000"/>
                  </a:xfrm>
                  <a:prstGeom prst="ellipse">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14"/>
                  </a:p>
                </p:txBody>
              </p:sp>
              <p:sp>
                <p:nvSpPr>
                  <p:cNvPr id="60" name="Oval 59">
                    <a:extLst>
                      <a:ext uri="{FF2B5EF4-FFF2-40B4-BE49-F238E27FC236}">
                        <a16:creationId xmlns:a16="http://schemas.microsoft.com/office/drawing/2014/main" id="{C635C42C-FB5A-6071-C781-5513427E4DA8}"/>
                      </a:ext>
                    </a:extLst>
                  </p:cNvPr>
                  <p:cNvSpPr/>
                  <p:nvPr/>
                </p:nvSpPr>
                <p:spPr>
                  <a:xfrm>
                    <a:off x="10150959" y="37594076"/>
                    <a:ext cx="72000" cy="72000"/>
                  </a:xfrm>
                  <a:prstGeom prst="ellipse">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14"/>
                  </a:p>
                </p:txBody>
              </p:sp>
              <p:sp>
                <p:nvSpPr>
                  <p:cNvPr id="69" name="Oval 68">
                    <a:extLst>
                      <a:ext uri="{FF2B5EF4-FFF2-40B4-BE49-F238E27FC236}">
                        <a16:creationId xmlns:a16="http://schemas.microsoft.com/office/drawing/2014/main" id="{0BC40EF3-F940-A398-1278-1C4C68793586}"/>
                      </a:ext>
                    </a:extLst>
                  </p:cNvPr>
                  <p:cNvSpPr/>
                  <p:nvPr/>
                </p:nvSpPr>
                <p:spPr>
                  <a:xfrm>
                    <a:off x="10192732" y="37656972"/>
                    <a:ext cx="72000" cy="72000"/>
                  </a:xfrm>
                  <a:prstGeom prst="ellipse">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14"/>
                  </a:p>
                </p:txBody>
              </p:sp>
              <p:sp>
                <p:nvSpPr>
                  <p:cNvPr id="77" name="Oval 76">
                    <a:extLst>
                      <a:ext uri="{FF2B5EF4-FFF2-40B4-BE49-F238E27FC236}">
                        <a16:creationId xmlns:a16="http://schemas.microsoft.com/office/drawing/2014/main" id="{E9AA7056-61E4-EC54-F987-2E1EE267E546}"/>
                      </a:ext>
                    </a:extLst>
                  </p:cNvPr>
                  <p:cNvSpPr/>
                  <p:nvPr/>
                </p:nvSpPr>
                <p:spPr>
                  <a:xfrm>
                    <a:off x="10189072" y="37510742"/>
                    <a:ext cx="72000" cy="72000"/>
                  </a:xfrm>
                  <a:prstGeom prst="ellipse">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14"/>
                  </a:p>
                </p:txBody>
              </p:sp>
              <p:sp>
                <p:nvSpPr>
                  <p:cNvPr id="78" name="Oval 77">
                    <a:extLst>
                      <a:ext uri="{FF2B5EF4-FFF2-40B4-BE49-F238E27FC236}">
                        <a16:creationId xmlns:a16="http://schemas.microsoft.com/office/drawing/2014/main" id="{8AD8B8AD-F73B-9206-6033-53CBC1E7A234}"/>
                      </a:ext>
                    </a:extLst>
                  </p:cNvPr>
                  <p:cNvSpPr/>
                  <p:nvPr/>
                </p:nvSpPr>
                <p:spPr>
                  <a:xfrm>
                    <a:off x="10297080" y="37510555"/>
                    <a:ext cx="72000" cy="72000"/>
                  </a:xfrm>
                  <a:prstGeom prst="ellipse">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14"/>
                  </a:p>
                </p:txBody>
              </p:sp>
              <p:sp>
                <p:nvSpPr>
                  <p:cNvPr id="79" name="Oval 78">
                    <a:extLst>
                      <a:ext uri="{FF2B5EF4-FFF2-40B4-BE49-F238E27FC236}">
                        <a16:creationId xmlns:a16="http://schemas.microsoft.com/office/drawing/2014/main" id="{CD17CE1F-7B6D-75FE-D77D-A6D94A529B11}"/>
                      </a:ext>
                    </a:extLst>
                  </p:cNvPr>
                  <p:cNvSpPr/>
                  <p:nvPr/>
                </p:nvSpPr>
                <p:spPr>
                  <a:xfrm>
                    <a:off x="10240682" y="37437146"/>
                    <a:ext cx="72000" cy="72000"/>
                  </a:xfrm>
                  <a:prstGeom prst="ellipse">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2414"/>
                  </a:p>
                </p:txBody>
              </p:sp>
            </p:grpSp>
          </p:grpSp>
          <p:cxnSp>
            <p:nvCxnSpPr>
              <p:cNvPr id="87" name="Straight Connector 86">
                <a:extLst>
                  <a:ext uri="{FF2B5EF4-FFF2-40B4-BE49-F238E27FC236}">
                    <a16:creationId xmlns:a16="http://schemas.microsoft.com/office/drawing/2014/main" id="{F079C9A2-AC28-FA7F-EE16-180F60A85823}"/>
                  </a:ext>
                </a:extLst>
              </p:cNvPr>
              <p:cNvCxnSpPr>
                <a:cxnSpLocks/>
              </p:cNvCxnSpPr>
              <p:nvPr/>
            </p:nvCxnSpPr>
            <p:spPr>
              <a:xfrm>
                <a:off x="9294482" y="37470884"/>
                <a:ext cx="450434"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037" name="TextBox 1036">
                <a:extLst>
                  <a:ext uri="{FF2B5EF4-FFF2-40B4-BE49-F238E27FC236}">
                    <a16:creationId xmlns:a16="http://schemas.microsoft.com/office/drawing/2014/main" id="{E023985B-5C07-8A15-0CAA-E4AC28D63A66}"/>
                  </a:ext>
                </a:extLst>
              </p:cNvPr>
              <p:cNvSpPr txBox="1"/>
              <p:nvPr/>
            </p:nvSpPr>
            <p:spPr>
              <a:xfrm>
                <a:off x="7167438" y="34068050"/>
                <a:ext cx="4275499" cy="783193"/>
              </a:xfrm>
              <a:prstGeom prst="roundRect">
                <a:avLst/>
              </a:prstGeom>
              <a:noFill/>
              <a:ln w="38100">
                <a:solidFill>
                  <a:schemeClr val="tx1"/>
                </a:solidFill>
              </a:ln>
            </p:spPr>
            <p:txBody>
              <a:bodyPr wrap="square" rtlCol="0">
                <a:spAutoFit/>
              </a:bodyPr>
              <a:lstStyle/>
              <a:p>
                <a:pPr algn="ctr"/>
                <a:r>
                  <a:rPr lang="en-US" sz="2000" dirty="0">
                    <a:latin typeface="Arial" panose="020B0604020202020204" pitchFamily="34" charset="0"/>
                    <a:cs typeface="Arial" panose="020B0604020202020204" pitchFamily="34" charset="0"/>
                  </a:rPr>
                  <a:t>Etched off with aqua regia (3HCI + HNO</a:t>
                </a:r>
                <a:r>
                  <a:rPr lang="en-US" sz="2000" baseline="-25000" dirty="0">
                    <a:latin typeface="Arial" panose="020B0604020202020204" pitchFamily="34" charset="0"/>
                    <a:cs typeface="Arial" panose="020B0604020202020204" pitchFamily="34" charset="0"/>
                  </a:rPr>
                  <a:t>3</a:t>
                </a:r>
                <a:r>
                  <a:rPr lang="en-US" sz="2000" dirty="0">
                    <a:latin typeface="Arial" panose="020B0604020202020204" pitchFamily="34" charset="0"/>
                    <a:cs typeface="Arial" panose="020B0604020202020204" pitchFamily="34" charset="0"/>
                  </a:rPr>
                  <a:t>) after implanting </a:t>
                </a:r>
              </a:p>
            </p:txBody>
          </p:sp>
          <p:cxnSp>
            <p:nvCxnSpPr>
              <p:cNvPr id="1033" name="Straight Connector 1032">
                <a:extLst>
                  <a:ext uri="{FF2B5EF4-FFF2-40B4-BE49-F238E27FC236}">
                    <a16:creationId xmlns:a16="http://schemas.microsoft.com/office/drawing/2014/main" id="{531C8630-2A41-C419-5BFC-110E6405E370}"/>
                  </a:ext>
                </a:extLst>
              </p:cNvPr>
              <p:cNvCxnSpPr>
                <a:cxnSpLocks/>
                <a:endCxn id="1037" idx="2"/>
              </p:cNvCxnSpPr>
              <p:nvPr/>
            </p:nvCxnSpPr>
            <p:spPr>
              <a:xfrm flipV="1">
                <a:off x="8133588" y="34851243"/>
                <a:ext cx="1171600" cy="1865451"/>
              </a:xfrm>
              <a:prstGeom prst="line">
                <a:avLst/>
              </a:prstGeom>
              <a:ln w="38100">
                <a:solidFill>
                  <a:schemeClr val="tx1"/>
                </a:solidFill>
                <a:headEnd type="triangle" w="med" len="med"/>
                <a:tailEnd type="none" w="lg" len="med"/>
              </a:ln>
            </p:spPr>
            <p:style>
              <a:lnRef idx="1">
                <a:schemeClr val="accent1"/>
              </a:lnRef>
              <a:fillRef idx="0">
                <a:schemeClr val="accent1"/>
              </a:fillRef>
              <a:effectRef idx="0">
                <a:schemeClr val="accent1"/>
              </a:effectRef>
              <a:fontRef idx="minor">
                <a:schemeClr val="tx1"/>
              </a:fontRef>
            </p:style>
          </p:cxnSp>
        </p:grpSp>
      </p:grpSp>
      <p:grpSp>
        <p:nvGrpSpPr>
          <p:cNvPr id="1091" name="Group 1090">
            <a:extLst>
              <a:ext uri="{FF2B5EF4-FFF2-40B4-BE49-F238E27FC236}">
                <a16:creationId xmlns:a16="http://schemas.microsoft.com/office/drawing/2014/main" id="{D5765A4F-FB27-2E38-9C62-F2CEED9A4163}"/>
              </a:ext>
            </a:extLst>
          </p:cNvPr>
          <p:cNvGrpSpPr/>
          <p:nvPr/>
        </p:nvGrpSpPr>
        <p:grpSpPr>
          <a:xfrm>
            <a:off x="1030442" y="34251744"/>
            <a:ext cx="5501672" cy="4201513"/>
            <a:chOff x="1030442" y="34165170"/>
            <a:chExt cx="5501672" cy="4288226"/>
          </a:xfrm>
        </p:grpSpPr>
        <p:sp>
          <p:nvSpPr>
            <p:cNvPr id="114" name="Rounded Rectangle 113">
              <a:extLst>
                <a:ext uri="{FF2B5EF4-FFF2-40B4-BE49-F238E27FC236}">
                  <a16:creationId xmlns:a16="http://schemas.microsoft.com/office/drawing/2014/main" id="{9CFB12A7-26F6-F709-F051-F7878E359FD2}"/>
                </a:ext>
              </a:extLst>
            </p:cNvPr>
            <p:cNvSpPr/>
            <p:nvPr/>
          </p:nvSpPr>
          <p:spPr>
            <a:xfrm>
              <a:off x="1030442" y="34185563"/>
              <a:ext cx="5501672" cy="4226835"/>
            </a:xfrm>
            <a:prstGeom prst="roundRect">
              <a:avLst>
                <a:gd name="adj" fmla="val 5555"/>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pic>
          <p:nvPicPr>
            <p:cNvPr id="156" name="Picture 155">
              <a:extLst>
                <a:ext uri="{FF2B5EF4-FFF2-40B4-BE49-F238E27FC236}">
                  <a16:creationId xmlns:a16="http://schemas.microsoft.com/office/drawing/2014/main" id="{F6EE6904-38E9-9E39-336D-41C3431BB4FA}"/>
                </a:ext>
              </a:extLst>
            </p:cNvPr>
            <p:cNvPicPr>
              <a:picLocks noChangeAspect="1"/>
            </p:cNvPicPr>
            <p:nvPr/>
          </p:nvPicPr>
          <p:blipFill rotWithShape="1">
            <a:blip r:embed="rId26">
              <a:extLst>
                <a:ext uri="{28A0092B-C50C-407E-A947-70E740481C1C}">
                  <a14:useLocalDpi xmlns:a14="http://schemas.microsoft.com/office/drawing/2010/main" val="0"/>
                </a:ext>
              </a:extLst>
            </a:blip>
            <a:srcRect l="9372" t="2022" r="14136" b="5470"/>
            <a:stretch/>
          </p:blipFill>
          <p:spPr>
            <a:xfrm>
              <a:off x="1432776" y="34227370"/>
              <a:ext cx="4540590" cy="3925007"/>
            </a:xfrm>
            <a:prstGeom prst="rect">
              <a:avLst/>
            </a:prstGeom>
            <a:ln>
              <a:noFill/>
            </a:ln>
          </p:spPr>
        </p:pic>
        <p:sp>
          <p:nvSpPr>
            <p:cNvPr id="35" name="TextBox 34">
              <a:extLst>
                <a:ext uri="{FF2B5EF4-FFF2-40B4-BE49-F238E27FC236}">
                  <a16:creationId xmlns:a16="http://schemas.microsoft.com/office/drawing/2014/main" id="{6B24F773-B9DC-5E2A-962F-C0B3E544894B}"/>
                </a:ext>
              </a:extLst>
            </p:cNvPr>
            <p:cNvSpPr txBox="1"/>
            <p:nvPr/>
          </p:nvSpPr>
          <p:spPr>
            <a:xfrm>
              <a:off x="2708725" y="37780861"/>
              <a:ext cx="577398" cy="376954"/>
            </a:xfrm>
            <a:prstGeom prst="rect">
              <a:avLst/>
            </a:prstGeom>
            <a:noFill/>
          </p:spPr>
          <p:txBody>
            <a:bodyPr wrap="square" rtlCol="0">
              <a:spAutoFit/>
            </a:bodyPr>
            <a:lstStyle/>
            <a:p>
              <a:r>
                <a:rPr lang="en-US" sz="1800" dirty="0">
                  <a:latin typeface="Arial" panose="020B0604020202020204" pitchFamily="34" charset="0"/>
                  <a:cs typeface="Arial" panose="020B0604020202020204" pitchFamily="34" charset="0"/>
                </a:rPr>
                <a:t>Si </a:t>
              </a:r>
            </a:p>
          </p:txBody>
        </p:sp>
        <p:sp>
          <p:nvSpPr>
            <p:cNvPr id="62" name="TextBox 61">
              <a:extLst>
                <a:ext uri="{FF2B5EF4-FFF2-40B4-BE49-F238E27FC236}">
                  <a16:creationId xmlns:a16="http://schemas.microsoft.com/office/drawing/2014/main" id="{63D6BEF5-0E8B-6350-9FBB-05A10EF0BD94}"/>
                </a:ext>
              </a:extLst>
            </p:cNvPr>
            <p:cNvSpPr txBox="1"/>
            <p:nvPr/>
          </p:nvSpPr>
          <p:spPr>
            <a:xfrm>
              <a:off x="1030442" y="34191105"/>
              <a:ext cx="458780" cy="473418"/>
            </a:xfrm>
            <a:prstGeom prst="rect">
              <a:avLst/>
            </a:prstGeom>
            <a:noFill/>
          </p:spPr>
          <p:txBody>
            <a:bodyPr wrap="none" rtlCol="0">
              <a:spAutoFit/>
            </a:bodyPr>
            <a:lstStyle/>
            <a:p>
              <a:r>
                <a:rPr lang="en-US" sz="2414" dirty="0">
                  <a:latin typeface="Arial" panose="020B0604020202020204" pitchFamily="34" charset="0"/>
                  <a:cs typeface="Arial" panose="020B0604020202020204" pitchFamily="34" charset="0"/>
                </a:rPr>
                <a:t>a)</a:t>
              </a:r>
            </a:p>
          </p:txBody>
        </p:sp>
        <p:sp>
          <p:nvSpPr>
            <p:cNvPr id="110" name="Rectangle 109">
              <a:extLst>
                <a:ext uri="{FF2B5EF4-FFF2-40B4-BE49-F238E27FC236}">
                  <a16:creationId xmlns:a16="http://schemas.microsoft.com/office/drawing/2014/main" id="{277EA9B2-5440-D7DD-529B-2989CB7EFFBB}"/>
                </a:ext>
              </a:extLst>
            </p:cNvPr>
            <p:cNvSpPr/>
            <p:nvPr/>
          </p:nvSpPr>
          <p:spPr>
            <a:xfrm>
              <a:off x="1077188" y="34662013"/>
              <a:ext cx="312076" cy="332798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97" name="TextBox 96">
              <a:extLst>
                <a:ext uri="{FF2B5EF4-FFF2-40B4-BE49-F238E27FC236}">
                  <a16:creationId xmlns:a16="http://schemas.microsoft.com/office/drawing/2014/main" id="{A90974B2-FFCD-1FFE-92B9-CCE16F83FB0D}"/>
                </a:ext>
              </a:extLst>
            </p:cNvPr>
            <p:cNvSpPr txBox="1"/>
            <p:nvPr/>
          </p:nvSpPr>
          <p:spPr>
            <a:xfrm rot="16200000">
              <a:off x="-248417" y="36363818"/>
              <a:ext cx="2960008"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(Atoms / cm</a:t>
              </a:r>
              <a:r>
                <a:rPr lang="en-US" sz="1600" baseline="30000" dirty="0">
                  <a:latin typeface="Arial" panose="020B0604020202020204" pitchFamily="34" charset="0"/>
                  <a:cs typeface="Arial" panose="020B0604020202020204" pitchFamily="34" charset="0"/>
                </a:rPr>
                <a:t>3</a:t>
              </a:r>
              <a:r>
                <a:rPr lang="en-US" sz="1600" dirty="0">
                  <a:latin typeface="Arial" panose="020B0604020202020204" pitchFamily="34" charset="0"/>
                  <a:cs typeface="Arial" panose="020B0604020202020204" pitchFamily="34" charset="0"/>
                </a:rPr>
                <a:t> ) / (Atoms / cm</a:t>
              </a:r>
              <a:r>
                <a:rPr lang="en-US" sz="1600" baseline="30000" dirty="0">
                  <a:latin typeface="Arial" panose="020B0604020202020204" pitchFamily="34" charset="0"/>
                  <a:cs typeface="Arial" panose="020B0604020202020204" pitchFamily="34" charset="0"/>
                </a:rPr>
                <a:t>2</a:t>
              </a:r>
              <a:r>
                <a:rPr lang="en-US" sz="1600" dirty="0">
                  <a:latin typeface="Arial" panose="020B0604020202020204" pitchFamily="34" charset="0"/>
                  <a:cs typeface="Arial" panose="020B0604020202020204" pitchFamily="34" charset="0"/>
                </a:rPr>
                <a:t>)</a:t>
              </a:r>
            </a:p>
          </p:txBody>
        </p:sp>
        <p:sp>
          <p:nvSpPr>
            <p:cNvPr id="112" name="Rectangle 111">
              <a:extLst>
                <a:ext uri="{FF2B5EF4-FFF2-40B4-BE49-F238E27FC236}">
                  <a16:creationId xmlns:a16="http://schemas.microsoft.com/office/drawing/2014/main" id="{096FD958-9875-06BD-A5C2-C97483D7049F}"/>
                </a:ext>
              </a:extLst>
            </p:cNvPr>
            <p:cNvSpPr/>
            <p:nvPr/>
          </p:nvSpPr>
          <p:spPr>
            <a:xfrm rot="5400000">
              <a:off x="3699934" y="35858390"/>
              <a:ext cx="162165" cy="474577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13" name="TextBox 112">
              <a:extLst>
                <a:ext uri="{FF2B5EF4-FFF2-40B4-BE49-F238E27FC236}">
                  <a16:creationId xmlns:a16="http://schemas.microsoft.com/office/drawing/2014/main" id="{3A10E55A-7E12-455A-70F0-EACCA5BA9FB7}"/>
                </a:ext>
              </a:extLst>
            </p:cNvPr>
            <p:cNvSpPr txBox="1"/>
            <p:nvPr/>
          </p:nvSpPr>
          <p:spPr>
            <a:xfrm>
              <a:off x="2921140" y="38107855"/>
              <a:ext cx="1683153" cy="345541"/>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Target Depth (Å)</a:t>
              </a:r>
            </a:p>
          </p:txBody>
        </p:sp>
        <p:sp>
          <p:nvSpPr>
            <p:cNvPr id="115" name="TextBox 114">
              <a:extLst>
                <a:ext uri="{FF2B5EF4-FFF2-40B4-BE49-F238E27FC236}">
                  <a16:creationId xmlns:a16="http://schemas.microsoft.com/office/drawing/2014/main" id="{0CFF1273-37D7-0718-0922-D4ADB173BD66}"/>
                </a:ext>
              </a:extLst>
            </p:cNvPr>
            <p:cNvSpPr txBox="1"/>
            <p:nvPr/>
          </p:nvSpPr>
          <p:spPr>
            <a:xfrm>
              <a:off x="1311095" y="38077250"/>
              <a:ext cx="298480" cy="345541"/>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0</a:t>
              </a:r>
            </a:p>
          </p:txBody>
        </p:sp>
        <p:sp>
          <p:nvSpPr>
            <p:cNvPr id="120" name="TextBox 119">
              <a:extLst>
                <a:ext uri="{FF2B5EF4-FFF2-40B4-BE49-F238E27FC236}">
                  <a16:creationId xmlns:a16="http://schemas.microsoft.com/office/drawing/2014/main" id="{1C5D6495-541E-1C1E-E3F0-32251739E921}"/>
                </a:ext>
              </a:extLst>
            </p:cNvPr>
            <p:cNvSpPr txBox="1"/>
            <p:nvPr/>
          </p:nvSpPr>
          <p:spPr>
            <a:xfrm>
              <a:off x="5651551" y="38076964"/>
              <a:ext cx="639919" cy="345541"/>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5000</a:t>
              </a:r>
            </a:p>
          </p:txBody>
        </p:sp>
        <p:grpSp>
          <p:nvGrpSpPr>
            <p:cNvPr id="1067" name="Group 1066">
              <a:extLst>
                <a:ext uri="{FF2B5EF4-FFF2-40B4-BE49-F238E27FC236}">
                  <a16:creationId xmlns:a16="http://schemas.microsoft.com/office/drawing/2014/main" id="{90C1D098-76AD-3702-9DD1-3F8FC6A955BB}"/>
                </a:ext>
              </a:extLst>
            </p:cNvPr>
            <p:cNvGrpSpPr/>
            <p:nvPr/>
          </p:nvGrpSpPr>
          <p:grpSpPr>
            <a:xfrm>
              <a:off x="5897739" y="34165170"/>
              <a:ext cx="607911" cy="4088058"/>
              <a:chOff x="5821156" y="34175282"/>
              <a:chExt cx="607911" cy="4088058"/>
            </a:xfrm>
          </p:grpSpPr>
          <p:sp>
            <p:nvSpPr>
              <p:cNvPr id="123" name="Rectangle 122">
                <a:extLst>
                  <a:ext uri="{FF2B5EF4-FFF2-40B4-BE49-F238E27FC236}">
                    <a16:creationId xmlns:a16="http://schemas.microsoft.com/office/drawing/2014/main" id="{71D9A832-3173-15DF-6062-0409C187CC25}"/>
                  </a:ext>
                </a:extLst>
              </p:cNvPr>
              <p:cNvSpPr/>
              <p:nvPr/>
            </p:nvSpPr>
            <p:spPr>
              <a:xfrm>
                <a:off x="5926167" y="34445650"/>
                <a:ext cx="502900" cy="3689309"/>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latin typeface="Arial" panose="020B0604020202020204" pitchFamily="34" charset="0"/>
                  <a:cs typeface="Arial" panose="020B0604020202020204" pitchFamily="34" charset="0"/>
                </a:endParaRPr>
              </a:p>
            </p:txBody>
          </p:sp>
          <p:grpSp>
            <p:nvGrpSpPr>
              <p:cNvPr id="1055" name="Group 1054">
                <a:extLst>
                  <a:ext uri="{FF2B5EF4-FFF2-40B4-BE49-F238E27FC236}">
                    <a16:creationId xmlns:a16="http://schemas.microsoft.com/office/drawing/2014/main" id="{0A22FE08-8A69-45A0-7F38-8E563E0BA483}"/>
                  </a:ext>
                </a:extLst>
              </p:cNvPr>
              <p:cNvGrpSpPr/>
              <p:nvPr/>
            </p:nvGrpSpPr>
            <p:grpSpPr>
              <a:xfrm>
                <a:off x="5821156" y="34175282"/>
                <a:ext cx="540533" cy="4088058"/>
                <a:chOff x="5821156" y="34175282"/>
                <a:chExt cx="540533" cy="4088058"/>
              </a:xfrm>
            </p:grpSpPr>
            <p:sp>
              <p:nvSpPr>
                <p:cNvPr id="124" name="TextBox 123">
                  <a:extLst>
                    <a:ext uri="{FF2B5EF4-FFF2-40B4-BE49-F238E27FC236}">
                      <a16:creationId xmlns:a16="http://schemas.microsoft.com/office/drawing/2014/main" id="{10E79B8D-6247-522A-5AE5-F3502660EDDD}"/>
                    </a:ext>
                  </a:extLst>
                </p:cNvPr>
                <p:cNvSpPr txBox="1"/>
                <p:nvPr/>
              </p:nvSpPr>
              <p:spPr>
                <a:xfrm>
                  <a:off x="5821156" y="34175282"/>
                  <a:ext cx="540533" cy="314129"/>
                </a:xfrm>
                <a:prstGeom prst="rect">
                  <a:avLst/>
                </a:prstGeom>
                <a:noFill/>
              </p:spPr>
              <p:txBody>
                <a:bodyPr wrap="none" rtlCol="0">
                  <a:spAutoFit/>
                </a:bodyPr>
                <a:lstStyle/>
                <a:p>
                  <a:r>
                    <a:rPr lang="en-US" sz="1400" dirty="0">
                      <a:latin typeface="Arial" panose="020B0604020202020204" pitchFamily="34" charset="0"/>
                      <a:cs typeface="Arial" panose="020B0604020202020204" pitchFamily="34" charset="0"/>
                    </a:rPr>
                    <a:t>x10</a:t>
                  </a:r>
                  <a:r>
                    <a:rPr lang="en-US" sz="1400" baseline="30000" dirty="0">
                      <a:latin typeface="Arial" panose="020B0604020202020204" pitchFamily="34" charset="0"/>
                      <a:cs typeface="Arial" panose="020B0604020202020204" pitchFamily="34" charset="0"/>
                    </a:rPr>
                    <a:t>4</a:t>
                  </a:r>
                  <a:endParaRPr lang="en-US" sz="1400" dirty="0">
                    <a:latin typeface="Arial" panose="020B0604020202020204" pitchFamily="34" charset="0"/>
                    <a:cs typeface="Arial" panose="020B0604020202020204" pitchFamily="34" charset="0"/>
                  </a:endParaRPr>
                </a:p>
              </p:txBody>
            </p:sp>
            <p:sp>
              <p:nvSpPr>
                <p:cNvPr id="126" name="TextBox 125">
                  <a:extLst>
                    <a:ext uri="{FF2B5EF4-FFF2-40B4-BE49-F238E27FC236}">
                      <a16:creationId xmlns:a16="http://schemas.microsoft.com/office/drawing/2014/main" id="{8EDE125C-9125-97CE-82D1-7C8213A6A6FF}"/>
                    </a:ext>
                  </a:extLst>
                </p:cNvPr>
                <p:cNvSpPr txBox="1"/>
                <p:nvPr/>
              </p:nvSpPr>
              <p:spPr>
                <a:xfrm>
                  <a:off x="5833896" y="34951540"/>
                  <a:ext cx="412292" cy="345541"/>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10</a:t>
                  </a:r>
                </a:p>
              </p:txBody>
            </p:sp>
            <p:sp>
              <p:nvSpPr>
                <p:cNvPr id="127" name="TextBox 126">
                  <a:extLst>
                    <a:ext uri="{FF2B5EF4-FFF2-40B4-BE49-F238E27FC236}">
                      <a16:creationId xmlns:a16="http://schemas.microsoft.com/office/drawing/2014/main" id="{D3FDE8C4-1671-466B-4746-372089D61443}"/>
                    </a:ext>
                  </a:extLst>
                </p:cNvPr>
                <p:cNvSpPr txBox="1"/>
                <p:nvPr/>
              </p:nvSpPr>
              <p:spPr>
                <a:xfrm>
                  <a:off x="5846965" y="35551395"/>
                  <a:ext cx="298480" cy="345541"/>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8</a:t>
                  </a:r>
                </a:p>
              </p:txBody>
            </p:sp>
            <p:sp>
              <p:nvSpPr>
                <p:cNvPr id="1025" name="TextBox 1024">
                  <a:extLst>
                    <a:ext uri="{FF2B5EF4-FFF2-40B4-BE49-F238E27FC236}">
                      <a16:creationId xmlns:a16="http://schemas.microsoft.com/office/drawing/2014/main" id="{80FF7099-907B-2F4B-3907-4EDE8A8FA06C}"/>
                    </a:ext>
                  </a:extLst>
                </p:cNvPr>
                <p:cNvSpPr txBox="1"/>
                <p:nvPr/>
              </p:nvSpPr>
              <p:spPr>
                <a:xfrm>
                  <a:off x="5840918" y="36163941"/>
                  <a:ext cx="298480" cy="345541"/>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6</a:t>
                  </a:r>
                </a:p>
              </p:txBody>
            </p:sp>
            <p:sp>
              <p:nvSpPr>
                <p:cNvPr id="1027" name="TextBox 1026">
                  <a:extLst>
                    <a:ext uri="{FF2B5EF4-FFF2-40B4-BE49-F238E27FC236}">
                      <a16:creationId xmlns:a16="http://schemas.microsoft.com/office/drawing/2014/main" id="{D7DBC2DD-FABD-1231-6FAE-AC78326EBE50}"/>
                    </a:ext>
                  </a:extLst>
                </p:cNvPr>
                <p:cNvSpPr txBox="1"/>
                <p:nvPr/>
              </p:nvSpPr>
              <p:spPr>
                <a:xfrm>
                  <a:off x="5846965" y="36745927"/>
                  <a:ext cx="298480" cy="345541"/>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4</a:t>
                  </a:r>
                </a:p>
              </p:txBody>
            </p:sp>
            <p:sp>
              <p:nvSpPr>
                <p:cNvPr id="1029" name="TextBox 1028">
                  <a:extLst>
                    <a:ext uri="{FF2B5EF4-FFF2-40B4-BE49-F238E27FC236}">
                      <a16:creationId xmlns:a16="http://schemas.microsoft.com/office/drawing/2014/main" id="{A10A1941-496A-0C3D-EE1C-75C6EB19B718}"/>
                    </a:ext>
                  </a:extLst>
                </p:cNvPr>
                <p:cNvSpPr txBox="1"/>
                <p:nvPr/>
              </p:nvSpPr>
              <p:spPr>
                <a:xfrm>
                  <a:off x="5849132" y="37917799"/>
                  <a:ext cx="298480" cy="345541"/>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0</a:t>
                  </a:r>
                </a:p>
              </p:txBody>
            </p:sp>
            <p:sp>
              <p:nvSpPr>
                <p:cNvPr id="1040" name="TextBox 1039">
                  <a:extLst>
                    <a:ext uri="{FF2B5EF4-FFF2-40B4-BE49-F238E27FC236}">
                      <a16:creationId xmlns:a16="http://schemas.microsoft.com/office/drawing/2014/main" id="{C39ACAE8-A50C-B4CC-27BF-E610F4818606}"/>
                    </a:ext>
                  </a:extLst>
                </p:cNvPr>
                <p:cNvSpPr txBox="1"/>
                <p:nvPr/>
              </p:nvSpPr>
              <p:spPr>
                <a:xfrm>
                  <a:off x="5852502" y="37335813"/>
                  <a:ext cx="298480" cy="345541"/>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2</a:t>
                  </a:r>
                </a:p>
              </p:txBody>
            </p:sp>
          </p:grpSp>
        </p:grpSp>
        <p:sp>
          <p:nvSpPr>
            <p:cNvPr id="1087" name="Rectangle 1086">
              <a:extLst>
                <a:ext uri="{FF2B5EF4-FFF2-40B4-BE49-F238E27FC236}">
                  <a16:creationId xmlns:a16="http://schemas.microsoft.com/office/drawing/2014/main" id="{99DE95CD-ACE7-C2D5-40D0-9A36198E01FF}"/>
                </a:ext>
              </a:extLst>
            </p:cNvPr>
            <p:cNvSpPr/>
            <p:nvPr/>
          </p:nvSpPr>
          <p:spPr>
            <a:xfrm>
              <a:off x="1497856" y="37585263"/>
              <a:ext cx="312076" cy="455563"/>
            </a:xfrm>
            <a:prstGeom prst="rect">
              <a:avLst/>
            </a:prstGeom>
            <a:solidFill>
              <a:srgbClr val="FD1B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085" name="TextBox 1084">
              <a:extLst>
                <a:ext uri="{FF2B5EF4-FFF2-40B4-BE49-F238E27FC236}">
                  <a16:creationId xmlns:a16="http://schemas.microsoft.com/office/drawing/2014/main" id="{DEC34759-70A2-E5A8-D242-F4D542AA4D7D}"/>
                </a:ext>
              </a:extLst>
            </p:cNvPr>
            <p:cNvSpPr txBox="1"/>
            <p:nvPr/>
          </p:nvSpPr>
          <p:spPr>
            <a:xfrm>
              <a:off x="1425732" y="37780861"/>
              <a:ext cx="546726" cy="376954"/>
            </a:xfrm>
            <a:prstGeom prst="rect">
              <a:avLst/>
            </a:prstGeom>
            <a:noFill/>
          </p:spPr>
          <p:txBody>
            <a:bodyPr wrap="square" rtlCol="0">
              <a:spAutoFit/>
            </a:bodyPr>
            <a:lstStyle/>
            <a:p>
              <a:r>
                <a:rPr lang="en-US" sz="1800" dirty="0">
                  <a:latin typeface="Arial" panose="020B0604020202020204" pitchFamily="34" charset="0"/>
                  <a:cs typeface="Arial" panose="020B0604020202020204" pitchFamily="34" charset="0"/>
                </a:rPr>
                <a:t>Au</a:t>
              </a:r>
            </a:p>
          </p:txBody>
        </p:sp>
        <p:sp>
          <p:nvSpPr>
            <p:cNvPr id="128" name="Rectangle 127">
              <a:extLst>
                <a:ext uri="{FF2B5EF4-FFF2-40B4-BE49-F238E27FC236}">
                  <a16:creationId xmlns:a16="http://schemas.microsoft.com/office/drawing/2014/main" id="{02B469C9-15EA-C9B1-BCF5-FE9CE175D6EF}"/>
                </a:ext>
              </a:extLst>
            </p:cNvPr>
            <p:cNvSpPr/>
            <p:nvPr/>
          </p:nvSpPr>
          <p:spPr>
            <a:xfrm>
              <a:off x="1933820" y="37572727"/>
              <a:ext cx="61130" cy="455563"/>
            </a:xfrm>
            <a:prstGeom prst="rect">
              <a:avLst/>
            </a:prstGeom>
            <a:solidFill>
              <a:srgbClr val="FD1B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30" name="Rectangle 129">
              <a:extLst>
                <a:ext uri="{FF2B5EF4-FFF2-40B4-BE49-F238E27FC236}">
                  <a16:creationId xmlns:a16="http://schemas.microsoft.com/office/drawing/2014/main" id="{E819A1AA-1409-58AA-8855-44BE8119E795}"/>
                </a:ext>
              </a:extLst>
            </p:cNvPr>
            <p:cNvSpPr/>
            <p:nvPr/>
          </p:nvSpPr>
          <p:spPr>
            <a:xfrm>
              <a:off x="1906870" y="35052526"/>
              <a:ext cx="14400" cy="3043328"/>
            </a:xfrm>
            <a:prstGeom prst="rect">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31" name="Rectangle 130">
              <a:extLst>
                <a:ext uri="{FF2B5EF4-FFF2-40B4-BE49-F238E27FC236}">
                  <a16:creationId xmlns:a16="http://schemas.microsoft.com/office/drawing/2014/main" id="{7BC7EBE6-26C5-CBBA-7FED-5EC5A76A45F0}"/>
                </a:ext>
              </a:extLst>
            </p:cNvPr>
            <p:cNvSpPr/>
            <p:nvPr/>
          </p:nvSpPr>
          <p:spPr>
            <a:xfrm>
              <a:off x="1998713" y="35067481"/>
              <a:ext cx="14400" cy="3031615"/>
            </a:xfrm>
            <a:prstGeom prst="rect">
              <a:avLst/>
            </a:prstGeom>
            <a:solidFill>
              <a:schemeClr val="bg1">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34" name="Rectangle 133">
              <a:extLst>
                <a:ext uri="{FF2B5EF4-FFF2-40B4-BE49-F238E27FC236}">
                  <a16:creationId xmlns:a16="http://schemas.microsoft.com/office/drawing/2014/main" id="{1D6DFD1B-E474-60B2-D192-8DB48C687A6E}"/>
                </a:ext>
              </a:extLst>
            </p:cNvPr>
            <p:cNvSpPr/>
            <p:nvPr/>
          </p:nvSpPr>
          <p:spPr>
            <a:xfrm>
              <a:off x="2017159" y="37622642"/>
              <a:ext cx="267760" cy="453559"/>
            </a:xfrm>
            <a:prstGeom prst="rect">
              <a:avLst/>
            </a:prstGeom>
            <a:solidFill>
              <a:srgbClr val="FD1B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latin typeface="Arial" panose="020B0604020202020204" pitchFamily="34" charset="0"/>
                <a:cs typeface="Arial" panose="020B0604020202020204" pitchFamily="34" charset="0"/>
              </a:endParaRPr>
            </a:p>
          </p:txBody>
        </p:sp>
        <p:sp>
          <p:nvSpPr>
            <p:cNvPr id="1086" name="TextBox 1085">
              <a:extLst>
                <a:ext uri="{FF2B5EF4-FFF2-40B4-BE49-F238E27FC236}">
                  <a16:creationId xmlns:a16="http://schemas.microsoft.com/office/drawing/2014/main" id="{61267FAC-DFA6-0CB3-C69C-5A4CC2AD0568}"/>
                </a:ext>
              </a:extLst>
            </p:cNvPr>
            <p:cNvSpPr txBox="1"/>
            <p:nvPr/>
          </p:nvSpPr>
          <p:spPr>
            <a:xfrm>
              <a:off x="1814772" y="37782347"/>
              <a:ext cx="577398" cy="376954"/>
            </a:xfrm>
            <a:prstGeom prst="rect">
              <a:avLst/>
            </a:prstGeom>
            <a:noFill/>
          </p:spPr>
          <p:txBody>
            <a:bodyPr wrap="square" rtlCol="0">
              <a:spAutoFit/>
            </a:bodyPr>
            <a:lstStyle/>
            <a:p>
              <a:r>
                <a:rPr lang="en-US" sz="1800" dirty="0">
                  <a:latin typeface="Arial" panose="020B0604020202020204" pitchFamily="34" charset="0"/>
                  <a:cs typeface="Arial" panose="020B0604020202020204" pitchFamily="34" charset="0"/>
                </a:rPr>
                <a:t>Ti</a:t>
              </a:r>
            </a:p>
          </p:txBody>
        </p:sp>
        <p:sp>
          <p:nvSpPr>
            <p:cNvPr id="164" name="Rectangle 163">
              <a:extLst>
                <a:ext uri="{FF2B5EF4-FFF2-40B4-BE49-F238E27FC236}">
                  <a16:creationId xmlns:a16="http://schemas.microsoft.com/office/drawing/2014/main" id="{46512932-98B5-4DAD-9DCA-DBE04C2E5594}"/>
                </a:ext>
              </a:extLst>
            </p:cNvPr>
            <p:cNvSpPr/>
            <p:nvPr/>
          </p:nvSpPr>
          <p:spPr>
            <a:xfrm>
              <a:off x="1469575" y="34288465"/>
              <a:ext cx="4383648" cy="756998"/>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latin typeface="Arial" panose="020B0604020202020204" pitchFamily="34" charset="0"/>
                <a:cs typeface="Arial" panose="020B0604020202020204" pitchFamily="34" charset="0"/>
              </a:endParaRPr>
            </a:p>
          </p:txBody>
        </p:sp>
        <p:sp>
          <p:nvSpPr>
            <p:cNvPr id="170" name="TextBox 169">
              <a:extLst>
                <a:ext uri="{FF2B5EF4-FFF2-40B4-BE49-F238E27FC236}">
                  <a16:creationId xmlns:a16="http://schemas.microsoft.com/office/drawing/2014/main" id="{5498630E-ED22-1401-6D43-C82F5B641840}"/>
                </a:ext>
              </a:extLst>
            </p:cNvPr>
            <p:cNvSpPr txBox="1"/>
            <p:nvPr/>
          </p:nvSpPr>
          <p:spPr>
            <a:xfrm>
              <a:off x="1465358" y="34308530"/>
              <a:ext cx="1937005" cy="59684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Avg. Depth: 1179 Å</a:t>
              </a:r>
            </a:p>
            <a:p>
              <a:r>
                <a:rPr lang="en-US" sz="1600" dirty="0">
                  <a:latin typeface="Arial" panose="020B0604020202020204" pitchFamily="34" charset="0"/>
                  <a:cs typeface="Arial" panose="020B0604020202020204" pitchFamily="34" charset="0"/>
                </a:rPr>
                <a:t>Straggle: 814 Å</a:t>
              </a:r>
            </a:p>
          </p:txBody>
        </p:sp>
        <p:pic>
          <p:nvPicPr>
            <p:cNvPr id="158" name="Picture 157">
              <a:extLst>
                <a:ext uri="{FF2B5EF4-FFF2-40B4-BE49-F238E27FC236}">
                  <a16:creationId xmlns:a16="http://schemas.microsoft.com/office/drawing/2014/main" id="{73B55EBA-C77C-940B-2535-2CDBF30F653E}"/>
                </a:ext>
              </a:extLst>
            </p:cNvPr>
            <p:cNvPicPr>
              <a:picLocks noChangeAspect="1"/>
            </p:cNvPicPr>
            <p:nvPr/>
          </p:nvPicPr>
          <p:blipFill rotWithShape="1">
            <a:blip r:embed="rId27">
              <a:extLst>
                <a:ext uri="{28A0092B-C50C-407E-A947-70E740481C1C}">
                  <a14:useLocalDpi xmlns:a14="http://schemas.microsoft.com/office/drawing/2010/main" val="0"/>
                </a:ext>
              </a:extLst>
            </a:blip>
            <a:srcRect l="264" t="287" r="3432" b="6859"/>
            <a:stretch/>
          </p:blipFill>
          <p:spPr>
            <a:xfrm>
              <a:off x="3370958" y="34302577"/>
              <a:ext cx="2517482" cy="1943627"/>
            </a:xfrm>
            <a:prstGeom prst="roundRect">
              <a:avLst>
                <a:gd name="adj" fmla="val 4505"/>
              </a:avLst>
            </a:prstGeom>
            <a:ln>
              <a:noFill/>
            </a:ln>
          </p:spPr>
        </p:pic>
        <p:sp>
          <p:nvSpPr>
            <p:cNvPr id="65" name="TextBox 64">
              <a:extLst>
                <a:ext uri="{FF2B5EF4-FFF2-40B4-BE49-F238E27FC236}">
                  <a16:creationId xmlns:a16="http://schemas.microsoft.com/office/drawing/2014/main" id="{FA158ABD-F95C-D73D-E2DF-E87E0EECFD6F}"/>
                </a:ext>
              </a:extLst>
            </p:cNvPr>
            <p:cNvSpPr txBox="1"/>
            <p:nvPr/>
          </p:nvSpPr>
          <p:spPr>
            <a:xfrm>
              <a:off x="5463319" y="34248174"/>
              <a:ext cx="458780" cy="473418"/>
            </a:xfrm>
            <a:prstGeom prst="rect">
              <a:avLst/>
            </a:prstGeom>
            <a:noFill/>
          </p:spPr>
          <p:txBody>
            <a:bodyPr wrap="square" rtlCol="0">
              <a:spAutoFit/>
            </a:bodyPr>
            <a:lstStyle/>
            <a:p>
              <a:r>
                <a:rPr lang="en-US" sz="2414" dirty="0">
                  <a:solidFill>
                    <a:schemeClr val="bg1"/>
                  </a:solidFill>
                  <a:latin typeface="Arial" panose="020B0604020202020204" pitchFamily="34" charset="0"/>
                  <a:cs typeface="Arial" panose="020B0604020202020204" pitchFamily="34" charset="0"/>
                </a:rPr>
                <a:t>b)</a:t>
              </a:r>
            </a:p>
          </p:txBody>
        </p:sp>
        <p:sp>
          <p:nvSpPr>
            <p:cNvPr id="190" name="Rectangle 189">
              <a:extLst>
                <a:ext uri="{FF2B5EF4-FFF2-40B4-BE49-F238E27FC236}">
                  <a16:creationId xmlns:a16="http://schemas.microsoft.com/office/drawing/2014/main" id="{6A91CC7E-0C37-BC22-07E8-F346B8DD0939}"/>
                </a:ext>
              </a:extLst>
            </p:cNvPr>
            <p:cNvSpPr/>
            <p:nvPr/>
          </p:nvSpPr>
          <p:spPr>
            <a:xfrm>
              <a:off x="4026753" y="34375727"/>
              <a:ext cx="1301739" cy="133142"/>
            </a:xfrm>
            <a:prstGeom prst="rect">
              <a:avLst/>
            </a:prstGeom>
            <a:solidFill>
              <a:srgbClr val="0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600">
                <a:latin typeface="Arial" panose="020B0604020202020204" pitchFamily="34" charset="0"/>
                <a:cs typeface="Arial" panose="020B0604020202020204" pitchFamily="34" charset="0"/>
              </a:endParaRPr>
            </a:p>
          </p:txBody>
        </p:sp>
        <p:sp>
          <p:nvSpPr>
            <p:cNvPr id="1090" name="TextBox 1089">
              <a:extLst>
                <a:ext uri="{FF2B5EF4-FFF2-40B4-BE49-F238E27FC236}">
                  <a16:creationId xmlns:a16="http://schemas.microsoft.com/office/drawing/2014/main" id="{58D158D3-3961-4CBB-CCED-FF362350978D}"/>
                </a:ext>
              </a:extLst>
            </p:cNvPr>
            <p:cNvSpPr txBox="1"/>
            <p:nvPr/>
          </p:nvSpPr>
          <p:spPr>
            <a:xfrm>
              <a:off x="3896698" y="34284932"/>
              <a:ext cx="1656094" cy="345541"/>
            </a:xfrm>
            <a:prstGeom prst="rect">
              <a:avLst/>
            </a:prstGeom>
            <a:noFill/>
          </p:spPr>
          <p:txBody>
            <a:bodyPr wrap="none" rtlCol="0">
              <a:spAutoFit/>
            </a:bodyPr>
            <a:lstStyle/>
            <a:p>
              <a:r>
                <a:rPr lang="en-US" sz="1600" dirty="0">
                  <a:solidFill>
                    <a:schemeClr val="bg1"/>
                  </a:solidFill>
                  <a:latin typeface="Arial" panose="020B0604020202020204" pitchFamily="34" charset="0"/>
                  <a:cs typeface="Arial" panose="020B0604020202020204" pitchFamily="34" charset="0"/>
                </a:rPr>
                <a:t>Depth vs. Y-axis</a:t>
              </a:r>
            </a:p>
          </p:txBody>
        </p:sp>
      </p:grpSp>
      <p:cxnSp>
        <p:nvCxnSpPr>
          <p:cNvPr id="1101" name="Straight Connector 1100">
            <a:extLst>
              <a:ext uri="{FF2B5EF4-FFF2-40B4-BE49-F238E27FC236}">
                <a16:creationId xmlns:a16="http://schemas.microsoft.com/office/drawing/2014/main" id="{1B111028-8D7A-9F60-4E13-1DCE0CECFEF4}"/>
              </a:ext>
            </a:extLst>
          </p:cNvPr>
          <p:cNvCxnSpPr>
            <a:cxnSpLocks/>
          </p:cNvCxnSpPr>
          <p:nvPr/>
        </p:nvCxnSpPr>
        <p:spPr>
          <a:xfrm rot="18900000">
            <a:off x="8538992" y="37766745"/>
            <a:ext cx="0" cy="540000"/>
          </a:xfrm>
          <a:prstGeom prst="line">
            <a:avLst/>
          </a:prstGeom>
          <a:ln w="381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104" name="Straight Connector 1103">
            <a:extLst>
              <a:ext uri="{FF2B5EF4-FFF2-40B4-BE49-F238E27FC236}">
                <a16:creationId xmlns:a16="http://schemas.microsoft.com/office/drawing/2014/main" id="{D5661D37-56CD-9229-7EC1-3423DD70B616}"/>
              </a:ext>
            </a:extLst>
          </p:cNvPr>
          <p:cNvCxnSpPr>
            <a:cxnSpLocks/>
          </p:cNvCxnSpPr>
          <p:nvPr/>
        </p:nvCxnSpPr>
        <p:spPr>
          <a:xfrm rot="13500000">
            <a:off x="8543562" y="37406373"/>
            <a:ext cx="0" cy="540000"/>
          </a:xfrm>
          <a:prstGeom prst="line">
            <a:avLst/>
          </a:prstGeom>
          <a:ln w="381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105" name="Straight Connector 1104">
            <a:extLst>
              <a:ext uri="{FF2B5EF4-FFF2-40B4-BE49-F238E27FC236}">
                <a16:creationId xmlns:a16="http://schemas.microsoft.com/office/drawing/2014/main" id="{4CF1B7E7-F8AD-48B3-DF7A-BD38C7838A82}"/>
              </a:ext>
            </a:extLst>
          </p:cNvPr>
          <p:cNvCxnSpPr>
            <a:cxnSpLocks/>
          </p:cNvCxnSpPr>
          <p:nvPr/>
        </p:nvCxnSpPr>
        <p:spPr>
          <a:xfrm flipH="1" flipV="1">
            <a:off x="8020180" y="37758247"/>
            <a:ext cx="340411" cy="98729"/>
          </a:xfrm>
          <a:prstGeom prst="line">
            <a:avLst/>
          </a:prstGeom>
          <a:ln w="3810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38" name="Picture 8" descr="Cleaning Up Nuclear Waste After Decommissioning | Let's Talk Science">
            <a:extLst>
              <a:ext uri="{FF2B5EF4-FFF2-40B4-BE49-F238E27FC236}">
                <a16:creationId xmlns:a16="http://schemas.microsoft.com/office/drawing/2014/main" id="{74A21DAE-DCB5-FC6D-DF71-25B927F69FED}"/>
              </a:ext>
            </a:extLst>
          </p:cNvPr>
          <p:cNvPicPr>
            <a:picLocks noChangeAspect="1" noChangeArrowheads="1"/>
          </p:cNvPicPr>
          <p:nvPr/>
        </p:nvPicPr>
        <p:blipFill rotWithShape="1">
          <a:blip r:embed="rId28">
            <a:extLst>
              <a:ext uri="{28A0092B-C50C-407E-A947-70E740481C1C}">
                <a14:useLocalDpi xmlns:a14="http://schemas.microsoft.com/office/drawing/2010/main" val="0"/>
              </a:ext>
            </a:extLst>
          </a:blip>
          <a:srcRect l="16059" r="9594"/>
          <a:stretch/>
        </p:blipFill>
        <p:spPr bwMode="auto">
          <a:xfrm>
            <a:off x="18061029" y="15987966"/>
            <a:ext cx="1494108" cy="1493740"/>
          </a:xfrm>
          <a:prstGeom prst="ellipse">
            <a:avLst/>
          </a:prstGeom>
          <a:noFill/>
          <a:scene3d>
            <a:camera prst="orthographicFront"/>
            <a:lightRig rig="threePt" dir="t"/>
          </a:scene3d>
          <a:sp3d>
            <a:bevelT/>
          </a:sp3d>
          <a:extLst>
            <a:ext uri="{909E8E84-426E-40DD-AFC4-6F175D3DCCD1}">
              <a14:hiddenFill xmlns:a14="http://schemas.microsoft.com/office/drawing/2010/main">
                <a:solidFill>
                  <a:srgbClr val="FFFFFF"/>
                </a:solidFill>
              </a14:hiddenFill>
            </a:ext>
          </a:extLst>
        </p:spPr>
      </p:pic>
      <p:sp>
        <p:nvSpPr>
          <p:cNvPr id="103" name="TextBox 102">
            <a:extLst>
              <a:ext uri="{FF2B5EF4-FFF2-40B4-BE49-F238E27FC236}">
                <a16:creationId xmlns:a16="http://schemas.microsoft.com/office/drawing/2014/main" id="{EC8C80A1-03D8-DAE9-9670-424591525802}"/>
              </a:ext>
            </a:extLst>
          </p:cNvPr>
          <p:cNvSpPr txBox="1"/>
          <p:nvPr/>
        </p:nvSpPr>
        <p:spPr>
          <a:xfrm>
            <a:off x="28958359" y="9835435"/>
            <a:ext cx="1317625" cy="732508"/>
          </a:xfrm>
          <a:prstGeom prst="rect">
            <a:avLst/>
          </a:prstGeom>
          <a:noFill/>
        </p:spPr>
        <p:txBody>
          <a:bodyPr wrap="square" rtlCol="0">
            <a:spAutoFit/>
          </a:bodyPr>
          <a:lstStyle/>
          <a:p>
            <a:r>
              <a:rPr lang="en-US" sz="4160" b="1" dirty="0"/>
              <a:t>Er 3d</a:t>
            </a:r>
          </a:p>
        </p:txBody>
      </p:sp>
      <p:pic>
        <p:nvPicPr>
          <p:cNvPr id="1036" name="Picture 1035">
            <a:extLst>
              <a:ext uri="{FF2B5EF4-FFF2-40B4-BE49-F238E27FC236}">
                <a16:creationId xmlns:a16="http://schemas.microsoft.com/office/drawing/2014/main" id="{211AF51F-FA71-D8C7-4E45-352BF31A10C5}"/>
              </a:ext>
            </a:extLst>
          </p:cNvPr>
          <p:cNvPicPr>
            <a:picLocks noChangeAspect="1"/>
          </p:cNvPicPr>
          <p:nvPr/>
        </p:nvPicPr>
        <p:blipFill>
          <a:blip r:embed="rId29">
            <a:extLst>
              <a:ext uri="{28A0092B-C50C-407E-A947-70E740481C1C}">
                <a14:useLocalDpi xmlns:a14="http://schemas.microsoft.com/office/drawing/2010/main" val="0"/>
              </a:ext>
            </a:extLst>
          </a:blip>
          <a:srcRect/>
          <a:stretch/>
        </p:blipFill>
        <p:spPr>
          <a:xfrm>
            <a:off x="21094581" y="10462459"/>
            <a:ext cx="4935863" cy="9871726"/>
          </a:xfrm>
          <a:prstGeom prst="roundRect">
            <a:avLst>
              <a:gd name="adj" fmla="val 6917"/>
            </a:avLst>
          </a:prstGeom>
          <a:ln w="38100">
            <a:solidFill>
              <a:schemeClr val="tx1"/>
            </a:solidFill>
          </a:ln>
        </p:spPr>
      </p:pic>
      <p:pic>
        <p:nvPicPr>
          <p:cNvPr id="1039" name="Picture 1038">
            <a:extLst>
              <a:ext uri="{FF2B5EF4-FFF2-40B4-BE49-F238E27FC236}">
                <a16:creationId xmlns:a16="http://schemas.microsoft.com/office/drawing/2014/main" id="{EF3F4EB8-A9E3-7F5D-22A5-9C33127B6A43}"/>
              </a:ext>
            </a:extLst>
          </p:cNvPr>
          <p:cNvPicPr>
            <a:picLocks noChangeAspect="1"/>
          </p:cNvPicPr>
          <p:nvPr/>
        </p:nvPicPr>
        <p:blipFill>
          <a:blip r:embed="rId30">
            <a:extLst>
              <a:ext uri="{28A0092B-C50C-407E-A947-70E740481C1C}">
                <a14:useLocalDpi xmlns:a14="http://schemas.microsoft.com/office/drawing/2010/main" val="0"/>
              </a:ext>
            </a:extLst>
          </a:blip>
          <a:srcRect/>
          <a:stretch/>
        </p:blipFill>
        <p:spPr>
          <a:xfrm>
            <a:off x="27128297" y="10493691"/>
            <a:ext cx="4935862" cy="9871724"/>
          </a:xfrm>
          <a:prstGeom prst="roundRect">
            <a:avLst>
              <a:gd name="adj" fmla="val 7892"/>
            </a:avLst>
          </a:prstGeom>
          <a:ln w="38100">
            <a:solidFill>
              <a:schemeClr val="tx1"/>
            </a:solidFill>
          </a:ln>
        </p:spPr>
      </p:pic>
      <p:pic>
        <p:nvPicPr>
          <p:cNvPr id="1056" name="Picture 1055">
            <a:extLst>
              <a:ext uri="{FF2B5EF4-FFF2-40B4-BE49-F238E27FC236}">
                <a16:creationId xmlns:a16="http://schemas.microsoft.com/office/drawing/2014/main" id="{2D28F879-C242-6786-7462-B95BF80A4869}"/>
              </a:ext>
            </a:extLst>
          </p:cNvPr>
          <p:cNvPicPr>
            <a:picLocks noChangeAspect="1"/>
          </p:cNvPicPr>
          <p:nvPr/>
        </p:nvPicPr>
        <p:blipFill>
          <a:blip r:embed="rId31">
            <a:extLst>
              <a:ext uri="{28A0092B-C50C-407E-A947-70E740481C1C}">
                <a14:useLocalDpi xmlns:a14="http://schemas.microsoft.com/office/drawing/2010/main" val="0"/>
              </a:ext>
            </a:extLst>
          </a:blip>
          <a:srcRect/>
          <a:stretch/>
        </p:blipFill>
        <p:spPr>
          <a:xfrm>
            <a:off x="33162012" y="10462459"/>
            <a:ext cx="4935861" cy="9871722"/>
          </a:xfrm>
          <a:prstGeom prst="roundRect">
            <a:avLst>
              <a:gd name="adj" fmla="val 7892"/>
            </a:avLst>
          </a:prstGeom>
          <a:ln w="38100">
            <a:solidFill>
              <a:schemeClr val="tx1"/>
            </a:solidFill>
          </a:ln>
        </p:spPr>
      </p:pic>
      <p:sp>
        <p:nvSpPr>
          <p:cNvPr id="1057" name="TextBox 1056">
            <a:extLst>
              <a:ext uri="{FF2B5EF4-FFF2-40B4-BE49-F238E27FC236}">
                <a16:creationId xmlns:a16="http://schemas.microsoft.com/office/drawing/2014/main" id="{99CE3136-59BF-9F8A-996A-1CADDE733CF4}"/>
              </a:ext>
            </a:extLst>
          </p:cNvPr>
          <p:cNvSpPr txBox="1"/>
          <p:nvPr/>
        </p:nvSpPr>
        <p:spPr>
          <a:xfrm>
            <a:off x="34597614" y="9831174"/>
            <a:ext cx="2106416" cy="732508"/>
          </a:xfrm>
          <a:prstGeom prst="rect">
            <a:avLst/>
          </a:prstGeom>
          <a:noFill/>
        </p:spPr>
        <p:txBody>
          <a:bodyPr wrap="square" rtlCol="0">
            <a:spAutoFit/>
          </a:bodyPr>
          <a:lstStyle/>
          <a:p>
            <a:r>
              <a:rPr lang="en-US" sz="4160" b="1" dirty="0"/>
              <a:t>Er M4VV</a:t>
            </a:r>
          </a:p>
        </p:txBody>
      </p:sp>
      <p:sp>
        <p:nvSpPr>
          <p:cNvPr id="1058" name="TextBox 1057">
            <a:extLst>
              <a:ext uri="{FF2B5EF4-FFF2-40B4-BE49-F238E27FC236}">
                <a16:creationId xmlns:a16="http://schemas.microsoft.com/office/drawing/2014/main" id="{A4CC174C-3F8C-17D9-A1E5-621F69583EB5}"/>
              </a:ext>
            </a:extLst>
          </p:cNvPr>
          <p:cNvSpPr txBox="1"/>
          <p:nvPr/>
        </p:nvSpPr>
        <p:spPr>
          <a:xfrm>
            <a:off x="22917255" y="9833643"/>
            <a:ext cx="1313466" cy="732508"/>
          </a:xfrm>
          <a:prstGeom prst="rect">
            <a:avLst/>
          </a:prstGeom>
          <a:noFill/>
        </p:spPr>
        <p:txBody>
          <a:bodyPr wrap="square" rtlCol="0">
            <a:spAutoFit/>
          </a:bodyPr>
          <a:lstStyle/>
          <a:p>
            <a:r>
              <a:rPr lang="en-US" sz="4160" b="1" dirty="0"/>
              <a:t>Er 4d</a:t>
            </a:r>
            <a:endParaRPr lang="en-US" sz="4160" b="1" dirty="0">
              <a:solidFill>
                <a:srgbClr val="FF0000"/>
              </a:solidFill>
            </a:endParaRPr>
          </a:p>
        </p:txBody>
      </p:sp>
      <p:sp>
        <p:nvSpPr>
          <p:cNvPr id="1059" name="TextBox 1058">
            <a:extLst>
              <a:ext uri="{FF2B5EF4-FFF2-40B4-BE49-F238E27FC236}">
                <a16:creationId xmlns:a16="http://schemas.microsoft.com/office/drawing/2014/main" id="{B40A3AA9-C08F-675A-5223-03E001E2C5F0}"/>
              </a:ext>
            </a:extLst>
          </p:cNvPr>
          <p:cNvSpPr txBox="1"/>
          <p:nvPr/>
        </p:nvSpPr>
        <p:spPr>
          <a:xfrm>
            <a:off x="10878311" y="660598"/>
            <a:ext cx="21746147" cy="4798856"/>
          </a:xfrm>
          <a:prstGeom prst="rect">
            <a:avLst/>
          </a:prstGeom>
          <a:noFill/>
        </p:spPr>
        <p:txBody>
          <a:bodyPr wrap="square" tIns="180000" bIns="0" rtlCol="0">
            <a:spAutoFit/>
          </a:bodyPr>
          <a:lstStyle/>
          <a:p>
            <a:pPr algn="ctr"/>
            <a:r>
              <a:rPr lang="en-CA" sz="7200" b="1" dirty="0">
                <a:solidFill>
                  <a:schemeClr val="bg1"/>
                </a:solidFill>
                <a:latin typeface="Arial" panose="020B0604020202020204" pitchFamily="34" charset="0"/>
                <a:cs typeface="Arial" panose="020B0604020202020204" pitchFamily="34" charset="0"/>
              </a:rPr>
              <a:t>A Multimodal Approach Towards Advancing the Characterization and Analysis of Erbium</a:t>
            </a:r>
            <a:endParaRPr lang="en-CA" sz="7200" i="1" dirty="0">
              <a:solidFill>
                <a:schemeClr val="bg1"/>
              </a:solidFill>
              <a:latin typeface="Arial" panose="020B0604020202020204" pitchFamily="34" charset="0"/>
              <a:cs typeface="Arial" panose="020B0604020202020204" pitchFamily="34" charset="0"/>
            </a:endParaRPr>
          </a:p>
          <a:p>
            <a:pPr algn="ctr"/>
            <a:r>
              <a:rPr lang="en-CA" sz="4800" b="1" dirty="0">
                <a:solidFill>
                  <a:schemeClr val="bg1"/>
                </a:solidFill>
                <a:latin typeface="Arial" panose="020B0604020202020204" pitchFamily="34" charset="0"/>
                <a:cs typeface="Arial" panose="020B0604020202020204" pitchFamily="34" charset="0"/>
              </a:rPr>
              <a:t>Sage Buchanan</a:t>
            </a:r>
            <a:r>
              <a:rPr lang="en-CA" sz="4800" b="1" baseline="30000" dirty="0">
                <a:solidFill>
                  <a:schemeClr val="bg1"/>
                </a:solidFill>
                <a:latin typeface="Arial" panose="020B0604020202020204" pitchFamily="34" charset="0"/>
                <a:cs typeface="Arial" panose="020B0604020202020204" pitchFamily="34" charset="0"/>
              </a:rPr>
              <a:t>1,2</a:t>
            </a:r>
            <a:r>
              <a:rPr lang="en-CA" sz="4800" dirty="0">
                <a:solidFill>
                  <a:schemeClr val="bg1"/>
                </a:solidFill>
                <a:latin typeface="Arial" panose="020B0604020202020204" pitchFamily="34" charset="0"/>
                <a:cs typeface="Arial" panose="020B0604020202020204" pitchFamily="34" charset="0"/>
              </a:rPr>
              <a:t>, Dr. Lyudmila Goncharova</a:t>
            </a:r>
            <a:r>
              <a:rPr lang="en-CA" sz="4800" baseline="30000" dirty="0">
                <a:solidFill>
                  <a:schemeClr val="bg1"/>
                </a:solidFill>
                <a:latin typeface="Arial" panose="020B0604020202020204" pitchFamily="34" charset="0"/>
                <a:cs typeface="Arial" panose="020B0604020202020204" pitchFamily="34" charset="0"/>
              </a:rPr>
              <a:t>2,3</a:t>
            </a:r>
            <a:r>
              <a:rPr lang="en-CA" sz="4800" dirty="0">
                <a:solidFill>
                  <a:schemeClr val="bg1"/>
                </a:solidFill>
                <a:latin typeface="Arial" panose="020B0604020202020204" pitchFamily="34" charset="0"/>
                <a:cs typeface="Arial" panose="020B0604020202020204" pitchFamily="34" charset="0"/>
              </a:rPr>
              <a:t>, Dr. Mark Biesinger</a:t>
            </a:r>
            <a:r>
              <a:rPr lang="en-CA" sz="4800" baseline="30000" dirty="0">
                <a:solidFill>
                  <a:schemeClr val="bg1"/>
                </a:solidFill>
                <a:latin typeface="Arial" panose="020B0604020202020204" pitchFamily="34" charset="0"/>
                <a:cs typeface="Arial" panose="020B0604020202020204" pitchFamily="34" charset="0"/>
              </a:rPr>
              <a:t>1,3</a:t>
            </a:r>
          </a:p>
          <a:p>
            <a:pPr algn="ctr">
              <a:lnSpc>
                <a:spcPts val="3310"/>
              </a:lnSpc>
            </a:pPr>
            <a:r>
              <a:rPr lang="en-CA" sz="2800" baseline="30000" dirty="0">
                <a:solidFill>
                  <a:schemeClr val="bg1"/>
                </a:solidFill>
                <a:latin typeface="Arial" panose="020B0604020202020204" pitchFamily="34" charset="0"/>
                <a:ea typeface="Times New Roman" panose="02020603050405020304" pitchFamily="18" charset="0"/>
                <a:cs typeface="Arial" panose="020B0604020202020204" pitchFamily="34" charset="0"/>
              </a:rPr>
              <a:t>1</a:t>
            </a:r>
            <a:r>
              <a:rPr lang="en-CA" sz="2800" dirty="0">
                <a:solidFill>
                  <a:schemeClr val="bg1"/>
                </a:solidFill>
                <a:latin typeface="Arial" panose="020B0604020202020204" pitchFamily="34" charset="0"/>
                <a:ea typeface="Times New Roman" panose="02020603050405020304" pitchFamily="18" charset="0"/>
                <a:cs typeface="Arial" panose="020B0604020202020204" pitchFamily="34" charset="0"/>
              </a:rPr>
              <a:t>Surface Science Western, The University of Western Ontario, London N6G 0J3, ON, Canada</a:t>
            </a:r>
          </a:p>
          <a:p>
            <a:pPr algn="ctr">
              <a:lnSpc>
                <a:spcPts val="3310"/>
              </a:lnSpc>
            </a:pPr>
            <a:r>
              <a:rPr lang="en-CA" sz="2800" baseline="30000" dirty="0">
                <a:solidFill>
                  <a:schemeClr val="bg1"/>
                </a:solidFill>
                <a:latin typeface="Arial" panose="020B0604020202020204" pitchFamily="34" charset="0"/>
                <a:ea typeface="Times New Roman" panose="02020603050405020304" pitchFamily="18" charset="0"/>
                <a:cs typeface="Arial" panose="020B0604020202020204" pitchFamily="34" charset="0"/>
              </a:rPr>
              <a:t>2</a:t>
            </a:r>
            <a:r>
              <a:rPr lang="en-CA" sz="2800" dirty="0">
                <a:solidFill>
                  <a:schemeClr val="bg1"/>
                </a:solidFill>
                <a:latin typeface="Arial" panose="020B0604020202020204" pitchFamily="34" charset="0"/>
                <a:ea typeface="Times New Roman" panose="02020603050405020304" pitchFamily="18" charset="0"/>
                <a:cs typeface="Arial" panose="020B0604020202020204" pitchFamily="34" charset="0"/>
              </a:rPr>
              <a:t>Department of Physics and Astronomy, The University of Western Ontario, London N6G 2V4, ON, Canada</a:t>
            </a:r>
          </a:p>
          <a:p>
            <a:pPr algn="ctr">
              <a:lnSpc>
                <a:spcPts val="3310"/>
              </a:lnSpc>
            </a:pPr>
            <a:r>
              <a:rPr lang="en-CA" sz="2800" baseline="30000" dirty="0">
                <a:solidFill>
                  <a:schemeClr val="bg1"/>
                </a:solidFill>
                <a:latin typeface="Arial" panose="020B0604020202020204" pitchFamily="34" charset="0"/>
                <a:ea typeface="Calibri" panose="020F0502020204030204" pitchFamily="34" charset="0"/>
                <a:cs typeface="Arial" panose="020B0604020202020204" pitchFamily="34" charset="0"/>
              </a:rPr>
              <a:t>3</a:t>
            </a:r>
            <a:r>
              <a:rPr lang="en-CA" sz="2800" dirty="0">
                <a:solidFill>
                  <a:schemeClr val="bg1"/>
                </a:solidFill>
                <a:latin typeface="Arial" panose="020B0604020202020204" pitchFamily="34" charset="0"/>
                <a:ea typeface="Calibri" panose="020F0502020204030204" pitchFamily="34" charset="0"/>
                <a:cs typeface="Arial" panose="020B0604020202020204" pitchFamily="34" charset="0"/>
              </a:rPr>
              <a:t>Department of Chemistry, The University of Western Ontario, London N6A 3K7, ON, Canada</a:t>
            </a:r>
            <a:endParaRPr lang="en-CA" sz="2800" dirty="0">
              <a:solidFill>
                <a:schemeClr val="bg1"/>
              </a:solidFill>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pic>
        <p:nvPicPr>
          <p:cNvPr id="1061" name="Picture 1060" descr="A person wearing glasses and smiling&#10;&#10;Description automatically generated">
            <a:extLst>
              <a:ext uri="{FF2B5EF4-FFF2-40B4-BE49-F238E27FC236}">
                <a16:creationId xmlns:a16="http://schemas.microsoft.com/office/drawing/2014/main" id="{C1275EBE-D68E-784F-A6F6-5D7EDD39BE5F}"/>
              </a:ext>
            </a:extLst>
          </p:cNvPr>
          <p:cNvPicPr>
            <a:picLocks noChangeAspect="1"/>
          </p:cNvPicPr>
          <p:nvPr/>
        </p:nvPicPr>
        <p:blipFill>
          <a:blip r:embed="rId32">
            <a:extLst>
              <a:ext uri="{BEBA8EAE-BF5A-486C-A8C5-ECC9F3942E4B}">
                <a14:imgProps xmlns:a14="http://schemas.microsoft.com/office/drawing/2010/main">
                  <a14:imgLayer r:embed="rId33">
                    <a14:imgEffect>
                      <a14:sharpenSoften amount="25000"/>
                    </a14:imgEffect>
                  </a14:imgLayer>
                </a14:imgProps>
              </a:ext>
              <a:ext uri="{28A0092B-C50C-407E-A947-70E740481C1C}">
                <a14:useLocalDpi xmlns:a14="http://schemas.microsoft.com/office/drawing/2010/main" val="0"/>
              </a:ext>
            </a:extLst>
          </a:blip>
          <a:stretch>
            <a:fillRect/>
          </a:stretch>
        </p:blipFill>
        <p:spPr>
          <a:xfrm>
            <a:off x="7286214" y="764201"/>
            <a:ext cx="3612686" cy="4515857"/>
          </a:xfrm>
          <a:prstGeom prst="ellipse">
            <a:avLst/>
          </a:prstGeom>
          <a:scene3d>
            <a:camera prst="orthographicFront"/>
            <a:lightRig rig="threePt" dir="t"/>
          </a:scene3d>
          <a:sp3d>
            <a:bevelT/>
          </a:sp3d>
        </p:spPr>
      </p:pic>
      <p:sp>
        <p:nvSpPr>
          <p:cNvPr id="1062" name="TextBox 1061">
            <a:extLst>
              <a:ext uri="{FF2B5EF4-FFF2-40B4-BE49-F238E27FC236}">
                <a16:creationId xmlns:a16="http://schemas.microsoft.com/office/drawing/2014/main" id="{3415C74D-72F5-E567-721D-919E1AD599DA}"/>
              </a:ext>
            </a:extLst>
          </p:cNvPr>
          <p:cNvSpPr txBox="1"/>
          <p:nvPr/>
        </p:nvSpPr>
        <p:spPr>
          <a:xfrm>
            <a:off x="21094581" y="20371250"/>
            <a:ext cx="17026080" cy="584775"/>
          </a:xfrm>
          <a:prstGeom prst="rect">
            <a:avLst/>
          </a:prstGeom>
          <a:noFill/>
        </p:spPr>
        <p:txBody>
          <a:bodyPr wrap="square" rtlCol="0">
            <a:spAutoFit/>
          </a:bodyPr>
          <a:lstStyle/>
          <a:p>
            <a:pPr algn="ctr"/>
            <a:r>
              <a:rPr lang="en-US" sz="1600" dirty="0"/>
              <a:t>Figure 5: Normalized spectra of the a) Er 4d, b) Er 3d, and c) Er M4VV peaks from each erbium standard compound measured. Main peak positions are highlighted with the dotted red lines to show the shifts observed with changes in chemical state. </a:t>
            </a:r>
            <a:r>
              <a:rPr lang="en-US" sz="1600" b="1" dirty="0">
                <a:cs typeface="Arial" panose="020B0604020202020204" pitchFamily="34" charset="0"/>
              </a:rPr>
              <a:t>*Surface oxide is still observed in Er metal, noted by the presence of the O 1s peak (Figure 6) and rounded Er 4d structure.</a:t>
            </a:r>
            <a:r>
              <a:rPr lang="en-US" sz="1600" b="1" baseline="30000" dirty="0">
                <a:cs typeface="Arial" panose="020B0604020202020204" pitchFamily="34" charset="0"/>
              </a:rPr>
              <a:t>[6]</a:t>
            </a:r>
            <a:endParaRPr lang="en-US" sz="1600" b="1" dirty="0">
              <a:cs typeface="Arial" panose="020B0604020202020204" pitchFamily="34" charset="0"/>
            </a:endParaRPr>
          </a:p>
        </p:txBody>
      </p:sp>
      <p:sp>
        <p:nvSpPr>
          <p:cNvPr id="1072" name="TextBox 1071">
            <a:extLst>
              <a:ext uri="{FF2B5EF4-FFF2-40B4-BE49-F238E27FC236}">
                <a16:creationId xmlns:a16="http://schemas.microsoft.com/office/drawing/2014/main" id="{0A827922-85B8-F04A-4EDA-E4C56810DBC2}"/>
              </a:ext>
            </a:extLst>
          </p:cNvPr>
          <p:cNvSpPr txBox="1"/>
          <p:nvPr/>
        </p:nvSpPr>
        <p:spPr>
          <a:xfrm>
            <a:off x="21174174" y="10557712"/>
            <a:ext cx="458780" cy="454465"/>
          </a:xfrm>
          <a:prstGeom prst="rect">
            <a:avLst/>
          </a:prstGeom>
          <a:noFill/>
        </p:spPr>
        <p:txBody>
          <a:bodyPr wrap="none" rtlCol="0">
            <a:spAutoFit/>
          </a:bodyPr>
          <a:lstStyle/>
          <a:p>
            <a:r>
              <a:rPr lang="en-US" sz="2414" dirty="0">
                <a:latin typeface="Arial" panose="020B0604020202020204" pitchFamily="34" charset="0"/>
                <a:cs typeface="Arial" panose="020B0604020202020204" pitchFamily="34" charset="0"/>
              </a:rPr>
              <a:t>a)</a:t>
            </a:r>
          </a:p>
        </p:txBody>
      </p:sp>
      <p:sp>
        <p:nvSpPr>
          <p:cNvPr id="1074" name="TextBox 1073">
            <a:extLst>
              <a:ext uri="{FF2B5EF4-FFF2-40B4-BE49-F238E27FC236}">
                <a16:creationId xmlns:a16="http://schemas.microsoft.com/office/drawing/2014/main" id="{7D077778-209E-DF13-D518-19C7D3B5F9B1}"/>
              </a:ext>
            </a:extLst>
          </p:cNvPr>
          <p:cNvSpPr txBox="1"/>
          <p:nvPr/>
        </p:nvSpPr>
        <p:spPr>
          <a:xfrm>
            <a:off x="27211037" y="10557332"/>
            <a:ext cx="458780" cy="463845"/>
          </a:xfrm>
          <a:prstGeom prst="rect">
            <a:avLst/>
          </a:prstGeom>
          <a:noFill/>
        </p:spPr>
        <p:txBody>
          <a:bodyPr wrap="none" rtlCol="0">
            <a:spAutoFit/>
          </a:bodyPr>
          <a:lstStyle/>
          <a:p>
            <a:r>
              <a:rPr lang="en-US" sz="2414" dirty="0">
                <a:latin typeface="Arial" panose="020B0604020202020204" pitchFamily="34" charset="0"/>
                <a:cs typeface="Arial" panose="020B0604020202020204" pitchFamily="34" charset="0"/>
              </a:rPr>
              <a:t>b)</a:t>
            </a:r>
          </a:p>
        </p:txBody>
      </p:sp>
      <p:sp>
        <p:nvSpPr>
          <p:cNvPr id="1079" name="TextBox 1078">
            <a:extLst>
              <a:ext uri="{FF2B5EF4-FFF2-40B4-BE49-F238E27FC236}">
                <a16:creationId xmlns:a16="http://schemas.microsoft.com/office/drawing/2014/main" id="{C9A61184-9190-5045-5A68-2C7A2C2E608F}"/>
              </a:ext>
            </a:extLst>
          </p:cNvPr>
          <p:cNvSpPr txBox="1"/>
          <p:nvPr/>
        </p:nvSpPr>
        <p:spPr>
          <a:xfrm>
            <a:off x="33242204" y="10548332"/>
            <a:ext cx="442750" cy="463845"/>
          </a:xfrm>
          <a:prstGeom prst="rect">
            <a:avLst/>
          </a:prstGeom>
          <a:noFill/>
        </p:spPr>
        <p:txBody>
          <a:bodyPr wrap="none" rtlCol="0">
            <a:spAutoFit/>
          </a:bodyPr>
          <a:lstStyle/>
          <a:p>
            <a:r>
              <a:rPr lang="en-US" sz="2414" dirty="0">
                <a:latin typeface="Arial" panose="020B0604020202020204" pitchFamily="34" charset="0"/>
                <a:cs typeface="Arial" panose="020B0604020202020204" pitchFamily="34" charset="0"/>
              </a:rPr>
              <a:t>c)</a:t>
            </a:r>
          </a:p>
        </p:txBody>
      </p:sp>
      <p:sp>
        <p:nvSpPr>
          <p:cNvPr id="138" name="TextBox 137">
            <a:extLst>
              <a:ext uri="{FF2B5EF4-FFF2-40B4-BE49-F238E27FC236}">
                <a16:creationId xmlns:a16="http://schemas.microsoft.com/office/drawing/2014/main" id="{6C98FFBE-CB9E-277A-34DF-2F36F894359A}"/>
              </a:ext>
            </a:extLst>
          </p:cNvPr>
          <p:cNvSpPr txBox="1"/>
          <p:nvPr/>
        </p:nvSpPr>
        <p:spPr>
          <a:xfrm>
            <a:off x="20484734" y="26588941"/>
            <a:ext cx="8989086" cy="584775"/>
          </a:xfrm>
          <a:prstGeom prst="rect">
            <a:avLst/>
          </a:prstGeom>
          <a:noFill/>
        </p:spPr>
        <p:txBody>
          <a:bodyPr wrap="square" rtlCol="0">
            <a:spAutoFit/>
          </a:bodyPr>
          <a:lstStyle/>
          <a:p>
            <a:pPr algn="ctr"/>
            <a:r>
              <a:rPr lang="en-US" sz="1600" dirty="0"/>
              <a:t>Figure 6: Survey scan spectra of Ar</a:t>
            </a:r>
            <a:r>
              <a:rPr lang="en-US" sz="1600" baseline="-25000" dirty="0"/>
              <a:t>500</a:t>
            </a:r>
            <a:r>
              <a:rPr lang="en-US" sz="1200" dirty="0"/>
              <a:t>+</a:t>
            </a:r>
            <a:r>
              <a:rPr lang="en-US" sz="1600" dirty="0"/>
              <a:t> sputter-cleaned Er metal taken with Al K𝛼 (blue) and Ag L𝛼 (red) </a:t>
            </a:r>
          </a:p>
          <a:p>
            <a:pPr algn="ctr"/>
            <a:r>
              <a:rPr lang="en-US" sz="1600" dirty="0"/>
              <a:t>X-ray sources. Spectra are normalized to the Er 4d peak at 168 eV. Auger peaks are marked in green.</a:t>
            </a:r>
          </a:p>
        </p:txBody>
      </p:sp>
      <p:grpSp>
        <p:nvGrpSpPr>
          <p:cNvPr id="1139" name="Group 1138">
            <a:extLst>
              <a:ext uri="{FF2B5EF4-FFF2-40B4-BE49-F238E27FC236}">
                <a16:creationId xmlns:a16="http://schemas.microsoft.com/office/drawing/2014/main" id="{F7D2ADA7-6A0D-6DCC-3D9C-302A9F36EF9D}"/>
              </a:ext>
            </a:extLst>
          </p:cNvPr>
          <p:cNvGrpSpPr/>
          <p:nvPr/>
        </p:nvGrpSpPr>
        <p:grpSpPr>
          <a:xfrm>
            <a:off x="20484734" y="20973042"/>
            <a:ext cx="8989086" cy="5618179"/>
            <a:chOff x="20433368" y="21046119"/>
            <a:chExt cx="8989086" cy="5618179"/>
          </a:xfrm>
        </p:grpSpPr>
        <p:pic>
          <p:nvPicPr>
            <p:cNvPr id="137" name="Picture 136">
              <a:extLst>
                <a:ext uri="{FF2B5EF4-FFF2-40B4-BE49-F238E27FC236}">
                  <a16:creationId xmlns:a16="http://schemas.microsoft.com/office/drawing/2014/main" id="{1AB0F06D-D9F3-11F3-6FC6-1F1C09E6476B}"/>
                </a:ext>
              </a:extLst>
            </p:cNvPr>
            <p:cNvPicPr>
              <a:picLocks noChangeAspect="1"/>
            </p:cNvPicPr>
            <p:nvPr/>
          </p:nvPicPr>
          <p:blipFill>
            <a:blip r:embed="rId34">
              <a:extLst>
                <a:ext uri="{28A0092B-C50C-407E-A947-70E740481C1C}">
                  <a14:useLocalDpi xmlns:a14="http://schemas.microsoft.com/office/drawing/2010/main" val="0"/>
                </a:ext>
              </a:extLst>
            </a:blip>
            <a:srcRect/>
            <a:stretch/>
          </p:blipFill>
          <p:spPr>
            <a:xfrm>
              <a:off x="20433368" y="21046119"/>
              <a:ext cx="8989086" cy="5618179"/>
            </a:xfrm>
            <a:prstGeom prst="roundRect">
              <a:avLst>
                <a:gd name="adj" fmla="val 6141"/>
              </a:avLst>
            </a:prstGeom>
            <a:ln w="38100">
              <a:solidFill>
                <a:schemeClr val="tx1"/>
              </a:solidFill>
            </a:ln>
          </p:spPr>
        </p:pic>
        <p:sp>
          <p:nvSpPr>
            <p:cNvPr id="1064" name="TextBox 1063">
              <a:extLst>
                <a:ext uri="{FF2B5EF4-FFF2-40B4-BE49-F238E27FC236}">
                  <a16:creationId xmlns:a16="http://schemas.microsoft.com/office/drawing/2014/main" id="{717BE377-4D9D-4689-EEDB-93C2BB5848E4}"/>
                </a:ext>
              </a:extLst>
            </p:cNvPr>
            <p:cNvSpPr txBox="1"/>
            <p:nvPr/>
          </p:nvSpPr>
          <p:spPr>
            <a:xfrm>
              <a:off x="21488590" y="24160715"/>
              <a:ext cx="2002794" cy="707886"/>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Strong Er 3d peaks visible</a:t>
              </a:r>
            </a:p>
          </p:txBody>
        </p:sp>
        <p:sp>
          <p:nvSpPr>
            <p:cNvPr id="1069" name="TextBox 1068">
              <a:extLst>
                <a:ext uri="{FF2B5EF4-FFF2-40B4-BE49-F238E27FC236}">
                  <a16:creationId xmlns:a16="http://schemas.microsoft.com/office/drawing/2014/main" id="{A5552065-7584-FBE3-C257-88132D123251}"/>
                </a:ext>
              </a:extLst>
            </p:cNvPr>
            <p:cNvSpPr txBox="1"/>
            <p:nvPr/>
          </p:nvSpPr>
          <p:spPr>
            <a:xfrm>
              <a:off x="21825266" y="25379465"/>
              <a:ext cx="6205290" cy="400110"/>
            </a:xfrm>
            <a:prstGeom prst="rect">
              <a:avLst/>
            </a:prstGeom>
            <a:noFill/>
          </p:spPr>
          <p:txBody>
            <a:bodyPr wrap="square" rtlCol="0">
              <a:spAutoFit/>
            </a:bodyPr>
            <a:lstStyle/>
            <a:p>
              <a:pPr algn="ctr"/>
              <a:r>
                <a:rPr lang="en-US" sz="2000" dirty="0">
                  <a:solidFill>
                    <a:srgbClr val="00B050"/>
                  </a:solidFill>
                  <a:latin typeface="Arial" panose="020B0604020202020204" pitchFamily="34" charset="0"/>
                  <a:cs typeface="Arial" panose="020B0604020202020204" pitchFamily="34" charset="0"/>
                </a:rPr>
                <a:t>Auger peaks </a:t>
              </a:r>
              <a:r>
                <a:rPr lang="en-US" sz="2000" dirty="0">
                  <a:latin typeface="Arial" panose="020B0604020202020204" pitchFamily="34" charset="0"/>
                  <a:cs typeface="Arial" panose="020B0604020202020204" pitchFamily="34" charset="0"/>
                </a:rPr>
                <a:t>‘shift’ to higher binding energy</a:t>
              </a:r>
            </a:p>
          </p:txBody>
        </p:sp>
        <p:sp>
          <p:nvSpPr>
            <p:cNvPr id="1075" name="TextBox 1074">
              <a:extLst>
                <a:ext uri="{FF2B5EF4-FFF2-40B4-BE49-F238E27FC236}">
                  <a16:creationId xmlns:a16="http://schemas.microsoft.com/office/drawing/2014/main" id="{403937A4-FD7D-16A6-51B4-DB8622AE3D7A}"/>
                </a:ext>
              </a:extLst>
            </p:cNvPr>
            <p:cNvSpPr txBox="1"/>
            <p:nvPr/>
          </p:nvSpPr>
          <p:spPr>
            <a:xfrm>
              <a:off x="25009534" y="21421278"/>
              <a:ext cx="3912100" cy="1015663"/>
            </a:xfrm>
            <a:prstGeom prst="rect">
              <a:avLst/>
            </a:prstGeom>
            <a:noFill/>
          </p:spPr>
          <p:txBody>
            <a:bodyPr wrap="square" rtlCol="0">
              <a:spAutoFit/>
            </a:bodyPr>
            <a:lstStyle/>
            <a:p>
              <a:pPr algn="ctr"/>
              <a:r>
                <a:rPr lang="en-US" sz="2000" dirty="0">
                  <a:latin typeface="Arial" panose="020B0604020202020204" pitchFamily="34" charset="0"/>
                  <a:cs typeface="Arial" panose="020B0604020202020204" pitchFamily="34" charset="0"/>
                </a:rPr>
                <a:t>With </a:t>
              </a:r>
              <a:r>
                <a:rPr lang="en-US" sz="2000" dirty="0">
                  <a:solidFill>
                    <a:schemeClr val="tx1"/>
                  </a:solidFill>
                  <a:latin typeface="Arial" panose="020B0604020202020204" pitchFamily="34" charset="0"/>
                  <a:cs typeface="Arial" panose="020B0604020202020204" pitchFamily="34" charset="0"/>
                </a:rPr>
                <a:t>Al </a:t>
              </a:r>
              <a:r>
                <a:rPr lang="en-US" sz="2000" dirty="0">
                  <a:latin typeface="Arial" panose="020B0604020202020204" pitchFamily="34" charset="0"/>
                  <a:cs typeface="Arial" panose="020B0604020202020204" pitchFamily="34" charset="0"/>
                </a:rPr>
                <a:t>K</a:t>
              </a:r>
              <a:r>
                <a:rPr lang="en-US" sz="2000" dirty="0">
                  <a:solidFill>
                    <a:schemeClr val="tx1"/>
                  </a:solidFill>
                  <a:latin typeface="Arial" panose="020B0604020202020204" pitchFamily="34" charset="0"/>
                  <a:cs typeface="Arial" panose="020B0604020202020204" pitchFamily="34" charset="0"/>
                </a:rPr>
                <a:t>𝛼 X-rays, </a:t>
              </a:r>
              <a:r>
                <a:rPr lang="en-US" sz="2000" dirty="0">
                  <a:latin typeface="Arial" panose="020B0604020202020204" pitchFamily="34" charset="0"/>
                  <a:cs typeface="Arial" panose="020B0604020202020204" pitchFamily="34" charset="0"/>
                </a:rPr>
                <a:t>Er Auger peaks interfere with many peaks of interest, notably the C 1s peak</a:t>
              </a:r>
            </a:p>
          </p:txBody>
        </p:sp>
        <p:cxnSp>
          <p:nvCxnSpPr>
            <p:cNvPr id="1076" name="Straight Arrow Connector 1075">
              <a:extLst>
                <a:ext uri="{FF2B5EF4-FFF2-40B4-BE49-F238E27FC236}">
                  <a16:creationId xmlns:a16="http://schemas.microsoft.com/office/drawing/2014/main" id="{6CBD2CCD-DAC2-6385-2E46-42D1BDCD2D78}"/>
                </a:ext>
              </a:extLst>
            </p:cNvPr>
            <p:cNvCxnSpPr>
              <a:cxnSpLocks/>
            </p:cNvCxnSpPr>
            <p:nvPr/>
          </p:nvCxnSpPr>
          <p:spPr>
            <a:xfrm flipV="1">
              <a:off x="23339570" y="24231671"/>
              <a:ext cx="983565" cy="292049"/>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211" name="TextBox 1210">
              <a:extLst>
                <a:ext uri="{FF2B5EF4-FFF2-40B4-BE49-F238E27FC236}">
                  <a16:creationId xmlns:a16="http://schemas.microsoft.com/office/drawing/2014/main" id="{9C1CE93A-A2F1-FB00-E543-1405F45CF29C}"/>
                </a:ext>
              </a:extLst>
            </p:cNvPr>
            <p:cNvSpPr txBox="1"/>
            <p:nvPr/>
          </p:nvSpPr>
          <p:spPr>
            <a:xfrm>
              <a:off x="21371519" y="21237514"/>
              <a:ext cx="2332690" cy="400110"/>
            </a:xfrm>
            <a:prstGeom prst="rect">
              <a:avLst/>
            </a:prstGeom>
            <a:noFill/>
          </p:spPr>
          <p:txBody>
            <a:bodyPr wrap="none" rtlCol="0">
              <a:spAutoFit/>
            </a:bodyPr>
            <a:lstStyle/>
            <a:p>
              <a:r>
                <a:rPr lang="en-US" sz="2000" dirty="0">
                  <a:solidFill>
                    <a:schemeClr val="tx1"/>
                  </a:solidFill>
                  <a:latin typeface="Arial" panose="020B0604020202020204" pitchFamily="34" charset="0"/>
                  <a:cs typeface="Arial" panose="020B0604020202020204" pitchFamily="34" charset="0"/>
                </a:rPr>
                <a:t>Al </a:t>
              </a:r>
              <a:r>
                <a:rPr lang="en-US" sz="2000" dirty="0">
                  <a:latin typeface="Arial" panose="020B0604020202020204" pitchFamily="34" charset="0"/>
                  <a:cs typeface="Arial" panose="020B0604020202020204" pitchFamily="34" charset="0"/>
                </a:rPr>
                <a:t>K</a:t>
              </a:r>
              <a:r>
                <a:rPr lang="en-US" sz="2000" dirty="0">
                  <a:solidFill>
                    <a:schemeClr val="tx1"/>
                  </a:solidFill>
                  <a:latin typeface="Arial" panose="020B0604020202020204" pitchFamily="34" charset="0"/>
                  <a:cs typeface="Arial" panose="020B0604020202020204" pitchFamily="34" charset="0"/>
                </a:rPr>
                <a:t>𝛼 – 1486.6 eV </a:t>
              </a:r>
              <a:endParaRPr lang="en-US" sz="2000" dirty="0">
                <a:latin typeface="Arial" panose="020B0604020202020204" pitchFamily="34" charset="0"/>
                <a:cs typeface="Arial" panose="020B0604020202020204" pitchFamily="34" charset="0"/>
              </a:endParaRPr>
            </a:p>
          </p:txBody>
        </p:sp>
        <p:cxnSp>
          <p:nvCxnSpPr>
            <p:cNvPr id="141" name="Straight Connector 140">
              <a:extLst>
                <a:ext uri="{FF2B5EF4-FFF2-40B4-BE49-F238E27FC236}">
                  <a16:creationId xmlns:a16="http://schemas.microsoft.com/office/drawing/2014/main" id="{CC75C786-60CF-CB77-CE47-6E07A9DE39AF}"/>
                </a:ext>
              </a:extLst>
            </p:cNvPr>
            <p:cNvCxnSpPr/>
            <p:nvPr/>
          </p:nvCxnSpPr>
          <p:spPr>
            <a:xfrm>
              <a:off x="21046877" y="21436220"/>
              <a:ext cx="326695" cy="0"/>
            </a:xfrm>
            <a:prstGeom prst="line">
              <a:avLst/>
            </a:prstGeom>
            <a:ln w="38100">
              <a:solidFill>
                <a:srgbClr val="0000FF"/>
              </a:solidFill>
            </a:ln>
          </p:spPr>
          <p:style>
            <a:lnRef idx="1">
              <a:schemeClr val="accent1"/>
            </a:lnRef>
            <a:fillRef idx="0">
              <a:schemeClr val="accent1"/>
            </a:fillRef>
            <a:effectRef idx="0">
              <a:schemeClr val="accent1"/>
            </a:effectRef>
            <a:fontRef idx="minor">
              <a:schemeClr val="tx1"/>
            </a:fontRef>
          </p:style>
        </p:cxnSp>
        <p:sp>
          <p:nvSpPr>
            <p:cNvPr id="142" name="TextBox 141">
              <a:extLst>
                <a:ext uri="{FF2B5EF4-FFF2-40B4-BE49-F238E27FC236}">
                  <a16:creationId xmlns:a16="http://schemas.microsoft.com/office/drawing/2014/main" id="{DD3A01B4-ED06-87A3-B763-5810F01DB886}"/>
                </a:ext>
              </a:extLst>
            </p:cNvPr>
            <p:cNvSpPr txBox="1"/>
            <p:nvPr/>
          </p:nvSpPr>
          <p:spPr>
            <a:xfrm>
              <a:off x="21371502" y="21538911"/>
              <a:ext cx="2318263" cy="400110"/>
            </a:xfrm>
            <a:prstGeom prst="rect">
              <a:avLst/>
            </a:prstGeom>
            <a:noFill/>
          </p:spPr>
          <p:txBody>
            <a:bodyPr wrap="none" rtlCol="0">
              <a:spAutoFit/>
            </a:bodyPr>
            <a:lstStyle/>
            <a:p>
              <a:r>
                <a:rPr lang="en-US" sz="2000" dirty="0">
                  <a:solidFill>
                    <a:schemeClr val="tx1"/>
                  </a:solidFill>
                  <a:latin typeface="Arial" panose="020B0604020202020204" pitchFamily="34" charset="0"/>
                  <a:cs typeface="Arial" panose="020B0604020202020204" pitchFamily="34" charset="0"/>
                </a:rPr>
                <a:t>Ag L𝛼 – 2984.3 eV</a:t>
              </a:r>
              <a:endParaRPr lang="en-US" sz="2000" dirty="0">
                <a:latin typeface="Arial" panose="020B0604020202020204" pitchFamily="34" charset="0"/>
                <a:cs typeface="Arial" panose="020B0604020202020204" pitchFamily="34" charset="0"/>
              </a:endParaRPr>
            </a:p>
          </p:txBody>
        </p:sp>
        <p:cxnSp>
          <p:nvCxnSpPr>
            <p:cNvPr id="143" name="Straight Connector 142">
              <a:extLst>
                <a:ext uri="{FF2B5EF4-FFF2-40B4-BE49-F238E27FC236}">
                  <a16:creationId xmlns:a16="http://schemas.microsoft.com/office/drawing/2014/main" id="{2991C7C2-FA48-448C-E924-A0080290BB2E}"/>
                </a:ext>
              </a:extLst>
            </p:cNvPr>
            <p:cNvCxnSpPr/>
            <p:nvPr/>
          </p:nvCxnSpPr>
          <p:spPr>
            <a:xfrm>
              <a:off x="21046876" y="21752826"/>
              <a:ext cx="326695" cy="0"/>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sp>
          <p:nvSpPr>
            <p:cNvPr id="144" name="TextBox 143">
              <a:extLst>
                <a:ext uri="{FF2B5EF4-FFF2-40B4-BE49-F238E27FC236}">
                  <a16:creationId xmlns:a16="http://schemas.microsoft.com/office/drawing/2014/main" id="{6DB95EE5-1DA9-7CE6-26D1-F84C1B3D470A}"/>
                </a:ext>
              </a:extLst>
            </p:cNvPr>
            <p:cNvSpPr txBox="1"/>
            <p:nvPr/>
          </p:nvSpPr>
          <p:spPr>
            <a:xfrm rot="16200000">
              <a:off x="22166912" y="22163283"/>
              <a:ext cx="864339"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Er 3p</a:t>
              </a:r>
              <a:r>
                <a:rPr lang="en-US" sz="1600" baseline="-25000" dirty="0">
                  <a:latin typeface="Arial" panose="020B0604020202020204" pitchFamily="34" charset="0"/>
                  <a:cs typeface="Arial" panose="020B0604020202020204" pitchFamily="34" charset="0"/>
                </a:rPr>
                <a:t>1/2</a:t>
              </a:r>
              <a:endParaRPr lang="en-US" sz="1600" dirty="0">
                <a:latin typeface="Arial" panose="020B0604020202020204" pitchFamily="34" charset="0"/>
                <a:cs typeface="Arial" panose="020B0604020202020204" pitchFamily="34" charset="0"/>
              </a:endParaRPr>
            </a:p>
          </p:txBody>
        </p:sp>
        <p:sp>
          <p:nvSpPr>
            <p:cNvPr id="146" name="TextBox 145">
              <a:extLst>
                <a:ext uri="{FF2B5EF4-FFF2-40B4-BE49-F238E27FC236}">
                  <a16:creationId xmlns:a16="http://schemas.microsoft.com/office/drawing/2014/main" id="{FE29B003-6C98-68C9-FFAB-A01ACCDBA11D}"/>
                </a:ext>
              </a:extLst>
            </p:cNvPr>
            <p:cNvSpPr txBox="1"/>
            <p:nvPr/>
          </p:nvSpPr>
          <p:spPr>
            <a:xfrm rot="16200000">
              <a:off x="22792004" y="22214862"/>
              <a:ext cx="864339"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Er 3p</a:t>
              </a:r>
              <a:r>
                <a:rPr lang="en-US" sz="1600" baseline="-25000" dirty="0">
                  <a:latin typeface="Arial" panose="020B0604020202020204" pitchFamily="34" charset="0"/>
                  <a:cs typeface="Arial" panose="020B0604020202020204" pitchFamily="34" charset="0"/>
                </a:rPr>
                <a:t>3/2</a:t>
              </a:r>
              <a:endParaRPr lang="en-US" sz="1600" dirty="0">
                <a:latin typeface="Arial" panose="020B0604020202020204" pitchFamily="34" charset="0"/>
                <a:cs typeface="Arial" panose="020B0604020202020204" pitchFamily="34" charset="0"/>
              </a:endParaRPr>
            </a:p>
          </p:txBody>
        </p:sp>
        <p:sp>
          <p:nvSpPr>
            <p:cNvPr id="149" name="TextBox 148">
              <a:extLst>
                <a:ext uri="{FF2B5EF4-FFF2-40B4-BE49-F238E27FC236}">
                  <a16:creationId xmlns:a16="http://schemas.microsoft.com/office/drawing/2014/main" id="{E18CC9D2-7003-89AB-21A4-AA2E36F11164}"/>
                </a:ext>
              </a:extLst>
            </p:cNvPr>
            <p:cNvSpPr txBox="1"/>
            <p:nvPr/>
          </p:nvSpPr>
          <p:spPr>
            <a:xfrm rot="16200000">
              <a:off x="23573544" y="23096138"/>
              <a:ext cx="914033" cy="338554"/>
            </a:xfrm>
            <a:prstGeom prst="rect">
              <a:avLst/>
            </a:prstGeom>
            <a:noFill/>
          </p:spPr>
          <p:txBody>
            <a:bodyPr wrap="none" rtlCol="0">
              <a:spAutoFit/>
            </a:bodyPr>
            <a:lstStyle/>
            <a:p>
              <a:r>
                <a:rPr lang="en-US" sz="1600" dirty="0">
                  <a:solidFill>
                    <a:srgbClr val="00B050"/>
                  </a:solidFill>
                  <a:latin typeface="Arial" panose="020B0604020202020204" pitchFamily="34" charset="0"/>
                  <a:cs typeface="Arial" panose="020B0604020202020204" pitchFamily="34" charset="0"/>
                </a:rPr>
                <a:t>Er MNN</a:t>
              </a:r>
            </a:p>
          </p:txBody>
        </p:sp>
        <p:sp>
          <p:nvSpPr>
            <p:cNvPr id="150" name="TextBox 149">
              <a:extLst>
                <a:ext uri="{FF2B5EF4-FFF2-40B4-BE49-F238E27FC236}">
                  <a16:creationId xmlns:a16="http://schemas.microsoft.com/office/drawing/2014/main" id="{033ADCB3-F6A5-4F12-2886-C8E53579155D}"/>
                </a:ext>
              </a:extLst>
            </p:cNvPr>
            <p:cNvSpPr txBox="1"/>
            <p:nvPr/>
          </p:nvSpPr>
          <p:spPr>
            <a:xfrm rot="16200000">
              <a:off x="20715396" y="22814901"/>
              <a:ext cx="766557" cy="338554"/>
            </a:xfrm>
            <a:prstGeom prst="rect">
              <a:avLst/>
            </a:prstGeom>
            <a:noFill/>
          </p:spPr>
          <p:txBody>
            <a:bodyPr wrap="none" rtlCol="0">
              <a:spAutoFit/>
            </a:bodyPr>
            <a:lstStyle/>
            <a:p>
              <a:r>
                <a:rPr lang="en-US" sz="1600" dirty="0">
                  <a:solidFill>
                    <a:srgbClr val="00B050"/>
                  </a:solidFill>
                  <a:latin typeface="Arial" panose="020B0604020202020204" pitchFamily="34" charset="0"/>
                  <a:cs typeface="Arial" panose="020B0604020202020204" pitchFamily="34" charset="0"/>
                </a:rPr>
                <a:t>O KLL</a:t>
              </a:r>
            </a:p>
          </p:txBody>
        </p:sp>
        <p:sp>
          <p:nvSpPr>
            <p:cNvPr id="151" name="TextBox 150">
              <a:extLst>
                <a:ext uri="{FF2B5EF4-FFF2-40B4-BE49-F238E27FC236}">
                  <a16:creationId xmlns:a16="http://schemas.microsoft.com/office/drawing/2014/main" id="{23100DFB-39DF-A50C-A56A-D5CEB0EB4844}"/>
                </a:ext>
              </a:extLst>
            </p:cNvPr>
            <p:cNvSpPr txBox="1"/>
            <p:nvPr/>
          </p:nvSpPr>
          <p:spPr>
            <a:xfrm rot="16200000">
              <a:off x="23853061" y="21535692"/>
              <a:ext cx="864339"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Er 3d</a:t>
              </a:r>
              <a:r>
                <a:rPr lang="en-US" sz="1600" baseline="-25000" dirty="0">
                  <a:latin typeface="Arial" panose="020B0604020202020204" pitchFamily="34" charset="0"/>
                  <a:cs typeface="Arial" panose="020B0604020202020204" pitchFamily="34" charset="0"/>
                </a:rPr>
                <a:t>3/2</a:t>
              </a:r>
              <a:endParaRPr lang="en-US" sz="1600" dirty="0">
                <a:latin typeface="Arial" panose="020B0604020202020204" pitchFamily="34" charset="0"/>
                <a:cs typeface="Arial" panose="020B0604020202020204" pitchFamily="34" charset="0"/>
              </a:endParaRPr>
            </a:p>
          </p:txBody>
        </p:sp>
        <p:sp>
          <p:nvSpPr>
            <p:cNvPr id="153" name="TextBox 152">
              <a:extLst>
                <a:ext uri="{FF2B5EF4-FFF2-40B4-BE49-F238E27FC236}">
                  <a16:creationId xmlns:a16="http://schemas.microsoft.com/office/drawing/2014/main" id="{EEAC6B88-9AAC-D65F-641B-5B9DC2E81B94}"/>
                </a:ext>
              </a:extLst>
            </p:cNvPr>
            <p:cNvSpPr txBox="1"/>
            <p:nvPr/>
          </p:nvSpPr>
          <p:spPr>
            <a:xfrm rot="16200000">
              <a:off x="24133850" y="21860433"/>
              <a:ext cx="864339"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Er 3d</a:t>
              </a:r>
              <a:r>
                <a:rPr lang="en-US" sz="1600" baseline="-25000" dirty="0">
                  <a:latin typeface="Arial" panose="020B0604020202020204" pitchFamily="34" charset="0"/>
                  <a:cs typeface="Arial" panose="020B0604020202020204" pitchFamily="34" charset="0"/>
                </a:rPr>
                <a:t>5/2</a:t>
              </a:r>
              <a:endParaRPr lang="en-US" sz="1600" dirty="0">
                <a:latin typeface="Arial" panose="020B0604020202020204" pitchFamily="34" charset="0"/>
                <a:cs typeface="Arial" panose="020B0604020202020204" pitchFamily="34" charset="0"/>
              </a:endParaRPr>
            </a:p>
          </p:txBody>
        </p:sp>
        <p:sp>
          <p:nvSpPr>
            <p:cNvPr id="155" name="TextBox 154">
              <a:extLst>
                <a:ext uri="{FF2B5EF4-FFF2-40B4-BE49-F238E27FC236}">
                  <a16:creationId xmlns:a16="http://schemas.microsoft.com/office/drawing/2014/main" id="{2ECEBD73-E7B9-7BD4-B538-CD31B987BFBF}"/>
                </a:ext>
              </a:extLst>
            </p:cNvPr>
            <p:cNvSpPr txBox="1"/>
            <p:nvPr/>
          </p:nvSpPr>
          <p:spPr>
            <a:xfrm rot="16200000">
              <a:off x="27134430" y="23639647"/>
              <a:ext cx="619080"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O 1s</a:t>
              </a:r>
            </a:p>
          </p:txBody>
        </p:sp>
        <p:sp>
          <p:nvSpPr>
            <p:cNvPr id="157" name="TextBox 156">
              <a:extLst>
                <a:ext uri="{FF2B5EF4-FFF2-40B4-BE49-F238E27FC236}">
                  <a16:creationId xmlns:a16="http://schemas.microsoft.com/office/drawing/2014/main" id="{2717094E-1226-5BC8-0D5B-7396A12E2450}"/>
                </a:ext>
              </a:extLst>
            </p:cNvPr>
            <p:cNvSpPr txBox="1"/>
            <p:nvPr/>
          </p:nvSpPr>
          <p:spPr>
            <a:xfrm rot="16200000">
              <a:off x="25606715" y="24021946"/>
              <a:ext cx="766557" cy="338554"/>
            </a:xfrm>
            <a:prstGeom prst="rect">
              <a:avLst/>
            </a:prstGeom>
            <a:noFill/>
          </p:spPr>
          <p:txBody>
            <a:bodyPr wrap="none" rtlCol="0">
              <a:spAutoFit/>
            </a:bodyPr>
            <a:lstStyle/>
            <a:p>
              <a:r>
                <a:rPr lang="en-US" sz="1600" dirty="0">
                  <a:solidFill>
                    <a:srgbClr val="00B050"/>
                  </a:solidFill>
                  <a:latin typeface="Arial" panose="020B0604020202020204" pitchFamily="34" charset="0"/>
                  <a:cs typeface="Arial" panose="020B0604020202020204" pitchFamily="34" charset="0"/>
                </a:rPr>
                <a:t>O KLL</a:t>
              </a:r>
            </a:p>
          </p:txBody>
        </p:sp>
        <p:sp>
          <p:nvSpPr>
            <p:cNvPr id="159" name="TextBox 158">
              <a:extLst>
                <a:ext uri="{FF2B5EF4-FFF2-40B4-BE49-F238E27FC236}">
                  <a16:creationId xmlns:a16="http://schemas.microsoft.com/office/drawing/2014/main" id="{5CA0D9C2-847B-ABFB-61A9-567AD09138F4}"/>
                </a:ext>
              </a:extLst>
            </p:cNvPr>
            <p:cNvSpPr txBox="1"/>
            <p:nvPr/>
          </p:nvSpPr>
          <p:spPr>
            <a:xfrm rot="16200000">
              <a:off x="27242892" y="23291373"/>
              <a:ext cx="914033" cy="338554"/>
            </a:xfrm>
            <a:prstGeom prst="rect">
              <a:avLst/>
            </a:prstGeom>
            <a:noFill/>
          </p:spPr>
          <p:txBody>
            <a:bodyPr wrap="none" rtlCol="0">
              <a:spAutoFit/>
            </a:bodyPr>
            <a:lstStyle/>
            <a:p>
              <a:r>
                <a:rPr lang="en-US" sz="1600" dirty="0">
                  <a:solidFill>
                    <a:srgbClr val="00B050"/>
                  </a:solidFill>
                  <a:latin typeface="Arial" panose="020B0604020202020204" pitchFamily="34" charset="0"/>
                  <a:cs typeface="Arial" panose="020B0604020202020204" pitchFamily="34" charset="0"/>
                </a:rPr>
                <a:t>Er MNN</a:t>
              </a:r>
            </a:p>
          </p:txBody>
        </p:sp>
        <p:sp>
          <p:nvSpPr>
            <p:cNvPr id="160" name="TextBox 159">
              <a:extLst>
                <a:ext uri="{FF2B5EF4-FFF2-40B4-BE49-F238E27FC236}">
                  <a16:creationId xmlns:a16="http://schemas.microsoft.com/office/drawing/2014/main" id="{9D267ACA-78F1-BD4F-A76C-D5A8C56F7FD1}"/>
                </a:ext>
              </a:extLst>
            </p:cNvPr>
            <p:cNvSpPr txBox="1"/>
            <p:nvPr/>
          </p:nvSpPr>
          <p:spPr>
            <a:xfrm rot="16200000">
              <a:off x="27367926" y="24394377"/>
              <a:ext cx="663964"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Er 4s</a:t>
              </a:r>
            </a:p>
          </p:txBody>
        </p:sp>
        <p:sp>
          <p:nvSpPr>
            <p:cNvPr id="161" name="TextBox 160">
              <a:extLst>
                <a:ext uri="{FF2B5EF4-FFF2-40B4-BE49-F238E27FC236}">
                  <a16:creationId xmlns:a16="http://schemas.microsoft.com/office/drawing/2014/main" id="{813E1CC3-259F-D55E-9C4D-080004C39690}"/>
                </a:ext>
              </a:extLst>
            </p:cNvPr>
            <p:cNvSpPr txBox="1"/>
            <p:nvPr/>
          </p:nvSpPr>
          <p:spPr>
            <a:xfrm rot="16200000">
              <a:off x="27792503" y="23938693"/>
              <a:ext cx="675185"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Er 4p</a:t>
              </a:r>
            </a:p>
          </p:txBody>
        </p:sp>
        <p:sp>
          <p:nvSpPr>
            <p:cNvPr id="166" name="TextBox 165">
              <a:extLst>
                <a:ext uri="{FF2B5EF4-FFF2-40B4-BE49-F238E27FC236}">
                  <a16:creationId xmlns:a16="http://schemas.microsoft.com/office/drawing/2014/main" id="{A2F9D0FE-C397-C5B0-A850-E8FF8370C184}"/>
                </a:ext>
              </a:extLst>
            </p:cNvPr>
            <p:cNvSpPr txBox="1"/>
            <p:nvPr/>
          </p:nvSpPr>
          <p:spPr>
            <a:xfrm rot="16200000">
              <a:off x="27891013" y="23845621"/>
              <a:ext cx="914033" cy="338554"/>
            </a:xfrm>
            <a:prstGeom prst="rect">
              <a:avLst/>
            </a:prstGeom>
            <a:noFill/>
          </p:spPr>
          <p:txBody>
            <a:bodyPr wrap="none" rtlCol="0">
              <a:spAutoFit/>
            </a:bodyPr>
            <a:lstStyle/>
            <a:p>
              <a:r>
                <a:rPr lang="en-US" sz="1600" dirty="0">
                  <a:solidFill>
                    <a:srgbClr val="00B050"/>
                  </a:solidFill>
                  <a:latin typeface="Arial" panose="020B0604020202020204" pitchFamily="34" charset="0"/>
                  <a:cs typeface="Arial" panose="020B0604020202020204" pitchFamily="34" charset="0"/>
                </a:rPr>
                <a:t>Er MNN</a:t>
              </a:r>
            </a:p>
          </p:txBody>
        </p:sp>
        <p:sp>
          <p:nvSpPr>
            <p:cNvPr id="1092" name="TextBox 1091">
              <a:extLst>
                <a:ext uri="{FF2B5EF4-FFF2-40B4-BE49-F238E27FC236}">
                  <a16:creationId xmlns:a16="http://schemas.microsoft.com/office/drawing/2014/main" id="{F1DF76B2-22F5-57EB-5E68-CB0587C996EE}"/>
                </a:ext>
              </a:extLst>
            </p:cNvPr>
            <p:cNvSpPr txBox="1"/>
            <p:nvPr/>
          </p:nvSpPr>
          <p:spPr>
            <a:xfrm rot="16200000">
              <a:off x="28276636" y="24349538"/>
              <a:ext cx="675185"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Er 4d</a:t>
              </a:r>
            </a:p>
          </p:txBody>
        </p:sp>
        <p:sp>
          <p:nvSpPr>
            <p:cNvPr id="1093" name="TextBox 1092">
              <a:extLst>
                <a:ext uri="{FF2B5EF4-FFF2-40B4-BE49-F238E27FC236}">
                  <a16:creationId xmlns:a16="http://schemas.microsoft.com/office/drawing/2014/main" id="{91AFDD09-A38C-537C-9F26-8F47C07B14FB}"/>
                </a:ext>
              </a:extLst>
            </p:cNvPr>
            <p:cNvSpPr txBox="1"/>
            <p:nvPr/>
          </p:nvSpPr>
          <p:spPr>
            <a:xfrm rot="16200000">
              <a:off x="28340221" y="24429203"/>
              <a:ext cx="1005403" cy="338554"/>
            </a:xfrm>
            <a:prstGeom prst="rect">
              <a:avLst/>
            </a:prstGeom>
            <a:noFill/>
          </p:spPr>
          <p:txBody>
            <a:bodyPr wrap="none" rtlCol="0">
              <a:spAutoFit/>
            </a:bodyPr>
            <a:lstStyle/>
            <a:p>
              <a:r>
                <a:rPr lang="en-US" sz="1600" dirty="0">
                  <a:solidFill>
                    <a:srgbClr val="00B050"/>
                  </a:solidFill>
                  <a:latin typeface="Arial" panose="020B0604020202020204" pitchFamily="34" charset="0"/>
                  <a:cs typeface="Arial" panose="020B0604020202020204" pitchFamily="34" charset="0"/>
                </a:rPr>
                <a:t>Er M5VV</a:t>
              </a:r>
            </a:p>
          </p:txBody>
        </p:sp>
        <p:sp>
          <p:nvSpPr>
            <p:cNvPr id="1094" name="TextBox 1093">
              <a:extLst>
                <a:ext uri="{FF2B5EF4-FFF2-40B4-BE49-F238E27FC236}">
                  <a16:creationId xmlns:a16="http://schemas.microsoft.com/office/drawing/2014/main" id="{E2514A61-77DE-4FAD-9AC1-8173DE4FBDB8}"/>
                </a:ext>
              </a:extLst>
            </p:cNvPr>
            <p:cNvSpPr txBox="1"/>
            <p:nvPr/>
          </p:nvSpPr>
          <p:spPr>
            <a:xfrm rot="16200000">
              <a:off x="28535399" y="24713908"/>
              <a:ext cx="1005403" cy="338554"/>
            </a:xfrm>
            <a:prstGeom prst="rect">
              <a:avLst/>
            </a:prstGeom>
            <a:noFill/>
          </p:spPr>
          <p:txBody>
            <a:bodyPr wrap="none" rtlCol="0">
              <a:spAutoFit/>
            </a:bodyPr>
            <a:lstStyle/>
            <a:p>
              <a:r>
                <a:rPr lang="en-US" sz="1600" dirty="0">
                  <a:solidFill>
                    <a:srgbClr val="00B050"/>
                  </a:solidFill>
                  <a:latin typeface="Arial" panose="020B0604020202020204" pitchFamily="34" charset="0"/>
                  <a:cs typeface="Arial" panose="020B0604020202020204" pitchFamily="34" charset="0"/>
                </a:rPr>
                <a:t>Er M4VV</a:t>
              </a:r>
            </a:p>
          </p:txBody>
        </p:sp>
        <p:sp>
          <p:nvSpPr>
            <p:cNvPr id="1098" name="TextBox 1097">
              <a:extLst>
                <a:ext uri="{FF2B5EF4-FFF2-40B4-BE49-F238E27FC236}">
                  <a16:creationId xmlns:a16="http://schemas.microsoft.com/office/drawing/2014/main" id="{A755A48E-330A-91C1-CC77-2794AD44ABC3}"/>
                </a:ext>
              </a:extLst>
            </p:cNvPr>
            <p:cNvSpPr txBox="1"/>
            <p:nvPr/>
          </p:nvSpPr>
          <p:spPr>
            <a:xfrm rot="16200000">
              <a:off x="22937680" y="22904470"/>
              <a:ext cx="914033" cy="338554"/>
            </a:xfrm>
            <a:prstGeom prst="rect">
              <a:avLst/>
            </a:prstGeom>
            <a:noFill/>
          </p:spPr>
          <p:txBody>
            <a:bodyPr wrap="none" rtlCol="0">
              <a:spAutoFit/>
            </a:bodyPr>
            <a:lstStyle/>
            <a:p>
              <a:r>
                <a:rPr lang="en-US" sz="1600" dirty="0">
                  <a:solidFill>
                    <a:srgbClr val="00B050"/>
                  </a:solidFill>
                  <a:latin typeface="Arial" panose="020B0604020202020204" pitchFamily="34" charset="0"/>
                  <a:cs typeface="Arial" panose="020B0604020202020204" pitchFamily="34" charset="0"/>
                </a:rPr>
                <a:t>Er MNN</a:t>
              </a:r>
            </a:p>
          </p:txBody>
        </p:sp>
        <p:sp>
          <p:nvSpPr>
            <p:cNvPr id="1107" name="TextBox 1106">
              <a:extLst>
                <a:ext uri="{FF2B5EF4-FFF2-40B4-BE49-F238E27FC236}">
                  <a16:creationId xmlns:a16="http://schemas.microsoft.com/office/drawing/2014/main" id="{B7470638-E32D-3A7E-272B-ED4265D7744D}"/>
                </a:ext>
              </a:extLst>
            </p:cNvPr>
            <p:cNvSpPr txBox="1"/>
            <p:nvPr/>
          </p:nvSpPr>
          <p:spPr>
            <a:xfrm rot="16200000">
              <a:off x="27942768" y="24677673"/>
              <a:ext cx="606256" cy="338554"/>
            </a:xfrm>
            <a:prstGeom prst="rect">
              <a:avLst/>
            </a:prstGeom>
            <a:noFill/>
          </p:spPr>
          <p:txBody>
            <a:bodyPr wrap="none" rtlCol="0">
              <a:spAutoFit/>
            </a:bodyPr>
            <a:lstStyle/>
            <a:p>
              <a:r>
                <a:rPr lang="en-US" sz="1600" dirty="0">
                  <a:latin typeface="Arial" panose="020B0604020202020204" pitchFamily="34" charset="0"/>
                  <a:cs typeface="Arial" panose="020B0604020202020204" pitchFamily="34" charset="0"/>
                </a:rPr>
                <a:t>C 1s</a:t>
              </a:r>
            </a:p>
          </p:txBody>
        </p:sp>
        <p:cxnSp>
          <p:nvCxnSpPr>
            <p:cNvPr id="1114" name="Straight Connector 1113">
              <a:extLst>
                <a:ext uri="{FF2B5EF4-FFF2-40B4-BE49-F238E27FC236}">
                  <a16:creationId xmlns:a16="http://schemas.microsoft.com/office/drawing/2014/main" id="{3DFCAE63-F698-A1AF-AA4B-0CC4007DED19}"/>
                </a:ext>
              </a:extLst>
            </p:cNvPr>
            <p:cNvCxnSpPr>
              <a:cxnSpLocks/>
              <a:stCxn id="155" idx="1"/>
            </p:cNvCxnSpPr>
            <p:nvPr/>
          </p:nvCxnSpPr>
          <p:spPr>
            <a:xfrm>
              <a:off x="27443970" y="24118464"/>
              <a:ext cx="0" cy="591979"/>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18" name="Straight Connector 1117">
              <a:extLst>
                <a:ext uri="{FF2B5EF4-FFF2-40B4-BE49-F238E27FC236}">
                  <a16:creationId xmlns:a16="http://schemas.microsoft.com/office/drawing/2014/main" id="{AF3F89BD-C7C2-F696-7AAE-07A10D8DAF98}"/>
                </a:ext>
              </a:extLst>
            </p:cNvPr>
            <p:cNvCxnSpPr>
              <a:cxnSpLocks/>
            </p:cNvCxnSpPr>
            <p:nvPr/>
          </p:nvCxnSpPr>
          <p:spPr>
            <a:xfrm>
              <a:off x="28136463" y="24409077"/>
              <a:ext cx="0" cy="216000"/>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cxnSp>
          <p:nvCxnSpPr>
            <p:cNvPr id="1128" name="Straight Connector 1127">
              <a:extLst>
                <a:ext uri="{FF2B5EF4-FFF2-40B4-BE49-F238E27FC236}">
                  <a16:creationId xmlns:a16="http://schemas.microsoft.com/office/drawing/2014/main" id="{5CBD23A5-BF92-8A43-B8E9-7868F96D2534}"/>
                </a:ext>
              </a:extLst>
            </p:cNvPr>
            <p:cNvCxnSpPr>
              <a:cxnSpLocks/>
            </p:cNvCxnSpPr>
            <p:nvPr/>
          </p:nvCxnSpPr>
          <p:spPr>
            <a:xfrm>
              <a:off x="27978234" y="24589077"/>
              <a:ext cx="0" cy="232442"/>
            </a:xfrm>
            <a:prstGeom prst="line">
              <a:avLst/>
            </a:prstGeom>
            <a:ln w="25400">
              <a:solidFill>
                <a:schemeClr val="tx1"/>
              </a:solidFill>
              <a:prstDash val="sysDot"/>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mc:Choice xmlns:a14="http://schemas.microsoft.com/office/drawing/2010/main" Requires="a14">
          <p:sp>
            <p:nvSpPr>
              <p:cNvPr id="1133" name="Rounded Rectangle 1132">
                <a:extLst>
                  <a:ext uri="{FF2B5EF4-FFF2-40B4-BE49-F238E27FC236}">
                    <a16:creationId xmlns:a16="http://schemas.microsoft.com/office/drawing/2014/main" id="{6F3EE3EA-A094-15E7-F82F-BB2C50983077}"/>
                  </a:ext>
                </a:extLst>
              </p:cNvPr>
              <p:cNvSpPr/>
              <p:nvPr/>
            </p:nvSpPr>
            <p:spPr>
              <a:xfrm>
                <a:off x="25663559" y="6607468"/>
                <a:ext cx="4003625" cy="647451"/>
              </a:xfrm>
              <a:prstGeom prst="roundRect">
                <a:avLst>
                  <a:gd name="adj" fmla="val 27273"/>
                </a:avLst>
              </a:prstGeom>
              <a:solidFill>
                <a:srgbClr val="D3D3D3"/>
              </a:solid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CA" sz="2648" b="1" i="1" dirty="0" smtClean="0">
                          <a:solidFill>
                            <a:schemeClr val="tx1"/>
                          </a:solidFill>
                          <a:latin typeface="Cambria Math" panose="02040503050406030204" pitchFamily="18" charset="0"/>
                          <a:cs typeface="Arial" panose="020B0604020202020204" pitchFamily="34" charset="0"/>
                        </a:rPr>
                        <m:t>𝑩</m:t>
                      </m:r>
                      <m:r>
                        <a:rPr lang="en-CA" sz="2648" b="1" i="1" dirty="0" smtClean="0">
                          <a:solidFill>
                            <a:schemeClr val="tx1"/>
                          </a:solidFill>
                          <a:latin typeface="Cambria Math" panose="02040503050406030204" pitchFamily="18" charset="0"/>
                          <a:cs typeface="Arial" panose="020B0604020202020204" pitchFamily="34" charset="0"/>
                        </a:rPr>
                        <m:t>.</m:t>
                      </m:r>
                      <m:r>
                        <a:rPr lang="en-CA" sz="2648" b="1" i="1" dirty="0" smtClean="0">
                          <a:solidFill>
                            <a:schemeClr val="tx1"/>
                          </a:solidFill>
                          <a:latin typeface="Cambria Math" panose="02040503050406030204" pitchFamily="18" charset="0"/>
                          <a:cs typeface="Arial" panose="020B0604020202020204" pitchFamily="34" charset="0"/>
                        </a:rPr>
                        <m:t>𝑬</m:t>
                      </m:r>
                      <m:r>
                        <a:rPr lang="en-CA" sz="2648" b="1" i="1" dirty="0" smtClean="0">
                          <a:solidFill>
                            <a:schemeClr val="tx1"/>
                          </a:solidFill>
                          <a:latin typeface="Cambria Math" panose="02040503050406030204" pitchFamily="18" charset="0"/>
                          <a:cs typeface="Arial" panose="020B0604020202020204" pitchFamily="34" charset="0"/>
                        </a:rPr>
                        <m:t>. =</m:t>
                      </m:r>
                      <m:r>
                        <a:rPr lang="en-CA" sz="2648" b="1" i="1" dirty="0" smtClean="0">
                          <a:solidFill>
                            <a:schemeClr val="tx1"/>
                          </a:solidFill>
                          <a:latin typeface="Cambria Math" panose="02040503050406030204" pitchFamily="18" charset="0"/>
                          <a:cs typeface="Arial" panose="020B0604020202020204" pitchFamily="34" charset="0"/>
                        </a:rPr>
                        <m:t>𝒉</m:t>
                      </m:r>
                      <m:r>
                        <a:rPr lang="en-CA" sz="2648" b="1" i="1" dirty="0" smtClean="0">
                          <a:solidFill>
                            <a:schemeClr val="tx1"/>
                          </a:solidFill>
                          <a:latin typeface="Cambria Math" panose="02040503050406030204" pitchFamily="18" charset="0"/>
                          <a:cs typeface="Arial" panose="020B0604020202020204" pitchFamily="34" charset="0"/>
                        </a:rPr>
                        <m:t>𝜈</m:t>
                      </m:r>
                      <m:r>
                        <a:rPr lang="en-CA" sz="2648" b="1" i="1" dirty="0" smtClean="0">
                          <a:solidFill>
                            <a:schemeClr val="tx1"/>
                          </a:solidFill>
                          <a:latin typeface="Cambria Math" panose="02040503050406030204" pitchFamily="18" charset="0"/>
                          <a:cs typeface="Arial" panose="020B0604020202020204" pitchFamily="34" charset="0"/>
                        </a:rPr>
                        <m:t> −(</m:t>
                      </m:r>
                      <m:r>
                        <a:rPr lang="en-CA" sz="2648" b="1" i="1" dirty="0" smtClean="0">
                          <a:solidFill>
                            <a:schemeClr val="tx1"/>
                          </a:solidFill>
                          <a:latin typeface="Cambria Math" panose="02040503050406030204" pitchFamily="18" charset="0"/>
                          <a:cs typeface="Arial" panose="020B0604020202020204" pitchFamily="34" charset="0"/>
                        </a:rPr>
                        <m:t>𝑲</m:t>
                      </m:r>
                      <m:r>
                        <a:rPr lang="en-CA" sz="2648" b="1" i="1" dirty="0" smtClean="0">
                          <a:solidFill>
                            <a:schemeClr val="tx1"/>
                          </a:solidFill>
                          <a:latin typeface="Cambria Math" panose="02040503050406030204" pitchFamily="18" charset="0"/>
                          <a:cs typeface="Arial" panose="020B0604020202020204" pitchFamily="34" charset="0"/>
                        </a:rPr>
                        <m:t>.</m:t>
                      </m:r>
                      <m:r>
                        <a:rPr lang="en-CA" sz="2648" b="1" i="1" dirty="0" smtClean="0">
                          <a:solidFill>
                            <a:schemeClr val="tx1"/>
                          </a:solidFill>
                          <a:latin typeface="Cambria Math" panose="02040503050406030204" pitchFamily="18" charset="0"/>
                          <a:cs typeface="Arial" panose="020B0604020202020204" pitchFamily="34" charset="0"/>
                        </a:rPr>
                        <m:t>𝑬</m:t>
                      </m:r>
                      <m:r>
                        <a:rPr lang="en-CA" sz="2648" b="1" i="1" dirty="0" smtClean="0">
                          <a:solidFill>
                            <a:schemeClr val="tx1"/>
                          </a:solidFill>
                          <a:latin typeface="Cambria Math" panose="02040503050406030204" pitchFamily="18" charset="0"/>
                          <a:cs typeface="Arial" panose="020B0604020202020204" pitchFamily="34" charset="0"/>
                        </a:rPr>
                        <m:t>. + </m:t>
                      </m:r>
                      <m:r>
                        <a:rPr lang="en-CA" sz="2648" b="1" i="1" dirty="0" smtClean="0">
                          <a:solidFill>
                            <a:schemeClr val="tx1"/>
                          </a:solidFill>
                          <a:latin typeface="Cambria Math" panose="02040503050406030204" pitchFamily="18" charset="0"/>
                          <a:cs typeface="Arial" panose="020B0604020202020204" pitchFamily="34" charset="0"/>
                        </a:rPr>
                        <m:t>𝜙</m:t>
                      </m:r>
                      <m:r>
                        <a:rPr lang="en-CA" sz="2648" b="1" i="1" dirty="0" smtClean="0">
                          <a:solidFill>
                            <a:schemeClr val="tx1"/>
                          </a:solidFill>
                          <a:latin typeface="Cambria Math" panose="02040503050406030204" pitchFamily="18" charset="0"/>
                          <a:cs typeface="Arial" panose="020B0604020202020204" pitchFamily="34" charset="0"/>
                        </a:rPr>
                        <m:t>)</m:t>
                      </m:r>
                    </m:oMath>
                  </m:oMathPara>
                </a14:m>
                <a:endParaRPr lang="en-US" sz="2648" b="1" u="sng" dirty="0">
                  <a:solidFill>
                    <a:schemeClr val="tx1"/>
                  </a:solidFill>
                  <a:latin typeface="Arial" panose="020B0604020202020204" pitchFamily="34" charset="0"/>
                  <a:cs typeface="Arial" panose="020B0604020202020204" pitchFamily="34" charset="0"/>
                </a:endParaRPr>
              </a:p>
            </p:txBody>
          </p:sp>
        </mc:Choice>
        <mc:Fallback>
          <p:sp>
            <p:nvSpPr>
              <p:cNvPr id="1133" name="Rounded Rectangle 1132">
                <a:extLst>
                  <a:ext uri="{FF2B5EF4-FFF2-40B4-BE49-F238E27FC236}">
                    <a16:creationId xmlns:a16="http://schemas.microsoft.com/office/drawing/2014/main" id="{6F3EE3EA-A094-15E7-F82F-BB2C50983077}"/>
                  </a:ext>
                </a:extLst>
              </p:cNvPr>
              <p:cNvSpPr>
                <a:spLocks noRot="1" noChangeAspect="1" noMove="1" noResize="1" noEditPoints="1" noAdjustHandles="1" noChangeArrowheads="1" noChangeShapeType="1" noTextEdit="1"/>
              </p:cNvSpPr>
              <p:nvPr/>
            </p:nvSpPr>
            <p:spPr>
              <a:xfrm>
                <a:off x="25663559" y="6607468"/>
                <a:ext cx="4003625" cy="647451"/>
              </a:xfrm>
              <a:prstGeom prst="roundRect">
                <a:avLst>
                  <a:gd name="adj" fmla="val 27273"/>
                </a:avLst>
              </a:prstGeom>
              <a:blipFill>
                <a:blip r:embed="rId35"/>
                <a:stretch>
                  <a:fillRect b="-7547"/>
                </a:stretch>
              </a:blipFill>
              <a:ln w="12700">
                <a:solidFill>
                  <a:schemeClr val="tx1"/>
                </a:solidFill>
              </a:ln>
            </p:spPr>
            <p:txBody>
              <a:bodyPr/>
              <a:lstStyle/>
              <a:p>
                <a:r>
                  <a:rPr lang="en-US">
                    <a:noFill/>
                  </a:rPr>
                  <a:t> </a:t>
                </a:r>
              </a:p>
            </p:txBody>
          </p:sp>
        </mc:Fallback>
      </mc:AlternateContent>
      <p:pic>
        <p:nvPicPr>
          <p:cNvPr id="1138" name="Picture 1137">
            <a:extLst>
              <a:ext uri="{FF2B5EF4-FFF2-40B4-BE49-F238E27FC236}">
                <a16:creationId xmlns:a16="http://schemas.microsoft.com/office/drawing/2014/main" id="{669192B5-EC5A-2234-EFF5-4C1BBD712D15}"/>
              </a:ext>
            </a:extLst>
          </p:cNvPr>
          <p:cNvPicPr>
            <a:picLocks noChangeAspect="1"/>
          </p:cNvPicPr>
          <p:nvPr/>
        </p:nvPicPr>
        <p:blipFill>
          <a:blip r:embed="rId36">
            <a:extLst>
              <a:ext uri="{BEBA8EAE-BF5A-486C-A8C5-ECC9F3942E4B}">
                <a14:imgProps xmlns:a14="http://schemas.microsoft.com/office/drawing/2010/main">
                  <a14:imgLayer r:embed="rId37">
                    <a14:imgEffect>
                      <a14:brightnessContrast bright="20000" contrast="20000"/>
                    </a14:imgEffect>
                  </a14:imgLayer>
                </a14:imgProps>
              </a:ext>
              <a:ext uri="{28A0092B-C50C-407E-A947-70E740481C1C}">
                <a14:useLocalDpi xmlns:a14="http://schemas.microsoft.com/office/drawing/2010/main" val="0"/>
              </a:ext>
            </a:extLst>
          </a:blip>
          <a:stretch>
            <a:fillRect/>
          </a:stretch>
        </p:blipFill>
        <p:spPr>
          <a:xfrm>
            <a:off x="36511347" y="6378518"/>
            <a:ext cx="2297720" cy="200180"/>
          </a:xfrm>
          <a:prstGeom prst="rect">
            <a:avLst/>
          </a:prstGeom>
        </p:spPr>
      </p:pic>
      <p:cxnSp>
        <p:nvCxnSpPr>
          <p:cNvPr id="1140" name="Straight Connector 1139">
            <a:extLst>
              <a:ext uri="{FF2B5EF4-FFF2-40B4-BE49-F238E27FC236}">
                <a16:creationId xmlns:a16="http://schemas.microsoft.com/office/drawing/2014/main" id="{A6BF89C9-DF31-0277-3906-7106F25FDB3F}"/>
              </a:ext>
            </a:extLst>
          </p:cNvPr>
          <p:cNvCxnSpPr>
            <a:cxnSpLocks/>
          </p:cNvCxnSpPr>
          <p:nvPr/>
        </p:nvCxnSpPr>
        <p:spPr>
          <a:xfrm>
            <a:off x="24620821" y="17367569"/>
            <a:ext cx="0" cy="1080000"/>
          </a:xfrm>
          <a:prstGeom prst="line">
            <a:avLst/>
          </a:prstGeom>
          <a:ln w="254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41" name="Straight Connector 1140">
            <a:extLst>
              <a:ext uri="{FF2B5EF4-FFF2-40B4-BE49-F238E27FC236}">
                <a16:creationId xmlns:a16="http://schemas.microsoft.com/office/drawing/2014/main" id="{7FD79F22-4612-30BA-8B68-342C1C7A5A56}"/>
              </a:ext>
            </a:extLst>
          </p:cNvPr>
          <p:cNvCxnSpPr>
            <a:cxnSpLocks/>
          </p:cNvCxnSpPr>
          <p:nvPr/>
        </p:nvCxnSpPr>
        <p:spPr>
          <a:xfrm>
            <a:off x="24542803" y="15926173"/>
            <a:ext cx="0" cy="1080000"/>
          </a:xfrm>
          <a:prstGeom prst="line">
            <a:avLst/>
          </a:prstGeom>
          <a:ln w="254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42" name="Straight Connector 1141">
            <a:extLst>
              <a:ext uri="{FF2B5EF4-FFF2-40B4-BE49-F238E27FC236}">
                <a16:creationId xmlns:a16="http://schemas.microsoft.com/office/drawing/2014/main" id="{741B274D-826B-24F1-3256-9636582A2052}"/>
              </a:ext>
            </a:extLst>
          </p:cNvPr>
          <p:cNvCxnSpPr>
            <a:cxnSpLocks/>
          </p:cNvCxnSpPr>
          <p:nvPr/>
        </p:nvCxnSpPr>
        <p:spPr>
          <a:xfrm>
            <a:off x="24506166" y="14641932"/>
            <a:ext cx="0" cy="1080000"/>
          </a:xfrm>
          <a:prstGeom prst="line">
            <a:avLst/>
          </a:prstGeom>
          <a:ln w="254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43" name="Straight Connector 1142">
            <a:extLst>
              <a:ext uri="{FF2B5EF4-FFF2-40B4-BE49-F238E27FC236}">
                <a16:creationId xmlns:a16="http://schemas.microsoft.com/office/drawing/2014/main" id="{F880E128-FF63-3B68-A7D2-97939BF16374}"/>
              </a:ext>
            </a:extLst>
          </p:cNvPr>
          <p:cNvCxnSpPr>
            <a:cxnSpLocks/>
          </p:cNvCxnSpPr>
          <p:nvPr/>
        </p:nvCxnSpPr>
        <p:spPr>
          <a:xfrm>
            <a:off x="24374501" y="13159899"/>
            <a:ext cx="0" cy="1080000"/>
          </a:xfrm>
          <a:prstGeom prst="line">
            <a:avLst/>
          </a:prstGeom>
          <a:ln w="254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44" name="Straight Connector 1143">
            <a:extLst>
              <a:ext uri="{FF2B5EF4-FFF2-40B4-BE49-F238E27FC236}">
                <a16:creationId xmlns:a16="http://schemas.microsoft.com/office/drawing/2014/main" id="{D6589304-2C39-86FB-8202-30570692CCA1}"/>
              </a:ext>
            </a:extLst>
          </p:cNvPr>
          <p:cNvCxnSpPr>
            <a:cxnSpLocks/>
          </p:cNvCxnSpPr>
          <p:nvPr/>
        </p:nvCxnSpPr>
        <p:spPr>
          <a:xfrm>
            <a:off x="24328939" y="11730444"/>
            <a:ext cx="0" cy="1080000"/>
          </a:xfrm>
          <a:prstGeom prst="line">
            <a:avLst/>
          </a:prstGeom>
          <a:ln w="254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45" name="Straight Connector 1144">
            <a:extLst>
              <a:ext uri="{FF2B5EF4-FFF2-40B4-BE49-F238E27FC236}">
                <a16:creationId xmlns:a16="http://schemas.microsoft.com/office/drawing/2014/main" id="{BB7763F6-1CF7-DA1C-FBDF-266E687427DE}"/>
              </a:ext>
            </a:extLst>
          </p:cNvPr>
          <p:cNvCxnSpPr>
            <a:cxnSpLocks/>
          </p:cNvCxnSpPr>
          <p:nvPr/>
        </p:nvCxnSpPr>
        <p:spPr>
          <a:xfrm>
            <a:off x="24352969" y="10742636"/>
            <a:ext cx="0" cy="756000"/>
          </a:xfrm>
          <a:prstGeom prst="line">
            <a:avLst/>
          </a:prstGeom>
          <a:ln w="25400">
            <a:solidFill>
              <a:srgbClr val="FF0000"/>
            </a:solidFill>
            <a:prstDash val="sysDot"/>
          </a:ln>
        </p:spPr>
        <p:style>
          <a:lnRef idx="1">
            <a:schemeClr val="accent1"/>
          </a:lnRef>
          <a:fillRef idx="0">
            <a:schemeClr val="accent1"/>
          </a:fillRef>
          <a:effectRef idx="0">
            <a:schemeClr val="accent1"/>
          </a:effectRef>
          <a:fontRef idx="minor">
            <a:schemeClr val="tx1"/>
          </a:fontRef>
        </p:style>
      </p:cxnSp>
      <p:sp>
        <p:nvSpPr>
          <p:cNvPr id="1148" name="TextBox 1147">
            <a:extLst>
              <a:ext uri="{FF2B5EF4-FFF2-40B4-BE49-F238E27FC236}">
                <a16:creationId xmlns:a16="http://schemas.microsoft.com/office/drawing/2014/main" id="{12B2F110-DA88-1AB7-2E2C-64E763BCFAEC}"/>
              </a:ext>
            </a:extLst>
          </p:cNvPr>
          <p:cNvSpPr txBox="1"/>
          <p:nvPr/>
        </p:nvSpPr>
        <p:spPr>
          <a:xfrm>
            <a:off x="22792057" y="18478498"/>
            <a:ext cx="2378657" cy="707886"/>
          </a:xfrm>
          <a:prstGeom prst="rect">
            <a:avLst/>
          </a:prstGeom>
          <a:noFill/>
          <a:ln>
            <a:noFill/>
          </a:ln>
        </p:spPr>
        <p:txBody>
          <a:bodyPr wrap="square" rtlCol="0">
            <a:spAutoFit/>
          </a:bodyPr>
          <a:lstStyle/>
          <a:p>
            <a:pPr algn="ctr"/>
            <a:r>
              <a:rPr lang="en-US" sz="2000" dirty="0">
                <a:solidFill>
                  <a:srgbClr val="FF0000"/>
                </a:solidFill>
                <a:latin typeface="Arial" panose="020B0604020202020204" pitchFamily="34" charset="0"/>
                <a:cs typeface="Arial" panose="020B0604020202020204" pitchFamily="34" charset="0"/>
              </a:rPr>
              <a:t>Peaks shift with chemical state</a:t>
            </a:r>
          </a:p>
        </p:txBody>
      </p:sp>
      <p:sp>
        <p:nvSpPr>
          <p:cNvPr id="1150" name="TextBox 1149">
            <a:extLst>
              <a:ext uri="{FF2B5EF4-FFF2-40B4-BE49-F238E27FC236}">
                <a16:creationId xmlns:a16="http://schemas.microsoft.com/office/drawing/2014/main" id="{5D26ADD8-7813-4AEB-B7FB-6C5AC8570AEC}"/>
              </a:ext>
            </a:extLst>
          </p:cNvPr>
          <p:cNvSpPr txBox="1"/>
          <p:nvPr/>
        </p:nvSpPr>
        <p:spPr>
          <a:xfrm>
            <a:off x="35513643" y="13546186"/>
            <a:ext cx="2378657" cy="707886"/>
          </a:xfrm>
          <a:prstGeom prst="rect">
            <a:avLst/>
          </a:prstGeom>
          <a:noFill/>
          <a:ln>
            <a:noFill/>
          </a:ln>
        </p:spPr>
        <p:txBody>
          <a:bodyPr wrap="square" rtlCol="0">
            <a:spAutoFit/>
          </a:bodyPr>
          <a:lstStyle/>
          <a:p>
            <a:pPr algn="ctr"/>
            <a:r>
              <a:rPr lang="en-US" sz="2000" dirty="0">
                <a:solidFill>
                  <a:srgbClr val="FF0000"/>
                </a:solidFill>
                <a:latin typeface="Arial" panose="020B0604020202020204" pitchFamily="34" charset="0"/>
                <a:cs typeface="Arial" panose="020B0604020202020204" pitchFamily="34" charset="0"/>
              </a:rPr>
              <a:t>Change in peak structures</a:t>
            </a:r>
          </a:p>
        </p:txBody>
      </p:sp>
      <p:sp>
        <p:nvSpPr>
          <p:cNvPr id="1152" name="Oval 1151">
            <a:extLst>
              <a:ext uri="{FF2B5EF4-FFF2-40B4-BE49-F238E27FC236}">
                <a16:creationId xmlns:a16="http://schemas.microsoft.com/office/drawing/2014/main" id="{1E9585E9-41E6-E909-AA34-94BBA3FBE704}"/>
              </a:ext>
            </a:extLst>
          </p:cNvPr>
          <p:cNvSpPr/>
          <p:nvPr/>
        </p:nvSpPr>
        <p:spPr>
          <a:xfrm rot="17845310">
            <a:off x="35837925" y="13775023"/>
            <a:ext cx="438836" cy="1175310"/>
          </a:xfrm>
          <a:prstGeom prst="ellipse">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7" name="TextBox 1156">
            <a:extLst>
              <a:ext uri="{FF2B5EF4-FFF2-40B4-BE49-F238E27FC236}">
                <a16:creationId xmlns:a16="http://schemas.microsoft.com/office/drawing/2014/main" id="{896AC47A-1BD1-B50C-DF7B-70E2202B26BD}"/>
              </a:ext>
            </a:extLst>
          </p:cNvPr>
          <p:cNvSpPr txBox="1"/>
          <p:nvPr/>
        </p:nvSpPr>
        <p:spPr>
          <a:xfrm>
            <a:off x="28994261" y="14848168"/>
            <a:ext cx="1221275" cy="400110"/>
          </a:xfrm>
          <a:prstGeom prst="rect">
            <a:avLst/>
          </a:prstGeom>
          <a:noFill/>
          <a:ln>
            <a:noFill/>
          </a:ln>
        </p:spPr>
        <p:txBody>
          <a:bodyPr wrap="square" rtlCol="0">
            <a:spAutoFit/>
          </a:bodyPr>
          <a:lstStyle/>
          <a:p>
            <a:pPr algn="ctr"/>
            <a:r>
              <a:rPr lang="en-US" sz="2000" dirty="0">
                <a:solidFill>
                  <a:srgbClr val="FF0000"/>
                </a:solidFill>
                <a:latin typeface="Arial" panose="020B0604020202020204" pitchFamily="34" charset="0"/>
                <a:cs typeface="Arial" panose="020B0604020202020204" pitchFamily="34" charset="0"/>
              </a:rPr>
              <a:t>Satellites</a:t>
            </a:r>
          </a:p>
        </p:txBody>
      </p:sp>
      <p:cxnSp>
        <p:nvCxnSpPr>
          <p:cNvPr id="1158" name="Straight Arrow Connector 1157">
            <a:extLst>
              <a:ext uri="{FF2B5EF4-FFF2-40B4-BE49-F238E27FC236}">
                <a16:creationId xmlns:a16="http://schemas.microsoft.com/office/drawing/2014/main" id="{8861F6D6-C462-5EBB-BD3C-98769BFD5BAB}"/>
              </a:ext>
            </a:extLst>
          </p:cNvPr>
          <p:cNvCxnSpPr>
            <a:cxnSpLocks/>
          </p:cNvCxnSpPr>
          <p:nvPr/>
        </p:nvCxnSpPr>
        <p:spPr>
          <a:xfrm>
            <a:off x="29604898" y="15244722"/>
            <a:ext cx="838992" cy="591487"/>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61" name="Straight Arrow Connector 1160">
            <a:extLst>
              <a:ext uri="{FF2B5EF4-FFF2-40B4-BE49-F238E27FC236}">
                <a16:creationId xmlns:a16="http://schemas.microsoft.com/office/drawing/2014/main" id="{D7360267-9B68-6994-55D3-BA3F1A9B73F2}"/>
              </a:ext>
            </a:extLst>
          </p:cNvPr>
          <p:cNvCxnSpPr>
            <a:cxnSpLocks/>
          </p:cNvCxnSpPr>
          <p:nvPr/>
        </p:nvCxnSpPr>
        <p:spPr>
          <a:xfrm>
            <a:off x="29604881" y="15251834"/>
            <a:ext cx="637861" cy="817435"/>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62" name="Straight Arrow Connector 1161">
            <a:extLst>
              <a:ext uri="{FF2B5EF4-FFF2-40B4-BE49-F238E27FC236}">
                <a16:creationId xmlns:a16="http://schemas.microsoft.com/office/drawing/2014/main" id="{56FC7A89-7D60-7EF8-64F9-3E657E3C9610}"/>
              </a:ext>
            </a:extLst>
          </p:cNvPr>
          <p:cNvCxnSpPr>
            <a:cxnSpLocks/>
            <a:stCxn id="1157" idx="2"/>
          </p:cNvCxnSpPr>
          <p:nvPr/>
        </p:nvCxnSpPr>
        <p:spPr>
          <a:xfrm>
            <a:off x="29604899" y="15248277"/>
            <a:ext cx="164758" cy="84751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63" name="Straight Arrow Connector 1162">
            <a:extLst>
              <a:ext uri="{FF2B5EF4-FFF2-40B4-BE49-F238E27FC236}">
                <a16:creationId xmlns:a16="http://schemas.microsoft.com/office/drawing/2014/main" id="{01BA39E0-2098-BC81-9BAA-20258B463F0F}"/>
              </a:ext>
            </a:extLst>
          </p:cNvPr>
          <p:cNvCxnSpPr>
            <a:cxnSpLocks/>
          </p:cNvCxnSpPr>
          <p:nvPr/>
        </p:nvCxnSpPr>
        <p:spPr>
          <a:xfrm flipH="1">
            <a:off x="27928255" y="15251834"/>
            <a:ext cx="1688917" cy="67433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178" name="Straight Connector 1177">
            <a:extLst>
              <a:ext uri="{FF2B5EF4-FFF2-40B4-BE49-F238E27FC236}">
                <a16:creationId xmlns:a16="http://schemas.microsoft.com/office/drawing/2014/main" id="{F2B23F0D-253E-113C-68D2-A734C184B712}"/>
              </a:ext>
            </a:extLst>
          </p:cNvPr>
          <p:cNvCxnSpPr>
            <a:cxnSpLocks/>
          </p:cNvCxnSpPr>
          <p:nvPr/>
        </p:nvCxnSpPr>
        <p:spPr>
          <a:xfrm>
            <a:off x="30699596" y="17739635"/>
            <a:ext cx="0" cy="1080000"/>
          </a:xfrm>
          <a:prstGeom prst="line">
            <a:avLst/>
          </a:prstGeom>
          <a:ln w="254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79" name="Straight Connector 1178">
            <a:extLst>
              <a:ext uri="{FF2B5EF4-FFF2-40B4-BE49-F238E27FC236}">
                <a16:creationId xmlns:a16="http://schemas.microsoft.com/office/drawing/2014/main" id="{F21E2506-0B4F-8DE5-CDA3-5A7E67177B52}"/>
              </a:ext>
            </a:extLst>
          </p:cNvPr>
          <p:cNvCxnSpPr>
            <a:cxnSpLocks/>
          </p:cNvCxnSpPr>
          <p:nvPr/>
        </p:nvCxnSpPr>
        <p:spPr>
          <a:xfrm>
            <a:off x="30655792" y="16365845"/>
            <a:ext cx="0" cy="1080000"/>
          </a:xfrm>
          <a:prstGeom prst="line">
            <a:avLst/>
          </a:prstGeom>
          <a:ln w="254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81" name="Straight Connector 1180">
            <a:extLst>
              <a:ext uri="{FF2B5EF4-FFF2-40B4-BE49-F238E27FC236}">
                <a16:creationId xmlns:a16="http://schemas.microsoft.com/office/drawing/2014/main" id="{740F7BD9-10CB-E1B1-0C96-B0C29B1E44A8}"/>
              </a:ext>
            </a:extLst>
          </p:cNvPr>
          <p:cNvCxnSpPr>
            <a:cxnSpLocks/>
          </p:cNvCxnSpPr>
          <p:nvPr/>
        </p:nvCxnSpPr>
        <p:spPr>
          <a:xfrm>
            <a:off x="30667490" y="14934515"/>
            <a:ext cx="0" cy="1080000"/>
          </a:xfrm>
          <a:prstGeom prst="line">
            <a:avLst/>
          </a:prstGeom>
          <a:ln w="254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83" name="Straight Connector 1182">
            <a:extLst>
              <a:ext uri="{FF2B5EF4-FFF2-40B4-BE49-F238E27FC236}">
                <a16:creationId xmlns:a16="http://schemas.microsoft.com/office/drawing/2014/main" id="{E9E80164-7A0F-EBC9-7A4B-6F0F285ABD4A}"/>
              </a:ext>
            </a:extLst>
          </p:cNvPr>
          <p:cNvCxnSpPr>
            <a:cxnSpLocks/>
          </p:cNvCxnSpPr>
          <p:nvPr/>
        </p:nvCxnSpPr>
        <p:spPr>
          <a:xfrm>
            <a:off x="30557068" y="13460707"/>
            <a:ext cx="0" cy="1080000"/>
          </a:xfrm>
          <a:prstGeom prst="line">
            <a:avLst/>
          </a:prstGeom>
          <a:ln w="254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85" name="Straight Connector 1184">
            <a:extLst>
              <a:ext uri="{FF2B5EF4-FFF2-40B4-BE49-F238E27FC236}">
                <a16:creationId xmlns:a16="http://schemas.microsoft.com/office/drawing/2014/main" id="{2F653048-A0F4-7359-573A-EC51C804C006}"/>
              </a:ext>
            </a:extLst>
          </p:cNvPr>
          <p:cNvCxnSpPr>
            <a:cxnSpLocks/>
          </p:cNvCxnSpPr>
          <p:nvPr/>
        </p:nvCxnSpPr>
        <p:spPr>
          <a:xfrm>
            <a:off x="30582966" y="12079899"/>
            <a:ext cx="0" cy="1080000"/>
          </a:xfrm>
          <a:prstGeom prst="line">
            <a:avLst/>
          </a:prstGeom>
          <a:ln w="254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88" name="Straight Connector 1187">
            <a:extLst>
              <a:ext uri="{FF2B5EF4-FFF2-40B4-BE49-F238E27FC236}">
                <a16:creationId xmlns:a16="http://schemas.microsoft.com/office/drawing/2014/main" id="{9FE6E397-9657-3C47-1D49-DA87A3F3200E}"/>
              </a:ext>
            </a:extLst>
          </p:cNvPr>
          <p:cNvCxnSpPr>
            <a:cxnSpLocks/>
          </p:cNvCxnSpPr>
          <p:nvPr/>
        </p:nvCxnSpPr>
        <p:spPr>
          <a:xfrm>
            <a:off x="30582966" y="10742636"/>
            <a:ext cx="0" cy="1080000"/>
          </a:xfrm>
          <a:prstGeom prst="line">
            <a:avLst/>
          </a:prstGeom>
          <a:ln w="254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92" name="Straight Connector 1191">
            <a:extLst>
              <a:ext uri="{FF2B5EF4-FFF2-40B4-BE49-F238E27FC236}">
                <a16:creationId xmlns:a16="http://schemas.microsoft.com/office/drawing/2014/main" id="{38FEF81D-9AB7-0D2C-9890-636567F3FAF0}"/>
              </a:ext>
            </a:extLst>
          </p:cNvPr>
          <p:cNvCxnSpPr>
            <a:cxnSpLocks/>
          </p:cNvCxnSpPr>
          <p:nvPr/>
        </p:nvCxnSpPr>
        <p:spPr>
          <a:xfrm>
            <a:off x="35109063" y="10734444"/>
            <a:ext cx="0" cy="720000"/>
          </a:xfrm>
          <a:prstGeom prst="line">
            <a:avLst/>
          </a:prstGeom>
          <a:ln w="254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93" name="Straight Connector 1192">
            <a:extLst>
              <a:ext uri="{FF2B5EF4-FFF2-40B4-BE49-F238E27FC236}">
                <a16:creationId xmlns:a16="http://schemas.microsoft.com/office/drawing/2014/main" id="{187086D5-C13B-56CF-9950-10292CB1EDB4}"/>
              </a:ext>
            </a:extLst>
          </p:cNvPr>
          <p:cNvCxnSpPr>
            <a:cxnSpLocks/>
          </p:cNvCxnSpPr>
          <p:nvPr/>
        </p:nvCxnSpPr>
        <p:spPr>
          <a:xfrm>
            <a:off x="35144166" y="11657915"/>
            <a:ext cx="0" cy="1080000"/>
          </a:xfrm>
          <a:prstGeom prst="line">
            <a:avLst/>
          </a:prstGeom>
          <a:ln w="254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94" name="Straight Connector 1193">
            <a:extLst>
              <a:ext uri="{FF2B5EF4-FFF2-40B4-BE49-F238E27FC236}">
                <a16:creationId xmlns:a16="http://schemas.microsoft.com/office/drawing/2014/main" id="{98BE563F-3218-0D30-A936-C7742AC99264}"/>
              </a:ext>
            </a:extLst>
          </p:cNvPr>
          <p:cNvCxnSpPr>
            <a:cxnSpLocks/>
          </p:cNvCxnSpPr>
          <p:nvPr/>
        </p:nvCxnSpPr>
        <p:spPr>
          <a:xfrm>
            <a:off x="34924207" y="13082934"/>
            <a:ext cx="0" cy="1080000"/>
          </a:xfrm>
          <a:prstGeom prst="line">
            <a:avLst/>
          </a:prstGeom>
          <a:ln w="254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195" name="Straight Connector 1194">
            <a:extLst>
              <a:ext uri="{FF2B5EF4-FFF2-40B4-BE49-F238E27FC236}">
                <a16:creationId xmlns:a16="http://schemas.microsoft.com/office/drawing/2014/main" id="{3B89A500-BF96-51BE-9DBB-95FA23DF7242}"/>
              </a:ext>
            </a:extLst>
          </p:cNvPr>
          <p:cNvCxnSpPr>
            <a:cxnSpLocks/>
          </p:cNvCxnSpPr>
          <p:nvPr/>
        </p:nvCxnSpPr>
        <p:spPr>
          <a:xfrm>
            <a:off x="35364124" y="14467716"/>
            <a:ext cx="0" cy="1080000"/>
          </a:xfrm>
          <a:prstGeom prst="line">
            <a:avLst/>
          </a:prstGeom>
          <a:ln w="254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215" name="Straight Connector 1214">
            <a:extLst>
              <a:ext uri="{FF2B5EF4-FFF2-40B4-BE49-F238E27FC236}">
                <a16:creationId xmlns:a16="http://schemas.microsoft.com/office/drawing/2014/main" id="{0A05DB2A-7924-7DFE-016A-CB88AE44CC5F}"/>
              </a:ext>
            </a:extLst>
          </p:cNvPr>
          <p:cNvCxnSpPr>
            <a:cxnSpLocks/>
          </p:cNvCxnSpPr>
          <p:nvPr/>
        </p:nvCxnSpPr>
        <p:spPr>
          <a:xfrm>
            <a:off x="35280210" y="15926173"/>
            <a:ext cx="0" cy="1080000"/>
          </a:xfrm>
          <a:prstGeom prst="line">
            <a:avLst/>
          </a:prstGeom>
          <a:ln w="254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216" name="Straight Connector 1215">
            <a:extLst>
              <a:ext uri="{FF2B5EF4-FFF2-40B4-BE49-F238E27FC236}">
                <a16:creationId xmlns:a16="http://schemas.microsoft.com/office/drawing/2014/main" id="{11BB090D-9167-F045-ABDD-B6F2BE3B5D70}"/>
              </a:ext>
            </a:extLst>
          </p:cNvPr>
          <p:cNvCxnSpPr>
            <a:cxnSpLocks/>
          </p:cNvCxnSpPr>
          <p:nvPr/>
        </p:nvCxnSpPr>
        <p:spPr>
          <a:xfrm>
            <a:off x="35486061" y="17818753"/>
            <a:ext cx="0" cy="720000"/>
          </a:xfrm>
          <a:prstGeom prst="line">
            <a:avLst/>
          </a:prstGeom>
          <a:ln w="25400">
            <a:solidFill>
              <a:srgbClr val="FF0000"/>
            </a:solidFill>
            <a:prstDash val="sysDot"/>
          </a:ln>
        </p:spPr>
        <p:style>
          <a:lnRef idx="1">
            <a:schemeClr val="accent1"/>
          </a:lnRef>
          <a:fillRef idx="0">
            <a:schemeClr val="accent1"/>
          </a:fillRef>
          <a:effectRef idx="0">
            <a:schemeClr val="accent1"/>
          </a:effectRef>
          <a:fontRef idx="minor">
            <a:schemeClr val="tx1"/>
          </a:fontRef>
        </p:style>
      </p:cxnSp>
      <p:cxnSp>
        <p:nvCxnSpPr>
          <p:cNvPr id="1217" name="Straight Connector 1216">
            <a:extLst>
              <a:ext uri="{FF2B5EF4-FFF2-40B4-BE49-F238E27FC236}">
                <a16:creationId xmlns:a16="http://schemas.microsoft.com/office/drawing/2014/main" id="{54FFA26A-8AC3-5DC6-F8E0-3FBFC13DB985}"/>
              </a:ext>
            </a:extLst>
          </p:cNvPr>
          <p:cNvCxnSpPr>
            <a:cxnSpLocks/>
          </p:cNvCxnSpPr>
          <p:nvPr/>
        </p:nvCxnSpPr>
        <p:spPr>
          <a:xfrm>
            <a:off x="35488066" y="17445845"/>
            <a:ext cx="0" cy="180000"/>
          </a:xfrm>
          <a:prstGeom prst="line">
            <a:avLst/>
          </a:prstGeom>
          <a:ln w="25400">
            <a:solidFill>
              <a:srgbClr val="FF0000"/>
            </a:solidFill>
            <a:prstDash val="sysDot"/>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4645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mph" presetSubtype="0" grpId="0" nodeType="clickEffect">
                                  <p:stCondLst>
                                    <p:cond delay="0"/>
                                  </p:stCondLst>
                                  <p:childTnLst>
                                    <p:set>
                                      <p:cBhvr>
                                        <p:cTn id="6" dur="indefinite"/>
                                        <p:tgtEl>
                                          <p:spTgt spid="100"/>
                                        </p:tgtEl>
                                        <p:attrNameLst>
                                          <p:attrName>style.opacity</p:attrName>
                                        </p:attrNameLst>
                                      </p:cBhvr>
                                      <p:to>
                                        <p:strVal val="0.5"/>
                                      </p:to>
                                    </p:set>
                                    <p:animEffect filter="image" prLst="opacity: 0.5">
                                      <p:cBhvr rctx="IE">
                                        <p:cTn id="7" dur="indefinite"/>
                                        <p:tgtEl>
                                          <p:spTgt spid="100"/>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02"/>
                                        </p:tgtEl>
                                        <p:attrNameLst>
                                          <p:attrName>style.visibility</p:attrName>
                                        </p:attrNameLst>
                                      </p:cBhvr>
                                      <p:to>
                                        <p:strVal val="visible"/>
                                      </p:to>
                                    </p:set>
                                    <p:animEffect transition="in" filter="fade">
                                      <p:cBhvr>
                                        <p:cTn id="10" dur="500"/>
                                        <p:tgtEl>
                                          <p:spTgt spid="10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01"/>
                                        </p:tgtEl>
                                        <p:attrNameLst>
                                          <p:attrName>style.visibility</p:attrName>
                                        </p:attrNameLst>
                                      </p:cBhvr>
                                      <p:to>
                                        <p:strVal val="visible"/>
                                      </p:to>
                                    </p:set>
                                    <p:animEffect transition="in" filter="fade">
                                      <p:cBhvr>
                                        <p:cTn id="13" dur="500"/>
                                        <p:tgtEl>
                                          <p:spTgt spid="101"/>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nodeType="clickEffect">
                                  <p:stCondLst>
                                    <p:cond delay="0"/>
                                  </p:stCondLst>
                                  <p:childTnLst>
                                    <p:set>
                                      <p:cBhvr>
                                        <p:cTn id="17" dur="1" fill="hold">
                                          <p:stCondLst>
                                            <p:cond delay="0"/>
                                          </p:stCondLst>
                                        </p:cTn>
                                        <p:tgtEl>
                                          <p:spTgt spid="109"/>
                                        </p:tgtEl>
                                        <p:attrNameLst>
                                          <p:attrName>style.visibility</p:attrName>
                                        </p:attrNameLst>
                                      </p:cBhvr>
                                      <p:to>
                                        <p:strVal val="visible"/>
                                      </p:to>
                                    </p:set>
                                    <p:animEffect transition="in" filter="fade">
                                      <p:cBhvr>
                                        <p:cTn id="18" dur="500"/>
                                        <p:tgtEl>
                                          <p:spTgt spid="109"/>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82"/>
                                        </p:tgtEl>
                                        <p:attrNameLst>
                                          <p:attrName>style.visibility</p:attrName>
                                        </p:attrNameLst>
                                      </p:cBhvr>
                                      <p:to>
                                        <p:strVal val="visible"/>
                                      </p:to>
                                    </p:set>
                                    <p:animEffect transition="in" filter="fade">
                                      <p:cBhvr>
                                        <p:cTn id="21" dur="500"/>
                                        <p:tgtEl>
                                          <p:spTgt spid="82"/>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1133"/>
                                        </p:tgtEl>
                                        <p:attrNameLst>
                                          <p:attrName>style.visibility</p:attrName>
                                        </p:attrNameLst>
                                      </p:cBhvr>
                                      <p:to>
                                        <p:strVal val="visible"/>
                                      </p:to>
                                    </p:set>
                                    <p:animEffect transition="in" filter="fade">
                                      <p:cBhvr>
                                        <p:cTn id="24" dur="500"/>
                                        <p:tgtEl>
                                          <p:spTgt spid="11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animBg="1"/>
      <p:bldP spid="101" grpId="0" animBg="1"/>
      <p:bldP spid="102" grpId="0" animBg="1"/>
      <p:bldP spid="82" grpId="0" animBg="1"/>
      <p:bldP spid="1133"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28700</TotalTime>
  <Words>1933</Words>
  <Application>Microsoft Macintosh PowerPoint</Application>
  <PresentationFormat>Custom</PresentationFormat>
  <Paragraphs>224</Paragraphs>
  <Slides>1</Slides>
  <Notes>1</Notes>
  <HiddenSlides>0</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1</vt:i4>
      </vt:variant>
    </vt:vector>
  </HeadingPairs>
  <TitlesOfParts>
    <vt:vector size="8" baseType="lpstr">
      <vt:lpstr>Arial</vt:lpstr>
      <vt:lpstr>Calibri</vt:lpstr>
      <vt:lpstr>Cambria Math</vt:lpstr>
      <vt:lpstr>Helvetica Neue</vt:lpstr>
      <vt:lpstr>Wingdings</vt:lpstr>
      <vt:lpstr>Office Theme</vt:lpstr>
      <vt:lpstr>Worksheet</vt:lpstr>
      <vt:lpstr>PowerPoint Presentation</vt:lpstr>
    </vt:vector>
  </TitlesOfParts>
  <Company>Toshiba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pwiegert</dc:creator>
  <cp:lastModifiedBy>Sage Derek Christopher Buchanan</cp:lastModifiedBy>
  <cp:revision>148</cp:revision>
  <cp:lastPrinted>2017-11-16T17:12:12Z</cp:lastPrinted>
  <dcterms:created xsi:type="dcterms:W3CDTF">2017-11-08T16:31:08Z</dcterms:created>
  <dcterms:modified xsi:type="dcterms:W3CDTF">2024-05-26T17:02:06Z</dcterms:modified>
</cp:coreProperties>
</file>