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s/modernComment_100_68C49C6.xml" ContentType="application/vnd.ms-powerpoint.comments+xml"/>
  <Override PartName="/ppt/comments/modernComment_101_66E9E4EE.xml" ContentType="application/vnd.ms-powerpoint.comments+xml"/>
  <Override PartName="/ppt/comments/modernComment_110_5484391A.xml" ContentType="application/vnd.ms-powerpoint.comments+xml"/>
  <Override PartName="/ppt/comments/modernComment_106_25BB05D0.xml" ContentType="application/vnd.ms-powerpoint.comments+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64" r:id="rId4"/>
    <p:sldId id="270" r:id="rId5"/>
    <p:sldId id="272" r:id="rId6"/>
    <p:sldId id="275" r:id="rId7"/>
    <p:sldId id="271" r:id="rId8"/>
    <p:sldId id="278" r:id="rId9"/>
    <p:sldId id="262" r:id="rId10"/>
    <p:sldId id="279" r:id="rId11"/>
    <p:sldId id="263" r:id="rId12"/>
    <p:sldId id="277" r:id="rId13"/>
    <p:sldId id="266" r:id="rId14"/>
    <p:sldId id="269" r:id="rId15"/>
    <p:sldId id="267"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47DF054D-8D77-405E-0635-185DC401F559}" name="Ania Harlick" initials="AH" userId="S::ania.harlick@utoronto.ca::63e902da-c146-4c15-88b2-4b92de03011d" providerId="AD"/>
  <p188:author id="{17DEC085-DAFC-754E-F714-E8CDD12F0931}" name="Brian Wilson" initials="BW" userId="S::brian.wilson@utoronto.ca::ad1b7a79-5b21-4aae-8074-77dfbddf095d" providerId="AD"/>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882170C-85D5-0F35-70DA-8D05528A81CD}" v="194" dt="2024-05-27T01:06:46.092"/>
    <p1510:client id="{D02B266A-AC1D-092D-C226-1AEBCC54F250}" v="324" dt="2024-05-26T22:11:41.23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8/10/relationships/authors" Target="authors.xml"/></Relationships>
</file>

<file path=ppt/comments/modernComment_100_68C49C6.xml><?xml version="1.0" encoding="utf-8"?>
<p188:cmLst xmlns:a="http://schemas.openxmlformats.org/drawingml/2006/main" xmlns:r="http://schemas.openxmlformats.org/officeDocument/2006/relationships" xmlns:p188="http://schemas.microsoft.com/office/powerpoint/2018/8/main">
  <p188:cm id="{3DD53E59-3E30-44E6-B64B-52A6C897D3D8}" authorId="{47DF054D-8D77-405E-0635-185DC401F559}" created="2024-05-16T02:19:30.158">
    <pc:sldMkLst xmlns:pc="http://schemas.microsoft.com/office/powerpoint/2013/main/command">
      <pc:docMk/>
      <pc:sldMk cId="109857222" sldId="256"/>
    </pc:sldMkLst>
    <p188:txBody>
      <a:bodyPr/>
      <a:lstStyle/>
      <a:p>
        <a:r>
          <a:rPr lang="en-US"/>
          <a:t>we can look at design issues on Monday, for now it's just so we have space to populate with information</a:t>
        </a:r>
      </a:p>
    </p188:txBody>
  </p188:cm>
  <p188:cm id="{78A90D15-5101-4470-9E6B-D7E3322CE18B}" authorId="{47DF054D-8D77-405E-0635-185DC401F559}" created="2024-05-16T02:20:54.691">
    <pc:sldMkLst xmlns:pc="http://schemas.microsoft.com/office/powerpoint/2013/main/command">
      <pc:docMk/>
      <pc:sldMk cId="109857222" sldId="256"/>
    </pc:sldMkLst>
    <p188:txBody>
      <a:bodyPr/>
      <a:lstStyle/>
      <a:p>
        <a:r>
          <a:rPr lang="en-US"/>
          <a:t>We can also download it later and figure out colours etc.</a:t>
        </a:r>
      </a:p>
    </p188:txBody>
  </p188:cm>
</p188:cmLst>
</file>

<file path=ppt/comments/modernComment_101_66E9E4EE.xml><?xml version="1.0" encoding="utf-8"?>
<p188:cmLst xmlns:a="http://schemas.openxmlformats.org/drawingml/2006/main" xmlns:r="http://schemas.openxmlformats.org/officeDocument/2006/relationships" xmlns:p188="http://schemas.microsoft.com/office/powerpoint/2018/8/main">
  <p188:cm id="{92D3B013-1AF2-4E37-91B8-87D77F32237A}" authorId="{17DEC085-DAFC-754E-F714-E8CDD12F0931}" created="2024-05-26T21:08:31.117">
    <pc:sldMkLst xmlns:pc="http://schemas.microsoft.com/office/powerpoint/2013/main/command">
      <pc:docMk/>
      <pc:sldMk cId="1726604526" sldId="257"/>
    </pc:sldMkLst>
    <p188:replyLst>
      <p188:reply id="{539DEB0D-ADB6-4C70-916B-8A5BC02B330B}" authorId="{47DF054D-8D77-405E-0635-185DC401F559}" created="2024-05-26T21:34:34.067">
        <p188:txBody>
          <a:bodyPr/>
          <a:lstStyle/>
          <a:p>
            <a:r>
              <a:rPr lang="en-US"/>
              <a:t>do what you think needs to be done</a:t>
            </a:r>
          </a:p>
        </p188:txBody>
      </p188:reply>
      <p188:reply id="{42F750FE-2027-4B49-826C-D96FB4B0C907}" authorId="{17DEC085-DAFC-754E-F714-E8CDD12F0931}" created="2024-05-26T21:34:38.773">
        <p188:txBody>
          <a:bodyPr/>
          <a:lstStyle/>
          <a:p>
            <a:r>
              <a:rPr lang="en-US"/>
              <a:t>Might change it to "Lessons Learned"?</a:t>
            </a:r>
          </a:p>
        </p188:txBody>
      </p188:reply>
      <p188:reply id="{BBBB67B1-02B5-443D-9802-C9DDD708C146}" authorId="{47DF054D-8D77-405E-0635-185DC401F559}" created="2024-05-26T21:34:47.161">
        <p188:txBody>
          <a:bodyPr/>
          <a:lstStyle/>
          <a:p>
            <a:r>
              <a:rPr lang="en-US"/>
              <a:t>YES!</a:t>
            </a:r>
          </a:p>
        </p188:txBody>
      </p188:reply>
      <p188:reply id="{0D216FA8-FBE1-46D1-9A9D-C8CE3EE63BB5}" authorId="{17DEC085-DAFC-754E-F714-E8CDD12F0931}" created="2024-05-26T21:34:50.507">
        <p188:txBody>
          <a:bodyPr/>
          <a:lstStyle/>
          <a:p>
            <a:r>
              <a:rPr lang="en-US"/>
              <a:t>Ok</a:t>
            </a:r>
          </a:p>
        </p188:txBody>
      </p188:reply>
      <p188:reply id="{0C74DE82-524C-4604-B01D-F2212C318C9B}" authorId="{47DF054D-8D77-405E-0635-185DC401F559}" created="2024-05-26T21:34:52.614">
        <p188:txBody>
          <a:bodyPr/>
          <a:lstStyle/>
          <a:p>
            <a:r>
              <a:rPr lang="en-US"/>
              <a:t>Are you here yet?</a:t>
            </a:r>
          </a:p>
        </p188:txBody>
      </p188:reply>
      <p188:reply id="{4CA4ECE0-5568-4BC6-994A-C738C01CBBDF}" authorId="{47DF054D-8D77-405E-0635-185DC401F559}" created="2024-05-26T21:35:13.380">
        <p188:txBody>
          <a:bodyPr/>
          <a:lstStyle/>
          <a:p>
            <a:r>
              <a:rPr lang="en-US"/>
              <a:t>Finally the sporting event across the road finished and it's reasonably peaceful</a:t>
            </a:r>
          </a:p>
        </p188:txBody>
      </p188:reply>
      <p188:reply id="{33D5A373-3CF3-411F-BD2B-CBB81C2232C1}" authorId="{17DEC085-DAFC-754E-F714-E8CDD12F0931}" created="2024-05-26T21:35:19.242">
        <p188:txBody>
          <a:bodyPr/>
          <a:lstStyle/>
          <a:p>
            <a:r>
              <a:rPr lang="en-US"/>
              <a:t>No. </a:t>
            </a:r>
          </a:p>
        </p188:txBody>
      </p188:reply>
      <p188:reply id="{789F79A6-0DD5-41A8-83C4-47DFA44A65E6}" authorId="{47DF054D-8D77-405E-0635-185DC401F559}" created="2024-05-26T21:36:07.272">
        <p188:txBody>
          <a:bodyPr/>
          <a:lstStyle/>
          <a:p>
            <a:r>
              <a:rPr lang="en-US"/>
              <a:t>this is the most campusy campus I have ever seen
could play a north american campus in the movie</a:t>
            </a:r>
          </a:p>
        </p188:txBody>
        <p188:extLst>
          <p:ext xmlns:p="http://schemas.openxmlformats.org/presentationml/2006/main" uri="{57CB4572-C831-44C2-8A1C-0ADB6CCDFE69}">
            <p223:reactions xmlns:p223="http://schemas.microsoft.com/office/powerpoint/2022/03/main">
              <p223:rxn type="👍">
                <p223:instance time="2024-05-26T21:39:48.895" authorId="{17DEC085-DAFC-754E-F714-E8CDD12F0931}"/>
              </p223:rxn>
            </p223:reactions>
          </p:ext>
        </p188:extLst>
      </p188:reply>
    </p188:replyLst>
    <p188:txBody>
      <a:bodyPr/>
      <a:lstStyle/>
      <a:p>
        <a:r>
          <a:rPr lang="en-US"/>
          <a:t>Should we change the last line?</a:t>
        </a:r>
      </a:p>
    </p188:txBody>
  </p188:cm>
</p188:cmLst>
</file>

<file path=ppt/comments/modernComment_106_25BB05D0.xml><?xml version="1.0" encoding="utf-8"?>
<p188:cmLst xmlns:a="http://schemas.openxmlformats.org/drawingml/2006/main" xmlns:r="http://schemas.openxmlformats.org/officeDocument/2006/relationships" xmlns:p188="http://schemas.microsoft.com/office/powerpoint/2018/8/main">
  <p188:cm id="{C1272795-4A87-4CBD-B4F8-7A9788650E41}" authorId="{17DEC085-DAFC-754E-F714-E8CDD12F0931}" created="2024-05-22T19:19:29.818">
    <pc:sldMkLst xmlns:pc="http://schemas.microsoft.com/office/powerpoint/2013/main/command">
      <pc:docMk/>
      <pc:sldMk cId="633013712" sldId="262"/>
    </pc:sldMkLst>
    <p188:replyLst>
      <p188:reply id="{B52EDCCF-FF22-450B-8C39-DFED600AFF5C}" authorId="{17DEC085-DAFC-754E-F714-E8CDD12F0931}" created="2024-05-22T19:23:08.628">
        <p188:txBody>
          <a:bodyPr/>
          <a:lstStyle/>
          <a:p>
            <a:r>
              <a:rPr lang="en-US"/>
              <a:t>The equation does not match the graph well. Should it just be (X_f - X_i)/(1 - X_i)?</a:t>
            </a:r>
          </a:p>
        </p188:txBody>
      </p188:reply>
      <p188:reply id="{2A8C145F-7934-460A-8831-77D136ACB4C1}" authorId="{17DEC085-DAFC-754E-F714-E8CDD12F0931}" created="2024-05-22T19:25:15.893">
        <p188:txBody>
          <a:bodyPr/>
          <a:lstStyle/>
          <a:p>
            <a:r>
              <a:rPr lang="en-US"/>
              <a:t>I put both equations, pick the better.</a:t>
            </a:r>
          </a:p>
        </p188:txBody>
      </p188:reply>
    </p188:replyLst>
    <p188:txBody>
      <a:bodyPr/>
      <a:lstStyle/>
      <a:p>
        <a:r>
          <a:rPr lang="en-US"/>
          <a:t>TeXed up the equation</a:t>
        </a:r>
      </a:p>
    </p188:txBody>
    <p188:extLst>
      <p:ext xmlns:p="http://schemas.openxmlformats.org/presentationml/2006/main" uri="{57CB4572-C831-44C2-8A1C-0ADB6CCDFE69}">
        <p223:reactions xmlns:p223="http://schemas.microsoft.com/office/powerpoint/2022/03/main">
          <p223:rxn type="👍">
            <p223:instance time="2024-05-23T16:33:27.968" authorId="{47DF054D-8D77-405E-0635-185DC401F559}"/>
          </p223:rxn>
        </p223:reactions>
      </p:ext>
    </p188:extLst>
  </p188:cm>
</p188:cmLst>
</file>

<file path=ppt/comments/modernComment_110_5484391A.xml><?xml version="1.0" encoding="utf-8"?>
<p188:cmLst xmlns:a="http://schemas.openxmlformats.org/drawingml/2006/main" xmlns:r="http://schemas.openxmlformats.org/officeDocument/2006/relationships" xmlns:p188="http://schemas.microsoft.com/office/powerpoint/2018/8/main">
  <p188:cm id="{6EF51FA1-EC05-4732-8EC2-07D6A92E951C}" authorId="{17DEC085-DAFC-754E-F714-E8CDD12F0931}" created="2024-05-26T20:11:13.019">
    <pc:sldMkLst xmlns:pc="http://schemas.microsoft.com/office/powerpoint/2013/main/command">
      <pc:docMk/>
      <pc:sldMk cId="1417951514" sldId="272"/>
    </pc:sldMkLst>
    <p188:replyLst>
      <p188:reply id="{A53CEEEC-AD8E-4570-9900-B1DAA92BD26D}" authorId="{17DEC085-DAFC-754E-F714-E8CDD12F0931}" created="2024-05-26T20:12:04.143">
        <p188:txBody>
          <a:bodyPr/>
          <a:lstStyle/>
          <a:p>
            <a:r>
              <a:rPr lang="en-US"/>
              <a:t>Sorry, I guess that's obviously the intention when I look at the next few slides!</a:t>
            </a:r>
          </a:p>
        </p188:txBody>
      </p188:reply>
      <p188:reply id="{CA9B8FD8-C7DA-49AA-A0FC-09964F8A4135}" authorId="{47DF054D-8D77-405E-0635-185DC401F559}" created="2024-05-26T20:59:56.777">
        <p188:txBody>
          <a:bodyPr/>
          <a:lstStyle/>
          <a:p>
            <a:r>
              <a:rPr lang="en-US"/>
              <a:t>YES - very briefly - and I will indicate that we went through different iterations of this model</a:t>
            </a:r>
          </a:p>
        </p188:txBody>
      </p188:reply>
    </p188:replyLst>
    <p188:txBody>
      <a:bodyPr/>
      <a:lstStyle/>
      <a:p>
        <a:r>
          <a:rPr lang="en-US"/>
          <a:t>Will you talk about how we started this with PHY224 in 2022-23, with all that scaffolding? And then we tried something similar (but less complicated) in PHY324 for 2023-24? Otherwise, this slide might belong much later (slide 14).</a:t>
        </a:r>
      </a:p>
    </p188:txBody>
  </p188:cm>
</p188:cmLst>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C764DE79-268F-4C1A-8933-263129D2AF90}" type="datetimeFigureOut">
              <a:rPr lang="en-US" dirty="0"/>
              <a:t>5/26/2024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19761365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764DE79-268F-4C1A-8933-263129D2AF90}" type="datetimeFigureOut">
              <a:rPr lang="en-US" dirty="0"/>
              <a:t>5/26/2024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26689277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764DE79-268F-4C1A-8933-263129D2AF90}" type="datetimeFigureOut">
              <a:rPr lang="en-US" dirty="0"/>
              <a:t>5/26/2024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4530592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764DE79-268F-4C1A-8933-263129D2AF90}" type="datetimeFigureOut">
              <a:rPr lang="en-US" dirty="0"/>
              <a:t>5/26/2024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20745941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dirty="0"/>
              <a:t>5/26/2024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26984078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C764DE79-268F-4C1A-8933-263129D2AF90}" type="datetimeFigureOut">
              <a:rPr lang="en-US" dirty="0"/>
              <a:t>5/26/2024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12981878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C764DE79-268F-4C1A-8933-263129D2AF90}" type="datetimeFigureOut">
              <a:rPr lang="en-US" dirty="0"/>
              <a:t>5/26/2024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40517431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C764DE79-268F-4C1A-8933-263129D2AF90}" type="datetimeFigureOut">
              <a:rPr lang="en-US" dirty="0"/>
              <a:t>5/26/2024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15369461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5/26/2024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25603505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5/26/2024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28283254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5/26/2024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23719401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C764DE79-268F-4C1A-8933-263129D2AF90}" type="datetimeFigureOut">
              <a:rPr lang="en-US" dirty="0"/>
              <a:t>5/26/2024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48F63A3B-78C7-47BE-AE5E-E10140E04643}" type="slidenum">
              <a:rPr lang="en-US" dirty="0"/>
              <a:t>‹#›</a:t>
            </a:fld>
            <a:endParaRPr lang="en-US"/>
          </a:p>
        </p:txBody>
      </p:sp>
    </p:spTree>
    <p:extLst>
      <p:ext uri="{BB962C8B-B14F-4D97-AF65-F5344CB8AC3E}">
        <p14:creationId xmlns:p14="http://schemas.microsoft.com/office/powerpoint/2010/main" val="150118730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microsoft.com/office/2018/10/relationships/comments" Target="../comments/modernComment_100_68C49C6.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4.pn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microsoft.com/office/2018/10/relationships/comments" Target="../comments/modernComment_101_66E9E4EE.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microsoft.com/office/2018/10/relationships/comments" Target="../comments/modernComment_110_5484391A.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microsoft.com/office/2018/10/relationships/comments" Target="../comments/modernComment_106_25BB05D0.xml"/><Relationship Id="rId1" Type="http://schemas.openxmlformats.org/officeDocument/2006/relationships/slideLayout" Target="../slideLayouts/slideLayout4.xml"/><Relationship Id="rId5" Type="http://schemas.openxmlformats.org/officeDocument/2006/relationships/image" Target="../media/image13.png"/><Relationship Id="rId4"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4000">
                <a:solidFill>
                  <a:srgbClr val="242424"/>
                </a:solidFill>
                <a:ea typeface="+mj-lt"/>
                <a:cs typeface="+mj-lt"/>
              </a:rPr>
              <a:t>Efficacy of the Writing Integrated Teaching (WIT) Program in Undergraduate Physics Laboratory Courses</a:t>
            </a:r>
            <a:endParaRPr lang="en-US" sz="4000"/>
          </a:p>
        </p:txBody>
      </p:sp>
      <p:sp>
        <p:nvSpPr>
          <p:cNvPr id="3" name="Subtitle 2"/>
          <p:cNvSpPr>
            <a:spLocks noGrp="1"/>
          </p:cNvSpPr>
          <p:nvPr>
            <p:ph type="subTitle" idx="1"/>
          </p:nvPr>
        </p:nvSpPr>
        <p:spPr/>
        <p:txBody>
          <a:bodyPr vert="horz" lIns="91440" tIns="45720" rIns="91440" bIns="45720" rtlCol="0" anchor="t">
            <a:normAutofit/>
          </a:bodyPr>
          <a:lstStyle/>
          <a:p>
            <a:endParaRPr lang="en-US"/>
          </a:p>
          <a:p>
            <a:r>
              <a:rPr lang="en-US"/>
              <a:t>Brian Wilson, Ania Harlick, Morgan Watson</a:t>
            </a:r>
          </a:p>
        </p:txBody>
      </p:sp>
      <p:pic>
        <p:nvPicPr>
          <p:cNvPr id="4" name="Picture 3">
            <a:extLst>
              <a:ext uri="{FF2B5EF4-FFF2-40B4-BE49-F238E27FC236}">
                <a16:creationId xmlns:a16="http://schemas.microsoft.com/office/drawing/2014/main" id="{41EE8412-DEDA-071C-6F95-B4C1EB45D135}"/>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9366693" y="3941135"/>
            <a:ext cx="2608521" cy="2632149"/>
          </a:xfrm>
          <a:prstGeom prst="rect">
            <a:avLst/>
          </a:prstGeom>
        </p:spPr>
      </p:pic>
    </p:spTree>
    <p:extLst>
      <p:ext uri="{BB962C8B-B14F-4D97-AF65-F5344CB8AC3E}">
        <p14:creationId xmlns:p14="http://schemas.microsoft.com/office/powerpoint/2010/main" val="109857222"/>
      </p:ext>
    </p:extLst>
  </p:cSld>
  <p:clrMapOvr>
    <a:masterClrMapping/>
  </p:clrMapOvr>
  <p:extLst>
    <p:ext uri="{6950BFC3-D8DA-4A85-94F7-54DA5524770B}">
      <p188:commentRel xmlns:p188="http://schemas.microsoft.com/office/powerpoint/2018/8/main" r:id="rId2"/>
    </p:ext>
  </p:extLs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B24385-2717-3FF1-1D23-848562E2C3E8}"/>
              </a:ext>
            </a:extLst>
          </p:cNvPr>
          <p:cNvSpPr>
            <a:spLocks noGrp="1"/>
          </p:cNvSpPr>
          <p:nvPr>
            <p:ph type="title"/>
          </p:nvPr>
        </p:nvSpPr>
        <p:spPr>
          <a:xfrm>
            <a:off x="718670" y="395007"/>
            <a:ext cx="10515600" cy="1325563"/>
          </a:xfrm>
        </p:spPr>
        <p:txBody>
          <a:bodyPr/>
          <a:lstStyle/>
          <a:p>
            <a:r>
              <a:rPr lang="en-US"/>
              <a:t>Student Self-Assessment</a:t>
            </a:r>
          </a:p>
        </p:txBody>
      </p:sp>
      <p:pic>
        <p:nvPicPr>
          <p:cNvPr id="5" name="Content Placeholder 4" descr="Self-reported average scores on 11 topics, each on a 0 to 10 scale. The highest value is for &quot;usefulness of feedback&quot;.&#10;&#10;Note: this graph is a duplicate of a graph on a previous slide, but with added boxes highlighting 6 of the 11 topics which we focused on.">
            <a:extLst>
              <a:ext uri="{FF2B5EF4-FFF2-40B4-BE49-F238E27FC236}">
                <a16:creationId xmlns:a16="http://schemas.microsoft.com/office/drawing/2014/main" id="{6EDA5346-213F-1D51-C2A5-37180DD12F36}"/>
              </a:ext>
            </a:extLst>
          </p:cNvPr>
          <p:cNvPicPr>
            <a:picLocks noGrp="1" noChangeAspect="1"/>
          </p:cNvPicPr>
          <p:nvPr>
            <p:ph sz="half" idx="2"/>
          </p:nvPr>
        </p:nvPicPr>
        <p:blipFill>
          <a:blip r:embed="rId2"/>
          <a:stretch>
            <a:fillRect/>
          </a:stretch>
        </p:blipFill>
        <p:spPr>
          <a:xfrm>
            <a:off x="270814" y="1332566"/>
            <a:ext cx="4896960" cy="4351338"/>
          </a:xfrm>
        </p:spPr>
      </p:pic>
      <p:sp>
        <p:nvSpPr>
          <p:cNvPr id="10" name="TextBox 9">
            <a:extLst>
              <a:ext uri="{FF2B5EF4-FFF2-40B4-BE49-F238E27FC236}">
                <a16:creationId xmlns:a16="http://schemas.microsoft.com/office/drawing/2014/main" id="{1526BCB1-1142-91FD-9E86-1487F8FB2C22}"/>
              </a:ext>
            </a:extLst>
          </p:cNvPr>
          <p:cNvSpPr txBox="1"/>
          <p:nvPr/>
        </p:nvSpPr>
        <p:spPr>
          <a:xfrm>
            <a:off x="271929" y="5770282"/>
            <a:ext cx="5178611"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just"/>
            <a:r>
              <a:rPr lang="en-US"/>
              <a:t>Student self-assessment of their writing-related skills and the usefulness of feedback at the beginning of the semester.</a:t>
            </a:r>
          </a:p>
        </p:txBody>
      </p:sp>
      <p:sp>
        <p:nvSpPr>
          <p:cNvPr id="16" name="Rectangle: Rounded Corners 15">
            <a:extLst>
              <a:ext uri="{FF2B5EF4-FFF2-40B4-BE49-F238E27FC236}">
                <a16:creationId xmlns:a16="http://schemas.microsoft.com/office/drawing/2014/main" id="{3FFF9391-53D2-468E-000B-39093174409F}"/>
              </a:ext>
            </a:extLst>
          </p:cNvPr>
          <p:cNvSpPr/>
          <p:nvPr/>
        </p:nvSpPr>
        <p:spPr>
          <a:xfrm>
            <a:off x="2472405" y="4457812"/>
            <a:ext cx="1624641" cy="230038"/>
          </a:xfrm>
          <a:prstGeom prst="roundRect">
            <a:avLst/>
          </a:prstGeom>
          <a:noFill/>
          <a:ln>
            <a:solidFill>
              <a:schemeClr val="accent4">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Rounded Corners 17">
            <a:extLst>
              <a:ext uri="{FF2B5EF4-FFF2-40B4-BE49-F238E27FC236}">
                <a16:creationId xmlns:a16="http://schemas.microsoft.com/office/drawing/2014/main" id="{928D2F6A-B8FD-E8E0-3DD3-56E0ED4DC18C}"/>
              </a:ext>
            </a:extLst>
          </p:cNvPr>
          <p:cNvSpPr/>
          <p:nvPr/>
        </p:nvSpPr>
        <p:spPr>
          <a:xfrm>
            <a:off x="2472405" y="3563290"/>
            <a:ext cx="1624641" cy="230038"/>
          </a:xfrm>
          <a:prstGeom prst="roundRect">
            <a:avLst/>
          </a:prstGeom>
          <a:noFill/>
          <a:ln>
            <a:solidFill>
              <a:schemeClr val="accent4">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Rounded Corners 18">
            <a:extLst>
              <a:ext uri="{FF2B5EF4-FFF2-40B4-BE49-F238E27FC236}">
                <a16:creationId xmlns:a16="http://schemas.microsoft.com/office/drawing/2014/main" id="{1B34490B-6B47-A259-642E-AC34F885E8F8}"/>
              </a:ext>
            </a:extLst>
          </p:cNvPr>
          <p:cNvSpPr/>
          <p:nvPr/>
        </p:nvSpPr>
        <p:spPr>
          <a:xfrm>
            <a:off x="2472405" y="3276160"/>
            <a:ext cx="1624641" cy="230038"/>
          </a:xfrm>
          <a:prstGeom prst="roundRect">
            <a:avLst/>
          </a:prstGeom>
          <a:noFill/>
          <a:ln>
            <a:solidFill>
              <a:schemeClr val="accent4">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Rounded Corners 19">
            <a:extLst>
              <a:ext uri="{FF2B5EF4-FFF2-40B4-BE49-F238E27FC236}">
                <a16:creationId xmlns:a16="http://schemas.microsoft.com/office/drawing/2014/main" id="{9558C79D-A510-FCF6-1660-ADD84669C1F4}"/>
              </a:ext>
            </a:extLst>
          </p:cNvPr>
          <p:cNvSpPr/>
          <p:nvPr/>
        </p:nvSpPr>
        <p:spPr>
          <a:xfrm>
            <a:off x="3135013" y="2686381"/>
            <a:ext cx="1624641" cy="230038"/>
          </a:xfrm>
          <a:prstGeom prst="roundRect">
            <a:avLst/>
          </a:prstGeom>
          <a:noFill/>
          <a:ln>
            <a:solidFill>
              <a:schemeClr val="accent4">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Rounded Corners 20">
            <a:extLst>
              <a:ext uri="{FF2B5EF4-FFF2-40B4-BE49-F238E27FC236}">
                <a16:creationId xmlns:a16="http://schemas.microsoft.com/office/drawing/2014/main" id="{0642F0F4-4359-62D9-5281-22B8265E88DC}"/>
              </a:ext>
            </a:extLst>
          </p:cNvPr>
          <p:cNvSpPr/>
          <p:nvPr/>
        </p:nvSpPr>
        <p:spPr>
          <a:xfrm>
            <a:off x="2947274" y="2392681"/>
            <a:ext cx="1624641" cy="230038"/>
          </a:xfrm>
          <a:prstGeom prst="roundRect">
            <a:avLst/>
          </a:prstGeom>
          <a:noFill/>
          <a:ln>
            <a:solidFill>
              <a:schemeClr val="accent4">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Rounded Corners 21">
            <a:extLst>
              <a:ext uri="{FF2B5EF4-FFF2-40B4-BE49-F238E27FC236}">
                <a16:creationId xmlns:a16="http://schemas.microsoft.com/office/drawing/2014/main" id="{44691E7E-8EA1-F56C-E97B-1E71222CB4BC}"/>
              </a:ext>
            </a:extLst>
          </p:cNvPr>
          <p:cNvSpPr/>
          <p:nvPr/>
        </p:nvSpPr>
        <p:spPr>
          <a:xfrm>
            <a:off x="2936231" y="2090610"/>
            <a:ext cx="1624641" cy="230038"/>
          </a:xfrm>
          <a:prstGeom prst="roundRect">
            <a:avLst/>
          </a:prstGeom>
          <a:noFill/>
          <a:ln>
            <a:solidFill>
              <a:schemeClr val="accent4">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Content Placeholder 6" descr="Word Cloud. Biggest is &quot;not changed&quot; followed closely by &quot;increased a little&quot;. Remaining options are tiny.">
            <a:extLst>
              <a:ext uri="{FF2B5EF4-FFF2-40B4-BE49-F238E27FC236}">
                <a16:creationId xmlns:a16="http://schemas.microsoft.com/office/drawing/2014/main" id="{626F0FDB-4EB6-A7E7-C5AA-E85C8BE6A124}"/>
              </a:ext>
            </a:extLst>
          </p:cNvPr>
          <p:cNvPicPr>
            <a:picLocks noChangeAspect="1"/>
          </p:cNvPicPr>
          <p:nvPr/>
        </p:nvPicPr>
        <p:blipFill>
          <a:blip r:embed="rId3"/>
          <a:stretch>
            <a:fillRect/>
          </a:stretch>
        </p:blipFill>
        <p:spPr>
          <a:xfrm>
            <a:off x="6081822" y="1839831"/>
            <a:ext cx="5157787" cy="3438524"/>
          </a:xfrm>
          <a:prstGeom prst="rect">
            <a:avLst/>
          </a:prstGeom>
        </p:spPr>
      </p:pic>
      <p:sp>
        <p:nvSpPr>
          <p:cNvPr id="8" name="TextBox 7">
            <a:extLst>
              <a:ext uri="{FF2B5EF4-FFF2-40B4-BE49-F238E27FC236}">
                <a16:creationId xmlns:a16="http://schemas.microsoft.com/office/drawing/2014/main" id="{B22D5C6B-EFFC-3279-7859-667FF491B240}"/>
              </a:ext>
            </a:extLst>
          </p:cNvPr>
          <p:cNvSpPr txBox="1"/>
          <p:nvPr/>
        </p:nvSpPr>
        <p:spPr>
          <a:xfrm>
            <a:off x="6084176" y="5355021"/>
            <a:ext cx="5173717" cy="12003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t>Word cloud of the Likert-scale choices assessing the change in students' confidence of planning, brevity, word and tense choices, use of active voice and editing.</a:t>
            </a:r>
          </a:p>
        </p:txBody>
      </p:sp>
    </p:spTree>
    <p:extLst>
      <p:ext uri="{BB962C8B-B14F-4D97-AF65-F5344CB8AC3E}">
        <p14:creationId xmlns:p14="http://schemas.microsoft.com/office/powerpoint/2010/main" val="10196259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B446C8-3FCB-D8AF-C759-5B64ED4C48D3}"/>
              </a:ext>
            </a:extLst>
          </p:cNvPr>
          <p:cNvSpPr>
            <a:spLocks noGrp="1"/>
          </p:cNvSpPr>
          <p:nvPr>
            <p:ph type="title"/>
          </p:nvPr>
        </p:nvSpPr>
        <p:spPr/>
        <p:txBody>
          <a:bodyPr/>
          <a:lstStyle/>
          <a:p>
            <a:r>
              <a:rPr lang="en-US"/>
              <a:t>Relative Change</a:t>
            </a:r>
          </a:p>
        </p:txBody>
      </p:sp>
      <p:sp>
        <p:nvSpPr>
          <p:cNvPr id="10" name="TextBox 9">
            <a:extLst>
              <a:ext uri="{FF2B5EF4-FFF2-40B4-BE49-F238E27FC236}">
                <a16:creationId xmlns:a16="http://schemas.microsoft.com/office/drawing/2014/main" id="{CCC68290-B1C6-938A-F4CD-453089F6A6A1}"/>
              </a:ext>
            </a:extLst>
          </p:cNvPr>
          <p:cNvSpPr txBox="1"/>
          <p:nvPr/>
        </p:nvSpPr>
        <p:spPr>
          <a:xfrm>
            <a:off x="5396752" y="5809129"/>
            <a:ext cx="5836023"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t>Normalized gains (dotted line) and relative gains (dashed line) for all categories. Initial self-assessment is averaged over all categories. </a:t>
            </a:r>
          </a:p>
        </p:txBody>
      </p:sp>
      <p:pic>
        <p:nvPicPr>
          <p:cNvPr id="14" name="Picture 13" descr="Likert scale definition. Plus or minus 2 is &quot;a lot&quot; and plus or minus 1 is &quot;a little&quot;. Values were arbitrary.">
            <a:extLst>
              <a:ext uri="{FF2B5EF4-FFF2-40B4-BE49-F238E27FC236}">
                <a16:creationId xmlns:a16="http://schemas.microsoft.com/office/drawing/2014/main" id="{23BC492E-82A1-9A03-A8C9-4397DBC3B051}"/>
              </a:ext>
            </a:extLst>
          </p:cNvPr>
          <p:cNvPicPr>
            <a:picLocks noChangeAspect="1"/>
          </p:cNvPicPr>
          <p:nvPr/>
        </p:nvPicPr>
        <p:blipFill>
          <a:blip r:embed="rId2"/>
          <a:stretch>
            <a:fillRect/>
          </a:stretch>
        </p:blipFill>
        <p:spPr>
          <a:xfrm>
            <a:off x="232043" y="3096177"/>
            <a:ext cx="4937983" cy="691791"/>
          </a:xfrm>
          <a:prstGeom prst="rect">
            <a:avLst/>
          </a:prstGeom>
          <a:ln>
            <a:noFill/>
          </a:ln>
        </p:spPr>
      </p:pic>
      <p:sp>
        <p:nvSpPr>
          <p:cNvPr id="15" name="TextBox 14">
            <a:extLst>
              <a:ext uri="{FF2B5EF4-FFF2-40B4-BE49-F238E27FC236}">
                <a16:creationId xmlns:a16="http://schemas.microsoft.com/office/drawing/2014/main" id="{CDD817F5-C75D-6A7E-8EC8-F7E4997807B9}"/>
              </a:ext>
            </a:extLst>
          </p:cNvPr>
          <p:cNvSpPr txBox="1"/>
          <p:nvPr/>
        </p:nvSpPr>
        <p:spPr>
          <a:xfrm>
            <a:off x="563668" y="2792763"/>
            <a:ext cx="529458"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2400"/>
              <a:t>-2</a:t>
            </a:r>
          </a:p>
        </p:txBody>
      </p:sp>
      <p:sp>
        <p:nvSpPr>
          <p:cNvPr id="16" name="TextBox 15">
            <a:extLst>
              <a:ext uri="{FF2B5EF4-FFF2-40B4-BE49-F238E27FC236}">
                <a16:creationId xmlns:a16="http://schemas.microsoft.com/office/drawing/2014/main" id="{AF9A79AE-3A76-2A3A-6990-C1A8A5D435C5}"/>
              </a:ext>
            </a:extLst>
          </p:cNvPr>
          <p:cNvSpPr txBox="1"/>
          <p:nvPr/>
        </p:nvSpPr>
        <p:spPr>
          <a:xfrm>
            <a:off x="2475237" y="2792763"/>
            <a:ext cx="529458"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2400"/>
              <a:t>0</a:t>
            </a:r>
          </a:p>
        </p:txBody>
      </p:sp>
      <p:sp>
        <p:nvSpPr>
          <p:cNvPr id="17" name="TextBox 16">
            <a:extLst>
              <a:ext uri="{FF2B5EF4-FFF2-40B4-BE49-F238E27FC236}">
                <a16:creationId xmlns:a16="http://schemas.microsoft.com/office/drawing/2014/main" id="{4CAA5D3E-3E23-5F15-2105-6A6D7E93D680}"/>
              </a:ext>
            </a:extLst>
          </p:cNvPr>
          <p:cNvSpPr txBox="1"/>
          <p:nvPr/>
        </p:nvSpPr>
        <p:spPr>
          <a:xfrm>
            <a:off x="3335771" y="2792763"/>
            <a:ext cx="529458"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2400"/>
              <a:t>+1</a:t>
            </a:r>
          </a:p>
        </p:txBody>
      </p:sp>
      <p:sp>
        <p:nvSpPr>
          <p:cNvPr id="18" name="TextBox 17">
            <a:extLst>
              <a:ext uri="{FF2B5EF4-FFF2-40B4-BE49-F238E27FC236}">
                <a16:creationId xmlns:a16="http://schemas.microsoft.com/office/drawing/2014/main" id="{ABA875C2-7C27-53D9-BB07-C2C669224AEF}"/>
              </a:ext>
            </a:extLst>
          </p:cNvPr>
          <p:cNvSpPr txBox="1"/>
          <p:nvPr/>
        </p:nvSpPr>
        <p:spPr>
          <a:xfrm>
            <a:off x="4235719" y="2792763"/>
            <a:ext cx="529458"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2400"/>
              <a:t>+2</a:t>
            </a:r>
          </a:p>
        </p:txBody>
      </p:sp>
      <p:sp>
        <p:nvSpPr>
          <p:cNvPr id="19" name="TextBox 18">
            <a:extLst>
              <a:ext uri="{FF2B5EF4-FFF2-40B4-BE49-F238E27FC236}">
                <a16:creationId xmlns:a16="http://schemas.microsoft.com/office/drawing/2014/main" id="{47FF3D40-9ED9-BB71-52E4-77BED409C26E}"/>
              </a:ext>
            </a:extLst>
          </p:cNvPr>
          <p:cNvSpPr txBox="1"/>
          <p:nvPr/>
        </p:nvSpPr>
        <p:spPr>
          <a:xfrm>
            <a:off x="1496461" y="2792762"/>
            <a:ext cx="529458"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2400"/>
              <a:t>-1</a:t>
            </a:r>
          </a:p>
        </p:txBody>
      </p:sp>
      <p:pic>
        <p:nvPicPr>
          <p:cNvPr id="5" name="Content Placeholder 4" descr="A graph with relative change on an arbitrary scale on the y-axis and the initial self-assessment score on the x-axis. Data is a clustered cloud with a mean gain which is about half of &quot;increased a little&quot; on the arbitrary scale.">
            <a:extLst>
              <a:ext uri="{FF2B5EF4-FFF2-40B4-BE49-F238E27FC236}">
                <a16:creationId xmlns:a16="http://schemas.microsoft.com/office/drawing/2014/main" id="{3E1DDE62-5139-5B9E-78B3-4AF7B901363A}"/>
              </a:ext>
            </a:extLst>
          </p:cNvPr>
          <p:cNvPicPr>
            <a:picLocks noGrp="1" noChangeAspect="1"/>
          </p:cNvPicPr>
          <p:nvPr>
            <p:ph idx="1"/>
          </p:nvPr>
        </p:nvPicPr>
        <p:blipFill>
          <a:blip r:embed="rId3"/>
          <a:stretch>
            <a:fillRect/>
          </a:stretch>
        </p:blipFill>
        <p:spPr>
          <a:xfrm>
            <a:off x="5373688" y="1128712"/>
            <a:ext cx="5791200" cy="4591050"/>
          </a:xfrm>
        </p:spPr>
      </p:pic>
    </p:spTree>
    <p:extLst>
      <p:ext uri="{BB962C8B-B14F-4D97-AF65-F5344CB8AC3E}">
        <p14:creationId xmlns:p14="http://schemas.microsoft.com/office/powerpoint/2010/main" val="27304355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CC009B-3E35-9550-1EAE-2BE1DF54E7A6}"/>
              </a:ext>
            </a:extLst>
          </p:cNvPr>
          <p:cNvSpPr>
            <a:spLocks noGrp="1"/>
          </p:cNvSpPr>
          <p:nvPr>
            <p:ph type="title"/>
          </p:nvPr>
        </p:nvSpPr>
        <p:spPr>
          <a:xfrm>
            <a:off x="838200" y="365125"/>
            <a:ext cx="2967487" cy="1339940"/>
          </a:xfrm>
        </p:spPr>
        <p:txBody>
          <a:bodyPr/>
          <a:lstStyle/>
          <a:p>
            <a:r>
              <a:rPr lang="en-US"/>
              <a:t>Feedback</a:t>
            </a:r>
          </a:p>
        </p:txBody>
      </p:sp>
      <p:pic>
        <p:nvPicPr>
          <p:cNvPr id="7" name="Content Placeholder 6" descr="Violin graphs. 2 on the left show the distribution of student self-assessment at the start and end of class. It is clear that there was an increased tail of low results. 2 on the right show the distribution of student self-assessments about &quot;TA Feedback&quot; and &quot;Feedback on Early Assignments&quot;. They both show even longer tails of low results. This clearly indicates a problem with feedback given in 2023.">
            <a:extLst>
              <a:ext uri="{FF2B5EF4-FFF2-40B4-BE49-F238E27FC236}">
                <a16:creationId xmlns:a16="http://schemas.microsoft.com/office/drawing/2014/main" id="{261686BB-DD15-06E3-B53B-40956E24EC97}"/>
              </a:ext>
            </a:extLst>
          </p:cNvPr>
          <p:cNvPicPr>
            <a:picLocks noGrp="1" noChangeAspect="1"/>
          </p:cNvPicPr>
          <p:nvPr>
            <p:ph idx="1"/>
          </p:nvPr>
        </p:nvPicPr>
        <p:blipFill>
          <a:blip r:embed="rId2"/>
          <a:stretch>
            <a:fillRect/>
          </a:stretch>
        </p:blipFill>
        <p:spPr>
          <a:xfrm>
            <a:off x="5986164" y="652721"/>
            <a:ext cx="6047479" cy="5445406"/>
          </a:xfrm>
        </p:spPr>
      </p:pic>
      <p:pic>
        <p:nvPicPr>
          <p:cNvPr id="4" name="Content Placeholder 7" descr="A word cloud. Biggest words are &quot;introduction&quot; and &quot;analysis&quot;.">
            <a:extLst>
              <a:ext uri="{FF2B5EF4-FFF2-40B4-BE49-F238E27FC236}">
                <a16:creationId xmlns:a16="http://schemas.microsoft.com/office/drawing/2014/main" id="{771C9074-3161-B323-BE73-A3B833FDC95B}"/>
              </a:ext>
            </a:extLst>
          </p:cNvPr>
          <p:cNvPicPr>
            <a:picLocks noChangeAspect="1"/>
          </p:cNvPicPr>
          <p:nvPr/>
        </p:nvPicPr>
        <p:blipFill>
          <a:blip r:embed="rId3"/>
          <a:stretch>
            <a:fillRect/>
          </a:stretch>
        </p:blipFill>
        <p:spPr>
          <a:xfrm>
            <a:off x="361067" y="2134389"/>
            <a:ext cx="5388527" cy="258539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6" name="TextBox 5">
            <a:extLst>
              <a:ext uri="{FF2B5EF4-FFF2-40B4-BE49-F238E27FC236}">
                <a16:creationId xmlns:a16="http://schemas.microsoft.com/office/drawing/2014/main" id="{F495684A-65B1-34A3-EEC2-015A972FA9D5}"/>
              </a:ext>
            </a:extLst>
          </p:cNvPr>
          <p:cNvSpPr txBox="1"/>
          <p:nvPr/>
        </p:nvSpPr>
        <p:spPr>
          <a:xfrm>
            <a:off x="281856" y="4836173"/>
            <a:ext cx="5543284" cy="175432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a:t>Word cloud depicting the report elements identified as most difficult to write. </a:t>
            </a:r>
          </a:p>
          <a:p>
            <a:pPr algn="ctr"/>
            <a:endParaRPr lang="en-US"/>
          </a:p>
          <a:p>
            <a:pPr algn="ctr"/>
            <a:r>
              <a:rPr lang="en-US"/>
              <a:t>Most common reason, across the board was curating the content, editing and </a:t>
            </a:r>
            <a:r>
              <a:rPr lang="en-US" b="1"/>
              <a:t>discrepancies in TA expectations.</a:t>
            </a:r>
          </a:p>
        </p:txBody>
      </p:sp>
    </p:spTree>
    <p:extLst>
      <p:ext uri="{BB962C8B-B14F-4D97-AF65-F5344CB8AC3E}">
        <p14:creationId xmlns:p14="http://schemas.microsoft.com/office/powerpoint/2010/main" val="41765513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EE9895-3709-7383-5F00-392F3D60CE7F}"/>
              </a:ext>
            </a:extLst>
          </p:cNvPr>
          <p:cNvSpPr>
            <a:spLocks noGrp="1"/>
          </p:cNvSpPr>
          <p:nvPr>
            <p:ph type="title"/>
          </p:nvPr>
        </p:nvSpPr>
        <p:spPr/>
        <p:txBody>
          <a:bodyPr/>
          <a:lstStyle/>
          <a:p>
            <a:r>
              <a:rPr lang="en-US"/>
              <a:t>Changes for 2023-2024</a:t>
            </a:r>
          </a:p>
        </p:txBody>
      </p:sp>
      <p:sp>
        <p:nvSpPr>
          <p:cNvPr id="6" name="Content Placeholder 5">
            <a:extLst>
              <a:ext uri="{FF2B5EF4-FFF2-40B4-BE49-F238E27FC236}">
                <a16:creationId xmlns:a16="http://schemas.microsoft.com/office/drawing/2014/main" id="{E87B069D-6D69-2492-B20B-E6EF025E1293}"/>
              </a:ext>
            </a:extLst>
          </p:cNvPr>
          <p:cNvSpPr>
            <a:spLocks noGrp="1"/>
          </p:cNvSpPr>
          <p:nvPr>
            <p:ph sz="half" idx="1"/>
          </p:nvPr>
        </p:nvSpPr>
        <p:spPr>
          <a:xfrm>
            <a:off x="838200" y="1748134"/>
            <a:ext cx="10515599" cy="4428829"/>
          </a:xfrm>
        </p:spPr>
        <p:txBody>
          <a:bodyPr vert="horz" lIns="91440" tIns="45720" rIns="91440" bIns="45720" rtlCol="0" anchor="t">
            <a:normAutofit/>
          </a:bodyPr>
          <a:lstStyle/>
          <a:p>
            <a:r>
              <a:rPr lang="en-US"/>
              <a:t>Devoted in-class time (~20 minutes per group) for individual, oral feedback from TA to students</a:t>
            </a:r>
          </a:p>
          <a:p>
            <a:endParaRPr lang="en-US"/>
          </a:p>
          <a:p>
            <a:r>
              <a:rPr lang="en-US"/>
              <a:t>Provided resubmission attempts for most assignments from the start of the course (next year: all?)</a:t>
            </a:r>
          </a:p>
          <a:p>
            <a:endParaRPr lang="en-US"/>
          </a:p>
          <a:p>
            <a:r>
              <a:rPr lang="en-US"/>
              <a:t>Refined TA training about marking and feedback</a:t>
            </a:r>
          </a:p>
          <a:p>
            <a:endParaRPr lang="en-US"/>
          </a:p>
          <a:p>
            <a:r>
              <a:rPr lang="en-US"/>
              <a:t>Refined rubrics, increased effort to get students to read rubrics</a:t>
            </a:r>
          </a:p>
          <a:p>
            <a:endParaRPr lang="en-US"/>
          </a:p>
        </p:txBody>
      </p:sp>
    </p:spTree>
    <p:extLst>
      <p:ext uri="{BB962C8B-B14F-4D97-AF65-F5344CB8AC3E}">
        <p14:creationId xmlns:p14="http://schemas.microsoft.com/office/powerpoint/2010/main" val="22383846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EE9895-3709-7383-5F00-392F3D60CE7F}"/>
              </a:ext>
            </a:extLst>
          </p:cNvPr>
          <p:cNvSpPr>
            <a:spLocks noGrp="1"/>
          </p:cNvSpPr>
          <p:nvPr>
            <p:ph type="title"/>
          </p:nvPr>
        </p:nvSpPr>
        <p:spPr/>
        <p:txBody>
          <a:bodyPr/>
          <a:lstStyle/>
          <a:p>
            <a:r>
              <a:rPr lang="en-US"/>
              <a:t>Grades for 2023 (orange) versus 2024 (blue)</a:t>
            </a:r>
          </a:p>
        </p:txBody>
      </p:sp>
      <p:pic>
        <p:nvPicPr>
          <p:cNvPr id="12" name="Content Placeholder 11" descr="Scatter plot of first lab report grade on the x-axis and last lab report grade on the y-axis. Two data sets, in different colours, one for 2023 and the other for 2024. Linear best fit lines are nearly identical. Primary difference is that 2024 data has more horizontal spread.">
            <a:extLst>
              <a:ext uri="{FF2B5EF4-FFF2-40B4-BE49-F238E27FC236}">
                <a16:creationId xmlns:a16="http://schemas.microsoft.com/office/drawing/2014/main" id="{52C6A78F-211E-6B47-3EFA-CFDBE2AB6577}"/>
              </a:ext>
            </a:extLst>
          </p:cNvPr>
          <p:cNvPicPr>
            <a:picLocks noGrp="1" noChangeAspect="1"/>
          </p:cNvPicPr>
          <p:nvPr>
            <p:ph sz="half" idx="2"/>
          </p:nvPr>
        </p:nvPicPr>
        <p:blipFill>
          <a:blip r:embed="rId2"/>
          <a:stretch>
            <a:fillRect/>
          </a:stretch>
        </p:blipFill>
        <p:spPr>
          <a:xfrm>
            <a:off x="6065762" y="2080230"/>
            <a:ext cx="6096000" cy="3309937"/>
          </a:xfrm>
        </p:spPr>
      </p:pic>
      <p:sp>
        <p:nvSpPr>
          <p:cNvPr id="14" name="TextBox 13">
            <a:extLst>
              <a:ext uri="{FF2B5EF4-FFF2-40B4-BE49-F238E27FC236}">
                <a16:creationId xmlns:a16="http://schemas.microsoft.com/office/drawing/2014/main" id="{9F13B796-085F-BDB7-0CA7-319A023A67C5}"/>
              </a:ext>
            </a:extLst>
          </p:cNvPr>
          <p:cNvSpPr txBox="1"/>
          <p:nvPr/>
        </p:nvSpPr>
        <p:spPr>
          <a:xfrm>
            <a:off x="368953" y="5376671"/>
            <a:ext cx="5266943" cy="12003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just"/>
            <a:r>
              <a:rPr lang="en-US"/>
              <a:t>Histogram of relative gains between the first lab report and last lab report (first drafts for both). 2023 (orange) has a mean of 10. 2024 (blue) has a mean of 22. Grades are on a 100-point scale.</a:t>
            </a:r>
          </a:p>
        </p:txBody>
      </p:sp>
      <p:sp>
        <p:nvSpPr>
          <p:cNvPr id="16" name="TextBox 15">
            <a:extLst>
              <a:ext uri="{FF2B5EF4-FFF2-40B4-BE49-F238E27FC236}">
                <a16:creationId xmlns:a16="http://schemas.microsoft.com/office/drawing/2014/main" id="{F0F34CB2-650F-C38B-B50B-173A50C53A39}"/>
              </a:ext>
            </a:extLst>
          </p:cNvPr>
          <p:cNvSpPr txBox="1"/>
          <p:nvPr/>
        </p:nvSpPr>
        <p:spPr>
          <a:xfrm>
            <a:off x="6415887" y="5376670"/>
            <a:ext cx="5266943"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just"/>
            <a:r>
              <a:rPr lang="en-US"/>
              <a:t>Scatterplot of the raw data used on the left plot. The black line is the line of zero gain. Linear best fit lines are nearly identical.</a:t>
            </a:r>
          </a:p>
        </p:txBody>
      </p:sp>
      <p:pic>
        <p:nvPicPr>
          <p:cNvPr id="19" name="Content Placeholder 18" descr="Two overlapping bar chart histograms in different colours, each with a Guassian line of best fit. 2024 is shifted to the right (higher grades) relative to 2023 data.">
            <a:extLst>
              <a:ext uri="{FF2B5EF4-FFF2-40B4-BE49-F238E27FC236}">
                <a16:creationId xmlns:a16="http://schemas.microsoft.com/office/drawing/2014/main" id="{82393BE1-B575-840C-05FE-6D10742983A7}"/>
              </a:ext>
            </a:extLst>
          </p:cNvPr>
          <p:cNvPicPr>
            <a:picLocks noGrp="1" noChangeAspect="1"/>
          </p:cNvPicPr>
          <p:nvPr>
            <p:ph sz="half" idx="1"/>
          </p:nvPr>
        </p:nvPicPr>
        <p:blipFill>
          <a:blip r:embed="rId3"/>
          <a:stretch>
            <a:fillRect/>
          </a:stretch>
        </p:blipFill>
        <p:spPr>
          <a:xfrm>
            <a:off x="30238" y="2080229"/>
            <a:ext cx="6096000" cy="3309937"/>
          </a:xfrm>
        </p:spPr>
      </p:pic>
    </p:spTree>
    <p:extLst>
      <p:ext uri="{BB962C8B-B14F-4D97-AF65-F5344CB8AC3E}">
        <p14:creationId xmlns:p14="http://schemas.microsoft.com/office/powerpoint/2010/main" val="530740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EE9895-3709-7383-5F00-392F3D60CE7F}"/>
              </a:ext>
            </a:extLst>
          </p:cNvPr>
          <p:cNvSpPr>
            <a:spLocks noGrp="1"/>
          </p:cNvSpPr>
          <p:nvPr>
            <p:ph type="title"/>
          </p:nvPr>
        </p:nvSpPr>
        <p:spPr/>
        <p:txBody>
          <a:bodyPr/>
          <a:lstStyle/>
          <a:p>
            <a:r>
              <a:rPr lang="en-US"/>
              <a:t>Lessons learned</a:t>
            </a:r>
          </a:p>
        </p:txBody>
      </p:sp>
      <p:sp>
        <p:nvSpPr>
          <p:cNvPr id="6" name="Content Placeholder 5">
            <a:extLst>
              <a:ext uri="{FF2B5EF4-FFF2-40B4-BE49-F238E27FC236}">
                <a16:creationId xmlns:a16="http://schemas.microsoft.com/office/drawing/2014/main" id="{E87B069D-6D69-2492-B20B-E6EF025E1293}"/>
              </a:ext>
            </a:extLst>
          </p:cNvPr>
          <p:cNvSpPr>
            <a:spLocks noGrp="1"/>
          </p:cNvSpPr>
          <p:nvPr>
            <p:ph sz="half" idx="1"/>
          </p:nvPr>
        </p:nvSpPr>
        <p:spPr>
          <a:xfrm>
            <a:off x="838200" y="1748134"/>
            <a:ext cx="10515599" cy="4428829"/>
          </a:xfrm>
        </p:spPr>
        <p:txBody>
          <a:bodyPr vert="horz" lIns="91440" tIns="45720" rIns="91440" bIns="45720" rtlCol="0" anchor="t">
            <a:normAutofit/>
          </a:bodyPr>
          <a:lstStyle/>
          <a:p>
            <a:r>
              <a:rPr lang="en-US"/>
              <a:t>Technical writing is a difficult skill to acquire by osmosis</a:t>
            </a:r>
          </a:p>
          <a:p>
            <a:pPr lvl="1">
              <a:buFont typeface="Courier New" panose="020B0604020202020204" pitchFamily="34" charset="0"/>
              <a:buChar char="o"/>
            </a:pPr>
            <a:r>
              <a:rPr lang="en-US"/>
              <a:t>Workshops, lectures, how-to documents, practice are useful, but...</a:t>
            </a:r>
          </a:p>
          <a:p>
            <a:endParaRPr lang="en-US"/>
          </a:p>
          <a:p>
            <a:r>
              <a:rPr lang="en-US"/>
              <a:t>Students want (and need) quality feedback, and they need to engage with the feedback</a:t>
            </a:r>
          </a:p>
          <a:p>
            <a:endParaRPr lang="en-US"/>
          </a:p>
          <a:p>
            <a:r>
              <a:rPr lang="en-US"/>
              <a:t>Assistance (</a:t>
            </a:r>
            <a:r>
              <a:rPr lang="en-US" i="1"/>
              <a:t>e.g.</a:t>
            </a:r>
            <a:r>
              <a:rPr lang="en-US"/>
              <a:t> the </a:t>
            </a:r>
            <a:r>
              <a:rPr lang="en-US" b="1"/>
              <a:t>WIT</a:t>
            </a:r>
            <a:r>
              <a:rPr lang="en-US"/>
              <a:t> program) to implement this is invaluable</a:t>
            </a:r>
          </a:p>
          <a:p>
            <a:endParaRPr lang="en-US"/>
          </a:p>
          <a:p>
            <a:r>
              <a:rPr lang="en-US"/>
              <a:t>Oral feedback leads to higher quality engagement</a:t>
            </a:r>
          </a:p>
        </p:txBody>
      </p:sp>
    </p:spTree>
    <p:extLst>
      <p:ext uri="{BB962C8B-B14F-4D97-AF65-F5344CB8AC3E}">
        <p14:creationId xmlns:p14="http://schemas.microsoft.com/office/powerpoint/2010/main" val="19019208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068AE2-EC42-7851-2A86-0A4B93FCF7CC}"/>
              </a:ext>
            </a:extLst>
          </p:cNvPr>
          <p:cNvSpPr>
            <a:spLocks noGrp="1"/>
          </p:cNvSpPr>
          <p:nvPr>
            <p:ph type="title"/>
          </p:nvPr>
        </p:nvSpPr>
        <p:spPr/>
        <p:txBody>
          <a:bodyPr/>
          <a:lstStyle/>
          <a:p>
            <a:r>
              <a:rPr lang="en-US"/>
              <a:t>Outline</a:t>
            </a:r>
          </a:p>
        </p:txBody>
      </p:sp>
      <p:sp>
        <p:nvSpPr>
          <p:cNvPr id="3" name="Content Placeholder 2">
            <a:extLst>
              <a:ext uri="{FF2B5EF4-FFF2-40B4-BE49-F238E27FC236}">
                <a16:creationId xmlns:a16="http://schemas.microsoft.com/office/drawing/2014/main" id="{5D1E1C06-FC10-BF8E-11C3-62182B878D93}"/>
              </a:ext>
            </a:extLst>
          </p:cNvPr>
          <p:cNvSpPr>
            <a:spLocks noGrp="1"/>
          </p:cNvSpPr>
          <p:nvPr>
            <p:ph idx="1"/>
          </p:nvPr>
        </p:nvSpPr>
        <p:spPr/>
        <p:txBody>
          <a:bodyPr vert="horz" lIns="91440" tIns="45720" rIns="91440" bIns="45720" rtlCol="0" anchor="t">
            <a:normAutofit/>
          </a:bodyPr>
          <a:lstStyle/>
          <a:p>
            <a:r>
              <a:rPr lang="en-US" b="1"/>
              <a:t>WIT</a:t>
            </a:r>
            <a:r>
              <a:rPr lang="en-US"/>
              <a:t> program</a:t>
            </a:r>
          </a:p>
          <a:p>
            <a:r>
              <a:rPr lang="en-US"/>
              <a:t>Laboratory Courses at </a:t>
            </a:r>
            <a:r>
              <a:rPr lang="en-US" err="1"/>
              <a:t>UofT</a:t>
            </a:r>
            <a:endParaRPr lang="en-US"/>
          </a:p>
          <a:p>
            <a:r>
              <a:rPr lang="en-US"/>
              <a:t>Survey Design and Results</a:t>
            </a:r>
          </a:p>
          <a:p>
            <a:r>
              <a:rPr lang="en-US"/>
              <a:t>Implementation of Changes</a:t>
            </a:r>
          </a:p>
          <a:p>
            <a:r>
              <a:rPr lang="en-US"/>
              <a:t>Lessons Learned</a:t>
            </a:r>
          </a:p>
        </p:txBody>
      </p:sp>
    </p:spTree>
    <p:extLst>
      <p:ext uri="{BB962C8B-B14F-4D97-AF65-F5344CB8AC3E}">
        <p14:creationId xmlns:p14="http://schemas.microsoft.com/office/powerpoint/2010/main" val="1726604526"/>
      </p:ext>
    </p:extLst>
  </p:cSld>
  <p:clrMapOvr>
    <a:masterClrMapping/>
  </p:clrMapOvr>
  <p:extLst>
    <p:ext uri="{6950BFC3-D8DA-4A85-94F7-54DA5524770B}">
      <p188:commentRel xmlns:p188="http://schemas.microsoft.com/office/powerpoint/2018/8/main" r:id="rId2"/>
    </p:ext>
  </p:extLs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8E1EB4-46D9-127B-FA04-2636CD51D48B}"/>
              </a:ext>
            </a:extLst>
          </p:cNvPr>
          <p:cNvSpPr>
            <a:spLocks noGrp="1"/>
          </p:cNvSpPr>
          <p:nvPr>
            <p:ph type="title"/>
          </p:nvPr>
        </p:nvSpPr>
        <p:spPr/>
        <p:txBody>
          <a:bodyPr/>
          <a:lstStyle/>
          <a:p>
            <a:r>
              <a:rPr lang="en-US" b="1"/>
              <a:t>W</a:t>
            </a:r>
            <a:r>
              <a:rPr lang="en-US"/>
              <a:t>riting </a:t>
            </a:r>
            <a:r>
              <a:rPr lang="en-US" b="1"/>
              <a:t>I</a:t>
            </a:r>
            <a:r>
              <a:rPr lang="en-US"/>
              <a:t>ntegrated </a:t>
            </a:r>
            <a:r>
              <a:rPr lang="en-US" b="1"/>
              <a:t>T</a:t>
            </a:r>
            <a:r>
              <a:rPr lang="en-US"/>
              <a:t>eaching (WIT) Program</a:t>
            </a:r>
          </a:p>
        </p:txBody>
      </p:sp>
      <p:sp>
        <p:nvSpPr>
          <p:cNvPr id="3" name="Content Placeholder 2">
            <a:extLst>
              <a:ext uri="{FF2B5EF4-FFF2-40B4-BE49-F238E27FC236}">
                <a16:creationId xmlns:a16="http://schemas.microsoft.com/office/drawing/2014/main" id="{3E90FBD9-6BCC-C0F5-3B9E-391720D36470}"/>
              </a:ext>
            </a:extLst>
          </p:cNvPr>
          <p:cNvSpPr>
            <a:spLocks noGrp="1"/>
          </p:cNvSpPr>
          <p:nvPr>
            <p:ph idx="1"/>
          </p:nvPr>
        </p:nvSpPr>
        <p:spPr>
          <a:xfrm>
            <a:off x="838200" y="1687677"/>
            <a:ext cx="10515600" cy="4945439"/>
          </a:xfrm>
        </p:spPr>
        <p:txBody>
          <a:bodyPr vert="horz" lIns="91440" tIns="45720" rIns="91440" bIns="45720" rtlCol="0" anchor="t">
            <a:normAutofit lnSpcReduction="10000"/>
          </a:bodyPr>
          <a:lstStyle/>
          <a:p>
            <a:pPr algn="just"/>
            <a:r>
              <a:rPr lang="en-US"/>
              <a:t>Arts &amp; Sciences program at University of Toronto that provides TA funding and other resources to support student learning through writing</a:t>
            </a:r>
          </a:p>
          <a:p>
            <a:pPr algn="just"/>
            <a:endParaRPr lang="en-US"/>
          </a:p>
          <a:p>
            <a:pPr algn="just"/>
            <a:r>
              <a:rPr lang="en-US"/>
              <a:t>Focus is on discipline-specific writing</a:t>
            </a:r>
          </a:p>
          <a:p>
            <a:pPr algn="just"/>
            <a:endParaRPr lang="en-US"/>
          </a:p>
          <a:p>
            <a:pPr algn="just"/>
            <a:r>
              <a:rPr lang="en-US"/>
              <a:t>Physics joined </a:t>
            </a:r>
            <a:r>
              <a:rPr lang="en-US" b="1"/>
              <a:t>WIT</a:t>
            </a:r>
            <a:r>
              <a:rPr lang="en-US"/>
              <a:t> in 2022 to focus on lab courses</a:t>
            </a:r>
          </a:p>
          <a:p>
            <a:pPr algn="just"/>
            <a:endParaRPr lang="en-US"/>
          </a:p>
          <a:p>
            <a:pPr algn="just"/>
            <a:r>
              <a:rPr lang="en-US"/>
              <a:t>Lead TA (Serene Shum) helped with redesigning writing guidelines, developing a writing workshop, rubric development, TA training in giving better feedback, benchmarking grading standards</a:t>
            </a:r>
          </a:p>
        </p:txBody>
      </p:sp>
    </p:spTree>
    <p:extLst>
      <p:ext uri="{BB962C8B-B14F-4D97-AF65-F5344CB8AC3E}">
        <p14:creationId xmlns:p14="http://schemas.microsoft.com/office/powerpoint/2010/main" val="10829454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D5C7FF-E8F9-887D-1C62-4FDECA0F1DBA}"/>
              </a:ext>
            </a:extLst>
          </p:cNvPr>
          <p:cNvSpPr>
            <a:spLocks noGrp="1"/>
          </p:cNvSpPr>
          <p:nvPr>
            <p:ph type="title"/>
          </p:nvPr>
        </p:nvSpPr>
        <p:spPr/>
        <p:txBody>
          <a:bodyPr/>
          <a:lstStyle/>
          <a:p>
            <a:r>
              <a:rPr lang="en-US"/>
              <a:t>Lab Sequence</a:t>
            </a:r>
          </a:p>
        </p:txBody>
      </p:sp>
      <p:pic>
        <p:nvPicPr>
          <p:cNvPr id="10" name="Content Placeholder 9" descr="Flowchart of the lab course going from first year on the right to fourth year on the left. Includes basic information of primary learning goals for each year.">
            <a:extLst>
              <a:ext uri="{FF2B5EF4-FFF2-40B4-BE49-F238E27FC236}">
                <a16:creationId xmlns:a16="http://schemas.microsoft.com/office/drawing/2014/main" id="{A61EA38C-43D7-AA62-F0F2-596E7CAFE5B4}"/>
              </a:ext>
            </a:extLst>
          </p:cNvPr>
          <p:cNvPicPr>
            <a:picLocks noGrp="1" noChangeAspect="1"/>
          </p:cNvPicPr>
          <p:nvPr>
            <p:ph idx="1"/>
          </p:nvPr>
        </p:nvPicPr>
        <p:blipFill>
          <a:blip r:embed="rId2"/>
          <a:stretch>
            <a:fillRect/>
          </a:stretch>
        </p:blipFill>
        <p:spPr>
          <a:xfrm>
            <a:off x="1647492" y="1696230"/>
            <a:ext cx="8897014" cy="4868922"/>
          </a:xfrm>
        </p:spPr>
      </p:pic>
    </p:spTree>
    <p:extLst>
      <p:ext uri="{BB962C8B-B14F-4D97-AF65-F5344CB8AC3E}">
        <p14:creationId xmlns:p14="http://schemas.microsoft.com/office/powerpoint/2010/main" val="32225658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7AE443-868F-2D5E-EAC6-670C791BE244}"/>
              </a:ext>
            </a:extLst>
          </p:cNvPr>
          <p:cNvSpPr>
            <a:spLocks noGrp="1"/>
          </p:cNvSpPr>
          <p:nvPr>
            <p:ph type="title"/>
          </p:nvPr>
        </p:nvSpPr>
        <p:spPr/>
        <p:txBody>
          <a:bodyPr/>
          <a:lstStyle/>
          <a:p>
            <a:r>
              <a:rPr lang="en-US"/>
              <a:t>Building in space to improve.</a:t>
            </a:r>
          </a:p>
        </p:txBody>
      </p:sp>
      <p:pic>
        <p:nvPicPr>
          <p:cNvPr id="4" name="Content Placeholder 3" descr="Flowchart of how experiments are done in the course. Start with the experiment, then write the report, submit it, and get assessed. Then there's a choice: either accept the grade, or go back to rewrite the report.">
            <a:extLst>
              <a:ext uri="{FF2B5EF4-FFF2-40B4-BE49-F238E27FC236}">
                <a16:creationId xmlns:a16="http://schemas.microsoft.com/office/drawing/2014/main" id="{7F4E9D98-1654-7DFF-0490-95DBFA5074F6}"/>
              </a:ext>
            </a:extLst>
          </p:cNvPr>
          <p:cNvPicPr>
            <a:picLocks noGrp="1" noChangeAspect="1"/>
          </p:cNvPicPr>
          <p:nvPr>
            <p:ph idx="1"/>
          </p:nvPr>
        </p:nvPicPr>
        <p:blipFill>
          <a:blip r:embed="rId3"/>
          <a:stretch>
            <a:fillRect/>
          </a:stretch>
        </p:blipFill>
        <p:spPr>
          <a:xfrm>
            <a:off x="2742910" y="1546679"/>
            <a:ext cx="6706180" cy="4351338"/>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5" name="TextBox 4">
            <a:extLst>
              <a:ext uri="{FF2B5EF4-FFF2-40B4-BE49-F238E27FC236}">
                <a16:creationId xmlns:a16="http://schemas.microsoft.com/office/drawing/2014/main" id="{646D5F80-B263-1CAF-F016-C063E796DB14}"/>
              </a:ext>
            </a:extLst>
          </p:cNvPr>
          <p:cNvSpPr txBox="1"/>
          <p:nvPr/>
        </p:nvSpPr>
        <p:spPr>
          <a:xfrm>
            <a:off x="2726871" y="6017078"/>
            <a:ext cx="6768192"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a:t>Submission procedure for any laboratory report.</a:t>
            </a:r>
          </a:p>
        </p:txBody>
      </p:sp>
    </p:spTree>
    <p:extLst>
      <p:ext uri="{BB962C8B-B14F-4D97-AF65-F5344CB8AC3E}">
        <p14:creationId xmlns:p14="http://schemas.microsoft.com/office/powerpoint/2010/main" val="1417951514"/>
      </p:ext>
    </p:extLst>
  </p:cSld>
  <p:clrMapOvr>
    <a:masterClrMapping/>
  </p:clrMapOvr>
  <p:extLst>
    <p:ext uri="{6950BFC3-D8DA-4A85-94F7-54DA5524770B}">
      <p188:commentRel xmlns:p188="http://schemas.microsoft.com/office/powerpoint/2018/8/main" r:id="rId2"/>
    </p:ext>
  </p:extLs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0D3544-E15A-8FAC-B296-37C92B54AE23}"/>
              </a:ext>
            </a:extLst>
          </p:cNvPr>
          <p:cNvSpPr>
            <a:spLocks noGrp="1"/>
          </p:cNvSpPr>
          <p:nvPr>
            <p:ph type="title"/>
          </p:nvPr>
        </p:nvSpPr>
        <p:spPr/>
        <p:txBody>
          <a:bodyPr/>
          <a:lstStyle/>
          <a:p>
            <a:r>
              <a:rPr lang="en-US"/>
              <a:t>Data Collection</a:t>
            </a:r>
          </a:p>
        </p:txBody>
      </p:sp>
      <p:sp>
        <p:nvSpPr>
          <p:cNvPr id="3" name="Content Placeholder 2">
            <a:extLst>
              <a:ext uri="{FF2B5EF4-FFF2-40B4-BE49-F238E27FC236}">
                <a16:creationId xmlns:a16="http://schemas.microsoft.com/office/drawing/2014/main" id="{C956EB83-0F2D-F499-C0FE-EC09DD3F0225}"/>
              </a:ext>
            </a:extLst>
          </p:cNvPr>
          <p:cNvSpPr>
            <a:spLocks noGrp="1"/>
          </p:cNvSpPr>
          <p:nvPr>
            <p:ph idx="1"/>
          </p:nvPr>
        </p:nvSpPr>
        <p:spPr>
          <a:xfrm>
            <a:off x="879021" y="1417411"/>
            <a:ext cx="10515600" cy="1793195"/>
          </a:xfrm>
        </p:spPr>
        <p:txBody>
          <a:bodyPr vert="horz" lIns="91440" tIns="45720" rIns="91440" bIns="45720" rtlCol="0" anchor="t">
            <a:normAutofit/>
          </a:bodyPr>
          <a:lstStyle/>
          <a:p>
            <a:r>
              <a:rPr lang="en-US"/>
              <a:t>Two surveys – beginning and end of the semester</a:t>
            </a:r>
          </a:p>
          <a:p>
            <a:pPr lvl="1">
              <a:buFont typeface="Courier New" panose="020B0604020202020204" pitchFamily="34" charset="0"/>
              <a:buChar char="o"/>
            </a:pPr>
            <a:r>
              <a:rPr lang="en-US"/>
              <a:t>Likert scale [0-10] questions to self-assess experience and levels of confidence related to various elements of writing:</a:t>
            </a:r>
          </a:p>
        </p:txBody>
      </p:sp>
      <p:sp>
        <p:nvSpPr>
          <p:cNvPr id="4" name="TextBox 3">
            <a:extLst>
              <a:ext uri="{FF2B5EF4-FFF2-40B4-BE49-F238E27FC236}">
                <a16:creationId xmlns:a16="http://schemas.microsoft.com/office/drawing/2014/main" id="{290E1EE6-D8CA-DD28-DFA7-FE1D93B965AB}"/>
              </a:ext>
            </a:extLst>
          </p:cNvPr>
          <p:cNvSpPr txBox="1"/>
          <p:nvPr/>
        </p:nvSpPr>
        <p:spPr>
          <a:xfrm>
            <a:off x="2549978" y="2671082"/>
            <a:ext cx="3592286" cy="139268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800100" lvl="1" indent="-342900">
              <a:lnSpc>
                <a:spcPct val="90000"/>
              </a:lnSpc>
              <a:spcBef>
                <a:spcPts val="500"/>
              </a:spcBef>
              <a:buFont typeface="Arial"/>
              <a:buChar char="•"/>
            </a:pPr>
            <a:r>
              <a:rPr lang="en-US" sz="2000">
                <a:latin typeface="Arial"/>
                <a:cs typeface="Arial"/>
              </a:rPr>
              <a:t>PLANNING</a:t>
            </a:r>
            <a:endParaRPr lang="en-US" sz="2000">
              <a:latin typeface="Aptos"/>
              <a:cs typeface="Arial"/>
            </a:endParaRPr>
          </a:p>
          <a:p>
            <a:pPr marL="800100" lvl="1" indent="-342900">
              <a:lnSpc>
                <a:spcPct val="90000"/>
              </a:lnSpc>
              <a:spcBef>
                <a:spcPts val="500"/>
              </a:spcBef>
              <a:buFont typeface="Arial"/>
              <a:buChar char="•"/>
            </a:pPr>
            <a:r>
              <a:rPr lang="en-US" sz="2000">
                <a:latin typeface="Arial"/>
                <a:cs typeface="Arial"/>
              </a:rPr>
              <a:t>CLARITY</a:t>
            </a:r>
            <a:endParaRPr lang="en-US" sz="2000"/>
          </a:p>
          <a:p>
            <a:pPr marL="800100" lvl="1" indent="-342900">
              <a:lnSpc>
                <a:spcPct val="90000"/>
              </a:lnSpc>
              <a:spcBef>
                <a:spcPts val="500"/>
              </a:spcBef>
              <a:buFont typeface="Arial"/>
              <a:buChar char="•"/>
            </a:pPr>
            <a:r>
              <a:rPr lang="en-US" sz="2000">
                <a:latin typeface="Arial"/>
                <a:cs typeface="Arial"/>
              </a:rPr>
              <a:t>BREVITY</a:t>
            </a:r>
            <a:endParaRPr lang="en-US" sz="2000"/>
          </a:p>
          <a:p>
            <a:pPr marL="800100" lvl="1" indent="-342900">
              <a:lnSpc>
                <a:spcPct val="90000"/>
              </a:lnSpc>
              <a:spcBef>
                <a:spcPts val="500"/>
              </a:spcBef>
              <a:buFont typeface="Arial"/>
              <a:buChar char="•"/>
            </a:pPr>
            <a:r>
              <a:rPr lang="en-US" sz="2000">
                <a:latin typeface="Arial"/>
                <a:cs typeface="Arial"/>
              </a:rPr>
              <a:t>EDITING</a:t>
            </a:r>
            <a:endParaRPr lang="en-US" sz="2000"/>
          </a:p>
        </p:txBody>
      </p:sp>
      <p:sp>
        <p:nvSpPr>
          <p:cNvPr id="5" name="TextBox 4">
            <a:extLst>
              <a:ext uri="{FF2B5EF4-FFF2-40B4-BE49-F238E27FC236}">
                <a16:creationId xmlns:a16="http://schemas.microsoft.com/office/drawing/2014/main" id="{718F3DDD-4083-2D8E-A500-9BCB84733571}"/>
              </a:ext>
            </a:extLst>
          </p:cNvPr>
          <p:cNvSpPr txBox="1"/>
          <p:nvPr/>
        </p:nvSpPr>
        <p:spPr>
          <a:xfrm>
            <a:off x="5959338" y="2839118"/>
            <a:ext cx="5225142" cy="105157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800100" lvl="1" indent="-342900">
              <a:lnSpc>
                <a:spcPct val="90000"/>
              </a:lnSpc>
              <a:spcBef>
                <a:spcPts val="500"/>
              </a:spcBef>
              <a:buFont typeface="Arial"/>
              <a:buChar char="•"/>
            </a:pPr>
            <a:r>
              <a:rPr lang="en-US" sz="2000">
                <a:latin typeface="Arial"/>
                <a:cs typeface="Arial"/>
              </a:rPr>
              <a:t>WORD CHOICE</a:t>
            </a:r>
            <a:endParaRPr lang="en-US"/>
          </a:p>
          <a:p>
            <a:pPr marL="800100" lvl="1" indent="-342900">
              <a:lnSpc>
                <a:spcPct val="90000"/>
              </a:lnSpc>
              <a:spcBef>
                <a:spcPts val="500"/>
              </a:spcBef>
              <a:buFont typeface="Arial"/>
              <a:buChar char="•"/>
            </a:pPr>
            <a:r>
              <a:rPr lang="en-US" sz="2000">
                <a:latin typeface="Arial"/>
                <a:cs typeface="Arial"/>
              </a:rPr>
              <a:t>USE OF THE ACTIVE VOICE</a:t>
            </a:r>
          </a:p>
          <a:p>
            <a:pPr marL="800100" lvl="1" indent="-342900">
              <a:lnSpc>
                <a:spcPct val="90000"/>
              </a:lnSpc>
              <a:spcBef>
                <a:spcPts val="500"/>
              </a:spcBef>
              <a:buFont typeface="Arial"/>
              <a:buChar char="•"/>
            </a:pPr>
            <a:r>
              <a:rPr lang="en-US" sz="2000">
                <a:latin typeface="Arial"/>
                <a:cs typeface="Arial"/>
              </a:rPr>
              <a:t>USE OF TENSES</a:t>
            </a:r>
          </a:p>
        </p:txBody>
      </p:sp>
      <p:sp>
        <p:nvSpPr>
          <p:cNvPr id="7" name="Content Placeholder 2">
            <a:extLst>
              <a:ext uri="{FF2B5EF4-FFF2-40B4-BE49-F238E27FC236}">
                <a16:creationId xmlns:a16="http://schemas.microsoft.com/office/drawing/2014/main" id="{B5E4EBD7-6DB9-3E71-879D-9438CAD7F810}"/>
              </a:ext>
            </a:extLst>
          </p:cNvPr>
          <p:cNvSpPr txBox="1">
            <a:spLocks/>
          </p:cNvSpPr>
          <p:nvPr/>
        </p:nvSpPr>
        <p:spPr>
          <a:xfrm>
            <a:off x="883155" y="4055938"/>
            <a:ext cx="10522404" cy="2269445"/>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buFont typeface="Courier New" panose="020B0604020202020204" pitchFamily="34" charset="0"/>
              <a:buChar char="o"/>
            </a:pPr>
            <a:r>
              <a:rPr lang="en-US"/>
              <a:t>Likert scale questions included in the final survey to allow students reflect on the change of confidence since the beginning of the semester</a:t>
            </a:r>
          </a:p>
          <a:p>
            <a:pPr lvl="1">
              <a:buFont typeface="Courier New" panose="020B0604020202020204" pitchFamily="34" charset="0"/>
              <a:buChar char="o"/>
            </a:pPr>
            <a:endParaRPr lang="en-US"/>
          </a:p>
          <a:p>
            <a:pPr lvl="1">
              <a:buFont typeface="Courier New" panose="020B0604020202020204" pitchFamily="34" charset="0"/>
              <a:buChar char="o"/>
            </a:pPr>
            <a:endParaRPr lang="en-US"/>
          </a:p>
          <a:p>
            <a:pPr lvl="1">
              <a:buFont typeface="Courier New" panose="020B0604020202020204" pitchFamily="34" charset="0"/>
              <a:buChar char="o"/>
            </a:pPr>
            <a:r>
              <a:rPr lang="en-US"/>
              <a:t>Inquiry about resubmissions and usefulness of the feedback, resources, and WIT program</a:t>
            </a:r>
          </a:p>
        </p:txBody>
      </p:sp>
      <p:pic>
        <p:nvPicPr>
          <p:cNvPr id="9" name="Picture 8" descr="A black circle with black text&#10;&#10;Description automatically generated">
            <a:extLst>
              <a:ext uri="{FF2B5EF4-FFF2-40B4-BE49-F238E27FC236}">
                <a16:creationId xmlns:a16="http://schemas.microsoft.com/office/drawing/2014/main" id="{E8D14791-BA0C-09EC-047E-A8575C003848}"/>
              </a:ext>
            </a:extLst>
          </p:cNvPr>
          <p:cNvPicPr>
            <a:picLocks noChangeAspect="1"/>
          </p:cNvPicPr>
          <p:nvPr/>
        </p:nvPicPr>
        <p:blipFill>
          <a:blip r:embed="rId2"/>
          <a:stretch>
            <a:fillRect/>
          </a:stretch>
        </p:blipFill>
        <p:spPr>
          <a:xfrm>
            <a:off x="3385791" y="4753359"/>
            <a:ext cx="6088453" cy="818791"/>
          </a:xfrm>
          <a:prstGeom prst="rect">
            <a:avLst/>
          </a:prstGeom>
          <a:ln>
            <a:noFill/>
          </a:ln>
        </p:spPr>
      </p:pic>
      <p:pic>
        <p:nvPicPr>
          <p:cNvPr id="11" name="Picture 10">
            <a:extLst>
              <a:ext uri="{FF2B5EF4-FFF2-40B4-BE49-F238E27FC236}">
                <a16:creationId xmlns:a16="http://schemas.microsoft.com/office/drawing/2014/main" id="{E42D053A-29FA-4A19-DA9A-EE67EF37F6E7}"/>
              </a:ext>
            </a:extLst>
          </p:cNvPr>
          <p:cNvPicPr>
            <a:picLocks noChangeAspect="1"/>
          </p:cNvPicPr>
          <p:nvPr/>
        </p:nvPicPr>
        <p:blipFill>
          <a:blip r:embed="rId3"/>
          <a:stretch>
            <a:fillRect/>
          </a:stretch>
        </p:blipFill>
        <p:spPr>
          <a:xfrm>
            <a:off x="1241515" y="1937493"/>
            <a:ext cx="78255" cy="2249769"/>
          </a:xfrm>
          <a:prstGeom prst="rect">
            <a:avLst/>
          </a:prstGeom>
        </p:spPr>
      </p:pic>
      <p:pic>
        <p:nvPicPr>
          <p:cNvPr id="13" name="Picture 12">
            <a:extLst>
              <a:ext uri="{FF2B5EF4-FFF2-40B4-BE49-F238E27FC236}">
                <a16:creationId xmlns:a16="http://schemas.microsoft.com/office/drawing/2014/main" id="{C42D2842-FC7A-CEBC-65E7-214DC50EC2F3}"/>
              </a:ext>
            </a:extLst>
          </p:cNvPr>
          <p:cNvPicPr>
            <a:picLocks noChangeAspect="1"/>
          </p:cNvPicPr>
          <p:nvPr/>
        </p:nvPicPr>
        <p:blipFill>
          <a:blip r:embed="rId4"/>
          <a:stretch>
            <a:fillRect/>
          </a:stretch>
        </p:blipFill>
        <p:spPr>
          <a:xfrm>
            <a:off x="567017" y="1948049"/>
            <a:ext cx="76201" cy="4478432"/>
          </a:xfrm>
          <a:prstGeom prst="rect">
            <a:avLst/>
          </a:prstGeom>
        </p:spPr>
      </p:pic>
      <p:pic>
        <p:nvPicPr>
          <p:cNvPr id="14" name="Picture 13" descr="Sample sizes for the surveys. 155 students for the first survey. 80 students for the second survey. 74 students did both.">
            <a:extLst>
              <a:ext uri="{FF2B5EF4-FFF2-40B4-BE49-F238E27FC236}">
                <a16:creationId xmlns:a16="http://schemas.microsoft.com/office/drawing/2014/main" id="{64905F77-9059-6FDE-EE4F-8015C3D61DAE}"/>
              </a:ext>
            </a:extLst>
          </p:cNvPr>
          <p:cNvPicPr>
            <a:picLocks noChangeAspect="1"/>
          </p:cNvPicPr>
          <p:nvPr/>
        </p:nvPicPr>
        <p:blipFill>
          <a:blip r:embed="rId5"/>
          <a:stretch>
            <a:fillRect/>
          </a:stretch>
        </p:blipFill>
        <p:spPr>
          <a:xfrm>
            <a:off x="10142725" y="147264"/>
            <a:ext cx="1857375" cy="885825"/>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7756381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367D22-10EB-953A-DF71-F27B720E9DEE}"/>
              </a:ext>
            </a:extLst>
          </p:cNvPr>
          <p:cNvSpPr>
            <a:spLocks noGrp="1"/>
          </p:cNvSpPr>
          <p:nvPr>
            <p:ph type="title"/>
          </p:nvPr>
        </p:nvSpPr>
        <p:spPr/>
        <p:txBody>
          <a:bodyPr/>
          <a:lstStyle/>
          <a:p>
            <a:r>
              <a:rPr lang="en-US"/>
              <a:t>Review and resubmit</a:t>
            </a:r>
          </a:p>
        </p:txBody>
      </p:sp>
      <p:pic>
        <p:nvPicPr>
          <p:cNvPr id="5" name="Content Placeholder 4" descr="Pie chart: most students said yes they did use the resubmission. Most of the rest said they will use it. A few said no they will not use it. And one said they might.">
            <a:extLst>
              <a:ext uri="{FF2B5EF4-FFF2-40B4-BE49-F238E27FC236}">
                <a16:creationId xmlns:a16="http://schemas.microsoft.com/office/drawing/2014/main" id="{C413C4FF-648D-364E-FF22-FBE755C2C8BD}"/>
              </a:ext>
            </a:extLst>
          </p:cNvPr>
          <p:cNvPicPr>
            <a:picLocks noGrp="1" noChangeAspect="1"/>
          </p:cNvPicPr>
          <p:nvPr>
            <p:ph sz="half" idx="1"/>
          </p:nvPr>
        </p:nvPicPr>
        <p:blipFill>
          <a:blip r:embed="rId2"/>
          <a:stretch>
            <a:fillRect/>
          </a:stretch>
        </p:blipFill>
        <p:spPr>
          <a:xfrm>
            <a:off x="1042987" y="1839119"/>
            <a:ext cx="4772025" cy="4324350"/>
          </a:xfrm>
          <a:ln>
            <a:noFill/>
          </a:ln>
        </p:spPr>
      </p:pic>
      <p:sp>
        <p:nvSpPr>
          <p:cNvPr id="4" name="Content Placeholder 3">
            <a:extLst>
              <a:ext uri="{FF2B5EF4-FFF2-40B4-BE49-F238E27FC236}">
                <a16:creationId xmlns:a16="http://schemas.microsoft.com/office/drawing/2014/main" id="{4BC9F6A0-EF5A-F2FE-07A5-42E981415E7B}"/>
              </a:ext>
            </a:extLst>
          </p:cNvPr>
          <p:cNvSpPr>
            <a:spLocks noGrp="1"/>
          </p:cNvSpPr>
          <p:nvPr>
            <p:ph sz="half" idx="2"/>
          </p:nvPr>
        </p:nvSpPr>
        <p:spPr/>
        <p:txBody>
          <a:bodyPr vert="horz" lIns="91440" tIns="45720" rIns="91440" bIns="45720" rtlCol="0" anchor="t">
            <a:normAutofit/>
          </a:bodyPr>
          <a:lstStyle/>
          <a:p>
            <a:pPr algn="just"/>
            <a:r>
              <a:rPr lang="en-US"/>
              <a:t>All students who said </a:t>
            </a:r>
            <a:r>
              <a:rPr lang="en-US" b="1"/>
              <a:t>NO</a:t>
            </a:r>
            <a:r>
              <a:rPr lang="en-US"/>
              <a:t> quoted workload as a reason.</a:t>
            </a:r>
          </a:p>
          <a:p>
            <a:pPr algn="just"/>
            <a:r>
              <a:rPr lang="en-US" b="1"/>
              <a:t>MIGHT</a:t>
            </a:r>
            <a:r>
              <a:rPr lang="en-US"/>
              <a:t> indicated satisfaction with current grade but left the possibility for the future.</a:t>
            </a:r>
          </a:p>
          <a:p>
            <a:pPr algn="just"/>
            <a:r>
              <a:rPr lang="en-US" b="1"/>
              <a:t>YES</a:t>
            </a:r>
            <a:r>
              <a:rPr lang="en-US"/>
              <a:t> quoted </a:t>
            </a:r>
            <a:r>
              <a:rPr lang="en-US" i="1">
                <a:solidFill>
                  <a:schemeClr val="accent4">
                    <a:lumMod val="75000"/>
                  </a:schemeClr>
                </a:solidFill>
              </a:rPr>
              <a:t>improvement of grade</a:t>
            </a:r>
            <a:r>
              <a:rPr lang="en-US"/>
              <a:t> as a main reason, with </a:t>
            </a:r>
            <a:r>
              <a:rPr lang="en-US" i="1">
                <a:solidFill>
                  <a:schemeClr val="accent4">
                    <a:lumMod val="75000"/>
                  </a:schemeClr>
                </a:solidFill>
              </a:rPr>
              <a:t>improvement of work</a:t>
            </a:r>
            <a:r>
              <a:rPr lang="en-US"/>
              <a:t> and </a:t>
            </a:r>
            <a:r>
              <a:rPr lang="en-US" i="1">
                <a:solidFill>
                  <a:schemeClr val="accent4">
                    <a:lumMod val="75000"/>
                  </a:schemeClr>
                </a:solidFill>
              </a:rPr>
              <a:t>easy fixes suggested</a:t>
            </a:r>
            <a:r>
              <a:rPr lang="en-US"/>
              <a:t> in distant seconds.</a:t>
            </a:r>
          </a:p>
          <a:p>
            <a:pPr algn="just"/>
            <a:endParaRPr lang="en-US"/>
          </a:p>
        </p:txBody>
      </p:sp>
    </p:spTree>
    <p:extLst>
      <p:ext uri="{BB962C8B-B14F-4D97-AF65-F5344CB8AC3E}">
        <p14:creationId xmlns:p14="http://schemas.microsoft.com/office/powerpoint/2010/main" val="10191443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B24385-2717-3FF1-1D23-848562E2C3E8}"/>
              </a:ext>
            </a:extLst>
          </p:cNvPr>
          <p:cNvSpPr>
            <a:spLocks noGrp="1"/>
          </p:cNvSpPr>
          <p:nvPr>
            <p:ph type="title"/>
          </p:nvPr>
        </p:nvSpPr>
        <p:spPr/>
        <p:txBody>
          <a:bodyPr/>
          <a:lstStyle/>
          <a:p>
            <a:r>
              <a:rPr lang="en-US"/>
              <a:t>Student Self-Assessment</a:t>
            </a:r>
          </a:p>
        </p:txBody>
      </p:sp>
      <p:pic>
        <p:nvPicPr>
          <p:cNvPr id="5" name="Content Placeholder 4" descr="Self-reported average scores on 11 topics, each on a 0 to 10 scale. The highest value is for &quot;usefulness of feedback&quot;.">
            <a:extLst>
              <a:ext uri="{FF2B5EF4-FFF2-40B4-BE49-F238E27FC236}">
                <a16:creationId xmlns:a16="http://schemas.microsoft.com/office/drawing/2014/main" id="{6EDA5346-213F-1D51-C2A5-37180DD12F36}"/>
              </a:ext>
            </a:extLst>
          </p:cNvPr>
          <p:cNvPicPr>
            <a:picLocks noGrp="1" noChangeAspect="1"/>
          </p:cNvPicPr>
          <p:nvPr>
            <p:ph sz="half" idx="2"/>
          </p:nvPr>
        </p:nvPicPr>
        <p:blipFill>
          <a:blip r:embed="rId2"/>
          <a:stretch>
            <a:fillRect/>
          </a:stretch>
        </p:blipFill>
        <p:spPr>
          <a:xfrm>
            <a:off x="980520" y="1825625"/>
            <a:ext cx="4896960" cy="4351338"/>
          </a:xfrm>
        </p:spPr>
      </p:pic>
      <p:pic>
        <p:nvPicPr>
          <p:cNvPr id="9" name="Content Placeholder 8" descr="Same graph as the previous one, but with added &quot;after&quot; scores with arrows showing the changes. &quot;Usefulness of Feedback&quot; is the only one which shows a decrease. About half of the increases are minimally statistically significant.">
            <a:extLst>
              <a:ext uri="{FF2B5EF4-FFF2-40B4-BE49-F238E27FC236}">
                <a16:creationId xmlns:a16="http://schemas.microsoft.com/office/drawing/2014/main" id="{64274D06-3339-E7A7-4753-ED749392C955}"/>
              </a:ext>
            </a:extLst>
          </p:cNvPr>
          <p:cNvPicPr>
            <a:picLocks noGrp="1" noChangeAspect="1"/>
          </p:cNvPicPr>
          <p:nvPr>
            <p:ph sz="half" idx="1"/>
          </p:nvPr>
        </p:nvPicPr>
        <p:blipFill>
          <a:blip r:embed="rId3"/>
          <a:stretch>
            <a:fillRect/>
          </a:stretch>
        </p:blipFill>
        <p:spPr>
          <a:xfrm>
            <a:off x="6456461" y="1825625"/>
            <a:ext cx="4896960" cy="4351338"/>
          </a:xfrm>
        </p:spPr>
      </p:pic>
      <p:sp>
        <p:nvSpPr>
          <p:cNvPr id="10" name="TextBox 9">
            <a:extLst>
              <a:ext uri="{FF2B5EF4-FFF2-40B4-BE49-F238E27FC236}">
                <a16:creationId xmlns:a16="http://schemas.microsoft.com/office/drawing/2014/main" id="{1526BCB1-1142-91FD-9E86-1487F8FB2C22}"/>
              </a:ext>
            </a:extLst>
          </p:cNvPr>
          <p:cNvSpPr txBox="1"/>
          <p:nvPr/>
        </p:nvSpPr>
        <p:spPr>
          <a:xfrm>
            <a:off x="981635" y="6263341"/>
            <a:ext cx="10512611"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just"/>
            <a:r>
              <a:rPr lang="en-US"/>
              <a:t>Student self-assessment of their writing-related skills and the usefulness of feedback at the beginning and at the end of the semester.</a:t>
            </a:r>
          </a:p>
        </p:txBody>
      </p:sp>
    </p:spTree>
    <p:extLst>
      <p:ext uri="{BB962C8B-B14F-4D97-AF65-F5344CB8AC3E}">
        <p14:creationId xmlns:p14="http://schemas.microsoft.com/office/powerpoint/2010/main" val="8090790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8EEB49-70B4-6E04-AB6C-B12D1894E223}"/>
              </a:ext>
            </a:extLst>
          </p:cNvPr>
          <p:cNvSpPr>
            <a:spLocks noGrp="1"/>
          </p:cNvSpPr>
          <p:nvPr>
            <p:ph type="title"/>
          </p:nvPr>
        </p:nvSpPr>
        <p:spPr>
          <a:xfrm>
            <a:off x="915692" y="804244"/>
            <a:ext cx="10515600" cy="1325563"/>
          </a:xfrm>
        </p:spPr>
        <p:txBody>
          <a:bodyPr/>
          <a:lstStyle/>
          <a:p>
            <a:r>
              <a:rPr lang="en-US"/>
              <a:t>Experience</a:t>
            </a:r>
          </a:p>
        </p:txBody>
      </p:sp>
      <p:sp>
        <p:nvSpPr>
          <p:cNvPr id="6" name="TextBox 5">
            <a:extLst>
              <a:ext uri="{FF2B5EF4-FFF2-40B4-BE49-F238E27FC236}">
                <a16:creationId xmlns:a16="http://schemas.microsoft.com/office/drawing/2014/main" id="{9CF95CF5-AC2B-1A13-27E9-6AEAFC9104C7}"/>
              </a:ext>
            </a:extLst>
          </p:cNvPr>
          <p:cNvSpPr txBox="1"/>
          <p:nvPr/>
        </p:nvSpPr>
        <p:spPr>
          <a:xfrm>
            <a:off x="768096" y="5376671"/>
            <a:ext cx="5266943"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just"/>
            <a:r>
              <a:rPr lang="en-US"/>
              <a:t>Normalized change in the student self-assessment of their experience in writing reported at the end of the semester and at the beginning of the semester.</a:t>
            </a:r>
          </a:p>
        </p:txBody>
      </p:sp>
      <p:sp>
        <p:nvSpPr>
          <p:cNvPr id="8" name="TextBox 7">
            <a:extLst>
              <a:ext uri="{FF2B5EF4-FFF2-40B4-BE49-F238E27FC236}">
                <a16:creationId xmlns:a16="http://schemas.microsoft.com/office/drawing/2014/main" id="{6890DEE4-3410-AF7D-C873-A90296909E63}"/>
              </a:ext>
            </a:extLst>
          </p:cNvPr>
          <p:cNvSpPr txBox="1"/>
          <p:nvPr/>
        </p:nvSpPr>
        <p:spPr>
          <a:xfrm>
            <a:off x="6173982" y="5376670"/>
            <a:ext cx="5266943" cy="147732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just"/>
            <a:r>
              <a:rPr lang="en-US"/>
              <a:t>Percentage grade received by students on the final project (2023) as a function of students' initial self-assessment of their experience in writing, The boxes represent average grade with uncertainty, lines indicate grade distribution</a:t>
            </a:r>
          </a:p>
        </p:txBody>
      </p:sp>
      <p:pic>
        <p:nvPicPr>
          <p:cNvPr id="4" name="Picture 3" descr="Math equation: normalized gain equals 100 times (final value minus initial value) divided by (100 minus initial value).">
            <a:extLst>
              <a:ext uri="{FF2B5EF4-FFF2-40B4-BE49-F238E27FC236}">
                <a16:creationId xmlns:a16="http://schemas.microsoft.com/office/drawing/2014/main" id="{052D559F-BE1C-FF92-28FE-BC4F5DE93578}"/>
              </a:ext>
            </a:extLst>
          </p:cNvPr>
          <p:cNvPicPr>
            <a:picLocks noChangeAspect="1"/>
          </p:cNvPicPr>
          <p:nvPr/>
        </p:nvPicPr>
        <p:blipFill>
          <a:blip r:embed="rId3"/>
          <a:stretch>
            <a:fillRect/>
          </a:stretch>
        </p:blipFill>
        <p:spPr>
          <a:xfrm>
            <a:off x="4482928" y="1774295"/>
            <a:ext cx="3218958" cy="707613"/>
          </a:xfrm>
          <a:prstGeom prst="rect">
            <a:avLst/>
          </a:prstGeom>
          <a:ln>
            <a:noFill/>
          </a:ln>
        </p:spPr>
      </p:pic>
      <p:pic>
        <p:nvPicPr>
          <p:cNvPr id="13" name="Content Placeholder 12" descr="Graph of normalized gain on the y-axis and initial self-assessed score on the x-axis. Shows a clearly decreasing trend.">
            <a:extLst>
              <a:ext uri="{FF2B5EF4-FFF2-40B4-BE49-F238E27FC236}">
                <a16:creationId xmlns:a16="http://schemas.microsoft.com/office/drawing/2014/main" id="{172455D3-597F-9AEA-60C8-F16A5FFF5D55}"/>
              </a:ext>
            </a:extLst>
          </p:cNvPr>
          <p:cNvPicPr>
            <a:picLocks noGrp="1" noChangeAspect="1"/>
          </p:cNvPicPr>
          <p:nvPr>
            <p:ph sz="half" idx="1"/>
          </p:nvPr>
        </p:nvPicPr>
        <p:blipFill>
          <a:blip r:embed="rId4"/>
          <a:stretch>
            <a:fillRect/>
          </a:stretch>
        </p:blipFill>
        <p:spPr>
          <a:xfrm>
            <a:off x="838200" y="2742905"/>
            <a:ext cx="5181600" cy="2516777"/>
          </a:xfrm>
        </p:spPr>
      </p:pic>
      <p:pic>
        <p:nvPicPr>
          <p:cNvPr id="16" name="Content Placeholder 15" descr="Graph of pendulum project grade on the y-axis and initial self-assessment on the x-axis. The data has no trend.">
            <a:extLst>
              <a:ext uri="{FF2B5EF4-FFF2-40B4-BE49-F238E27FC236}">
                <a16:creationId xmlns:a16="http://schemas.microsoft.com/office/drawing/2014/main" id="{EEF3FBFE-2C81-282C-3AF5-42D8756E825B}"/>
              </a:ext>
            </a:extLst>
          </p:cNvPr>
          <p:cNvPicPr>
            <a:picLocks noGrp="1" noChangeAspect="1"/>
          </p:cNvPicPr>
          <p:nvPr>
            <p:ph sz="half" idx="2"/>
          </p:nvPr>
        </p:nvPicPr>
        <p:blipFill>
          <a:blip r:embed="rId5"/>
          <a:stretch>
            <a:fillRect/>
          </a:stretch>
        </p:blipFill>
        <p:spPr>
          <a:xfrm>
            <a:off x="6172200" y="2756137"/>
            <a:ext cx="5181600" cy="2490314"/>
          </a:xfrm>
        </p:spPr>
      </p:pic>
    </p:spTree>
    <p:extLst>
      <p:ext uri="{BB962C8B-B14F-4D97-AF65-F5344CB8AC3E}">
        <p14:creationId xmlns:p14="http://schemas.microsoft.com/office/powerpoint/2010/main" val="633013712"/>
      </p:ext>
    </p:extLst>
  </p:cSld>
  <p:clrMapOvr>
    <a:masterClrMapping/>
  </p:clrMapOvr>
  <p:extLst>
    <p:ext uri="{6950BFC3-D8DA-4A85-94F7-54DA5524770B}">
      <p188:commentRel xmlns:p188="http://schemas.microsoft.com/office/powerpoint/2018/8/main" r:id="rId2"/>
    </p:ext>
  </p:extLst>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0E2841"/>
      </a:dk2>
      <a:lt2>
        <a:srgbClr val="E8E8E8"/>
      </a:lt2>
      <a:accent1>
        <a:srgbClr val="196B24"/>
      </a:accent1>
      <a:accent2>
        <a:srgbClr val="4EA72E"/>
      </a:accent2>
      <a:accent3>
        <a:srgbClr val="156082"/>
      </a:accent3>
      <a:accent4>
        <a:srgbClr val="0F9ED5"/>
      </a:accent4>
      <a:accent5>
        <a:srgbClr val="A02B93"/>
      </a:accent5>
      <a:accent6>
        <a:srgbClr val="E97132"/>
      </a:accent6>
      <a:hlink>
        <a:srgbClr val="467886"/>
      </a:hlink>
      <a:folHlink>
        <a:srgbClr val="96607D"/>
      </a:folHlink>
    </a:clrScheme>
    <a:fontScheme name="Office Them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97E0A228-C590-4D20-B05F-A6BF04A05448}"/>
    </a:ext>
  </a:extLst>
</a:theme>
</file>

<file path=docProps/app.xml><?xml version="1.0" encoding="utf-8"?>
<Properties xmlns="http://schemas.openxmlformats.org/officeDocument/2006/extended-properties" xmlns:vt="http://schemas.openxmlformats.org/officeDocument/2006/docPropsVTypes">
  <Template>office theme</Template>
  <Application>Microsoft Office PowerPoint</Application>
  <PresentationFormat>Widescreen</PresentationFormat>
  <Slides>15</Slides>
  <Notes>0</Notes>
  <HiddenSlides>0</HiddenSlide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Efficacy of the Writing Integrated Teaching (WIT) Program in Undergraduate Physics Laboratory Courses</vt:lpstr>
      <vt:lpstr>Outline</vt:lpstr>
      <vt:lpstr>Writing Integrated Teaching (WIT) Program</vt:lpstr>
      <vt:lpstr>Lab Sequence</vt:lpstr>
      <vt:lpstr>Building in space to improve.</vt:lpstr>
      <vt:lpstr>Data Collection</vt:lpstr>
      <vt:lpstr>Review and resubmit</vt:lpstr>
      <vt:lpstr>Student Self-Assessment</vt:lpstr>
      <vt:lpstr>Experience</vt:lpstr>
      <vt:lpstr>Student Self-Assessment</vt:lpstr>
      <vt:lpstr>Relative Change</vt:lpstr>
      <vt:lpstr>Feedback</vt:lpstr>
      <vt:lpstr>Changes for 2023-2024</vt:lpstr>
      <vt:lpstr>Grades for 2023 (orange) versus 2024 (blue)</vt:lpstr>
      <vt:lpstr>Lessons learned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revision>3</cp:revision>
  <dcterms:created xsi:type="dcterms:W3CDTF">2024-05-16T02:14:23Z</dcterms:created>
  <dcterms:modified xsi:type="dcterms:W3CDTF">2024-05-27T01:07:31Z</dcterms:modified>
</cp:coreProperties>
</file>