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9" r:id="rId2"/>
    <p:sldId id="332" r:id="rId3"/>
    <p:sldId id="333" r:id="rId4"/>
    <p:sldId id="334" r:id="rId5"/>
    <p:sldId id="376" r:id="rId6"/>
    <p:sldId id="293" r:id="rId7"/>
    <p:sldId id="290" r:id="rId8"/>
    <p:sldId id="345" r:id="rId9"/>
    <p:sldId id="344" r:id="rId10"/>
    <p:sldId id="350" r:id="rId11"/>
    <p:sldId id="351" r:id="rId12"/>
    <p:sldId id="309" r:id="rId13"/>
    <p:sldId id="321" r:id="rId14"/>
    <p:sldId id="374" r:id="rId15"/>
    <p:sldId id="373" r:id="rId16"/>
    <p:sldId id="316" r:id="rId17"/>
    <p:sldId id="357" r:id="rId18"/>
    <p:sldId id="365" r:id="rId19"/>
    <p:sldId id="362" r:id="rId20"/>
    <p:sldId id="325" r:id="rId21"/>
    <p:sldId id="348" r:id="rId22"/>
    <p:sldId id="331" r:id="rId23"/>
    <p:sldId id="291" r:id="rId24"/>
    <p:sldId id="355" r:id="rId25"/>
    <p:sldId id="37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620E8D8-8AFD-DC09-B651-5AA510F3FE1A}" name="ashley ferreira" initials="af" userId="b027657b3b3f3b00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5B5B"/>
    <a:srgbClr val="ED4141"/>
    <a:srgbClr val="00A4FF"/>
    <a:srgbClr val="E60000"/>
    <a:srgbClr val="00AAFF"/>
    <a:srgbClr val="009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1" autoAdjust="0"/>
    <p:restoredTop sz="87583" autoAdjust="0"/>
  </p:normalViewPr>
  <p:slideViewPr>
    <p:cSldViewPr snapToGrid="0" snapToObjects="1">
      <p:cViewPr varScale="1">
        <p:scale>
          <a:sx n="114" d="100"/>
          <a:sy n="114" d="100"/>
        </p:scale>
        <p:origin x="560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42" d="100"/>
          <a:sy n="142" d="100"/>
        </p:scale>
        <p:origin x="447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A28B2-28B8-364D-9670-4B162B54CA37}" type="datetimeFigureOut">
              <a:rPr lang="en-US" smtClean="0"/>
              <a:t>5/27/24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15AF5-5D84-804C-BA78-8F8C31435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20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487CE-4BC8-F744-A3DE-180CA8258505}" type="datetimeFigureOut">
              <a:rPr lang="en-US" smtClean="0"/>
              <a:t>5/27/24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476310-DAD6-EE4F-ABB6-4124C82A7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684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4691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8141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8246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1979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8331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6248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8195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4927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4890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039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002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5985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960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1920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3760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8785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8895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3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467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58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520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83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8152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6648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24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70000" y="634696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900" b="0" i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1270000" y="4906619"/>
            <a:ext cx="1008380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1270000" y="1641818"/>
            <a:ext cx="10083800" cy="301004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200" b="0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2pPr>
            <a:lvl3pPr marL="9144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3pPr>
            <a:lvl4pPr marL="13716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4pPr>
            <a:lvl5pPr marL="18288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5pPr>
          </a:lstStyle>
          <a:p>
            <a:pPr lvl="0"/>
            <a:r>
              <a:rPr lang="en-US" dirty="0"/>
              <a:t>Presentation Title. Arial Regular 32pt</a:t>
            </a: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1189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7" hasCustomPrompt="1"/>
          </p:nvPr>
        </p:nvSpPr>
        <p:spPr>
          <a:xfrm>
            <a:off x="1270000" y="5110646"/>
            <a:ext cx="10083800" cy="742466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6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Presentation Subtitle-Arial Regular 16-Title Case</a:t>
            </a:r>
          </a:p>
          <a:p>
            <a:pPr lvl="0"/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-11408"/>
            <a:ext cx="12192000" cy="1034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78" y="313154"/>
            <a:ext cx="1783444" cy="32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932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1189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1794183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 hasCustomPrompt="1"/>
          </p:nvPr>
        </p:nvSpPr>
        <p:spPr>
          <a:xfrm>
            <a:off x="822325" y="1495425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Bulleted List-Arial Bold 20-Cyan Blue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6573838" y="1495425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Bulleted List-Arial Bold 20-Cyan Blue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822325" y="2570162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6573838" y="2570161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1189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358692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Information Source-Arial Italic 9-Cyan Blue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6573838" y="1316183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Bulleted List-Arial Bold 20-Cyan Blue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6"/>
          </p:nvPr>
        </p:nvSpPr>
        <p:spPr>
          <a:xfrm>
            <a:off x="822325" y="1316183"/>
            <a:ext cx="5075238" cy="5045027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6573838" y="2214976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23557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822325" y="6469063"/>
            <a:ext cx="2795518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Information Source-Arial Italic 9-Cyan Blue</a:t>
            </a:r>
          </a:p>
        </p:txBody>
      </p:sp>
      <p:sp>
        <p:nvSpPr>
          <p:cNvPr id="12" name="Content Placeholder 16"/>
          <p:cNvSpPr>
            <a:spLocks noGrp="1"/>
          </p:cNvSpPr>
          <p:nvPr>
            <p:ph sz="quarter" idx="26"/>
          </p:nvPr>
        </p:nvSpPr>
        <p:spPr>
          <a:xfrm>
            <a:off x="836214" y="1590784"/>
            <a:ext cx="2387539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8" name="Content Placeholder 16"/>
          <p:cNvSpPr>
            <a:spLocks noGrp="1"/>
          </p:cNvSpPr>
          <p:nvPr>
            <p:ph sz="quarter" idx="32"/>
          </p:nvPr>
        </p:nvSpPr>
        <p:spPr>
          <a:xfrm>
            <a:off x="9123108" y="1590784"/>
            <a:ext cx="2387539" cy="4652855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0" name="Content Placeholder 16"/>
          <p:cNvSpPr>
            <a:spLocks noGrp="1"/>
          </p:cNvSpPr>
          <p:nvPr>
            <p:ph sz="quarter" idx="34"/>
          </p:nvPr>
        </p:nvSpPr>
        <p:spPr>
          <a:xfrm>
            <a:off x="6346062" y="3730001"/>
            <a:ext cx="2387539" cy="2513638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598511" y="1590783"/>
            <a:ext cx="2387539" cy="91631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FontTx/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Section Title—Arial Bold 20-Cyan Blue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3598511" y="2732526"/>
            <a:ext cx="2387539" cy="35111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  <a:p>
            <a:pPr lvl="0"/>
            <a:r>
              <a:rPr lang="en-US" dirty="0"/>
              <a:t>Type can get bigger, but no smaller.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836212" y="4234195"/>
            <a:ext cx="2387539" cy="200944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6346060" y="1561078"/>
            <a:ext cx="2387539" cy="189345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2076445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822325" y="6469063"/>
            <a:ext cx="2782266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Information Source-Arial Italic 9-Cyan Blue</a:t>
            </a:r>
          </a:p>
        </p:txBody>
      </p:sp>
      <p:sp>
        <p:nvSpPr>
          <p:cNvPr id="10" name="Content Placeholder 16"/>
          <p:cNvSpPr>
            <a:spLocks noGrp="1"/>
          </p:cNvSpPr>
          <p:nvPr>
            <p:ph sz="quarter" idx="26"/>
          </p:nvPr>
        </p:nvSpPr>
        <p:spPr>
          <a:xfrm>
            <a:off x="836214" y="1590784"/>
            <a:ext cx="2387539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5" name="Content Placeholder 16"/>
          <p:cNvSpPr>
            <a:spLocks noGrp="1"/>
          </p:cNvSpPr>
          <p:nvPr>
            <p:ph sz="quarter" idx="34"/>
          </p:nvPr>
        </p:nvSpPr>
        <p:spPr>
          <a:xfrm>
            <a:off x="6667342" y="1590785"/>
            <a:ext cx="4994433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642755" y="1590783"/>
            <a:ext cx="2387539" cy="916443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FontTx/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Section Title—Arial 20-Cyan Blue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3642755" y="2732526"/>
            <a:ext cx="2387539" cy="311168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14 is the default type for paragraphs (in black).</a:t>
            </a:r>
          </a:p>
          <a:p>
            <a:pPr lvl="0"/>
            <a:r>
              <a:rPr lang="en-US" dirty="0"/>
              <a:t>Type can get bigger, but no smaller.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6667341" y="4293829"/>
            <a:ext cx="4964959" cy="206252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</a:t>
            </a:r>
            <a:r>
              <a:rPr lang="en-US"/>
              <a:t>Regular 14 </a:t>
            </a:r>
            <a:r>
              <a:rPr lang="en-US" dirty="0"/>
              <a:t>is the default type for paragraphs (in black).</a:t>
            </a:r>
          </a:p>
          <a:p>
            <a:pPr lvl="0"/>
            <a:r>
              <a:rPr lang="en-US" dirty="0"/>
              <a:t>Type can get bigger, but no smaller.</a:t>
            </a:r>
          </a:p>
          <a:p>
            <a:pPr lvl="0"/>
            <a:r>
              <a:rPr lang="en-US" dirty="0"/>
              <a:t>Use two columns of text when possible, as default.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836212" y="4234195"/>
            <a:ext cx="2387539" cy="200944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14 is the default type for paragraphs (in black).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Italic 24-Cyan Blue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161994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16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0" r:id="rId3"/>
    <p:sldLayoutId id="2147483651" r:id="rId4"/>
    <p:sldLayoutId id="2147483652" r:id="rId5"/>
    <p:sldLayoutId id="2147483653" r:id="rId6"/>
    <p:sldLayoutId id="2147483655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hyperlink" Target="https://alpha.web.cern.ch/" TargetMode="External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hyperlink" Target="https://www.youtube.com/watch?v=7MkfMGzMcf8" TargetMode="External"/><Relationship Id="rId4" Type="http://schemas.openxmlformats.org/officeDocument/2006/relationships/hyperlink" Target="https://www.triumf.ca/node/39395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sv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pularmechanics.com/science/a25908/how-to-make-and-trap-antimatter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arxiv.org/abs/1612.00593" TargetMode="Externa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sciencedirect.com/science/article/abs/pii/S0097849322000565" TargetMode="External"/><Relationship Id="rId5" Type="http://schemas.openxmlformats.org/officeDocument/2006/relationships/hyperlink" Target="https://neptune.ai/blog/bayesian-neural-networks-with-jax" TargetMode="External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home.cern/science/accelerators/accelerator-complex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alpha.web.cern.ch/experimental-cycl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1270000" y="2001328"/>
            <a:ext cx="10083800" cy="2650531"/>
          </a:xfrm>
        </p:spPr>
        <p:txBody>
          <a:bodyPr/>
          <a:lstStyle/>
          <a:p>
            <a:r>
              <a:rPr lang="en-US" sz="4800" b="1" dirty="0"/>
              <a:t>Deeply Learning the Position Reconstruction of Antihydrogen Annihilations in ALPHA-g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z="1800" smtClean="0"/>
              <a:pPr/>
              <a:t>1</a:t>
            </a:fld>
            <a:endParaRPr lang="en-US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sz="2000" b="1" dirty="0"/>
              <a:t>Presented by Ashley Ferreira on May 27</a:t>
            </a:r>
            <a:r>
              <a:rPr lang="frc-Latn-001" sz="2000" b="1" baseline="30000"/>
              <a:t>th</a:t>
            </a:r>
            <a:r>
              <a:rPr lang="en-US" sz="2000" b="1" dirty="0"/>
              <a:t>, 2024</a:t>
            </a:r>
          </a:p>
        </p:txBody>
      </p:sp>
      <p:pic>
        <p:nvPicPr>
          <p:cNvPr id="7" name="Picture 2" descr="Home | ALPHA Experiment">
            <a:extLst>
              <a:ext uri="{FF2B5EF4-FFF2-40B4-BE49-F238E27FC236}">
                <a16:creationId xmlns:a16="http://schemas.microsoft.com/office/drawing/2014/main" id="{B3D5B2A3-17BB-253C-7A55-5FBC21AA0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260" y="5179683"/>
            <a:ext cx="2067363" cy="1346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4258E8F-6430-AD5A-57B5-6D2204983B71}"/>
              </a:ext>
            </a:extLst>
          </p:cNvPr>
          <p:cNvSpPr txBox="1"/>
          <p:nvPr/>
        </p:nvSpPr>
        <p:spPr>
          <a:xfrm>
            <a:off x="2036618" y="4390952"/>
            <a:ext cx="83127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/>
              <a:t>The Canadian Association of Physicists Congress 2024</a:t>
            </a:r>
            <a:endParaRPr lang="en-CA" sz="2000" b="1" dirty="0"/>
          </a:p>
        </p:txBody>
      </p:sp>
      <p:pic>
        <p:nvPicPr>
          <p:cNvPr id="6" name="Picture 2" descr="Icon of ALPHA-g">
            <a:extLst>
              <a:ext uri="{FF2B5EF4-FFF2-40B4-BE49-F238E27FC236}">
                <a16:creationId xmlns:a16="http://schemas.microsoft.com/office/drawing/2014/main" id="{2C58ECED-0475-D839-2970-257CB34D75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2483" y="4794695"/>
            <a:ext cx="1887885" cy="1887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F7AC61E-4809-2C31-88E2-F4CABC1B535D}"/>
              </a:ext>
            </a:extLst>
          </p:cNvPr>
          <p:cNvSpPr/>
          <p:nvPr/>
        </p:nvSpPr>
        <p:spPr>
          <a:xfrm>
            <a:off x="124691" y="0"/>
            <a:ext cx="2341418" cy="872836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ome | TRIUMF : Canada's particle accelerator centre">
            <a:extLst>
              <a:ext uri="{FF2B5EF4-FFF2-40B4-BE49-F238E27FC236}">
                <a16:creationId xmlns:a16="http://schemas.microsoft.com/office/drawing/2014/main" id="{CA5E3A3C-F4AB-026F-048A-D723F362A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27" y="301024"/>
            <a:ext cx="1840545" cy="412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01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6"/>
    </mc:Choice>
    <mc:Fallback xmlns="">
      <p:transition spd="slow" advTm="119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graph of a graph showing a red line&#10;&#10;Description automatically generated with medium confidence">
            <a:extLst>
              <a:ext uri="{FF2B5EF4-FFF2-40B4-BE49-F238E27FC236}">
                <a16:creationId xmlns:a16="http://schemas.microsoft.com/office/drawing/2014/main" id="{90C09EA6-BC07-B9C6-100B-6FBB606B64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7666" y="757556"/>
            <a:ext cx="6064334" cy="6001723"/>
          </a:xfrm>
          <a:prstGeom prst="rect">
            <a:avLst/>
          </a:prstGeom>
        </p:spPr>
      </p:pic>
      <p:pic>
        <p:nvPicPr>
          <p:cNvPr id="23" name="Picture 22" descr="A graph with a red line&#10;&#10;Description automatically generated">
            <a:extLst>
              <a:ext uri="{FF2B5EF4-FFF2-40B4-BE49-F238E27FC236}">
                <a16:creationId xmlns:a16="http://schemas.microsoft.com/office/drawing/2014/main" id="{54895EC8-76F7-141D-B252-9AE368891E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57556"/>
            <a:ext cx="6181344" cy="6037383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870997" y="180977"/>
            <a:ext cx="10450005" cy="1014516"/>
          </a:xfrm>
        </p:spPr>
        <p:txBody>
          <a:bodyPr/>
          <a:lstStyle/>
          <a:p>
            <a:pPr algn="ctr"/>
            <a:r>
              <a:rPr lang="en-US" sz="3200" dirty="0"/>
              <a:t>Preliminary Deep Learning Results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z="1800" smtClean="0"/>
              <a:pPr/>
              <a:t>10</a:t>
            </a:fld>
            <a:endParaRPr lang="en-US" sz="1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FE4E28-3D34-F69B-5C9C-B155EBEACEA8}"/>
              </a:ext>
            </a:extLst>
          </p:cNvPr>
          <p:cNvSpPr txBox="1"/>
          <p:nvPr/>
        </p:nvSpPr>
        <p:spPr>
          <a:xfrm>
            <a:off x="2596314" y="5306267"/>
            <a:ext cx="640970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56,500 events in 39s (loading &amp; predictions) = </a:t>
            </a:r>
            <a:r>
              <a:rPr lang="en-US" b="1" dirty="0"/>
              <a:t>0.69 </a:t>
            </a:r>
            <a:r>
              <a:rPr lang="en-US" b="1" dirty="0" err="1"/>
              <a:t>ms</a:t>
            </a:r>
            <a:r>
              <a:rPr lang="en-US" b="1" dirty="0"/>
              <a:t>/event</a:t>
            </a:r>
          </a:p>
          <a:p>
            <a:pPr algn="ctr"/>
            <a:r>
              <a:rPr lang="en-US" dirty="0"/>
              <a:t>(4 data loader workers, </a:t>
            </a:r>
            <a:r>
              <a:rPr lang="pt-BR" dirty="0"/>
              <a:t>NVIDIA GeForce RTX 2080 Ti</a:t>
            </a:r>
            <a:r>
              <a:rPr lang="en-US" dirty="0"/>
              <a:t> GPU)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7665B3-F3CE-A0D7-AA97-7C0E825E7E35}"/>
              </a:ext>
            </a:extLst>
          </p:cNvPr>
          <p:cNvSpPr txBox="1"/>
          <p:nvPr/>
        </p:nvSpPr>
        <p:spPr>
          <a:xfrm>
            <a:off x="3521915" y="4063576"/>
            <a:ext cx="5402629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Mission accomplished</a:t>
            </a:r>
            <a:r>
              <a:rPr lang="en-US" dirty="0"/>
              <a:t>, eh? Performance is good, speed is almost instantaneous, and the model always outputs a predicted annihilation z-position.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18D53DF-A777-D6FC-952A-5E224A1283E8}"/>
              </a:ext>
            </a:extLst>
          </p:cNvPr>
          <p:cNvSpPr/>
          <p:nvPr/>
        </p:nvSpPr>
        <p:spPr>
          <a:xfrm rot="5400000">
            <a:off x="938801" y="5063072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D493F597-5B01-A86E-2F50-F2DA495CEC6D}"/>
              </a:ext>
            </a:extLst>
          </p:cNvPr>
          <p:cNvSpPr/>
          <p:nvPr/>
        </p:nvSpPr>
        <p:spPr>
          <a:xfrm rot="16200000">
            <a:off x="5437178" y="1899176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37252815-D61C-D64B-5BCE-0E6AD62431C9}"/>
              </a:ext>
            </a:extLst>
          </p:cNvPr>
          <p:cNvSpPr/>
          <p:nvPr/>
        </p:nvSpPr>
        <p:spPr>
          <a:xfrm>
            <a:off x="6622308" y="1363575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7077FD-879B-E0C9-96F0-D57E703EDB40}"/>
              </a:ext>
            </a:extLst>
          </p:cNvPr>
          <p:cNvSpPr txBox="1"/>
          <p:nvPr/>
        </p:nvSpPr>
        <p:spPr>
          <a:xfrm>
            <a:off x="7422450" y="2704548"/>
            <a:ext cx="196179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Results and fit uncertainties are preliminary</a:t>
            </a:r>
            <a:endParaRPr lang="en-CA" dirty="0"/>
          </a:p>
        </p:txBody>
      </p:sp>
      <p:cxnSp>
        <p:nvCxnSpPr>
          <p:cNvPr id="13" name="Connector: Curved 12">
            <a:extLst>
              <a:ext uri="{FF2B5EF4-FFF2-40B4-BE49-F238E27FC236}">
                <a16:creationId xmlns:a16="http://schemas.microsoft.com/office/drawing/2014/main" id="{5ACDF2EC-ED54-E92F-2D09-7C00022C0804}"/>
              </a:ext>
            </a:extLst>
          </p:cNvPr>
          <p:cNvCxnSpPr>
            <a:cxnSpLocks/>
            <a:stCxn id="5" idx="1"/>
          </p:cNvCxnSpPr>
          <p:nvPr/>
        </p:nvCxnSpPr>
        <p:spPr>
          <a:xfrm rot="10800000" flipH="1">
            <a:off x="7422450" y="2254969"/>
            <a:ext cx="563310" cy="911245"/>
          </a:xfrm>
          <a:prstGeom prst="curvedConnector4">
            <a:avLst>
              <a:gd name="adj1" fmla="val -40582"/>
              <a:gd name="adj2" fmla="val 75332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graph with a red line&#10;&#10;Description automatically generated">
            <a:extLst>
              <a:ext uri="{FF2B5EF4-FFF2-40B4-BE49-F238E27FC236}">
                <a16:creationId xmlns:a16="http://schemas.microsoft.com/office/drawing/2014/main" id="{4C88E1C2-020C-09B4-F9EE-C466DD8D42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694" r="24080" b="95029"/>
          <a:stretch/>
        </p:blipFill>
        <p:spPr>
          <a:xfrm>
            <a:off x="10204713" y="0"/>
            <a:ext cx="1927860" cy="33163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CA3AB44-F854-F58B-0F29-5A8CB33A5424}"/>
              </a:ext>
            </a:extLst>
          </p:cNvPr>
          <p:cNvSpPr/>
          <p:nvPr/>
        </p:nvSpPr>
        <p:spPr>
          <a:xfrm>
            <a:off x="734361" y="730683"/>
            <a:ext cx="5424700" cy="3001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CCA40E1-8ED9-CD11-172C-D6BBAD731032}"/>
              </a:ext>
            </a:extLst>
          </p:cNvPr>
          <p:cNvSpPr/>
          <p:nvPr/>
        </p:nvSpPr>
        <p:spPr>
          <a:xfrm>
            <a:off x="6735769" y="716309"/>
            <a:ext cx="5424700" cy="3001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graph of a graph showing a red line&#10;&#10;Description automatically generated with medium confidence">
            <a:extLst>
              <a:ext uri="{FF2B5EF4-FFF2-40B4-BE49-F238E27FC236}">
                <a16:creationId xmlns:a16="http://schemas.microsoft.com/office/drawing/2014/main" id="{EE4E7976-AD41-1821-2AD8-4FA0DFDE72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45" t="1300" r="63173" b="95157"/>
          <a:stretch/>
        </p:blipFill>
        <p:spPr>
          <a:xfrm>
            <a:off x="8833665" y="730683"/>
            <a:ext cx="1329946" cy="282869"/>
          </a:xfrm>
          <a:prstGeom prst="rect">
            <a:avLst/>
          </a:prstGeom>
        </p:spPr>
      </p:pic>
      <p:pic>
        <p:nvPicPr>
          <p:cNvPr id="8" name="Picture 7" descr="A graph with a red line&#10;&#10;Description automatically generated">
            <a:extLst>
              <a:ext uri="{FF2B5EF4-FFF2-40B4-BE49-F238E27FC236}">
                <a16:creationId xmlns:a16="http://schemas.microsoft.com/office/drawing/2014/main" id="{D48355CB-61AE-0FBB-43A9-87311C40E29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625" t="-163" r="53666" b="95186"/>
          <a:stretch/>
        </p:blipFill>
        <p:spPr>
          <a:xfrm>
            <a:off x="2075324" y="639035"/>
            <a:ext cx="2618283" cy="366665"/>
          </a:xfrm>
          <a:prstGeom prst="rect">
            <a:avLst/>
          </a:prstGeom>
        </p:spPr>
      </p:pic>
      <p:pic>
        <p:nvPicPr>
          <p:cNvPr id="17" name="Picture 16" descr="A graph with a red line&#10;&#10;Description automatically generated">
            <a:extLst>
              <a:ext uri="{FF2B5EF4-FFF2-40B4-BE49-F238E27FC236}">
                <a16:creationId xmlns:a16="http://schemas.microsoft.com/office/drawing/2014/main" id="{D0424EA0-D3E0-48BD-4444-45E20D26B98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6015" b="95186"/>
          <a:stretch/>
        </p:blipFill>
        <p:spPr>
          <a:xfrm>
            <a:off x="10468611" y="286226"/>
            <a:ext cx="1691858" cy="33163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D1878FD-941B-981E-E742-6756AD702768}"/>
              </a:ext>
            </a:extLst>
          </p:cNvPr>
          <p:cNvSpPr txBox="1"/>
          <p:nvPr/>
        </p:nvSpPr>
        <p:spPr>
          <a:xfrm>
            <a:off x="2716242" y="6494460"/>
            <a:ext cx="146093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True Z [mm]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942BE56-9EB3-B509-09C1-777B9FCD8835}"/>
              </a:ext>
            </a:extLst>
          </p:cNvPr>
          <p:cNvSpPr txBox="1"/>
          <p:nvPr/>
        </p:nvSpPr>
        <p:spPr>
          <a:xfrm>
            <a:off x="8115785" y="6425607"/>
            <a:ext cx="284948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True Z – Predicted Z [mm]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806AB1-2A9A-CA54-A929-563F29E38E4D}"/>
              </a:ext>
            </a:extLst>
          </p:cNvPr>
          <p:cNvSpPr txBox="1"/>
          <p:nvPr/>
        </p:nvSpPr>
        <p:spPr>
          <a:xfrm rot="16200000">
            <a:off x="-761688" y="3313703"/>
            <a:ext cx="203229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Predicted Z [mm]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1D22923-1F93-5DD4-BE34-892B8A68F884}"/>
              </a:ext>
            </a:extLst>
          </p:cNvPr>
          <p:cNvSpPr txBox="1"/>
          <p:nvPr/>
        </p:nvSpPr>
        <p:spPr>
          <a:xfrm rot="16200000">
            <a:off x="5836805" y="3337048"/>
            <a:ext cx="92333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Count</a:t>
            </a:r>
          </a:p>
        </p:txBody>
      </p:sp>
      <p:pic>
        <p:nvPicPr>
          <p:cNvPr id="27" name="Picture 26" descr="A graph of a graph showing a red line&#10;&#10;Description automatically generated with medium confidence">
            <a:extLst>
              <a:ext uri="{FF2B5EF4-FFF2-40B4-BE49-F238E27FC236}">
                <a16:creationId xmlns:a16="http://schemas.microsoft.com/office/drawing/2014/main" id="{B8F4E5AE-25A6-C21B-6D23-302DC74692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068" t="5893" r="2284" b="86974"/>
          <a:stretch/>
        </p:blipFill>
        <p:spPr>
          <a:xfrm>
            <a:off x="9712780" y="1113453"/>
            <a:ext cx="2334541" cy="575323"/>
          </a:xfrm>
          <a:prstGeom prst="rect">
            <a:avLst/>
          </a:prstGeom>
        </p:spPr>
      </p:pic>
      <p:pic>
        <p:nvPicPr>
          <p:cNvPr id="28" name="Picture 27" descr="A graph with a red line&#10;&#10;Description automatically generated">
            <a:extLst>
              <a:ext uri="{FF2B5EF4-FFF2-40B4-BE49-F238E27FC236}">
                <a16:creationId xmlns:a16="http://schemas.microsoft.com/office/drawing/2014/main" id="{2CD7D31D-0867-CD26-1B90-5A30093C0D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462" t="5858" r="49032" b="87029"/>
          <a:stretch/>
        </p:blipFill>
        <p:spPr>
          <a:xfrm>
            <a:off x="892480" y="1111007"/>
            <a:ext cx="2967893" cy="564837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B96A115E-75DC-C4E7-D81D-271F574F013C}"/>
              </a:ext>
            </a:extLst>
          </p:cNvPr>
          <p:cNvSpPr/>
          <p:nvPr/>
        </p:nvSpPr>
        <p:spPr>
          <a:xfrm>
            <a:off x="1048927" y="1190486"/>
            <a:ext cx="162296" cy="154884"/>
          </a:xfrm>
          <a:prstGeom prst="ellipse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950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animBg="1"/>
      <p:bldP spid="6" grpId="0" animBg="1"/>
      <p:bldP spid="10" grpId="0" animBg="1"/>
      <p:bldP spid="12" grpId="0" animBg="1"/>
      <p:bldP spid="5" grpId="0"/>
      <p:bldP spid="19" grpId="0" animBg="1"/>
      <p:bldP spid="22" grpId="0" animBg="1"/>
      <p:bldP spid="24" grpId="0" animBg="1"/>
      <p:bldP spid="26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of a graph showing a number of data&#10;&#10;Description automatically generated">
            <a:extLst>
              <a:ext uri="{FF2B5EF4-FFF2-40B4-BE49-F238E27FC236}">
                <a16:creationId xmlns:a16="http://schemas.microsoft.com/office/drawing/2014/main" id="{B93C7C2F-F5D1-F55B-5783-2C36B20C98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740856"/>
            <a:ext cx="6095999" cy="6033061"/>
          </a:xfrm>
          <a:prstGeom prst="rect">
            <a:avLst/>
          </a:prstGeom>
        </p:spPr>
      </p:pic>
      <p:pic>
        <p:nvPicPr>
          <p:cNvPr id="5" name="Picture 4" descr="A graph with a line&#10;&#10;Description automatically generated">
            <a:extLst>
              <a:ext uri="{FF2B5EF4-FFF2-40B4-BE49-F238E27FC236}">
                <a16:creationId xmlns:a16="http://schemas.microsoft.com/office/drawing/2014/main" id="{DF45359A-81A1-2499-6903-305093EFA1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46234"/>
            <a:ext cx="6144465" cy="6027684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870997" y="180977"/>
            <a:ext cx="10450005" cy="1014516"/>
          </a:xfrm>
        </p:spPr>
        <p:txBody>
          <a:bodyPr/>
          <a:lstStyle/>
          <a:p>
            <a:pPr algn="ctr"/>
            <a:r>
              <a:rPr lang="en-US" sz="3200" dirty="0"/>
              <a:t>Helix Fit Results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z="1800" smtClean="0"/>
              <a:pPr/>
              <a:t>11</a:t>
            </a:fld>
            <a:endParaRPr lang="en-US" sz="1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DFFD0D-B739-2B76-DDF6-4B2D80EB75E7}"/>
              </a:ext>
            </a:extLst>
          </p:cNvPr>
          <p:cNvSpPr txBox="1"/>
          <p:nvPr/>
        </p:nvSpPr>
        <p:spPr>
          <a:xfrm>
            <a:off x="5091991" y="4756173"/>
            <a:ext cx="251838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We want to </a:t>
            </a:r>
            <a:r>
              <a:rPr lang="en-US" b="1" dirty="0"/>
              <a:t>beat</a:t>
            </a:r>
            <a:r>
              <a:rPr lang="en-US" dirty="0"/>
              <a:t> this.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C491B4-334B-61EC-6A18-26BB614B33AE}"/>
              </a:ext>
            </a:extLst>
          </p:cNvPr>
          <p:cNvSpPr txBox="1"/>
          <p:nvPr/>
        </p:nvSpPr>
        <p:spPr>
          <a:xfrm>
            <a:off x="7422450" y="2683526"/>
            <a:ext cx="196179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Results and fit uncertainties are preliminary</a:t>
            </a:r>
            <a:endParaRPr lang="en-CA" dirty="0"/>
          </a:p>
        </p:txBody>
      </p:sp>
      <p:cxnSp>
        <p:nvCxnSpPr>
          <p:cNvPr id="6" name="Connector: Curved 5">
            <a:extLst>
              <a:ext uri="{FF2B5EF4-FFF2-40B4-BE49-F238E27FC236}">
                <a16:creationId xmlns:a16="http://schemas.microsoft.com/office/drawing/2014/main" id="{6B9ED536-04AA-A1F0-1A5F-C551E7E81623}"/>
              </a:ext>
            </a:extLst>
          </p:cNvPr>
          <p:cNvCxnSpPr>
            <a:cxnSpLocks/>
            <a:stCxn id="4" idx="1"/>
          </p:cNvCxnSpPr>
          <p:nvPr/>
        </p:nvCxnSpPr>
        <p:spPr>
          <a:xfrm rot="10800000" flipH="1">
            <a:off x="7422450" y="2233947"/>
            <a:ext cx="563310" cy="911245"/>
          </a:xfrm>
          <a:prstGeom prst="curvedConnector4">
            <a:avLst>
              <a:gd name="adj1" fmla="val -40582"/>
              <a:gd name="adj2" fmla="val 75332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graph with a line&#10;&#10;Description automatically generated">
            <a:extLst>
              <a:ext uri="{FF2B5EF4-FFF2-40B4-BE49-F238E27FC236}">
                <a16:creationId xmlns:a16="http://schemas.microsoft.com/office/drawing/2014/main" id="{3907397E-6F5A-175F-D705-55C050842F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546" r="30467" b="95275"/>
          <a:stretch/>
        </p:blipFill>
        <p:spPr>
          <a:xfrm>
            <a:off x="10797039" y="5610"/>
            <a:ext cx="1302537" cy="317984"/>
          </a:xfrm>
          <a:prstGeom prst="rect">
            <a:avLst/>
          </a:prstGeom>
        </p:spPr>
      </p:pic>
      <p:pic>
        <p:nvPicPr>
          <p:cNvPr id="9" name="Picture 8" descr="A graph with a line&#10;&#10;Description automatically generated">
            <a:extLst>
              <a:ext uri="{FF2B5EF4-FFF2-40B4-BE49-F238E27FC236}">
                <a16:creationId xmlns:a16="http://schemas.microsoft.com/office/drawing/2014/main" id="{C376A34B-E758-8CE2-112D-54E9B8B5FD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557" t="589" r="7033" b="95542"/>
          <a:stretch/>
        </p:blipFill>
        <p:spPr>
          <a:xfrm>
            <a:off x="10439687" y="329152"/>
            <a:ext cx="1659889" cy="26908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0154E3E-9700-2AE0-692F-022AFD8848D1}"/>
              </a:ext>
            </a:extLst>
          </p:cNvPr>
          <p:cNvSpPr txBox="1"/>
          <p:nvPr/>
        </p:nvSpPr>
        <p:spPr>
          <a:xfrm>
            <a:off x="2716242" y="6494460"/>
            <a:ext cx="146093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True Z [mm]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B3ED52-DAF9-9E34-5EAA-36325813B9B7}"/>
              </a:ext>
            </a:extLst>
          </p:cNvPr>
          <p:cNvSpPr txBox="1"/>
          <p:nvPr/>
        </p:nvSpPr>
        <p:spPr>
          <a:xfrm>
            <a:off x="8115785" y="6425607"/>
            <a:ext cx="284948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True Z – Helix Fit Z [mm]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71D17B-497E-F747-4D5A-851F03CC9306}"/>
              </a:ext>
            </a:extLst>
          </p:cNvPr>
          <p:cNvSpPr txBox="1"/>
          <p:nvPr/>
        </p:nvSpPr>
        <p:spPr>
          <a:xfrm rot="16200000">
            <a:off x="-761688" y="3313703"/>
            <a:ext cx="203229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Helix Fit Z [mm]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0DFA5E-A3E3-B62E-EFF6-4DFF5B98E681}"/>
              </a:ext>
            </a:extLst>
          </p:cNvPr>
          <p:cNvSpPr txBox="1"/>
          <p:nvPr/>
        </p:nvSpPr>
        <p:spPr>
          <a:xfrm rot="16200000">
            <a:off x="5836805" y="3337048"/>
            <a:ext cx="92333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Count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ABA7B8-D1AF-B11B-A684-B03A914A9D3A}"/>
              </a:ext>
            </a:extLst>
          </p:cNvPr>
          <p:cNvSpPr/>
          <p:nvPr/>
        </p:nvSpPr>
        <p:spPr>
          <a:xfrm>
            <a:off x="734361" y="730683"/>
            <a:ext cx="5424700" cy="3001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62338A2-F554-0D09-3715-14B2B005B3D5}"/>
              </a:ext>
            </a:extLst>
          </p:cNvPr>
          <p:cNvSpPr/>
          <p:nvPr/>
        </p:nvSpPr>
        <p:spPr>
          <a:xfrm>
            <a:off x="6735769" y="716309"/>
            <a:ext cx="5424700" cy="3001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graph with a line&#10;&#10;Description automatically generated">
            <a:extLst>
              <a:ext uri="{FF2B5EF4-FFF2-40B4-BE49-F238E27FC236}">
                <a16:creationId xmlns:a16="http://schemas.microsoft.com/office/drawing/2014/main" id="{4FC5E1BC-55EC-B75E-D57C-A4297E8C6E4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217" t="436" r="51507" b="95638"/>
          <a:stretch/>
        </p:blipFill>
        <p:spPr>
          <a:xfrm>
            <a:off x="2219777" y="642415"/>
            <a:ext cx="2359271" cy="300127"/>
          </a:xfrm>
          <a:prstGeom prst="rect">
            <a:avLst/>
          </a:prstGeom>
        </p:spPr>
      </p:pic>
      <p:pic>
        <p:nvPicPr>
          <p:cNvPr id="17" name="Picture 16" descr="A graph of a graph showing a number of data&#10;&#10;Description automatically generated">
            <a:extLst>
              <a:ext uri="{FF2B5EF4-FFF2-40B4-BE49-F238E27FC236}">
                <a16:creationId xmlns:a16="http://schemas.microsoft.com/office/drawing/2014/main" id="{F207DF82-E3F0-16C7-1105-A6A4234D40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59" t="351" r="52500" b="94990"/>
          <a:stretch/>
        </p:blipFill>
        <p:spPr>
          <a:xfrm>
            <a:off x="8505506" y="642106"/>
            <a:ext cx="2136522" cy="348849"/>
          </a:xfrm>
          <a:prstGeom prst="rect">
            <a:avLst/>
          </a:prstGeom>
        </p:spPr>
      </p:pic>
      <p:pic>
        <p:nvPicPr>
          <p:cNvPr id="20" name="Picture 19" descr="A graph with a line&#10;&#10;Description automatically generated">
            <a:extLst>
              <a:ext uri="{FF2B5EF4-FFF2-40B4-BE49-F238E27FC236}">
                <a16:creationId xmlns:a16="http://schemas.microsoft.com/office/drawing/2014/main" id="{B13DD447-3F0D-615D-C1DC-41EC1C96C31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338" t="5853" r="48450" b="87021"/>
          <a:stretch/>
        </p:blipFill>
        <p:spPr>
          <a:xfrm>
            <a:off x="870997" y="1071514"/>
            <a:ext cx="3121883" cy="586514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45F889E3-CA49-DD01-92DF-24EB4F067F8B}"/>
              </a:ext>
            </a:extLst>
          </p:cNvPr>
          <p:cNvSpPr/>
          <p:nvPr/>
        </p:nvSpPr>
        <p:spPr>
          <a:xfrm>
            <a:off x="1074076" y="1158978"/>
            <a:ext cx="155284" cy="1349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1" name="Picture 20" descr="A graph of a graph showing a number of data&#10;&#10;Description automatically generated">
            <a:extLst>
              <a:ext uri="{FF2B5EF4-FFF2-40B4-BE49-F238E27FC236}">
                <a16:creationId xmlns:a16="http://schemas.microsoft.com/office/drawing/2014/main" id="{EAB94445-F7B9-A14E-6863-5059FB2DED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145" t="5909" r="2160" b="87056"/>
          <a:stretch/>
        </p:blipFill>
        <p:spPr>
          <a:xfrm>
            <a:off x="9649752" y="1068139"/>
            <a:ext cx="2425691" cy="588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63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1" grpId="0" animBg="1"/>
      <p:bldP spid="11" grpId="1" animBg="1"/>
      <p:bldP spid="12" grpId="0" animBg="1"/>
      <p:bldP spid="14" grpId="0" animBg="1"/>
      <p:bldP spid="14" grpId="1" animBg="1"/>
      <p:bldP spid="15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erson working on a machine&#10;&#10;Description automatically generated">
            <a:extLst>
              <a:ext uri="{FF2B5EF4-FFF2-40B4-BE49-F238E27FC236}">
                <a16:creationId xmlns:a16="http://schemas.microsoft.com/office/drawing/2014/main" id="{EEE05F73-DE01-2662-D01D-449DDE8320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208"/>
          <a:stretch/>
        </p:blipFill>
        <p:spPr>
          <a:xfrm rot="5400000">
            <a:off x="6402324" y="1068324"/>
            <a:ext cx="6858000" cy="4721352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532200" y="708154"/>
            <a:ext cx="10450005" cy="1014516"/>
          </a:xfrm>
        </p:spPr>
        <p:txBody>
          <a:bodyPr/>
          <a:lstStyle/>
          <a:p>
            <a:r>
              <a:rPr lang="en-US" sz="3200" dirty="0"/>
              <a:t>Future Work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532200" y="1424510"/>
            <a:ext cx="6516300" cy="1926806"/>
          </a:xfrm>
        </p:spPr>
        <p:txBody>
          <a:bodyPr/>
          <a:lstStyle/>
          <a:p>
            <a:r>
              <a:rPr lang="en-US" dirty="0"/>
              <a:t>Get deep learning model </a:t>
            </a:r>
            <a:r>
              <a:rPr lang="en-US" b="1" dirty="0"/>
              <a:t>performing</a:t>
            </a:r>
            <a:r>
              <a:rPr lang="en-US" dirty="0"/>
              <a:t> as well as possible on simulation data (more data + tunning)</a:t>
            </a:r>
          </a:p>
          <a:p>
            <a:r>
              <a:rPr lang="en-US" dirty="0"/>
              <a:t>This may mean exploring new ways to </a:t>
            </a:r>
            <a:r>
              <a:rPr lang="en-US" b="1" dirty="0"/>
              <a:t>preprocess</a:t>
            </a:r>
            <a:r>
              <a:rPr lang="en-US" dirty="0"/>
              <a:t> the data, or changing the </a:t>
            </a:r>
            <a:r>
              <a:rPr lang="en-US" b="1" dirty="0"/>
              <a:t>model </a:t>
            </a:r>
            <a:r>
              <a:rPr lang="en-US" dirty="0"/>
              <a:t>itself</a:t>
            </a:r>
          </a:p>
          <a:p>
            <a:r>
              <a:rPr lang="en-US" dirty="0"/>
              <a:t>Evaluate and improve performance on </a:t>
            </a:r>
            <a:r>
              <a:rPr lang="en-US" b="1" dirty="0"/>
              <a:t>real data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/>
              <a:t>Possible extensions:</a:t>
            </a:r>
          </a:p>
          <a:p>
            <a:r>
              <a:rPr lang="en-US" dirty="0"/>
              <a:t>Train model for a more </a:t>
            </a:r>
            <a:r>
              <a:rPr lang="en-US" b="1" dirty="0"/>
              <a:t>complex</a:t>
            </a:r>
            <a:r>
              <a:rPr lang="en-US" dirty="0"/>
              <a:t> task                      (e.g. predicting full Cartesian co-ordinates)</a:t>
            </a:r>
          </a:p>
          <a:p>
            <a:r>
              <a:rPr lang="en-US" dirty="0"/>
              <a:t>Explore track </a:t>
            </a:r>
            <a:r>
              <a:rPr lang="en-US" b="1" dirty="0"/>
              <a:t>segmentation</a:t>
            </a:r>
          </a:p>
          <a:p>
            <a:r>
              <a:rPr lang="en-US" b="1" dirty="0"/>
              <a:t>Uncertainty</a:t>
            </a:r>
            <a:r>
              <a:rPr lang="en-US" dirty="0"/>
              <a:t> estimations or implementing confidence threshold below which the prediction is unreliable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75818" y="6311898"/>
            <a:ext cx="477981" cy="365125"/>
          </a:xfrm>
          <a:solidFill>
            <a:schemeClr val="bg1"/>
          </a:solidFill>
        </p:spPr>
        <p:txBody>
          <a:bodyPr/>
          <a:lstStyle/>
          <a:p>
            <a:fld id="{72890513-E58D-2644-ACDB-E89B1349FCEB}" type="slidenum">
              <a:rPr lang="en-US" sz="1800" smtClean="0"/>
              <a:pPr/>
              <a:t>12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47093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532200" y="708154"/>
            <a:ext cx="10450005" cy="1014516"/>
          </a:xfrm>
        </p:spPr>
        <p:txBody>
          <a:bodyPr/>
          <a:lstStyle/>
          <a:p>
            <a:r>
              <a:rPr lang="en-US" sz="3200" dirty="0"/>
              <a:t>Conclusion &amp; Acknowledgements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532200" y="1488297"/>
            <a:ext cx="6953121" cy="1684132"/>
          </a:xfrm>
        </p:spPr>
        <p:txBody>
          <a:bodyPr/>
          <a:lstStyle/>
          <a:p>
            <a:r>
              <a:rPr lang="en-US" b="1" dirty="0">
                <a:sym typeface="Wingdings" panose="05000000000000000000" pitchFamily="2" charset="2"/>
              </a:rPr>
              <a:t>Promising</a:t>
            </a:r>
            <a:r>
              <a:rPr lang="en-US" dirty="0">
                <a:sym typeface="Wingdings" panose="05000000000000000000" pitchFamily="2" charset="2"/>
              </a:rPr>
              <a:t> initial results from this deep learning approach</a:t>
            </a:r>
          </a:p>
          <a:p>
            <a:r>
              <a:rPr lang="en-US" dirty="0">
                <a:sym typeface="Wingdings" panose="05000000000000000000" pitchFamily="2" charset="2"/>
              </a:rPr>
              <a:t>Could be </a:t>
            </a:r>
            <a:r>
              <a:rPr lang="en-US" b="1" dirty="0">
                <a:sym typeface="Wingdings" panose="05000000000000000000" pitchFamily="2" charset="2"/>
              </a:rPr>
              <a:t>good option </a:t>
            </a:r>
            <a:r>
              <a:rPr lang="en-US" dirty="0">
                <a:sym typeface="Wingdings" panose="05000000000000000000" pitchFamily="2" charset="2"/>
              </a:rPr>
              <a:t>to compliment the helix fit method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z="1800" smtClean="0"/>
              <a:pPr/>
              <a:t>13</a:t>
            </a:fld>
            <a:endParaRPr lang="en-US" sz="1800" dirty="0"/>
          </a:p>
        </p:txBody>
      </p:sp>
      <p:pic>
        <p:nvPicPr>
          <p:cNvPr id="3" name="Picture 2" descr="Home | ALPHA Experiment">
            <a:extLst>
              <a:ext uri="{FF2B5EF4-FFF2-40B4-BE49-F238E27FC236}">
                <a16:creationId xmlns:a16="http://schemas.microsoft.com/office/drawing/2014/main" id="{3FA1ECF6-38C3-2ED4-9C38-F04E15830A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128" y="3875497"/>
            <a:ext cx="2632083" cy="171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Logo - Download | TRIUMF : Canada's particle accelerator centre">
            <a:extLst>
              <a:ext uri="{FF2B5EF4-FFF2-40B4-BE49-F238E27FC236}">
                <a16:creationId xmlns:a16="http://schemas.microsoft.com/office/drawing/2014/main" id="{EE6FC997-9C57-5AE7-07ED-C23A40DEA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719" y="2592884"/>
            <a:ext cx="3810710" cy="68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A07C63-D850-4FD8-0D8F-3E3F748A2339}"/>
              </a:ext>
            </a:extLst>
          </p:cNvPr>
          <p:cNvSpPr txBox="1"/>
          <p:nvPr/>
        </p:nvSpPr>
        <p:spPr>
          <a:xfrm>
            <a:off x="2261946" y="3314760"/>
            <a:ext cx="34100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ym typeface="Wingdings" panose="05000000000000000000" pitchFamily="2" charset="2"/>
              </a:rPr>
              <a:t>Richard E. Azuma Fellowship</a:t>
            </a:r>
            <a:endParaRPr lang="en-C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93CF86-A0F8-6B13-DB76-DA562E43BA00}"/>
              </a:ext>
            </a:extLst>
          </p:cNvPr>
          <p:cNvSpPr txBox="1"/>
          <p:nvPr/>
        </p:nvSpPr>
        <p:spPr>
          <a:xfrm>
            <a:off x="3621211" y="3943712"/>
            <a:ext cx="35701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ALPHA AI</a:t>
            </a:r>
            <a:r>
              <a:rPr lang="en-US" sz="1800" dirty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t</a:t>
            </a:r>
            <a:r>
              <a:rPr lang="en-US" sz="1800" dirty="0">
                <a:sym typeface="Wingdings" panose="05000000000000000000" pitchFamily="2" charset="2"/>
              </a:rPr>
              <a:t>eam specifically:</a:t>
            </a:r>
          </a:p>
          <a:p>
            <a:endParaRPr lang="en-US" sz="1800" dirty="0">
              <a:sym typeface="Wingdings" panose="05000000000000000000" pitchFamily="2" charset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714007-2D84-D432-424A-A44C5DB44B24}"/>
              </a:ext>
            </a:extLst>
          </p:cNvPr>
          <p:cNvSpPr txBox="1"/>
          <p:nvPr/>
        </p:nvSpPr>
        <p:spPr>
          <a:xfrm>
            <a:off x="3621211" y="4372961"/>
            <a:ext cx="321168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/>
              <a:t>Makoto Fujiwara</a:t>
            </a:r>
            <a:r>
              <a:rPr lang="en-US" dirty="0"/>
              <a:t>, </a:t>
            </a:r>
            <a:r>
              <a:rPr lang="en-CA" dirty="0"/>
              <a:t>Andrea Capra, Lars Martin, Wojtek </a:t>
            </a:r>
            <a:r>
              <a:rPr lang="en-CA" dirty="0" err="1"/>
              <a:t>Fedorko</a:t>
            </a:r>
            <a:r>
              <a:rPr lang="en-CA" dirty="0"/>
              <a:t>, Gareth Smith, Daniel Duque, Yukiya Saito, </a:t>
            </a:r>
            <a:r>
              <a:rPr lang="en-CA" dirty="0" err="1"/>
              <a:t>Anqi</a:t>
            </a:r>
            <a:r>
              <a:rPr lang="en-CA" dirty="0"/>
              <a:t> Xu, </a:t>
            </a:r>
            <a:r>
              <a:rPr lang="en-US" dirty="0"/>
              <a:t>Anna </a:t>
            </a:r>
            <a:r>
              <a:rPr lang="en-US" dirty="0" err="1"/>
              <a:t>Muyan</a:t>
            </a:r>
            <a:r>
              <a:rPr lang="en-US" dirty="0"/>
              <a:t> Li. </a:t>
            </a:r>
            <a:endParaRPr lang="en-CA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8183FC-DC30-4C45-3024-58A78493A4A6}"/>
              </a:ext>
            </a:extLst>
          </p:cNvPr>
          <p:cNvSpPr txBox="1"/>
          <p:nvPr/>
        </p:nvSpPr>
        <p:spPr>
          <a:xfrm>
            <a:off x="280589" y="5988732"/>
            <a:ext cx="69531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CA" dirty="0"/>
              <a:t>This group has provided me with ample guidance and resources, without them my summer project would not have been possible. </a:t>
            </a:r>
          </a:p>
        </p:txBody>
      </p:sp>
      <p:cxnSp>
        <p:nvCxnSpPr>
          <p:cNvPr id="13" name="Connector: Curved 12">
            <a:extLst>
              <a:ext uri="{FF2B5EF4-FFF2-40B4-BE49-F238E27FC236}">
                <a16:creationId xmlns:a16="http://schemas.microsoft.com/office/drawing/2014/main" id="{A328C956-F983-5BF1-1578-0470E460354D}"/>
              </a:ext>
            </a:extLst>
          </p:cNvPr>
          <p:cNvCxnSpPr>
            <a:cxnSpLocks/>
            <a:stCxn id="8" idx="3"/>
            <a:endCxn id="9" idx="3"/>
          </p:cNvCxnSpPr>
          <p:nvPr/>
        </p:nvCxnSpPr>
        <p:spPr>
          <a:xfrm>
            <a:off x="6832897" y="5111625"/>
            <a:ext cx="400814" cy="1200273"/>
          </a:xfrm>
          <a:prstGeom prst="curvedConnector3">
            <a:avLst>
              <a:gd name="adj1" fmla="val 157034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SNOLAB | McDonald Institute">
            <a:extLst>
              <a:ext uri="{FF2B5EF4-FFF2-40B4-BE49-F238E27FC236}">
                <a16:creationId xmlns:a16="http://schemas.microsoft.com/office/drawing/2014/main" id="{04787ACE-EAA4-01FD-762A-77148FFC8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500" y="3530955"/>
            <a:ext cx="2743200" cy="145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McDonald Astroparticle Physics Institute | Queen's Research">
            <a:extLst>
              <a:ext uri="{FF2B5EF4-FFF2-40B4-BE49-F238E27FC236}">
                <a16:creationId xmlns:a16="http://schemas.microsoft.com/office/drawing/2014/main" id="{AAD52E08-8EEE-5F3C-3F18-9E16471CC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314" y="2247097"/>
            <a:ext cx="4491279" cy="1192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A7F8208-84FA-A98E-B44C-979B894E2ED7}"/>
              </a:ext>
            </a:extLst>
          </p:cNvPr>
          <p:cNvSpPr txBox="1"/>
          <p:nvPr/>
        </p:nvSpPr>
        <p:spPr>
          <a:xfrm>
            <a:off x="9683060" y="3175277"/>
            <a:ext cx="4099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+ 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B0DDA1-BEC6-AB15-16C3-C8BA9E300A74}"/>
              </a:ext>
            </a:extLst>
          </p:cNvPr>
          <p:cNvSpPr txBox="1"/>
          <p:nvPr/>
        </p:nvSpPr>
        <p:spPr>
          <a:xfrm>
            <a:off x="7943263" y="5088311"/>
            <a:ext cx="388949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ym typeface="Wingdings" panose="05000000000000000000" pitchFamily="2" charset="2"/>
              </a:rPr>
              <a:t>For funding my trip to here as part of the Canadian </a:t>
            </a:r>
            <a:r>
              <a:rPr lang="en-US" dirty="0" err="1">
                <a:sym typeface="Wingdings" panose="05000000000000000000" pitchFamily="2" charset="2"/>
              </a:rPr>
              <a:t>Astroparticle</a:t>
            </a:r>
            <a:r>
              <a:rPr lang="en-US" dirty="0">
                <a:sym typeface="Wingdings" panose="05000000000000000000" pitchFamily="2" charset="2"/>
              </a:rPr>
              <a:t> physics Summer Student Talk Competition</a:t>
            </a:r>
            <a:endParaRPr lang="en-US" dirty="0"/>
          </a:p>
        </p:txBody>
      </p:sp>
      <p:sp>
        <p:nvSpPr>
          <p:cNvPr id="20" name="Text Placeholder 1">
            <a:extLst>
              <a:ext uri="{FF2B5EF4-FFF2-40B4-BE49-F238E27FC236}">
                <a16:creationId xmlns:a16="http://schemas.microsoft.com/office/drawing/2014/main" id="{4CB306B6-2980-01ED-ED9D-3A32FB9B588B}"/>
              </a:ext>
            </a:extLst>
          </p:cNvPr>
          <p:cNvSpPr txBox="1">
            <a:spLocks/>
          </p:cNvSpPr>
          <p:nvPr/>
        </p:nvSpPr>
        <p:spPr>
          <a:xfrm>
            <a:off x="9620000" y="1730581"/>
            <a:ext cx="723786" cy="62774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&amp;</a:t>
            </a:r>
          </a:p>
        </p:txBody>
      </p:sp>
      <p:pic>
        <p:nvPicPr>
          <p:cNvPr id="11" name="Picture 10" descr="A person in a black hat looking at a computer screen&#10;&#10;Description automatically generated">
            <a:extLst>
              <a:ext uri="{FF2B5EF4-FFF2-40B4-BE49-F238E27FC236}">
                <a16:creationId xmlns:a16="http://schemas.microsoft.com/office/drawing/2014/main" id="{DD11DB7F-DC6F-20CA-4C29-1F8685C744E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539" b="7569"/>
          <a:stretch/>
        </p:blipFill>
        <p:spPr>
          <a:xfrm rot="5400000">
            <a:off x="6528352" y="1194351"/>
            <a:ext cx="6858000" cy="446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486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870997" y="180977"/>
            <a:ext cx="10450005" cy="1014516"/>
          </a:xfrm>
        </p:spPr>
        <p:txBody>
          <a:bodyPr/>
          <a:lstStyle/>
          <a:p>
            <a:pPr algn="ctr"/>
            <a:r>
              <a:rPr lang="en-US" sz="3200" dirty="0"/>
              <a:t>More Recent Results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z="1800" smtClean="0"/>
              <a:pPr/>
              <a:t>14</a:t>
            </a:fld>
            <a:endParaRPr lang="en-US" sz="18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ABA7B8-D1AF-B11B-A684-B03A914A9D3A}"/>
              </a:ext>
            </a:extLst>
          </p:cNvPr>
          <p:cNvSpPr/>
          <p:nvPr/>
        </p:nvSpPr>
        <p:spPr>
          <a:xfrm>
            <a:off x="734361" y="730683"/>
            <a:ext cx="5424700" cy="3001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62338A2-F554-0D09-3715-14B2B005B3D5}"/>
              </a:ext>
            </a:extLst>
          </p:cNvPr>
          <p:cNvSpPr/>
          <p:nvPr/>
        </p:nvSpPr>
        <p:spPr>
          <a:xfrm>
            <a:off x="6735769" y="716309"/>
            <a:ext cx="5424700" cy="3001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4122A6-3EA5-858B-5630-140D8BCC6D97}"/>
              </a:ext>
            </a:extLst>
          </p:cNvPr>
          <p:cNvSpPr txBox="1"/>
          <p:nvPr/>
        </p:nvSpPr>
        <p:spPr>
          <a:xfrm rot="19365241">
            <a:off x="-104281" y="518250"/>
            <a:ext cx="302701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Some ALPHA AI team       progress after my summer!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E70A59D-B614-94B0-1412-69CF85235DA1}"/>
              </a:ext>
            </a:extLst>
          </p:cNvPr>
          <p:cNvSpPr txBox="1"/>
          <p:nvPr/>
        </p:nvSpPr>
        <p:spPr>
          <a:xfrm>
            <a:off x="2503860" y="6141691"/>
            <a:ext cx="76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Super preliminarily, lots of results were achieved and this is just a sample</a:t>
            </a:r>
          </a:p>
        </p:txBody>
      </p:sp>
      <p:pic>
        <p:nvPicPr>
          <p:cNvPr id="39" name="Picture 38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9A92BA01-42AD-7AAA-A058-DEECE2A8A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5760" y="1958981"/>
            <a:ext cx="4916565" cy="3994709"/>
          </a:xfrm>
          <a:prstGeom prst="rect">
            <a:avLst/>
          </a:prstGeom>
        </p:spPr>
      </p:pic>
      <p:pic>
        <p:nvPicPr>
          <p:cNvPr id="41" name="Picture 40" descr="A graph of a function&#10;&#10;Description automatically generated">
            <a:extLst>
              <a:ext uri="{FF2B5EF4-FFF2-40B4-BE49-F238E27FC236}">
                <a16:creationId xmlns:a16="http://schemas.microsoft.com/office/drawing/2014/main" id="{26C6E38F-E6C7-C108-C40F-1CD15B5228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49" y="1868437"/>
            <a:ext cx="5485658" cy="4059387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4AA4D4C1-8B2A-5EA0-5451-635CFA5B8E3E}"/>
              </a:ext>
            </a:extLst>
          </p:cNvPr>
          <p:cNvSpPr txBox="1"/>
          <p:nvPr/>
        </p:nvSpPr>
        <p:spPr>
          <a:xfrm>
            <a:off x="1840891" y="1409317"/>
            <a:ext cx="38888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Able to beat helix fit on resolution </a:t>
            </a:r>
            <a:r>
              <a:rPr lang="en-US" dirty="0">
                <a:sym typeface="Wingdings" pitchFamily="2" charset="2"/>
              </a:rPr>
              <a:t></a:t>
            </a:r>
            <a:r>
              <a:rPr lang="en-US" dirty="0"/>
              <a:t>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E1DB98-C9BF-97A2-16FE-BF80311E417C}"/>
              </a:ext>
            </a:extLst>
          </p:cNvPr>
          <p:cNvSpPr txBox="1"/>
          <p:nvPr/>
        </p:nvSpPr>
        <p:spPr>
          <a:xfrm>
            <a:off x="7176438" y="1436539"/>
            <a:ext cx="37101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Still some issues with z-bias </a:t>
            </a:r>
            <a:r>
              <a:rPr lang="en-US" dirty="0">
                <a:sym typeface="Wingdings" pitchFamily="2" charset="2"/>
              </a:rPr>
              <a:t>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65E00E-2D52-ADB6-B1FD-75F7894352CE}"/>
              </a:ext>
            </a:extLst>
          </p:cNvPr>
          <p:cNvSpPr txBox="1"/>
          <p:nvPr/>
        </p:nvSpPr>
        <p:spPr>
          <a:xfrm rot="2216266">
            <a:off x="9329653" y="609269"/>
            <a:ext cx="33660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Helix fit improving too           (not reflected in comparison)</a:t>
            </a:r>
          </a:p>
        </p:txBody>
      </p:sp>
    </p:spTree>
    <p:extLst>
      <p:ext uri="{BB962C8B-B14F-4D97-AF65-F5344CB8AC3E}">
        <p14:creationId xmlns:p14="http://schemas.microsoft.com/office/powerpoint/2010/main" val="1458828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81FB32A5-B069-88DB-1CDA-88F16C2C0E35}"/>
              </a:ext>
            </a:extLst>
          </p:cNvPr>
          <p:cNvSpPr txBox="1">
            <a:spLocks/>
          </p:cNvSpPr>
          <p:nvPr/>
        </p:nvSpPr>
        <p:spPr>
          <a:xfrm>
            <a:off x="495601" y="1496952"/>
            <a:ext cx="6953121" cy="18835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000" b="0" i="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ym typeface="Wingdings" panose="05000000000000000000" pitchFamily="2" charset="2"/>
              </a:rPr>
              <a:t>Can you tell us a bit more about </a:t>
            </a:r>
            <a:r>
              <a:rPr lang="en-US" b="1" dirty="0" err="1">
                <a:sym typeface="Wingdings" panose="05000000000000000000" pitchFamily="2" charset="2"/>
              </a:rPr>
              <a:t>PointNet</a:t>
            </a:r>
            <a:r>
              <a:rPr lang="en-US" dirty="0">
                <a:sym typeface="Wingdings" panose="05000000000000000000" pitchFamily="2" charset="2"/>
              </a:rPr>
              <a:t>?</a:t>
            </a:r>
          </a:p>
          <a:p>
            <a:r>
              <a:rPr lang="en-US" dirty="0">
                <a:sym typeface="Wingdings" panose="05000000000000000000" pitchFamily="2" charset="2"/>
              </a:rPr>
              <a:t>Can you discuss the </a:t>
            </a:r>
            <a:r>
              <a:rPr lang="en-US" b="1" dirty="0">
                <a:sym typeface="Wingdings" panose="05000000000000000000" pitchFamily="2" charset="2"/>
              </a:rPr>
              <a:t>training</a:t>
            </a:r>
            <a:r>
              <a:rPr lang="en-US" dirty="0">
                <a:sym typeface="Wingdings" panose="05000000000000000000" pitchFamily="2" charset="2"/>
              </a:rPr>
              <a:t> process?</a:t>
            </a:r>
          </a:p>
          <a:p>
            <a:r>
              <a:rPr lang="en-US" dirty="0">
                <a:sym typeface="Wingdings" panose="05000000000000000000" pitchFamily="2" charset="2"/>
              </a:rPr>
              <a:t>Can you think of ways to reduce the </a:t>
            </a:r>
            <a:r>
              <a:rPr lang="en-US" b="1" dirty="0">
                <a:sym typeface="Wingdings" panose="05000000000000000000" pitchFamily="2" charset="2"/>
              </a:rPr>
              <a:t>z-bias</a:t>
            </a:r>
            <a:r>
              <a:rPr lang="en-US" dirty="0">
                <a:sym typeface="Wingdings" panose="05000000000000000000" pitchFamily="2" charset="2"/>
              </a:rPr>
              <a:t> in results?</a:t>
            </a:r>
          </a:p>
          <a:p>
            <a:r>
              <a:rPr lang="en-US" dirty="0">
                <a:sym typeface="Wingdings" panose="05000000000000000000" pitchFamily="2" charset="2"/>
              </a:rPr>
              <a:t>Where can I go to </a:t>
            </a:r>
            <a:r>
              <a:rPr lang="en-US" b="1" dirty="0">
                <a:sym typeface="Wingdings" panose="05000000000000000000" pitchFamily="2" charset="2"/>
              </a:rPr>
              <a:t>learn more </a:t>
            </a:r>
            <a:r>
              <a:rPr lang="en-US" dirty="0">
                <a:sym typeface="Wingdings" panose="05000000000000000000" pitchFamily="2" charset="2"/>
              </a:rPr>
              <a:t>about ALPHA-g?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1599867" y="2414483"/>
            <a:ext cx="10450005" cy="1014516"/>
          </a:xfrm>
        </p:spPr>
        <p:txBody>
          <a:bodyPr/>
          <a:lstStyle/>
          <a:p>
            <a:r>
              <a:rPr lang="en-US" sz="6600" dirty="0"/>
              <a:t>Thank you!</a:t>
            </a:r>
          </a:p>
          <a:p>
            <a:r>
              <a:rPr lang="en-US" sz="6600" dirty="0"/>
              <a:t>Questions?</a:t>
            </a:r>
          </a:p>
        </p:txBody>
      </p:sp>
      <p:pic>
        <p:nvPicPr>
          <p:cNvPr id="4" name="Picture 3" descr="A group of men working in a factory&#10;&#10;Description automatically generated">
            <a:extLst>
              <a:ext uri="{FF2B5EF4-FFF2-40B4-BE49-F238E27FC236}">
                <a16:creationId xmlns:a16="http://schemas.microsoft.com/office/drawing/2014/main" id="{0ABE1678-588A-40AD-3B20-865863643C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326"/>
          <a:stretch/>
        </p:blipFill>
        <p:spPr>
          <a:xfrm>
            <a:off x="7865353" y="-1"/>
            <a:ext cx="4326648" cy="6858001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964" y="6311898"/>
            <a:ext cx="491836" cy="365125"/>
          </a:xfrm>
          <a:solidFill>
            <a:schemeClr val="bg1"/>
          </a:solidFill>
        </p:spPr>
        <p:txBody>
          <a:bodyPr/>
          <a:lstStyle/>
          <a:p>
            <a:fld id="{72890513-E58D-2644-ACDB-E89B1349FCEB}" type="slidenum">
              <a:rPr lang="en-US" sz="1800" smtClean="0"/>
              <a:pPr/>
              <a:t>15</a:t>
            </a:fld>
            <a:endParaRPr lang="en-US" sz="1800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6C69CAEC-2FD8-4378-431A-D6D2C00BB51A}"/>
              </a:ext>
            </a:extLst>
          </p:cNvPr>
          <p:cNvSpPr txBox="1">
            <a:spLocks/>
          </p:cNvSpPr>
          <p:nvPr/>
        </p:nvSpPr>
        <p:spPr>
          <a:xfrm>
            <a:off x="532200" y="708154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Possible Questions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AA5B61-36B0-2573-2549-2DF7071612E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47"/>
          <a:stretch/>
        </p:blipFill>
        <p:spPr>
          <a:xfrm>
            <a:off x="-4" y="3719932"/>
            <a:ext cx="4326646" cy="31752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0BFD54-B784-E59F-5505-94FB80FD68E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418" r="22545"/>
          <a:stretch/>
        </p:blipFill>
        <p:spPr>
          <a:xfrm rot="5400000">
            <a:off x="4514509" y="3531925"/>
            <a:ext cx="3162983" cy="353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62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289358-B644-0DA3-FA04-D1E7A87CBAA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270000" y="3261032"/>
            <a:ext cx="10083800" cy="1355766"/>
          </a:xfrm>
        </p:spPr>
        <p:txBody>
          <a:bodyPr/>
          <a:lstStyle/>
          <a:p>
            <a:r>
              <a:rPr lang="en-US" sz="6600" b="1" dirty="0"/>
              <a:t>Backup Slides</a:t>
            </a:r>
            <a:endParaRPr lang="en-CA" sz="66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121D68-CFA7-CC69-DEEC-16B7C1039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z="1800" smtClean="0"/>
              <a:pPr/>
              <a:t>16</a:t>
            </a:fld>
            <a:endParaRPr lang="en-US" sz="18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160AC97-EE5F-2B73-2CC0-E7199C0D03F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sz="2000" b="1" dirty="0"/>
              <a:t>Ashley Ferreira                                                          	                         May 27</a:t>
            </a:r>
            <a:r>
              <a:rPr lang="frc-Latn-001" sz="2000" b="1" baseline="30000"/>
              <a:t>th</a:t>
            </a:r>
            <a:r>
              <a:rPr lang="en-US" sz="2000" b="1" dirty="0"/>
              <a:t>, 2024</a:t>
            </a:r>
          </a:p>
        </p:txBody>
      </p:sp>
    </p:spTree>
    <p:extLst>
      <p:ext uri="{BB962C8B-B14F-4D97-AF65-F5344CB8AC3E}">
        <p14:creationId xmlns:p14="http://schemas.microsoft.com/office/powerpoint/2010/main" val="30938522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532200" y="708154"/>
            <a:ext cx="10450005" cy="1014516"/>
          </a:xfrm>
        </p:spPr>
        <p:txBody>
          <a:bodyPr/>
          <a:lstStyle/>
          <a:p>
            <a:r>
              <a:rPr lang="en-US" sz="3200" dirty="0"/>
              <a:t>ALPHA-g Resources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532200" y="1424510"/>
            <a:ext cx="11191714" cy="1926806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ALPHA Collaboration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800" dirty="0"/>
              <a:t>website            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TRIUMF ALPHA Group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800" dirty="0"/>
              <a:t>website            Recent 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BBC short-documentary </a:t>
            </a:r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z="1800" smtClean="0"/>
              <a:pPr/>
              <a:t>17</a:t>
            </a:fld>
            <a:endParaRPr lang="en-US" sz="1800" dirty="0"/>
          </a:p>
        </p:txBody>
      </p:sp>
      <p:pic>
        <p:nvPicPr>
          <p:cNvPr id="8" name="Picture 7" descr="A qr code with red and black squares&#10;&#10;Description automatically generated">
            <a:extLst>
              <a:ext uri="{FF2B5EF4-FFF2-40B4-BE49-F238E27FC236}">
                <a16:creationId xmlns:a16="http://schemas.microsoft.com/office/drawing/2014/main" id="{D838027F-FA0C-1DC3-F474-45752FE39F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92401" y="1897966"/>
            <a:ext cx="3402535" cy="3402535"/>
          </a:xfrm>
          <a:prstGeom prst="rect">
            <a:avLst/>
          </a:prstGeom>
        </p:spPr>
      </p:pic>
      <p:pic>
        <p:nvPicPr>
          <p:cNvPr id="10" name="Picture 9" descr="A qr code with a play button&#10;&#10;Description automatically generated">
            <a:extLst>
              <a:ext uri="{FF2B5EF4-FFF2-40B4-BE49-F238E27FC236}">
                <a16:creationId xmlns:a16="http://schemas.microsoft.com/office/drawing/2014/main" id="{60AB2912-2455-B248-67FB-1C7E3E120C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1378" y="1884602"/>
            <a:ext cx="3402536" cy="3402536"/>
          </a:xfrm>
          <a:prstGeom prst="rect">
            <a:avLst/>
          </a:prstGeom>
        </p:spPr>
      </p:pic>
      <p:pic>
        <p:nvPicPr>
          <p:cNvPr id="12" name="Picture 11" descr="A qr code with a blue circle and black squares&#10;&#10;Description automatically generated">
            <a:extLst>
              <a:ext uri="{FF2B5EF4-FFF2-40B4-BE49-F238E27FC236}">
                <a16:creationId xmlns:a16="http://schemas.microsoft.com/office/drawing/2014/main" id="{5D226C35-F6FF-F70A-CDF8-92B51AD736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086" y="1884602"/>
            <a:ext cx="3375805" cy="337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204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BB2CFDBA-5E82-E51E-8010-071FF1DC475F}"/>
              </a:ext>
            </a:extLst>
          </p:cNvPr>
          <p:cNvSpPr txBox="1"/>
          <p:nvPr/>
        </p:nvSpPr>
        <p:spPr>
          <a:xfrm>
            <a:off x="8397744" y="870131"/>
            <a:ext cx="9144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b="1" dirty="0">
                <a:solidFill>
                  <a:srgbClr val="00B0F0"/>
                </a:solidFill>
              </a:rPr>
              <a:t>≠</a:t>
            </a:r>
            <a:endParaRPr lang="en-CA" sz="6000" b="1" dirty="0">
              <a:solidFill>
                <a:srgbClr val="00B0F0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532200" y="708154"/>
            <a:ext cx="10450005" cy="1014516"/>
          </a:xfrm>
        </p:spPr>
        <p:txBody>
          <a:bodyPr/>
          <a:lstStyle/>
          <a:p>
            <a:r>
              <a:rPr lang="en-US" sz="3200" dirty="0"/>
              <a:t>Removing Z-Bias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532200" y="1551861"/>
            <a:ext cx="4597916" cy="1391793"/>
          </a:xfrm>
        </p:spPr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Add </a:t>
            </a:r>
            <a:r>
              <a:rPr lang="en-US" b="1" dirty="0">
                <a:sym typeface="Wingdings" panose="05000000000000000000" pitchFamily="2" charset="2"/>
              </a:rPr>
              <a:t>more examples </a:t>
            </a:r>
            <a:r>
              <a:rPr lang="en-US" dirty="0">
                <a:sym typeface="Wingdings" panose="05000000000000000000" pitchFamily="2" charset="2"/>
              </a:rPr>
              <a:t>to training  data at the extremes</a:t>
            </a:r>
          </a:p>
          <a:p>
            <a:r>
              <a:rPr lang="en-US" dirty="0">
                <a:sym typeface="Wingdings" panose="05000000000000000000" pitchFamily="2" charset="2"/>
              </a:rPr>
              <a:t>If that doesn’t work, change the  normalization to remove this </a:t>
            </a:r>
            <a:r>
              <a:rPr lang="en-US" b="1" dirty="0">
                <a:sym typeface="Wingdings" panose="05000000000000000000" pitchFamily="2" charset="2"/>
              </a:rPr>
              <a:t>systematic error</a:t>
            </a:r>
          </a:p>
          <a:p>
            <a:r>
              <a:rPr lang="en-US" dirty="0">
                <a:sym typeface="Wingdings" panose="05000000000000000000" pitchFamily="2" charset="2"/>
              </a:rPr>
              <a:t>Currently we </a:t>
            </a:r>
            <a:r>
              <a:rPr lang="en-US" b="1" dirty="0">
                <a:sym typeface="Wingdings" panose="05000000000000000000" pitchFamily="2" charset="2"/>
              </a:rPr>
              <a:t>normalize</a:t>
            </a:r>
            <a:r>
              <a:rPr lang="en-US" dirty="0">
                <a:sym typeface="Wingdings" panose="05000000000000000000" pitchFamily="2" charset="2"/>
              </a:rPr>
              <a:t> data so top of detector is 1 and bottom is -1</a:t>
            </a:r>
          </a:p>
          <a:p>
            <a:r>
              <a:rPr lang="en-US" dirty="0">
                <a:sym typeface="Wingdings" panose="05000000000000000000" pitchFamily="2" charset="2"/>
              </a:rPr>
              <a:t>Same event at +500 mm ≠ -500 mm</a:t>
            </a:r>
          </a:p>
          <a:p>
            <a:r>
              <a:rPr lang="en-US" b="1" dirty="0">
                <a:sym typeface="Wingdings" panose="05000000000000000000" pitchFamily="2" charset="2"/>
              </a:rPr>
              <a:t>Safest </a:t>
            </a:r>
            <a:r>
              <a:rPr lang="en-US" dirty="0">
                <a:sym typeface="Wingdings" panose="05000000000000000000" pitchFamily="2" charset="2"/>
              </a:rPr>
              <a:t>guess is towards </a:t>
            </a:r>
            <a:r>
              <a:rPr lang="en-US" b="1" dirty="0">
                <a:sym typeface="Wingdings" panose="05000000000000000000" pitchFamily="2" charset="2"/>
              </a:rPr>
              <a:t>0 mm</a:t>
            </a: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z="1800" smtClean="0"/>
              <a:pPr/>
              <a:t>18</a:t>
            </a:fld>
            <a:endParaRPr lang="en-US" sz="1800" dirty="0"/>
          </a:p>
        </p:txBody>
      </p:sp>
      <p:sp>
        <p:nvSpPr>
          <p:cNvPr id="3" name="Cylinder 2">
            <a:extLst>
              <a:ext uri="{FF2B5EF4-FFF2-40B4-BE49-F238E27FC236}">
                <a16:creationId xmlns:a16="http://schemas.microsoft.com/office/drawing/2014/main" id="{ABA6746C-8D06-30A1-A642-D7597F61099D}"/>
              </a:ext>
            </a:extLst>
          </p:cNvPr>
          <p:cNvSpPr/>
          <p:nvPr/>
        </p:nvSpPr>
        <p:spPr>
          <a:xfrm>
            <a:off x="6275049" y="818131"/>
            <a:ext cx="1135608" cy="1909410"/>
          </a:xfrm>
          <a:prstGeom prst="can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F9EE2D8-16D8-B0F3-3EAE-BABC659D8B30}"/>
              </a:ext>
            </a:extLst>
          </p:cNvPr>
          <p:cNvCxnSpPr/>
          <p:nvPr/>
        </p:nvCxnSpPr>
        <p:spPr>
          <a:xfrm>
            <a:off x="6275049" y="2586427"/>
            <a:ext cx="1135608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3E9754D-8460-4290-52F0-90C9152153C5}"/>
              </a:ext>
            </a:extLst>
          </p:cNvPr>
          <p:cNvCxnSpPr/>
          <p:nvPr/>
        </p:nvCxnSpPr>
        <p:spPr>
          <a:xfrm>
            <a:off x="6274043" y="970823"/>
            <a:ext cx="1135608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964BAA6-1821-6984-C8BD-0AA50A2E9D68}"/>
              </a:ext>
            </a:extLst>
          </p:cNvPr>
          <p:cNvSpPr txBox="1"/>
          <p:nvPr/>
        </p:nvSpPr>
        <p:spPr>
          <a:xfrm>
            <a:off x="7989814" y="784007"/>
            <a:ext cx="19212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z = 1</a:t>
            </a:r>
            <a:endParaRPr lang="en-CA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FC0D89-8B3D-E436-D1F3-F0BD7206247B}"/>
              </a:ext>
            </a:extLst>
          </p:cNvPr>
          <p:cNvSpPr txBox="1"/>
          <p:nvPr/>
        </p:nvSpPr>
        <p:spPr>
          <a:xfrm>
            <a:off x="7989815" y="2381059"/>
            <a:ext cx="19212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z = -1</a:t>
            </a:r>
            <a:endParaRPr lang="en-CA" sz="16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323C1B5-CE00-7B4D-0FCF-4256D0707063}"/>
              </a:ext>
            </a:extLst>
          </p:cNvPr>
          <p:cNvCxnSpPr>
            <a:cxnSpLocks/>
          </p:cNvCxnSpPr>
          <p:nvPr/>
        </p:nvCxnSpPr>
        <p:spPr>
          <a:xfrm flipH="1">
            <a:off x="7501082" y="2586427"/>
            <a:ext cx="48873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F8DCAEC-9BF3-A052-AB61-1DBEAC979A0B}"/>
              </a:ext>
            </a:extLst>
          </p:cNvPr>
          <p:cNvCxnSpPr>
            <a:cxnSpLocks/>
          </p:cNvCxnSpPr>
          <p:nvPr/>
        </p:nvCxnSpPr>
        <p:spPr>
          <a:xfrm flipH="1">
            <a:off x="7501081" y="970823"/>
            <a:ext cx="48873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E33BB65B-2AFD-BD8C-96A8-1D8813C27868}"/>
              </a:ext>
            </a:extLst>
          </p:cNvPr>
          <p:cNvSpPr/>
          <p:nvPr/>
        </p:nvSpPr>
        <p:spPr>
          <a:xfrm>
            <a:off x="6720605" y="1932892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20B043DF-306A-C560-0E33-B31898571CF1}"/>
              </a:ext>
            </a:extLst>
          </p:cNvPr>
          <p:cNvSpPr/>
          <p:nvPr/>
        </p:nvSpPr>
        <p:spPr>
          <a:xfrm>
            <a:off x="6873005" y="2085292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8D889BD-8491-F1D2-E971-392FDF87A0B1}"/>
              </a:ext>
            </a:extLst>
          </p:cNvPr>
          <p:cNvSpPr/>
          <p:nvPr/>
        </p:nvSpPr>
        <p:spPr>
          <a:xfrm>
            <a:off x="6741941" y="2091388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7D9AEC2-C874-6722-39A6-96C77F528884}"/>
              </a:ext>
            </a:extLst>
          </p:cNvPr>
          <p:cNvSpPr/>
          <p:nvPr/>
        </p:nvSpPr>
        <p:spPr>
          <a:xfrm>
            <a:off x="7013213" y="2097484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3D5305B-C874-CEA8-621B-8C79950F58C5}"/>
              </a:ext>
            </a:extLst>
          </p:cNvPr>
          <p:cNvSpPr/>
          <p:nvPr/>
        </p:nvSpPr>
        <p:spPr>
          <a:xfrm>
            <a:off x="6982733" y="2249884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EF2B840-37CE-A591-D71D-1BDE9C1EC546}"/>
              </a:ext>
            </a:extLst>
          </p:cNvPr>
          <p:cNvSpPr/>
          <p:nvPr/>
        </p:nvSpPr>
        <p:spPr>
          <a:xfrm>
            <a:off x="6851669" y="2210260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47B8DD1-0FAC-E518-E7B3-E081D091F525}"/>
              </a:ext>
            </a:extLst>
          </p:cNvPr>
          <p:cNvSpPr/>
          <p:nvPr/>
        </p:nvSpPr>
        <p:spPr>
          <a:xfrm>
            <a:off x="6921773" y="1978612"/>
            <a:ext cx="45719" cy="4571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07538E0-1C1A-4653-6C06-C4E6B5DB5236}"/>
              </a:ext>
            </a:extLst>
          </p:cNvPr>
          <p:cNvCxnSpPr/>
          <p:nvPr/>
        </p:nvCxnSpPr>
        <p:spPr>
          <a:xfrm>
            <a:off x="6995253" y="2342390"/>
            <a:ext cx="1135608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EF795B5-B196-38C2-D62F-50C50CE07DC0}"/>
              </a:ext>
            </a:extLst>
          </p:cNvPr>
          <p:cNvCxnSpPr>
            <a:cxnSpLocks/>
          </p:cNvCxnSpPr>
          <p:nvPr/>
        </p:nvCxnSpPr>
        <p:spPr>
          <a:xfrm>
            <a:off x="6711696" y="1932892"/>
            <a:ext cx="1455412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5147E50-2617-3481-6CA0-9EC4A542C0AD}"/>
              </a:ext>
            </a:extLst>
          </p:cNvPr>
          <p:cNvSpPr txBox="1"/>
          <p:nvPr/>
        </p:nvSpPr>
        <p:spPr>
          <a:xfrm>
            <a:off x="8118341" y="2120186"/>
            <a:ext cx="60944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z = -0.8</a:t>
            </a:r>
            <a:endParaRPr lang="en-CA" sz="1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0E36784-CB80-DA39-184F-FCEA1B333611}"/>
              </a:ext>
            </a:extLst>
          </p:cNvPr>
          <p:cNvSpPr txBox="1"/>
          <p:nvPr/>
        </p:nvSpPr>
        <p:spPr>
          <a:xfrm>
            <a:off x="8118341" y="1722786"/>
            <a:ext cx="71048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z = -0.1</a:t>
            </a:r>
            <a:endParaRPr lang="en-CA" sz="1600" dirty="0"/>
          </a:p>
        </p:txBody>
      </p:sp>
      <p:sp>
        <p:nvSpPr>
          <p:cNvPr id="40" name="Cylinder 39">
            <a:extLst>
              <a:ext uri="{FF2B5EF4-FFF2-40B4-BE49-F238E27FC236}">
                <a16:creationId xmlns:a16="http://schemas.microsoft.com/office/drawing/2014/main" id="{CFEBE70D-17FB-95F5-D3BB-ED1CD5331A34}"/>
              </a:ext>
            </a:extLst>
          </p:cNvPr>
          <p:cNvSpPr/>
          <p:nvPr/>
        </p:nvSpPr>
        <p:spPr>
          <a:xfrm>
            <a:off x="9312041" y="824339"/>
            <a:ext cx="1135608" cy="1909410"/>
          </a:xfrm>
          <a:prstGeom prst="can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9CF88CD-A0AD-278B-89A7-A0F6BE916281}"/>
              </a:ext>
            </a:extLst>
          </p:cNvPr>
          <p:cNvCxnSpPr/>
          <p:nvPr/>
        </p:nvCxnSpPr>
        <p:spPr>
          <a:xfrm>
            <a:off x="9312041" y="2592635"/>
            <a:ext cx="1135608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09819EA-CF93-5F27-8B11-88B8DE276314}"/>
              </a:ext>
            </a:extLst>
          </p:cNvPr>
          <p:cNvCxnSpPr/>
          <p:nvPr/>
        </p:nvCxnSpPr>
        <p:spPr>
          <a:xfrm>
            <a:off x="9311035" y="977031"/>
            <a:ext cx="1135608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54F4B8EC-28A0-6EF7-071C-5ADFD208154E}"/>
              </a:ext>
            </a:extLst>
          </p:cNvPr>
          <p:cNvSpPr/>
          <p:nvPr/>
        </p:nvSpPr>
        <p:spPr>
          <a:xfrm>
            <a:off x="9757597" y="1335596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6CBE08E-DCE1-24F6-2885-5CC190B846FD}"/>
              </a:ext>
            </a:extLst>
          </p:cNvPr>
          <p:cNvSpPr/>
          <p:nvPr/>
        </p:nvSpPr>
        <p:spPr>
          <a:xfrm>
            <a:off x="9909997" y="1487996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7A04FAD-AD2A-B282-BC1C-7FD035EC2170}"/>
              </a:ext>
            </a:extLst>
          </p:cNvPr>
          <p:cNvSpPr/>
          <p:nvPr/>
        </p:nvSpPr>
        <p:spPr>
          <a:xfrm>
            <a:off x="9778933" y="1494092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DF3E0A5-4C07-0DEF-BB6C-B1C0D0797F6E}"/>
              </a:ext>
            </a:extLst>
          </p:cNvPr>
          <p:cNvSpPr/>
          <p:nvPr/>
        </p:nvSpPr>
        <p:spPr>
          <a:xfrm>
            <a:off x="10050205" y="1500188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258CFB4-00CA-C2FF-B85D-AB7C415DCE5E}"/>
              </a:ext>
            </a:extLst>
          </p:cNvPr>
          <p:cNvSpPr/>
          <p:nvPr/>
        </p:nvSpPr>
        <p:spPr>
          <a:xfrm>
            <a:off x="10019725" y="1652588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1D94733-D95F-D960-21F9-E359596CA4D6}"/>
              </a:ext>
            </a:extLst>
          </p:cNvPr>
          <p:cNvSpPr/>
          <p:nvPr/>
        </p:nvSpPr>
        <p:spPr>
          <a:xfrm>
            <a:off x="9888661" y="1612964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67F7336-7A14-3B1D-F91F-55A893DAE350}"/>
              </a:ext>
            </a:extLst>
          </p:cNvPr>
          <p:cNvSpPr/>
          <p:nvPr/>
        </p:nvSpPr>
        <p:spPr>
          <a:xfrm>
            <a:off x="9958765" y="1381316"/>
            <a:ext cx="45719" cy="4571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1DBE61A-D9CD-0984-A6A2-05881EFC95B1}"/>
              </a:ext>
            </a:extLst>
          </p:cNvPr>
          <p:cNvCxnSpPr/>
          <p:nvPr/>
        </p:nvCxnSpPr>
        <p:spPr>
          <a:xfrm>
            <a:off x="10032245" y="1745094"/>
            <a:ext cx="1135608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330F4AD-AAC4-D866-9A10-53C25778274A}"/>
              </a:ext>
            </a:extLst>
          </p:cNvPr>
          <p:cNvCxnSpPr>
            <a:cxnSpLocks/>
          </p:cNvCxnSpPr>
          <p:nvPr/>
        </p:nvCxnSpPr>
        <p:spPr>
          <a:xfrm>
            <a:off x="9748688" y="1335596"/>
            <a:ext cx="1455412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12D1563F-F95F-26B3-19BA-094ED2CF0D9F}"/>
              </a:ext>
            </a:extLst>
          </p:cNvPr>
          <p:cNvSpPr txBox="1"/>
          <p:nvPr/>
        </p:nvSpPr>
        <p:spPr>
          <a:xfrm>
            <a:off x="11185813" y="1406540"/>
            <a:ext cx="60944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z = 0.1</a:t>
            </a:r>
            <a:endParaRPr lang="en-CA" sz="16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D061E0C-F22E-E7B6-2683-FDE3B054C56D}"/>
              </a:ext>
            </a:extLst>
          </p:cNvPr>
          <p:cNvSpPr txBox="1"/>
          <p:nvPr/>
        </p:nvSpPr>
        <p:spPr>
          <a:xfrm>
            <a:off x="11185813" y="1133670"/>
            <a:ext cx="71048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z = 0.8</a:t>
            </a:r>
            <a:endParaRPr lang="en-CA" sz="1600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BC0E247-17E3-C3B9-DF0C-922C1CE3BA60}"/>
              </a:ext>
            </a:extLst>
          </p:cNvPr>
          <p:cNvSpPr/>
          <p:nvPr/>
        </p:nvSpPr>
        <p:spPr>
          <a:xfrm>
            <a:off x="8822289" y="3283999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36BF0FDD-CAB9-814D-DC37-9B38CB65FCFD}"/>
              </a:ext>
            </a:extLst>
          </p:cNvPr>
          <p:cNvSpPr/>
          <p:nvPr/>
        </p:nvSpPr>
        <p:spPr>
          <a:xfrm>
            <a:off x="8974689" y="3436399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0696D55-33F9-0533-4F55-2158058C077B}"/>
              </a:ext>
            </a:extLst>
          </p:cNvPr>
          <p:cNvSpPr/>
          <p:nvPr/>
        </p:nvSpPr>
        <p:spPr>
          <a:xfrm>
            <a:off x="8843625" y="3442495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5D53716-DC3D-0366-C2CF-2D48DE028A4F}"/>
              </a:ext>
            </a:extLst>
          </p:cNvPr>
          <p:cNvSpPr/>
          <p:nvPr/>
        </p:nvSpPr>
        <p:spPr>
          <a:xfrm>
            <a:off x="9114897" y="3448591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3FE0D9B1-1DAB-C2FB-7F30-1D06D95C0E13}"/>
              </a:ext>
            </a:extLst>
          </p:cNvPr>
          <p:cNvSpPr/>
          <p:nvPr/>
        </p:nvSpPr>
        <p:spPr>
          <a:xfrm>
            <a:off x="9084417" y="3600991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25BF8FF-9140-AA19-0C7A-2A95B5D6A379}"/>
              </a:ext>
            </a:extLst>
          </p:cNvPr>
          <p:cNvSpPr/>
          <p:nvPr/>
        </p:nvSpPr>
        <p:spPr>
          <a:xfrm>
            <a:off x="8953353" y="3561367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87D75CEE-D8D6-2E2E-2344-249F6685C442}"/>
              </a:ext>
            </a:extLst>
          </p:cNvPr>
          <p:cNvSpPr/>
          <p:nvPr/>
        </p:nvSpPr>
        <p:spPr>
          <a:xfrm>
            <a:off x="9023457" y="3329719"/>
            <a:ext cx="45719" cy="4571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BA5BBD8-96CA-F5A9-7EC3-BC78C8A14C07}"/>
              </a:ext>
            </a:extLst>
          </p:cNvPr>
          <p:cNvCxnSpPr/>
          <p:nvPr/>
        </p:nvCxnSpPr>
        <p:spPr>
          <a:xfrm>
            <a:off x="9096937" y="3693497"/>
            <a:ext cx="1135608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3FA72E8-49ED-51A8-6BB0-852A1D2E0315}"/>
              </a:ext>
            </a:extLst>
          </p:cNvPr>
          <p:cNvCxnSpPr>
            <a:cxnSpLocks/>
          </p:cNvCxnSpPr>
          <p:nvPr/>
        </p:nvCxnSpPr>
        <p:spPr>
          <a:xfrm>
            <a:off x="8813380" y="3283999"/>
            <a:ext cx="1455412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6DD24E5F-F658-2297-D48F-46D919EA9C35}"/>
              </a:ext>
            </a:extLst>
          </p:cNvPr>
          <p:cNvSpPr txBox="1"/>
          <p:nvPr/>
        </p:nvSpPr>
        <p:spPr>
          <a:xfrm>
            <a:off x="10277701" y="3097845"/>
            <a:ext cx="71048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z = ~ +1</a:t>
            </a:r>
            <a:endParaRPr lang="en-CA" sz="16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57BD713-4EDB-51B4-F074-7B8EBC564370}"/>
              </a:ext>
            </a:extLst>
          </p:cNvPr>
          <p:cNvSpPr txBox="1"/>
          <p:nvPr/>
        </p:nvSpPr>
        <p:spPr>
          <a:xfrm>
            <a:off x="10327034" y="3479154"/>
            <a:ext cx="71048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z = ~ -1</a:t>
            </a:r>
            <a:endParaRPr lang="en-CA" sz="16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767E315-E26E-E4BD-E49D-A7DB6088C6E1}"/>
              </a:ext>
            </a:extLst>
          </p:cNvPr>
          <p:cNvSpPr txBox="1"/>
          <p:nvPr/>
        </p:nvSpPr>
        <p:spPr>
          <a:xfrm>
            <a:off x="6696858" y="3090469"/>
            <a:ext cx="203094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rgbClr val="00B0F0"/>
                </a:solidFill>
              </a:rPr>
              <a:t>Alternative</a:t>
            </a:r>
            <a:r>
              <a:rPr lang="en-US" sz="2000" b="1" dirty="0">
                <a:solidFill>
                  <a:srgbClr val="00B0F0"/>
                </a:solidFill>
              </a:rPr>
              <a:t>:</a:t>
            </a:r>
            <a:endParaRPr lang="en-CA" sz="2000" b="1" dirty="0">
              <a:solidFill>
                <a:srgbClr val="00B0F0"/>
              </a:solidFill>
            </a:endParaRPr>
          </a:p>
        </p:txBody>
      </p:sp>
      <p:pic>
        <p:nvPicPr>
          <p:cNvPr id="75" name="Graphic 74" descr="Normal Distribution outline">
            <a:extLst>
              <a:ext uri="{FF2B5EF4-FFF2-40B4-BE49-F238E27FC236}">
                <a16:creationId xmlns:a16="http://schemas.microsoft.com/office/drawing/2014/main" id="{59576E0F-6DF7-0AFD-9246-6B12744C4F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 flipH="1">
            <a:off x="4685977" y="1166769"/>
            <a:ext cx="2100411" cy="1212134"/>
          </a:xfrm>
          <a:prstGeom prst="rect">
            <a:avLst/>
          </a:prstGeom>
        </p:spPr>
      </p:pic>
      <p:pic>
        <p:nvPicPr>
          <p:cNvPr id="76" name="Graphic 75" descr="Normal Distribution outline">
            <a:extLst>
              <a:ext uri="{FF2B5EF4-FFF2-40B4-BE49-F238E27FC236}">
                <a16:creationId xmlns:a16="http://schemas.microsoft.com/office/drawing/2014/main" id="{0EEE42D9-FDD2-AF33-924C-AD469F1834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 flipH="1" flipV="1">
            <a:off x="10983148" y="3063348"/>
            <a:ext cx="1085873" cy="7582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84AE91-16F9-601D-6A21-D860CD38CD51}"/>
              </a:ext>
            </a:extLst>
          </p:cNvPr>
          <p:cNvSpPr txBox="1"/>
          <p:nvPr/>
        </p:nvSpPr>
        <p:spPr>
          <a:xfrm>
            <a:off x="6141156" y="145753"/>
            <a:ext cx="9144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rgbClr val="00B0F0"/>
                </a:solidFill>
                <a:sym typeface="Wingdings" panose="05000000000000000000" pitchFamily="2" charset="2"/>
              </a:rPr>
              <a:t>Current Normalization Scheme:</a:t>
            </a:r>
            <a:endParaRPr lang="en-US" sz="2200" dirty="0">
              <a:solidFill>
                <a:srgbClr val="00B0F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43759C-DF20-26AB-8BBA-0FD925360F82}"/>
              </a:ext>
            </a:extLst>
          </p:cNvPr>
          <p:cNvSpPr txBox="1"/>
          <p:nvPr/>
        </p:nvSpPr>
        <p:spPr>
          <a:xfrm>
            <a:off x="8287922" y="4093590"/>
            <a:ext cx="914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ym typeface="Wingdings" panose="05000000000000000000" pitchFamily="2" charset="2"/>
              </a:rPr>
              <a:t>or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2133910-82F4-B48E-607F-FD65F4C11667}"/>
              </a:ext>
            </a:extLst>
          </p:cNvPr>
          <p:cNvSpPr/>
          <p:nvPr/>
        </p:nvSpPr>
        <p:spPr>
          <a:xfrm>
            <a:off x="8876568" y="5039800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C70195C-8C46-466F-DF7A-86979AD9869E}"/>
              </a:ext>
            </a:extLst>
          </p:cNvPr>
          <p:cNvSpPr/>
          <p:nvPr/>
        </p:nvSpPr>
        <p:spPr>
          <a:xfrm>
            <a:off x="9028968" y="5192200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DB3FA0A-38F2-036E-738D-617A8FCF211D}"/>
              </a:ext>
            </a:extLst>
          </p:cNvPr>
          <p:cNvSpPr/>
          <p:nvPr/>
        </p:nvSpPr>
        <p:spPr>
          <a:xfrm>
            <a:off x="8897904" y="5198296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30EAC72-46E2-7CB3-076C-6366B5F7C371}"/>
              </a:ext>
            </a:extLst>
          </p:cNvPr>
          <p:cNvSpPr/>
          <p:nvPr/>
        </p:nvSpPr>
        <p:spPr>
          <a:xfrm>
            <a:off x="9169176" y="5204392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B4655D3-0762-B1D6-6E81-C7A309DAD2E3}"/>
              </a:ext>
            </a:extLst>
          </p:cNvPr>
          <p:cNvSpPr/>
          <p:nvPr/>
        </p:nvSpPr>
        <p:spPr>
          <a:xfrm>
            <a:off x="9138696" y="5356792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50F07E4-9127-8326-43A6-A669DA8C2BED}"/>
              </a:ext>
            </a:extLst>
          </p:cNvPr>
          <p:cNvSpPr/>
          <p:nvPr/>
        </p:nvSpPr>
        <p:spPr>
          <a:xfrm>
            <a:off x="9007632" y="5317168"/>
            <a:ext cx="45719" cy="697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A43D15B-3D96-9F2D-09C6-EA3886F4B7C7}"/>
              </a:ext>
            </a:extLst>
          </p:cNvPr>
          <p:cNvSpPr/>
          <p:nvPr/>
        </p:nvSpPr>
        <p:spPr>
          <a:xfrm>
            <a:off x="9077736" y="5085520"/>
            <a:ext cx="45719" cy="4571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7CD4A3A-B7ED-F129-A6B2-D2F8A573E687}"/>
              </a:ext>
            </a:extLst>
          </p:cNvPr>
          <p:cNvCxnSpPr/>
          <p:nvPr/>
        </p:nvCxnSpPr>
        <p:spPr>
          <a:xfrm>
            <a:off x="9151216" y="5821835"/>
            <a:ext cx="1135608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714722C-62E6-EF2F-62FB-B30E8E23B0FF}"/>
              </a:ext>
            </a:extLst>
          </p:cNvPr>
          <p:cNvCxnSpPr>
            <a:cxnSpLocks/>
          </p:cNvCxnSpPr>
          <p:nvPr/>
        </p:nvCxnSpPr>
        <p:spPr>
          <a:xfrm>
            <a:off x="8867659" y="4599531"/>
            <a:ext cx="1455412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0DE8F97-BCE2-3FFD-BAA6-CFEDA84D30B1}"/>
              </a:ext>
            </a:extLst>
          </p:cNvPr>
          <p:cNvSpPr txBox="1"/>
          <p:nvPr/>
        </p:nvSpPr>
        <p:spPr>
          <a:xfrm>
            <a:off x="10331980" y="4413377"/>
            <a:ext cx="71048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z = ~ +1</a:t>
            </a:r>
            <a:endParaRPr lang="en-CA" sz="16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97BB4B-318B-5C08-7F65-849D234424FB}"/>
              </a:ext>
            </a:extLst>
          </p:cNvPr>
          <p:cNvSpPr txBox="1"/>
          <p:nvPr/>
        </p:nvSpPr>
        <p:spPr>
          <a:xfrm>
            <a:off x="10381313" y="5607492"/>
            <a:ext cx="71048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z = ~ -1</a:t>
            </a:r>
            <a:endParaRPr lang="en-CA" sz="1600" dirty="0"/>
          </a:p>
        </p:txBody>
      </p:sp>
      <p:pic>
        <p:nvPicPr>
          <p:cNvPr id="38" name="Graphic 37" descr="Normal Distribution outline">
            <a:extLst>
              <a:ext uri="{FF2B5EF4-FFF2-40B4-BE49-F238E27FC236}">
                <a16:creationId xmlns:a16="http://schemas.microsoft.com/office/drawing/2014/main" id="{CF97E160-BB1A-394F-399B-9DECB03CD9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 flipH="1" flipV="1">
            <a:off x="10712719" y="4766988"/>
            <a:ext cx="1735290" cy="758294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F70AE680-6BC3-C03D-BE5F-144E866B3380}"/>
              </a:ext>
            </a:extLst>
          </p:cNvPr>
          <p:cNvSpPr txBox="1"/>
          <p:nvPr/>
        </p:nvSpPr>
        <p:spPr>
          <a:xfrm>
            <a:off x="7727521" y="6057852"/>
            <a:ext cx="31670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(keeps scale information)</a:t>
            </a:r>
            <a:endParaRPr lang="en-US" dirty="0"/>
          </a:p>
        </p:txBody>
      </p:sp>
      <p:sp>
        <p:nvSpPr>
          <p:cNvPr id="54" name="Left Brace 53">
            <a:extLst>
              <a:ext uri="{FF2B5EF4-FFF2-40B4-BE49-F238E27FC236}">
                <a16:creationId xmlns:a16="http://schemas.microsoft.com/office/drawing/2014/main" id="{B5507BB5-3B6F-694A-CFDC-95083D2446CD}"/>
              </a:ext>
            </a:extLst>
          </p:cNvPr>
          <p:cNvSpPr/>
          <p:nvPr/>
        </p:nvSpPr>
        <p:spPr>
          <a:xfrm>
            <a:off x="8349316" y="5311314"/>
            <a:ext cx="427817" cy="516154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Left Brace 69">
            <a:extLst>
              <a:ext uri="{FF2B5EF4-FFF2-40B4-BE49-F238E27FC236}">
                <a16:creationId xmlns:a16="http://schemas.microsoft.com/office/drawing/2014/main" id="{420753EC-DB24-CD37-6D1F-7E2A013C4211}"/>
              </a:ext>
            </a:extLst>
          </p:cNvPr>
          <p:cNvSpPr/>
          <p:nvPr/>
        </p:nvSpPr>
        <p:spPr>
          <a:xfrm>
            <a:off x="8333850" y="4615085"/>
            <a:ext cx="427817" cy="516154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B22FBAB-9CD0-A161-3093-5776D1BBA429}"/>
              </a:ext>
            </a:extLst>
          </p:cNvPr>
          <p:cNvSpPr txBox="1"/>
          <p:nvPr/>
        </p:nvSpPr>
        <p:spPr>
          <a:xfrm>
            <a:off x="7201855" y="4680511"/>
            <a:ext cx="10860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+ 50 mm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AD8CFC3-07AE-8A3E-A0ED-9548818BFA71}"/>
              </a:ext>
            </a:extLst>
          </p:cNvPr>
          <p:cNvSpPr txBox="1"/>
          <p:nvPr/>
        </p:nvSpPr>
        <p:spPr>
          <a:xfrm>
            <a:off x="7256799" y="5377666"/>
            <a:ext cx="10621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- 50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87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3" grpId="0" animBg="1"/>
      <p:bldP spid="19" grpId="0"/>
      <p:bldP spid="19" grpId="1"/>
      <p:bldP spid="20" grpId="0"/>
      <p:bldP spid="20" grpId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5" grpId="0"/>
      <p:bldP spid="37" grpId="0"/>
      <p:bldP spid="40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5" grpId="0"/>
      <p:bldP spid="56" grpId="0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8" grpId="0"/>
      <p:bldP spid="69" grpId="0"/>
      <p:bldP spid="71" grpId="0"/>
      <p:bldP spid="8" grpId="0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34" grpId="0"/>
      <p:bldP spid="36" grpId="0"/>
      <p:bldP spid="43" grpId="0"/>
      <p:bldP spid="54" grpId="0" animBg="1"/>
      <p:bldP spid="70" grpId="0" animBg="1"/>
      <p:bldP spid="73" grpId="0"/>
      <p:bldP spid="7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lowchart: Multidocument 45">
            <a:extLst>
              <a:ext uri="{FF2B5EF4-FFF2-40B4-BE49-F238E27FC236}">
                <a16:creationId xmlns:a16="http://schemas.microsoft.com/office/drawing/2014/main" id="{11945A43-AA55-04D5-0412-9E8252EA42D4}"/>
              </a:ext>
            </a:extLst>
          </p:cNvPr>
          <p:cNvSpPr/>
          <p:nvPr/>
        </p:nvSpPr>
        <p:spPr>
          <a:xfrm>
            <a:off x="6921553" y="312204"/>
            <a:ext cx="1952786" cy="761938"/>
          </a:xfrm>
          <a:prstGeom prst="flowChartMultidocumen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simulation data </a:t>
            </a:r>
            <a:endParaRPr lang="en-CA" sz="1600" dirty="0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z="1800" smtClean="0"/>
              <a:pPr/>
              <a:t>19</a:t>
            </a:fld>
            <a:endParaRPr lang="en-US" sz="1800" dirty="0"/>
          </a:p>
        </p:txBody>
      </p:sp>
      <p:sp>
        <p:nvSpPr>
          <p:cNvPr id="24" name="Flowchart: Multidocument 23">
            <a:extLst>
              <a:ext uri="{FF2B5EF4-FFF2-40B4-BE49-F238E27FC236}">
                <a16:creationId xmlns:a16="http://schemas.microsoft.com/office/drawing/2014/main" id="{DAF87514-EA39-FC6C-8E89-DFB6022C8B63}"/>
              </a:ext>
            </a:extLst>
          </p:cNvPr>
          <p:cNvSpPr/>
          <p:nvPr/>
        </p:nvSpPr>
        <p:spPr>
          <a:xfrm>
            <a:off x="6529282" y="519543"/>
            <a:ext cx="1952786" cy="761938"/>
          </a:xfrm>
          <a:prstGeom prst="flowChartMultidocumen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simulation data </a:t>
            </a:r>
            <a:endParaRPr lang="en-CA" sz="1600" dirty="0">
              <a:solidFill>
                <a:sysClr val="windowText" lastClr="000000"/>
              </a:solidFill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8EA1A8D3-0B8D-7573-3611-9A15712B6F61}"/>
              </a:ext>
            </a:extLst>
          </p:cNvPr>
          <p:cNvSpPr/>
          <p:nvPr/>
        </p:nvSpPr>
        <p:spPr>
          <a:xfrm rot="5400000">
            <a:off x="7199629" y="1337756"/>
            <a:ext cx="390967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22" name="Flowchart: Document 21">
            <a:extLst>
              <a:ext uri="{FF2B5EF4-FFF2-40B4-BE49-F238E27FC236}">
                <a16:creationId xmlns:a16="http://schemas.microsoft.com/office/drawing/2014/main" id="{DD93486A-AFA8-E79E-551E-C151BA5C6BA8}"/>
              </a:ext>
            </a:extLst>
          </p:cNvPr>
          <p:cNvSpPr/>
          <p:nvPr/>
        </p:nvSpPr>
        <p:spPr>
          <a:xfrm>
            <a:off x="1600204" y="1799420"/>
            <a:ext cx="6358581" cy="1150697"/>
          </a:xfrm>
          <a:prstGeom prst="flowChartDocumen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data used </a:t>
            </a:r>
            <a:r>
              <a:rPr lang="en-US" sz="1600" b="1" dirty="0">
                <a:solidFill>
                  <a:schemeClr val="tx1"/>
                </a:solidFill>
              </a:rPr>
              <a:t>to tune </a:t>
            </a:r>
            <a:r>
              <a:rPr lang="en-US" sz="1600" dirty="0">
                <a:solidFill>
                  <a:schemeClr val="tx1"/>
                </a:solidFill>
              </a:rPr>
              <a:t>the model 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(86 %)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23" name="Flowchart: Document 22">
            <a:extLst>
              <a:ext uri="{FF2B5EF4-FFF2-40B4-BE49-F238E27FC236}">
                <a16:creationId xmlns:a16="http://schemas.microsoft.com/office/drawing/2014/main" id="{9A5C256F-2845-0F75-92F3-022B353CB5F7}"/>
              </a:ext>
            </a:extLst>
          </p:cNvPr>
          <p:cNvSpPr/>
          <p:nvPr/>
        </p:nvSpPr>
        <p:spPr>
          <a:xfrm>
            <a:off x="7958785" y="1799420"/>
            <a:ext cx="2953078" cy="1150697"/>
          </a:xfrm>
          <a:prstGeom prst="flowChartDocumen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data used </a:t>
            </a:r>
            <a:r>
              <a:rPr lang="en-US" sz="1600" b="1" dirty="0">
                <a:solidFill>
                  <a:schemeClr val="tx1"/>
                </a:solidFill>
              </a:rPr>
              <a:t>to evaluate </a:t>
            </a:r>
            <a:r>
              <a:rPr lang="en-US" sz="1600" dirty="0">
                <a:solidFill>
                  <a:schemeClr val="tx1"/>
                </a:solidFill>
              </a:rPr>
              <a:t>model once all tuning </a:t>
            </a:r>
            <a:r>
              <a:rPr lang="en-US" sz="1600" b="1" dirty="0">
                <a:solidFill>
                  <a:schemeClr val="tx1"/>
                </a:solidFill>
              </a:rPr>
              <a:t>done</a:t>
            </a:r>
            <a:r>
              <a:rPr lang="en-US" sz="1600" dirty="0">
                <a:solidFill>
                  <a:schemeClr val="tx1"/>
                </a:solidFill>
              </a:rPr>
              <a:t> (14 %) 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27" name="Flowchart: Document 26">
            <a:extLst>
              <a:ext uri="{FF2B5EF4-FFF2-40B4-BE49-F238E27FC236}">
                <a16:creationId xmlns:a16="http://schemas.microsoft.com/office/drawing/2014/main" id="{7DACB170-AD8F-CADA-E09C-048E8221CF50}"/>
              </a:ext>
            </a:extLst>
          </p:cNvPr>
          <p:cNvSpPr/>
          <p:nvPr/>
        </p:nvSpPr>
        <p:spPr>
          <a:xfrm>
            <a:off x="605060" y="4505313"/>
            <a:ext cx="4315612" cy="655983"/>
          </a:xfrm>
          <a:prstGeom prst="flowChartDocumen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training data</a:t>
            </a:r>
            <a:r>
              <a:rPr lang="en-CA" sz="1600" dirty="0">
                <a:solidFill>
                  <a:schemeClr val="tx1"/>
                </a:solidFill>
              </a:rPr>
              <a:t> (70%)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2" name="Text Placeholder 1">
            <a:extLst>
              <a:ext uri="{FF2B5EF4-FFF2-40B4-BE49-F238E27FC236}">
                <a16:creationId xmlns:a16="http://schemas.microsoft.com/office/drawing/2014/main" id="{9BFF5A71-D131-3384-3ABC-78DCEB17CA52}"/>
              </a:ext>
            </a:extLst>
          </p:cNvPr>
          <p:cNvSpPr txBox="1">
            <a:spLocks/>
          </p:cNvSpPr>
          <p:nvPr/>
        </p:nvSpPr>
        <p:spPr>
          <a:xfrm>
            <a:off x="526774" y="708154"/>
            <a:ext cx="10455431" cy="101451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/>
              <a:t>Partitioning the Data</a:t>
            </a:r>
            <a:endParaRPr lang="en-US" sz="3200" dirty="0"/>
          </a:p>
        </p:txBody>
      </p:sp>
      <p:sp>
        <p:nvSpPr>
          <p:cNvPr id="35" name="Flowchart: Document 34">
            <a:extLst>
              <a:ext uri="{FF2B5EF4-FFF2-40B4-BE49-F238E27FC236}">
                <a16:creationId xmlns:a16="http://schemas.microsoft.com/office/drawing/2014/main" id="{178DFDC8-A410-5417-281C-B54293F837D2}"/>
              </a:ext>
            </a:extLst>
          </p:cNvPr>
          <p:cNvSpPr/>
          <p:nvPr/>
        </p:nvSpPr>
        <p:spPr>
          <a:xfrm>
            <a:off x="4920672" y="4505313"/>
            <a:ext cx="2261955" cy="655983"/>
          </a:xfrm>
          <a:prstGeom prst="flowChartDocumen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validation data (30%)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36" name="Flowchart: Document 35">
            <a:extLst>
              <a:ext uri="{FF2B5EF4-FFF2-40B4-BE49-F238E27FC236}">
                <a16:creationId xmlns:a16="http://schemas.microsoft.com/office/drawing/2014/main" id="{7A3EB0D4-7908-1357-57D4-3FBFC4722D31}"/>
              </a:ext>
            </a:extLst>
          </p:cNvPr>
          <p:cNvSpPr/>
          <p:nvPr/>
        </p:nvSpPr>
        <p:spPr>
          <a:xfrm>
            <a:off x="8357325" y="3665973"/>
            <a:ext cx="2953078" cy="655984"/>
          </a:xfrm>
          <a:prstGeom prst="flowChartDocumen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test data (100%)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34A0119F-C3E7-B33B-BEA8-DDCA55137C4B}"/>
              </a:ext>
            </a:extLst>
          </p:cNvPr>
          <p:cNvSpPr/>
          <p:nvPr/>
        </p:nvSpPr>
        <p:spPr>
          <a:xfrm rot="5400000">
            <a:off x="9407593" y="3079696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E8D0796D-4FA3-6353-78AD-D2E4B31514F6}"/>
              </a:ext>
            </a:extLst>
          </p:cNvPr>
          <p:cNvSpPr/>
          <p:nvPr/>
        </p:nvSpPr>
        <p:spPr>
          <a:xfrm rot="5400000">
            <a:off x="4250557" y="3493094"/>
            <a:ext cx="1362568" cy="360267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47" name="Left Brace 46">
            <a:extLst>
              <a:ext uri="{FF2B5EF4-FFF2-40B4-BE49-F238E27FC236}">
                <a16:creationId xmlns:a16="http://schemas.microsoft.com/office/drawing/2014/main" id="{0548D0BE-8802-19A8-91B0-4213BD88FEA4}"/>
              </a:ext>
            </a:extLst>
          </p:cNvPr>
          <p:cNvSpPr/>
          <p:nvPr/>
        </p:nvSpPr>
        <p:spPr>
          <a:xfrm rot="16200000">
            <a:off x="2602269" y="3259467"/>
            <a:ext cx="238627" cy="4233042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0B9A79-5D92-2719-A132-CA4930AF5809}"/>
              </a:ext>
            </a:extLst>
          </p:cNvPr>
          <p:cNvSpPr txBox="1"/>
          <p:nvPr/>
        </p:nvSpPr>
        <p:spPr>
          <a:xfrm>
            <a:off x="1107549" y="5547864"/>
            <a:ext cx="310226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1750" algn="ctr"/>
            <a:r>
              <a:rPr lang="en-US" sz="1600" i="1" dirty="0"/>
              <a:t>directly trained on by model, the only case where the true values are given to model </a:t>
            </a:r>
          </a:p>
        </p:txBody>
      </p:sp>
      <p:sp>
        <p:nvSpPr>
          <p:cNvPr id="50" name="Left Brace 49">
            <a:extLst>
              <a:ext uri="{FF2B5EF4-FFF2-40B4-BE49-F238E27FC236}">
                <a16:creationId xmlns:a16="http://schemas.microsoft.com/office/drawing/2014/main" id="{EAC62B5C-41F1-B8B4-C6DC-8174543F9B5E}"/>
              </a:ext>
            </a:extLst>
          </p:cNvPr>
          <p:cNvSpPr/>
          <p:nvPr/>
        </p:nvSpPr>
        <p:spPr>
          <a:xfrm rot="16200000">
            <a:off x="5948725" y="4281221"/>
            <a:ext cx="238629" cy="2189535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EE7E8C1-1C2D-E63F-A58D-462BE326E332}"/>
              </a:ext>
            </a:extLst>
          </p:cNvPr>
          <p:cNvSpPr txBox="1"/>
          <p:nvPr/>
        </p:nvSpPr>
        <p:spPr>
          <a:xfrm>
            <a:off x="4685885" y="5542723"/>
            <a:ext cx="26382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1750" algn="ctr"/>
            <a:r>
              <a:rPr lang="en-US" sz="1600" i="1" dirty="0"/>
              <a:t>check if model is actually learning + decide how to improve model</a:t>
            </a:r>
          </a:p>
        </p:txBody>
      </p:sp>
      <p:sp>
        <p:nvSpPr>
          <p:cNvPr id="52" name="Left Brace 51">
            <a:extLst>
              <a:ext uri="{FF2B5EF4-FFF2-40B4-BE49-F238E27FC236}">
                <a16:creationId xmlns:a16="http://schemas.microsoft.com/office/drawing/2014/main" id="{3E17E94F-7D0E-D535-00B9-5CADB143342F}"/>
              </a:ext>
            </a:extLst>
          </p:cNvPr>
          <p:cNvSpPr/>
          <p:nvPr/>
        </p:nvSpPr>
        <p:spPr>
          <a:xfrm rot="16200000">
            <a:off x="9702339" y="3064612"/>
            <a:ext cx="242103" cy="2953078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FBDE39D-F34D-7B9B-02FF-BFE29DDC229D}"/>
              </a:ext>
            </a:extLst>
          </p:cNvPr>
          <p:cNvSpPr txBox="1"/>
          <p:nvPr/>
        </p:nvSpPr>
        <p:spPr>
          <a:xfrm>
            <a:off x="7699963" y="4755866"/>
            <a:ext cx="40977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1750" algn="ctr"/>
            <a:r>
              <a:rPr lang="en-US" sz="1600" i="1" dirty="0"/>
              <a:t>to rigorously assess the final performance of the model on unseen data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3FC9013E-6F0D-D7F1-AA6D-4F4841B804A8}"/>
              </a:ext>
            </a:extLst>
          </p:cNvPr>
          <p:cNvSpPr/>
          <p:nvPr/>
        </p:nvSpPr>
        <p:spPr>
          <a:xfrm>
            <a:off x="4063103" y="3347734"/>
            <a:ext cx="1715137" cy="54315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random shuffle</a:t>
            </a:r>
            <a:endParaRPr lang="en-CA" sz="1600" dirty="0">
              <a:solidFill>
                <a:sysClr val="windowText" lastClr="000000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C05E5FD-21DF-B5D8-DD8E-577601EBF260}"/>
              </a:ext>
            </a:extLst>
          </p:cNvPr>
          <p:cNvSpPr txBox="1"/>
          <p:nvPr/>
        </p:nvSpPr>
        <p:spPr>
          <a:xfrm>
            <a:off x="9120231" y="352386"/>
            <a:ext cx="232964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total of 188,336 events</a:t>
            </a:r>
            <a:endParaRPr lang="en-CA" sz="16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9138E65-222B-0478-C1F7-F5A48B6B4F62}"/>
              </a:ext>
            </a:extLst>
          </p:cNvPr>
          <p:cNvSpPr txBox="1"/>
          <p:nvPr/>
        </p:nvSpPr>
        <p:spPr>
          <a:xfrm>
            <a:off x="7780656" y="5562671"/>
            <a:ext cx="377855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41750" algn="ctr"/>
            <a:r>
              <a:rPr lang="en-US" sz="1600" dirty="0"/>
              <a:t>model given </a:t>
            </a:r>
            <a:r>
              <a:rPr lang="en-US" sz="1600" b="1" dirty="0"/>
              <a:t>only</a:t>
            </a:r>
            <a:r>
              <a:rPr lang="en-US" sz="1600" dirty="0"/>
              <a:t> </a:t>
            </a:r>
            <a:r>
              <a:rPr lang="en-US" sz="1600" b="1" dirty="0" err="1"/>
              <a:t>spacepoints</a:t>
            </a:r>
            <a:r>
              <a:rPr lang="en-US" sz="1600" b="1" dirty="0"/>
              <a:t> </a:t>
            </a:r>
            <a:r>
              <a:rPr lang="en-US" sz="1600" dirty="0"/>
              <a:t>and not learning, just making </a:t>
            </a:r>
            <a:r>
              <a:rPr lang="en-US" sz="1600" b="1" dirty="0"/>
              <a:t>predictions</a:t>
            </a:r>
          </a:p>
        </p:txBody>
      </p:sp>
      <p:cxnSp>
        <p:nvCxnSpPr>
          <p:cNvPr id="69" name="Connector: Curved 68">
            <a:extLst>
              <a:ext uri="{FF2B5EF4-FFF2-40B4-BE49-F238E27FC236}">
                <a16:creationId xmlns:a16="http://schemas.microsoft.com/office/drawing/2014/main" id="{EF8BC5FD-4107-4BE0-F156-8555C87851BD}"/>
              </a:ext>
            </a:extLst>
          </p:cNvPr>
          <p:cNvCxnSpPr>
            <a:cxnSpLocks/>
            <a:stCxn id="51" idx="2"/>
            <a:endCxn id="66" idx="2"/>
          </p:cNvCxnSpPr>
          <p:nvPr/>
        </p:nvCxnSpPr>
        <p:spPr>
          <a:xfrm rot="5400000" flipH="1" flipV="1">
            <a:off x="7724333" y="4428120"/>
            <a:ext cx="226274" cy="3664925"/>
          </a:xfrm>
          <a:prstGeom prst="curvedConnector3">
            <a:avLst>
              <a:gd name="adj1" fmla="val -101028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Connector: Curved 74">
            <a:extLst>
              <a:ext uri="{FF2B5EF4-FFF2-40B4-BE49-F238E27FC236}">
                <a16:creationId xmlns:a16="http://schemas.microsoft.com/office/drawing/2014/main" id="{6CA11A74-CDF6-0267-1457-775C92564DD5}"/>
              </a:ext>
            </a:extLst>
          </p:cNvPr>
          <p:cNvCxnSpPr>
            <a:cxnSpLocks/>
            <a:stCxn id="53" idx="3"/>
            <a:endCxn id="66" idx="0"/>
          </p:cNvCxnSpPr>
          <p:nvPr/>
        </p:nvCxnSpPr>
        <p:spPr>
          <a:xfrm flipH="1">
            <a:off x="9669933" y="5048254"/>
            <a:ext cx="2127816" cy="514417"/>
          </a:xfrm>
          <a:prstGeom prst="curvedConnector4">
            <a:avLst>
              <a:gd name="adj1" fmla="val -10743"/>
              <a:gd name="adj2" fmla="val 78419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6E1C7D2-6CE8-BC0D-AB81-A17C4960B844}"/>
              </a:ext>
            </a:extLst>
          </p:cNvPr>
          <p:cNvSpPr/>
          <p:nvPr/>
        </p:nvSpPr>
        <p:spPr>
          <a:xfrm>
            <a:off x="314168" y="1754300"/>
            <a:ext cx="11536232" cy="487760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this + reformatting </a:t>
            </a: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= preprocess data</a:t>
            </a:r>
            <a:endParaRPr lang="en-CA" sz="16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623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3" grpId="0" animBg="1"/>
      <p:bldP spid="22" grpId="0" animBg="1"/>
      <p:bldP spid="23" grpId="0" animBg="1"/>
      <p:bldP spid="27" grpId="0" animBg="1"/>
      <p:bldP spid="35" grpId="0" animBg="1"/>
      <p:bldP spid="36" grpId="0" animBg="1"/>
      <p:bldP spid="37" grpId="0" animBg="1"/>
      <p:bldP spid="39" grpId="0" animBg="1"/>
      <p:bldP spid="47" grpId="0" animBg="1"/>
      <p:bldP spid="48" grpId="0"/>
      <p:bldP spid="50" grpId="0" animBg="1"/>
      <p:bldP spid="51" grpId="0"/>
      <p:bldP spid="52" grpId="0" animBg="1"/>
      <p:bldP spid="53" grpId="0"/>
      <p:bldP spid="54" grpId="0" animBg="1"/>
      <p:bldP spid="63" grpId="0" animBg="1"/>
      <p:bldP spid="66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532200" y="708154"/>
            <a:ext cx="10450005" cy="1014516"/>
          </a:xfrm>
        </p:spPr>
        <p:txBody>
          <a:bodyPr/>
          <a:lstStyle/>
          <a:p>
            <a:r>
              <a:rPr lang="en-US" sz="3200" dirty="0"/>
              <a:t>Antimatter Crash Course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z="1800" smtClean="0"/>
              <a:pPr/>
              <a:t>2</a:t>
            </a:fld>
            <a:endParaRPr lang="en-US" sz="180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9C504EA-233C-3755-B4F7-BDA303157289}"/>
              </a:ext>
            </a:extLst>
          </p:cNvPr>
          <p:cNvSpPr/>
          <p:nvPr/>
        </p:nvSpPr>
        <p:spPr>
          <a:xfrm>
            <a:off x="9553087" y="1288278"/>
            <a:ext cx="1058333" cy="1020231"/>
          </a:xfrm>
          <a:prstGeom prst="ellipse">
            <a:avLst/>
          </a:prstGeom>
          <a:solidFill>
            <a:srgbClr val="E6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5707450-7D11-D318-855C-3A562642EE74}"/>
              </a:ext>
            </a:extLst>
          </p:cNvPr>
          <p:cNvSpPr/>
          <p:nvPr/>
        </p:nvSpPr>
        <p:spPr>
          <a:xfrm>
            <a:off x="8985820" y="746664"/>
            <a:ext cx="2184400" cy="21082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4B49C2D-FA09-1215-6B50-57B89A7AD700}"/>
              </a:ext>
            </a:extLst>
          </p:cNvPr>
          <p:cNvSpPr/>
          <p:nvPr/>
        </p:nvSpPr>
        <p:spPr>
          <a:xfrm>
            <a:off x="9366820" y="856729"/>
            <a:ext cx="186267" cy="2032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EE163E-9932-09E5-BE2F-9F197ED0F3E2}"/>
              </a:ext>
            </a:extLst>
          </p:cNvPr>
          <p:cNvSpPr txBox="1"/>
          <p:nvPr/>
        </p:nvSpPr>
        <p:spPr>
          <a:xfrm>
            <a:off x="9553087" y="2304911"/>
            <a:ext cx="609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Proton (+)</a:t>
            </a:r>
            <a:endParaRPr lang="en-CA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FE2EAF-CB46-F157-27D5-E705A13FDB47}"/>
              </a:ext>
            </a:extLst>
          </p:cNvPr>
          <p:cNvSpPr txBox="1"/>
          <p:nvPr/>
        </p:nvSpPr>
        <p:spPr>
          <a:xfrm>
            <a:off x="8347631" y="445281"/>
            <a:ext cx="609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Electron (-)</a:t>
            </a:r>
            <a:endParaRPr lang="en-CA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0D4676-1987-FF91-DAF0-80F3E9F9F92C}"/>
              </a:ext>
            </a:extLst>
          </p:cNvPr>
          <p:cNvSpPr txBox="1"/>
          <p:nvPr/>
        </p:nvSpPr>
        <p:spPr>
          <a:xfrm>
            <a:off x="9506520" y="2923824"/>
            <a:ext cx="60044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Hydrogen</a:t>
            </a:r>
            <a:endParaRPr lang="en-CA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CFC9C6A-F488-126A-28A6-D6A2FA5DB82E}"/>
              </a:ext>
            </a:extLst>
          </p:cNvPr>
          <p:cNvSpPr txBox="1"/>
          <p:nvPr/>
        </p:nvSpPr>
        <p:spPr>
          <a:xfrm>
            <a:off x="118766" y="6081265"/>
            <a:ext cx="93411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Graphic inspired by </a:t>
            </a:r>
          </a:p>
          <a:p>
            <a:r>
              <a:rPr lang="en-US" dirty="0">
                <a:solidFill>
                  <a:schemeClr val="bg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www.popularmechanics.com/science/a25908/how-to-make-and-trap-antimatter/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EAE107D-9543-38F8-8345-58A01162A40D}"/>
              </a:ext>
            </a:extLst>
          </p:cNvPr>
          <p:cNvSpPr/>
          <p:nvPr/>
        </p:nvSpPr>
        <p:spPr>
          <a:xfrm>
            <a:off x="9553087" y="4665598"/>
            <a:ext cx="1058333" cy="1020231"/>
          </a:xfrm>
          <a:prstGeom prst="ellipse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570004A-F53A-D942-EAAA-FEF485725C37}"/>
              </a:ext>
            </a:extLst>
          </p:cNvPr>
          <p:cNvSpPr/>
          <p:nvPr/>
        </p:nvSpPr>
        <p:spPr>
          <a:xfrm>
            <a:off x="8985820" y="4123984"/>
            <a:ext cx="2184400" cy="21082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BF2EB0E-DB81-8742-6C2E-D2E9D9B5F6F1}"/>
              </a:ext>
            </a:extLst>
          </p:cNvPr>
          <p:cNvSpPr/>
          <p:nvPr/>
        </p:nvSpPr>
        <p:spPr>
          <a:xfrm>
            <a:off x="9366820" y="4234049"/>
            <a:ext cx="186267" cy="203200"/>
          </a:xfrm>
          <a:prstGeom prst="ellipse">
            <a:avLst/>
          </a:prstGeom>
          <a:solidFill>
            <a:srgbClr val="E6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3EAF1E-523B-1755-B1D8-9897AB2C16E9}"/>
              </a:ext>
            </a:extLst>
          </p:cNvPr>
          <p:cNvSpPr txBox="1"/>
          <p:nvPr/>
        </p:nvSpPr>
        <p:spPr>
          <a:xfrm>
            <a:off x="9366820" y="5650308"/>
            <a:ext cx="609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Antiproton (-)</a:t>
            </a:r>
            <a:endParaRPr lang="en-CA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F5412B-94C0-8AB7-48F1-18351F09C371}"/>
              </a:ext>
            </a:extLst>
          </p:cNvPr>
          <p:cNvSpPr txBox="1"/>
          <p:nvPr/>
        </p:nvSpPr>
        <p:spPr>
          <a:xfrm>
            <a:off x="8347631" y="3822601"/>
            <a:ext cx="609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Positron (+)</a:t>
            </a:r>
            <a:endParaRPr lang="en-CA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A968DEF-CE98-EB18-4A3C-BC2049BD4C33}"/>
              </a:ext>
            </a:extLst>
          </p:cNvPr>
          <p:cNvSpPr txBox="1"/>
          <p:nvPr/>
        </p:nvSpPr>
        <p:spPr>
          <a:xfrm>
            <a:off x="9366820" y="6265914"/>
            <a:ext cx="1634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Antihydrogen</a:t>
            </a:r>
            <a:endParaRPr lang="en-CA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A074AC-8919-D97D-8A00-5793A2521B8C}"/>
              </a:ext>
            </a:extLst>
          </p:cNvPr>
          <p:cNvSpPr txBox="1"/>
          <p:nvPr/>
        </p:nvSpPr>
        <p:spPr>
          <a:xfrm>
            <a:off x="9663423" y="149708"/>
            <a:ext cx="609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Matter</a:t>
            </a:r>
            <a:endParaRPr lang="en-CA" sz="14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6DB59EE-CB9A-3B87-9DF1-D87E1F6B91E9}"/>
              </a:ext>
            </a:extLst>
          </p:cNvPr>
          <p:cNvSpPr txBox="1"/>
          <p:nvPr/>
        </p:nvSpPr>
        <p:spPr>
          <a:xfrm>
            <a:off x="9459953" y="3505071"/>
            <a:ext cx="609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Antimatter</a:t>
            </a:r>
            <a:endParaRPr lang="en-CA" b="1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729EAAF-71BA-3E2B-8B0E-C00D496DE50A}"/>
              </a:ext>
            </a:extLst>
          </p:cNvPr>
          <p:cNvSpPr/>
          <p:nvPr/>
        </p:nvSpPr>
        <p:spPr>
          <a:xfrm>
            <a:off x="2407312" y="3912217"/>
            <a:ext cx="1058333" cy="1020231"/>
          </a:xfrm>
          <a:prstGeom prst="ellipse">
            <a:avLst/>
          </a:prstGeom>
          <a:solidFill>
            <a:srgbClr val="E6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EEAD7C0-59B5-66F4-34F9-181D49CB959A}"/>
              </a:ext>
            </a:extLst>
          </p:cNvPr>
          <p:cNvSpPr/>
          <p:nvPr/>
        </p:nvSpPr>
        <p:spPr>
          <a:xfrm>
            <a:off x="3577053" y="3920547"/>
            <a:ext cx="1058333" cy="1020231"/>
          </a:xfrm>
          <a:prstGeom prst="ellipse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Explosion: 14 Points 32">
            <a:extLst>
              <a:ext uri="{FF2B5EF4-FFF2-40B4-BE49-F238E27FC236}">
                <a16:creationId xmlns:a16="http://schemas.microsoft.com/office/drawing/2014/main" id="{A3206767-925B-C904-8B13-9DB3C0F0A23C}"/>
              </a:ext>
            </a:extLst>
          </p:cNvPr>
          <p:cNvSpPr/>
          <p:nvPr/>
        </p:nvSpPr>
        <p:spPr>
          <a:xfrm rot="399512">
            <a:off x="2038119" y="3256922"/>
            <a:ext cx="3077865" cy="2199754"/>
          </a:xfrm>
          <a:prstGeom prst="irregularSeal2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532200" y="1420537"/>
            <a:ext cx="7073945" cy="3902234"/>
          </a:xfrm>
        </p:spPr>
        <p:txBody>
          <a:bodyPr/>
          <a:lstStyle/>
          <a:p>
            <a:r>
              <a:rPr lang="en-US" sz="2400" dirty="0"/>
              <a:t>Antimatter has the opposite </a:t>
            </a:r>
            <a:r>
              <a:rPr lang="en-US" sz="2400" b="1" dirty="0"/>
              <a:t>charge</a:t>
            </a:r>
            <a:endParaRPr lang="en-US" sz="2400" dirty="0"/>
          </a:p>
          <a:p>
            <a:r>
              <a:rPr lang="en-US" sz="2400" b="1" dirty="0"/>
              <a:t>Equal </a:t>
            </a:r>
            <a:r>
              <a:rPr lang="en-US" sz="2400" dirty="0"/>
              <a:t>amounts</a:t>
            </a:r>
            <a:r>
              <a:rPr lang="en-US" sz="2400" b="1" dirty="0"/>
              <a:t> </a:t>
            </a:r>
            <a:r>
              <a:rPr lang="en-US" sz="2400" dirty="0"/>
              <a:t>of matter and antimatter produced during the Big Bang </a:t>
            </a:r>
          </a:p>
          <a:p>
            <a:r>
              <a:rPr lang="en-US" sz="2400" dirty="0"/>
              <a:t>When a particle and its antiparticle meet, they </a:t>
            </a:r>
            <a:r>
              <a:rPr lang="en-US" sz="2400" b="1" dirty="0"/>
              <a:t>annihilate</a:t>
            </a:r>
            <a:endParaRPr lang="en-US" sz="2400" dirty="0"/>
          </a:p>
          <a:p>
            <a:r>
              <a:rPr lang="en-US" sz="2400" dirty="0"/>
              <a:t>Our world is </a:t>
            </a:r>
            <a:r>
              <a:rPr lang="en-US" sz="2400" b="1" dirty="0"/>
              <a:t>dominated by matter</a:t>
            </a:r>
          </a:p>
          <a:p>
            <a:r>
              <a:rPr lang="en-US" sz="2400" dirty="0"/>
              <a:t>This observed </a:t>
            </a:r>
            <a:r>
              <a:rPr lang="en-US" sz="2400" b="1" dirty="0"/>
              <a:t>imbalance</a:t>
            </a:r>
            <a:r>
              <a:rPr lang="en-US" sz="2400" dirty="0"/>
              <a:t> is not well understood and is motivation to study properties of antimatter</a:t>
            </a:r>
          </a:p>
        </p:txBody>
      </p:sp>
    </p:spTree>
    <p:extLst>
      <p:ext uri="{BB962C8B-B14F-4D97-AF65-F5344CB8AC3E}">
        <p14:creationId xmlns:p14="http://schemas.microsoft.com/office/powerpoint/2010/main" val="837448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7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19" presetID="9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9" grpId="0"/>
      <p:bldP spid="13" grpId="0"/>
      <p:bldP spid="14" grpId="0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9" grpId="0" animBg="1"/>
      <p:bldP spid="29" grpId="1" animBg="1"/>
      <p:bldP spid="31" grpId="0" animBg="1"/>
      <p:bldP spid="31" grpId="1" animBg="1"/>
      <p:bldP spid="33" grpId="0" animBg="1"/>
      <p:bldP spid="33" grpId="1" animBg="1"/>
      <p:bldP spid="33" grpId="2" animBg="1"/>
      <p:bldP spid="33" grpId="3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Left Brace 76">
            <a:extLst>
              <a:ext uri="{FF2B5EF4-FFF2-40B4-BE49-F238E27FC236}">
                <a16:creationId xmlns:a16="http://schemas.microsoft.com/office/drawing/2014/main" id="{38C59CD0-373E-D0D3-0DC3-69A5468E6323}"/>
              </a:ext>
            </a:extLst>
          </p:cNvPr>
          <p:cNvSpPr/>
          <p:nvPr/>
        </p:nvSpPr>
        <p:spPr>
          <a:xfrm rot="16200000">
            <a:off x="1117943" y="4435483"/>
            <a:ext cx="371029" cy="1702849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3752065" y="299781"/>
            <a:ext cx="4687870" cy="1014516"/>
          </a:xfrm>
        </p:spPr>
        <p:txBody>
          <a:bodyPr/>
          <a:lstStyle/>
          <a:p>
            <a:pPr algn="ctr"/>
            <a:r>
              <a:rPr lang="en-US" sz="3200" dirty="0"/>
              <a:t>Deep Learning Method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z="1800" smtClean="0"/>
              <a:pPr/>
              <a:t>20</a:t>
            </a:fld>
            <a:endParaRPr lang="en-US" sz="1800" dirty="0"/>
          </a:p>
        </p:txBody>
      </p:sp>
      <p:sp>
        <p:nvSpPr>
          <p:cNvPr id="8" name="Flowchart: Magnetic Disk 7">
            <a:extLst>
              <a:ext uri="{FF2B5EF4-FFF2-40B4-BE49-F238E27FC236}">
                <a16:creationId xmlns:a16="http://schemas.microsoft.com/office/drawing/2014/main" id="{3A9B3281-0CBE-199A-88D8-94A6273DBF93}"/>
              </a:ext>
            </a:extLst>
          </p:cNvPr>
          <p:cNvSpPr/>
          <p:nvPr/>
        </p:nvSpPr>
        <p:spPr>
          <a:xfrm>
            <a:off x="533116" y="2567798"/>
            <a:ext cx="1442500" cy="1073982"/>
          </a:xfrm>
          <a:prstGeom prst="flowChartMagneticDisk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ysClr val="windowText" lastClr="000000"/>
              </a:solidFill>
            </a:endParaRP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TRIUMF-ML1 server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64332F-1FD0-9FC7-2704-FC221E6AC3BA}"/>
              </a:ext>
            </a:extLst>
          </p:cNvPr>
          <p:cNvSpPr txBox="1"/>
          <p:nvPr/>
        </p:nvSpPr>
        <p:spPr>
          <a:xfrm>
            <a:off x="149414" y="5465548"/>
            <a:ext cx="26675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144000">
              <a:buFont typeface="Arial" panose="020B0604020202020204" pitchFamily="34" charset="0"/>
              <a:buChar char="•"/>
            </a:pPr>
            <a:r>
              <a:rPr lang="en-US" sz="1600" dirty="0"/>
              <a:t>split data into training, validation, &amp; test sets</a:t>
            </a:r>
          </a:p>
          <a:p>
            <a:pPr marL="285750" indent="-144000">
              <a:buFont typeface="Arial" panose="020B0604020202020204" pitchFamily="34" charset="0"/>
              <a:buChar char="•"/>
            </a:pPr>
            <a:r>
              <a:rPr lang="en-US" sz="1600" dirty="0"/>
              <a:t>reformat data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16CC143-FAE1-8D3F-000F-41264C0046E7}"/>
              </a:ext>
            </a:extLst>
          </p:cNvPr>
          <p:cNvSpPr/>
          <p:nvPr/>
        </p:nvSpPr>
        <p:spPr>
          <a:xfrm>
            <a:off x="5634951" y="2087889"/>
            <a:ext cx="1310211" cy="59100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train the model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C8CF6C-A57A-FD98-16BF-500C1A250669}"/>
              </a:ext>
            </a:extLst>
          </p:cNvPr>
          <p:cNvSpPr txBox="1"/>
          <p:nvPr/>
        </p:nvSpPr>
        <p:spPr>
          <a:xfrm>
            <a:off x="3112011" y="5582271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tune hyperparameters and repeat all affected steps</a:t>
            </a:r>
          </a:p>
        </p:txBody>
      </p:sp>
      <p:sp>
        <p:nvSpPr>
          <p:cNvPr id="24" name="Flowchart: Multidocument 23">
            <a:extLst>
              <a:ext uri="{FF2B5EF4-FFF2-40B4-BE49-F238E27FC236}">
                <a16:creationId xmlns:a16="http://schemas.microsoft.com/office/drawing/2014/main" id="{DAF87514-EA39-FC6C-8E89-DFB6022C8B63}"/>
              </a:ext>
            </a:extLst>
          </p:cNvPr>
          <p:cNvSpPr/>
          <p:nvPr/>
        </p:nvSpPr>
        <p:spPr>
          <a:xfrm>
            <a:off x="486290" y="1123064"/>
            <a:ext cx="1952786" cy="761938"/>
          </a:xfrm>
          <a:prstGeom prst="flowChartMultidocumen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simulation data </a:t>
            </a:r>
            <a:endParaRPr lang="en-CA" sz="1600" dirty="0">
              <a:solidFill>
                <a:sysClr val="windowText" lastClr="000000"/>
              </a:solidFill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8EA1A8D3-0B8D-7573-3611-9A15712B6F61}"/>
              </a:ext>
            </a:extLst>
          </p:cNvPr>
          <p:cNvSpPr/>
          <p:nvPr/>
        </p:nvSpPr>
        <p:spPr>
          <a:xfrm rot="5400000">
            <a:off x="1015301" y="2042858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E13D8F7-6309-1F62-814C-B2143701EE9B}"/>
              </a:ext>
            </a:extLst>
          </p:cNvPr>
          <p:cNvSpPr/>
          <p:nvPr/>
        </p:nvSpPr>
        <p:spPr>
          <a:xfrm>
            <a:off x="410213" y="4370490"/>
            <a:ext cx="1744669" cy="64016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preprocess data</a:t>
            </a:r>
            <a:endParaRPr lang="en-CA" sz="1600" dirty="0">
              <a:solidFill>
                <a:sysClr val="windowText" lastClr="000000"/>
              </a:solidFill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B7E0FF6E-3A33-C2AC-DADB-9B673ACAEDB8}"/>
              </a:ext>
            </a:extLst>
          </p:cNvPr>
          <p:cNvSpPr/>
          <p:nvPr/>
        </p:nvSpPr>
        <p:spPr>
          <a:xfrm rot="5400000">
            <a:off x="538008" y="3824425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6DE428C8-CEFF-21B4-6D56-0F12B7A7BA41}"/>
              </a:ext>
            </a:extLst>
          </p:cNvPr>
          <p:cNvSpPr/>
          <p:nvPr/>
        </p:nvSpPr>
        <p:spPr>
          <a:xfrm rot="16200000">
            <a:off x="1459522" y="3806451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F03F3105-EF03-A83F-DF42-687851ADAB7B}"/>
              </a:ext>
            </a:extLst>
          </p:cNvPr>
          <p:cNvSpPr/>
          <p:nvPr/>
        </p:nvSpPr>
        <p:spPr>
          <a:xfrm>
            <a:off x="2114331" y="2678897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30" name="Flowchart: Multidocument 29">
            <a:extLst>
              <a:ext uri="{FF2B5EF4-FFF2-40B4-BE49-F238E27FC236}">
                <a16:creationId xmlns:a16="http://schemas.microsoft.com/office/drawing/2014/main" id="{CE83EF25-DA46-5FE3-D78B-F2DEBD08EFA0}"/>
              </a:ext>
            </a:extLst>
          </p:cNvPr>
          <p:cNvSpPr/>
          <p:nvPr/>
        </p:nvSpPr>
        <p:spPr>
          <a:xfrm>
            <a:off x="2847488" y="2215077"/>
            <a:ext cx="1952786" cy="824090"/>
          </a:xfrm>
          <a:prstGeom prst="flowChartMultidocumen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load training data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9E4C8942-1BAE-84C7-CF03-E13FEE7CB959}"/>
              </a:ext>
            </a:extLst>
          </p:cNvPr>
          <p:cNvSpPr/>
          <p:nvPr/>
        </p:nvSpPr>
        <p:spPr>
          <a:xfrm>
            <a:off x="4950365" y="2199358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6A8AB376-03BC-E213-7DD5-23268B0106E8}"/>
              </a:ext>
            </a:extLst>
          </p:cNvPr>
          <p:cNvSpPr/>
          <p:nvPr/>
        </p:nvSpPr>
        <p:spPr>
          <a:xfrm>
            <a:off x="2144304" y="3266134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40" name="Flowchart: Multidocument 39">
            <a:extLst>
              <a:ext uri="{FF2B5EF4-FFF2-40B4-BE49-F238E27FC236}">
                <a16:creationId xmlns:a16="http://schemas.microsoft.com/office/drawing/2014/main" id="{45A7BC92-38DD-38AD-25BB-C2C589AB167D}"/>
              </a:ext>
            </a:extLst>
          </p:cNvPr>
          <p:cNvSpPr/>
          <p:nvPr/>
        </p:nvSpPr>
        <p:spPr>
          <a:xfrm>
            <a:off x="2816988" y="3221191"/>
            <a:ext cx="1952786" cy="824090"/>
          </a:xfrm>
          <a:prstGeom prst="flowChartMultidocumen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load validation data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1EBCCD18-C26E-1E18-41E6-0F4C59399D83}"/>
              </a:ext>
            </a:extLst>
          </p:cNvPr>
          <p:cNvSpPr/>
          <p:nvPr/>
        </p:nvSpPr>
        <p:spPr>
          <a:xfrm>
            <a:off x="5634951" y="3323030"/>
            <a:ext cx="1310211" cy="59100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evaluate the model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FA3B121D-F07B-8BA3-8E70-EAE17DABCCF9}"/>
              </a:ext>
            </a:extLst>
          </p:cNvPr>
          <p:cNvSpPr/>
          <p:nvPr/>
        </p:nvSpPr>
        <p:spPr>
          <a:xfrm>
            <a:off x="4950365" y="3434499"/>
            <a:ext cx="534495" cy="360269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 dirty="0"/>
          </a:p>
        </p:txBody>
      </p:sp>
      <p:sp>
        <p:nvSpPr>
          <p:cNvPr id="45" name="Arrow: Curved Right 44">
            <a:extLst>
              <a:ext uri="{FF2B5EF4-FFF2-40B4-BE49-F238E27FC236}">
                <a16:creationId xmlns:a16="http://schemas.microsoft.com/office/drawing/2014/main" id="{E2A0974A-8FC7-9BFF-03C1-D7FE1415F367}"/>
              </a:ext>
            </a:extLst>
          </p:cNvPr>
          <p:cNvSpPr/>
          <p:nvPr/>
        </p:nvSpPr>
        <p:spPr>
          <a:xfrm rot="5400000">
            <a:off x="5506290" y="-1256125"/>
            <a:ext cx="920093" cy="5504728"/>
          </a:xfrm>
          <a:prstGeom prst="curv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AD018A1-884F-10FB-458F-92819A998426}"/>
              </a:ext>
            </a:extLst>
          </p:cNvPr>
          <p:cNvSpPr txBox="1"/>
          <p:nvPr/>
        </p:nvSpPr>
        <p:spPr>
          <a:xfrm>
            <a:off x="4600934" y="1261092"/>
            <a:ext cx="27308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repeat for another epoch</a:t>
            </a:r>
            <a:endParaRPr lang="en-CA" dirty="0"/>
          </a:p>
        </p:txBody>
      </p:sp>
      <p:sp>
        <p:nvSpPr>
          <p:cNvPr id="55" name="Speech Bubble: Rectangle 54">
            <a:extLst>
              <a:ext uri="{FF2B5EF4-FFF2-40B4-BE49-F238E27FC236}">
                <a16:creationId xmlns:a16="http://schemas.microsoft.com/office/drawing/2014/main" id="{8CC801CF-CFA8-6637-9889-904B39962491}"/>
              </a:ext>
            </a:extLst>
          </p:cNvPr>
          <p:cNvSpPr/>
          <p:nvPr/>
        </p:nvSpPr>
        <p:spPr>
          <a:xfrm flipH="1">
            <a:off x="9905930" y="3794768"/>
            <a:ext cx="1747353" cy="1121843"/>
          </a:xfrm>
          <a:prstGeom prst="wedgeRectCallout">
            <a:avLst/>
          </a:prstGeom>
          <a:solidFill>
            <a:srgbClr val="DF5B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do further analysis of performance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57" name="Arrow: Notched Right 56">
            <a:extLst>
              <a:ext uri="{FF2B5EF4-FFF2-40B4-BE49-F238E27FC236}">
                <a16:creationId xmlns:a16="http://schemas.microsoft.com/office/drawing/2014/main" id="{632B602F-9C8D-A063-E029-458E6B15326C}"/>
              </a:ext>
            </a:extLst>
          </p:cNvPr>
          <p:cNvSpPr/>
          <p:nvPr/>
        </p:nvSpPr>
        <p:spPr>
          <a:xfrm>
            <a:off x="9375012" y="2692216"/>
            <a:ext cx="646797" cy="456273"/>
          </a:xfrm>
          <a:prstGeom prst="notch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Arrow: Curved Right 57">
            <a:extLst>
              <a:ext uri="{FF2B5EF4-FFF2-40B4-BE49-F238E27FC236}">
                <a16:creationId xmlns:a16="http://schemas.microsoft.com/office/drawing/2014/main" id="{D60748B0-AF27-CAE2-53DC-6940F2D29E35}"/>
              </a:ext>
            </a:extLst>
          </p:cNvPr>
          <p:cNvSpPr/>
          <p:nvPr/>
        </p:nvSpPr>
        <p:spPr>
          <a:xfrm rot="5400000" flipH="1">
            <a:off x="5174293" y="912205"/>
            <a:ext cx="1120503" cy="9498312"/>
          </a:xfrm>
          <a:prstGeom prst="curv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60" name="Callout: Right Arrow 59">
            <a:extLst>
              <a:ext uri="{FF2B5EF4-FFF2-40B4-BE49-F238E27FC236}">
                <a16:creationId xmlns:a16="http://schemas.microsoft.com/office/drawing/2014/main" id="{36C3094C-C586-4428-4A49-745402619E89}"/>
              </a:ext>
            </a:extLst>
          </p:cNvPr>
          <p:cNvSpPr/>
          <p:nvPr/>
        </p:nvSpPr>
        <p:spPr>
          <a:xfrm>
            <a:off x="7176305" y="2198983"/>
            <a:ext cx="585250" cy="1665789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34092"/>
            </a:avLst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Flowchart: Magnetic Disk 60">
            <a:extLst>
              <a:ext uri="{FF2B5EF4-FFF2-40B4-BE49-F238E27FC236}">
                <a16:creationId xmlns:a16="http://schemas.microsoft.com/office/drawing/2014/main" id="{C9495D7F-693D-8915-70D3-5D6C5179E31B}"/>
              </a:ext>
            </a:extLst>
          </p:cNvPr>
          <p:cNvSpPr/>
          <p:nvPr/>
        </p:nvSpPr>
        <p:spPr>
          <a:xfrm>
            <a:off x="7892792" y="2412093"/>
            <a:ext cx="1184123" cy="991451"/>
          </a:xfrm>
          <a:prstGeom prst="flowChartMagneticDisk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monitor loss</a:t>
            </a:r>
            <a:endParaRPr lang="en-US" sz="900" dirty="0">
              <a:solidFill>
                <a:sysClr val="windowText" lastClr="000000"/>
              </a:solidFill>
            </a:endParaRPr>
          </a:p>
        </p:txBody>
      </p:sp>
      <p:sp>
        <p:nvSpPr>
          <p:cNvPr id="64" name="Flowchart: Manual Operation 63">
            <a:extLst>
              <a:ext uri="{FF2B5EF4-FFF2-40B4-BE49-F238E27FC236}">
                <a16:creationId xmlns:a16="http://schemas.microsoft.com/office/drawing/2014/main" id="{90ED2CDD-4431-84BC-2499-4E9300865BF5}"/>
              </a:ext>
            </a:extLst>
          </p:cNvPr>
          <p:cNvSpPr/>
          <p:nvPr/>
        </p:nvSpPr>
        <p:spPr>
          <a:xfrm>
            <a:off x="10047758" y="2442517"/>
            <a:ext cx="1961532" cy="961027"/>
          </a:xfrm>
          <a:prstGeom prst="flowChartManualOperatio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pick model with best validation loss</a:t>
            </a:r>
            <a:endParaRPr lang="en-CA" sz="1600" dirty="0">
              <a:solidFill>
                <a:sysClr val="windowText" lastClr="000000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4D88821-E5C7-EE92-EC92-ED0001299720}"/>
              </a:ext>
            </a:extLst>
          </p:cNvPr>
          <p:cNvSpPr txBox="1"/>
          <p:nvPr/>
        </p:nvSpPr>
        <p:spPr>
          <a:xfrm>
            <a:off x="3571868" y="4024554"/>
            <a:ext cx="3945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</a:t>
            </a:r>
            <a:endParaRPr lang="en-CA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8DD783B-8354-5596-D2EB-8E620C7A149B}"/>
              </a:ext>
            </a:extLst>
          </p:cNvPr>
          <p:cNvSpPr txBox="1"/>
          <p:nvPr/>
        </p:nvSpPr>
        <p:spPr>
          <a:xfrm>
            <a:off x="6161302" y="3974111"/>
            <a:ext cx="3945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</a:t>
            </a:r>
            <a:endParaRPr lang="en-CA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B4AD4BF-F5A1-ED66-E6D8-C349FB6D3E92}"/>
              </a:ext>
            </a:extLst>
          </p:cNvPr>
          <p:cNvSpPr txBox="1"/>
          <p:nvPr/>
        </p:nvSpPr>
        <p:spPr>
          <a:xfrm>
            <a:off x="8978029" y="315870"/>
            <a:ext cx="2983326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 </a:t>
            </a:r>
            <a:r>
              <a:rPr lang="en-US" sz="1600" dirty="0"/>
              <a:t>model architecture itself contains hyperparameters like dropout and bottleneck size</a:t>
            </a:r>
            <a:endParaRPr lang="en-CA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5E51F8D-10BA-7AFE-42D8-E7F8639FCF9A}"/>
              </a:ext>
            </a:extLst>
          </p:cNvPr>
          <p:cNvSpPr txBox="1"/>
          <p:nvPr/>
        </p:nvSpPr>
        <p:spPr>
          <a:xfrm flipH="1">
            <a:off x="5848667" y="1050876"/>
            <a:ext cx="2852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</a:t>
            </a:r>
            <a:endParaRPr lang="en-CA" dirty="0"/>
          </a:p>
        </p:txBody>
      </p:sp>
      <p:sp>
        <p:nvSpPr>
          <p:cNvPr id="78" name="Left Brace 77">
            <a:extLst>
              <a:ext uri="{FF2B5EF4-FFF2-40B4-BE49-F238E27FC236}">
                <a16:creationId xmlns:a16="http://schemas.microsoft.com/office/drawing/2014/main" id="{F45E0AF4-F9B0-E7D7-70F7-26F61CEBFCFA}"/>
              </a:ext>
            </a:extLst>
          </p:cNvPr>
          <p:cNvSpPr/>
          <p:nvPr/>
        </p:nvSpPr>
        <p:spPr>
          <a:xfrm rot="16200000">
            <a:off x="3513816" y="3470978"/>
            <a:ext cx="371029" cy="1702849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33E2D99-CEBE-614B-E8D8-C575EF342061}"/>
              </a:ext>
            </a:extLst>
          </p:cNvPr>
          <p:cNvSpPr txBox="1"/>
          <p:nvPr/>
        </p:nvSpPr>
        <p:spPr>
          <a:xfrm>
            <a:off x="2545287" y="4501043"/>
            <a:ext cx="244771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144000">
              <a:buFont typeface="Arial" panose="020B0604020202020204" pitchFamily="34" charset="0"/>
              <a:buChar char="•"/>
            </a:pPr>
            <a:r>
              <a:rPr lang="en-US" sz="1600" dirty="0"/>
              <a:t>sample </a:t>
            </a:r>
            <a:r>
              <a:rPr lang="en-US" sz="1600" dirty="0" err="1"/>
              <a:t>spacepoints</a:t>
            </a:r>
            <a:r>
              <a:rPr lang="en-US" sz="1600" dirty="0"/>
              <a:t> for equal input size</a:t>
            </a:r>
          </a:p>
          <a:p>
            <a:pPr marL="285750" indent="-144000">
              <a:buFont typeface="Arial" panose="020B0604020202020204" pitchFamily="34" charset="0"/>
              <a:buChar char="•"/>
            </a:pPr>
            <a:r>
              <a:rPr lang="en-US" sz="1600" dirty="0"/>
              <a:t>normalize data</a:t>
            </a:r>
          </a:p>
          <a:p>
            <a:pPr marL="285750" indent="-144000">
              <a:buFont typeface="Arial" panose="020B0604020202020204" pitchFamily="34" charset="0"/>
              <a:buChar char="•"/>
            </a:pPr>
            <a:r>
              <a:rPr lang="en-US" sz="1600" dirty="0"/>
              <a:t>define a batch size</a:t>
            </a:r>
          </a:p>
        </p:txBody>
      </p:sp>
      <p:sp>
        <p:nvSpPr>
          <p:cNvPr id="80" name="Left Brace 79">
            <a:extLst>
              <a:ext uri="{FF2B5EF4-FFF2-40B4-BE49-F238E27FC236}">
                <a16:creationId xmlns:a16="http://schemas.microsoft.com/office/drawing/2014/main" id="{C63E0AE2-D1C8-101E-5ECD-48E4A8411919}"/>
              </a:ext>
            </a:extLst>
          </p:cNvPr>
          <p:cNvSpPr/>
          <p:nvPr/>
        </p:nvSpPr>
        <p:spPr>
          <a:xfrm rot="16200000">
            <a:off x="6115302" y="3629211"/>
            <a:ext cx="373341" cy="1334042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E686ECD-3E7A-24DA-5D97-BB569CB89B90}"/>
              </a:ext>
            </a:extLst>
          </p:cNvPr>
          <p:cNvSpPr txBox="1"/>
          <p:nvPr/>
        </p:nvSpPr>
        <p:spPr>
          <a:xfrm>
            <a:off x="5039982" y="4482903"/>
            <a:ext cx="244771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144000">
              <a:buFont typeface="Arial" panose="020B0604020202020204" pitchFamily="34" charset="0"/>
              <a:buChar char="•"/>
            </a:pPr>
            <a:r>
              <a:rPr lang="en-US" sz="1600" dirty="0"/>
              <a:t>define a loss function for model to minimize during training</a:t>
            </a:r>
          </a:p>
          <a:p>
            <a:pPr marL="285750" indent="-144000">
              <a:buFont typeface="Arial" panose="020B0604020202020204" pitchFamily="34" charset="0"/>
              <a:buChar char="•"/>
            </a:pPr>
            <a:r>
              <a:rPr lang="en-US" sz="1600" dirty="0"/>
              <a:t>define an optimizer</a:t>
            </a:r>
          </a:p>
          <a:p>
            <a:pPr marL="285750" indent="-144000">
              <a:buFont typeface="Arial" panose="020B0604020202020204" pitchFamily="34" charset="0"/>
              <a:buChar char="•"/>
            </a:pPr>
            <a:r>
              <a:rPr lang="en-US" sz="1600" dirty="0"/>
              <a:t>pick a learning rate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D439FB-5E78-462C-B846-69123EEF2949}"/>
              </a:ext>
            </a:extLst>
          </p:cNvPr>
          <p:cNvSpPr txBox="1"/>
          <p:nvPr/>
        </p:nvSpPr>
        <p:spPr>
          <a:xfrm flipH="1">
            <a:off x="7821599" y="6248099"/>
            <a:ext cx="29018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 </a:t>
            </a:r>
            <a:r>
              <a:rPr lang="en-US" sz="1600" dirty="0"/>
              <a:t>= contains hyperparameters </a:t>
            </a:r>
            <a:endParaRPr lang="en-CA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19DB3DB-533E-8712-AA52-53A3D71FBE7C}"/>
              </a:ext>
            </a:extLst>
          </p:cNvPr>
          <p:cNvSpPr txBox="1"/>
          <p:nvPr/>
        </p:nvSpPr>
        <p:spPr>
          <a:xfrm>
            <a:off x="1152088" y="5038613"/>
            <a:ext cx="3945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3702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000"/>
                            </p:stCondLst>
                            <p:childTnLst>
                              <p:par>
                                <p:cTn id="1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000"/>
                            </p:stCondLst>
                            <p:childTnLst>
                              <p:par>
                                <p:cTn id="1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11" grpId="0"/>
      <p:bldP spid="11" grpId="1"/>
      <p:bldP spid="14" grpId="0" animBg="1"/>
      <p:bldP spid="20" grpId="0"/>
      <p:bldP spid="24" grpId="0" animBg="1"/>
      <p:bldP spid="3" grpId="0" animBg="1"/>
      <p:bldP spid="10" grpId="0" animBg="1"/>
      <p:bldP spid="13" grpId="0" animBg="1"/>
      <p:bldP spid="17" grpId="0" animBg="1"/>
      <p:bldP spid="26" grpId="0" animBg="1"/>
      <p:bldP spid="30" grpId="0" animBg="1"/>
      <p:bldP spid="31" grpId="0" animBg="1"/>
      <p:bldP spid="38" grpId="0" animBg="1"/>
      <p:bldP spid="40" grpId="0" animBg="1"/>
      <p:bldP spid="41" grpId="0" animBg="1"/>
      <p:bldP spid="42" grpId="0" animBg="1"/>
      <p:bldP spid="45" grpId="0" animBg="1"/>
      <p:bldP spid="49" grpId="0"/>
      <p:bldP spid="55" grpId="0" animBg="1"/>
      <p:bldP spid="57" grpId="0" animBg="1"/>
      <p:bldP spid="58" grpId="0" animBg="1"/>
      <p:bldP spid="60" grpId="0" animBg="1"/>
      <p:bldP spid="61" grpId="0" animBg="1"/>
      <p:bldP spid="64" grpId="0" animBg="1"/>
      <p:bldP spid="68" grpId="0"/>
      <p:bldP spid="70" grpId="0"/>
      <p:bldP spid="74" grpId="0"/>
      <p:bldP spid="78" grpId="0" animBg="1"/>
      <p:bldP spid="78" grpId="1" animBg="1"/>
      <p:bldP spid="79" grpId="0"/>
      <p:bldP spid="79" grpId="1"/>
      <p:bldP spid="80" grpId="0" animBg="1"/>
      <p:bldP spid="80" grpId="1" animBg="1"/>
      <p:bldP spid="81" grpId="0"/>
      <p:bldP spid="81" grpId="1"/>
      <p:bldP spid="4" grpId="0"/>
      <p:bldP spid="7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CCA0941-492B-A11D-A87F-29EA73D64D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478" t="54042" r="2083" b="18333"/>
          <a:stretch/>
        </p:blipFill>
        <p:spPr>
          <a:xfrm>
            <a:off x="3508947" y="3860502"/>
            <a:ext cx="8609631" cy="2681302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532200" y="708154"/>
            <a:ext cx="10450005" cy="1014516"/>
          </a:xfrm>
        </p:spPr>
        <p:txBody>
          <a:bodyPr/>
          <a:lstStyle/>
          <a:p>
            <a:r>
              <a:rPr lang="en-US" sz="3200" dirty="0"/>
              <a:t>Hyperparameter Tuning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577977" y="1495847"/>
            <a:ext cx="2385574" cy="4729309"/>
          </a:xfrm>
        </p:spPr>
        <p:txBody>
          <a:bodyPr/>
          <a:lstStyle/>
          <a:p>
            <a:r>
              <a:rPr lang="en-US" b="1" dirty="0"/>
              <a:t>Tracked</a:t>
            </a:r>
            <a:r>
              <a:rPr lang="en-US" dirty="0"/>
              <a:t> my experiments with Weights &amp; Biases platform</a:t>
            </a:r>
          </a:p>
          <a:p>
            <a:r>
              <a:rPr lang="en-US" dirty="0"/>
              <a:t>Plot shows the loss curves from recent </a:t>
            </a:r>
            <a:r>
              <a:rPr lang="en-US" b="1" dirty="0"/>
              <a:t>training </a:t>
            </a:r>
            <a:r>
              <a:rPr lang="en-US" dirty="0"/>
              <a:t>runs (</a:t>
            </a:r>
            <a:r>
              <a:rPr lang="en-US" dirty="0" err="1"/>
              <a:t>coloured</a:t>
            </a:r>
            <a:r>
              <a:rPr lang="en-US" dirty="0"/>
              <a:t>)</a:t>
            </a:r>
          </a:p>
          <a:p>
            <a:r>
              <a:rPr lang="en-US" dirty="0"/>
              <a:t>Tuning hyperparameters provides improvements but reach similar loss </a:t>
            </a:r>
            <a:r>
              <a:rPr lang="en-US" b="1" dirty="0"/>
              <a:t>plateau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z="1800" smtClean="0"/>
              <a:pPr/>
              <a:t>21</a:t>
            </a:fld>
            <a:endParaRPr lang="en-US" sz="1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9A25AB-54A8-3FF9-F190-C17FECAF4567}"/>
              </a:ext>
            </a:extLst>
          </p:cNvPr>
          <p:cNvSpPr txBox="1"/>
          <p:nvPr/>
        </p:nvSpPr>
        <p:spPr>
          <a:xfrm>
            <a:off x="7576820" y="6383978"/>
            <a:ext cx="11062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Epoch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3BD8CB-B297-D352-7AA2-E98F36317545}"/>
              </a:ext>
            </a:extLst>
          </p:cNvPr>
          <p:cNvSpPr txBox="1"/>
          <p:nvPr/>
        </p:nvSpPr>
        <p:spPr>
          <a:xfrm rot="16200000">
            <a:off x="2071474" y="4874050"/>
            <a:ext cx="26813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Mean Absolute Error Loss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6D69C18-39F5-AE27-213D-A34F9C6C14E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344" t="32476" r="2786" b="17804"/>
          <a:stretch/>
        </p:blipFill>
        <p:spPr>
          <a:xfrm>
            <a:off x="5259839" y="421274"/>
            <a:ext cx="6701521" cy="3865822"/>
          </a:xfrm>
          <a:prstGeom prst="rect">
            <a:avLst/>
          </a:prstGeom>
        </p:spPr>
      </p:pic>
      <p:sp>
        <p:nvSpPr>
          <p:cNvPr id="15" name="Arrow: Down 14">
            <a:extLst>
              <a:ext uri="{FF2B5EF4-FFF2-40B4-BE49-F238E27FC236}">
                <a16:creationId xmlns:a16="http://schemas.microsoft.com/office/drawing/2014/main" id="{BFC18BEE-3513-A6DE-AA70-E6B308DAC071}"/>
              </a:ext>
            </a:extLst>
          </p:cNvPr>
          <p:cNvSpPr/>
          <p:nvPr/>
        </p:nvSpPr>
        <p:spPr>
          <a:xfrm rot="2474515">
            <a:off x="4923470" y="3896034"/>
            <a:ext cx="572772" cy="1235679"/>
          </a:xfrm>
          <a:prstGeom prst="downArrow">
            <a:avLst>
              <a:gd name="adj1" fmla="val 28355"/>
              <a:gd name="adj2" fmla="val 54941"/>
            </a:avLst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E252E6-9D9A-7CA3-3254-D52257E0459F}"/>
              </a:ext>
            </a:extLst>
          </p:cNvPr>
          <p:cNvSpPr txBox="1"/>
          <p:nvPr/>
        </p:nvSpPr>
        <p:spPr>
          <a:xfrm>
            <a:off x="2994332" y="2514495"/>
            <a:ext cx="194016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dirty="0"/>
              <a:t>Training existing models more</a:t>
            </a:r>
          </a:p>
          <a:p>
            <a:pPr algn="r"/>
            <a:r>
              <a:rPr lang="en-US" sz="1600" dirty="0"/>
              <a:t>(that’s why they start with low loss)</a:t>
            </a:r>
            <a:endParaRPr lang="en-CA" sz="1600" dirty="0"/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0B8CAFBE-53ED-D0EC-3472-8CB2B3014B72}"/>
              </a:ext>
            </a:extLst>
          </p:cNvPr>
          <p:cNvSpPr/>
          <p:nvPr/>
        </p:nvSpPr>
        <p:spPr>
          <a:xfrm>
            <a:off x="4949759" y="2977787"/>
            <a:ext cx="620160" cy="420624"/>
          </a:xfrm>
          <a:prstGeom prst="leftBrace">
            <a:avLst>
              <a:gd name="adj1" fmla="val 8333"/>
              <a:gd name="adj2" fmla="val 56522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2D59838-DC51-72EF-101D-59CD067D0624}"/>
              </a:ext>
            </a:extLst>
          </p:cNvPr>
          <p:cNvSpPr/>
          <p:nvPr/>
        </p:nvSpPr>
        <p:spPr>
          <a:xfrm>
            <a:off x="4035105" y="5100506"/>
            <a:ext cx="1241512" cy="104934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727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intNet Explained | Papers With Code">
            <a:extLst>
              <a:ext uri="{FF2B5EF4-FFF2-40B4-BE49-F238E27FC236}">
                <a16:creationId xmlns:a16="http://schemas.microsoft.com/office/drawing/2014/main" id="{789E6326-E5AF-B477-01E5-722790730F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2" r="5159" b="22955"/>
          <a:stretch/>
        </p:blipFill>
        <p:spPr bwMode="auto">
          <a:xfrm>
            <a:off x="3399545" y="3329513"/>
            <a:ext cx="8544968" cy="315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382657" y="1616662"/>
            <a:ext cx="2599056" cy="4424996"/>
          </a:xfrm>
        </p:spPr>
        <p:txBody>
          <a:bodyPr/>
          <a:lstStyle/>
          <a:p>
            <a:r>
              <a:rPr lang="en-US" b="1" dirty="0"/>
              <a:t>Neural Network </a:t>
            </a:r>
            <a:r>
              <a:rPr lang="en-US" dirty="0"/>
              <a:t>based architecture</a:t>
            </a:r>
          </a:p>
          <a:p>
            <a:r>
              <a:rPr lang="en-US" b="1" dirty="0"/>
              <a:t>Segmentation</a:t>
            </a:r>
            <a:r>
              <a:rPr lang="en-US" dirty="0"/>
              <a:t> capability could  aid with track identification but has not been implemented yet</a:t>
            </a:r>
          </a:p>
          <a:p>
            <a:r>
              <a:rPr lang="en-US" dirty="0"/>
              <a:t>Changed the final layer of the network to do </a:t>
            </a:r>
            <a:r>
              <a:rPr lang="en-US" b="1" dirty="0"/>
              <a:t>regression</a:t>
            </a:r>
            <a:r>
              <a:rPr lang="en-US" dirty="0"/>
              <a:t> instead of classification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E605A97-7B1A-5009-91F0-6DE66BC2A2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4642" t="44771" r="11832" b="48344"/>
          <a:stretch/>
        </p:blipFill>
        <p:spPr>
          <a:xfrm>
            <a:off x="5028556" y="708287"/>
            <a:ext cx="5465201" cy="869300"/>
          </a:xfrm>
          <a:prstGeom prst="rect">
            <a:avLst/>
          </a:prstGeom>
        </p:spPr>
      </p:pic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76347B2-B37E-3C63-61E0-59EA96A83E23}"/>
              </a:ext>
            </a:extLst>
          </p:cNvPr>
          <p:cNvSpPr txBox="1">
            <a:spLocks/>
          </p:cNvSpPr>
          <p:nvPr/>
        </p:nvSpPr>
        <p:spPr>
          <a:xfrm>
            <a:off x="316764" y="465482"/>
            <a:ext cx="11748590" cy="101451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300" dirty="0" err="1"/>
              <a:t>PointNet</a:t>
            </a:r>
            <a:r>
              <a:rPr lang="en-US" sz="2300" dirty="0"/>
              <a:t>: Deep Learning on Point Sets for 3D Classification and Segmentation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561DA0-78F1-7C64-735D-3CC91F0D1762}"/>
              </a:ext>
            </a:extLst>
          </p:cNvPr>
          <p:cNvSpPr txBox="1"/>
          <p:nvPr/>
        </p:nvSpPr>
        <p:spPr>
          <a:xfrm>
            <a:off x="316764" y="97274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F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https://arxiv.org/abs/1612.00593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CF04AE-37BE-E604-AB02-A2A57393C9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9059" t="51654" r="16915" b="35305"/>
          <a:stretch/>
        </p:blipFill>
        <p:spPr>
          <a:xfrm>
            <a:off x="6820133" y="1576953"/>
            <a:ext cx="1626781" cy="16464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EC6F96-3606-A76F-4E56-E4E3CA4428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3158" t="51514" r="11832" b="35305"/>
          <a:stretch/>
        </p:blipFill>
        <p:spPr>
          <a:xfrm>
            <a:off x="8649070" y="1577587"/>
            <a:ext cx="2024089" cy="16641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E895D6-9546-2BC6-8B15-D332B0D54E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4642" t="50672" r="21839" b="35305"/>
          <a:stretch/>
        </p:blipFill>
        <p:spPr>
          <a:xfrm>
            <a:off x="5028556" y="1469491"/>
            <a:ext cx="1421919" cy="1770460"/>
          </a:xfrm>
          <a:prstGeom prst="rect">
            <a:avLst/>
          </a:prstGeom>
        </p:spPr>
      </p:pic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C547B3C6-C020-8276-89AE-B679DF419BF2}"/>
              </a:ext>
            </a:extLst>
          </p:cNvPr>
          <p:cNvSpPr/>
          <p:nvPr/>
        </p:nvSpPr>
        <p:spPr>
          <a:xfrm>
            <a:off x="6753780" y="4640938"/>
            <a:ext cx="5558319" cy="1922535"/>
          </a:xfrm>
          <a:prstGeom prst="mathMultiply">
            <a:avLst>
              <a:gd name="adj1" fmla="val 9665"/>
            </a:avLst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46FEE0-A229-A8F3-46B4-F896696AD085}"/>
              </a:ext>
            </a:extLst>
          </p:cNvPr>
          <p:cNvSpPr/>
          <p:nvPr/>
        </p:nvSpPr>
        <p:spPr>
          <a:xfrm>
            <a:off x="10673159" y="4225867"/>
            <a:ext cx="1202077" cy="938300"/>
          </a:xfrm>
          <a:prstGeom prst="ellipse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85864332-6FFD-7E87-0C57-263C1F85E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11898"/>
            <a:ext cx="2743200" cy="365125"/>
          </a:xfrm>
        </p:spPr>
        <p:txBody>
          <a:bodyPr/>
          <a:lstStyle/>
          <a:p>
            <a:fld id="{72890513-E58D-2644-ACDB-E89B1349FCEB}" type="slidenum">
              <a:rPr lang="en-US" sz="1800" smtClean="0"/>
              <a:pPr/>
              <a:t>22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4898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730716" y="367862"/>
            <a:ext cx="10450005" cy="1444726"/>
          </a:xfrm>
        </p:spPr>
        <p:txBody>
          <a:bodyPr/>
          <a:lstStyle/>
          <a:p>
            <a:r>
              <a:rPr lang="en-US" sz="3200" dirty="0"/>
              <a:t>Deep Learning Model Architecture Options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730716" y="1114096"/>
            <a:ext cx="9165843" cy="5197801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Track reconstruction-based methods </a:t>
            </a:r>
            <a:r>
              <a:rPr lang="en-US" dirty="0">
                <a:sym typeface="Wingdings" panose="05000000000000000000" pitchFamily="2" charset="2"/>
              </a:rPr>
              <a:t> challenging task                              (a lot of people already working on this, 651 teams for </a:t>
            </a:r>
            <a:r>
              <a:rPr lang="en-US" dirty="0" err="1">
                <a:sym typeface="Wingdings" panose="05000000000000000000" pitchFamily="2" charset="2"/>
              </a:rPr>
              <a:t>TrackML</a:t>
            </a:r>
            <a:r>
              <a:rPr lang="en-US" dirty="0">
                <a:sym typeface="Wingdings" panose="05000000000000000000" pitchFamily="2" charset="2"/>
              </a:rPr>
              <a:t> challenge)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2D Convolutional Neural Network (CNN) by projecting 3D points onto 2, 2D images </a:t>
            </a:r>
            <a:r>
              <a:rPr lang="en-US" dirty="0">
                <a:sym typeface="Wingdings" panose="05000000000000000000" pitchFamily="2" charset="2"/>
              </a:rPr>
              <a:t> loss of potentially important special information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Extend 2D grid methods (like CNN) to 3D </a:t>
            </a:r>
            <a:r>
              <a:rPr lang="en-US" dirty="0">
                <a:sym typeface="Wingdings" panose="05000000000000000000" pitchFamily="2" charset="2"/>
              </a:rPr>
              <a:t> computationally expensive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sym typeface="Wingdings" panose="05000000000000000000" pitchFamily="2" charset="2"/>
              </a:rPr>
              <a:t>PointNet</a:t>
            </a:r>
            <a:r>
              <a:rPr lang="en-US" dirty="0">
                <a:sym typeface="Wingdings" panose="05000000000000000000" pitchFamily="2" charset="2"/>
              </a:rPr>
              <a:t> ++ and other derivates  more complicated to get up and running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So, we pick </a:t>
            </a:r>
            <a:r>
              <a:rPr lang="en-US" dirty="0" err="1">
                <a:sym typeface="Wingdings" panose="05000000000000000000" pitchFamily="2" charset="2"/>
              </a:rPr>
              <a:t>PointNet</a:t>
            </a:r>
            <a:r>
              <a:rPr lang="en-US" dirty="0">
                <a:sym typeface="Wingdings" panose="05000000000000000000" pitchFamily="2" charset="2"/>
              </a:rPr>
              <a:t> as a good starting point.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z="1800" smtClean="0"/>
              <a:pPr/>
              <a:t>23</a:t>
            </a:fld>
            <a:endParaRPr lang="en-US" sz="1800" dirty="0"/>
          </a:p>
        </p:txBody>
      </p:sp>
      <p:pic>
        <p:nvPicPr>
          <p:cNvPr id="1026" name="Picture 2" descr="Three-dimensional convolutional neural network (3D-CNN) for heterogeneous  material homogenization - ScienceDirect">
            <a:extLst>
              <a:ext uri="{FF2B5EF4-FFF2-40B4-BE49-F238E27FC236}">
                <a16:creationId xmlns:a16="http://schemas.microsoft.com/office/drawing/2014/main" id="{3B2F6078-9AD7-FA5C-583E-FC266F92B2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402" y="3171041"/>
            <a:ext cx="8757798" cy="223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21256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5D63909B-EE14-11CE-51DB-B7B59CA2D0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04" y="2834553"/>
            <a:ext cx="8919012" cy="3532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Bayesian Neural Networks—Implementing, Training, Inference With the JAX  Framework">
            <a:extLst>
              <a:ext uri="{FF2B5EF4-FFF2-40B4-BE49-F238E27FC236}">
                <a16:creationId xmlns:a16="http://schemas.microsoft.com/office/drawing/2014/main" id="{32B359F4-1860-82D8-BB7D-40D7D70A39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450" y="280048"/>
            <a:ext cx="4913740" cy="2035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532200" y="708154"/>
            <a:ext cx="10450005" cy="1014516"/>
          </a:xfrm>
        </p:spPr>
        <p:txBody>
          <a:bodyPr/>
          <a:lstStyle/>
          <a:p>
            <a:r>
              <a:rPr lang="en-US" sz="3200" dirty="0"/>
              <a:t>Uncertainty Estimation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8491654" y="246566"/>
            <a:ext cx="6554400" cy="1698354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BNNs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z="1800" smtClean="0"/>
              <a:pPr/>
              <a:t>24</a:t>
            </a:fld>
            <a:endParaRPr lang="en-US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AD69F7-A547-8959-1860-4701ADF04879}"/>
              </a:ext>
            </a:extLst>
          </p:cNvPr>
          <p:cNvSpPr txBox="1"/>
          <p:nvPr/>
        </p:nvSpPr>
        <p:spPr>
          <a:xfrm>
            <a:off x="6673907" y="2408865"/>
            <a:ext cx="113227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400" dirty="0">
                <a:solidFill>
                  <a:schemeClr val="tx1">
                    <a:lumMod val="50000"/>
                    <a:lumOff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https://neptune.ai/blog/bayesian-neural-networks-with-jax</a:t>
            </a:r>
            <a:endParaRPr lang="en-CA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CA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A264DC-FFFA-04B0-F997-06A1EB3726FD}"/>
              </a:ext>
            </a:extLst>
          </p:cNvPr>
          <p:cNvSpPr txBox="1"/>
          <p:nvPr/>
        </p:nvSpPr>
        <p:spPr>
          <a:xfrm>
            <a:off x="532200" y="6437653"/>
            <a:ext cx="77763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400" dirty="0">
                <a:solidFill>
                  <a:schemeClr val="tx1">
                    <a:lumMod val="50000"/>
                    <a:lumOff val="5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https://www.sciencedirect.com/science/article/abs/pii/S0097849322000565</a:t>
            </a:r>
            <a:endParaRPr lang="en-CA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6294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755D968-170C-AF9D-F074-C847F9678F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260"/>
          <a:stretch/>
        </p:blipFill>
        <p:spPr>
          <a:xfrm>
            <a:off x="5845493" y="903448"/>
            <a:ext cx="6216258" cy="5954552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532200" y="708154"/>
            <a:ext cx="10450005" cy="1014516"/>
          </a:xfrm>
        </p:spPr>
        <p:txBody>
          <a:bodyPr/>
          <a:lstStyle/>
          <a:p>
            <a:r>
              <a:rPr lang="en-US" sz="3200" dirty="0"/>
              <a:t>Current Reconstruction Method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532200" y="1596299"/>
            <a:ext cx="5563800" cy="1597944"/>
          </a:xfrm>
        </p:spPr>
        <p:txBody>
          <a:bodyPr/>
          <a:lstStyle/>
          <a:p>
            <a:r>
              <a:rPr lang="en-US" dirty="0"/>
              <a:t>Antiproton annihilations generate </a:t>
            </a:r>
            <a:r>
              <a:rPr lang="en-US" b="1" dirty="0"/>
              <a:t>charged </a:t>
            </a:r>
            <a:r>
              <a:rPr lang="en-US" b="1" dirty="0" err="1"/>
              <a:t>pions</a:t>
            </a:r>
            <a:r>
              <a:rPr lang="en-US" b="1" dirty="0"/>
              <a:t> </a:t>
            </a:r>
            <a:r>
              <a:rPr lang="en-US" dirty="0"/>
              <a:t>that </a:t>
            </a:r>
            <a:r>
              <a:rPr lang="en-US" b="1" dirty="0"/>
              <a:t>ionize</a:t>
            </a:r>
            <a:r>
              <a:rPr lang="en-US" dirty="0"/>
              <a:t> surroundings gas</a:t>
            </a:r>
          </a:p>
          <a:p>
            <a:r>
              <a:rPr lang="en-US" dirty="0"/>
              <a:t>Signal from pads and wires are </a:t>
            </a:r>
            <a:r>
              <a:rPr lang="en-US" b="1" dirty="0"/>
              <a:t>deconvolved</a:t>
            </a:r>
            <a:r>
              <a:rPr lang="en-US" dirty="0"/>
              <a:t> to find the </a:t>
            </a:r>
            <a:r>
              <a:rPr lang="en-US" b="1" dirty="0"/>
              <a:t>arrival time </a:t>
            </a:r>
            <a:r>
              <a:rPr lang="en-US" dirty="0"/>
              <a:t>of each electron</a:t>
            </a:r>
          </a:p>
          <a:p>
            <a:r>
              <a:rPr lang="en-US" b="1" dirty="0"/>
              <a:t>Time-projection</a:t>
            </a:r>
            <a:r>
              <a:rPr lang="en-US" dirty="0"/>
              <a:t> used to find radial ionization positions</a:t>
            </a:r>
          </a:p>
          <a:p>
            <a:r>
              <a:rPr lang="en-US" dirty="0"/>
              <a:t>Resulting 3D positions points are called </a:t>
            </a:r>
            <a:r>
              <a:rPr lang="en-US" b="1" dirty="0" err="1"/>
              <a:t>spacepoints</a:t>
            </a:r>
            <a:endParaRPr lang="en-US" b="1" dirty="0"/>
          </a:p>
          <a:p>
            <a:r>
              <a:rPr lang="en-US" dirty="0" err="1"/>
              <a:t>Spacepoints</a:t>
            </a:r>
            <a:r>
              <a:rPr lang="en-US" dirty="0"/>
              <a:t> are </a:t>
            </a:r>
            <a:r>
              <a:rPr lang="en-US" b="1" dirty="0"/>
              <a:t>grouped</a:t>
            </a:r>
            <a:r>
              <a:rPr lang="en-US" dirty="0"/>
              <a:t> together to reconstruct pion tracks</a:t>
            </a:r>
          </a:p>
          <a:p>
            <a:r>
              <a:rPr lang="en-US" dirty="0"/>
              <a:t>Tracks are fit with </a:t>
            </a:r>
            <a:r>
              <a:rPr lang="en-US" b="1" dirty="0"/>
              <a:t>3D helix </a:t>
            </a:r>
            <a:r>
              <a:rPr lang="en-US" dirty="0"/>
              <a:t>functions</a:t>
            </a:r>
          </a:p>
          <a:p>
            <a:r>
              <a:rPr lang="en-US" dirty="0"/>
              <a:t>Helices used to fit an annihilation</a:t>
            </a:r>
            <a:r>
              <a:rPr lang="en-US" b="1" dirty="0"/>
              <a:t> position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z="1800" smtClean="0"/>
              <a:pPr/>
              <a:t>25</a:t>
            </a:fld>
            <a:endParaRPr lang="en-US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72ED4C-DC8B-CB96-6581-6768CEC3D093}"/>
              </a:ext>
            </a:extLst>
          </p:cNvPr>
          <p:cNvSpPr txBox="1"/>
          <p:nvPr/>
        </p:nvSpPr>
        <p:spPr>
          <a:xfrm>
            <a:off x="130249" y="6439647"/>
            <a:ext cx="60979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Graphic + much of this explanation taken from Gareth Smith, TRIUMF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35AC3B-B7DD-1816-279F-F69CCE1247DE}"/>
              </a:ext>
            </a:extLst>
          </p:cNvPr>
          <p:cNvSpPr txBox="1"/>
          <p:nvPr/>
        </p:nvSpPr>
        <p:spPr>
          <a:xfrm>
            <a:off x="7567723" y="338822"/>
            <a:ext cx="609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Cross-section of the </a:t>
            </a:r>
            <a:r>
              <a:rPr lang="en-US" b="1" dirty="0" err="1"/>
              <a:t>rTPC</a:t>
            </a:r>
            <a:endParaRPr lang="en-CA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57D308-3BEB-C79E-D659-00BB996A1A9A}"/>
              </a:ext>
            </a:extLst>
          </p:cNvPr>
          <p:cNvSpPr txBox="1"/>
          <p:nvPr/>
        </p:nvSpPr>
        <p:spPr>
          <a:xfrm>
            <a:off x="8610600" y="3618466"/>
            <a:ext cx="1461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Vacuum </a:t>
            </a:r>
            <a:endParaRPr lang="en-CA" i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B5443D-E8DE-C152-7801-27ED33DEFE73}"/>
              </a:ext>
            </a:extLst>
          </p:cNvPr>
          <p:cNvSpPr txBox="1"/>
          <p:nvPr/>
        </p:nvSpPr>
        <p:spPr>
          <a:xfrm>
            <a:off x="9982200" y="4769588"/>
            <a:ext cx="67144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Gas </a:t>
            </a:r>
            <a:endParaRPr lang="en-CA" i="1" dirty="0"/>
          </a:p>
        </p:txBody>
      </p:sp>
      <p:sp>
        <p:nvSpPr>
          <p:cNvPr id="18" name="Explosion: 14 Points 17">
            <a:extLst>
              <a:ext uri="{FF2B5EF4-FFF2-40B4-BE49-F238E27FC236}">
                <a16:creationId xmlns:a16="http://schemas.microsoft.com/office/drawing/2014/main" id="{63CD9FBF-2C09-F41B-01DB-7A4CF003B427}"/>
              </a:ext>
            </a:extLst>
          </p:cNvPr>
          <p:cNvSpPr/>
          <p:nvPr/>
        </p:nvSpPr>
        <p:spPr>
          <a:xfrm>
            <a:off x="8282763" y="3533405"/>
            <a:ext cx="414670" cy="365124"/>
          </a:xfrm>
          <a:prstGeom prst="irregularSeal2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818D802-7706-3EF0-0EEC-F4C596841DA3}"/>
              </a:ext>
            </a:extLst>
          </p:cNvPr>
          <p:cNvSpPr/>
          <p:nvPr/>
        </p:nvSpPr>
        <p:spPr>
          <a:xfrm>
            <a:off x="8204548" y="5780514"/>
            <a:ext cx="1152394" cy="33882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17D145F-D60B-8349-1880-A483E88E8856}"/>
              </a:ext>
            </a:extLst>
          </p:cNvPr>
          <p:cNvSpPr/>
          <p:nvPr/>
        </p:nvSpPr>
        <p:spPr>
          <a:xfrm>
            <a:off x="7286774" y="6200119"/>
            <a:ext cx="742410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38F9C3B-B7C6-1C4E-117D-CC480C0A2F80}"/>
              </a:ext>
            </a:extLst>
          </p:cNvPr>
          <p:cNvSpPr/>
          <p:nvPr/>
        </p:nvSpPr>
        <p:spPr>
          <a:xfrm>
            <a:off x="7841293" y="4471792"/>
            <a:ext cx="242179" cy="24769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0491FEC-7586-8231-3939-7CFADF605CA2}"/>
              </a:ext>
            </a:extLst>
          </p:cNvPr>
          <p:cNvSpPr/>
          <p:nvPr/>
        </p:nvSpPr>
        <p:spPr>
          <a:xfrm>
            <a:off x="7542757" y="4787030"/>
            <a:ext cx="242179" cy="24769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BE074C9-B493-DCCB-6668-3646BDF66246}"/>
              </a:ext>
            </a:extLst>
          </p:cNvPr>
          <p:cNvSpPr/>
          <p:nvPr/>
        </p:nvSpPr>
        <p:spPr>
          <a:xfrm>
            <a:off x="7281799" y="4977008"/>
            <a:ext cx="242179" cy="24769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5EB10B3-0105-4A6D-105D-1FE283495269}"/>
              </a:ext>
            </a:extLst>
          </p:cNvPr>
          <p:cNvSpPr/>
          <p:nvPr/>
        </p:nvSpPr>
        <p:spPr>
          <a:xfrm>
            <a:off x="7127310" y="5141934"/>
            <a:ext cx="135710" cy="15031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Smiley Face 25">
            <a:extLst>
              <a:ext uri="{FF2B5EF4-FFF2-40B4-BE49-F238E27FC236}">
                <a16:creationId xmlns:a16="http://schemas.microsoft.com/office/drawing/2014/main" id="{F87E0B0E-1CD9-96DB-FF2D-A918D07A1FC8}"/>
              </a:ext>
            </a:extLst>
          </p:cNvPr>
          <p:cNvSpPr/>
          <p:nvPr/>
        </p:nvSpPr>
        <p:spPr>
          <a:xfrm>
            <a:off x="8327685" y="3768782"/>
            <a:ext cx="237994" cy="219016"/>
          </a:xfrm>
          <a:prstGeom prst="smileyFac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D9A3CA25-A4E7-9876-EB26-467B0AF6A669}"/>
              </a:ext>
            </a:extLst>
          </p:cNvPr>
          <p:cNvSpPr/>
          <p:nvPr/>
        </p:nvSpPr>
        <p:spPr>
          <a:xfrm flipH="1">
            <a:off x="5493800" y="5248111"/>
            <a:ext cx="907966" cy="952008"/>
          </a:xfrm>
          <a:prstGeom prst="leftBrace">
            <a:avLst>
              <a:gd name="adj1" fmla="val 8333"/>
              <a:gd name="adj2" fmla="val 56522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CFFF4-6955-2704-7F66-187565798B68}"/>
              </a:ext>
            </a:extLst>
          </p:cNvPr>
          <p:cNvSpPr txBox="1"/>
          <p:nvPr/>
        </p:nvSpPr>
        <p:spPr>
          <a:xfrm>
            <a:off x="6573103" y="5604076"/>
            <a:ext cx="2030368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“helix fit” method</a:t>
            </a:r>
            <a:endParaRPr lang="en-CA" sz="1800" dirty="0"/>
          </a:p>
        </p:txBody>
      </p:sp>
    </p:spTree>
    <p:extLst>
      <p:ext uri="{BB962C8B-B14F-4D97-AF65-F5344CB8AC3E}">
        <p14:creationId xmlns:p14="http://schemas.microsoft.com/office/powerpoint/2010/main" val="2171216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1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00"/>
                            </p:stCondLst>
                            <p:childTnLst>
                              <p:par>
                                <p:cTn id="38" presetID="37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6 L -0.03464 0.09815 C -0.04128 0.11875 -0.05469 0.1426 -0.07122 0.16389 C -0.08958 0.18658 -0.10547 0.20209 -0.11888 0.20695 L -0.1819 0.23565 " pathEditMode="relative" rAng="8640000" ptsTypes="AAAAA">
                                      <p:cBhvr>
                                        <p:cTn id="39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38" y="1412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9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9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allAtOnce"/>
      <p:bldP spid="17" grpId="0" build="allAtOnce"/>
      <p:bldP spid="18" grpId="0" animBg="1"/>
      <p:bldP spid="18" grpId="1" animBg="1"/>
      <p:bldP spid="18" grpId="2" animBg="1"/>
      <p:bldP spid="19" grpId="0" animBg="1"/>
      <p:bldP spid="19" grpId="1" animBg="1"/>
      <p:bldP spid="20" grpId="0" animBg="1"/>
      <p:bldP spid="20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6" grpId="2" animBg="1"/>
      <p:bldP spid="3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standing in front of a building&#10;&#10;Description automatically generated">
            <a:extLst>
              <a:ext uri="{FF2B5EF4-FFF2-40B4-BE49-F238E27FC236}">
                <a16:creationId xmlns:a16="http://schemas.microsoft.com/office/drawing/2014/main" id="{A08C99B2-5B29-2DCC-085A-3A55D44762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265"/>
          <a:stretch/>
        </p:blipFill>
        <p:spPr>
          <a:xfrm>
            <a:off x="8577203" y="1433200"/>
            <a:ext cx="3484288" cy="5295169"/>
          </a:xfrm>
          <a:prstGeom prst="rect">
            <a:avLst/>
          </a:prstGeom>
        </p:spPr>
      </p:pic>
      <p:pic>
        <p:nvPicPr>
          <p:cNvPr id="3076" name="Picture 4" descr="Graphics,accelerator,LHC,LHC experiments,Accelerators">
            <a:extLst>
              <a:ext uri="{FF2B5EF4-FFF2-40B4-BE49-F238E27FC236}">
                <a16:creationId xmlns:a16="http://schemas.microsoft.com/office/drawing/2014/main" id="{6CFAA2D1-0ACD-A565-836C-152BA9FFB1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6" t="12592" r="5841" b="23020"/>
          <a:stretch/>
        </p:blipFill>
        <p:spPr bwMode="auto">
          <a:xfrm>
            <a:off x="130509" y="1447417"/>
            <a:ext cx="8280400" cy="4989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539966" y="711470"/>
            <a:ext cx="10450005" cy="1014516"/>
          </a:xfrm>
        </p:spPr>
        <p:txBody>
          <a:bodyPr/>
          <a:lstStyle/>
          <a:p>
            <a:r>
              <a:rPr lang="en-US" sz="3200" dirty="0"/>
              <a:t>Making Antimatter at CERN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9970" y="6311898"/>
            <a:ext cx="363829" cy="365125"/>
          </a:xfrm>
        </p:spPr>
        <p:txBody>
          <a:bodyPr/>
          <a:lstStyle/>
          <a:p>
            <a:fld id="{72890513-E58D-2644-ACDB-E89B1349FCEB}" type="slidenum">
              <a:rPr lang="en-US" sz="1800" smtClean="0"/>
              <a:pPr/>
              <a:t>3</a:t>
            </a:fld>
            <a:endParaRPr lang="en-US" sz="1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EB65FB-15EF-65AD-5FC8-3C4E6DABAFC5}"/>
              </a:ext>
            </a:extLst>
          </p:cNvPr>
          <p:cNvSpPr txBox="1"/>
          <p:nvPr/>
        </p:nvSpPr>
        <p:spPr>
          <a:xfrm>
            <a:off x="130509" y="6113887"/>
            <a:ext cx="86047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Graphic taken from</a:t>
            </a:r>
          </a:p>
          <a:p>
            <a:r>
              <a:rPr lang="en-US" dirty="0">
                <a:solidFill>
                  <a:schemeClr val="bg2">
                    <a:lumMod val="7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home.cern/science/accelerators/accelerator-complex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B49017D-0C64-FB8C-15B3-98A6E8A4E94F}"/>
              </a:ext>
            </a:extLst>
          </p:cNvPr>
          <p:cNvSpPr/>
          <p:nvPr/>
        </p:nvSpPr>
        <p:spPr>
          <a:xfrm>
            <a:off x="2734427" y="4589293"/>
            <a:ext cx="289268" cy="302499"/>
          </a:xfrm>
          <a:prstGeom prst="ellipse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9DC1583-F88A-B020-EBB7-3BA6FF453402}"/>
              </a:ext>
            </a:extLst>
          </p:cNvPr>
          <p:cNvSpPr/>
          <p:nvPr/>
        </p:nvSpPr>
        <p:spPr>
          <a:xfrm>
            <a:off x="4813317" y="5447872"/>
            <a:ext cx="274839" cy="258781"/>
          </a:xfrm>
          <a:prstGeom prst="ellipse">
            <a:avLst/>
          </a:prstGeom>
          <a:solidFill>
            <a:srgbClr val="E6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Explosion: 14 Points 13">
            <a:extLst>
              <a:ext uri="{FF2B5EF4-FFF2-40B4-BE49-F238E27FC236}">
                <a16:creationId xmlns:a16="http://schemas.microsoft.com/office/drawing/2014/main" id="{BC9E321F-F326-A7D2-66FD-ECCF6403CF40}"/>
              </a:ext>
            </a:extLst>
          </p:cNvPr>
          <p:cNvSpPr/>
          <p:nvPr/>
        </p:nvSpPr>
        <p:spPr>
          <a:xfrm>
            <a:off x="3045355" y="4740543"/>
            <a:ext cx="303833" cy="240632"/>
          </a:xfrm>
          <a:prstGeom prst="irregularSeal2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169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path" presetSubtype="0" repeatCount="300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C -0.03815 -1.11111E-6 -0.06927 -0.01643 -0.06927 -0.03819 C -0.06927 -0.05903 -0.03815 -0.07639 -8.33333E-7 -0.07639 C 0.03763 -0.07639 0.06797 -0.05903 0.06797 -0.03819 C 0.06797 -0.01643 0.03763 -1.11111E-6 -8.33333E-7 -1.11111E-6 Z " pathEditMode="relative" rAng="10800000" ptsTypes="AAAAA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-38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42" presetClass="path" presetSubtype="0" accel="50000" decel="5000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3.33333E-6 L -0.13125 -0.0868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62" y="-4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xit" presetSubtype="32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path" presetSubtype="0" repeatCount="3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0.00416 C -0.01901 -0.00416 -0.03451 -0.01574 -0.03451 -0.03009 C -0.03451 -0.04421 -0.01901 -0.05532 2.29167E-6 -0.05532 C 0.01901 -0.05532 0.0345 -0.04421 0.0345 -0.03009 C 0.0345 -0.01574 0.01901 -0.00416 2.29167E-6 -0.00416 Z " pathEditMode="relative" rAng="0" ptsTypes="AAAAA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1" grpId="3" animBg="1"/>
      <p:bldP spid="11" grpId="6" animBg="1"/>
      <p:bldP spid="11" grpId="7" animBg="1"/>
      <p:bldP spid="11" grpId="8" animBg="1"/>
      <p:bldP spid="14" grpId="0" animBg="1"/>
      <p:bldP spid="1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rawing of a machine&#10;&#10;Description automatically generated">
            <a:extLst>
              <a:ext uri="{FF2B5EF4-FFF2-40B4-BE49-F238E27FC236}">
                <a16:creationId xmlns:a16="http://schemas.microsoft.com/office/drawing/2014/main" id="{FC1362A2-E52D-D164-C8AA-A2180EBC4C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5173"/>
            <a:ext cx="12192000" cy="554672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z="1800" smtClean="0"/>
              <a:pPr/>
              <a:t>4</a:t>
            </a:fld>
            <a:endParaRPr lang="en-US" sz="18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F5099B0-719B-6BCC-3804-3E938BADC6E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88459" y="581877"/>
            <a:ext cx="10450005" cy="1014516"/>
          </a:xfrm>
        </p:spPr>
        <p:txBody>
          <a:bodyPr/>
          <a:lstStyle/>
          <a:p>
            <a:r>
              <a:rPr lang="en-US" sz="3200" dirty="0"/>
              <a:t>ALPHA Design</a:t>
            </a:r>
          </a:p>
          <a:p>
            <a:r>
              <a:rPr lang="en-CA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en-CA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A</a:t>
            </a:r>
            <a:r>
              <a:rPr lang="en-CA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ntihydrogen </a:t>
            </a:r>
            <a:r>
              <a:rPr lang="en-CA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L</a:t>
            </a:r>
            <a:r>
              <a:rPr lang="en-CA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aser </a:t>
            </a:r>
            <a:r>
              <a:rPr lang="en-CA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CA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hysics </a:t>
            </a:r>
            <a:r>
              <a:rPr lang="en-CA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A</a:t>
            </a:r>
            <a:r>
              <a:rPr lang="en-CA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pparatus)</a:t>
            </a:r>
            <a:r>
              <a:rPr lang="en-CA" sz="32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 </a:t>
            </a:r>
            <a:endParaRPr lang="en-CA" sz="40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AB81A7B-9846-0CE4-2F5B-989548DD32C8}"/>
              </a:ext>
            </a:extLst>
          </p:cNvPr>
          <p:cNvSpPr/>
          <p:nvPr/>
        </p:nvSpPr>
        <p:spPr>
          <a:xfrm>
            <a:off x="10486127" y="5016304"/>
            <a:ext cx="186864" cy="175403"/>
          </a:xfrm>
          <a:prstGeom prst="ellipse">
            <a:avLst/>
          </a:prstGeom>
          <a:solidFill>
            <a:srgbClr val="E6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E35001-57A7-E36E-8782-AC6C57969B35}"/>
              </a:ext>
            </a:extLst>
          </p:cNvPr>
          <p:cNvSpPr/>
          <p:nvPr/>
        </p:nvSpPr>
        <p:spPr>
          <a:xfrm>
            <a:off x="6578811" y="885524"/>
            <a:ext cx="2828425" cy="396356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62CDF3-48BB-6E01-D584-A5C185D60620}"/>
              </a:ext>
            </a:extLst>
          </p:cNvPr>
          <p:cNvSpPr txBox="1"/>
          <p:nvPr/>
        </p:nvSpPr>
        <p:spPr>
          <a:xfrm>
            <a:off x="7146499" y="363683"/>
            <a:ext cx="68661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ALPHA-g</a:t>
            </a:r>
            <a:endParaRPr lang="en-CA" sz="1800" b="1" dirty="0">
              <a:solidFill>
                <a:srgbClr val="00206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2725001-26AD-DCFF-73F3-7DBBF3572FE6}"/>
              </a:ext>
            </a:extLst>
          </p:cNvPr>
          <p:cNvSpPr/>
          <p:nvPr/>
        </p:nvSpPr>
        <p:spPr>
          <a:xfrm>
            <a:off x="894894" y="4993363"/>
            <a:ext cx="289268" cy="302499"/>
          </a:xfrm>
          <a:prstGeom prst="ellipse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41C4116-9157-A788-0BFF-B76912E2261A}"/>
              </a:ext>
            </a:extLst>
          </p:cNvPr>
          <p:cNvCxnSpPr>
            <a:cxnSpLocks/>
          </p:cNvCxnSpPr>
          <p:nvPr/>
        </p:nvCxnSpPr>
        <p:spPr>
          <a:xfrm>
            <a:off x="1419305" y="6311898"/>
            <a:ext cx="5798969" cy="0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1618A64-3F3B-EF59-2A83-7741E79DFB39}"/>
              </a:ext>
            </a:extLst>
          </p:cNvPr>
          <p:cNvCxnSpPr>
            <a:cxnSpLocks/>
          </p:cNvCxnSpPr>
          <p:nvPr/>
        </p:nvCxnSpPr>
        <p:spPr>
          <a:xfrm flipH="1">
            <a:off x="8090328" y="6311898"/>
            <a:ext cx="2461111" cy="0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CBEE0DD-CFCF-79F6-8CC0-6B2EF5EBCFBA}"/>
              </a:ext>
            </a:extLst>
          </p:cNvPr>
          <p:cNvCxnSpPr>
            <a:cxnSpLocks/>
          </p:cNvCxnSpPr>
          <p:nvPr/>
        </p:nvCxnSpPr>
        <p:spPr>
          <a:xfrm flipV="1">
            <a:off x="8755017" y="3429000"/>
            <a:ext cx="0" cy="777240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5203E8E-2EBE-361F-33FA-65EE81241E15}"/>
              </a:ext>
            </a:extLst>
          </p:cNvPr>
          <p:cNvSpPr txBox="1"/>
          <p:nvPr/>
        </p:nvSpPr>
        <p:spPr>
          <a:xfrm>
            <a:off x="0" y="6426052"/>
            <a:ext cx="100029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Graphic taken from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alpha.web.cern.ch/experimental-cycle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  <a:p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1B9685C7-C5A9-AF24-01A3-E1918843702F}"/>
              </a:ext>
            </a:extLst>
          </p:cNvPr>
          <p:cNvSpPr/>
          <p:nvPr/>
        </p:nvSpPr>
        <p:spPr>
          <a:xfrm>
            <a:off x="7476271" y="3617674"/>
            <a:ext cx="425042" cy="385175"/>
          </a:xfrm>
          <a:prstGeom prst="ellipse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A0D5A0D-176B-CAEF-70CF-3C4FECF3CC36}"/>
              </a:ext>
            </a:extLst>
          </p:cNvPr>
          <p:cNvSpPr/>
          <p:nvPr/>
        </p:nvSpPr>
        <p:spPr>
          <a:xfrm>
            <a:off x="7156132" y="3324646"/>
            <a:ext cx="1052448" cy="993874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0DDE9FC-C1E0-7482-77A4-AE0098311C58}"/>
              </a:ext>
            </a:extLst>
          </p:cNvPr>
          <p:cNvSpPr/>
          <p:nvPr/>
        </p:nvSpPr>
        <p:spPr>
          <a:xfrm>
            <a:off x="7336221" y="3323023"/>
            <a:ext cx="147322" cy="141879"/>
          </a:xfrm>
          <a:prstGeom prst="ellipse">
            <a:avLst/>
          </a:prstGeom>
          <a:solidFill>
            <a:srgbClr val="E6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83806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1.11022E-16 L 0.547 -0.009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44" y="-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457 -0.00278 L 0.54531 -0.1928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94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22222E-6 L -0.23919 -0.0016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66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672 -2.22222E-6 L -0.23907 -0.1916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7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4.44444E-6 L 0.0026 -0.1449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-7245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1.11111E-6 L 0.00312 -0.1479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-7407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4.07407E-6 L 1.04167E-6 -0.1449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245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14" grpId="0" animBg="1"/>
      <p:bldP spid="14" grpId="1" animBg="1"/>
      <p:bldP spid="14" grpId="2" animBg="1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532200" y="708154"/>
            <a:ext cx="10450005" cy="1014516"/>
          </a:xfrm>
        </p:spPr>
        <p:txBody>
          <a:bodyPr/>
          <a:lstStyle/>
          <a:p>
            <a:r>
              <a:rPr lang="en-US" sz="3200" dirty="0"/>
              <a:t>ALPHA-g Experiment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532201" y="1420537"/>
            <a:ext cx="5662537" cy="1597944"/>
          </a:xfrm>
        </p:spPr>
        <p:txBody>
          <a:bodyPr/>
          <a:lstStyle/>
          <a:p>
            <a:r>
              <a:rPr lang="en-US" dirty="0"/>
              <a:t>Aims to perform the 1st </a:t>
            </a:r>
            <a:r>
              <a:rPr lang="en-US" b="1" dirty="0"/>
              <a:t>direct </a:t>
            </a:r>
            <a:r>
              <a:rPr lang="en-US" dirty="0"/>
              <a:t>measurement</a:t>
            </a:r>
            <a:r>
              <a:rPr lang="en-US" b="1" dirty="0"/>
              <a:t> </a:t>
            </a:r>
            <a:r>
              <a:rPr lang="en-US" dirty="0"/>
              <a:t>of the effect of </a:t>
            </a:r>
            <a:r>
              <a:rPr lang="en-US" b="1" dirty="0"/>
              <a:t>gravity</a:t>
            </a:r>
            <a:r>
              <a:rPr lang="en-US" dirty="0"/>
              <a:t> on antimatter to determine its weight to within </a:t>
            </a:r>
            <a:r>
              <a:rPr lang="en-US" b="1" dirty="0"/>
              <a:t>1% precision</a:t>
            </a:r>
          </a:p>
          <a:p>
            <a:r>
              <a:rPr lang="en-US" dirty="0"/>
              <a:t>Antihydrogen held in </a:t>
            </a:r>
            <a:r>
              <a:rPr lang="en-US" b="1" dirty="0"/>
              <a:t>magnetic trap </a:t>
            </a:r>
            <a:r>
              <a:rPr lang="en-US" dirty="0"/>
              <a:t>and when released, it hits the sides and </a:t>
            </a:r>
            <a:r>
              <a:rPr lang="en-US" b="1" dirty="0"/>
              <a:t>annihilates</a:t>
            </a:r>
          </a:p>
          <a:p>
            <a:r>
              <a:rPr lang="en-US" dirty="0"/>
              <a:t>The annihilation position is </a:t>
            </a:r>
            <a:r>
              <a:rPr lang="en-US" b="1" dirty="0"/>
              <a:t>reconstructed</a:t>
            </a:r>
            <a:r>
              <a:rPr lang="en-US" dirty="0"/>
              <a:t> from the electrical signals in the radial Time Projection Chamber (rTPC)</a:t>
            </a:r>
          </a:p>
          <a:p>
            <a:r>
              <a:rPr lang="en-US" dirty="0"/>
              <a:t>Then, the general idea 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A person working on a machine&#10;&#10;Description automatically generated">
            <a:extLst>
              <a:ext uri="{FF2B5EF4-FFF2-40B4-BE49-F238E27FC236}">
                <a16:creationId xmlns:a16="http://schemas.microsoft.com/office/drawing/2014/main" id="{9241270C-5DBC-3C02-8BA1-EEE778257E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191248" y="857250"/>
            <a:ext cx="6858002" cy="514350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E6DAE0A-2BA0-050E-216F-7350DED4FF7E}"/>
              </a:ext>
            </a:extLst>
          </p:cNvPr>
          <p:cNvSpPr/>
          <p:nvPr/>
        </p:nvSpPr>
        <p:spPr>
          <a:xfrm>
            <a:off x="8610600" y="180978"/>
            <a:ext cx="1346200" cy="3556322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6826AA-388C-70C7-634F-E7B9E7390309}"/>
              </a:ext>
            </a:extLst>
          </p:cNvPr>
          <p:cNvSpPr txBox="1"/>
          <p:nvPr/>
        </p:nvSpPr>
        <p:spPr>
          <a:xfrm>
            <a:off x="8610600" y="2786617"/>
            <a:ext cx="66462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 err="1">
                <a:solidFill>
                  <a:schemeClr val="bg1"/>
                </a:solidFill>
              </a:rPr>
              <a:t>rTPC</a:t>
            </a:r>
            <a:endParaRPr lang="en-CA" sz="1800" b="1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ED5444-611D-481C-2BAB-BAA8A4E523D5}"/>
              </a:ext>
            </a:extLst>
          </p:cNvPr>
          <p:cNvSpPr txBox="1"/>
          <p:nvPr/>
        </p:nvSpPr>
        <p:spPr>
          <a:xfrm>
            <a:off x="961978" y="5749736"/>
            <a:ext cx="4795224" cy="400110"/>
          </a:xfrm>
          <a:prstGeom prst="rect">
            <a:avLst/>
          </a:prstGeom>
          <a:noFill/>
          <a:ln w="127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Fun fact: the </a:t>
            </a:r>
            <a:r>
              <a:rPr lang="en-US" sz="2000" dirty="0" err="1"/>
              <a:t>rTPC</a:t>
            </a:r>
            <a:r>
              <a:rPr lang="en-US" sz="2000" dirty="0"/>
              <a:t> was built at TRIUMF!</a:t>
            </a:r>
            <a:endParaRPr lang="en-CA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57E1D9A-4289-132D-CC4C-BE039EAE392E}"/>
                  </a:ext>
                </a:extLst>
              </p:cNvPr>
              <p:cNvSpPr txBox="1"/>
              <p:nvPr/>
            </p:nvSpPr>
            <p:spPr>
              <a:xfrm>
                <a:off x="2395127" y="4753472"/>
                <a:ext cx="192892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57E1D9A-4289-132D-CC4C-BE039EAE39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5127" y="4753472"/>
                <a:ext cx="1928926" cy="430887"/>
              </a:xfrm>
              <a:prstGeom prst="rect">
                <a:avLst/>
              </a:prstGeom>
              <a:blipFill>
                <a:blip r:embed="rId4"/>
                <a:stretch>
                  <a:fillRect l="-3268" r="-654" b="-3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0345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6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 of a diagram of an ionization&#10;&#10;Description automatically generated">
            <a:extLst>
              <a:ext uri="{FF2B5EF4-FFF2-40B4-BE49-F238E27FC236}">
                <a16:creationId xmlns:a16="http://schemas.microsoft.com/office/drawing/2014/main" id="{46289136-9569-37CA-3320-01AC011F37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03"/>
          <a:stretch/>
        </p:blipFill>
        <p:spPr>
          <a:xfrm>
            <a:off x="5921265" y="737067"/>
            <a:ext cx="6270736" cy="5907411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532200" y="708154"/>
            <a:ext cx="10450005" cy="1014516"/>
          </a:xfrm>
        </p:spPr>
        <p:txBody>
          <a:bodyPr/>
          <a:lstStyle/>
          <a:p>
            <a:r>
              <a:rPr lang="en-US" sz="3200" dirty="0"/>
              <a:t>Current Reconstruction Method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532200" y="1596299"/>
            <a:ext cx="5175873" cy="1597944"/>
          </a:xfrm>
        </p:spPr>
        <p:txBody>
          <a:bodyPr/>
          <a:lstStyle/>
          <a:p>
            <a:r>
              <a:rPr lang="en-US" sz="2200" dirty="0"/>
              <a:t>Antiproton annihilations generate </a:t>
            </a:r>
            <a:r>
              <a:rPr lang="en-US" sz="2200" b="1" dirty="0"/>
              <a:t>charged </a:t>
            </a:r>
            <a:r>
              <a:rPr lang="en-US" sz="2200" b="1" dirty="0" err="1"/>
              <a:t>pions</a:t>
            </a:r>
            <a:r>
              <a:rPr lang="en-US" sz="2200" b="1" dirty="0"/>
              <a:t> </a:t>
            </a:r>
            <a:r>
              <a:rPr lang="en-US" sz="2200" dirty="0"/>
              <a:t>that </a:t>
            </a:r>
            <a:r>
              <a:rPr lang="en-US" sz="2200" b="1" dirty="0"/>
              <a:t>ionize</a:t>
            </a:r>
            <a:r>
              <a:rPr lang="en-US" sz="2200" dirty="0"/>
              <a:t> surroundings gas</a:t>
            </a:r>
          </a:p>
          <a:p>
            <a:r>
              <a:rPr lang="en-US" sz="2200" dirty="0"/>
              <a:t>We can reconstruct these 3D positions called </a:t>
            </a:r>
            <a:r>
              <a:rPr lang="en-US" sz="2200" b="1" dirty="0" err="1"/>
              <a:t>spacepoints</a:t>
            </a:r>
            <a:endParaRPr lang="en-US" sz="2200" b="1" dirty="0"/>
          </a:p>
          <a:p>
            <a:r>
              <a:rPr lang="en-US" sz="2200" dirty="0" err="1"/>
              <a:t>Spacepoints</a:t>
            </a:r>
            <a:r>
              <a:rPr lang="en-US" sz="2200" dirty="0"/>
              <a:t> are </a:t>
            </a:r>
            <a:r>
              <a:rPr lang="en-US" sz="2200" b="1" dirty="0"/>
              <a:t>grouped</a:t>
            </a:r>
            <a:r>
              <a:rPr lang="en-US" sz="2200" dirty="0"/>
              <a:t> together   to reconstruct pion tracks</a:t>
            </a:r>
          </a:p>
          <a:p>
            <a:r>
              <a:rPr lang="en-US" sz="2200" dirty="0"/>
              <a:t>Tracks are fit with </a:t>
            </a:r>
            <a:r>
              <a:rPr lang="en-US" sz="2200" b="1" dirty="0"/>
              <a:t>3D helix </a:t>
            </a:r>
            <a:r>
              <a:rPr lang="en-US" sz="2200" dirty="0"/>
              <a:t>functions</a:t>
            </a:r>
          </a:p>
          <a:p>
            <a:r>
              <a:rPr lang="en-US" sz="2200" dirty="0"/>
              <a:t>Helices fit to find annihilation</a:t>
            </a:r>
            <a:r>
              <a:rPr lang="en-US" sz="2200" b="1" dirty="0"/>
              <a:t> position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z="1800" smtClean="0"/>
              <a:pPr/>
              <a:t>6</a:t>
            </a:fld>
            <a:endParaRPr lang="en-US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72ED4C-DC8B-CB96-6581-6768CEC3D093}"/>
              </a:ext>
            </a:extLst>
          </p:cNvPr>
          <p:cNvSpPr txBox="1"/>
          <p:nvPr/>
        </p:nvSpPr>
        <p:spPr>
          <a:xfrm>
            <a:off x="95026" y="6100593"/>
            <a:ext cx="76546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Graphic + much of this explanation </a:t>
            </a:r>
          </a:p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taken from Gareth Smith, TRIUMF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35AC3B-B7DD-1816-279F-F69CCE1247DE}"/>
              </a:ext>
            </a:extLst>
          </p:cNvPr>
          <p:cNvSpPr txBox="1"/>
          <p:nvPr/>
        </p:nvSpPr>
        <p:spPr>
          <a:xfrm>
            <a:off x="7877299" y="243023"/>
            <a:ext cx="60977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Cross-section of the </a:t>
            </a:r>
            <a:r>
              <a:rPr lang="en-US" sz="2400" b="1" dirty="0" err="1"/>
              <a:t>rTPC</a:t>
            </a:r>
            <a:endParaRPr lang="en-CA" sz="2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57D308-3BEB-C79E-D659-00BB996A1A9A}"/>
              </a:ext>
            </a:extLst>
          </p:cNvPr>
          <p:cNvSpPr txBox="1"/>
          <p:nvPr/>
        </p:nvSpPr>
        <p:spPr>
          <a:xfrm>
            <a:off x="8541729" y="3711416"/>
            <a:ext cx="146109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i="1" dirty="0"/>
              <a:t>Vacuum </a:t>
            </a:r>
            <a:endParaRPr lang="en-CA" sz="2000" i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B5443D-E8DE-C152-7801-27ED33DEFE73}"/>
              </a:ext>
            </a:extLst>
          </p:cNvPr>
          <p:cNvSpPr txBox="1"/>
          <p:nvPr/>
        </p:nvSpPr>
        <p:spPr>
          <a:xfrm>
            <a:off x="9982200" y="4769588"/>
            <a:ext cx="67144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i="1" dirty="0"/>
              <a:t>Gas</a:t>
            </a:r>
            <a:r>
              <a:rPr lang="en-US" i="1" dirty="0"/>
              <a:t> </a:t>
            </a:r>
            <a:endParaRPr lang="en-CA" i="1" dirty="0"/>
          </a:p>
        </p:txBody>
      </p:sp>
      <p:sp>
        <p:nvSpPr>
          <p:cNvPr id="18" name="Explosion: 14 Points 17">
            <a:extLst>
              <a:ext uri="{FF2B5EF4-FFF2-40B4-BE49-F238E27FC236}">
                <a16:creationId xmlns:a16="http://schemas.microsoft.com/office/drawing/2014/main" id="{63CD9FBF-2C09-F41B-01DB-7A4CF003B427}"/>
              </a:ext>
            </a:extLst>
          </p:cNvPr>
          <p:cNvSpPr/>
          <p:nvPr/>
        </p:nvSpPr>
        <p:spPr>
          <a:xfrm>
            <a:off x="8282763" y="3533405"/>
            <a:ext cx="414670" cy="365124"/>
          </a:xfrm>
          <a:prstGeom prst="irregularSeal2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38F9C3B-B7C6-1C4E-117D-CC480C0A2F80}"/>
              </a:ext>
            </a:extLst>
          </p:cNvPr>
          <p:cNvSpPr/>
          <p:nvPr/>
        </p:nvSpPr>
        <p:spPr>
          <a:xfrm>
            <a:off x="7841293" y="4471792"/>
            <a:ext cx="242179" cy="24769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0491FEC-7586-8231-3939-7CFADF605CA2}"/>
              </a:ext>
            </a:extLst>
          </p:cNvPr>
          <p:cNvSpPr/>
          <p:nvPr/>
        </p:nvSpPr>
        <p:spPr>
          <a:xfrm>
            <a:off x="7542757" y="4787030"/>
            <a:ext cx="242179" cy="24769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BE074C9-B493-DCCB-6668-3646BDF66246}"/>
              </a:ext>
            </a:extLst>
          </p:cNvPr>
          <p:cNvSpPr/>
          <p:nvPr/>
        </p:nvSpPr>
        <p:spPr>
          <a:xfrm>
            <a:off x="7313330" y="4977008"/>
            <a:ext cx="194412" cy="19269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5EB10B3-0105-4A6D-105D-1FE283495269}"/>
              </a:ext>
            </a:extLst>
          </p:cNvPr>
          <p:cNvSpPr/>
          <p:nvPr/>
        </p:nvSpPr>
        <p:spPr>
          <a:xfrm>
            <a:off x="7127310" y="5141934"/>
            <a:ext cx="135710" cy="15031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Smiley Face 25">
            <a:extLst>
              <a:ext uri="{FF2B5EF4-FFF2-40B4-BE49-F238E27FC236}">
                <a16:creationId xmlns:a16="http://schemas.microsoft.com/office/drawing/2014/main" id="{F87E0B0E-1CD9-96DB-FF2D-A918D07A1FC8}"/>
              </a:ext>
            </a:extLst>
          </p:cNvPr>
          <p:cNvSpPr/>
          <p:nvPr/>
        </p:nvSpPr>
        <p:spPr>
          <a:xfrm>
            <a:off x="8327685" y="3768782"/>
            <a:ext cx="237994" cy="219016"/>
          </a:xfrm>
          <a:prstGeom prst="smileyFac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CFFF4-6955-2704-7F66-187565798B68}"/>
              </a:ext>
            </a:extLst>
          </p:cNvPr>
          <p:cNvSpPr txBox="1"/>
          <p:nvPr/>
        </p:nvSpPr>
        <p:spPr>
          <a:xfrm>
            <a:off x="6395352" y="4580963"/>
            <a:ext cx="203036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“helix fit” method</a:t>
            </a:r>
            <a:endParaRPr lang="en-CA" sz="1800" dirty="0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098F2CEA-3F1D-07CC-D8B9-815D9D5F25FC}"/>
              </a:ext>
            </a:extLst>
          </p:cNvPr>
          <p:cNvSpPr/>
          <p:nvPr/>
        </p:nvSpPr>
        <p:spPr>
          <a:xfrm>
            <a:off x="5708073" y="4344169"/>
            <a:ext cx="602800" cy="91422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91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900"/>
                            </p:stCondLst>
                            <p:childTnLst>
                              <p:par>
                                <p:cTn id="35" presetID="37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6 L -0.03464 0.09815 C -0.04128 0.11875 -0.05469 0.1426 -0.07122 0.16389 C -0.08958 0.18658 -0.10547 0.20209 -0.11888 0.20695 L -0.1819 0.23565 " pathEditMode="relative" rAng="8640000" ptsTypes="AAAAA">
                                      <p:cBhvr>
                                        <p:cTn id="36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38" y="1412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5" grpId="0" build="allAtOnce"/>
      <p:bldP spid="17" grpId="0" build="allAtOnce"/>
      <p:bldP spid="18" grpId="0" animBg="1"/>
      <p:bldP spid="18" grpId="1" animBg="1"/>
      <p:bldP spid="18" grpId="2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6" grpId="2" animBg="1"/>
      <p:bldP spid="6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z="1800" smtClean="0"/>
              <a:pPr/>
              <a:t>7</a:t>
            </a:fld>
            <a:endParaRPr lang="en-US" sz="1800" dirty="0"/>
          </a:p>
        </p:txBody>
      </p:sp>
      <p:pic>
        <p:nvPicPr>
          <p:cNvPr id="8" name="Picture 7" descr="A picture containing screenshot, sketch, text, design&#10;&#10;Description automatically generated">
            <a:extLst>
              <a:ext uri="{FF2B5EF4-FFF2-40B4-BE49-F238E27FC236}">
                <a16:creationId xmlns:a16="http://schemas.microsoft.com/office/drawing/2014/main" id="{913FE6F7-F0BC-6C24-E227-7ACC335A47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951" b="18834"/>
          <a:stretch/>
        </p:blipFill>
        <p:spPr>
          <a:xfrm>
            <a:off x="160475" y="694939"/>
            <a:ext cx="6131072" cy="5536276"/>
          </a:xfrm>
          <a:prstGeom prst="rect">
            <a:avLst/>
          </a:prstGeom>
        </p:spPr>
      </p:pic>
      <p:pic>
        <p:nvPicPr>
          <p:cNvPr id="10" name="Picture 9" descr="A picture containing circle, diagram, screenshot, design&#10;&#10;Description automatically generated">
            <a:extLst>
              <a:ext uri="{FF2B5EF4-FFF2-40B4-BE49-F238E27FC236}">
                <a16:creationId xmlns:a16="http://schemas.microsoft.com/office/drawing/2014/main" id="{8F912B31-AD94-906F-677E-0D96AF931E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2147" y="956463"/>
            <a:ext cx="6049681" cy="546666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CC57E81-A81D-233F-86B3-23A5F55B537E}"/>
              </a:ext>
            </a:extLst>
          </p:cNvPr>
          <p:cNvSpPr txBox="1"/>
          <p:nvPr/>
        </p:nvSpPr>
        <p:spPr>
          <a:xfrm>
            <a:off x="71546" y="6435303"/>
            <a:ext cx="89754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Graphic from Gareth Smith, TRIUMF &amp; Phil Harvey, Queen's University</a:t>
            </a:r>
          </a:p>
        </p:txBody>
      </p:sp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CD1CDA60-2282-7D0B-1BCF-30D045BD2D5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09819" y="447880"/>
            <a:ext cx="6131072" cy="1014516"/>
          </a:xfrm>
        </p:spPr>
        <p:txBody>
          <a:bodyPr/>
          <a:lstStyle/>
          <a:p>
            <a:r>
              <a:rPr lang="en-US" sz="3200" dirty="0"/>
              <a:t>Event Display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EFA99C-8139-0012-6661-307DCE18719A}"/>
              </a:ext>
            </a:extLst>
          </p:cNvPr>
          <p:cNvSpPr txBox="1"/>
          <p:nvPr/>
        </p:nvSpPr>
        <p:spPr>
          <a:xfrm>
            <a:off x="4541036" y="1042634"/>
            <a:ext cx="283428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Helix fit method is very successful and outputs predictions ~</a:t>
            </a:r>
            <a:r>
              <a:rPr lang="en-US" sz="2000" b="1" dirty="0"/>
              <a:t>90%</a:t>
            </a:r>
            <a:r>
              <a:rPr lang="en-US" sz="2000" dirty="0"/>
              <a:t> of the time on real data</a:t>
            </a:r>
            <a:endParaRPr lang="en-CA" sz="20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E57DEA7-E23D-6392-EE61-AE79BCF62D65}"/>
              </a:ext>
            </a:extLst>
          </p:cNvPr>
          <p:cNvSpPr/>
          <p:nvPr/>
        </p:nvSpPr>
        <p:spPr>
          <a:xfrm>
            <a:off x="11011073" y="694939"/>
            <a:ext cx="1080655" cy="8004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1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creenshot, diagram, text, design&#10;&#10;Description automatically generated">
            <a:extLst>
              <a:ext uri="{FF2B5EF4-FFF2-40B4-BE49-F238E27FC236}">
                <a16:creationId xmlns:a16="http://schemas.microsoft.com/office/drawing/2014/main" id="{DBD0BE6B-0659-C2E1-2D60-FCE05CF054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825" t="17107" r="39550" b="14440"/>
          <a:stretch/>
        </p:blipFill>
        <p:spPr>
          <a:xfrm>
            <a:off x="197940" y="1190684"/>
            <a:ext cx="3358274" cy="28209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606E95B-0AE2-2175-DD90-E0AF8E2AB75D}"/>
              </a:ext>
            </a:extLst>
          </p:cNvPr>
          <p:cNvSpPr txBox="1"/>
          <p:nvPr/>
        </p:nvSpPr>
        <p:spPr>
          <a:xfrm>
            <a:off x="858983" y="703991"/>
            <a:ext cx="210589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event </a:t>
            </a:r>
            <a:r>
              <a:rPr lang="en-US" dirty="0" err="1"/>
              <a:t>spacepoints</a:t>
            </a:r>
            <a:r>
              <a:rPr lang="en-US" dirty="0"/>
              <a:t>  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F32AF145-7ADF-79F1-27C2-6EBFE10E8EB3}"/>
              </a:ext>
            </a:extLst>
          </p:cNvPr>
          <p:cNvSpPr/>
          <p:nvPr/>
        </p:nvSpPr>
        <p:spPr>
          <a:xfrm>
            <a:off x="3718192" y="1848314"/>
            <a:ext cx="983396" cy="633484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input</a:t>
            </a:r>
            <a:endParaRPr lang="en-CA" sz="16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81C4FA8-6B1D-F5CD-8277-590605910288}"/>
              </a:ext>
            </a:extLst>
          </p:cNvPr>
          <p:cNvSpPr/>
          <p:nvPr/>
        </p:nvSpPr>
        <p:spPr>
          <a:xfrm>
            <a:off x="4846716" y="1785790"/>
            <a:ext cx="1894124" cy="77987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PointNet</a:t>
            </a:r>
            <a:r>
              <a:rPr lang="en-US" dirty="0">
                <a:solidFill>
                  <a:schemeClr val="tx1"/>
                </a:solidFill>
              </a:rPr>
              <a:t> deep learning model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782EE5C0-6416-32C5-94B4-03B848F537C9}"/>
              </a:ext>
            </a:extLst>
          </p:cNvPr>
          <p:cNvSpPr/>
          <p:nvPr/>
        </p:nvSpPr>
        <p:spPr>
          <a:xfrm>
            <a:off x="6875832" y="1848314"/>
            <a:ext cx="1026704" cy="633484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output</a:t>
            </a:r>
            <a:endParaRPr lang="en-CA" sz="16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4509819" y="447880"/>
            <a:ext cx="6131072" cy="1014516"/>
          </a:xfrm>
        </p:spPr>
        <p:txBody>
          <a:bodyPr/>
          <a:lstStyle/>
          <a:p>
            <a:r>
              <a:rPr lang="en-US" sz="3200" dirty="0"/>
              <a:t>Project Goal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z="1800" smtClean="0"/>
              <a:pPr/>
              <a:t>8</a:t>
            </a:fld>
            <a:endParaRPr lang="en-US" sz="1800" dirty="0"/>
          </a:p>
        </p:txBody>
      </p:sp>
      <p:sp>
        <p:nvSpPr>
          <p:cNvPr id="27" name="Cylinder 26">
            <a:extLst>
              <a:ext uri="{FF2B5EF4-FFF2-40B4-BE49-F238E27FC236}">
                <a16:creationId xmlns:a16="http://schemas.microsoft.com/office/drawing/2014/main" id="{25A26CF4-1A4A-C8B2-0BE9-D2442C44141F}"/>
              </a:ext>
            </a:extLst>
          </p:cNvPr>
          <p:cNvSpPr/>
          <p:nvPr/>
        </p:nvSpPr>
        <p:spPr>
          <a:xfrm>
            <a:off x="10484427" y="1434166"/>
            <a:ext cx="1135608" cy="1909410"/>
          </a:xfrm>
          <a:prstGeom prst="can">
            <a:avLst>
              <a:gd name="adj" fmla="val 39640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B0C5C1F-38CB-01B6-C356-537B8E0CD3F2}"/>
              </a:ext>
            </a:extLst>
          </p:cNvPr>
          <p:cNvCxnSpPr>
            <a:cxnSpLocks/>
          </p:cNvCxnSpPr>
          <p:nvPr/>
        </p:nvCxnSpPr>
        <p:spPr>
          <a:xfrm>
            <a:off x="9916294" y="2909163"/>
            <a:ext cx="50124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D1318F6-9743-CC68-7AE6-12FFB57F73B7}"/>
              </a:ext>
            </a:extLst>
          </p:cNvPr>
          <p:cNvCxnSpPr/>
          <p:nvPr/>
        </p:nvCxnSpPr>
        <p:spPr>
          <a:xfrm>
            <a:off x="10484427" y="2909163"/>
            <a:ext cx="1135608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3" name="Explosion: 14 Points 32">
            <a:extLst>
              <a:ext uri="{FF2B5EF4-FFF2-40B4-BE49-F238E27FC236}">
                <a16:creationId xmlns:a16="http://schemas.microsoft.com/office/drawing/2014/main" id="{DCF8F54E-0F44-89EE-AA36-66888EF0EB8A}"/>
              </a:ext>
            </a:extLst>
          </p:cNvPr>
          <p:cNvSpPr/>
          <p:nvPr/>
        </p:nvSpPr>
        <p:spPr>
          <a:xfrm>
            <a:off x="10819219" y="2664673"/>
            <a:ext cx="466023" cy="434026"/>
          </a:xfrm>
          <a:prstGeom prst="irregularSeal2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67E9554-6BAC-C762-D9CE-BFBF3CE201CD}"/>
              </a:ext>
            </a:extLst>
          </p:cNvPr>
          <p:cNvSpPr txBox="1"/>
          <p:nvPr/>
        </p:nvSpPr>
        <p:spPr>
          <a:xfrm>
            <a:off x="8003508" y="2429100"/>
            <a:ext cx="189412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The annihilation happened at this </a:t>
            </a:r>
            <a:r>
              <a:rPr lang="en-US" b="1" dirty="0"/>
              <a:t>vertical </a:t>
            </a:r>
            <a:r>
              <a:rPr lang="en-US" dirty="0"/>
              <a:t>position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FD96898-6E8E-E11A-F9DF-A351121E61CE}"/>
              </a:ext>
            </a:extLst>
          </p:cNvPr>
          <p:cNvSpPr txBox="1"/>
          <p:nvPr/>
        </p:nvSpPr>
        <p:spPr>
          <a:xfrm>
            <a:off x="8180462" y="2006206"/>
            <a:ext cx="1477856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Z = - 625 mm</a:t>
            </a:r>
            <a:endParaRPr lang="en-CA" sz="16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626615D-49B1-2176-1356-24859FCD3D13}"/>
              </a:ext>
            </a:extLst>
          </p:cNvPr>
          <p:cNvSpPr txBox="1"/>
          <p:nvPr/>
        </p:nvSpPr>
        <p:spPr>
          <a:xfrm>
            <a:off x="8340436" y="4045443"/>
            <a:ext cx="31510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We care most about the      z-position</a:t>
            </a:r>
            <a:r>
              <a:rPr lang="en-CA" dirty="0"/>
              <a:t> for gravity studies</a:t>
            </a:r>
            <a:endParaRPr lang="en-US" dirty="0"/>
          </a:p>
        </p:txBody>
      </p:sp>
      <p:sp>
        <p:nvSpPr>
          <p:cNvPr id="59" name="Left Brace 58">
            <a:extLst>
              <a:ext uri="{FF2B5EF4-FFF2-40B4-BE49-F238E27FC236}">
                <a16:creationId xmlns:a16="http://schemas.microsoft.com/office/drawing/2014/main" id="{1D24DAE1-2B0C-2274-4ACE-7484CD8B10E4}"/>
              </a:ext>
            </a:extLst>
          </p:cNvPr>
          <p:cNvSpPr/>
          <p:nvPr/>
        </p:nvSpPr>
        <p:spPr>
          <a:xfrm rot="16200000">
            <a:off x="9699565" y="2666011"/>
            <a:ext cx="385966" cy="2276006"/>
          </a:xfrm>
          <a:prstGeom prst="leftBrace">
            <a:avLst>
              <a:gd name="adj1" fmla="val 8333"/>
              <a:gd name="adj2" fmla="val 51064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02C425E-6483-77AA-A7F4-A5FA97358EAF}"/>
              </a:ext>
            </a:extLst>
          </p:cNvPr>
          <p:cNvSpPr txBox="1"/>
          <p:nvPr/>
        </p:nvSpPr>
        <p:spPr>
          <a:xfrm>
            <a:off x="206788" y="4344580"/>
            <a:ext cx="34800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Data from Monte Carlo </a:t>
            </a:r>
            <a:r>
              <a:rPr lang="en-US" b="1" dirty="0"/>
              <a:t>simulations </a:t>
            </a:r>
            <a:r>
              <a:rPr lang="en-US" dirty="0"/>
              <a:t>is used</a:t>
            </a:r>
          </a:p>
        </p:txBody>
      </p:sp>
      <p:sp>
        <p:nvSpPr>
          <p:cNvPr id="61" name="Left Brace 60">
            <a:extLst>
              <a:ext uri="{FF2B5EF4-FFF2-40B4-BE49-F238E27FC236}">
                <a16:creationId xmlns:a16="http://schemas.microsoft.com/office/drawing/2014/main" id="{E1CEC1F6-43AA-BAEA-F4A5-93E8904F94F3}"/>
              </a:ext>
            </a:extLst>
          </p:cNvPr>
          <p:cNvSpPr/>
          <p:nvPr/>
        </p:nvSpPr>
        <p:spPr>
          <a:xfrm rot="16200000">
            <a:off x="1684094" y="2837507"/>
            <a:ext cx="385966" cy="2506505"/>
          </a:xfrm>
          <a:prstGeom prst="leftBrace">
            <a:avLst>
              <a:gd name="adj1" fmla="val 8333"/>
              <a:gd name="adj2" fmla="val 51064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4D8AE81-5047-8D4E-631E-6F7C7233624B}"/>
              </a:ext>
            </a:extLst>
          </p:cNvPr>
          <p:cNvSpPr txBox="1"/>
          <p:nvPr/>
        </p:nvSpPr>
        <p:spPr>
          <a:xfrm>
            <a:off x="4173846" y="5088390"/>
            <a:ext cx="6310581" cy="14773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/>
              <a:t>If this works, we can investigate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Extending this to predicting the (</a:t>
            </a:r>
            <a:r>
              <a:rPr lang="en-US" dirty="0" err="1"/>
              <a:t>x,y,z</a:t>
            </a:r>
            <a:r>
              <a:rPr lang="en-US" dirty="0"/>
              <a:t>) position of the annihilation; 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Try using more raw forms of data than the </a:t>
            </a:r>
            <a:r>
              <a:rPr lang="en-US" dirty="0" err="1"/>
              <a:t>spacepoints</a:t>
            </a:r>
            <a:r>
              <a:rPr lang="en-US" dirty="0"/>
              <a:t> to help with steps earlier on in the reconstruction pipeline</a:t>
            </a:r>
            <a:endParaRPr lang="en-CA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8E319A8-D7D7-0AF1-7A1E-B6AB700923B2}"/>
              </a:ext>
            </a:extLst>
          </p:cNvPr>
          <p:cNvSpPr txBox="1"/>
          <p:nvPr/>
        </p:nvSpPr>
        <p:spPr>
          <a:xfrm>
            <a:off x="4143008" y="3246938"/>
            <a:ext cx="33582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The ideal model is one that can take in 3D point sets directly</a:t>
            </a:r>
            <a:endParaRPr lang="en-CA" b="1" dirty="0"/>
          </a:p>
        </p:txBody>
      </p:sp>
      <p:sp>
        <p:nvSpPr>
          <p:cNvPr id="77" name="Left Brace 76">
            <a:extLst>
              <a:ext uri="{FF2B5EF4-FFF2-40B4-BE49-F238E27FC236}">
                <a16:creationId xmlns:a16="http://schemas.microsoft.com/office/drawing/2014/main" id="{6A65CC60-0A90-1FE7-99D3-4648021BDA4F}"/>
              </a:ext>
            </a:extLst>
          </p:cNvPr>
          <p:cNvSpPr/>
          <p:nvPr/>
        </p:nvSpPr>
        <p:spPr>
          <a:xfrm rot="16200000">
            <a:off x="5613470" y="2170256"/>
            <a:ext cx="333000" cy="1645817"/>
          </a:xfrm>
          <a:prstGeom prst="leftBrace">
            <a:avLst>
              <a:gd name="adj1" fmla="val 8333"/>
              <a:gd name="adj2" fmla="val 51064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8563DBE-6F23-5B1F-A3C5-C629618E6768}"/>
              </a:ext>
            </a:extLst>
          </p:cNvPr>
          <p:cNvSpPr txBox="1"/>
          <p:nvPr/>
        </p:nvSpPr>
        <p:spPr>
          <a:xfrm>
            <a:off x="10628762" y="2089543"/>
            <a:ext cx="9843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(0,0,0)</a:t>
            </a:r>
            <a:endParaRPr lang="en-CA" sz="20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1C3943E-B86B-F978-071C-161877732774}"/>
              </a:ext>
            </a:extLst>
          </p:cNvPr>
          <p:cNvSpPr txBox="1"/>
          <p:nvPr/>
        </p:nvSpPr>
        <p:spPr>
          <a:xfrm>
            <a:off x="10913180" y="2111024"/>
            <a:ext cx="3528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/>
              <a:t>.</a:t>
            </a:r>
            <a:endParaRPr lang="en-CA" sz="28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4FB434-FA3E-9CCB-2B37-6B18B6FEF6EE}"/>
              </a:ext>
            </a:extLst>
          </p:cNvPr>
          <p:cNvSpPr txBox="1"/>
          <p:nvPr/>
        </p:nvSpPr>
        <p:spPr>
          <a:xfrm>
            <a:off x="10680973" y="1467111"/>
            <a:ext cx="9843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 err="1"/>
              <a:t>rTPC</a:t>
            </a:r>
            <a:endParaRPr lang="en-CA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4DAB0D-606B-00E1-7F86-293C0CCA48B6}"/>
              </a:ext>
            </a:extLst>
          </p:cNvPr>
          <p:cNvSpPr txBox="1"/>
          <p:nvPr/>
        </p:nvSpPr>
        <p:spPr>
          <a:xfrm>
            <a:off x="74342" y="2960224"/>
            <a:ext cx="54948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dirty="0"/>
              <a:t> </a:t>
            </a:r>
            <a:endParaRPr lang="en-C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35D6FD-DE28-5120-2B59-9CE95D30338B}"/>
              </a:ext>
            </a:extLst>
          </p:cNvPr>
          <p:cNvSpPr txBox="1"/>
          <p:nvPr/>
        </p:nvSpPr>
        <p:spPr>
          <a:xfrm>
            <a:off x="98354" y="1975428"/>
            <a:ext cx="34519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dirty="0"/>
              <a:t> </a:t>
            </a:r>
            <a:endParaRPr lang="en-CA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C02968-004E-53F3-E748-7307137D9A4C}"/>
              </a:ext>
            </a:extLst>
          </p:cNvPr>
          <p:cNvSpPr txBox="1"/>
          <p:nvPr/>
        </p:nvSpPr>
        <p:spPr>
          <a:xfrm>
            <a:off x="2232354" y="3652273"/>
            <a:ext cx="24452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dirty="0"/>
              <a:t> </a:t>
            </a:r>
            <a:endParaRPr lang="en-CA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1D963C-D125-9E6C-CD33-4E40AEFD5AE9}"/>
              </a:ext>
            </a:extLst>
          </p:cNvPr>
          <p:cNvSpPr txBox="1"/>
          <p:nvPr/>
        </p:nvSpPr>
        <p:spPr>
          <a:xfrm>
            <a:off x="2114550" y="3611062"/>
            <a:ext cx="609765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 [mm]</a:t>
            </a:r>
            <a:endParaRPr lang="en-CA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808498-5F1F-B95B-8223-D27C6CB01A85}"/>
              </a:ext>
            </a:extLst>
          </p:cNvPr>
          <p:cNvSpPr txBox="1"/>
          <p:nvPr/>
        </p:nvSpPr>
        <p:spPr>
          <a:xfrm>
            <a:off x="410654" y="3154797"/>
            <a:ext cx="609765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[mm]</a:t>
            </a:r>
            <a:endParaRPr lang="en-CA" sz="11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11FD43-1C80-04EB-ACE0-2FFE5ED8ED5C}"/>
              </a:ext>
            </a:extLst>
          </p:cNvPr>
          <p:cNvSpPr txBox="1"/>
          <p:nvPr/>
        </p:nvSpPr>
        <p:spPr>
          <a:xfrm>
            <a:off x="191382" y="2183347"/>
            <a:ext cx="609765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[mm]</a:t>
            </a:r>
            <a:endParaRPr lang="en-CA" sz="1100" dirty="0"/>
          </a:p>
        </p:txBody>
      </p:sp>
    </p:spTree>
    <p:extLst>
      <p:ext uri="{BB962C8B-B14F-4D97-AF65-F5344CB8AC3E}">
        <p14:creationId xmlns:p14="http://schemas.microsoft.com/office/powerpoint/2010/main" val="2325722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2" grpId="0" animBg="1"/>
      <p:bldP spid="13" grpId="0" animBg="1"/>
      <p:bldP spid="27" grpId="0" animBg="1"/>
      <p:bldP spid="33" grpId="0" animBg="1"/>
      <p:bldP spid="35" grpId="0"/>
      <p:bldP spid="38" grpId="0" animBg="1"/>
      <p:bldP spid="58" grpId="0"/>
      <p:bldP spid="59" grpId="0" animBg="1"/>
      <p:bldP spid="60" grpId="0"/>
      <p:bldP spid="61" grpId="0" animBg="1"/>
      <p:bldP spid="70" grpId="0" animBg="1"/>
      <p:bldP spid="76" grpId="0"/>
      <p:bldP spid="77" grpId="0" animBg="1"/>
      <p:bldP spid="82" grpId="0"/>
      <p:bldP spid="84" grpId="0"/>
      <p:bldP spid="5" grpId="0"/>
      <p:bldP spid="16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circle, diagram, screenshot, design&#10;&#10;Description automatically generated">
            <a:extLst>
              <a:ext uri="{FF2B5EF4-FFF2-40B4-BE49-F238E27FC236}">
                <a16:creationId xmlns:a16="http://schemas.microsoft.com/office/drawing/2014/main" id="{DC9FD587-E43B-E470-B678-DC18C550BE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915"/>
          <a:stretch/>
        </p:blipFill>
        <p:spPr>
          <a:xfrm>
            <a:off x="6329256" y="893253"/>
            <a:ext cx="5769410" cy="5781322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>
          <a:xfrm>
            <a:off x="532200" y="708154"/>
            <a:ext cx="10450005" cy="1014516"/>
          </a:xfrm>
        </p:spPr>
        <p:txBody>
          <a:bodyPr/>
          <a:lstStyle/>
          <a:p>
            <a:r>
              <a:rPr lang="en-US" sz="3200" dirty="0"/>
              <a:t>Why this Deep Learning Project?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640760" y="1808923"/>
            <a:ext cx="5015762" cy="3077930"/>
          </a:xfrm>
        </p:spPr>
        <p:txBody>
          <a:bodyPr/>
          <a:lstStyle/>
          <a:p>
            <a:r>
              <a:rPr lang="en-US" dirty="0"/>
              <a:t>Not reliant on </a:t>
            </a:r>
            <a:r>
              <a:rPr lang="en-US" b="1" dirty="0"/>
              <a:t>recognition of tracks </a:t>
            </a:r>
            <a:r>
              <a:rPr lang="en-US" dirty="0"/>
              <a:t>to utilize information from </a:t>
            </a:r>
            <a:r>
              <a:rPr lang="en-US" dirty="0" err="1"/>
              <a:t>spacepoints</a:t>
            </a:r>
            <a:endParaRPr lang="en-US" b="1" dirty="0"/>
          </a:p>
          <a:p>
            <a:r>
              <a:rPr lang="en-US" dirty="0"/>
              <a:t>Potential to improve upon helix fit </a:t>
            </a:r>
            <a:r>
              <a:rPr lang="en-US" b="1" dirty="0"/>
              <a:t>performance</a:t>
            </a:r>
            <a:r>
              <a:rPr lang="en-US" dirty="0"/>
              <a:t> by squeezing more out of the data </a:t>
            </a:r>
          </a:p>
          <a:p>
            <a:r>
              <a:rPr lang="en-US" dirty="0"/>
              <a:t>Can help </a:t>
            </a:r>
            <a:r>
              <a:rPr lang="en-US" b="1" dirty="0"/>
              <a:t>cross-check</a:t>
            </a:r>
            <a:r>
              <a:rPr lang="en-US" dirty="0"/>
              <a:t> helix fit method</a:t>
            </a:r>
          </a:p>
          <a:p>
            <a:r>
              <a:rPr lang="en-US" dirty="0"/>
              <a:t>It always outputs a z-position prediction (even if not accurate…)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z="1800" smtClean="0"/>
              <a:pPr/>
              <a:t>9</a:t>
            </a:fld>
            <a:endParaRPr lang="en-US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72ED4C-DC8B-CB96-6581-6768CEC3D093}"/>
              </a:ext>
            </a:extLst>
          </p:cNvPr>
          <p:cNvSpPr txBox="1"/>
          <p:nvPr/>
        </p:nvSpPr>
        <p:spPr>
          <a:xfrm>
            <a:off x="110817" y="6427113"/>
            <a:ext cx="8108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Graphic from Gareth Smith, TRIUMF &amp; Phil Harvey, Queen's University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6B72FD-DF1A-4CD5-CF51-858393320D39}"/>
              </a:ext>
            </a:extLst>
          </p:cNvPr>
          <p:cNvSpPr txBox="1"/>
          <p:nvPr/>
        </p:nvSpPr>
        <p:spPr>
          <a:xfrm>
            <a:off x="926989" y="4973106"/>
            <a:ext cx="4443304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Which could be helpful when helix fit method is unable to make prediction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BFB4522A-085F-2689-1A23-12A769B00F86}"/>
              </a:ext>
            </a:extLst>
          </p:cNvPr>
          <p:cNvSpPr/>
          <p:nvPr/>
        </p:nvSpPr>
        <p:spPr>
          <a:xfrm rot="18710363">
            <a:off x="7479845" y="2363953"/>
            <a:ext cx="572772" cy="1039181"/>
          </a:xfrm>
          <a:prstGeom prst="downArrow">
            <a:avLst>
              <a:gd name="adj1" fmla="val 28355"/>
              <a:gd name="adj2" fmla="val 54941"/>
            </a:avLst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1F0EB2-C3F5-3F8F-D088-8DBD0005498D}"/>
              </a:ext>
            </a:extLst>
          </p:cNvPr>
          <p:cNvSpPr txBox="1"/>
          <p:nvPr/>
        </p:nvSpPr>
        <p:spPr>
          <a:xfrm rot="18792706">
            <a:off x="5370852" y="1853172"/>
            <a:ext cx="344832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Points have not been fit (helix fit has improved since)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87353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FF5D1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_Scientific_Presentation_02" id="{C6E3CFC5-42D0-D84D-8CA2-7369E6D9B4BD}" vid="{5122411F-217A-8C42-B94E-36C0DAABB6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TRIUMF_Scientific_Presentation_02</Template>
  <TotalTime>20225</TotalTime>
  <Words>1614</Words>
  <Application>Microsoft Macintosh PowerPoint</Application>
  <PresentationFormat>Widescreen</PresentationFormat>
  <Paragraphs>294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Arial</vt:lpstr>
      <vt:lpstr>Arial Black</vt:lpstr>
      <vt:lpstr>Calibri</vt:lpstr>
      <vt:lpstr>Cambria Math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Castaneda</dc:creator>
  <cp:lastModifiedBy>Ashley Ferreira</cp:lastModifiedBy>
  <cp:revision>1306</cp:revision>
  <dcterms:created xsi:type="dcterms:W3CDTF">2018-01-11T22:22:35Z</dcterms:created>
  <dcterms:modified xsi:type="dcterms:W3CDTF">2024-05-29T15:08:19Z</dcterms:modified>
</cp:coreProperties>
</file>