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6" r:id="rId1"/>
  </p:sldMasterIdLst>
  <p:notesMasterIdLst>
    <p:notesMasterId r:id="rId24"/>
  </p:notesMasterIdLst>
  <p:handoutMasterIdLst>
    <p:handoutMasterId r:id="rId25"/>
  </p:handoutMasterIdLst>
  <p:sldIdLst>
    <p:sldId id="537" r:id="rId2"/>
    <p:sldId id="1833" r:id="rId3"/>
    <p:sldId id="1810" r:id="rId4"/>
    <p:sldId id="1831" r:id="rId5"/>
    <p:sldId id="1834" r:id="rId6"/>
    <p:sldId id="1840" r:id="rId7"/>
    <p:sldId id="1837" r:id="rId8"/>
    <p:sldId id="1836" r:id="rId9"/>
    <p:sldId id="1838" r:id="rId10"/>
    <p:sldId id="1808" r:id="rId11"/>
    <p:sldId id="549" r:id="rId12"/>
    <p:sldId id="1832" r:id="rId13"/>
    <p:sldId id="1818" r:id="rId14"/>
    <p:sldId id="1782" r:id="rId15"/>
    <p:sldId id="1778" r:id="rId16"/>
    <p:sldId id="1842" r:id="rId17"/>
    <p:sldId id="1809" r:id="rId18"/>
    <p:sldId id="1843" r:id="rId19"/>
    <p:sldId id="1841" r:id="rId20"/>
    <p:sldId id="1839" r:id="rId21"/>
    <p:sldId id="1830" r:id="rId22"/>
    <p:sldId id="1794"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bert Laxdal" initials="RL" lastIdx="12" clrIdx="0">
    <p:extLst>
      <p:ext uri="{19B8F6BF-5375-455C-9EA6-DF929625EA0E}">
        <p15:presenceInfo xmlns:p15="http://schemas.microsoft.com/office/powerpoint/2012/main" userId="S::lax@triumf.ca::64c737b3-87cf-410d-aa6b-4807a52003f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EC2FA"/>
    <a:srgbClr val="04ADE2"/>
    <a:srgbClr val="05B9F1"/>
    <a:srgbClr val="04B3EA"/>
    <a:srgbClr val="3AB9F2"/>
    <a:srgbClr val="039BE7"/>
    <a:srgbClr val="FFFFFF"/>
    <a:srgbClr val="B2B2B2"/>
    <a:srgbClr val="04B9F2"/>
    <a:srgbClr val="04A7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1" autoAdjust="0"/>
    <p:restoredTop sz="94660"/>
  </p:normalViewPr>
  <p:slideViewPr>
    <p:cSldViewPr snapToGrid="0">
      <p:cViewPr>
        <p:scale>
          <a:sx n="58" d="100"/>
          <a:sy n="58" d="100"/>
        </p:scale>
        <p:origin x="-40" y="88"/>
      </p:cViewPr>
      <p:guideLst>
        <p:guide orient="horz" pos="2160"/>
        <p:guide pos="3840"/>
      </p:guideLst>
    </p:cSldViewPr>
  </p:slideViewPr>
  <p:notesTextViewPr>
    <p:cViewPr>
      <p:scale>
        <a:sx n="1" d="1"/>
        <a:sy n="1" d="1"/>
      </p:scale>
      <p:origin x="0" y="0"/>
    </p:cViewPr>
  </p:notesTextViewPr>
  <p:sorterViewPr>
    <p:cViewPr>
      <p:scale>
        <a:sx n="100" d="100"/>
        <a:sy n="100" d="100"/>
      </p:scale>
      <p:origin x="0" y="-272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F9C03A-79D8-174C-8A65-8B724BE9D7B5}" type="datetimeFigureOut">
              <a:rPr lang="en-US" smtClean="0"/>
              <a:t>5/22/2024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D49E93-5542-D14B-A07B-05AD65D6EB97}" type="slidenum">
              <a:rPr lang="en-US" smtClean="0"/>
              <a:t>‹#›</a:t>
            </a:fld>
            <a:endParaRPr lang="en-US"/>
          </a:p>
        </p:txBody>
      </p:sp>
    </p:spTree>
    <p:extLst>
      <p:ext uri="{BB962C8B-B14F-4D97-AF65-F5344CB8AC3E}">
        <p14:creationId xmlns:p14="http://schemas.microsoft.com/office/powerpoint/2010/main" val="19892045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03967B-E13D-644C-B749-25F5E6C5117C}" type="datetimeFigureOut">
              <a:rPr lang="en-US" smtClean="0"/>
              <a:t>5/22/2024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FA6A82-C43D-0E45-8BBC-3BA89641B414}" type="slidenum">
              <a:rPr lang="en-US" smtClean="0"/>
              <a:t>‹#›</a:t>
            </a:fld>
            <a:endParaRPr lang="en-US"/>
          </a:p>
        </p:txBody>
      </p:sp>
    </p:spTree>
    <p:extLst>
      <p:ext uri="{BB962C8B-B14F-4D97-AF65-F5344CB8AC3E}">
        <p14:creationId xmlns:p14="http://schemas.microsoft.com/office/powerpoint/2010/main" val="1504460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492020D0-FFB1-4BB8-89D8-2E5665C8E89B}" type="slidenum">
              <a:rPr lang="de-DE" altLang="de-DE" smtClean="0"/>
              <a:pPr/>
              <a:t>11</a:t>
            </a:fld>
            <a:endParaRPr lang="de-DE" altLang="de-DE"/>
          </a:p>
        </p:txBody>
      </p:sp>
      <p:sp>
        <p:nvSpPr>
          <p:cNvPr id="27651" name="Slide Image Placeholder 1"/>
          <p:cNvSpPr>
            <a:spLocks noGrp="1" noRot="1" noChangeAspect="1" noTextEdit="1"/>
          </p:cNvSpPr>
          <p:nvPr>
            <p:ph type="sldImg"/>
          </p:nvPr>
        </p:nvSpPr>
        <p:spPr bwMode="auto">
          <a:xfrm>
            <a:off x="92075"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439738"/>
            <a:endParaRPr lang="en-CA" altLang="de-DE"/>
          </a:p>
        </p:txBody>
      </p:sp>
    </p:spTree>
    <p:extLst>
      <p:ext uri="{BB962C8B-B14F-4D97-AF65-F5344CB8AC3E}">
        <p14:creationId xmlns:p14="http://schemas.microsoft.com/office/powerpoint/2010/main" val="213371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AFA6A82-C43D-0E45-8BBC-3BA89641B414}" type="slidenum">
              <a:rPr lang="en-US" smtClean="0"/>
              <a:t>13</a:t>
            </a:fld>
            <a:endParaRPr lang="en-US"/>
          </a:p>
        </p:txBody>
      </p:sp>
    </p:spTree>
    <p:extLst>
      <p:ext uri="{BB962C8B-B14F-4D97-AF65-F5344CB8AC3E}">
        <p14:creationId xmlns:p14="http://schemas.microsoft.com/office/powerpoint/2010/main" val="3516613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96476310-DAD6-EE4F-ABB6-4124C82A7486}" type="slidenum">
              <a:rPr lang="en-US" smtClean="0"/>
              <a:t>15</a:t>
            </a:fld>
            <a:endParaRPr lang="en-US"/>
          </a:p>
        </p:txBody>
      </p:sp>
    </p:spTree>
    <p:extLst>
      <p:ext uri="{BB962C8B-B14F-4D97-AF65-F5344CB8AC3E}">
        <p14:creationId xmlns:p14="http://schemas.microsoft.com/office/powerpoint/2010/main" val="33550093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15" name="Rectangle 14"/>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16"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2024-05-22</a:t>
            </a:fld>
            <a:endParaRPr lang="en-US">
              <a:solidFill>
                <a:schemeClr val="bg2">
                  <a:lumMod val="10000"/>
                </a:schemeClr>
              </a:solidFill>
              <a:latin typeface="Arial" panose="020B0604020202020204"/>
            </a:endParaRPr>
          </a:p>
        </p:txBody>
      </p:sp>
      <p:sp>
        <p:nvSpPr>
          <p:cNvPr id="17"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18" name="TextBox 17"/>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pic>
        <p:nvPicPr>
          <p:cNvPr id="19" name="Picture 1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0"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14"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825348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7" name="Text Placeholder 2"/>
          <p:cNvSpPr>
            <a:spLocks noGrp="1"/>
          </p:cNvSpPr>
          <p:nvPr>
            <p:ph type="body" idx="1"/>
          </p:nvPr>
        </p:nvSpPr>
        <p:spPr>
          <a:xfrm>
            <a:off x="773411" y="2032777"/>
            <a:ext cx="4869743" cy="769809"/>
          </a:xfrm>
          <a:prstGeom prst="rect">
            <a:avLst/>
          </a:prstGeom>
        </p:spPr>
        <p:txBody>
          <a:bodyPr anchor="b">
            <a:noAutofit/>
          </a:bodyPr>
          <a:lstStyle>
            <a:lvl1pPr marL="0" indent="0" algn="l">
              <a:lnSpc>
                <a:spcPct val="100000"/>
              </a:lnSpc>
              <a:buNone/>
              <a:defRPr sz="2200" b="0" cap="none" baseline="0">
                <a:solidFill>
                  <a:srgbClr val="00A9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Content Placeholder 3"/>
          <p:cNvSpPr>
            <a:spLocks noGrp="1"/>
          </p:cNvSpPr>
          <p:nvPr>
            <p:ph sz="half" idx="2"/>
          </p:nvPr>
        </p:nvSpPr>
        <p:spPr>
          <a:xfrm>
            <a:off x="773410" y="3337854"/>
            <a:ext cx="4869744" cy="3040252"/>
          </a:xfrm>
          <a:prstGeom prst="rect">
            <a:avLst/>
          </a:prstGeom>
        </p:spPr>
        <p:txBody>
          <a:bodyPr>
            <a:noAutofit/>
          </a:bodyPr>
          <a:lstStyle>
            <a:lvl1pPr marL="228600" indent="-228600">
              <a:lnSpc>
                <a:spcPct val="100000"/>
              </a:lnSpc>
              <a:buClr>
                <a:srgbClr val="00A9FF"/>
              </a:buClr>
              <a:buFont typeface="Wingdings" charset="2"/>
              <a:buChar char="§"/>
              <a:defRPr sz="3200" b="0">
                <a:solidFill>
                  <a:schemeClr val="tx1"/>
                </a:solidFill>
              </a:defRPr>
            </a:lvl1pPr>
            <a:lvl2pPr marL="685800" indent="-228600">
              <a:lnSpc>
                <a:spcPct val="100000"/>
              </a:lnSpc>
              <a:buClr>
                <a:srgbClr val="00A9FF"/>
              </a:buClr>
              <a:buFont typeface="Wingdings" charset="2"/>
              <a:buChar char="§"/>
              <a:defRPr sz="3200" b="0">
                <a:solidFill>
                  <a:schemeClr val="tx1"/>
                </a:solidFill>
              </a:defRPr>
            </a:lvl2pPr>
            <a:lvl3pPr marL="1143000" indent="-228600">
              <a:lnSpc>
                <a:spcPct val="100000"/>
              </a:lnSpc>
              <a:buClr>
                <a:srgbClr val="00A9FF"/>
              </a:buClr>
              <a:buFont typeface="Wingdings" charset="2"/>
              <a:buChar char="§"/>
              <a:defRPr sz="3200" b="0">
                <a:solidFill>
                  <a:schemeClr val="tx1"/>
                </a:solidFill>
              </a:defRPr>
            </a:lvl3pPr>
            <a:lvl4pPr>
              <a:defRPr sz="3200"/>
            </a:lvl4pPr>
            <a:lvl5pPr>
              <a:defRPr sz="3200"/>
            </a:lvl5pPr>
          </a:lstStyle>
          <a:p>
            <a:pPr lvl="0"/>
            <a:r>
              <a:rPr lang="en-US"/>
              <a:t>Click to edit Master text styles</a:t>
            </a:r>
          </a:p>
          <a:p>
            <a:pPr lvl="1"/>
            <a:r>
              <a:rPr lang="en-US"/>
              <a:t>Second level</a:t>
            </a:r>
          </a:p>
          <a:p>
            <a:pPr lvl="2"/>
            <a:r>
              <a:rPr lang="en-US"/>
              <a:t>Third level</a:t>
            </a:r>
          </a:p>
        </p:txBody>
      </p:sp>
      <p:sp>
        <p:nvSpPr>
          <p:cNvPr id="9" name="Text Placeholder 2"/>
          <p:cNvSpPr>
            <a:spLocks noGrp="1"/>
          </p:cNvSpPr>
          <p:nvPr>
            <p:ph type="body" idx="12"/>
          </p:nvPr>
        </p:nvSpPr>
        <p:spPr>
          <a:xfrm>
            <a:off x="5968074" y="2032777"/>
            <a:ext cx="4869743" cy="769809"/>
          </a:xfrm>
          <a:prstGeom prst="rect">
            <a:avLst/>
          </a:prstGeom>
        </p:spPr>
        <p:txBody>
          <a:bodyPr anchor="b">
            <a:noAutofit/>
          </a:bodyPr>
          <a:lstStyle>
            <a:lvl1pPr marL="0" indent="0" algn="l">
              <a:lnSpc>
                <a:spcPct val="100000"/>
              </a:lnSpc>
              <a:buNone/>
              <a:defRPr sz="2200" b="0" cap="none" baseline="0">
                <a:solidFill>
                  <a:srgbClr val="00A9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p:cNvSpPr>
            <a:spLocks noGrp="1"/>
          </p:cNvSpPr>
          <p:nvPr>
            <p:ph sz="half" idx="13"/>
          </p:nvPr>
        </p:nvSpPr>
        <p:spPr>
          <a:xfrm>
            <a:off x="5968073" y="3337854"/>
            <a:ext cx="4869744" cy="3040251"/>
          </a:xfrm>
          <a:prstGeom prst="rect">
            <a:avLst/>
          </a:prstGeom>
        </p:spPr>
        <p:txBody>
          <a:bodyPr>
            <a:noAutofit/>
          </a:bodyPr>
          <a:lstStyle>
            <a:lvl1pPr marL="228600" indent="-228600">
              <a:lnSpc>
                <a:spcPct val="100000"/>
              </a:lnSpc>
              <a:buClr>
                <a:srgbClr val="00A9FF"/>
              </a:buClr>
              <a:buFont typeface="Wingdings" charset="2"/>
              <a:buChar char="§"/>
              <a:defRPr sz="3200" b="0">
                <a:solidFill>
                  <a:schemeClr val="tx1"/>
                </a:solidFill>
              </a:defRPr>
            </a:lvl1pPr>
            <a:lvl2pPr marL="685800" indent="-228600">
              <a:lnSpc>
                <a:spcPct val="100000"/>
              </a:lnSpc>
              <a:buClr>
                <a:srgbClr val="00A9FF"/>
              </a:buClr>
              <a:buFont typeface="Wingdings" charset="2"/>
              <a:buChar char="§"/>
              <a:defRPr sz="3200" b="0">
                <a:solidFill>
                  <a:schemeClr val="tx1"/>
                </a:solidFill>
              </a:defRPr>
            </a:lvl2pPr>
            <a:lvl3pPr marL="1143000" indent="-228600">
              <a:lnSpc>
                <a:spcPct val="100000"/>
              </a:lnSpc>
              <a:buClr>
                <a:srgbClr val="00A9FF"/>
              </a:buClr>
              <a:buFont typeface="Wingdings" charset="2"/>
              <a:buChar char="§"/>
              <a:defRPr sz="3200" b="0">
                <a:solidFill>
                  <a:schemeClr val="tx1"/>
                </a:solidFill>
              </a:defRPr>
            </a:lvl3pPr>
            <a:lvl4pPr>
              <a:defRPr sz="3200"/>
            </a:lvl4pPr>
            <a:lvl5pPr>
              <a:defRPr sz="3200"/>
            </a:lvl5pPr>
          </a:lstStyle>
          <a:p>
            <a:pPr lvl="0"/>
            <a:r>
              <a:rPr lang="en-US"/>
              <a:t>Click to edit Master text styles</a:t>
            </a:r>
          </a:p>
          <a:p>
            <a:pPr lvl="1"/>
            <a:r>
              <a:rPr lang="en-US"/>
              <a:t>Second level</a:t>
            </a:r>
          </a:p>
          <a:p>
            <a:pPr lvl="2"/>
            <a:r>
              <a:rPr lang="en-US"/>
              <a:t>Third level</a:t>
            </a:r>
          </a:p>
        </p:txBody>
      </p:sp>
      <p:sp>
        <p:nvSpPr>
          <p:cNvPr id="11" name="Title 1"/>
          <p:cNvSpPr>
            <a:spLocks noGrp="1"/>
          </p:cNvSpPr>
          <p:nvPr>
            <p:ph type="title" hasCustomPrompt="1"/>
          </p:nvPr>
        </p:nvSpPr>
        <p:spPr>
          <a:xfrm>
            <a:off x="773410" y="979687"/>
            <a:ext cx="10064407" cy="637077"/>
          </a:xfrm>
          <a:prstGeom prst="rect">
            <a:avLst/>
          </a:prstGeom>
        </p:spPr>
        <p:txBody>
          <a:bodyPr>
            <a:normAutofit/>
          </a:bodyPr>
          <a:lstStyle>
            <a:lvl1pPr algn="l">
              <a:defRPr sz="1800" b="1" i="0">
                <a:solidFill>
                  <a:srgbClr val="00A9FF"/>
                </a:solidFill>
                <a:latin typeface="Arial" charset="0"/>
                <a:ea typeface="Arial" charset="0"/>
                <a:cs typeface="Arial" charset="0"/>
              </a:defRPr>
            </a:lvl1pPr>
          </a:lstStyle>
          <a:p>
            <a:r>
              <a:rPr lang="en-US"/>
              <a:t>Click to edit master title style</a:t>
            </a:r>
          </a:p>
        </p:txBody>
      </p:sp>
    </p:spTree>
    <p:extLst>
      <p:ext uri="{BB962C8B-B14F-4D97-AF65-F5344CB8AC3E}">
        <p14:creationId xmlns:p14="http://schemas.microsoft.com/office/powerpoint/2010/main" val="1903464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10" name="Title 1"/>
          <p:cNvSpPr>
            <a:spLocks noGrp="1"/>
          </p:cNvSpPr>
          <p:nvPr>
            <p:ph type="title"/>
          </p:nvPr>
        </p:nvSpPr>
        <p:spPr>
          <a:xfrm>
            <a:off x="661743" y="2032776"/>
            <a:ext cx="3938833" cy="1581962"/>
          </a:xfrm>
          <a:prstGeom prst="rect">
            <a:avLst/>
          </a:prstGeom>
        </p:spPr>
        <p:txBody>
          <a:bodyPr anchor="t">
            <a:normAutofit/>
          </a:bodyPr>
          <a:lstStyle>
            <a:lvl1pPr algn="l">
              <a:defRPr sz="3200" b="0">
                <a:solidFill>
                  <a:srgbClr val="00B0F0"/>
                </a:solidFill>
                <a:latin typeface="+mn-lt"/>
              </a:defRPr>
            </a:lvl1pPr>
          </a:lstStyle>
          <a:p>
            <a:r>
              <a:rPr lang="en-US"/>
              <a:t>Click to edit Master title style</a:t>
            </a:r>
          </a:p>
        </p:txBody>
      </p:sp>
      <p:sp>
        <p:nvSpPr>
          <p:cNvPr id="11" name="Subtitle 2"/>
          <p:cNvSpPr>
            <a:spLocks noGrp="1"/>
          </p:cNvSpPr>
          <p:nvPr>
            <p:ph type="subTitle" idx="11"/>
          </p:nvPr>
        </p:nvSpPr>
        <p:spPr>
          <a:xfrm>
            <a:off x="661743" y="3814534"/>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Content Placeholder 2"/>
          <p:cNvSpPr>
            <a:spLocks noGrp="1"/>
          </p:cNvSpPr>
          <p:nvPr>
            <p:ph idx="1"/>
          </p:nvPr>
        </p:nvSpPr>
        <p:spPr>
          <a:xfrm>
            <a:off x="5075864" y="2032776"/>
            <a:ext cx="5446278" cy="3931442"/>
          </a:xfrm>
          <a:prstGeom prst="rect">
            <a:avLst/>
          </a:prstGeom>
        </p:spPr>
        <p:txBody>
          <a:bodyPr anchor="ctr"/>
          <a:lstStyle>
            <a:lvl1pPr marL="228600" indent="-228600">
              <a:buClr>
                <a:srgbClr val="00A9FF"/>
              </a:buClr>
              <a:buFont typeface="Wingdings" charset="2"/>
              <a:buChar char="§"/>
              <a:defRPr sz="3200" b="0" i="0">
                <a:solidFill>
                  <a:schemeClr val="tx1"/>
                </a:solidFill>
                <a:latin typeface="Arial" charset="0"/>
                <a:ea typeface="Arial" charset="0"/>
                <a:cs typeface="Arial" charset="0"/>
              </a:defRPr>
            </a:lvl1pPr>
            <a:lvl2pPr marL="685800" indent="-228600">
              <a:buClr>
                <a:srgbClr val="00A9FF"/>
              </a:buClr>
              <a:buFont typeface="Wingdings" charset="2"/>
              <a:buChar char="§"/>
              <a:defRPr sz="3200" b="0" i="0">
                <a:solidFill>
                  <a:schemeClr val="tx1"/>
                </a:solidFill>
                <a:latin typeface="Arial" charset="0"/>
                <a:ea typeface="Arial" charset="0"/>
                <a:cs typeface="Arial" charset="0"/>
              </a:defRPr>
            </a:lvl2pPr>
            <a:lvl3pPr marL="1143000" indent="-228600">
              <a:buClr>
                <a:srgbClr val="00A9FF"/>
              </a:buClr>
              <a:buFont typeface="Wingdings" charset="2"/>
              <a:buChar char="§"/>
              <a:defRPr sz="3200" b="0" i="0">
                <a:solidFill>
                  <a:schemeClr val="tx1"/>
                </a:solidFill>
                <a:latin typeface="Arial" charset="0"/>
                <a:ea typeface="Arial" charset="0"/>
                <a:cs typeface="Arial" charset="0"/>
              </a:defRPr>
            </a:lvl3pPr>
            <a:lvl4pPr marL="1600200" indent="-228600">
              <a:buClr>
                <a:srgbClr val="00A9FF"/>
              </a:buClr>
              <a:buFont typeface="Wingdings" charset="2"/>
              <a:buChar char="§"/>
              <a:defRPr sz="3200" b="0" i="0">
                <a:solidFill>
                  <a:schemeClr val="tx1"/>
                </a:solidFill>
                <a:latin typeface="Arial" charset="0"/>
                <a:ea typeface="Arial" charset="0"/>
                <a:cs typeface="Arial" charset="0"/>
              </a:defRPr>
            </a:lvl4pPr>
            <a:lvl5pPr marL="2057400" indent="-228600">
              <a:buClr>
                <a:srgbClr val="00A9FF"/>
              </a:buClr>
              <a:buFont typeface="Wingdings" charset="2"/>
              <a:buChar char="§"/>
              <a:defRPr sz="3200" b="0" i="0">
                <a:solidFill>
                  <a:schemeClr val="tx1"/>
                </a:solidFill>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563653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8" name="Title 1"/>
          <p:cNvSpPr>
            <a:spLocks noGrp="1"/>
          </p:cNvSpPr>
          <p:nvPr>
            <p:ph type="title"/>
          </p:nvPr>
        </p:nvSpPr>
        <p:spPr>
          <a:xfrm>
            <a:off x="661743" y="2032776"/>
            <a:ext cx="3938833" cy="1581962"/>
          </a:xfrm>
          <a:prstGeom prst="rect">
            <a:avLst/>
          </a:prstGeom>
        </p:spPr>
        <p:txBody>
          <a:bodyPr anchor="t">
            <a:normAutofit/>
          </a:bodyPr>
          <a:lstStyle>
            <a:lvl1pPr algn="l">
              <a:defRPr sz="3200" b="0" i="0">
                <a:solidFill>
                  <a:srgbClr val="00B0F0"/>
                </a:solidFill>
                <a:latin typeface="Arial" charset="0"/>
                <a:ea typeface="Arial" charset="0"/>
                <a:cs typeface="Arial" charset="0"/>
              </a:defRPr>
            </a:lvl1pPr>
          </a:lstStyle>
          <a:p>
            <a:r>
              <a:rPr lang="en-US"/>
              <a:t>Click to edit Master title style</a:t>
            </a:r>
          </a:p>
        </p:txBody>
      </p:sp>
      <p:sp>
        <p:nvSpPr>
          <p:cNvPr id="9" name="Subtitle 2"/>
          <p:cNvSpPr>
            <a:spLocks noGrp="1"/>
          </p:cNvSpPr>
          <p:nvPr>
            <p:ph type="subTitle" idx="11"/>
          </p:nvPr>
        </p:nvSpPr>
        <p:spPr>
          <a:xfrm>
            <a:off x="661743" y="3814534"/>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Picture Placeholder 2"/>
          <p:cNvSpPr>
            <a:spLocks noGrp="1" noChangeAspect="1"/>
          </p:cNvSpPr>
          <p:nvPr>
            <p:ph type="pic" idx="1"/>
          </p:nvPr>
        </p:nvSpPr>
        <p:spPr>
          <a:xfrm>
            <a:off x="6747062" y="979688"/>
            <a:ext cx="4182876" cy="5881540"/>
          </a:xfrm>
          <a:prstGeom prst="rect">
            <a:avLst/>
          </a:prstGeo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solidFill>
                  <a:schemeClr val="bg2">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468787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8" name="Vertical Text Placeholder 2"/>
          <p:cNvSpPr>
            <a:spLocks noGrp="1"/>
          </p:cNvSpPr>
          <p:nvPr>
            <p:ph type="body" orient="vert" idx="1"/>
          </p:nvPr>
        </p:nvSpPr>
        <p:spPr>
          <a:xfrm>
            <a:off x="1947791" y="2032777"/>
            <a:ext cx="7687507" cy="4439522"/>
          </a:xfrm>
          <a:prstGeom prst="rect">
            <a:avLst/>
          </a:prstGeom>
        </p:spPr>
        <p:txBody>
          <a:bodyPr vert="eaVert">
            <a:normAutofit/>
          </a:bodyPr>
          <a:lstStyle>
            <a:lvl1pPr marL="228600" indent="-228600">
              <a:lnSpc>
                <a:spcPct val="100000"/>
              </a:lnSpc>
              <a:buClr>
                <a:srgbClr val="00B0F0"/>
              </a:buClr>
              <a:buFont typeface="Wingdings" charset="2"/>
              <a:buChar char="§"/>
              <a:defRPr sz="3200" b="0">
                <a:solidFill>
                  <a:schemeClr val="tx1"/>
                </a:solidFill>
              </a:defRPr>
            </a:lvl1pPr>
            <a:lvl2pPr marL="685800" indent="-228600">
              <a:lnSpc>
                <a:spcPct val="100000"/>
              </a:lnSpc>
              <a:buClr>
                <a:srgbClr val="00B0F0"/>
              </a:buClr>
              <a:buFont typeface="Wingdings" charset="2"/>
              <a:buChar char="§"/>
              <a:defRPr sz="3200" b="0">
                <a:solidFill>
                  <a:schemeClr val="tx1"/>
                </a:solidFill>
              </a:defRPr>
            </a:lvl2pPr>
            <a:lvl3pPr marL="1143000" indent="-228600">
              <a:lnSpc>
                <a:spcPct val="100000"/>
              </a:lnSpc>
              <a:buClr>
                <a:srgbClr val="00B0F0"/>
              </a:buClr>
              <a:buFont typeface="Wingdings" charset="2"/>
              <a:buChar char="§"/>
              <a:defRPr sz="3200" b="0">
                <a:solidFill>
                  <a:schemeClr val="tx1"/>
                </a:solidFill>
              </a:defRPr>
            </a:lvl3pPr>
            <a:lvl4pPr marL="1600200" indent="-228600">
              <a:lnSpc>
                <a:spcPct val="100000"/>
              </a:lnSpc>
              <a:buClr>
                <a:srgbClr val="00B0F0"/>
              </a:buClr>
              <a:buFont typeface="Wingdings" charset="2"/>
              <a:buChar char="§"/>
              <a:defRPr sz="3200" b="0">
                <a:solidFill>
                  <a:schemeClr val="tx1"/>
                </a:solidFill>
              </a:defRPr>
            </a:lvl4pPr>
            <a:lvl5pPr marL="2057400" indent="-228600">
              <a:lnSpc>
                <a:spcPct val="100000"/>
              </a:lnSpc>
              <a:buClr>
                <a:srgbClr val="00B0F0"/>
              </a:buClr>
              <a:buFont typeface="Wingdings" charset="2"/>
              <a:buChar char="§"/>
              <a:defRPr sz="3200" b="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hasCustomPrompt="1"/>
          </p:nvPr>
        </p:nvSpPr>
        <p:spPr>
          <a:xfrm>
            <a:off x="1947791" y="979688"/>
            <a:ext cx="7687507" cy="663582"/>
          </a:xfrm>
          <a:prstGeom prst="rect">
            <a:avLst/>
          </a:prstGeom>
        </p:spPr>
        <p:txBody>
          <a:bodyPr>
            <a:normAutofit/>
          </a:bodyPr>
          <a:lstStyle>
            <a:lvl1pPr algn="l">
              <a:defRPr sz="1800" b="1" i="0">
                <a:solidFill>
                  <a:srgbClr val="00B0F0"/>
                </a:solidFill>
                <a:latin typeface="Arial" charset="0"/>
                <a:ea typeface="Arial" charset="0"/>
                <a:cs typeface="Arial" charset="0"/>
              </a:defRPr>
            </a:lvl1pPr>
          </a:lstStyle>
          <a:p>
            <a:r>
              <a:rPr lang="en-US"/>
              <a:t>Click to edit master title style</a:t>
            </a:r>
          </a:p>
        </p:txBody>
      </p:sp>
    </p:spTree>
    <p:extLst>
      <p:ext uri="{BB962C8B-B14F-4D97-AF65-F5344CB8AC3E}">
        <p14:creationId xmlns:p14="http://schemas.microsoft.com/office/powerpoint/2010/main" val="5920659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8" name="Vertical Text Placeholder 2"/>
          <p:cNvSpPr>
            <a:spLocks noGrp="1"/>
          </p:cNvSpPr>
          <p:nvPr>
            <p:ph type="body" orient="vert" idx="1"/>
          </p:nvPr>
        </p:nvSpPr>
        <p:spPr>
          <a:xfrm>
            <a:off x="1947791" y="2032777"/>
            <a:ext cx="6921889" cy="4439522"/>
          </a:xfrm>
          <a:prstGeom prst="rect">
            <a:avLst/>
          </a:prstGeom>
        </p:spPr>
        <p:txBody>
          <a:bodyPr vert="eaVert">
            <a:normAutofit/>
          </a:bodyPr>
          <a:lstStyle>
            <a:lvl1pPr marL="228600" indent="-228600">
              <a:lnSpc>
                <a:spcPct val="100000"/>
              </a:lnSpc>
              <a:buClr>
                <a:srgbClr val="00B0F0"/>
              </a:buClr>
              <a:buFont typeface="Wingdings" charset="2"/>
              <a:buChar char="§"/>
              <a:defRPr sz="3200" b="0">
                <a:solidFill>
                  <a:schemeClr val="tx1"/>
                </a:solidFill>
              </a:defRPr>
            </a:lvl1pPr>
            <a:lvl2pPr marL="685800" indent="-228600">
              <a:lnSpc>
                <a:spcPct val="100000"/>
              </a:lnSpc>
              <a:buClr>
                <a:srgbClr val="00B0F0"/>
              </a:buClr>
              <a:buFont typeface="Wingdings" charset="2"/>
              <a:buChar char="§"/>
              <a:defRPr sz="3200" b="0">
                <a:solidFill>
                  <a:schemeClr val="tx1"/>
                </a:solidFill>
              </a:defRPr>
            </a:lvl2pPr>
            <a:lvl3pPr marL="1143000" indent="-228600">
              <a:lnSpc>
                <a:spcPct val="100000"/>
              </a:lnSpc>
              <a:buClr>
                <a:srgbClr val="00B0F0"/>
              </a:buClr>
              <a:buFont typeface="Wingdings" charset="2"/>
              <a:buChar char="§"/>
              <a:defRPr sz="3200" b="0">
                <a:solidFill>
                  <a:schemeClr val="tx1"/>
                </a:solidFill>
              </a:defRPr>
            </a:lvl3pPr>
            <a:lvl4pPr marL="1600200" indent="-228600">
              <a:lnSpc>
                <a:spcPct val="100000"/>
              </a:lnSpc>
              <a:buClr>
                <a:srgbClr val="00B0F0"/>
              </a:buClr>
              <a:buFont typeface="Wingdings" charset="2"/>
              <a:buChar char="§"/>
              <a:defRPr sz="3200" b="0">
                <a:solidFill>
                  <a:schemeClr val="tx1"/>
                </a:solidFill>
              </a:defRPr>
            </a:lvl4pPr>
            <a:lvl5pPr marL="2057400" indent="-228600">
              <a:lnSpc>
                <a:spcPct val="100000"/>
              </a:lnSpc>
              <a:buClr>
                <a:srgbClr val="00B0F0"/>
              </a:buClr>
              <a:buFont typeface="Wingdings" charset="2"/>
              <a:buChar char="§"/>
              <a:defRPr sz="3200" b="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hasCustomPrompt="1"/>
          </p:nvPr>
        </p:nvSpPr>
        <p:spPr>
          <a:xfrm rot="5400000">
            <a:off x="7116880" y="3953881"/>
            <a:ext cx="4439522" cy="597317"/>
          </a:xfrm>
          <a:prstGeom prst="rect">
            <a:avLst/>
          </a:prstGeom>
        </p:spPr>
        <p:txBody>
          <a:bodyPr>
            <a:normAutofit/>
          </a:bodyPr>
          <a:lstStyle>
            <a:lvl1pPr algn="l">
              <a:defRPr sz="1800" b="1" i="0">
                <a:solidFill>
                  <a:srgbClr val="00B0F0"/>
                </a:solidFill>
                <a:latin typeface="Arial" charset="0"/>
                <a:ea typeface="Arial" charset="0"/>
                <a:cs typeface="Arial" charset="0"/>
              </a:defRPr>
            </a:lvl1pPr>
          </a:lstStyle>
          <a:p>
            <a:r>
              <a:rPr lang="en-US"/>
              <a:t>Click to edit master title style</a:t>
            </a:r>
          </a:p>
        </p:txBody>
      </p:sp>
    </p:spTree>
    <p:extLst>
      <p:ext uri="{BB962C8B-B14F-4D97-AF65-F5344CB8AC3E}">
        <p14:creationId xmlns:p14="http://schemas.microsoft.com/office/powerpoint/2010/main" val="15606682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losure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0"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a:t>Thank you</a:t>
            </a:r>
            <a:br>
              <a:rPr lang="en-US"/>
            </a:br>
            <a:r>
              <a:rPr lang="en-US">
                <a:solidFill>
                  <a:srgbClr val="00B0F0"/>
                </a:solidFill>
              </a:rPr>
              <a:t>Merci</a:t>
            </a:r>
            <a:endParaRPr lang="en-US"/>
          </a:p>
        </p:txBody>
      </p:sp>
      <p:sp>
        <p:nvSpPr>
          <p:cNvPr id="13"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a:t>Social Handles</a:t>
            </a:r>
          </a:p>
        </p:txBody>
      </p:sp>
      <p:sp>
        <p:nvSpPr>
          <p:cNvPr id="14"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Click to edit Master text styles</a:t>
            </a:r>
          </a:p>
        </p:txBody>
      </p:sp>
    </p:spTree>
    <p:extLst>
      <p:ext uri="{BB962C8B-B14F-4D97-AF65-F5344CB8AC3E}">
        <p14:creationId xmlns:p14="http://schemas.microsoft.com/office/powerpoint/2010/main" val="11301855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losure Slid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1"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a:t>Thank you</a:t>
            </a:r>
            <a:br>
              <a:rPr lang="en-US"/>
            </a:br>
            <a:r>
              <a:rPr lang="en-US">
                <a:solidFill>
                  <a:srgbClr val="00B0F0"/>
                </a:solidFill>
              </a:rPr>
              <a:t>Merci</a:t>
            </a:r>
            <a:endParaRPr lang="en-US"/>
          </a:p>
        </p:txBody>
      </p:sp>
      <p:sp>
        <p:nvSpPr>
          <p:cNvPr id="12"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a:t>Social Handles</a:t>
            </a:r>
          </a:p>
        </p:txBody>
      </p:sp>
      <p:sp>
        <p:nvSpPr>
          <p:cNvPr id="13"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Click to edit Master text styles</a:t>
            </a:r>
          </a:p>
        </p:txBody>
      </p:sp>
    </p:spTree>
    <p:extLst>
      <p:ext uri="{BB962C8B-B14F-4D97-AF65-F5344CB8AC3E}">
        <p14:creationId xmlns:p14="http://schemas.microsoft.com/office/powerpoint/2010/main" val="5354626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losure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1"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a:t>Thank you</a:t>
            </a:r>
            <a:br>
              <a:rPr lang="en-US"/>
            </a:br>
            <a:r>
              <a:rPr lang="en-US">
                <a:solidFill>
                  <a:srgbClr val="00B0F0"/>
                </a:solidFill>
              </a:rPr>
              <a:t>Merci</a:t>
            </a:r>
            <a:endParaRPr lang="en-US"/>
          </a:p>
        </p:txBody>
      </p:sp>
      <p:sp>
        <p:nvSpPr>
          <p:cNvPr id="12"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a:t>Social Handles</a:t>
            </a:r>
          </a:p>
        </p:txBody>
      </p:sp>
      <p:sp>
        <p:nvSpPr>
          <p:cNvPr id="13"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Click to edit Master text styles</a:t>
            </a:r>
          </a:p>
        </p:txBody>
      </p:sp>
    </p:spTree>
    <p:extLst>
      <p:ext uri="{BB962C8B-B14F-4D97-AF65-F5344CB8AC3E}">
        <p14:creationId xmlns:p14="http://schemas.microsoft.com/office/powerpoint/2010/main" val="1564176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losur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1"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a:t>Thank you</a:t>
            </a:r>
            <a:br>
              <a:rPr lang="en-US"/>
            </a:br>
            <a:r>
              <a:rPr lang="en-US">
                <a:solidFill>
                  <a:srgbClr val="00B0F0"/>
                </a:solidFill>
              </a:rPr>
              <a:t>Merci</a:t>
            </a:r>
            <a:endParaRPr lang="en-US"/>
          </a:p>
        </p:txBody>
      </p:sp>
      <p:sp>
        <p:nvSpPr>
          <p:cNvPr id="12"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a:t>Social Handles</a:t>
            </a:r>
          </a:p>
        </p:txBody>
      </p:sp>
      <p:sp>
        <p:nvSpPr>
          <p:cNvPr id="13"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ure Slide 5">
    <p:spTree>
      <p:nvGrpSpPr>
        <p:cNvPr id="1" name=""/>
        <p:cNvGrpSpPr/>
        <p:nvPr/>
      </p:nvGrpSpPr>
      <p:grpSpPr>
        <a:xfrm>
          <a:off x="0" y="0"/>
          <a:ext cx="0" cy="0"/>
          <a:chOff x="0" y="0"/>
          <a:chExt cx="0" cy="0"/>
        </a:xfrm>
      </p:grpSpPr>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5"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7" name="TextBox 6"/>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8"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a:t>Thank you</a:t>
            </a:r>
            <a:br>
              <a:rPr lang="en-US"/>
            </a:br>
            <a:r>
              <a:rPr lang="en-US">
                <a:solidFill>
                  <a:srgbClr val="00B0F0"/>
                </a:solidFill>
              </a:rPr>
              <a:t>Merci</a:t>
            </a:r>
            <a:endParaRPr lang="en-US"/>
          </a:p>
        </p:txBody>
      </p:sp>
      <p:sp>
        <p:nvSpPr>
          <p:cNvPr id="9"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a:t>Social Handles</a:t>
            </a:r>
          </a:p>
        </p:txBody>
      </p:sp>
      <p:sp>
        <p:nvSpPr>
          <p:cNvPr id="10"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Click to edit Master text styles</a:t>
            </a:r>
          </a:p>
        </p:txBody>
      </p:sp>
    </p:spTree>
    <p:extLst>
      <p:ext uri="{BB962C8B-B14F-4D97-AF65-F5344CB8AC3E}">
        <p14:creationId xmlns:p14="http://schemas.microsoft.com/office/powerpoint/2010/main" val="885934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20" name="TextBox 19"/>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1"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12"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6"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2024-05-22</a:t>
            </a:fld>
            <a:endParaRPr lang="en-US">
              <a:solidFill>
                <a:schemeClr val="bg2">
                  <a:lumMod val="10000"/>
                </a:schemeClr>
              </a:solidFill>
              <a:latin typeface="Arial" panose="020B0604020202020204"/>
            </a:endParaRPr>
          </a:p>
        </p:txBody>
      </p:sp>
    </p:spTree>
    <p:extLst>
      <p:ext uri="{BB962C8B-B14F-4D97-AF65-F5344CB8AC3E}">
        <p14:creationId xmlns:p14="http://schemas.microsoft.com/office/powerpoint/2010/main" val="8668115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ntrol Room 1">
    <p:bg>
      <p:bgPr>
        <a:blipFill dpi="0" rotWithShape="1">
          <a:blip r:embed="rId2">
            <a:lum/>
          </a:blip>
          <a:srcRect/>
          <a:stretch>
            <a:fillRect l="52000" t="15000" b="15000"/>
          </a:stretch>
        </a:blipFill>
        <a:effectLst/>
      </p:bgPr>
    </p:bg>
    <p:spTree>
      <p:nvGrpSpPr>
        <p:cNvPr id="1" name=""/>
        <p:cNvGrpSpPr/>
        <p:nvPr/>
      </p:nvGrpSpPr>
      <p:grpSpPr>
        <a:xfrm>
          <a:off x="0" y="0"/>
          <a:ext cx="0" cy="0"/>
          <a:chOff x="0" y="0"/>
          <a:chExt cx="0" cy="0"/>
        </a:xfrm>
      </p:grpSpPr>
      <p:sp>
        <p:nvSpPr>
          <p:cNvPr id="4" name="Rectangle 3"/>
          <p:cNvSpPr/>
          <p:nvPr userDrawn="1"/>
        </p:nvSpPr>
        <p:spPr>
          <a:xfrm>
            <a:off x="1" y="0"/>
            <a:ext cx="6580413"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pic>
        <p:nvPicPr>
          <p:cNvPr id="3" name="Picture 2">
            <a:extLst>
              <a:ext uri="{FF2B5EF4-FFF2-40B4-BE49-F238E27FC236}">
                <a16:creationId xmlns:a16="http://schemas.microsoft.com/office/drawing/2014/main" id="{E20B1B79-5956-4E84-9500-79CB1C04FC5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85680" y="204095"/>
            <a:ext cx="1947186" cy="350306"/>
          </a:xfrm>
          <a:prstGeom prst="rect">
            <a:avLst/>
          </a:prstGeom>
        </p:spPr>
      </p:pic>
      <p:sp>
        <p:nvSpPr>
          <p:cNvPr id="5" name="Title 1">
            <a:extLst>
              <a:ext uri="{FF2B5EF4-FFF2-40B4-BE49-F238E27FC236}">
                <a16:creationId xmlns:a16="http://schemas.microsoft.com/office/drawing/2014/main" id="{EC655AC9-1413-4E49-84D6-EC822D547281}"/>
              </a:ext>
            </a:extLst>
          </p:cNvPr>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Tree>
    <p:extLst>
      <p:ext uri="{BB962C8B-B14F-4D97-AF65-F5344CB8AC3E}">
        <p14:creationId xmlns:p14="http://schemas.microsoft.com/office/powerpoint/2010/main" val="36261787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Slide Number Placeholder 5"/>
          <p:cNvSpPr txBox="1">
            <a:spLocks/>
          </p:cNvSpPr>
          <p:nvPr userDrawn="1"/>
        </p:nvSpPr>
        <p:spPr>
          <a:xfrm>
            <a:off x="11237773" y="1381583"/>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96FF"/>
                </a:solidFill>
                <a:latin typeface="Arial" panose="020B0604020202020204"/>
              </a:rPr>
              <a:pPr/>
              <a:t>‹#›</a:t>
            </a:fld>
            <a:endParaRPr lang="en-US">
              <a:solidFill>
                <a:srgbClr val="0096FF"/>
              </a:solidFill>
              <a:latin typeface="Arial" panose="020B0604020202020204"/>
            </a:endParaRPr>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85680" y="204095"/>
            <a:ext cx="1947186" cy="350306"/>
          </a:xfrm>
          <a:prstGeom prst="rect">
            <a:avLst/>
          </a:prstGeom>
        </p:spPr>
      </p:pic>
      <p:sp>
        <p:nvSpPr>
          <p:cNvPr id="10" name="Title 9"/>
          <p:cNvSpPr>
            <a:spLocks noGrp="1"/>
          </p:cNvSpPr>
          <p:nvPr>
            <p:ph type="title"/>
          </p:nvPr>
        </p:nvSpPr>
        <p:spPr>
          <a:xfrm>
            <a:off x="2094807" y="698270"/>
            <a:ext cx="9258993" cy="676102"/>
          </a:xfrm>
          <a:prstGeom prst="rect">
            <a:avLst/>
          </a:prstGeom>
        </p:spPr>
        <p:txBody>
          <a:bodyPr/>
          <a:lstStyle>
            <a:lvl1pPr>
              <a:defRPr sz="3600">
                <a:solidFill>
                  <a:srgbClr val="00B0F0"/>
                </a:solidFill>
                <a:latin typeface="+mn-lt"/>
              </a:defRPr>
            </a:lvl1pPr>
          </a:lstStyle>
          <a:p>
            <a:r>
              <a:rPr lang="en-US"/>
              <a:t>Click to edit Master title style</a:t>
            </a:r>
            <a:endParaRPr lang="en-CA"/>
          </a:p>
        </p:txBody>
      </p:sp>
    </p:spTree>
    <p:extLst>
      <p:ext uri="{BB962C8B-B14F-4D97-AF65-F5344CB8AC3E}">
        <p14:creationId xmlns:p14="http://schemas.microsoft.com/office/powerpoint/2010/main" val="18115518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3" name="Slide Number Placeholder 5"/>
          <p:cNvSpPr txBox="1">
            <a:spLocks/>
          </p:cNvSpPr>
          <p:nvPr userDrawn="1"/>
        </p:nvSpPr>
        <p:spPr>
          <a:xfrm>
            <a:off x="10717073" y="6319111"/>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96FF"/>
                </a:solidFill>
                <a:latin typeface="Arial" panose="020B0604020202020204"/>
              </a:rPr>
              <a:pPr/>
              <a:t>‹#›</a:t>
            </a:fld>
            <a:endParaRPr lang="en-US">
              <a:solidFill>
                <a:srgbClr val="0096FF"/>
              </a:solidFill>
              <a:latin typeface="Arial" panose="020B0604020202020204"/>
            </a:endParaRPr>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85680" y="204095"/>
            <a:ext cx="1947186" cy="350306"/>
          </a:xfrm>
          <a:prstGeom prst="rect">
            <a:avLst/>
          </a:prstGeom>
        </p:spPr>
      </p:pic>
      <p:sp>
        <p:nvSpPr>
          <p:cNvPr id="5" name="TextBox 4"/>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0" name="Title 9"/>
          <p:cNvSpPr>
            <a:spLocks noGrp="1"/>
          </p:cNvSpPr>
          <p:nvPr>
            <p:ph type="title"/>
          </p:nvPr>
        </p:nvSpPr>
        <p:spPr>
          <a:xfrm>
            <a:off x="2094807" y="698270"/>
            <a:ext cx="9258993" cy="676102"/>
          </a:xfrm>
          <a:prstGeom prst="rect">
            <a:avLst/>
          </a:prstGeom>
        </p:spPr>
        <p:txBody>
          <a:bodyPr/>
          <a:lstStyle>
            <a:lvl1pPr>
              <a:defRPr sz="3600">
                <a:solidFill>
                  <a:srgbClr val="00B0F0"/>
                </a:solidFill>
                <a:latin typeface="+mn-lt"/>
              </a:defRPr>
            </a:lvl1pPr>
          </a:lstStyle>
          <a:p>
            <a:r>
              <a:rPr lang="en-US"/>
              <a:t>Click to edit Master title style</a:t>
            </a:r>
            <a:endParaRPr lang="en-CA"/>
          </a:p>
        </p:txBody>
      </p:sp>
    </p:spTree>
    <p:extLst>
      <p:ext uri="{BB962C8B-B14F-4D97-AF65-F5344CB8AC3E}">
        <p14:creationId xmlns:p14="http://schemas.microsoft.com/office/powerpoint/2010/main" val="3802633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yclotr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251282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ARI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2343981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eson Hal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5896059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eor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6921574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yclotron Grou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20394195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afet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2979259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tuden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695984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1" name="TextBox 10"/>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2"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13"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2024-05-22</a:t>
            </a:fld>
            <a:endParaRPr lang="en-US">
              <a:solidFill>
                <a:schemeClr val="bg2">
                  <a:lumMod val="10000"/>
                </a:schemeClr>
              </a:solidFill>
              <a:latin typeface="Arial" panose="020B0604020202020204"/>
            </a:endParaRPr>
          </a:p>
        </p:txBody>
      </p:sp>
    </p:spTree>
    <p:extLst>
      <p:ext uri="{BB962C8B-B14F-4D97-AF65-F5344CB8AC3E}">
        <p14:creationId xmlns:p14="http://schemas.microsoft.com/office/powerpoint/2010/main" val="1740321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RIB">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4376732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emote Handling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7065897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emote Handlin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7124815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emote Handling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1701012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emote Handling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1177894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F NIF">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9597145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A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10994469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ALPH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37384881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DRAG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0852085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SOSI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39267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1" name="TextBox 10"/>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2"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13"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2024-05-22</a:t>
            </a:fld>
            <a:endParaRPr lang="en-US">
              <a:solidFill>
                <a:schemeClr val="bg2">
                  <a:lumMod val="10000"/>
                </a:schemeClr>
              </a:solidFill>
              <a:latin typeface="Arial" panose="020B0604020202020204"/>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Helium Recyc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Rectangle 5"/>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41315163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R-1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7223233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R-13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53669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ESCA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7326409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ESCANT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93504797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er Tap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2366870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esign Draf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7982826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Rabbit Lin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0764980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Machine Sho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7189931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rol Room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828653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5">
    <p:spTree>
      <p:nvGrpSpPr>
        <p:cNvPr id="1" name=""/>
        <p:cNvGrpSpPr/>
        <p:nvPr/>
      </p:nvGrpSpPr>
      <p:grpSpPr>
        <a:xfrm>
          <a:off x="0" y="0"/>
          <a:ext cx="0" cy="0"/>
          <a:chOff x="0" y="0"/>
          <a:chExt cx="0" cy="0"/>
        </a:xfrm>
      </p:grpSpPr>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5"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7" name="TextBox 6"/>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8"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9"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2024-05-22</a:t>
            </a:fld>
            <a:endParaRPr lang="en-US">
              <a:solidFill>
                <a:schemeClr val="bg2">
                  <a:lumMod val="10000"/>
                </a:schemeClr>
              </a:solidFill>
              <a:latin typeface="Arial" panose="020B0604020202020204"/>
            </a:endParaRPr>
          </a:p>
        </p:txBody>
      </p:sp>
    </p:spTree>
    <p:extLst>
      <p:ext uri="{BB962C8B-B14F-4D97-AF65-F5344CB8AC3E}">
        <p14:creationId xmlns:p14="http://schemas.microsoft.com/office/powerpoint/2010/main" val="82062424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rol Room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520384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ntrol Room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9674047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aper Clip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6563148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609600" y="6356351"/>
            <a:ext cx="2844800" cy="365125"/>
          </a:xfrm>
          <a:prstGeom prst="rect">
            <a:avLst/>
          </a:prstGeom>
        </p:spPr>
        <p:txBody>
          <a:bodyPr lIns="121917" tIns="60958" rIns="121917" bIns="60958"/>
          <a:lstStyle>
            <a:lvl1pPr>
              <a:defRPr>
                <a:latin typeface="Myriad Pro" pitchFamily="34" charset="0"/>
              </a:defRPr>
            </a:lvl1pPr>
          </a:lstStyle>
          <a:p>
            <a:fld id="{92A943EB-4B3A-40CA-A7C5-D6425B0D8274}" type="datetime1">
              <a:rPr lang="en-US" smtClean="0"/>
              <a:t>5/22/2024</a:t>
            </a:fld>
            <a:endParaRPr lang="en-US"/>
          </a:p>
        </p:txBody>
      </p:sp>
      <p:sp>
        <p:nvSpPr>
          <p:cNvPr id="4" name="Footer Placeholder 3"/>
          <p:cNvSpPr>
            <a:spLocks noGrp="1"/>
          </p:cNvSpPr>
          <p:nvPr>
            <p:ph type="ftr" sz="quarter" idx="11"/>
          </p:nvPr>
        </p:nvSpPr>
        <p:spPr>
          <a:xfrm>
            <a:off x="4165600" y="6356351"/>
            <a:ext cx="3860800" cy="365125"/>
          </a:xfrm>
          <a:prstGeom prst="rect">
            <a:avLst/>
          </a:prstGeom>
        </p:spPr>
        <p:txBody>
          <a:bodyPr lIns="121917" tIns="60958" rIns="121917" bIns="60958"/>
          <a:lstStyle>
            <a:lvl1pPr>
              <a:defRPr>
                <a:latin typeface="Myriad Pro" pitchFamily="34" charset="0"/>
              </a:defRPr>
            </a:lvl1pPr>
          </a:lstStyle>
          <a:p>
            <a:endParaRPr lang="en-US"/>
          </a:p>
        </p:txBody>
      </p:sp>
      <p:sp>
        <p:nvSpPr>
          <p:cNvPr id="5" name="Slide Number Placeholder 4"/>
          <p:cNvSpPr>
            <a:spLocks noGrp="1"/>
          </p:cNvSpPr>
          <p:nvPr>
            <p:ph type="sldNum" sz="quarter" idx="12"/>
          </p:nvPr>
        </p:nvSpPr>
        <p:spPr>
          <a:xfrm>
            <a:off x="8737600" y="6356351"/>
            <a:ext cx="2844800" cy="365125"/>
          </a:xfrm>
          <a:prstGeom prst="rect">
            <a:avLst/>
          </a:prstGeom>
        </p:spPr>
        <p:txBody>
          <a:bodyPr lIns="121917" tIns="60958" rIns="121917" bIns="60958"/>
          <a:lstStyle>
            <a:lvl1pPr>
              <a:defRPr>
                <a:latin typeface="Myriad Pro" pitchFamily="34" charset="0"/>
              </a:defRPr>
            </a:lvl1pPr>
          </a:lstStyle>
          <a:p>
            <a:fld id="{166B2C24-75C8-E544-A8CC-21761AB50D8D}" type="slidenum">
              <a:rPr lang="en-US" smtClean="0"/>
              <a:pPr/>
              <a:t>‹#›</a:t>
            </a:fld>
            <a:endParaRPr lang="en-US"/>
          </a:p>
        </p:txBody>
      </p:sp>
      <p:sp>
        <p:nvSpPr>
          <p:cNvPr id="6" name="Title 1"/>
          <p:cNvSpPr>
            <a:spLocks noGrp="1"/>
          </p:cNvSpPr>
          <p:nvPr>
            <p:ph type="title"/>
          </p:nvPr>
        </p:nvSpPr>
        <p:spPr>
          <a:xfrm>
            <a:off x="3528668" y="1"/>
            <a:ext cx="8157136" cy="626535"/>
          </a:xfrm>
          <a:prstGeom prst="rect">
            <a:avLst/>
          </a:prstGeom>
        </p:spPr>
        <p:txBody>
          <a:bodyPr lIns="121917" tIns="60958" rIns="121917" bIns="60958"/>
          <a:lstStyle>
            <a:lvl1pPr>
              <a:defRPr>
                <a:latin typeface="Calibri" charset="0"/>
                <a:ea typeface="Calibri" charset="0"/>
                <a:cs typeface="Calibri" charset="0"/>
              </a:defRPr>
            </a:lvl1pPr>
          </a:lstStyle>
          <a:p>
            <a:r>
              <a:rPr lang="en-US"/>
              <a:t>Click to edit Master title style</a:t>
            </a:r>
          </a:p>
        </p:txBody>
      </p:sp>
    </p:spTree>
    <p:extLst>
      <p:ext uri="{BB962C8B-B14F-4D97-AF65-F5344CB8AC3E}">
        <p14:creationId xmlns:p14="http://schemas.microsoft.com/office/powerpoint/2010/main" val="25387604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7" name="Text Placeholder 4"/>
          <p:cNvSpPr>
            <a:spLocks noGrp="1"/>
          </p:cNvSpPr>
          <p:nvPr>
            <p:ph type="body" sz="quarter" idx="21" hasCustomPrompt="1"/>
          </p:nvPr>
        </p:nvSpPr>
        <p:spPr>
          <a:xfrm>
            <a:off x="810132" y="205595"/>
            <a:ext cx="10450005" cy="1014516"/>
          </a:xfrm>
          <a:prstGeom prst="rect">
            <a:avLst/>
          </a:prstGeom>
        </p:spPr>
        <p:txBody>
          <a:bodyPr/>
          <a:lstStyle>
            <a:lvl1pPr marL="0" indent="0" algn="l">
              <a:buFontTx/>
              <a:buNone/>
              <a:defRPr sz="2400" b="1" i="0" baseline="0">
                <a:solidFill>
                  <a:srgbClr val="00B0F0"/>
                </a:solidFill>
                <a:latin typeface="Arial" charset="0"/>
                <a:ea typeface="Arial" charset="0"/>
                <a:cs typeface="Arial" charset="0"/>
              </a:defRPr>
            </a:lvl1pPr>
            <a:lvl2pPr marL="457200" indent="0">
              <a:buFontTx/>
              <a:buNone/>
              <a:defRPr sz="2000" b="1" i="0">
                <a:solidFill>
                  <a:srgbClr val="00AAFF"/>
                </a:solidFill>
                <a:latin typeface="Arial" charset="0"/>
                <a:ea typeface="Arial" charset="0"/>
                <a:cs typeface="Arial" charset="0"/>
              </a:defRPr>
            </a:lvl2pPr>
            <a:lvl3pPr marL="914400" indent="0">
              <a:buFontTx/>
              <a:buNone/>
              <a:defRPr sz="2000" b="1" i="0">
                <a:solidFill>
                  <a:srgbClr val="00AAFF"/>
                </a:solidFill>
                <a:latin typeface="Arial" charset="0"/>
                <a:ea typeface="Arial" charset="0"/>
                <a:cs typeface="Arial" charset="0"/>
              </a:defRPr>
            </a:lvl3pPr>
            <a:lvl4pPr marL="1371600" indent="0">
              <a:buFontTx/>
              <a:buNone/>
              <a:defRPr sz="2000" b="1" i="0">
                <a:solidFill>
                  <a:srgbClr val="00AAFF"/>
                </a:solidFill>
                <a:latin typeface="Arial" charset="0"/>
                <a:ea typeface="Arial" charset="0"/>
                <a:cs typeface="Arial" charset="0"/>
              </a:defRPr>
            </a:lvl4pPr>
            <a:lvl5pPr marL="1828800" indent="0">
              <a:buFontTx/>
              <a:buNone/>
              <a:defRPr sz="2000" b="1" i="0">
                <a:solidFill>
                  <a:srgbClr val="00AAFF"/>
                </a:solidFill>
                <a:latin typeface="Arial" charset="0"/>
                <a:ea typeface="Arial" charset="0"/>
                <a:cs typeface="Arial" charset="0"/>
              </a:defRPr>
            </a:lvl5pPr>
          </a:lstStyle>
          <a:p>
            <a:pPr lvl="0"/>
            <a:r>
              <a:rPr lang="en-US"/>
              <a:t>Slide Title—Arial Bold 24-Cyan Blue</a:t>
            </a:r>
          </a:p>
        </p:txBody>
      </p:sp>
      <p:sp>
        <p:nvSpPr>
          <p:cNvPr id="11" name="Slide Number Placeholder 5"/>
          <p:cNvSpPr>
            <a:spLocks noGrp="1"/>
          </p:cNvSpPr>
          <p:nvPr>
            <p:ph type="sldNum" sz="quarter" idx="12"/>
          </p:nvPr>
        </p:nvSpPr>
        <p:spPr>
          <a:xfrm>
            <a:off x="8610600" y="6429587"/>
            <a:ext cx="2743200" cy="365125"/>
          </a:xfrm>
          <a:prstGeom prst="rect">
            <a:avLst/>
          </a:prstGeom>
        </p:spPr>
        <p:txBody>
          <a:bodyPr/>
          <a:lstStyle>
            <a:lvl1pPr algn="r">
              <a:defRPr sz="1100" b="0" i="0">
                <a:solidFill>
                  <a:srgbClr val="00B0F0"/>
                </a:solidFill>
                <a:latin typeface="+mn-lt"/>
                <a:ea typeface="Arial" charset="0"/>
                <a:cs typeface="Arial" charset="0"/>
              </a:defRPr>
            </a:lvl1pPr>
          </a:lstStyle>
          <a:p>
            <a:fld id="{72890513-E58D-2644-ACDB-E89B1349FCEB}" type="slidenum">
              <a:rPr lang="en-US" smtClean="0"/>
              <a:pPr/>
              <a:t>‹#›</a:t>
            </a:fld>
            <a:endParaRPr lang="en-US"/>
          </a:p>
        </p:txBody>
      </p:sp>
      <p:sp>
        <p:nvSpPr>
          <p:cNvPr id="5" name="Text Placeholder 10"/>
          <p:cNvSpPr>
            <a:spLocks noGrp="1"/>
          </p:cNvSpPr>
          <p:nvPr>
            <p:ph type="body" sz="quarter" idx="18" hasCustomPrompt="1"/>
          </p:nvPr>
        </p:nvSpPr>
        <p:spPr>
          <a:xfrm>
            <a:off x="4333875" y="6346825"/>
            <a:ext cx="3987800" cy="330200"/>
          </a:xfrm>
          <a:prstGeom prst="rect">
            <a:avLst/>
          </a:prstGeom>
        </p:spPr>
        <p:txBody>
          <a:bodyPr/>
          <a:lstStyle>
            <a:lvl1pPr marL="0" indent="0" algn="ctr">
              <a:buFontTx/>
              <a:buNone/>
              <a:defRPr sz="1200" b="0" i="1" baseline="0">
                <a:solidFill>
                  <a:srgbClr val="00B0F0"/>
                </a:solidFill>
              </a:defRPr>
            </a:lvl1pPr>
            <a:lvl2pPr>
              <a:defRPr sz="1200" b="1" i="1"/>
            </a:lvl2pPr>
            <a:lvl3pPr>
              <a:defRPr sz="1200" b="1" i="1"/>
            </a:lvl3pPr>
            <a:lvl4pPr>
              <a:defRPr sz="1200" b="1" i="1"/>
            </a:lvl4pPr>
            <a:lvl5pPr>
              <a:defRPr sz="1200" b="1" i="1"/>
            </a:lvl5pPr>
          </a:lstStyle>
          <a:p>
            <a:pPr lvl="0"/>
            <a:r>
              <a:rPr lang="en-US"/>
              <a:t>Author’s Full Name</a:t>
            </a:r>
          </a:p>
        </p:txBody>
      </p:sp>
    </p:spTree>
    <p:extLst>
      <p:ext uri="{BB962C8B-B14F-4D97-AF65-F5344CB8AC3E}">
        <p14:creationId xmlns:p14="http://schemas.microsoft.com/office/powerpoint/2010/main" val="377448493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8704105" y="6480968"/>
            <a:ext cx="2743200" cy="365125"/>
          </a:xfrm>
          <a:prstGeom prst="rect">
            <a:avLst/>
          </a:prstGeom>
        </p:spPr>
        <p:txBody>
          <a:bodyPr/>
          <a:lstStyle>
            <a:lvl1pPr algn="r">
              <a:defRPr sz="900" b="0" i="0">
                <a:solidFill>
                  <a:srgbClr val="00B0F0"/>
                </a:solidFill>
                <a:latin typeface="+mn-lt"/>
                <a:ea typeface="Arial" charset="0"/>
                <a:cs typeface="Arial" charset="0"/>
              </a:defRPr>
            </a:lvl1pPr>
          </a:lstStyle>
          <a:p>
            <a:fld id="{72890513-E58D-2644-ACDB-E89B1349FCEB}" type="slidenum">
              <a:rPr lang="en-US" smtClean="0"/>
              <a:pPr/>
              <a:t>‹#›</a:t>
            </a:fld>
            <a:endParaRPr lang="en-US"/>
          </a:p>
        </p:txBody>
      </p:sp>
      <p:sp>
        <p:nvSpPr>
          <p:cNvPr id="6" name="Text Placeholder 10"/>
          <p:cNvSpPr>
            <a:spLocks noGrp="1"/>
          </p:cNvSpPr>
          <p:nvPr>
            <p:ph type="body" sz="quarter" idx="18" hasCustomPrompt="1"/>
          </p:nvPr>
        </p:nvSpPr>
        <p:spPr>
          <a:xfrm>
            <a:off x="4333875" y="6346825"/>
            <a:ext cx="3987800" cy="330200"/>
          </a:xfrm>
          <a:prstGeom prst="rect">
            <a:avLst/>
          </a:prstGeom>
        </p:spPr>
        <p:txBody>
          <a:bodyPr/>
          <a:lstStyle>
            <a:lvl1pPr marL="0" indent="0" algn="ctr">
              <a:buFontTx/>
              <a:buNone/>
              <a:defRPr sz="1200" b="0" i="1" baseline="0">
                <a:solidFill>
                  <a:srgbClr val="00B0F0"/>
                </a:solidFill>
              </a:defRPr>
            </a:lvl1pPr>
            <a:lvl2pPr>
              <a:defRPr sz="1200" b="1" i="1"/>
            </a:lvl2pPr>
            <a:lvl3pPr>
              <a:defRPr sz="1200" b="1" i="1"/>
            </a:lvl3pPr>
            <a:lvl4pPr>
              <a:defRPr sz="1200" b="1" i="1"/>
            </a:lvl4pPr>
            <a:lvl5pPr>
              <a:defRPr sz="1200" b="1" i="1"/>
            </a:lvl5pPr>
          </a:lstStyle>
          <a:p>
            <a:pPr lvl="0"/>
            <a:r>
              <a:rPr lang="en-US"/>
              <a:t>Author’s Full Name</a:t>
            </a:r>
          </a:p>
        </p:txBody>
      </p:sp>
    </p:spTree>
    <p:extLst>
      <p:ext uri="{BB962C8B-B14F-4D97-AF65-F5344CB8AC3E}">
        <p14:creationId xmlns:p14="http://schemas.microsoft.com/office/powerpoint/2010/main" val="2037973152"/>
      </p:ext>
    </p:extLst>
  </p:cSld>
  <p:clrMapOvr>
    <a:masterClrMapping/>
  </p:clrMapOvr>
  <p:hf sldNum="0" hdr="0" ft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11" name="Title 1"/>
          <p:cNvSpPr>
            <a:spLocks noGrp="1"/>
          </p:cNvSpPr>
          <p:nvPr>
            <p:ph type="title" hasCustomPrompt="1"/>
          </p:nvPr>
        </p:nvSpPr>
        <p:spPr>
          <a:xfrm>
            <a:off x="681471" y="979687"/>
            <a:ext cx="8953827" cy="650329"/>
          </a:xfrm>
          <a:prstGeom prst="rect">
            <a:avLst/>
          </a:prstGeom>
        </p:spPr>
        <p:txBody>
          <a:bodyPr>
            <a:normAutofit/>
          </a:bodyPr>
          <a:lstStyle>
            <a:lvl1pPr algn="l">
              <a:defRPr sz="1800" b="1" i="0">
                <a:solidFill>
                  <a:srgbClr val="00A9FF"/>
                </a:solidFill>
                <a:latin typeface="Arial" charset="0"/>
                <a:ea typeface="Arial" charset="0"/>
                <a:cs typeface="Arial" charset="0"/>
              </a:defRPr>
            </a:lvl1pPr>
          </a:lstStyle>
          <a:p>
            <a:r>
              <a:rPr lang="en-US"/>
              <a:t>Click to edit master title style</a:t>
            </a:r>
          </a:p>
        </p:txBody>
      </p:sp>
      <p:sp>
        <p:nvSpPr>
          <p:cNvPr id="12" name="Content Placeholder 2"/>
          <p:cNvSpPr>
            <a:spLocks noGrp="1"/>
          </p:cNvSpPr>
          <p:nvPr>
            <p:ph idx="1"/>
          </p:nvPr>
        </p:nvSpPr>
        <p:spPr>
          <a:xfrm>
            <a:off x="681471" y="2032777"/>
            <a:ext cx="8953827" cy="3939398"/>
          </a:xfrm>
          <a:prstGeom prst="rect">
            <a:avLst/>
          </a:prstGeom>
        </p:spPr>
        <p:txBody>
          <a:bodyPr anchor="ctr">
            <a:normAutofit/>
          </a:bodyPr>
          <a:lstStyle>
            <a:lvl1pPr marL="228600" indent="-228600">
              <a:buClr>
                <a:srgbClr val="00A9FF"/>
              </a:buClr>
              <a:buFont typeface="Wingdings" charset="2"/>
              <a:buChar char="§"/>
              <a:defRPr sz="3200" b="0" i="0">
                <a:solidFill>
                  <a:schemeClr val="tx1"/>
                </a:solidFill>
                <a:latin typeface="Arial" charset="0"/>
                <a:ea typeface="Arial" charset="0"/>
                <a:cs typeface="Arial" charset="0"/>
              </a:defRPr>
            </a:lvl1pPr>
            <a:lvl2pPr marL="685800" indent="-228600">
              <a:buClr>
                <a:srgbClr val="00A9FF"/>
              </a:buClr>
              <a:buFont typeface="Wingdings" charset="2"/>
              <a:buChar char="§"/>
              <a:defRPr sz="3200" b="0" i="0">
                <a:solidFill>
                  <a:schemeClr val="tx1"/>
                </a:solidFill>
                <a:latin typeface="Arial" charset="0"/>
                <a:ea typeface="Arial" charset="0"/>
                <a:cs typeface="Arial" charset="0"/>
              </a:defRPr>
            </a:lvl2pPr>
            <a:lvl3pPr marL="1143000" indent="-228600">
              <a:buClr>
                <a:srgbClr val="00A9FF"/>
              </a:buClr>
              <a:buFont typeface="Wingdings" charset="2"/>
              <a:buChar char="§"/>
              <a:defRPr sz="3200" b="0" i="0">
                <a:solidFill>
                  <a:schemeClr val="tx1"/>
                </a:solidFill>
                <a:latin typeface="Arial" charset="0"/>
                <a:ea typeface="Arial" charset="0"/>
                <a:cs typeface="Arial" charset="0"/>
              </a:defRPr>
            </a:lvl3pPr>
            <a:lvl4pPr marL="1600200" indent="-228600">
              <a:buClr>
                <a:srgbClr val="00A9FF"/>
              </a:buClr>
              <a:buFont typeface="Wingdings" charset="2"/>
              <a:buChar char="§"/>
              <a:defRPr sz="3200" b="0" i="0">
                <a:solidFill>
                  <a:schemeClr val="tx1"/>
                </a:solidFill>
                <a:latin typeface="Arial" charset="0"/>
                <a:ea typeface="Arial" charset="0"/>
                <a:cs typeface="Arial" charset="0"/>
              </a:defRPr>
            </a:lvl4pPr>
            <a:lvl5pPr marL="2057400" indent="-228600">
              <a:buClr>
                <a:srgbClr val="00A9FF"/>
              </a:buClr>
              <a:buFont typeface="Wingdings" charset="2"/>
              <a:buChar char="§"/>
              <a:defRPr sz="3200" b="0" i="0">
                <a:solidFill>
                  <a:schemeClr val="tx1"/>
                </a:solidFill>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7523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7" name="Picture Placeholder 2"/>
          <p:cNvSpPr>
            <a:spLocks noGrp="1" noChangeAspect="1"/>
          </p:cNvSpPr>
          <p:nvPr>
            <p:ph type="pic" idx="1"/>
          </p:nvPr>
        </p:nvSpPr>
        <p:spPr>
          <a:xfrm>
            <a:off x="698269" y="979688"/>
            <a:ext cx="10231669" cy="5881540"/>
          </a:xfrm>
          <a:prstGeom prst="rect">
            <a:avLst/>
          </a:prstGeo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solidFill>
                  <a:schemeClr val="bg2">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239574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1">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10" name="Title 1"/>
          <p:cNvSpPr>
            <a:spLocks noGrp="1"/>
          </p:cNvSpPr>
          <p:nvPr>
            <p:ph type="title"/>
          </p:nvPr>
        </p:nvSpPr>
        <p:spPr>
          <a:xfrm>
            <a:off x="661743" y="2032776"/>
            <a:ext cx="3938833" cy="1581961"/>
          </a:xfrm>
          <a:prstGeom prst="rect">
            <a:avLst/>
          </a:prstGeom>
        </p:spPr>
        <p:txBody>
          <a:bodyPr anchor="t">
            <a:normAutofit/>
          </a:bodyPr>
          <a:lstStyle>
            <a:lvl1pPr algn="l">
              <a:defRPr sz="3200" b="0" i="0">
                <a:solidFill>
                  <a:srgbClr val="00B0F0"/>
                </a:solidFill>
                <a:latin typeface="Arial" charset="0"/>
                <a:ea typeface="Arial" charset="0"/>
                <a:cs typeface="Arial" charset="0"/>
              </a:defRPr>
            </a:lvl1pPr>
          </a:lstStyle>
          <a:p>
            <a:r>
              <a:rPr lang="en-US"/>
              <a:t>Click to edit Master title style</a:t>
            </a:r>
          </a:p>
        </p:txBody>
      </p:sp>
      <p:sp>
        <p:nvSpPr>
          <p:cNvPr id="14" name="Subtitle 2"/>
          <p:cNvSpPr>
            <a:spLocks noGrp="1"/>
          </p:cNvSpPr>
          <p:nvPr>
            <p:ph type="subTitle" idx="1"/>
          </p:nvPr>
        </p:nvSpPr>
        <p:spPr>
          <a:xfrm>
            <a:off x="661743" y="3814534"/>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58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9" name="Content Placeholder 3"/>
          <p:cNvSpPr>
            <a:spLocks noGrp="1"/>
          </p:cNvSpPr>
          <p:nvPr>
            <p:ph sz="half" idx="2"/>
          </p:nvPr>
        </p:nvSpPr>
        <p:spPr>
          <a:xfrm>
            <a:off x="773410" y="2032777"/>
            <a:ext cx="4869744" cy="4345329"/>
          </a:xfrm>
          <a:prstGeom prst="rect">
            <a:avLst/>
          </a:prstGeom>
        </p:spPr>
        <p:txBody>
          <a:bodyPr>
            <a:noAutofit/>
          </a:bodyPr>
          <a:lstStyle>
            <a:lvl1pPr marL="228600" indent="-228600">
              <a:lnSpc>
                <a:spcPct val="100000"/>
              </a:lnSpc>
              <a:buClr>
                <a:srgbClr val="00A9FF"/>
              </a:buClr>
              <a:buFont typeface="Wingdings" charset="2"/>
              <a:buChar char="§"/>
              <a:defRPr sz="3200" b="0">
                <a:solidFill>
                  <a:schemeClr val="tx1"/>
                </a:solidFill>
              </a:defRPr>
            </a:lvl1pPr>
            <a:lvl2pPr marL="685800" indent="-228600">
              <a:lnSpc>
                <a:spcPct val="100000"/>
              </a:lnSpc>
              <a:buClr>
                <a:srgbClr val="00A9FF"/>
              </a:buClr>
              <a:buFont typeface="Wingdings" charset="2"/>
              <a:buChar char="§"/>
              <a:defRPr sz="3200" b="0">
                <a:solidFill>
                  <a:schemeClr val="tx1"/>
                </a:solidFill>
              </a:defRPr>
            </a:lvl2pPr>
            <a:lvl3pPr marL="1143000" indent="-228600">
              <a:lnSpc>
                <a:spcPct val="100000"/>
              </a:lnSpc>
              <a:buClr>
                <a:srgbClr val="00A9FF"/>
              </a:buClr>
              <a:buFont typeface="Wingdings" charset="2"/>
              <a:buChar char="§"/>
              <a:defRPr sz="3200" b="0">
                <a:solidFill>
                  <a:schemeClr val="tx1"/>
                </a:solidFill>
              </a:defRPr>
            </a:lvl3pPr>
            <a:lvl4pPr>
              <a:defRPr sz="3200"/>
            </a:lvl4pPr>
            <a:lvl5pPr>
              <a:defRPr sz="3200"/>
            </a:lvl5pPr>
          </a:lstStyle>
          <a:p>
            <a:pPr lvl="0"/>
            <a:r>
              <a:rPr lang="en-US"/>
              <a:t>Click to edit Master text styles</a:t>
            </a:r>
          </a:p>
          <a:p>
            <a:pPr lvl="1"/>
            <a:r>
              <a:rPr lang="en-US"/>
              <a:t>Second level</a:t>
            </a:r>
          </a:p>
          <a:p>
            <a:pPr lvl="2"/>
            <a:r>
              <a:rPr lang="en-US"/>
              <a:t>Third level</a:t>
            </a:r>
          </a:p>
        </p:txBody>
      </p:sp>
      <p:sp>
        <p:nvSpPr>
          <p:cNvPr id="10" name="Content Placeholder 3"/>
          <p:cNvSpPr>
            <a:spLocks noGrp="1"/>
          </p:cNvSpPr>
          <p:nvPr>
            <p:ph sz="half" idx="13"/>
          </p:nvPr>
        </p:nvSpPr>
        <p:spPr>
          <a:xfrm>
            <a:off x="5968073" y="2032777"/>
            <a:ext cx="4869744" cy="4345329"/>
          </a:xfrm>
          <a:prstGeom prst="rect">
            <a:avLst/>
          </a:prstGeom>
        </p:spPr>
        <p:txBody>
          <a:bodyPr>
            <a:noAutofit/>
          </a:bodyPr>
          <a:lstStyle>
            <a:lvl1pPr marL="228600" indent="-228600">
              <a:lnSpc>
                <a:spcPct val="100000"/>
              </a:lnSpc>
              <a:buClr>
                <a:srgbClr val="00A9FF"/>
              </a:buClr>
              <a:buFont typeface="Wingdings" charset="2"/>
              <a:buChar char="§"/>
              <a:defRPr sz="3200" b="0">
                <a:solidFill>
                  <a:schemeClr val="tx1"/>
                </a:solidFill>
              </a:defRPr>
            </a:lvl1pPr>
            <a:lvl2pPr marL="685800" indent="-228600">
              <a:lnSpc>
                <a:spcPct val="100000"/>
              </a:lnSpc>
              <a:buClr>
                <a:srgbClr val="00A9FF"/>
              </a:buClr>
              <a:buFont typeface="Wingdings" charset="2"/>
              <a:buChar char="§"/>
              <a:defRPr sz="3200" b="0">
                <a:solidFill>
                  <a:schemeClr val="tx1"/>
                </a:solidFill>
              </a:defRPr>
            </a:lvl2pPr>
            <a:lvl3pPr marL="1143000" indent="-228600">
              <a:lnSpc>
                <a:spcPct val="100000"/>
              </a:lnSpc>
              <a:buClr>
                <a:srgbClr val="00A9FF"/>
              </a:buClr>
              <a:buFont typeface="Wingdings" charset="2"/>
              <a:buChar char="§"/>
              <a:defRPr sz="3200" b="0">
                <a:solidFill>
                  <a:schemeClr val="tx1"/>
                </a:solidFill>
              </a:defRPr>
            </a:lvl3pPr>
            <a:lvl4pPr>
              <a:defRPr sz="3200"/>
            </a:lvl4pPr>
            <a:lvl5pPr>
              <a:defRPr sz="3200"/>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0661670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4102315"/>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86" r:id="rId4"/>
    <p:sldLayoutId id="2147483817" r:id="rId5"/>
    <p:sldLayoutId id="2147483770" r:id="rId6"/>
    <p:sldLayoutId id="2147483784" r:id="rId7"/>
    <p:sldLayoutId id="2147483771" r:id="rId8"/>
    <p:sldLayoutId id="2147483774" r:id="rId9"/>
    <p:sldLayoutId id="2147483775" r:id="rId10"/>
    <p:sldLayoutId id="2147483776" r:id="rId11"/>
    <p:sldLayoutId id="2147483777" r:id="rId12"/>
    <p:sldLayoutId id="2147483778" r:id="rId13"/>
    <p:sldLayoutId id="2147483779" r:id="rId14"/>
    <p:sldLayoutId id="2147483780" r:id="rId15"/>
    <p:sldLayoutId id="2147483781" r:id="rId16"/>
    <p:sldLayoutId id="2147483782" r:id="rId17"/>
    <p:sldLayoutId id="2147483788" r:id="rId18"/>
    <p:sldLayoutId id="2147483818" r:id="rId19"/>
    <p:sldLayoutId id="2147483827" r:id="rId20"/>
    <p:sldLayoutId id="2147483825" r:id="rId21"/>
    <p:sldLayoutId id="2147483826" r:id="rId22"/>
    <p:sldLayoutId id="2147483790" r:id="rId23"/>
    <p:sldLayoutId id="2147483791" r:id="rId24"/>
    <p:sldLayoutId id="2147483793" r:id="rId25"/>
    <p:sldLayoutId id="2147483794" r:id="rId26"/>
    <p:sldLayoutId id="2147483795" r:id="rId27"/>
    <p:sldLayoutId id="2147483798" r:id="rId28"/>
    <p:sldLayoutId id="2147483799" r:id="rId29"/>
    <p:sldLayoutId id="2147483800" r:id="rId30"/>
    <p:sldLayoutId id="2147483801" r:id="rId31"/>
    <p:sldLayoutId id="2147483802" r:id="rId32"/>
    <p:sldLayoutId id="2147483803" r:id="rId33"/>
    <p:sldLayoutId id="2147483804" r:id="rId34"/>
    <p:sldLayoutId id="2147483805" r:id="rId35"/>
    <p:sldLayoutId id="2147483806" r:id="rId36"/>
    <p:sldLayoutId id="2147483807" r:id="rId37"/>
    <p:sldLayoutId id="2147483808" r:id="rId38"/>
    <p:sldLayoutId id="2147483809" r:id="rId39"/>
    <p:sldLayoutId id="2147483810" r:id="rId40"/>
    <p:sldLayoutId id="2147483811" r:id="rId41"/>
    <p:sldLayoutId id="2147483812" r:id="rId42"/>
    <p:sldLayoutId id="2147483813" r:id="rId43"/>
    <p:sldLayoutId id="2147483796" r:id="rId44"/>
    <p:sldLayoutId id="2147483821" r:id="rId45"/>
    <p:sldLayoutId id="2147483823" r:id="rId46"/>
    <p:sldLayoutId id="2147483819" r:id="rId47"/>
    <p:sldLayoutId id="2147483820" r:id="rId48"/>
    <p:sldLayoutId id="2147483814" r:id="rId49"/>
    <p:sldLayoutId id="2147483815" r:id="rId50"/>
    <p:sldLayoutId id="2147483816" r:id="rId51"/>
    <p:sldLayoutId id="2147483824" r:id="rId52"/>
    <p:sldLayoutId id="2147483828" r:id="rId53"/>
    <p:sldLayoutId id="2147483829" r:id="rId54"/>
    <p:sldLayoutId id="2147483830" r:id="rId55"/>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4.jpeg"/><Relationship Id="rId7" Type="http://schemas.openxmlformats.org/officeDocument/2006/relationships/oleObject" Target="../embeddings/oleObject1.bin"/><Relationship Id="rId2" Type="http://schemas.openxmlformats.org/officeDocument/2006/relationships/image" Target="../media/image53.jpeg"/><Relationship Id="rId1" Type="http://schemas.openxmlformats.org/officeDocument/2006/relationships/slideLayout" Target="../slideLayouts/slideLayout6.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image" Target="../media/image55.jpeg"/></Relationships>
</file>

<file path=ppt/slides/_rels/slide13.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image" Target="../media/image59.jpeg"/><Relationship Id="rId7" Type="http://schemas.openxmlformats.org/officeDocument/2006/relationships/image" Target="../media/image62.jpeg"/><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microsoft.com/office/2007/relationships/hdphoto" Target="../media/hdphoto1.wdp"/><Relationship Id="rId11" Type="http://schemas.openxmlformats.org/officeDocument/2006/relationships/image" Target="../media/image66.jpg"/><Relationship Id="rId5" Type="http://schemas.openxmlformats.org/officeDocument/2006/relationships/image" Target="../media/image61.jpeg"/><Relationship Id="rId10" Type="http://schemas.openxmlformats.org/officeDocument/2006/relationships/image" Target="../media/image65.jpeg"/><Relationship Id="rId4" Type="http://schemas.openxmlformats.org/officeDocument/2006/relationships/image" Target="../media/image60.jpg"/><Relationship Id="rId9" Type="http://schemas.openxmlformats.org/officeDocument/2006/relationships/image" Target="../media/image64.png"/></Relationships>
</file>

<file path=ppt/slides/_rels/slide14.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8.xml"/><Relationship Id="rId6" Type="http://schemas.openxmlformats.org/officeDocument/2006/relationships/image" Target="../media/image70.jpeg"/><Relationship Id="rId5" Type="http://schemas.openxmlformats.org/officeDocument/2006/relationships/image" Target="../media/image69.jpe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xml"/><Relationship Id="rId1" Type="http://schemas.openxmlformats.org/officeDocument/2006/relationships/slideLayout" Target="../slideLayouts/slideLayout54.xml"/><Relationship Id="rId6" Type="http://schemas.openxmlformats.org/officeDocument/2006/relationships/image" Target="../media/image74.jpeg"/><Relationship Id="rId5" Type="http://schemas.openxmlformats.org/officeDocument/2006/relationships/image" Target="../media/image73.png"/><Relationship Id="rId4" Type="http://schemas.openxmlformats.org/officeDocument/2006/relationships/image" Target="../media/image7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jp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7.png"/><Relationship Id="rId7" Type="http://schemas.openxmlformats.org/officeDocument/2006/relationships/image" Target="../media/image66.jpg"/><Relationship Id="rId2" Type="http://schemas.openxmlformats.org/officeDocument/2006/relationships/image" Target="../media/image51.png"/><Relationship Id="rId1" Type="http://schemas.openxmlformats.org/officeDocument/2006/relationships/slideLayout" Target="../slideLayouts/slideLayout22.xml"/><Relationship Id="rId6" Type="http://schemas.openxmlformats.org/officeDocument/2006/relationships/image" Target="../media/image80.png"/><Relationship Id="rId5" Type="http://schemas.openxmlformats.org/officeDocument/2006/relationships/image" Target="../media/image79.png"/><Relationship Id="rId10" Type="http://schemas.openxmlformats.org/officeDocument/2006/relationships/image" Target="../media/image83.png"/><Relationship Id="rId4" Type="http://schemas.openxmlformats.org/officeDocument/2006/relationships/image" Target="../media/image78.png"/><Relationship Id="rId9" Type="http://schemas.openxmlformats.org/officeDocument/2006/relationships/image" Target="../media/image82.png"/></Relationships>
</file>

<file path=ppt/slides/_rels/slide19.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image" Target="../media/image51.png"/><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55.xml"/></Relationships>
</file>

<file path=ppt/slides/_rels/slide20.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87.tiff"/><Relationship Id="rId2" Type="http://schemas.openxmlformats.org/officeDocument/2006/relationships/image" Target="../media/image86.tiff"/><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slideLayout" Target="../slideLayouts/slideLayout2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54.xml"/></Relationships>
</file>

<file path=ppt/slides/_rels/slide5.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image" Target="../media/image43.png"/><Relationship Id="rId1" Type="http://schemas.openxmlformats.org/officeDocument/2006/relationships/slideLayout" Target="../slideLayouts/slideLayout22.xml"/><Relationship Id="rId5" Type="http://schemas.openxmlformats.org/officeDocument/2006/relationships/image" Target="../media/image46.png"/><Relationship Id="rId4" Type="http://schemas.openxmlformats.org/officeDocument/2006/relationships/image" Target="../media/image4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C9611-6B87-4DD6-802C-6616C0922FFE}"/>
              </a:ext>
            </a:extLst>
          </p:cNvPr>
          <p:cNvSpPr>
            <a:spLocks noGrp="1"/>
          </p:cNvSpPr>
          <p:nvPr>
            <p:ph type="ctrTitle"/>
          </p:nvPr>
        </p:nvSpPr>
        <p:spPr>
          <a:xfrm>
            <a:off x="526307" y="895955"/>
            <a:ext cx="5866876" cy="2082023"/>
          </a:xfrm>
        </p:spPr>
        <p:txBody>
          <a:bodyPr>
            <a:normAutofit/>
          </a:bodyPr>
          <a:lstStyle/>
          <a:p>
            <a:r>
              <a:rPr lang="en-US" b="0" dirty="0">
                <a:solidFill>
                  <a:srgbClr val="0EC2FA"/>
                </a:solidFill>
              </a:rPr>
              <a:t>A Canadian Accelerator Contribution to the Electron Ion Collider </a:t>
            </a:r>
            <a:endParaRPr lang="en-CA" b="0" dirty="0">
              <a:solidFill>
                <a:srgbClr val="0EC2FA"/>
              </a:solidFill>
            </a:endParaRPr>
          </a:p>
        </p:txBody>
      </p:sp>
      <p:sp>
        <p:nvSpPr>
          <p:cNvPr id="3" name="Subtitle 2">
            <a:extLst>
              <a:ext uri="{FF2B5EF4-FFF2-40B4-BE49-F238E27FC236}">
                <a16:creationId xmlns:a16="http://schemas.microsoft.com/office/drawing/2014/main" id="{089E852D-5052-41EF-9A1B-0DE7A51335BC}"/>
              </a:ext>
            </a:extLst>
          </p:cNvPr>
          <p:cNvSpPr>
            <a:spLocks noGrp="1"/>
          </p:cNvSpPr>
          <p:nvPr>
            <p:ph type="subTitle" idx="1"/>
          </p:nvPr>
        </p:nvSpPr>
        <p:spPr>
          <a:xfrm>
            <a:off x="526307" y="2821069"/>
            <a:ext cx="6091597" cy="3716549"/>
          </a:xfrm>
        </p:spPr>
        <p:txBody>
          <a:bodyPr>
            <a:noAutofit/>
          </a:bodyPr>
          <a:lstStyle/>
          <a:p>
            <a:pPr>
              <a:lnSpc>
                <a:spcPct val="100000"/>
              </a:lnSpc>
              <a:spcBef>
                <a:spcPts val="600"/>
              </a:spcBef>
            </a:pPr>
            <a:r>
              <a:rPr lang="en-CA" dirty="0"/>
              <a:t>Robert Laxdal</a:t>
            </a:r>
          </a:p>
          <a:p>
            <a:pPr>
              <a:lnSpc>
                <a:spcPct val="100000"/>
              </a:lnSpc>
              <a:spcBef>
                <a:spcPts val="600"/>
              </a:spcBef>
            </a:pPr>
            <a:r>
              <a:rPr lang="en-CA" dirty="0"/>
              <a:t>Deputy Director, Accelerator Division</a:t>
            </a:r>
          </a:p>
          <a:p>
            <a:pPr>
              <a:lnSpc>
                <a:spcPct val="100000"/>
              </a:lnSpc>
              <a:spcBef>
                <a:spcPts val="600"/>
              </a:spcBef>
            </a:pPr>
            <a:r>
              <a:rPr lang="en-CA" dirty="0"/>
              <a:t>TRIUMF, Canada</a:t>
            </a:r>
          </a:p>
          <a:p>
            <a:pPr>
              <a:lnSpc>
                <a:spcPct val="100000"/>
              </a:lnSpc>
              <a:spcBef>
                <a:spcPts val="600"/>
              </a:spcBef>
            </a:pPr>
            <a:endParaRPr lang="en-CA" dirty="0"/>
          </a:p>
          <a:p>
            <a:pPr algn="l"/>
            <a:r>
              <a:rPr lang="en-US" b="1" i="0" u="none" strike="noStrike" baseline="0" dirty="0"/>
              <a:t>Collaborators: </a:t>
            </a:r>
          </a:p>
          <a:p>
            <a:pPr algn="l"/>
            <a:r>
              <a:rPr lang="en-US" dirty="0"/>
              <a:t>TRIUMF: O. Kester, P. Kolb, N. Smith, Z. Yao</a:t>
            </a:r>
          </a:p>
          <a:p>
            <a:pPr algn="l"/>
            <a:r>
              <a:rPr lang="en-US" dirty="0"/>
              <a:t>U. Manitoba: </a:t>
            </a:r>
            <a:r>
              <a:rPr lang="en-US" b="0" i="0" u="none" strike="noStrike" baseline="0" dirty="0"/>
              <a:t>W. </a:t>
            </a:r>
            <a:r>
              <a:rPr lang="en-US" dirty="0"/>
              <a:t>Deconinck, </a:t>
            </a:r>
            <a:r>
              <a:rPr lang="en-CA" sz="1800" kern="0" dirty="0">
                <a:effectLst/>
                <a:ea typeface="Aptos" panose="020B0004020202020204" pitchFamily="34" charset="0"/>
                <a:cs typeface="Aptos" panose="020B0004020202020204" pitchFamily="34" charset="0"/>
              </a:rPr>
              <a:t>M. Gericke, </a:t>
            </a:r>
            <a:r>
              <a:rPr lang="en-CA" sz="1800" dirty="0">
                <a:solidFill>
                  <a:srgbClr val="000000"/>
                </a:solidFill>
                <a:effectLst/>
                <a:ea typeface="Calibri" panose="020F0502020204030204" pitchFamily="34" charset="0"/>
              </a:rPr>
              <a:t>S. Longo, </a:t>
            </a:r>
            <a:r>
              <a:rPr lang="en-US" dirty="0"/>
              <a:t>J. </a:t>
            </a:r>
            <a:r>
              <a:rPr lang="en-CA" dirty="0"/>
              <a:t>Mammei </a:t>
            </a:r>
          </a:p>
          <a:p>
            <a:pPr algn="l"/>
            <a:r>
              <a:rPr lang="en-US" b="0" i="0" u="none" strike="noStrike" baseline="0" dirty="0"/>
              <a:t>U. Regina: G. Huber, </a:t>
            </a:r>
            <a:r>
              <a:rPr lang="en-CA" sz="1800" dirty="0">
                <a:solidFill>
                  <a:srgbClr val="000000"/>
                </a:solidFill>
                <a:effectLst/>
                <a:ea typeface="Calibri" panose="020F0502020204030204" pitchFamily="34" charset="0"/>
              </a:rPr>
              <a:t>Z. Papandreou</a:t>
            </a:r>
            <a:endParaRPr lang="en-US" b="0" i="0" u="none" strike="noStrike" baseline="0" dirty="0"/>
          </a:p>
          <a:p>
            <a:pPr algn="l"/>
            <a:r>
              <a:rPr lang="en-US" dirty="0"/>
              <a:t>Mt Allison: D. Hornidge</a:t>
            </a:r>
          </a:p>
          <a:p>
            <a:pPr algn="l"/>
            <a:r>
              <a:rPr lang="en-US" dirty="0"/>
              <a:t>UVic: T. Junginger</a:t>
            </a:r>
          </a:p>
        </p:txBody>
      </p:sp>
      <p:grpSp>
        <p:nvGrpSpPr>
          <p:cNvPr id="9" name="Group 8">
            <a:extLst>
              <a:ext uri="{FF2B5EF4-FFF2-40B4-BE49-F238E27FC236}">
                <a16:creationId xmlns:a16="http://schemas.microsoft.com/office/drawing/2014/main" id="{6E8B9D07-3AD0-4424-9FCB-E8466ED7660F}"/>
              </a:ext>
            </a:extLst>
          </p:cNvPr>
          <p:cNvGrpSpPr/>
          <p:nvPr/>
        </p:nvGrpSpPr>
        <p:grpSpPr>
          <a:xfrm>
            <a:off x="6940626" y="474171"/>
            <a:ext cx="5085390" cy="5909657"/>
            <a:chOff x="5345367" y="0"/>
            <a:chExt cx="6285292" cy="6858000"/>
          </a:xfrm>
        </p:grpSpPr>
        <p:pic>
          <p:nvPicPr>
            <p:cNvPr id="5" name="Picture 4">
              <a:extLst>
                <a:ext uri="{FF2B5EF4-FFF2-40B4-BE49-F238E27FC236}">
                  <a16:creationId xmlns:a16="http://schemas.microsoft.com/office/drawing/2014/main" id="{AC5E8330-923D-47CC-A72B-CDF239027D6F}"/>
                </a:ext>
              </a:extLst>
            </p:cNvPr>
            <p:cNvPicPr>
              <a:picLocks noChangeAspect="1"/>
            </p:cNvPicPr>
            <p:nvPr/>
          </p:nvPicPr>
          <p:blipFill>
            <a:blip r:embed="rId2"/>
            <a:stretch>
              <a:fillRect/>
            </a:stretch>
          </p:blipFill>
          <p:spPr>
            <a:xfrm>
              <a:off x="5345367" y="0"/>
              <a:ext cx="6285292" cy="6858000"/>
            </a:xfrm>
            <a:prstGeom prst="rect">
              <a:avLst/>
            </a:prstGeom>
          </p:spPr>
        </p:pic>
        <p:sp>
          <p:nvSpPr>
            <p:cNvPr id="8" name="TextBox 7">
              <a:extLst>
                <a:ext uri="{FF2B5EF4-FFF2-40B4-BE49-F238E27FC236}">
                  <a16:creationId xmlns:a16="http://schemas.microsoft.com/office/drawing/2014/main" id="{FB434C37-3DFD-4679-8415-48490398B4DC}"/>
                </a:ext>
              </a:extLst>
            </p:cNvPr>
            <p:cNvSpPr txBox="1"/>
            <p:nvPr/>
          </p:nvSpPr>
          <p:spPr>
            <a:xfrm>
              <a:off x="7873482" y="1935410"/>
              <a:ext cx="1210589" cy="369332"/>
            </a:xfrm>
            <a:prstGeom prst="rect">
              <a:avLst/>
            </a:prstGeom>
            <a:solidFill>
              <a:schemeClr val="bg1"/>
            </a:solidFill>
          </p:spPr>
          <p:txBody>
            <a:bodyPr wrap="none" rtlCol="0">
              <a:spAutoFit/>
            </a:bodyPr>
            <a:lstStyle/>
            <a:p>
              <a:pPr algn="ctr"/>
              <a:r>
                <a:rPr lang="en-US"/>
                <a:t>     EIC     </a:t>
              </a:r>
              <a:endParaRPr lang="en-CA"/>
            </a:p>
          </p:txBody>
        </p:sp>
        <p:pic>
          <p:nvPicPr>
            <p:cNvPr id="7" name="Picture 4" descr="Canada - Wikipedia">
              <a:extLst>
                <a:ext uri="{FF2B5EF4-FFF2-40B4-BE49-F238E27FC236}">
                  <a16:creationId xmlns:a16="http://schemas.microsoft.com/office/drawing/2014/main" id="{4C6F2040-2912-4595-A6CC-7296A1554D21}"/>
                </a:ext>
              </a:extLst>
            </p:cNvPr>
            <p:cNvPicPr>
              <a:picLocks noChangeAspect="1" noChangeArrowheads="1"/>
            </p:cNvPicPr>
            <p:nvPr/>
          </p:nvPicPr>
          <p:blipFill rotWithShape="1">
            <a:blip r:embed="rId3">
              <a:alphaModFix amt="50000"/>
              <a:extLst>
                <a:ext uri="{28A0092B-C50C-407E-A947-70E740481C1C}">
                  <a14:useLocalDpi xmlns:a14="http://schemas.microsoft.com/office/drawing/2010/main" val="0"/>
                </a:ext>
              </a:extLst>
            </a:blip>
            <a:srcRect l="30565" t="6546" r="30113" b="6546"/>
            <a:stretch/>
          </p:blipFill>
          <p:spPr bwMode="auto">
            <a:xfrm>
              <a:off x="7784674" y="1324346"/>
              <a:ext cx="1406678" cy="155451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918107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32A34-0551-4EED-9202-04F5F00D0803}"/>
              </a:ext>
            </a:extLst>
          </p:cNvPr>
          <p:cNvSpPr>
            <a:spLocks noGrp="1"/>
          </p:cNvSpPr>
          <p:nvPr>
            <p:ph type="title"/>
          </p:nvPr>
        </p:nvSpPr>
        <p:spPr>
          <a:xfrm>
            <a:off x="2096654" y="2878512"/>
            <a:ext cx="8128001" cy="676102"/>
          </a:xfrm>
        </p:spPr>
        <p:txBody>
          <a:bodyPr/>
          <a:lstStyle/>
          <a:p>
            <a:pPr algn="ctr"/>
            <a:r>
              <a:rPr lang="en-US" b="1" dirty="0"/>
              <a:t>TRIUMF’s SRF Capabilities</a:t>
            </a:r>
          </a:p>
        </p:txBody>
      </p:sp>
    </p:spTree>
    <p:extLst>
      <p:ext uri="{BB962C8B-B14F-4D97-AF65-F5344CB8AC3E}">
        <p14:creationId xmlns:p14="http://schemas.microsoft.com/office/powerpoint/2010/main" val="2158129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0A04785-2123-40A7-A11B-9A945CCE45D6}"/>
              </a:ext>
            </a:extLst>
          </p:cNvPr>
          <p:cNvGrpSpPr/>
          <p:nvPr/>
        </p:nvGrpSpPr>
        <p:grpSpPr>
          <a:xfrm>
            <a:off x="47260" y="700532"/>
            <a:ext cx="6975698" cy="6133404"/>
            <a:chOff x="47260" y="700532"/>
            <a:chExt cx="6975698" cy="6133404"/>
          </a:xfrm>
        </p:grpSpPr>
        <p:pic>
          <p:nvPicPr>
            <p:cNvPr id="4" name="Picture 3">
              <a:extLst>
                <a:ext uri="{FF2B5EF4-FFF2-40B4-BE49-F238E27FC236}">
                  <a16:creationId xmlns:a16="http://schemas.microsoft.com/office/drawing/2014/main" id="{47F84217-935F-454C-AB88-5183FDBABAA3}"/>
                </a:ext>
              </a:extLst>
            </p:cNvPr>
            <p:cNvPicPr>
              <a:picLocks noChangeAspect="1"/>
            </p:cNvPicPr>
            <p:nvPr/>
          </p:nvPicPr>
          <p:blipFill rotWithShape="1">
            <a:blip r:embed="rId3"/>
            <a:srcRect l="6720" t="4971" r="4794" b="8709"/>
            <a:stretch/>
          </p:blipFill>
          <p:spPr>
            <a:xfrm>
              <a:off x="47260" y="700532"/>
              <a:ext cx="6975698" cy="6133404"/>
            </a:xfrm>
            <a:prstGeom prst="rect">
              <a:avLst/>
            </a:prstGeom>
          </p:spPr>
        </p:pic>
        <p:sp>
          <p:nvSpPr>
            <p:cNvPr id="5" name="Rectangle 4">
              <a:extLst>
                <a:ext uri="{FF2B5EF4-FFF2-40B4-BE49-F238E27FC236}">
                  <a16:creationId xmlns:a16="http://schemas.microsoft.com/office/drawing/2014/main" id="{A82C1FE3-C4D5-441C-BB81-6ADD523C3CA5}"/>
                </a:ext>
              </a:extLst>
            </p:cNvPr>
            <p:cNvSpPr/>
            <p:nvPr/>
          </p:nvSpPr>
          <p:spPr>
            <a:xfrm>
              <a:off x="47260" y="768088"/>
              <a:ext cx="1986858" cy="13189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6" name="TextBox 5"/>
          <p:cNvSpPr txBox="1"/>
          <p:nvPr/>
        </p:nvSpPr>
        <p:spPr>
          <a:xfrm>
            <a:off x="2418151" y="6139809"/>
            <a:ext cx="1029696" cy="584773"/>
          </a:xfrm>
          <a:prstGeom prst="rect">
            <a:avLst/>
          </a:prstGeom>
          <a:solidFill>
            <a:schemeClr val="bg1">
              <a:alpha val="75000"/>
            </a:schemeClr>
          </a:solidFill>
        </p:spPr>
        <p:txBody>
          <a:bodyPr wrap="none" lIns="36000" tIns="36000" rIns="36000" bIns="36000">
            <a:spAutoFit/>
          </a:bodyPr>
          <a:lstStyle/>
          <a:p>
            <a:pPr>
              <a:defRPr/>
            </a:pPr>
            <a:r>
              <a:rPr lang="en-US" sz="1600" b="1">
                <a:solidFill>
                  <a:srgbClr val="002060"/>
                </a:solidFill>
              </a:rPr>
              <a:t>520 MeV</a:t>
            </a:r>
          </a:p>
          <a:p>
            <a:pPr>
              <a:defRPr/>
            </a:pPr>
            <a:r>
              <a:rPr lang="en-US" sz="1600" b="1">
                <a:solidFill>
                  <a:srgbClr val="002060"/>
                </a:solidFill>
              </a:rPr>
              <a:t>Cyclotron</a:t>
            </a:r>
          </a:p>
        </p:txBody>
      </p:sp>
      <p:sp>
        <p:nvSpPr>
          <p:cNvPr id="3" name="Rectangle 2"/>
          <p:cNvSpPr/>
          <p:nvPr/>
        </p:nvSpPr>
        <p:spPr>
          <a:xfrm>
            <a:off x="2188307" y="687917"/>
            <a:ext cx="3786716" cy="1435100"/>
          </a:xfrm>
          <a:prstGeom prst="rect">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CA" sz="2400"/>
          </a:p>
        </p:txBody>
      </p:sp>
      <p:sp>
        <p:nvSpPr>
          <p:cNvPr id="26631" name="TextBox 3"/>
          <p:cNvSpPr txBox="1">
            <a:spLocks noChangeArrowheads="1"/>
          </p:cNvSpPr>
          <p:nvPr/>
        </p:nvSpPr>
        <p:spPr bwMode="auto">
          <a:xfrm>
            <a:off x="3097540" y="925357"/>
            <a:ext cx="1068553" cy="626701"/>
          </a:xfrm>
          <a:prstGeom prst="rect">
            <a:avLst/>
          </a:prstGeom>
          <a:solidFill>
            <a:srgbClr val="D9F1E2"/>
          </a:solidFill>
          <a:ln>
            <a:noFill/>
          </a:ln>
        </p:spPr>
        <p:txBody>
          <a:bodyPr wrap="none" lIns="36000" tIns="36000" rIns="36000" bIns="36000">
            <a:spAutoFit/>
          </a:bodyPr>
          <a:lstStyle>
            <a:lvl1pPr>
              <a:spcBef>
                <a:spcPct val="20000"/>
              </a:spcBef>
              <a:buFont typeface="Arial" panose="020B0604020202020204" pitchFamily="34" charset="0"/>
              <a:buChar char="•"/>
              <a:defRPr sz="2800">
                <a:solidFill>
                  <a:schemeClr val="tx1"/>
                </a:solidFill>
                <a:latin typeface="Myriad Pro"/>
                <a:ea typeface="Myriad Pro"/>
                <a:cs typeface="Myriad Pro"/>
              </a:defRPr>
            </a:lvl1pPr>
            <a:lvl2pPr marL="742950" indent="-285750">
              <a:spcBef>
                <a:spcPct val="20000"/>
              </a:spcBef>
              <a:buFont typeface="Arial" panose="020B0604020202020204" pitchFamily="34" charset="0"/>
              <a:buChar char="–"/>
              <a:defRPr sz="2400">
                <a:solidFill>
                  <a:schemeClr val="tx1"/>
                </a:solidFill>
                <a:latin typeface="Myriad Pro"/>
                <a:ea typeface="Myriad Pro"/>
                <a:cs typeface="Myriad Pro"/>
              </a:defRPr>
            </a:lvl2pPr>
            <a:lvl3pPr marL="1143000" indent="-228600">
              <a:spcBef>
                <a:spcPct val="20000"/>
              </a:spcBef>
              <a:buFont typeface="Arial" panose="020B0604020202020204" pitchFamily="34" charset="0"/>
              <a:buChar char="•"/>
              <a:defRPr sz="2000">
                <a:solidFill>
                  <a:schemeClr val="tx1"/>
                </a:solidFill>
                <a:latin typeface="Myriad Pro"/>
                <a:ea typeface="Myriad Pro"/>
                <a:cs typeface="Myriad Pro"/>
              </a:defRPr>
            </a:lvl3pPr>
            <a:lvl4pPr marL="1600200" indent="-228600">
              <a:spcBef>
                <a:spcPct val="20000"/>
              </a:spcBef>
              <a:buFont typeface="Arial" panose="020B0604020202020204" pitchFamily="34" charset="0"/>
              <a:buChar char="–"/>
              <a:defRPr>
                <a:solidFill>
                  <a:schemeClr val="tx1"/>
                </a:solidFill>
                <a:latin typeface="Myriad Pro"/>
                <a:ea typeface="Myriad Pro"/>
                <a:cs typeface="Myriad Pro"/>
              </a:defRPr>
            </a:lvl4pPr>
            <a:lvl5pPr marL="2057400" indent="-228600">
              <a:spcBef>
                <a:spcPct val="20000"/>
              </a:spcBef>
              <a:buFont typeface="Arial" panose="020B0604020202020204"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9pPr>
          </a:lstStyle>
          <a:p>
            <a:pPr algn="ctr">
              <a:spcBef>
                <a:spcPct val="0"/>
              </a:spcBef>
              <a:buFontTx/>
              <a:buNone/>
            </a:pPr>
            <a:r>
              <a:rPr lang="en-CA" altLang="en-US" sz="2000" b="1">
                <a:solidFill>
                  <a:srgbClr val="FF0000"/>
                </a:solidFill>
                <a:latin typeface="Calibri" panose="020F0502020204030204" pitchFamily="34" charset="0"/>
                <a:cs typeface="Arial" panose="020B0604020202020204" pitchFamily="34" charset="0"/>
              </a:rPr>
              <a:t>ISAC-II</a:t>
            </a:r>
          </a:p>
          <a:p>
            <a:pPr algn="ctr">
              <a:spcBef>
                <a:spcPct val="0"/>
              </a:spcBef>
              <a:buFontTx/>
              <a:buNone/>
            </a:pPr>
            <a:r>
              <a:rPr lang="en-CA" altLang="en-US" sz="1600">
                <a:latin typeface="Calibri" panose="020F0502020204030204" pitchFamily="34" charset="0"/>
                <a:cs typeface="Arial" panose="020B0604020202020204" pitchFamily="34" charset="0"/>
              </a:rPr>
              <a:t>High energy</a:t>
            </a:r>
          </a:p>
        </p:txBody>
      </p:sp>
      <p:sp>
        <p:nvSpPr>
          <p:cNvPr id="11" name="Rectangle 10"/>
          <p:cNvSpPr/>
          <p:nvPr/>
        </p:nvSpPr>
        <p:spPr>
          <a:xfrm>
            <a:off x="2408647" y="2160306"/>
            <a:ext cx="2461683" cy="1634067"/>
          </a:xfrm>
          <a:prstGeom prst="rect">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CA" sz="2400"/>
          </a:p>
        </p:txBody>
      </p:sp>
      <p:sp>
        <p:nvSpPr>
          <p:cNvPr id="26633" name="TextBox 11"/>
          <p:cNvSpPr txBox="1">
            <a:spLocks noChangeArrowheads="1"/>
          </p:cNvSpPr>
          <p:nvPr/>
        </p:nvSpPr>
        <p:spPr bwMode="auto">
          <a:xfrm>
            <a:off x="3900082" y="2507080"/>
            <a:ext cx="820472" cy="111914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6000" tIns="36000" rIns="36000" bIns="36000">
            <a:spAutoFit/>
          </a:bodyPr>
          <a:lstStyle>
            <a:lvl1pPr>
              <a:spcBef>
                <a:spcPct val="20000"/>
              </a:spcBef>
              <a:buFont typeface="Arial" panose="020B0604020202020204" pitchFamily="34" charset="0"/>
              <a:buChar char="•"/>
              <a:defRPr sz="2800">
                <a:solidFill>
                  <a:schemeClr val="tx1"/>
                </a:solidFill>
                <a:latin typeface="Myriad Pro"/>
                <a:ea typeface="Myriad Pro"/>
                <a:cs typeface="Myriad Pro"/>
              </a:defRPr>
            </a:lvl1pPr>
            <a:lvl2pPr marL="742950" indent="-285750">
              <a:spcBef>
                <a:spcPct val="20000"/>
              </a:spcBef>
              <a:buFont typeface="Arial" panose="020B0604020202020204" pitchFamily="34" charset="0"/>
              <a:buChar char="–"/>
              <a:defRPr sz="2400">
                <a:solidFill>
                  <a:schemeClr val="tx1"/>
                </a:solidFill>
                <a:latin typeface="Myriad Pro"/>
                <a:ea typeface="Myriad Pro"/>
                <a:cs typeface="Myriad Pro"/>
              </a:defRPr>
            </a:lvl2pPr>
            <a:lvl3pPr marL="1143000" indent="-228600">
              <a:spcBef>
                <a:spcPct val="20000"/>
              </a:spcBef>
              <a:buFont typeface="Arial" panose="020B0604020202020204" pitchFamily="34" charset="0"/>
              <a:buChar char="•"/>
              <a:defRPr sz="2000">
                <a:solidFill>
                  <a:schemeClr val="tx1"/>
                </a:solidFill>
                <a:latin typeface="Myriad Pro"/>
                <a:ea typeface="Myriad Pro"/>
                <a:cs typeface="Myriad Pro"/>
              </a:defRPr>
            </a:lvl3pPr>
            <a:lvl4pPr marL="1600200" indent="-228600">
              <a:spcBef>
                <a:spcPct val="20000"/>
              </a:spcBef>
              <a:buFont typeface="Arial" panose="020B0604020202020204" pitchFamily="34" charset="0"/>
              <a:buChar char="–"/>
              <a:defRPr>
                <a:solidFill>
                  <a:schemeClr val="tx1"/>
                </a:solidFill>
                <a:latin typeface="Myriad Pro"/>
                <a:ea typeface="Myriad Pro"/>
                <a:cs typeface="Myriad Pro"/>
              </a:defRPr>
            </a:lvl4pPr>
            <a:lvl5pPr marL="2057400" indent="-228600">
              <a:spcBef>
                <a:spcPct val="20000"/>
              </a:spcBef>
              <a:buFont typeface="Arial" panose="020B0604020202020204"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9pPr>
          </a:lstStyle>
          <a:p>
            <a:pPr algn="ctr">
              <a:spcBef>
                <a:spcPct val="0"/>
              </a:spcBef>
              <a:buFontTx/>
              <a:buNone/>
            </a:pPr>
            <a:r>
              <a:rPr lang="en-CA" altLang="en-US" sz="2000" b="1">
                <a:solidFill>
                  <a:srgbClr val="FF0000"/>
                </a:solidFill>
                <a:latin typeface="Calibri" panose="020F0502020204030204" pitchFamily="34" charset="0"/>
                <a:cs typeface="Arial" panose="020B0604020202020204" pitchFamily="34" charset="0"/>
              </a:rPr>
              <a:t>ISAC-I</a:t>
            </a:r>
          </a:p>
          <a:p>
            <a:pPr algn="ctr">
              <a:spcBef>
                <a:spcPct val="0"/>
              </a:spcBef>
              <a:buFontTx/>
              <a:buNone/>
            </a:pPr>
            <a:r>
              <a:rPr lang="en-CA" altLang="en-US" sz="1600">
                <a:latin typeface="Calibri" panose="020F0502020204030204" pitchFamily="34" charset="0"/>
                <a:cs typeface="Arial" panose="020B0604020202020204" pitchFamily="34" charset="0"/>
              </a:rPr>
              <a:t>Low and </a:t>
            </a:r>
          </a:p>
          <a:p>
            <a:pPr algn="ctr">
              <a:spcBef>
                <a:spcPct val="0"/>
              </a:spcBef>
              <a:buFontTx/>
              <a:buNone/>
            </a:pPr>
            <a:r>
              <a:rPr lang="en-CA" altLang="en-US" sz="1600">
                <a:latin typeface="Calibri" panose="020F0502020204030204" pitchFamily="34" charset="0"/>
                <a:cs typeface="Arial" panose="020B0604020202020204" pitchFamily="34" charset="0"/>
              </a:rPr>
              <a:t>medium </a:t>
            </a:r>
          </a:p>
          <a:p>
            <a:pPr algn="ctr">
              <a:spcBef>
                <a:spcPct val="0"/>
              </a:spcBef>
              <a:buFontTx/>
              <a:buNone/>
            </a:pPr>
            <a:r>
              <a:rPr lang="en-CA" altLang="en-US" sz="1600">
                <a:latin typeface="Calibri" panose="020F0502020204030204" pitchFamily="34" charset="0"/>
                <a:cs typeface="Arial" panose="020B0604020202020204" pitchFamily="34" charset="0"/>
              </a:rPr>
              <a:t>energy</a:t>
            </a:r>
            <a:endParaRPr lang="en-CA" altLang="en-US" sz="1800">
              <a:latin typeface="Calibri" panose="020F0502020204030204" pitchFamily="34" charset="0"/>
              <a:cs typeface="Arial" panose="020B0604020202020204" pitchFamily="34" charset="0"/>
            </a:endParaRPr>
          </a:p>
        </p:txBody>
      </p:sp>
      <p:sp>
        <p:nvSpPr>
          <p:cNvPr id="14" name="Rectangle 13"/>
          <p:cNvSpPr/>
          <p:nvPr/>
        </p:nvSpPr>
        <p:spPr>
          <a:xfrm>
            <a:off x="966711" y="2190574"/>
            <a:ext cx="1328736" cy="2737887"/>
          </a:xfrm>
          <a:prstGeom prst="rect">
            <a:avLst/>
          </a:prstGeom>
          <a:noFill/>
          <a:ln w="28575">
            <a:solidFill>
              <a:srgbClr val="00B0F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CA" sz="2400"/>
          </a:p>
        </p:txBody>
      </p:sp>
      <p:sp>
        <p:nvSpPr>
          <p:cNvPr id="26635" name="TextBox 14"/>
          <p:cNvSpPr txBox="1">
            <a:spLocks noChangeArrowheads="1"/>
          </p:cNvSpPr>
          <p:nvPr/>
        </p:nvSpPr>
        <p:spPr bwMode="auto">
          <a:xfrm>
            <a:off x="1040689" y="1712554"/>
            <a:ext cx="794054" cy="4420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6000" tIns="36000" rIns="36000" bIns="36000">
            <a:spAutoFit/>
          </a:bodyPr>
          <a:lstStyle>
            <a:lvl1pPr>
              <a:spcBef>
                <a:spcPct val="20000"/>
              </a:spcBef>
              <a:buFont typeface="Arial" panose="020B0604020202020204" pitchFamily="34" charset="0"/>
              <a:buChar char="•"/>
              <a:defRPr sz="2800">
                <a:solidFill>
                  <a:schemeClr val="tx1"/>
                </a:solidFill>
                <a:latin typeface="Myriad Pro"/>
                <a:ea typeface="Myriad Pro"/>
                <a:cs typeface="Myriad Pro"/>
              </a:defRPr>
            </a:lvl1pPr>
            <a:lvl2pPr marL="742950" indent="-285750">
              <a:spcBef>
                <a:spcPct val="20000"/>
              </a:spcBef>
              <a:buFont typeface="Arial" panose="020B0604020202020204" pitchFamily="34" charset="0"/>
              <a:buChar char="–"/>
              <a:defRPr sz="2400">
                <a:solidFill>
                  <a:schemeClr val="tx1"/>
                </a:solidFill>
                <a:latin typeface="Myriad Pro"/>
                <a:ea typeface="Myriad Pro"/>
                <a:cs typeface="Myriad Pro"/>
              </a:defRPr>
            </a:lvl2pPr>
            <a:lvl3pPr marL="1143000" indent="-228600">
              <a:spcBef>
                <a:spcPct val="20000"/>
              </a:spcBef>
              <a:buFont typeface="Arial" panose="020B0604020202020204" pitchFamily="34" charset="0"/>
              <a:buChar char="•"/>
              <a:defRPr sz="2000">
                <a:solidFill>
                  <a:schemeClr val="tx1"/>
                </a:solidFill>
                <a:latin typeface="Myriad Pro"/>
                <a:ea typeface="Myriad Pro"/>
                <a:cs typeface="Myriad Pro"/>
              </a:defRPr>
            </a:lvl3pPr>
            <a:lvl4pPr marL="1600200" indent="-228600">
              <a:spcBef>
                <a:spcPct val="20000"/>
              </a:spcBef>
              <a:buFont typeface="Arial" panose="020B0604020202020204" pitchFamily="34" charset="0"/>
              <a:buChar char="–"/>
              <a:defRPr>
                <a:solidFill>
                  <a:schemeClr val="tx1"/>
                </a:solidFill>
                <a:latin typeface="Myriad Pro"/>
                <a:ea typeface="Myriad Pro"/>
                <a:cs typeface="Myriad Pro"/>
              </a:defRPr>
            </a:lvl4pPr>
            <a:lvl5pPr marL="2057400" indent="-228600">
              <a:spcBef>
                <a:spcPct val="20000"/>
              </a:spcBef>
              <a:buFont typeface="Arial" panose="020B0604020202020204"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9pPr>
          </a:lstStyle>
          <a:p>
            <a:pPr algn="ctr">
              <a:spcBef>
                <a:spcPct val="0"/>
              </a:spcBef>
              <a:buFontTx/>
              <a:buNone/>
            </a:pPr>
            <a:r>
              <a:rPr lang="en-CA" altLang="en-US" sz="2400" b="1" dirty="0">
                <a:solidFill>
                  <a:srgbClr val="00B0F0"/>
                </a:solidFill>
                <a:latin typeface="Calibri" panose="020F0502020204030204" pitchFamily="34" charset="0"/>
                <a:cs typeface="Arial" panose="020B0604020202020204" pitchFamily="34" charset="0"/>
              </a:rPr>
              <a:t>ARIEL</a:t>
            </a:r>
          </a:p>
        </p:txBody>
      </p:sp>
      <p:sp>
        <p:nvSpPr>
          <p:cNvPr id="16" name="TextBox 11">
            <a:extLst>
              <a:ext uri="{FF2B5EF4-FFF2-40B4-BE49-F238E27FC236}">
                <a16:creationId xmlns:a16="http://schemas.microsoft.com/office/drawing/2014/main" id="{03669360-C9E2-4DA8-A362-7CE9B96AA786}"/>
              </a:ext>
            </a:extLst>
          </p:cNvPr>
          <p:cNvSpPr txBox="1">
            <a:spLocks noChangeArrowheads="1"/>
          </p:cNvSpPr>
          <p:nvPr/>
        </p:nvSpPr>
        <p:spPr bwMode="auto">
          <a:xfrm>
            <a:off x="5206612" y="2773791"/>
            <a:ext cx="1178691" cy="62670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36000" tIns="36000" rIns="36000" bIns="36000">
            <a:spAutoFit/>
          </a:bodyPr>
          <a:lstStyle>
            <a:lvl1pPr>
              <a:spcBef>
                <a:spcPct val="20000"/>
              </a:spcBef>
              <a:buFont typeface="Arial" panose="020B0604020202020204" pitchFamily="34" charset="0"/>
              <a:buChar char="•"/>
              <a:defRPr sz="2800">
                <a:solidFill>
                  <a:schemeClr val="tx1"/>
                </a:solidFill>
                <a:latin typeface="Myriad Pro"/>
                <a:ea typeface="Myriad Pro"/>
                <a:cs typeface="Myriad Pro"/>
              </a:defRPr>
            </a:lvl1pPr>
            <a:lvl2pPr marL="742950" indent="-285750">
              <a:spcBef>
                <a:spcPct val="20000"/>
              </a:spcBef>
              <a:buFont typeface="Arial" panose="020B0604020202020204" pitchFamily="34" charset="0"/>
              <a:buChar char="–"/>
              <a:defRPr sz="2400">
                <a:solidFill>
                  <a:schemeClr val="tx1"/>
                </a:solidFill>
                <a:latin typeface="Myriad Pro"/>
                <a:ea typeface="Myriad Pro"/>
                <a:cs typeface="Myriad Pro"/>
              </a:defRPr>
            </a:lvl2pPr>
            <a:lvl3pPr marL="1143000" indent="-228600">
              <a:spcBef>
                <a:spcPct val="20000"/>
              </a:spcBef>
              <a:buFont typeface="Arial" panose="020B0604020202020204" pitchFamily="34" charset="0"/>
              <a:buChar char="•"/>
              <a:defRPr sz="2000">
                <a:solidFill>
                  <a:schemeClr val="tx1"/>
                </a:solidFill>
                <a:latin typeface="Myriad Pro"/>
                <a:ea typeface="Myriad Pro"/>
                <a:cs typeface="Myriad Pro"/>
              </a:defRPr>
            </a:lvl3pPr>
            <a:lvl4pPr marL="1600200" indent="-228600">
              <a:spcBef>
                <a:spcPct val="20000"/>
              </a:spcBef>
              <a:buFont typeface="Arial" panose="020B0604020202020204" pitchFamily="34" charset="0"/>
              <a:buChar char="–"/>
              <a:defRPr>
                <a:solidFill>
                  <a:schemeClr val="tx1"/>
                </a:solidFill>
                <a:latin typeface="Myriad Pro"/>
                <a:ea typeface="Myriad Pro"/>
                <a:cs typeface="Myriad Pro"/>
              </a:defRPr>
            </a:lvl4pPr>
            <a:lvl5pPr marL="2057400" indent="-228600">
              <a:spcBef>
                <a:spcPct val="20000"/>
              </a:spcBef>
              <a:buFont typeface="Arial" panose="020B0604020202020204"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9pPr>
          </a:lstStyle>
          <a:p>
            <a:pPr algn="ctr">
              <a:spcBef>
                <a:spcPct val="0"/>
              </a:spcBef>
              <a:buFontTx/>
              <a:buNone/>
            </a:pPr>
            <a:r>
              <a:rPr lang="en-CA" altLang="en-US" sz="1800" b="1" dirty="0">
                <a:solidFill>
                  <a:srgbClr val="00B050"/>
                </a:solidFill>
                <a:latin typeface="Calibri" panose="020F0502020204030204" pitchFamily="34" charset="0"/>
                <a:cs typeface="Arial" panose="020B0604020202020204" pitchFamily="34" charset="0"/>
              </a:rPr>
              <a:t>Isotope Cyclotrons</a:t>
            </a:r>
          </a:p>
        </p:txBody>
      </p:sp>
      <p:sp>
        <p:nvSpPr>
          <p:cNvPr id="2" name="Oval 1">
            <a:extLst>
              <a:ext uri="{FF2B5EF4-FFF2-40B4-BE49-F238E27FC236}">
                <a16:creationId xmlns:a16="http://schemas.microsoft.com/office/drawing/2014/main" id="{FDC0BF33-05FE-47BB-B00D-A3E405D52A19}"/>
              </a:ext>
            </a:extLst>
          </p:cNvPr>
          <p:cNvSpPr/>
          <p:nvPr/>
        </p:nvSpPr>
        <p:spPr>
          <a:xfrm>
            <a:off x="5307639" y="2190574"/>
            <a:ext cx="1054126" cy="3085700"/>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Rectangle 7">
            <a:extLst>
              <a:ext uri="{FF2B5EF4-FFF2-40B4-BE49-F238E27FC236}">
                <a16:creationId xmlns:a16="http://schemas.microsoft.com/office/drawing/2014/main" id="{7E35664B-61B0-4E26-922D-0D4EC97B66CB}"/>
              </a:ext>
            </a:extLst>
          </p:cNvPr>
          <p:cNvSpPr/>
          <p:nvPr/>
        </p:nvSpPr>
        <p:spPr>
          <a:xfrm>
            <a:off x="2188307" y="4928461"/>
            <a:ext cx="3119332" cy="1211348"/>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Rectangle 16">
            <a:extLst>
              <a:ext uri="{FF2B5EF4-FFF2-40B4-BE49-F238E27FC236}">
                <a16:creationId xmlns:a16="http://schemas.microsoft.com/office/drawing/2014/main" id="{CD6D590C-105C-4B01-8C0A-375444C107B0}"/>
              </a:ext>
            </a:extLst>
          </p:cNvPr>
          <p:cNvSpPr/>
          <p:nvPr/>
        </p:nvSpPr>
        <p:spPr>
          <a:xfrm>
            <a:off x="965295" y="4929037"/>
            <a:ext cx="976588" cy="1197435"/>
          </a:xfrm>
          <a:prstGeom prst="rect">
            <a:avLst/>
          </a:prstGeom>
          <a:noFill/>
          <a:ln w="28575">
            <a:solidFill>
              <a:srgbClr val="00B0F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CA" sz="2400"/>
          </a:p>
        </p:txBody>
      </p:sp>
      <p:sp>
        <p:nvSpPr>
          <p:cNvPr id="18" name="TextBox 14">
            <a:extLst>
              <a:ext uri="{FF2B5EF4-FFF2-40B4-BE49-F238E27FC236}">
                <a16:creationId xmlns:a16="http://schemas.microsoft.com/office/drawing/2014/main" id="{862E41C1-8FAB-462C-89FA-B4A791725AA6}"/>
              </a:ext>
            </a:extLst>
          </p:cNvPr>
          <p:cNvSpPr txBox="1">
            <a:spLocks noChangeArrowheads="1"/>
          </p:cNvSpPr>
          <p:nvPr/>
        </p:nvSpPr>
        <p:spPr bwMode="auto">
          <a:xfrm>
            <a:off x="125016" y="5218147"/>
            <a:ext cx="824512" cy="4420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6000" tIns="36000" rIns="36000" bIns="36000">
            <a:spAutoFit/>
          </a:bodyPr>
          <a:lstStyle>
            <a:lvl1pPr>
              <a:spcBef>
                <a:spcPct val="20000"/>
              </a:spcBef>
              <a:buFont typeface="Arial" panose="020B0604020202020204" pitchFamily="34" charset="0"/>
              <a:buChar char="•"/>
              <a:defRPr sz="2800">
                <a:solidFill>
                  <a:schemeClr val="tx1"/>
                </a:solidFill>
                <a:latin typeface="Myriad Pro"/>
                <a:ea typeface="Myriad Pro"/>
                <a:cs typeface="Myriad Pro"/>
              </a:defRPr>
            </a:lvl1pPr>
            <a:lvl2pPr marL="742950" indent="-285750">
              <a:spcBef>
                <a:spcPct val="20000"/>
              </a:spcBef>
              <a:buFont typeface="Arial" panose="020B0604020202020204" pitchFamily="34" charset="0"/>
              <a:buChar char="–"/>
              <a:defRPr sz="2400">
                <a:solidFill>
                  <a:schemeClr val="tx1"/>
                </a:solidFill>
                <a:latin typeface="Myriad Pro"/>
                <a:ea typeface="Myriad Pro"/>
                <a:cs typeface="Myriad Pro"/>
              </a:defRPr>
            </a:lvl2pPr>
            <a:lvl3pPr marL="1143000" indent="-228600">
              <a:spcBef>
                <a:spcPct val="20000"/>
              </a:spcBef>
              <a:buFont typeface="Arial" panose="020B0604020202020204" pitchFamily="34" charset="0"/>
              <a:buChar char="•"/>
              <a:defRPr sz="2000">
                <a:solidFill>
                  <a:schemeClr val="tx1"/>
                </a:solidFill>
                <a:latin typeface="Myriad Pro"/>
                <a:ea typeface="Myriad Pro"/>
                <a:cs typeface="Myriad Pro"/>
              </a:defRPr>
            </a:lvl3pPr>
            <a:lvl4pPr marL="1600200" indent="-228600">
              <a:spcBef>
                <a:spcPct val="20000"/>
              </a:spcBef>
              <a:buFont typeface="Arial" panose="020B0604020202020204" pitchFamily="34" charset="0"/>
              <a:buChar char="–"/>
              <a:defRPr>
                <a:solidFill>
                  <a:schemeClr val="tx1"/>
                </a:solidFill>
                <a:latin typeface="Myriad Pro"/>
                <a:ea typeface="Myriad Pro"/>
                <a:cs typeface="Myriad Pro"/>
              </a:defRPr>
            </a:lvl4pPr>
            <a:lvl5pPr marL="2057400" indent="-228600">
              <a:spcBef>
                <a:spcPct val="20000"/>
              </a:spcBef>
              <a:buFont typeface="Arial" panose="020B0604020202020204"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9pPr>
          </a:lstStyle>
          <a:p>
            <a:pPr algn="ctr">
              <a:spcBef>
                <a:spcPct val="0"/>
              </a:spcBef>
              <a:buFontTx/>
              <a:buNone/>
            </a:pPr>
            <a:r>
              <a:rPr lang="en-CA" altLang="en-US" sz="2400" b="1" dirty="0" err="1">
                <a:solidFill>
                  <a:srgbClr val="00B0F0"/>
                </a:solidFill>
                <a:latin typeface="Calibri" panose="020F0502020204030204" pitchFamily="34" charset="0"/>
                <a:cs typeface="Arial" panose="020B0604020202020204" pitchFamily="34" charset="0"/>
              </a:rPr>
              <a:t>elinac</a:t>
            </a:r>
            <a:endParaRPr lang="en-CA" altLang="en-US" sz="2400" b="1" dirty="0">
              <a:solidFill>
                <a:srgbClr val="00B0F0"/>
              </a:solidFill>
              <a:latin typeface="Calibri" panose="020F050202020403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95C927CC-604A-45B7-9347-0C0DD660E291}"/>
              </a:ext>
            </a:extLst>
          </p:cNvPr>
          <p:cNvSpPr/>
          <p:nvPr/>
        </p:nvSpPr>
        <p:spPr>
          <a:xfrm>
            <a:off x="7038725" y="24064"/>
            <a:ext cx="5202076" cy="6846540"/>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marL="108000">
              <a:spcBef>
                <a:spcPts val="600"/>
              </a:spcBef>
              <a:spcAft>
                <a:spcPts val="600"/>
              </a:spcAft>
              <a:defRPr/>
            </a:pPr>
            <a:r>
              <a:rPr lang="en-US" sz="2800" dirty="0">
                <a:solidFill>
                  <a:schemeClr val="bg1"/>
                </a:solidFill>
                <a:cs typeface="Arial"/>
              </a:rPr>
              <a:t>TRIUMF is Canada’s particle accelerator </a:t>
            </a:r>
            <a:r>
              <a:rPr lang="en-US" sz="2800" dirty="0" err="1">
                <a:solidFill>
                  <a:schemeClr val="bg1"/>
                </a:solidFill>
                <a:cs typeface="Arial"/>
              </a:rPr>
              <a:t>centre</a:t>
            </a:r>
            <a:r>
              <a:rPr lang="en-US" sz="2800" dirty="0">
                <a:solidFill>
                  <a:schemeClr val="bg1"/>
                </a:solidFill>
                <a:cs typeface="Arial"/>
              </a:rPr>
              <a:t>.</a:t>
            </a:r>
          </a:p>
          <a:p>
            <a:pPr marL="108000">
              <a:spcBef>
                <a:spcPts val="600"/>
              </a:spcBef>
              <a:spcAft>
                <a:spcPts val="600"/>
              </a:spcAft>
              <a:defRPr/>
            </a:pPr>
            <a:r>
              <a:rPr lang="en-US" sz="2400" dirty="0">
                <a:solidFill>
                  <a:schemeClr val="bg1"/>
                </a:solidFill>
                <a:cs typeface="Arial"/>
              </a:rPr>
              <a:t>A wide variety of accelerator technologies populate the campus.</a:t>
            </a:r>
          </a:p>
          <a:p>
            <a:pPr marL="108000">
              <a:spcBef>
                <a:spcPts val="600"/>
              </a:spcBef>
              <a:spcAft>
                <a:spcPts val="600"/>
              </a:spcAft>
              <a:defRPr/>
            </a:pPr>
            <a:r>
              <a:rPr lang="en-US" sz="2400" dirty="0">
                <a:solidFill>
                  <a:schemeClr val="bg1"/>
                </a:solidFill>
              </a:rPr>
              <a:t>Our strategy is to use internal projects and external collaborations as springboards to expand core competencies or gain new ones. </a:t>
            </a:r>
          </a:p>
        </p:txBody>
      </p:sp>
    </p:spTree>
    <p:extLst>
      <p:ext uri="{BB962C8B-B14F-4D97-AF65-F5344CB8AC3E}">
        <p14:creationId xmlns:p14="http://schemas.microsoft.com/office/powerpoint/2010/main" val="3965882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635"/>
                                        </p:tgtEl>
                                        <p:attrNameLst>
                                          <p:attrName>style.visibility</p:attrName>
                                        </p:attrNameLst>
                                      </p:cBhvr>
                                      <p:to>
                                        <p:strVal val="visible"/>
                                      </p:to>
                                    </p:set>
                                    <p:anim calcmode="lin" valueType="num">
                                      <p:cBhvr>
                                        <p:cTn id="22" dur="500" fill="hold"/>
                                        <p:tgtEl>
                                          <p:spTgt spid="26635"/>
                                        </p:tgtEl>
                                        <p:attrNameLst>
                                          <p:attrName>ppt_w</p:attrName>
                                        </p:attrNameLst>
                                      </p:cBhvr>
                                      <p:tavLst>
                                        <p:tav tm="0">
                                          <p:val>
                                            <p:fltVal val="0"/>
                                          </p:val>
                                        </p:tav>
                                        <p:tav tm="100000">
                                          <p:val>
                                            <p:strVal val="#ppt_w"/>
                                          </p:val>
                                        </p:tav>
                                      </p:tavLst>
                                    </p:anim>
                                    <p:anim calcmode="lin" valueType="num">
                                      <p:cBhvr>
                                        <p:cTn id="23" dur="500" fill="hold"/>
                                        <p:tgtEl>
                                          <p:spTgt spid="26635"/>
                                        </p:tgtEl>
                                        <p:attrNameLst>
                                          <p:attrName>ppt_h</p:attrName>
                                        </p:attrNameLst>
                                      </p:cBhvr>
                                      <p:tavLst>
                                        <p:tav tm="0">
                                          <p:val>
                                            <p:fltVal val="0"/>
                                          </p:val>
                                        </p:tav>
                                        <p:tav tm="100000">
                                          <p:val>
                                            <p:strVal val="#ppt_h"/>
                                          </p:val>
                                        </p:tav>
                                      </p:tavLst>
                                    </p:anim>
                                    <p:animEffect transition="in" filter="fade">
                                      <p:cBhvr>
                                        <p:cTn id="24" dur="500"/>
                                        <p:tgtEl>
                                          <p:spTgt spid="2663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4" grpId="0" animBg="1"/>
      <p:bldP spid="26635" grpId="0" animBg="1"/>
      <p:bldP spid="2" grpId="0" animBg="1"/>
      <p:bldP spid="17"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A49AD1-0AC3-4F51-8610-B9353D9E2B31}"/>
              </a:ext>
            </a:extLst>
          </p:cNvPr>
          <p:cNvSpPr>
            <a:spLocks noGrp="1"/>
          </p:cNvSpPr>
          <p:nvPr>
            <p:ph type="title"/>
          </p:nvPr>
        </p:nvSpPr>
        <p:spPr>
          <a:xfrm>
            <a:off x="411480" y="560633"/>
            <a:ext cx="11233349" cy="650329"/>
          </a:xfrm>
        </p:spPr>
        <p:txBody>
          <a:bodyPr>
            <a:normAutofit fontScale="90000"/>
          </a:bodyPr>
          <a:lstStyle/>
          <a:p>
            <a:r>
              <a:rPr lang="en-US" sz="2800" dirty="0"/>
              <a:t>SRF Technology at TRIUMF since 2001 –&gt; In house linear accelerators</a:t>
            </a:r>
          </a:p>
        </p:txBody>
      </p:sp>
      <p:pic>
        <p:nvPicPr>
          <p:cNvPr id="6" name="Picture 4" descr="SRF09-mindy-SCC1">
            <a:extLst>
              <a:ext uri="{FF2B5EF4-FFF2-40B4-BE49-F238E27FC236}">
                <a16:creationId xmlns:a16="http://schemas.microsoft.com/office/drawing/2014/main" id="{7FC1C5C3-94AC-4F58-BAA1-BEF86EA0A11C}"/>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040882" y="1393713"/>
            <a:ext cx="2900002" cy="2107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a:extLst>
              <a:ext uri="{FF2B5EF4-FFF2-40B4-BE49-F238E27FC236}">
                <a16:creationId xmlns:a16="http://schemas.microsoft.com/office/drawing/2014/main" id="{4074DCF6-E4ED-410C-816F-57165469168D}"/>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03473" y="4005148"/>
            <a:ext cx="3381624" cy="210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a:extLst>
              <a:ext uri="{FF2B5EF4-FFF2-40B4-BE49-F238E27FC236}">
                <a16:creationId xmlns:a16="http://schemas.microsoft.com/office/drawing/2014/main" id="{EFF14E7C-93A6-4F48-AB7F-6F10774E3EE0}"/>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347832" y="4005148"/>
            <a:ext cx="2249490" cy="210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phaseII-linac">
            <a:extLst>
              <a:ext uri="{FF2B5EF4-FFF2-40B4-BE49-F238E27FC236}">
                <a16:creationId xmlns:a16="http://schemas.microsoft.com/office/drawing/2014/main" id="{32449FD0-7F91-418E-8162-19AB1D02CBC0}"/>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8150638" y="1393713"/>
            <a:ext cx="3398228" cy="2107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a:extLst>
              <a:ext uri="{FF2B5EF4-FFF2-40B4-BE49-F238E27FC236}">
                <a16:creationId xmlns:a16="http://schemas.microsoft.com/office/drawing/2014/main" id="{E28BA6D2-40EB-4F00-877D-B1C072D42D33}"/>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8760057" y="4005148"/>
            <a:ext cx="2779665" cy="2103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1" name="Object 13">
            <a:extLst>
              <a:ext uri="{FF2B5EF4-FFF2-40B4-BE49-F238E27FC236}">
                <a16:creationId xmlns:a16="http://schemas.microsoft.com/office/drawing/2014/main" id="{6557C77B-70C6-433B-9E39-EC0B80D5D471}"/>
              </a:ext>
            </a:extLst>
          </p:cNvPr>
          <p:cNvGraphicFramePr>
            <a:graphicFrameLocks noChangeAspect="1"/>
          </p:cNvGraphicFramePr>
          <p:nvPr/>
        </p:nvGraphicFramePr>
        <p:xfrm>
          <a:off x="2812617" y="1397995"/>
          <a:ext cx="2018512" cy="2103120"/>
        </p:xfrm>
        <a:graphic>
          <a:graphicData uri="http://schemas.openxmlformats.org/presentationml/2006/ole">
            <mc:AlternateContent xmlns:mc="http://schemas.openxmlformats.org/markup-compatibility/2006">
              <mc:Choice xmlns:v="urn:schemas-microsoft-com:vml" Requires="v">
                <p:oleObj name="Bitmap Image" r:id="rId7" imgW="1590897" imgH="1657581" progId="PBrush">
                  <p:embed/>
                </p:oleObj>
              </mc:Choice>
              <mc:Fallback>
                <p:oleObj name="Bitmap Image" r:id="rId7" imgW="1590897" imgH="1657581" progId="PBrush">
                  <p:embed/>
                  <p:pic>
                    <p:nvPicPr>
                      <p:cNvPr id="11" name="Object 13">
                        <a:extLst>
                          <a:ext uri="{FF2B5EF4-FFF2-40B4-BE49-F238E27FC236}">
                            <a16:creationId xmlns:a16="http://schemas.microsoft.com/office/drawing/2014/main" id="{6557C77B-70C6-433B-9E39-EC0B80D5D47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12617" y="1397995"/>
                        <a:ext cx="2018512" cy="210312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TextBox 14">
            <a:extLst>
              <a:ext uri="{FF2B5EF4-FFF2-40B4-BE49-F238E27FC236}">
                <a16:creationId xmlns:a16="http://schemas.microsoft.com/office/drawing/2014/main" id="{ECA26534-6733-454A-A3C1-4C06A2ED7F3A}"/>
              </a:ext>
            </a:extLst>
          </p:cNvPr>
          <p:cNvSpPr txBox="1">
            <a:spLocks noChangeArrowheads="1"/>
          </p:cNvSpPr>
          <p:nvPr/>
        </p:nvSpPr>
        <p:spPr bwMode="auto">
          <a:xfrm>
            <a:off x="548640" y="1788300"/>
            <a:ext cx="225483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0"/>
              </a:spcBef>
              <a:buFontTx/>
              <a:buNone/>
            </a:pPr>
            <a:r>
              <a:rPr lang="en-CA" altLang="en-US" sz="1600" b="1" dirty="0">
                <a:solidFill>
                  <a:srgbClr val="00A9FF"/>
                </a:solidFill>
                <a:latin typeface="+mn-lt"/>
                <a:cs typeface="Arial" pitchFamily="34" charset="0"/>
              </a:rPr>
              <a:t>40MV ISAC-II SRF heavy ion linac </a:t>
            </a:r>
            <a:br>
              <a:rPr lang="en-CA" altLang="en-US" sz="1600" b="1" dirty="0">
                <a:latin typeface="+mn-lt"/>
                <a:cs typeface="Arial" pitchFamily="34" charset="0"/>
              </a:rPr>
            </a:br>
            <a:r>
              <a:rPr lang="en-CA" altLang="en-US" sz="1600" b="1" dirty="0">
                <a:latin typeface="+mn-lt"/>
                <a:cs typeface="Arial" pitchFamily="34" charset="0"/>
              </a:rPr>
              <a:t>@ 106 and 141 MHz </a:t>
            </a:r>
            <a:br>
              <a:rPr lang="en-CA" altLang="en-US" sz="1600" b="1" dirty="0">
                <a:latin typeface="+mn-lt"/>
                <a:cs typeface="Arial" pitchFamily="34" charset="0"/>
              </a:rPr>
            </a:br>
            <a:r>
              <a:rPr lang="en-CA" altLang="en-US" sz="1600" b="1" dirty="0">
                <a:latin typeface="+mn-lt"/>
                <a:cs typeface="Arial" pitchFamily="34" charset="0"/>
              </a:rPr>
              <a:t>in operation since 2006</a:t>
            </a:r>
          </a:p>
        </p:txBody>
      </p:sp>
      <p:sp>
        <p:nvSpPr>
          <p:cNvPr id="13" name="TextBox 16">
            <a:extLst>
              <a:ext uri="{FF2B5EF4-FFF2-40B4-BE49-F238E27FC236}">
                <a16:creationId xmlns:a16="http://schemas.microsoft.com/office/drawing/2014/main" id="{1097AA5C-2D6F-417C-9133-8B4E757FDFEF}"/>
              </a:ext>
            </a:extLst>
          </p:cNvPr>
          <p:cNvSpPr txBox="1">
            <a:spLocks noChangeArrowheads="1"/>
          </p:cNvSpPr>
          <p:nvPr/>
        </p:nvSpPr>
        <p:spPr bwMode="auto">
          <a:xfrm>
            <a:off x="548640" y="4518099"/>
            <a:ext cx="225483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eaLnBrk="1" hangingPunct="1">
              <a:spcBef>
                <a:spcPct val="0"/>
              </a:spcBef>
              <a:buNone/>
            </a:pPr>
            <a:r>
              <a:rPr lang="en-CA" altLang="en-US" sz="1600" b="1" dirty="0">
                <a:solidFill>
                  <a:srgbClr val="00A9FF"/>
                </a:solidFill>
                <a:latin typeface="+mn-lt"/>
                <a:cs typeface="Arial" pitchFamily="34" charset="0"/>
              </a:rPr>
              <a:t>30MV ARIEL SRF 10mA electron linac</a:t>
            </a:r>
            <a:br>
              <a:rPr lang="en-CA" altLang="en-US" sz="1600" b="1" dirty="0">
                <a:latin typeface="+mn-lt"/>
                <a:cs typeface="Arial" pitchFamily="34" charset="0"/>
              </a:rPr>
            </a:br>
            <a:r>
              <a:rPr lang="en-CA" altLang="en-US" sz="1600" b="1" dirty="0">
                <a:latin typeface="+mn-lt"/>
                <a:cs typeface="Arial" pitchFamily="34" charset="0"/>
              </a:rPr>
              <a:t>@ 1.3 GHz</a:t>
            </a:r>
            <a:br>
              <a:rPr lang="en-CA" altLang="en-US" sz="1600" b="1" dirty="0">
                <a:latin typeface="+mn-lt"/>
                <a:cs typeface="Arial" pitchFamily="34" charset="0"/>
              </a:rPr>
            </a:br>
            <a:r>
              <a:rPr lang="en-CA" altLang="en-US" sz="1600" b="1" dirty="0">
                <a:latin typeface="+mn-lt"/>
                <a:cs typeface="Arial" pitchFamily="34" charset="0"/>
              </a:rPr>
              <a:t>first beam 2014</a:t>
            </a:r>
          </a:p>
        </p:txBody>
      </p:sp>
      <p:sp>
        <p:nvSpPr>
          <p:cNvPr id="14" name="Rectangle 13">
            <a:extLst>
              <a:ext uri="{FF2B5EF4-FFF2-40B4-BE49-F238E27FC236}">
                <a16:creationId xmlns:a16="http://schemas.microsoft.com/office/drawing/2014/main" id="{9CD15E08-434E-4896-A4E4-0F3492603730}"/>
              </a:ext>
            </a:extLst>
          </p:cNvPr>
          <p:cNvSpPr/>
          <p:nvPr/>
        </p:nvSpPr>
        <p:spPr>
          <a:xfrm>
            <a:off x="411480" y="1195180"/>
            <a:ext cx="11347704" cy="2468880"/>
          </a:xfrm>
          <a:prstGeom prst="rect">
            <a:avLst/>
          </a:prstGeom>
          <a:noFill/>
          <a:ln w="28575">
            <a:solidFill>
              <a:srgbClr val="00A9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CA"/>
          </a:p>
        </p:txBody>
      </p:sp>
      <p:sp>
        <p:nvSpPr>
          <p:cNvPr id="15" name="Rectangle 14">
            <a:extLst>
              <a:ext uri="{FF2B5EF4-FFF2-40B4-BE49-F238E27FC236}">
                <a16:creationId xmlns:a16="http://schemas.microsoft.com/office/drawing/2014/main" id="{0235B0D6-BFFD-44E7-A851-00957350CE6C}"/>
              </a:ext>
            </a:extLst>
          </p:cNvPr>
          <p:cNvSpPr/>
          <p:nvPr/>
        </p:nvSpPr>
        <p:spPr>
          <a:xfrm>
            <a:off x="411480" y="3822268"/>
            <a:ext cx="11347703" cy="2468880"/>
          </a:xfrm>
          <a:prstGeom prst="rect">
            <a:avLst/>
          </a:prstGeom>
          <a:noFill/>
          <a:ln w="28575">
            <a:solidFill>
              <a:srgbClr val="00A9FF"/>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CA"/>
          </a:p>
        </p:txBody>
      </p:sp>
    </p:spTree>
    <p:extLst>
      <p:ext uri="{BB962C8B-B14F-4D97-AF65-F5344CB8AC3E}">
        <p14:creationId xmlns:p14="http://schemas.microsoft.com/office/powerpoint/2010/main" val="3620129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5F866-D7D4-4C78-8706-AEA7A9119907}"/>
              </a:ext>
            </a:extLst>
          </p:cNvPr>
          <p:cNvSpPr>
            <a:spLocks noGrp="1"/>
          </p:cNvSpPr>
          <p:nvPr>
            <p:ph type="title"/>
          </p:nvPr>
        </p:nvSpPr>
        <p:spPr>
          <a:xfrm>
            <a:off x="2622623" y="170520"/>
            <a:ext cx="9258993" cy="676102"/>
          </a:xfrm>
        </p:spPr>
        <p:txBody>
          <a:bodyPr/>
          <a:lstStyle/>
          <a:p>
            <a:pPr algn="r"/>
            <a:r>
              <a:rPr lang="en-US" sz="2800" b="1" dirty="0"/>
              <a:t>SRF Facilities</a:t>
            </a:r>
            <a:endParaRPr lang="en-CA" sz="2800" b="1" dirty="0"/>
          </a:p>
        </p:txBody>
      </p:sp>
      <p:grpSp>
        <p:nvGrpSpPr>
          <p:cNvPr id="35" name="Group 34">
            <a:extLst>
              <a:ext uri="{FF2B5EF4-FFF2-40B4-BE49-F238E27FC236}">
                <a16:creationId xmlns:a16="http://schemas.microsoft.com/office/drawing/2014/main" id="{19C6ED61-A261-42D7-A97C-AD275FE95A47}"/>
              </a:ext>
            </a:extLst>
          </p:cNvPr>
          <p:cNvGrpSpPr/>
          <p:nvPr/>
        </p:nvGrpSpPr>
        <p:grpSpPr>
          <a:xfrm>
            <a:off x="0" y="1217410"/>
            <a:ext cx="12192000" cy="5410959"/>
            <a:chOff x="-54642" y="1327414"/>
            <a:chExt cx="12192000" cy="5410959"/>
          </a:xfrm>
        </p:grpSpPr>
        <p:pic>
          <p:nvPicPr>
            <p:cNvPr id="3" name="Picture 2" descr="ISACIIOVERIVIEW-MARCOnew">
              <a:extLst>
                <a:ext uri="{FF2B5EF4-FFF2-40B4-BE49-F238E27FC236}">
                  <a16:creationId xmlns:a16="http://schemas.microsoft.com/office/drawing/2014/main" id="{49F90658-7973-4D0F-879D-10ED36861E1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 b="54441"/>
            <a:stretch/>
          </p:blipFill>
          <p:spPr bwMode="auto">
            <a:xfrm>
              <a:off x="-54642" y="1327414"/>
              <a:ext cx="12192000" cy="5410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a:extLst>
                <a:ext uri="{FF2B5EF4-FFF2-40B4-BE49-F238E27FC236}">
                  <a16:creationId xmlns:a16="http://schemas.microsoft.com/office/drawing/2014/main" id="{07DCD8F9-0833-47B0-9231-517871FA6F55}"/>
                </a:ext>
              </a:extLst>
            </p:cNvPr>
            <p:cNvSpPr/>
            <p:nvPr/>
          </p:nvSpPr>
          <p:spPr>
            <a:xfrm>
              <a:off x="8598090" y="1569493"/>
              <a:ext cx="2934268" cy="9280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14">
              <a:extLst>
                <a:ext uri="{FF2B5EF4-FFF2-40B4-BE49-F238E27FC236}">
                  <a16:creationId xmlns:a16="http://schemas.microsoft.com/office/drawing/2014/main" id="{588CB102-8903-4740-8ACC-B61EEF00FB62}"/>
                </a:ext>
              </a:extLst>
            </p:cNvPr>
            <p:cNvSpPr/>
            <p:nvPr/>
          </p:nvSpPr>
          <p:spPr>
            <a:xfrm>
              <a:off x="2947916" y="3821373"/>
              <a:ext cx="1446663" cy="793844"/>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Rectangle 15">
              <a:extLst>
                <a:ext uri="{FF2B5EF4-FFF2-40B4-BE49-F238E27FC236}">
                  <a16:creationId xmlns:a16="http://schemas.microsoft.com/office/drawing/2014/main" id="{C5317B7D-ED5B-4A57-8EF4-0CDC42F6803A}"/>
                </a:ext>
              </a:extLst>
            </p:cNvPr>
            <p:cNvSpPr/>
            <p:nvPr/>
          </p:nvSpPr>
          <p:spPr>
            <a:xfrm>
              <a:off x="5736610" y="3944203"/>
              <a:ext cx="1291987" cy="671013"/>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TextBox 16">
              <a:extLst>
                <a:ext uri="{FF2B5EF4-FFF2-40B4-BE49-F238E27FC236}">
                  <a16:creationId xmlns:a16="http://schemas.microsoft.com/office/drawing/2014/main" id="{B90DF77A-BF7F-411A-9FBC-E81C1FFA2678}"/>
                </a:ext>
              </a:extLst>
            </p:cNvPr>
            <p:cNvSpPr txBox="1"/>
            <p:nvPr/>
          </p:nvSpPr>
          <p:spPr>
            <a:xfrm>
              <a:off x="3250447" y="3912700"/>
              <a:ext cx="855257" cy="584775"/>
            </a:xfrm>
            <a:prstGeom prst="rect">
              <a:avLst/>
            </a:prstGeom>
            <a:noFill/>
          </p:spPr>
          <p:txBody>
            <a:bodyPr wrap="square" rtlCol="0">
              <a:spAutoFit/>
            </a:bodyPr>
            <a:lstStyle/>
            <a:p>
              <a:pPr algn="ctr"/>
              <a:r>
                <a:rPr lang="en-US" sz="1600" b="1" dirty="0"/>
                <a:t>Cryo-testing</a:t>
              </a:r>
              <a:endParaRPr lang="en-CA" sz="1600" b="1" dirty="0"/>
            </a:p>
          </p:txBody>
        </p:sp>
        <p:sp>
          <p:nvSpPr>
            <p:cNvPr id="18" name="Rectangle 17">
              <a:extLst>
                <a:ext uri="{FF2B5EF4-FFF2-40B4-BE49-F238E27FC236}">
                  <a16:creationId xmlns:a16="http://schemas.microsoft.com/office/drawing/2014/main" id="{093BED31-F179-4AD5-A366-FA6073974DC3}"/>
                </a:ext>
              </a:extLst>
            </p:cNvPr>
            <p:cNvSpPr/>
            <p:nvPr/>
          </p:nvSpPr>
          <p:spPr>
            <a:xfrm>
              <a:off x="2172267" y="3330054"/>
              <a:ext cx="775648" cy="1285163"/>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Rectangle 18">
              <a:extLst>
                <a:ext uri="{FF2B5EF4-FFF2-40B4-BE49-F238E27FC236}">
                  <a16:creationId xmlns:a16="http://schemas.microsoft.com/office/drawing/2014/main" id="{1FBE4BE0-23D2-44AD-B75A-74CB52B16863}"/>
                </a:ext>
              </a:extLst>
            </p:cNvPr>
            <p:cNvSpPr/>
            <p:nvPr/>
          </p:nvSpPr>
          <p:spPr>
            <a:xfrm>
              <a:off x="3914633" y="3330054"/>
              <a:ext cx="1544471" cy="491319"/>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Rectangle 19">
              <a:extLst>
                <a:ext uri="{FF2B5EF4-FFF2-40B4-BE49-F238E27FC236}">
                  <a16:creationId xmlns:a16="http://schemas.microsoft.com/office/drawing/2014/main" id="{B6431F86-271B-4CB4-AFF7-8C9EAF603BAB}"/>
                </a:ext>
              </a:extLst>
            </p:cNvPr>
            <p:cNvSpPr/>
            <p:nvPr/>
          </p:nvSpPr>
          <p:spPr>
            <a:xfrm>
              <a:off x="4394579" y="3821373"/>
              <a:ext cx="1064525" cy="793844"/>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Rectangle 21">
              <a:extLst>
                <a:ext uri="{FF2B5EF4-FFF2-40B4-BE49-F238E27FC236}">
                  <a16:creationId xmlns:a16="http://schemas.microsoft.com/office/drawing/2014/main" id="{E264B372-3C8F-4225-8C2F-E8857338E5D7}"/>
                </a:ext>
              </a:extLst>
            </p:cNvPr>
            <p:cNvSpPr/>
            <p:nvPr/>
          </p:nvSpPr>
          <p:spPr>
            <a:xfrm>
              <a:off x="3427861" y="3332329"/>
              <a:ext cx="486771" cy="491319"/>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TextBox 22">
              <a:extLst>
                <a:ext uri="{FF2B5EF4-FFF2-40B4-BE49-F238E27FC236}">
                  <a16:creationId xmlns:a16="http://schemas.microsoft.com/office/drawing/2014/main" id="{C7681726-2CDB-4C85-B768-23437AFF082F}"/>
                </a:ext>
              </a:extLst>
            </p:cNvPr>
            <p:cNvSpPr txBox="1"/>
            <p:nvPr/>
          </p:nvSpPr>
          <p:spPr>
            <a:xfrm>
              <a:off x="4289948" y="3912700"/>
              <a:ext cx="1291987" cy="584775"/>
            </a:xfrm>
            <a:prstGeom prst="rect">
              <a:avLst/>
            </a:prstGeom>
            <a:noFill/>
          </p:spPr>
          <p:txBody>
            <a:bodyPr wrap="square" rtlCol="0">
              <a:spAutoFit/>
            </a:bodyPr>
            <a:lstStyle/>
            <a:p>
              <a:pPr algn="ctr"/>
              <a:r>
                <a:rPr lang="en-US" sz="1600" b="1" dirty="0"/>
                <a:t>Clean assembly</a:t>
              </a:r>
              <a:endParaRPr lang="en-CA" sz="1600" b="1" dirty="0"/>
            </a:p>
          </p:txBody>
        </p:sp>
        <p:sp>
          <p:nvSpPr>
            <p:cNvPr id="24" name="TextBox 23">
              <a:extLst>
                <a:ext uri="{FF2B5EF4-FFF2-40B4-BE49-F238E27FC236}">
                  <a16:creationId xmlns:a16="http://schemas.microsoft.com/office/drawing/2014/main" id="{006871EB-FD32-4C51-A898-63248F363C71}"/>
                </a:ext>
              </a:extLst>
            </p:cNvPr>
            <p:cNvSpPr txBox="1"/>
            <p:nvPr/>
          </p:nvSpPr>
          <p:spPr>
            <a:xfrm>
              <a:off x="4010164" y="3427312"/>
              <a:ext cx="1291987" cy="338554"/>
            </a:xfrm>
            <a:prstGeom prst="rect">
              <a:avLst/>
            </a:prstGeom>
            <a:noFill/>
          </p:spPr>
          <p:txBody>
            <a:bodyPr wrap="square" rtlCol="0">
              <a:spAutoFit/>
            </a:bodyPr>
            <a:lstStyle/>
            <a:p>
              <a:pPr algn="ctr"/>
              <a:r>
                <a:rPr lang="en-US" sz="1600" b="1" dirty="0"/>
                <a:t>HPWR</a:t>
              </a:r>
              <a:endParaRPr lang="en-CA" sz="1600" b="1" dirty="0"/>
            </a:p>
          </p:txBody>
        </p:sp>
        <p:sp>
          <p:nvSpPr>
            <p:cNvPr id="25" name="TextBox 24">
              <a:extLst>
                <a:ext uri="{FF2B5EF4-FFF2-40B4-BE49-F238E27FC236}">
                  <a16:creationId xmlns:a16="http://schemas.microsoft.com/office/drawing/2014/main" id="{B450F82F-8459-4CA8-A523-6BA75DA93364}"/>
                </a:ext>
              </a:extLst>
            </p:cNvPr>
            <p:cNvSpPr txBox="1"/>
            <p:nvPr/>
          </p:nvSpPr>
          <p:spPr>
            <a:xfrm>
              <a:off x="5686566" y="4110432"/>
              <a:ext cx="1291987" cy="338554"/>
            </a:xfrm>
            <a:prstGeom prst="rect">
              <a:avLst/>
            </a:prstGeom>
            <a:noFill/>
          </p:spPr>
          <p:txBody>
            <a:bodyPr wrap="square" rtlCol="0">
              <a:spAutoFit/>
            </a:bodyPr>
            <a:lstStyle/>
            <a:p>
              <a:pPr algn="ctr"/>
              <a:r>
                <a:rPr lang="en-US" sz="1600" b="1" dirty="0"/>
                <a:t>BCP</a:t>
              </a:r>
              <a:endParaRPr lang="en-CA" sz="1600" b="1" dirty="0"/>
            </a:p>
          </p:txBody>
        </p:sp>
        <p:sp>
          <p:nvSpPr>
            <p:cNvPr id="26" name="TextBox 25">
              <a:extLst>
                <a:ext uri="{FF2B5EF4-FFF2-40B4-BE49-F238E27FC236}">
                  <a16:creationId xmlns:a16="http://schemas.microsoft.com/office/drawing/2014/main" id="{A3DC4259-8327-47F8-8EF9-F37A0AB46747}"/>
                </a:ext>
              </a:extLst>
            </p:cNvPr>
            <p:cNvSpPr txBox="1"/>
            <p:nvPr/>
          </p:nvSpPr>
          <p:spPr>
            <a:xfrm>
              <a:off x="10252660" y="2202830"/>
              <a:ext cx="1291987" cy="584775"/>
            </a:xfrm>
            <a:prstGeom prst="rect">
              <a:avLst/>
            </a:prstGeom>
            <a:noFill/>
          </p:spPr>
          <p:txBody>
            <a:bodyPr wrap="square" rtlCol="0">
              <a:spAutoFit/>
            </a:bodyPr>
            <a:lstStyle/>
            <a:p>
              <a:pPr algn="ctr"/>
              <a:r>
                <a:rPr lang="en-US" sz="1600" b="1" dirty="0"/>
                <a:t>Clean room</a:t>
              </a:r>
              <a:endParaRPr lang="en-CA" sz="1600" b="1" dirty="0"/>
            </a:p>
          </p:txBody>
        </p:sp>
        <p:sp>
          <p:nvSpPr>
            <p:cNvPr id="27" name="TextBox 26">
              <a:extLst>
                <a:ext uri="{FF2B5EF4-FFF2-40B4-BE49-F238E27FC236}">
                  <a16:creationId xmlns:a16="http://schemas.microsoft.com/office/drawing/2014/main" id="{8D9DD71D-E59A-4B3E-84B1-B1DED2B63178}"/>
                </a:ext>
              </a:extLst>
            </p:cNvPr>
            <p:cNvSpPr txBox="1"/>
            <p:nvPr/>
          </p:nvSpPr>
          <p:spPr>
            <a:xfrm>
              <a:off x="3032081" y="3398804"/>
              <a:ext cx="1291987" cy="338554"/>
            </a:xfrm>
            <a:prstGeom prst="rect">
              <a:avLst/>
            </a:prstGeom>
            <a:noFill/>
          </p:spPr>
          <p:txBody>
            <a:bodyPr wrap="square" rtlCol="0">
              <a:spAutoFit/>
            </a:bodyPr>
            <a:lstStyle/>
            <a:p>
              <a:pPr algn="ctr"/>
              <a:r>
                <a:rPr lang="en-US" sz="1600" b="1" dirty="0"/>
                <a:t>RF</a:t>
              </a:r>
              <a:endParaRPr lang="en-CA" sz="1600" b="1" dirty="0"/>
            </a:p>
          </p:txBody>
        </p:sp>
        <p:sp>
          <p:nvSpPr>
            <p:cNvPr id="28" name="TextBox 27">
              <a:extLst>
                <a:ext uri="{FF2B5EF4-FFF2-40B4-BE49-F238E27FC236}">
                  <a16:creationId xmlns:a16="http://schemas.microsoft.com/office/drawing/2014/main" id="{D28CE8E7-91DA-4EA0-B6EA-C3AAB4FFF3DE}"/>
                </a:ext>
              </a:extLst>
            </p:cNvPr>
            <p:cNvSpPr txBox="1"/>
            <p:nvPr/>
          </p:nvSpPr>
          <p:spPr>
            <a:xfrm>
              <a:off x="2047164" y="3735594"/>
              <a:ext cx="1034961" cy="584775"/>
            </a:xfrm>
            <a:prstGeom prst="rect">
              <a:avLst/>
            </a:prstGeom>
            <a:noFill/>
          </p:spPr>
          <p:txBody>
            <a:bodyPr wrap="square" rtlCol="0">
              <a:spAutoFit/>
            </a:bodyPr>
            <a:lstStyle/>
            <a:p>
              <a:pPr algn="ctr"/>
              <a:r>
                <a:rPr lang="en-US" sz="1600" b="1" dirty="0"/>
                <a:t>Prep room</a:t>
              </a:r>
              <a:endParaRPr lang="en-CA" sz="1600" b="1" dirty="0"/>
            </a:p>
          </p:txBody>
        </p:sp>
        <p:sp>
          <p:nvSpPr>
            <p:cNvPr id="29" name="Rectangle 28">
              <a:extLst>
                <a:ext uri="{FF2B5EF4-FFF2-40B4-BE49-F238E27FC236}">
                  <a16:creationId xmlns:a16="http://schemas.microsoft.com/office/drawing/2014/main" id="{B64F49B3-A8C3-4E17-8293-45CA1D14F735}"/>
                </a:ext>
              </a:extLst>
            </p:cNvPr>
            <p:cNvSpPr/>
            <p:nvPr/>
          </p:nvSpPr>
          <p:spPr>
            <a:xfrm>
              <a:off x="736978" y="4725909"/>
              <a:ext cx="1774210" cy="6257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Rectangle 29">
              <a:extLst>
                <a:ext uri="{FF2B5EF4-FFF2-40B4-BE49-F238E27FC236}">
                  <a16:creationId xmlns:a16="http://schemas.microsoft.com/office/drawing/2014/main" id="{76322D50-7350-4833-84F9-2E1D215BDFDF}"/>
                </a:ext>
              </a:extLst>
            </p:cNvPr>
            <p:cNvSpPr/>
            <p:nvPr/>
          </p:nvSpPr>
          <p:spPr>
            <a:xfrm>
              <a:off x="5302150" y="5708646"/>
              <a:ext cx="2449777" cy="3385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Rectangle 30">
              <a:extLst>
                <a:ext uri="{FF2B5EF4-FFF2-40B4-BE49-F238E27FC236}">
                  <a16:creationId xmlns:a16="http://schemas.microsoft.com/office/drawing/2014/main" id="{23B6F0DC-4F19-4C41-B420-D5DCD7F345FE}"/>
                </a:ext>
              </a:extLst>
            </p:cNvPr>
            <p:cNvSpPr/>
            <p:nvPr/>
          </p:nvSpPr>
          <p:spPr>
            <a:xfrm>
              <a:off x="1624083" y="5904882"/>
              <a:ext cx="1146413" cy="4686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Rectangle 31">
              <a:extLst>
                <a:ext uri="{FF2B5EF4-FFF2-40B4-BE49-F238E27FC236}">
                  <a16:creationId xmlns:a16="http://schemas.microsoft.com/office/drawing/2014/main" id="{B5FBE7C8-E2CC-4247-93C5-D2EBDF9D5DE4}"/>
                </a:ext>
              </a:extLst>
            </p:cNvPr>
            <p:cNvSpPr/>
            <p:nvPr/>
          </p:nvSpPr>
          <p:spPr>
            <a:xfrm>
              <a:off x="10217624" y="5969915"/>
              <a:ext cx="1575181" cy="3385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Rectangle 33">
              <a:extLst>
                <a:ext uri="{FF2B5EF4-FFF2-40B4-BE49-F238E27FC236}">
                  <a16:creationId xmlns:a16="http://schemas.microsoft.com/office/drawing/2014/main" id="{4284937A-991C-4BFF-AD21-7C48A5DB3E71}"/>
                </a:ext>
              </a:extLst>
            </p:cNvPr>
            <p:cNvSpPr/>
            <p:nvPr/>
          </p:nvSpPr>
          <p:spPr>
            <a:xfrm>
              <a:off x="5454550" y="5861046"/>
              <a:ext cx="2449777" cy="3385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pic>
        <p:nvPicPr>
          <p:cNvPr id="33" name="Picture 32">
            <a:extLst>
              <a:ext uri="{FF2B5EF4-FFF2-40B4-BE49-F238E27FC236}">
                <a16:creationId xmlns:a16="http://schemas.microsoft.com/office/drawing/2014/main" id="{34C97462-9B55-4C57-92AC-F9A4A31EDD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6390" y="1279755"/>
            <a:ext cx="1996063" cy="1497047"/>
          </a:xfrm>
          <a:prstGeom prst="rect">
            <a:avLst/>
          </a:prstGeom>
          <a:ln>
            <a:solidFill>
              <a:srgbClr val="FF0000"/>
            </a:solidFill>
          </a:ln>
        </p:spPr>
      </p:pic>
      <p:cxnSp>
        <p:nvCxnSpPr>
          <p:cNvPr id="5" name="Straight Arrow Connector 4">
            <a:extLst>
              <a:ext uri="{FF2B5EF4-FFF2-40B4-BE49-F238E27FC236}">
                <a16:creationId xmlns:a16="http://schemas.microsoft.com/office/drawing/2014/main" id="{D7095BA1-B915-4CCC-A421-F3ED31C4A7B1}"/>
              </a:ext>
            </a:extLst>
          </p:cNvPr>
          <p:cNvCxnSpPr>
            <a:cxnSpLocks/>
          </p:cNvCxnSpPr>
          <p:nvPr/>
        </p:nvCxnSpPr>
        <p:spPr>
          <a:xfrm>
            <a:off x="2699986" y="2687199"/>
            <a:ext cx="758973" cy="70439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8FC58439-D613-4C74-8B7C-E4E1B94C5B1C}"/>
              </a:ext>
            </a:extLst>
          </p:cNvPr>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6000"/>
                    </a14:imgEffect>
                  </a14:imgLayer>
                </a14:imgProps>
              </a:ext>
              <a:ext uri="{28A0092B-C50C-407E-A947-70E740481C1C}">
                <a14:useLocalDpi xmlns:a14="http://schemas.microsoft.com/office/drawing/2010/main" val="0"/>
              </a:ext>
            </a:extLst>
          </a:blip>
          <a:stretch>
            <a:fillRect/>
          </a:stretch>
        </p:blipFill>
        <p:spPr>
          <a:xfrm>
            <a:off x="3570893" y="737601"/>
            <a:ext cx="1554644" cy="2072859"/>
          </a:xfrm>
          <a:prstGeom prst="rect">
            <a:avLst/>
          </a:prstGeom>
        </p:spPr>
      </p:pic>
      <p:cxnSp>
        <p:nvCxnSpPr>
          <p:cNvPr id="37" name="Straight Arrow Connector 36">
            <a:extLst>
              <a:ext uri="{FF2B5EF4-FFF2-40B4-BE49-F238E27FC236}">
                <a16:creationId xmlns:a16="http://schemas.microsoft.com/office/drawing/2014/main" id="{87E5F336-A7E8-4B73-982A-431A01149990}"/>
              </a:ext>
            </a:extLst>
          </p:cNvPr>
          <p:cNvCxnSpPr>
            <a:cxnSpLocks/>
            <a:stCxn id="36" idx="2"/>
            <a:endCxn id="19" idx="0"/>
          </p:cNvCxnSpPr>
          <p:nvPr/>
        </p:nvCxnSpPr>
        <p:spPr>
          <a:xfrm>
            <a:off x="4348215" y="2810460"/>
            <a:ext cx="393296" cy="40959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8" name="Picture 37" descr="SRF09-mindy-etching">
            <a:extLst>
              <a:ext uri="{FF2B5EF4-FFF2-40B4-BE49-F238E27FC236}">
                <a16:creationId xmlns:a16="http://schemas.microsoft.com/office/drawing/2014/main" id="{E52CC042-AF44-4B40-AECF-5507D9DC28B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a:xfrm>
            <a:off x="7599219" y="4896483"/>
            <a:ext cx="2109286" cy="1411986"/>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39" name="Straight Arrow Connector 38">
            <a:extLst>
              <a:ext uri="{FF2B5EF4-FFF2-40B4-BE49-F238E27FC236}">
                <a16:creationId xmlns:a16="http://schemas.microsoft.com/office/drawing/2014/main" id="{0DE1B9D4-95DA-4750-9B3B-782203C73469}"/>
              </a:ext>
            </a:extLst>
          </p:cNvPr>
          <p:cNvCxnSpPr>
            <a:cxnSpLocks/>
            <a:endCxn id="16" idx="3"/>
          </p:cNvCxnSpPr>
          <p:nvPr/>
        </p:nvCxnSpPr>
        <p:spPr>
          <a:xfrm flipH="1" flipV="1">
            <a:off x="7083239" y="4169706"/>
            <a:ext cx="570622" cy="64409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0" name="Picture 59">
            <a:extLst>
              <a:ext uri="{FF2B5EF4-FFF2-40B4-BE49-F238E27FC236}">
                <a16:creationId xmlns:a16="http://schemas.microsoft.com/office/drawing/2014/main" id="{B4E8A6B3-52B3-4FF2-A800-A1D8DD51CDB7}"/>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644142" y="936708"/>
            <a:ext cx="2050149" cy="2409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1" name="Straight Arrow Connector 40">
            <a:extLst>
              <a:ext uri="{FF2B5EF4-FFF2-40B4-BE49-F238E27FC236}">
                <a16:creationId xmlns:a16="http://schemas.microsoft.com/office/drawing/2014/main" id="{DBF8DB60-1B5A-494B-87EB-A0476EA58FF6}"/>
              </a:ext>
            </a:extLst>
          </p:cNvPr>
          <p:cNvCxnSpPr>
            <a:cxnSpLocks/>
            <a:stCxn id="40" idx="2"/>
          </p:cNvCxnSpPr>
          <p:nvPr/>
        </p:nvCxnSpPr>
        <p:spPr>
          <a:xfrm flipH="1">
            <a:off x="5470456" y="3346298"/>
            <a:ext cx="1198761" cy="66594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2" name="Picture 2">
            <a:extLst>
              <a:ext uri="{FF2B5EF4-FFF2-40B4-BE49-F238E27FC236}">
                <a16:creationId xmlns:a16="http://schemas.microsoft.com/office/drawing/2014/main" id="{65C32F1E-C3F3-4AFA-8EFB-828BA39A3EF0}"/>
              </a:ext>
            </a:extLst>
          </p:cNvPr>
          <p:cNvPicPr>
            <a:picLocks noChangeAspect="1" noChangeArrowheads="1"/>
          </p:cNvPicPr>
          <p:nvPr/>
        </p:nvPicPr>
        <p:blipFill>
          <a:blip r:embed="rId9" cstate="print"/>
          <a:srcRect/>
          <a:stretch>
            <a:fillRect/>
          </a:stretch>
        </p:blipFill>
        <p:spPr bwMode="auto">
          <a:xfrm>
            <a:off x="5213615" y="4907858"/>
            <a:ext cx="1027897" cy="1743923"/>
          </a:xfrm>
          <a:prstGeom prst="rect">
            <a:avLst/>
          </a:prstGeom>
          <a:noFill/>
          <a:ln w="9525">
            <a:noFill/>
            <a:miter lim="800000"/>
            <a:headEnd/>
            <a:tailEnd/>
          </a:ln>
        </p:spPr>
      </p:pic>
      <p:pic>
        <p:nvPicPr>
          <p:cNvPr id="43" name="Picture 4" descr="SRF09-mindy-SCC1">
            <a:extLst>
              <a:ext uri="{FF2B5EF4-FFF2-40B4-BE49-F238E27FC236}">
                <a16:creationId xmlns:a16="http://schemas.microsoft.com/office/drawing/2014/main" id="{AD5D095D-4DFA-47AB-B328-52630AC05F9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2789" y="5144037"/>
            <a:ext cx="1524463" cy="1484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4" name="Straight Arrow Connector 43">
            <a:extLst>
              <a:ext uri="{FF2B5EF4-FFF2-40B4-BE49-F238E27FC236}">
                <a16:creationId xmlns:a16="http://schemas.microsoft.com/office/drawing/2014/main" id="{614545E3-148B-435D-BE64-EAC8B5473E75}"/>
              </a:ext>
            </a:extLst>
          </p:cNvPr>
          <p:cNvCxnSpPr>
            <a:cxnSpLocks/>
            <a:stCxn id="43" idx="0"/>
          </p:cNvCxnSpPr>
          <p:nvPr/>
        </p:nvCxnSpPr>
        <p:spPr>
          <a:xfrm flipV="1">
            <a:off x="1635021" y="4478655"/>
            <a:ext cx="1922668" cy="66538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6EE10B87-0686-45BA-81C9-6C5D24BD39C0}"/>
              </a:ext>
            </a:extLst>
          </p:cNvPr>
          <p:cNvCxnSpPr>
            <a:cxnSpLocks/>
          </p:cNvCxnSpPr>
          <p:nvPr/>
        </p:nvCxnSpPr>
        <p:spPr>
          <a:xfrm flipH="1" flipV="1">
            <a:off x="3855908" y="4491439"/>
            <a:ext cx="1375561" cy="42336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50DF7D50-709A-4AC5-A33A-EB7D9FEB057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978189" y="3834199"/>
            <a:ext cx="1964912" cy="1735647"/>
          </a:xfrm>
          <a:prstGeom prst="rect">
            <a:avLst/>
          </a:prstGeom>
        </p:spPr>
      </p:pic>
      <p:sp>
        <p:nvSpPr>
          <p:cNvPr id="4" name="Rectangle 3">
            <a:extLst>
              <a:ext uri="{FF2B5EF4-FFF2-40B4-BE49-F238E27FC236}">
                <a16:creationId xmlns:a16="http://schemas.microsoft.com/office/drawing/2014/main" id="{AF4B4686-68E4-C250-6A22-3B5A0686AE0C}"/>
              </a:ext>
            </a:extLst>
          </p:cNvPr>
          <p:cNvSpPr/>
          <p:nvPr/>
        </p:nvSpPr>
        <p:spPr>
          <a:xfrm>
            <a:off x="10371761" y="1528152"/>
            <a:ext cx="1291987" cy="178510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a:extLst>
              <a:ext uri="{FF2B5EF4-FFF2-40B4-BE49-F238E27FC236}">
                <a16:creationId xmlns:a16="http://schemas.microsoft.com/office/drawing/2014/main" id="{54591EC2-4AAE-88CD-184F-E6586F443DF7}"/>
              </a:ext>
            </a:extLst>
          </p:cNvPr>
          <p:cNvSpPr/>
          <p:nvPr/>
        </p:nvSpPr>
        <p:spPr>
          <a:xfrm>
            <a:off x="8251529" y="1459489"/>
            <a:ext cx="1726660" cy="92804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TextBox 10">
            <a:extLst>
              <a:ext uri="{FF2B5EF4-FFF2-40B4-BE49-F238E27FC236}">
                <a16:creationId xmlns:a16="http://schemas.microsoft.com/office/drawing/2014/main" id="{89B808F3-6470-9E12-8CCA-DB9C03DD0CB3}"/>
              </a:ext>
            </a:extLst>
          </p:cNvPr>
          <p:cNvSpPr txBox="1"/>
          <p:nvPr/>
        </p:nvSpPr>
        <p:spPr>
          <a:xfrm>
            <a:off x="8410315" y="1601124"/>
            <a:ext cx="1291987" cy="584775"/>
          </a:xfrm>
          <a:prstGeom prst="rect">
            <a:avLst/>
          </a:prstGeom>
          <a:noFill/>
        </p:spPr>
        <p:txBody>
          <a:bodyPr wrap="square" rtlCol="0">
            <a:spAutoFit/>
          </a:bodyPr>
          <a:lstStyle/>
          <a:p>
            <a:pPr algn="ctr"/>
            <a:r>
              <a:rPr lang="en-US" sz="1600" b="1" dirty="0"/>
              <a:t>Dirty assembly</a:t>
            </a:r>
            <a:endParaRPr lang="en-CA" sz="1600" b="1" dirty="0"/>
          </a:p>
        </p:txBody>
      </p:sp>
      <p:cxnSp>
        <p:nvCxnSpPr>
          <p:cNvPr id="12" name="Straight Arrow Connector 11">
            <a:extLst>
              <a:ext uri="{FF2B5EF4-FFF2-40B4-BE49-F238E27FC236}">
                <a16:creationId xmlns:a16="http://schemas.microsoft.com/office/drawing/2014/main" id="{35EEF8DB-8C30-7A96-5EC2-6C026377A2F9}"/>
              </a:ext>
            </a:extLst>
          </p:cNvPr>
          <p:cNvCxnSpPr>
            <a:cxnSpLocks/>
          </p:cNvCxnSpPr>
          <p:nvPr/>
        </p:nvCxnSpPr>
        <p:spPr>
          <a:xfrm>
            <a:off x="9094736" y="2406484"/>
            <a:ext cx="883453" cy="144666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B0A02187-80EA-742C-8250-5E2C49DCC78C}"/>
              </a:ext>
            </a:extLst>
          </p:cNvPr>
          <p:cNvSpPr txBox="1"/>
          <p:nvPr/>
        </p:nvSpPr>
        <p:spPr>
          <a:xfrm>
            <a:off x="12863" y="5969"/>
            <a:ext cx="7640998" cy="707886"/>
          </a:xfrm>
          <a:prstGeom prst="rect">
            <a:avLst/>
          </a:prstGeom>
          <a:solidFill>
            <a:srgbClr val="0EC2FA"/>
          </a:solidFill>
        </p:spPr>
        <p:txBody>
          <a:bodyPr wrap="square">
            <a:spAutoFit/>
          </a:bodyPr>
          <a:lstStyle/>
          <a:p>
            <a:pPr marL="125100">
              <a:spcBef>
                <a:spcPts val="600"/>
              </a:spcBef>
            </a:pPr>
            <a:r>
              <a:rPr lang="en-CA" sz="2000" b="1" dirty="0">
                <a:solidFill>
                  <a:schemeClr val="bg1"/>
                </a:solidFill>
                <a:effectLst/>
                <a:ea typeface="MS Mincho" panose="02020609040205080304" pitchFamily="49" charset="-128"/>
                <a:cs typeface="Impact" panose="020B0806030902050204" pitchFamily="34" charset="0"/>
              </a:rPr>
              <a:t>The SRF lab supports the in-house accelerator program, SRF research and external collaborations</a:t>
            </a:r>
          </a:p>
        </p:txBody>
      </p:sp>
    </p:spTree>
    <p:extLst>
      <p:ext uri="{BB962C8B-B14F-4D97-AF65-F5344CB8AC3E}">
        <p14:creationId xmlns:p14="http://schemas.microsoft.com/office/powerpoint/2010/main" val="42451827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DAD50-4AB6-409E-8B56-E29658966380}"/>
              </a:ext>
            </a:extLst>
          </p:cNvPr>
          <p:cNvPicPr>
            <a:picLocks noChangeAspect="1"/>
          </p:cNvPicPr>
          <p:nvPr/>
        </p:nvPicPr>
        <p:blipFill rotWithShape="1">
          <a:blip r:embed="rId2"/>
          <a:srcRect l="36177" t="2998" r="9831" b="7963"/>
          <a:stretch/>
        </p:blipFill>
        <p:spPr>
          <a:xfrm>
            <a:off x="8631800" y="3578252"/>
            <a:ext cx="3038869" cy="3242756"/>
          </a:xfrm>
          <a:prstGeom prst="rect">
            <a:avLst/>
          </a:prstGeom>
        </p:spPr>
      </p:pic>
      <p:sp>
        <p:nvSpPr>
          <p:cNvPr id="9" name="Rectangle 8">
            <a:extLst>
              <a:ext uri="{FF2B5EF4-FFF2-40B4-BE49-F238E27FC236}">
                <a16:creationId xmlns:a16="http://schemas.microsoft.com/office/drawing/2014/main" id="{492753B7-EDD6-4996-95DF-D8C9ABF364FE}"/>
              </a:ext>
            </a:extLst>
          </p:cNvPr>
          <p:cNvSpPr/>
          <p:nvPr/>
        </p:nvSpPr>
        <p:spPr>
          <a:xfrm>
            <a:off x="-11829" y="5730"/>
            <a:ext cx="4501944" cy="6846540"/>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spcBef>
                <a:spcPts val="600"/>
              </a:spcBef>
              <a:buClr>
                <a:srgbClr val="00B0F0"/>
              </a:buClr>
            </a:pPr>
            <a:r>
              <a:rPr lang="en-CA" sz="2600" b="1" dirty="0"/>
              <a:t>TRIUMF and VECC (India)</a:t>
            </a:r>
          </a:p>
          <a:p>
            <a:pPr>
              <a:spcBef>
                <a:spcPts val="600"/>
              </a:spcBef>
              <a:buClr>
                <a:srgbClr val="00B0F0"/>
              </a:buClr>
            </a:pPr>
            <a:endParaRPr lang="en-US" sz="2600" dirty="0">
              <a:solidFill>
                <a:srgbClr val="039BE7"/>
              </a:solidFill>
            </a:endParaRPr>
          </a:p>
          <a:p>
            <a:pPr marL="468000" indent="-342900">
              <a:spcBef>
                <a:spcPts val="600"/>
              </a:spcBef>
              <a:buFont typeface="Arial" panose="020B0604020202020204" pitchFamily="34" charset="0"/>
              <a:buChar char="•"/>
            </a:pPr>
            <a:r>
              <a:rPr lang="en-CA" sz="2200" dirty="0"/>
              <a:t>An electron cryomodule was designed and fabricated at TRIUMF and shipped to VECC in 2018</a:t>
            </a:r>
          </a:p>
          <a:p>
            <a:pPr marL="468000" indent="-342900">
              <a:spcBef>
                <a:spcPts val="600"/>
              </a:spcBef>
              <a:buFont typeface="Arial" panose="020B0604020202020204" pitchFamily="34" charset="0"/>
              <a:buChar char="•"/>
            </a:pPr>
            <a:r>
              <a:rPr lang="en-CA" sz="2200" dirty="0"/>
              <a:t>A heavy ion cryomodule was designed and fabricated at TRIUMF and shipped to VECC in 2022</a:t>
            </a:r>
          </a:p>
          <a:p>
            <a:pPr marL="925200" lvl="1" indent="-342900">
              <a:spcBef>
                <a:spcPts val="600"/>
              </a:spcBef>
              <a:buFont typeface="Arial" panose="020B0604020202020204" pitchFamily="34" charset="0"/>
              <a:buChar char="•"/>
            </a:pPr>
            <a:endParaRPr lang="en-CA" sz="2200" dirty="0"/>
          </a:p>
        </p:txBody>
      </p:sp>
      <p:pic>
        <p:nvPicPr>
          <p:cNvPr id="10" name="Picture 9">
            <a:extLst>
              <a:ext uri="{FF2B5EF4-FFF2-40B4-BE49-F238E27FC236}">
                <a16:creationId xmlns:a16="http://schemas.microsoft.com/office/drawing/2014/main" id="{1DA15B56-A15F-421C-9020-DBB5C715BE17}"/>
              </a:ext>
            </a:extLst>
          </p:cNvPr>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4650755" y="411071"/>
            <a:ext cx="3892743" cy="2919558"/>
          </a:xfrm>
          <a:prstGeom prst="rect">
            <a:avLst/>
          </a:prstGeom>
        </p:spPr>
      </p:pic>
      <p:pic>
        <p:nvPicPr>
          <p:cNvPr id="11" name="Picture 2" descr="C:\Users\lax\AppData\Local\Temp\ICM Render 2-1.JPG">
            <a:extLst>
              <a:ext uri="{FF2B5EF4-FFF2-40B4-BE49-F238E27FC236}">
                <a16:creationId xmlns:a16="http://schemas.microsoft.com/office/drawing/2014/main" id="{AFAD9B3E-0CB6-4748-9EE4-7E2E6B5D23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04138" y="411070"/>
            <a:ext cx="3042157" cy="291955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erson working on a machine&#10;&#10;Description automatically generated with medium confidence">
            <a:extLst>
              <a:ext uri="{FF2B5EF4-FFF2-40B4-BE49-F238E27FC236}">
                <a16:creationId xmlns:a16="http://schemas.microsoft.com/office/drawing/2014/main" id="{776F609E-2334-4409-8BA5-134946D192A4}"/>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810471" y="3330628"/>
            <a:ext cx="3733027" cy="3490380"/>
          </a:xfrm>
          <a:prstGeom prst="rect">
            <a:avLst/>
          </a:prstGeom>
        </p:spPr>
      </p:pic>
    </p:spTree>
    <p:extLst>
      <p:ext uri="{BB962C8B-B14F-4D97-AF65-F5344CB8AC3E}">
        <p14:creationId xmlns:p14="http://schemas.microsoft.com/office/powerpoint/2010/main" val="2763158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6532A89-49F8-4456-BA37-89C8EDF2B8B4}"/>
              </a:ext>
            </a:extLst>
          </p:cNvPr>
          <p:cNvPicPr>
            <a:picLocks noChangeAspect="1"/>
          </p:cNvPicPr>
          <p:nvPr/>
        </p:nvPicPr>
        <p:blipFill>
          <a:blip r:embed="rId3"/>
          <a:stretch>
            <a:fillRect/>
          </a:stretch>
        </p:blipFill>
        <p:spPr>
          <a:xfrm>
            <a:off x="5271159" y="1262743"/>
            <a:ext cx="6920841" cy="4856124"/>
          </a:xfrm>
          <a:prstGeom prst="rect">
            <a:avLst/>
          </a:prstGeom>
        </p:spPr>
      </p:pic>
      <p:sp>
        <p:nvSpPr>
          <p:cNvPr id="10" name="Slide Number Placeholder 4">
            <a:extLst>
              <a:ext uri="{FF2B5EF4-FFF2-40B4-BE49-F238E27FC236}">
                <a16:creationId xmlns:a16="http://schemas.microsoft.com/office/drawing/2014/main" id="{ED89AF0C-7722-4B05-B757-1666B5F61F50}"/>
              </a:ext>
            </a:extLst>
          </p:cNvPr>
          <p:cNvSpPr txBox="1">
            <a:spLocks/>
          </p:cNvSpPr>
          <p:nvPr/>
        </p:nvSpPr>
        <p:spPr>
          <a:xfrm>
            <a:off x="9067800" y="6581001"/>
            <a:ext cx="2844800" cy="27699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defRPr/>
            </a:pPr>
            <a:fld id="{420971A8-BAEC-4833-8872-3B095E36DD2F}" type="slidenum">
              <a:rPr lang="en-US" sz="1200" smtClean="0">
                <a:solidFill>
                  <a:srgbClr val="00A4FF"/>
                </a:solidFill>
              </a:rPr>
              <a:pPr algn="r">
                <a:defRPr/>
              </a:pPr>
              <a:t>15</a:t>
            </a:fld>
            <a:endParaRPr lang="en-US" sz="1200">
              <a:solidFill>
                <a:srgbClr val="00A4FF"/>
              </a:solidFill>
            </a:endParaRPr>
          </a:p>
        </p:txBody>
      </p:sp>
      <p:grpSp>
        <p:nvGrpSpPr>
          <p:cNvPr id="16" name="Group 15">
            <a:extLst>
              <a:ext uri="{FF2B5EF4-FFF2-40B4-BE49-F238E27FC236}">
                <a16:creationId xmlns:a16="http://schemas.microsoft.com/office/drawing/2014/main" id="{CCF8A56A-29D2-4F5B-B480-155E48298F3B}"/>
              </a:ext>
            </a:extLst>
          </p:cNvPr>
          <p:cNvGrpSpPr/>
          <p:nvPr/>
        </p:nvGrpSpPr>
        <p:grpSpPr>
          <a:xfrm>
            <a:off x="10309738" y="137343"/>
            <a:ext cx="1602862" cy="611622"/>
            <a:chOff x="2899741" y="3408765"/>
            <a:chExt cx="3401670" cy="1421594"/>
          </a:xfrm>
        </p:grpSpPr>
        <p:pic>
          <p:nvPicPr>
            <p:cNvPr id="17" name="Picture 16">
              <a:extLst>
                <a:ext uri="{FF2B5EF4-FFF2-40B4-BE49-F238E27FC236}">
                  <a16:creationId xmlns:a16="http://schemas.microsoft.com/office/drawing/2014/main" id="{12D5E437-9FEC-4724-8345-0DF1599D7E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9741" y="3408765"/>
              <a:ext cx="3401670" cy="14215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2" descr="Bildergebnis für canadian flag">
              <a:extLst>
                <a:ext uri="{FF2B5EF4-FFF2-40B4-BE49-F238E27FC236}">
                  <a16:creationId xmlns:a16="http://schemas.microsoft.com/office/drawing/2014/main" id="{5953E9D9-3CD4-4ECF-A30A-28A70863876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9231" t="7128" r="28419" b="22799"/>
            <a:stretch/>
          </p:blipFill>
          <p:spPr bwMode="auto">
            <a:xfrm rot="19695849">
              <a:off x="2926840" y="3435876"/>
              <a:ext cx="622100" cy="51224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A picture containing drawing&#10;&#10;Description automatically generated">
              <a:extLst>
                <a:ext uri="{FF2B5EF4-FFF2-40B4-BE49-F238E27FC236}">
                  <a16:creationId xmlns:a16="http://schemas.microsoft.com/office/drawing/2014/main" id="{0E6CF4C4-66C1-4ACF-993C-92763192B8CB}"/>
                </a:ext>
              </a:extLst>
            </p:cNvPr>
            <p:cNvPicPr>
              <a:picLocks noChangeAspect="1"/>
            </p:cNvPicPr>
            <p:nvPr/>
          </p:nvPicPr>
          <p:blipFill>
            <a:blip r:embed="rId6"/>
            <a:stretch>
              <a:fillRect/>
            </a:stretch>
          </p:blipFill>
          <p:spPr>
            <a:xfrm>
              <a:off x="5743417" y="4302845"/>
              <a:ext cx="486874" cy="486874"/>
            </a:xfrm>
            <a:prstGeom prst="rect">
              <a:avLst/>
            </a:prstGeom>
          </p:spPr>
        </p:pic>
      </p:grpSp>
      <p:sp>
        <p:nvSpPr>
          <p:cNvPr id="12" name="Rectangle 11">
            <a:extLst>
              <a:ext uri="{FF2B5EF4-FFF2-40B4-BE49-F238E27FC236}">
                <a16:creationId xmlns:a16="http://schemas.microsoft.com/office/drawing/2014/main" id="{67AEA6CC-6149-4EA5-9EAC-C61CBBB390A1}"/>
              </a:ext>
            </a:extLst>
          </p:cNvPr>
          <p:cNvSpPr/>
          <p:nvPr/>
        </p:nvSpPr>
        <p:spPr>
          <a:xfrm>
            <a:off x="-1" y="0"/>
            <a:ext cx="5237648" cy="6846540"/>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spcBef>
                <a:spcPts val="600"/>
              </a:spcBef>
              <a:spcAft>
                <a:spcPts val="600"/>
              </a:spcAft>
              <a:buClr>
                <a:srgbClr val="00A4FF"/>
              </a:buClr>
            </a:pPr>
            <a:r>
              <a:rPr lang="en-US" sz="2400" b="1" dirty="0"/>
              <a:t>TRIUMF and CERN</a:t>
            </a:r>
            <a:endParaRPr lang="en-CA" sz="2400" b="1" dirty="0">
              <a:cs typeface="Arial"/>
            </a:endParaRPr>
          </a:p>
          <a:p>
            <a:pPr marL="180000" indent="-180000">
              <a:spcBef>
                <a:spcPts val="600"/>
              </a:spcBef>
              <a:spcAft>
                <a:spcPts val="600"/>
              </a:spcAft>
              <a:buClr>
                <a:srgbClr val="FFFFFF"/>
              </a:buClr>
              <a:buFont typeface="Arial" panose="020B0604020202020204" pitchFamily="34" charset="0"/>
              <a:buChar char="•"/>
            </a:pPr>
            <a:r>
              <a:rPr lang="en-CA" sz="2400" dirty="0"/>
              <a:t>As a Canadian contribution to the Hi-Luminosity upgrade project at CERN, TRIUMF will fabricate, qualify and ship five crab cavity cryomodules to CERN (2025-27)</a:t>
            </a:r>
          </a:p>
          <a:p>
            <a:pPr marL="637200" lvl="1" indent="-180000">
              <a:spcBef>
                <a:spcPts val="600"/>
              </a:spcBef>
              <a:spcAft>
                <a:spcPts val="600"/>
              </a:spcAft>
              <a:buClr>
                <a:srgbClr val="FFFFFF"/>
              </a:buClr>
              <a:buFont typeface="Arial" panose="020B0604020202020204" pitchFamily="34" charset="0"/>
              <a:buChar char="•"/>
            </a:pPr>
            <a:r>
              <a:rPr lang="en-CA" sz="2400" dirty="0"/>
              <a:t>Ten 400MHz crab cavities will be received from US collaborators starting later this year</a:t>
            </a:r>
          </a:p>
          <a:p>
            <a:pPr marL="180000" indent="-180000">
              <a:spcBef>
                <a:spcPts val="600"/>
              </a:spcBef>
              <a:spcAft>
                <a:spcPts val="600"/>
              </a:spcAft>
              <a:buClr>
                <a:srgbClr val="FFFFFF"/>
              </a:buClr>
              <a:buFont typeface="Arial" panose="020B0604020202020204" pitchFamily="34" charset="0"/>
              <a:buChar char="•"/>
            </a:pPr>
            <a:r>
              <a:rPr lang="x-none" sz="2400" dirty="0"/>
              <a:t>The project </a:t>
            </a:r>
            <a:r>
              <a:rPr lang="en-CA" sz="2400" dirty="0"/>
              <a:t>supplies cri</a:t>
            </a:r>
            <a:r>
              <a:rPr lang="x-none" sz="2400" dirty="0"/>
              <a:t>tical infrastructure to CERN, supporting both the HL-LHC and the Canadian </a:t>
            </a:r>
            <a:r>
              <a:rPr lang="en-US" sz="2400" dirty="0"/>
              <a:t>particle physics</a:t>
            </a:r>
            <a:r>
              <a:rPr lang="x-none" sz="2400" dirty="0"/>
              <a:t> community</a:t>
            </a:r>
            <a:endParaRPr lang="en-CA" sz="2400" dirty="0">
              <a:cs typeface="Arial" panose="020B0604020202020204"/>
            </a:endParaRPr>
          </a:p>
        </p:txBody>
      </p:sp>
    </p:spTree>
    <p:extLst>
      <p:ext uri="{BB962C8B-B14F-4D97-AF65-F5344CB8AC3E}">
        <p14:creationId xmlns:p14="http://schemas.microsoft.com/office/powerpoint/2010/main" val="36788405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32A34-0551-4EED-9202-04F5F00D0803}"/>
              </a:ext>
            </a:extLst>
          </p:cNvPr>
          <p:cNvSpPr>
            <a:spLocks noGrp="1"/>
          </p:cNvSpPr>
          <p:nvPr>
            <p:ph type="title"/>
          </p:nvPr>
        </p:nvSpPr>
        <p:spPr>
          <a:xfrm>
            <a:off x="2096654" y="2878512"/>
            <a:ext cx="8128001" cy="676102"/>
          </a:xfrm>
        </p:spPr>
        <p:txBody>
          <a:bodyPr/>
          <a:lstStyle/>
          <a:p>
            <a:pPr algn="ctr"/>
            <a:r>
              <a:rPr lang="en-US" b="1" dirty="0"/>
              <a:t>The Proposal</a:t>
            </a:r>
          </a:p>
        </p:txBody>
      </p:sp>
    </p:spTree>
    <p:extLst>
      <p:ext uri="{BB962C8B-B14F-4D97-AF65-F5344CB8AC3E}">
        <p14:creationId xmlns:p14="http://schemas.microsoft.com/office/powerpoint/2010/main" val="35278875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D0D82-F142-4500-EAC1-6A9B0A4C4C52}"/>
              </a:ext>
            </a:extLst>
          </p:cNvPr>
          <p:cNvSpPr>
            <a:spLocks noGrp="1"/>
          </p:cNvSpPr>
          <p:nvPr>
            <p:ph type="title"/>
          </p:nvPr>
        </p:nvSpPr>
        <p:spPr>
          <a:xfrm>
            <a:off x="80274" y="82035"/>
            <a:ext cx="9258993" cy="676102"/>
          </a:xfrm>
          <a:solidFill>
            <a:schemeClr val="bg1"/>
          </a:solidFill>
        </p:spPr>
        <p:txBody>
          <a:bodyPr/>
          <a:lstStyle/>
          <a:p>
            <a:r>
              <a:rPr lang="en-CA" sz="2800" dirty="0"/>
              <a:t>Canadian contribution to EIC</a:t>
            </a:r>
          </a:p>
        </p:txBody>
      </p:sp>
      <p:sp>
        <p:nvSpPr>
          <p:cNvPr id="33" name="TextBox 32">
            <a:extLst>
              <a:ext uri="{FF2B5EF4-FFF2-40B4-BE49-F238E27FC236}">
                <a16:creationId xmlns:a16="http://schemas.microsoft.com/office/drawing/2014/main" id="{30512EF8-9808-2EEC-9944-27E5CF82E3BC}"/>
              </a:ext>
            </a:extLst>
          </p:cNvPr>
          <p:cNvSpPr txBox="1"/>
          <p:nvPr/>
        </p:nvSpPr>
        <p:spPr>
          <a:xfrm>
            <a:off x="457201" y="630226"/>
            <a:ext cx="6373257" cy="6155531"/>
          </a:xfrm>
          <a:prstGeom prst="rect">
            <a:avLst/>
          </a:prstGeom>
          <a:noFill/>
        </p:spPr>
        <p:txBody>
          <a:bodyPr wrap="square">
            <a:spAutoFit/>
          </a:bodyPr>
          <a:lstStyle/>
          <a:p>
            <a:pPr marL="285750" indent="-285750">
              <a:spcBef>
                <a:spcPts val="600"/>
              </a:spcBef>
              <a:buFont typeface="Arial" panose="020B0604020202020204" pitchFamily="34" charset="0"/>
              <a:buChar char="•"/>
            </a:pPr>
            <a:r>
              <a:rPr lang="en-CA" sz="2400" dirty="0">
                <a:effectLst/>
                <a:ea typeface="Calibri" panose="020F0502020204030204" pitchFamily="34" charset="0"/>
              </a:rPr>
              <a:t>The Canadian subatomic physics community is strongly supporting participation in the EIC program. In the 2022–2026 Canadian Subatomic Physics Long Range Plan, the community named the EIC as a “flagship program with broad outcomes.”</a:t>
            </a:r>
            <a:endParaRPr lang="en-CA" sz="2400" dirty="0">
              <a:ea typeface="Calibri" panose="020F0502020204030204" pitchFamily="34" charset="0"/>
            </a:endParaRPr>
          </a:p>
          <a:p>
            <a:pPr marL="285750" indent="-285750">
              <a:spcBef>
                <a:spcPts val="600"/>
              </a:spcBef>
              <a:buFont typeface="Arial" panose="020B0604020202020204" pitchFamily="34" charset="0"/>
              <a:buChar char="•"/>
            </a:pPr>
            <a:r>
              <a:rPr lang="en-US" sz="2400" dirty="0"/>
              <a:t>A Canadian collaboration with EIC Canada, TRIUMF and University partners is pursuing a CFI proposal in the 2025 IF competition. </a:t>
            </a:r>
          </a:p>
          <a:p>
            <a:pPr marL="285750" indent="-285750">
              <a:spcBef>
                <a:spcPts val="600"/>
              </a:spcBef>
              <a:buFont typeface="Arial" panose="020B0604020202020204" pitchFamily="34" charset="0"/>
              <a:buChar char="•"/>
            </a:pPr>
            <a:r>
              <a:rPr lang="en-US" sz="2400" dirty="0"/>
              <a:t>The proposal leverages technical know-how at TRIUMF, engages Canadian industry in cutting edge accelerator technology while training next generation HQP.</a:t>
            </a:r>
          </a:p>
        </p:txBody>
      </p:sp>
      <p:pic>
        <p:nvPicPr>
          <p:cNvPr id="35" name="Picture 34" descr="A cover of a report&#10;&#10;Description automatically generated">
            <a:extLst>
              <a:ext uri="{FF2B5EF4-FFF2-40B4-BE49-F238E27FC236}">
                <a16:creationId xmlns:a16="http://schemas.microsoft.com/office/drawing/2014/main" id="{BB180E52-E594-52BC-EEAC-48B817124383}"/>
              </a:ext>
            </a:extLst>
          </p:cNvPr>
          <p:cNvPicPr>
            <a:picLocks noChangeAspect="1"/>
          </p:cNvPicPr>
          <p:nvPr/>
        </p:nvPicPr>
        <p:blipFill rotWithShape="1">
          <a:blip r:embed="rId2"/>
          <a:srcRect t="7407" b="28889"/>
          <a:stretch/>
        </p:blipFill>
        <p:spPr>
          <a:xfrm>
            <a:off x="7426184" y="0"/>
            <a:ext cx="4308615" cy="3810624"/>
          </a:xfrm>
          <a:prstGeom prst="rect">
            <a:avLst/>
          </a:prstGeom>
          <a:effectLst>
            <a:outerShdw blurRad="50800" dist="38100" dir="13500000" algn="br" rotWithShape="0">
              <a:prstClr val="black">
                <a:alpha val="40000"/>
              </a:prstClr>
            </a:outerShdw>
          </a:effectLst>
        </p:spPr>
      </p:pic>
      <p:pic>
        <p:nvPicPr>
          <p:cNvPr id="39" name="Picture 38">
            <a:extLst>
              <a:ext uri="{FF2B5EF4-FFF2-40B4-BE49-F238E27FC236}">
                <a16:creationId xmlns:a16="http://schemas.microsoft.com/office/drawing/2014/main" id="{F65BF1F7-C81D-A8FB-1E4B-EC6198A2FFA8}"/>
              </a:ext>
            </a:extLst>
          </p:cNvPr>
          <p:cNvPicPr>
            <a:picLocks noChangeAspect="1"/>
          </p:cNvPicPr>
          <p:nvPr/>
        </p:nvPicPr>
        <p:blipFill rotWithShape="1">
          <a:blip r:embed="rId3"/>
          <a:srcRect l="1621" t="16444" r="42743" b="20255"/>
          <a:stretch/>
        </p:blipFill>
        <p:spPr>
          <a:xfrm>
            <a:off x="7426184" y="3892658"/>
            <a:ext cx="4308615" cy="2760109"/>
          </a:xfrm>
          <a:prstGeom prst="rect">
            <a:avLst/>
          </a:prstGeom>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1128972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5F26F12A-212B-DF12-BAAD-A89FAA2ED3C0}"/>
              </a:ext>
            </a:extLst>
          </p:cNvPr>
          <p:cNvGrpSpPr/>
          <p:nvPr/>
        </p:nvGrpSpPr>
        <p:grpSpPr>
          <a:xfrm>
            <a:off x="4867385" y="-299670"/>
            <a:ext cx="5817414" cy="2348968"/>
            <a:chOff x="2121989" y="3745207"/>
            <a:chExt cx="5817414" cy="2348968"/>
          </a:xfrm>
        </p:grpSpPr>
        <p:pic>
          <p:nvPicPr>
            <p:cNvPr id="6" name="Picture 5">
              <a:extLst>
                <a:ext uri="{FF2B5EF4-FFF2-40B4-BE49-F238E27FC236}">
                  <a16:creationId xmlns:a16="http://schemas.microsoft.com/office/drawing/2014/main" id="{4BAB0C67-3606-2A63-F434-CF82872C0F6E}"/>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8832" t="36202" r="36063" b="25727"/>
            <a:stretch/>
          </p:blipFill>
          <p:spPr>
            <a:xfrm>
              <a:off x="3775463" y="3957697"/>
              <a:ext cx="2163519" cy="1920240"/>
            </a:xfrm>
            <a:prstGeom prst="rect">
              <a:avLst/>
            </a:prstGeom>
          </p:spPr>
        </p:pic>
        <p:sp>
          <p:nvSpPr>
            <p:cNvPr id="8" name="Freeform: Shape 7">
              <a:extLst>
                <a:ext uri="{FF2B5EF4-FFF2-40B4-BE49-F238E27FC236}">
                  <a16:creationId xmlns:a16="http://schemas.microsoft.com/office/drawing/2014/main" id="{C1CD4961-1E26-1E40-687B-CBA5F9516F30}"/>
                </a:ext>
              </a:extLst>
            </p:cNvPr>
            <p:cNvSpPr/>
            <p:nvPr/>
          </p:nvSpPr>
          <p:spPr>
            <a:xfrm>
              <a:off x="2121989" y="3745207"/>
              <a:ext cx="2741497" cy="906964"/>
            </a:xfrm>
            <a:custGeom>
              <a:avLst/>
              <a:gdLst>
                <a:gd name="connsiteX0" fmla="*/ 500751 w 2741497"/>
                <a:gd name="connsiteY0" fmla="*/ 903449 h 906964"/>
                <a:gd name="connsiteX1" fmla="*/ 539079 w 2741497"/>
                <a:gd name="connsiteY1" fmla="*/ 892498 h 906964"/>
                <a:gd name="connsiteX2" fmla="*/ 1212560 w 2741497"/>
                <a:gd name="connsiteY2" fmla="*/ 854170 h 906964"/>
                <a:gd name="connsiteX3" fmla="*/ 1343970 w 2741497"/>
                <a:gd name="connsiteY3" fmla="*/ 848695 h 906964"/>
                <a:gd name="connsiteX4" fmla="*/ 1371348 w 2741497"/>
                <a:gd name="connsiteY4" fmla="*/ 837744 h 906964"/>
                <a:gd name="connsiteX5" fmla="*/ 1486332 w 2741497"/>
                <a:gd name="connsiteY5" fmla="*/ 826793 h 906964"/>
                <a:gd name="connsiteX6" fmla="*/ 1552037 w 2741497"/>
                <a:gd name="connsiteY6" fmla="*/ 810367 h 906964"/>
                <a:gd name="connsiteX7" fmla="*/ 1683448 w 2741497"/>
                <a:gd name="connsiteY7" fmla="*/ 799416 h 906964"/>
                <a:gd name="connsiteX8" fmla="*/ 1710825 w 2741497"/>
                <a:gd name="connsiteY8" fmla="*/ 782989 h 906964"/>
                <a:gd name="connsiteX9" fmla="*/ 1743678 w 2741497"/>
                <a:gd name="connsiteY9" fmla="*/ 777514 h 906964"/>
                <a:gd name="connsiteX10" fmla="*/ 1825810 w 2741497"/>
                <a:gd name="connsiteY10" fmla="*/ 772039 h 906964"/>
                <a:gd name="connsiteX11" fmla="*/ 1847712 w 2741497"/>
                <a:gd name="connsiteY11" fmla="*/ 761088 h 906964"/>
                <a:gd name="connsiteX12" fmla="*/ 1875089 w 2741497"/>
                <a:gd name="connsiteY12" fmla="*/ 755612 h 906964"/>
                <a:gd name="connsiteX13" fmla="*/ 1935319 w 2741497"/>
                <a:gd name="connsiteY13" fmla="*/ 722759 h 906964"/>
                <a:gd name="connsiteX14" fmla="*/ 1968171 w 2741497"/>
                <a:gd name="connsiteY14" fmla="*/ 700858 h 906964"/>
                <a:gd name="connsiteX15" fmla="*/ 2017451 w 2741497"/>
                <a:gd name="connsiteY15" fmla="*/ 689907 h 906964"/>
                <a:gd name="connsiteX16" fmla="*/ 2039352 w 2741497"/>
                <a:gd name="connsiteY16" fmla="*/ 684431 h 906964"/>
                <a:gd name="connsiteX17" fmla="*/ 2066730 w 2741497"/>
                <a:gd name="connsiteY17" fmla="*/ 668005 h 906964"/>
                <a:gd name="connsiteX18" fmla="*/ 2083156 w 2741497"/>
                <a:gd name="connsiteY18" fmla="*/ 651579 h 906964"/>
                <a:gd name="connsiteX19" fmla="*/ 2116009 w 2741497"/>
                <a:gd name="connsiteY19" fmla="*/ 646103 h 906964"/>
                <a:gd name="connsiteX20" fmla="*/ 2143386 w 2741497"/>
                <a:gd name="connsiteY20" fmla="*/ 635152 h 906964"/>
                <a:gd name="connsiteX21" fmla="*/ 2181714 w 2741497"/>
                <a:gd name="connsiteY21" fmla="*/ 613250 h 906964"/>
                <a:gd name="connsiteX22" fmla="*/ 2274797 w 2741497"/>
                <a:gd name="connsiteY22" fmla="*/ 607775 h 906964"/>
                <a:gd name="connsiteX23" fmla="*/ 2329551 w 2741497"/>
                <a:gd name="connsiteY23" fmla="*/ 602300 h 906964"/>
                <a:gd name="connsiteX24" fmla="*/ 2345977 w 2741497"/>
                <a:gd name="connsiteY24" fmla="*/ 596824 h 906964"/>
                <a:gd name="connsiteX25" fmla="*/ 2367879 w 2741497"/>
                <a:gd name="connsiteY25" fmla="*/ 591349 h 906964"/>
                <a:gd name="connsiteX26" fmla="*/ 2395257 w 2741497"/>
                <a:gd name="connsiteY26" fmla="*/ 580398 h 906964"/>
                <a:gd name="connsiteX27" fmla="*/ 2433585 w 2741497"/>
                <a:gd name="connsiteY27" fmla="*/ 574922 h 906964"/>
                <a:gd name="connsiteX28" fmla="*/ 2499290 w 2741497"/>
                <a:gd name="connsiteY28" fmla="*/ 547545 h 906964"/>
                <a:gd name="connsiteX29" fmla="*/ 2564995 w 2741497"/>
                <a:gd name="connsiteY29" fmla="*/ 514692 h 906964"/>
                <a:gd name="connsiteX30" fmla="*/ 2603324 w 2741497"/>
                <a:gd name="connsiteY30" fmla="*/ 481840 h 906964"/>
                <a:gd name="connsiteX31" fmla="*/ 2701882 w 2741497"/>
                <a:gd name="connsiteY31" fmla="*/ 344953 h 906964"/>
                <a:gd name="connsiteX32" fmla="*/ 2707357 w 2741497"/>
                <a:gd name="connsiteY32" fmla="*/ 312101 h 906964"/>
                <a:gd name="connsiteX33" fmla="*/ 2740210 w 2741497"/>
                <a:gd name="connsiteY33" fmla="*/ 235444 h 906964"/>
                <a:gd name="connsiteX34" fmla="*/ 2729259 w 2741497"/>
                <a:gd name="connsiteY34" fmla="*/ 131411 h 906964"/>
                <a:gd name="connsiteX35" fmla="*/ 2663554 w 2741497"/>
                <a:gd name="connsiteY35" fmla="*/ 71181 h 906964"/>
                <a:gd name="connsiteX36" fmla="*/ 2378830 w 2741497"/>
                <a:gd name="connsiteY36" fmla="*/ 0 h 906964"/>
                <a:gd name="connsiteX37" fmla="*/ 1760104 w 2741497"/>
                <a:gd name="connsiteY37" fmla="*/ 38328 h 906964"/>
                <a:gd name="connsiteX38" fmla="*/ 1103051 w 2741497"/>
                <a:gd name="connsiteY38" fmla="*/ 43804 h 906964"/>
                <a:gd name="connsiteX39" fmla="*/ 884033 w 2741497"/>
                <a:gd name="connsiteY39" fmla="*/ 54755 h 906964"/>
                <a:gd name="connsiteX40" fmla="*/ 588358 w 2741497"/>
                <a:gd name="connsiteY40" fmla="*/ 60230 h 906964"/>
                <a:gd name="connsiteX41" fmla="*/ 500751 w 2741497"/>
                <a:gd name="connsiteY41" fmla="*/ 82132 h 906964"/>
                <a:gd name="connsiteX42" fmla="*/ 254356 w 2741497"/>
                <a:gd name="connsiteY42" fmla="*/ 142362 h 906964"/>
                <a:gd name="connsiteX43" fmla="*/ 161273 w 2741497"/>
                <a:gd name="connsiteY43" fmla="*/ 180690 h 906964"/>
                <a:gd name="connsiteX44" fmla="*/ 68191 w 2741497"/>
                <a:gd name="connsiteY44" fmla="*/ 268297 h 906964"/>
                <a:gd name="connsiteX45" fmla="*/ 18912 w 2741497"/>
                <a:gd name="connsiteY45" fmla="*/ 640628 h 906964"/>
                <a:gd name="connsiteX46" fmla="*/ 35338 w 2741497"/>
                <a:gd name="connsiteY46" fmla="*/ 662530 h 906964"/>
                <a:gd name="connsiteX47" fmla="*/ 79142 w 2741497"/>
                <a:gd name="connsiteY47" fmla="*/ 711809 h 906964"/>
                <a:gd name="connsiteX48" fmla="*/ 128421 w 2741497"/>
                <a:gd name="connsiteY48" fmla="*/ 744661 h 906964"/>
                <a:gd name="connsiteX49" fmla="*/ 150322 w 2741497"/>
                <a:gd name="connsiteY49" fmla="*/ 766563 h 906964"/>
                <a:gd name="connsiteX50" fmla="*/ 177700 w 2741497"/>
                <a:gd name="connsiteY50" fmla="*/ 777514 h 906964"/>
                <a:gd name="connsiteX51" fmla="*/ 237930 w 2741497"/>
                <a:gd name="connsiteY51" fmla="*/ 810367 h 906964"/>
                <a:gd name="connsiteX52" fmla="*/ 309110 w 2741497"/>
                <a:gd name="connsiteY52" fmla="*/ 837744 h 906964"/>
                <a:gd name="connsiteX53" fmla="*/ 363865 w 2741497"/>
                <a:gd name="connsiteY53" fmla="*/ 848695 h 906964"/>
                <a:gd name="connsiteX54" fmla="*/ 385767 w 2741497"/>
                <a:gd name="connsiteY54" fmla="*/ 865121 h 906964"/>
                <a:gd name="connsiteX55" fmla="*/ 402193 w 2741497"/>
                <a:gd name="connsiteY55" fmla="*/ 881547 h 906964"/>
                <a:gd name="connsiteX56" fmla="*/ 462423 w 2741497"/>
                <a:gd name="connsiteY56" fmla="*/ 897974 h 906964"/>
                <a:gd name="connsiteX57" fmla="*/ 500751 w 2741497"/>
                <a:gd name="connsiteY57" fmla="*/ 903449 h 90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741497" h="906964">
                  <a:moveTo>
                    <a:pt x="500751" y="903449"/>
                  </a:moveTo>
                  <a:cubicBezTo>
                    <a:pt x="513527" y="902536"/>
                    <a:pt x="526036" y="895034"/>
                    <a:pt x="539079" y="892498"/>
                  </a:cubicBezTo>
                  <a:cubicBezTo>
                    <a:pt x="828599" y="836203"/>
                    <a:pt x="766781" y="865503"/>
                    <a:pt x="1212560" y="854170"/>
                  </a:cubicBezTo>
                  <a:cubicBezTo>
                    <a:pt x="1256387" y="853056"/>
                    <a:pt x="1300167" y="850520"/>
                    <a:pt x="1343970" y="848695"/>
                  </a:cubicBezTo>
                  <a:cubicBezTo>
                    <a:pt x="1353096" y="845045"/>
                    <a:pt x="1361813" y="840128"/>
                    <a:pt x="1371348" y="837744"/>
                  </a:cubicBezTo>
                  <a:cubicBezTo>
                    <a:pt x="1396828" y="831374"/>
                    <a:pt x="1472642" y="827771"/>
                    <a:pt x="1486332" y="826793"/>
                  </a:cubicBezTo>
                  <a:cubicBezTo>
                    <a:pt x="1516576" y="816712"/>
                    <a:pt x="1520437" y="813527"/>
                    <a:pt x="1552037" y="810367"/>
                  </a:cubicBezTo>
                  <a:cubicBezTo>
                    <a:pt x="1595774" y="805993"/>
                    <a:pt x="1683448" y="799416"/>
                    <a:pt x="1683448" y="799416"/>
                  </a:cubicBezTo>
                  <a:cubicBezTo>
                    <a:pt x="1692574" y="793940"/>
                    <a:pt x="1700823" y="786626"/>
                    <a:pt x="1710825" y="782989"/>
                  </a:cubicBezTo>
                  <a:cubicBezTo>
                    <a:pt x="1721259" y="779195"/>
                    <a:pt x="1732626" y="778566"/>
                    <a:pt x="1743678" y="777514"/>
                  </a:cubicBezTo>
                  <a:cubicBezTo>
                    <a:pt x="1770993" y="774913"/>
                    <a:pt x="1798433" y="773864"/>
                    <a:pt x="1825810" y="772039"/>
                  </a:cubicBezTo>
                  <a:cubicBezTo>
                    <a:pt x="1833111" y="768389"/>
                    <a:pt x="1839969" y="763669"/>
                    <a:pt x="1847712" y="761088"/>
                  </a:cubicBezTo>
                  <a:cubicBezTo>
                    <a:pt x="1856541" y="758145"/>
                    <a:pt x="1866563" y="759342"/>
                    <a:pt x="1875089" y="755612"/>
                  </a:cubicBezTo>
                  <a:cubicBezTo>
                    <a:pt x="1896041" y="746445"/>
                    <a:pt x="1915607" y="734354"/>
                    <a:pt x="1935319" y="722759"/>
                  </a:cubicBezTo>
                  <a:cubicBezTo>
                    <a:pt x="1946663" y="716086"/>
                    <a:pt x="1955951" y="705746"/>
                    <a:pt x="1968171" y="700858"/>
                  </a:cubicBezTo>
                  <a:cubicBezTo>
                    <a:pt x="1983795" y="694609"/>
                    <a:pt x="2001055" y="693691"/>
                    <a:pt x="2017451" y="689907"/>
                  </a:cubicBezTo>
                  <a:cubicBezTo>
                    <a:pt x="2024783" y="688215"/>
                    <a:pt x="2032052" y="686256"/>
                    <a:pt x="2039352" y="684431"/>
                  </a:cubicBezTo>
                  <a:cubicBezTo>
                    <a:pt x="2048478" y="678956"/>
                    <a:pt x="2058216" y="674390"/>
                    <a:pt x="2066730" y="668005"/>
                  </a:cubicBezTo>
                  <a:cubicBezTo>
                    <a:pt x="2072925" y="663359"/>
                    <a:pt x="2076080" y="654724"/>
                    <a:pt x="2083156" y="651579"/>
                  </a:cubicBezTo>
                  <a:cubicBezTo>
                    <a:pt x="2093301" y="647070"/>
                    <a:pt x="2105058" y="647928"/>
                    <a:pt x="2116009" y="646103"/>
                  </a:cubicBezTo>
                  <a:cubicBezTo>
                    <a:pt x="2125135" y="642453"/>
                    <a:pt x="2134595" y="639548"/>
                    <a:pt x="2143386" y="635152"/>
                  </a:cubicBezTo>
                  <a:cubicBezTo>
                    <a:pt x="2156547" y="628571"/>
                    <a:pt x="2167308" y="616251"/>
                    <a:pt x="2181714" y="613250"/>
                  </a:cubicBezTo>
                  <a:cubicBezTo>
                    <a:pt x="2212142" y="606911"/>
                    <a:pt x="2243801" y="610071"/>
                    <a:pt x="2274797" y="607775"/>
                  </a:cubicBezTo>
                  <a:cubicBezTo>
                    <a:pt x="2293089" y="606420"/>
                    <a:pt x="2311300" y="604125"/>
                    <a:pt x="2329551" y="602300"/>
                  </a:cubicBezTo>
                  <a:cubicBezTo>
                    <a:pt x="2335026" y="600475"/>
                    <a:pt x="2340427" y="598410"/>
                    <a:pt x="2345977" y="596824"/>
                  </a:cubicBezTo>
                  <a:cubicBezTo>
                    <a:pt x="2353213" y="594757"/>
                    <a:pt x="2360740" y="593729"/>
                    <a:pt x="2367879" y="591349"/>
                  </a:cubicBezTo>
                  <a:cubicBezTo>
                    <a:pt x="2377204" y="588241"/>
                    <a:pt x="2385722" y="582782"/>
                    <a:pt x="2395257" y="580398"/>
                  </a:cubicBezTo>
                  <a:cubicBezTo>
                    <a:pt x="2407777" y="577268"/>
                    <a:pt x="2420809" y="576747"/>
                    <a:pt x="2433585" y="574922"/>
                  </a:cubicBezTo>
                  <a:lnTo>
                    <a:pt x="2499290" y="547545"/>
                  </a:lnTo>
                  <a:cubicBezTo>
                    <a:pt x="2539346" y="530680"/>
                    <a:pt x="2531866" y="535397"/>
                    <a:pt x="2564995" y="514692"/>
                  </a:cubicBezTo>
                  <a:cubicBezTo>
                    <a:pt x="2580743" y="504850"/>
                    <a:pt x="2591313" y="497672"/>
                    <a:pt x="2603324" y="481840"/>
                  </a:cubicBezTo>
                  <a:cubicBezTo>
                    <a:pt x="2637306" y="437046"/>
                    <a:pt x="2701882" y="344953"/>
                    <a:pt x="2701882" y="344953"/>
                  </a:cubicBezTo>
                  <a:cubicBezTo>
                    <a:pt x="2703707" y="334002"/>
                    <a:pt x="2703690" y="322579"/>
                    <a:pt x="2707357" y="312101"/>
                  </a:cubicBezTo>
                  <a:cubicBezTo>
                    <a:pt x="2716541" y="285862"/>
                    <a:pt x="2736865" y="263042"/>
                    <a:pt x="2740210" y="235444"/>
                  </a:cubicBezTo>
                  <a:cubicBezTo>
                    <a:pt x="2744406" y="200828"/>
                    <a:pt x="2737716" y="165239"/>
                    <a:pt x="2729259" y="131411"/>
                  </a:cubicBezTo>
                  <a:cubicBezTo>
                    <a:pt x="2724613" y="112827"/>
                    <a:pt x="2671951" y="75056"/>
                    <a:pt x="2663554" y="71181"/>
                  </a:cubicBezTo>
                  <a:cubicBezTo>
                    <a:pt x="2584457" y="34674"/>
                    <a:pt x="2453344" y="15341"/>
                    <a:pt x="2378830" y="0"/>
                  </a:cubicBezTo>
                  <a:cubicBezTo>
                    <a:pt x="2172588" y="12776"/>
                    <a:pt x="1966620" y="31237"/>
                    <a:pt x="1760104" y="38328"/>
                  </a:cubicBezTo>
                  <a:cubicBezTo>
                    <a:pt x="1541208" y="45844"/>
                    <a:pt x="1322055" y="40783"/>
                    <a:pt x="1103051" y="43804"/>
                  </a:cubicBezTo>
                  <a:cubicBezTo>
                    <a:pt x="694912" y="49434"/>
                    <a:pt x="1158235" y="46807"/>
                    <a:pt x="884033" y="54755"/>
                  </a:cubicBezTo>
                  <a:cubicBezTo>
                    <a:pt x="785499" y="57611"/>
                    <a:pt x="686916" y="58405"/>
                    <a:pt x="588358" y="60230"/>
                  </a:cubicBezTo>
                  <a:cubicBezTo>
                    <a:pt x="559156" y="67531"/>
                    <a:pt x="530135" y="75602"/>
                    <a:pt x="500751" y="82132"/>
                  </a:cubicBezTo>
                  <a:cubicBezTo>
                    <a:pt x="380471" y="108861"/>
                    <a:pt x="354796" y="105838"/>
                    <a:pt x="254356" y="142362"/>
                  </a:cubicBezTo>
                  <a:cubicBezTo>
                    <a:pt x="222821" y="153829"/>
                    <a:pt x="187051" y="159208"/>
                    <a:pt x="161273" y="180690"/>
                  </a:cubicBezTo>
                  <a:cubicBezTo>
                    <a:pt x="106609" y="226244"/>
                    <a:pt x="138501" y="197987"/>
                    <a:pt x="68191" y="268297"/>
                  </a:cubicBezTo>
                  <a:cubicBezTo>
                    <a:pt x="-17245" y="454703"/>
                    <a:pt x="-8055" y="381742"/>
                    <a:pt x="18912" y="640628"/>
                  </a:cubicBezTo>
                  <a:cubicBezTo>
                    <a:pt x="19857" y="649705"/>
                    <a:pt x="29637" y="655404"/>
                    <a:pt x="35338" y="662530"/>
                  </a:cubicBezTo>
                  <a:cubicBezTo>
                    <a:pt x="40042" y="668409"/>
                    <a:pt x="67646" y="703187"/>
                    <a:pt x="79142" y="711809"/>
                  </a:cubicBezTo>
                  <a:cubicBezTo>
                    <a:pt x="121109" y="743285"/>
                    <a:pt x="92204" y="712971"/>
                    <a:pt x="128421" y="744661"/>
                  </a:cubicBezTo>
                  <a:cubicBezTo>
                    <a:pt x="136191" y="751460"/>
                    <a:pt x="141732" y="760836"/>
                    <a:pt x="150322" y="766563"/>
                  </a:cubicBezTo>
                  <a:cubicBezTo>
                    <a:pt x="158500" y="772015"/>
                    <a:pt x="168752" y="773447"/>
                    <a:pt x="177700" y="777514"/>
                  </a:cubicBezTo>
                  <a:cubicBezTo>
                    <a:pt x="273557" y="821085"/>
                    <a:pt x="153560" y="768182"/>
                    <a:pt x="237930" y="810367"/>
                  </a:cubicBezTo>
                  <a:cubicBezTo>
                    <a:pt x="254403" y="818603"/>
                    <a:pt x="290032" y="832974"/>
                    <a:pt x="309110" y="837744"/>
                  </a:cubicBezTo>
                  <a:cubicBezTo>
                    <a:pt x="327167" y="842258"/>
                    <a:pt x="363865" y="848695"/>
                    <a:pt x="363865" y="848695"/>
                  </a:cubicBezTo>
                  <a:cubicBezTo>
                    <a:pt x="371166" y="854170"/>
                    <a:pt x="378838" y="859182"/>
                    <a:pt x="385767" y="865121"/>
                  </a:cubicBezTo>
                  <a:cubicBezTo>
                    <a:pt x="391646" y="870160"/>
                    <a:pt x="395627" y="877443"/>
                    <a:pt x="402193" y="881547"/>
                  </a:cubicBezTo>
                  <a:cubicBezTo>
                    <a:pt x="425637" y="896200"/>
                    <a:pt x="435961" y="891358"/>
                    <a:pt x="462423" y="897974"/>
                  </a:cubicBezTo>
                  <a:cubicBezTo>
                    <a:pt x="524694" y="913542"/>
                    <a:pt x="487975" y="904362"/>
                    <a:pt x="500751" y="903449"/>
                  </a:cubicBezTo>
                  <a:close/>
                </a:path>
              </a:pathLst>
            </a:cu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Freeform: Shape 8">
              <a:extLst>
                <a:ext uri="{FF2B5EF4-FFF2-40B4-BE49-F238E27FC236}">
                  <a16:creationId xmlns:a16="http://schemas.microsoft.com/office/drawing/2014/main" id="{C810C3B4-4064-726B-A550-E7428DB92EBB}"/>
                </a:ext>
              </a:extLst>
            </p:cNvPr>
            <p:cNvSpPr/>
            <p:nvPr/>
          </p:nvSpPr>
          <p:spPr>
            <a:xfrm>
              <a:off x="4452212" y="3893045"/>
              <a:ext cx="3487191" cy="2201130"/>
            </a:xfrm>
            <a:custGeom>
              <a:avLst/>
              <a:gdLst>
                <a:gd name="connsiteX0" fmla="*/ 15756 w 3487191"/>
                <a:gd name="connsiteY0" fmla="*/ 1763094 h 2201130"/>
                <a:gd name="connsiteX1" fmla="*/ 65035 w 3487191"/>
                <a:gd name="connsiteY1" fmla="*/ 1735717 h 2201130"/>
                <a:gd name="connsiteX2" fmla="*/ 300479 w 3487191"/>
                <a:gd name="connsiteY2" fmla="*/ 1648110 h 2201130"/>
                <a:gd name="connsiteX3" fmla="*/ 404513 w 3487191"/>
                <a:gd name="connsiteY3" fmla="*/ 1587880 h 2201130"/>
                <a:gd name="connsiteX4" fmla="*/ 530448 w 3487191"/>
                <a:gd name="connsiteY4" fmla="*/ 1500273 h 2201130"/>
                <a:gd name="connsiteX5" fmla="*/ 596153 w 3487191"/>
                <a:gd name="connsiteY5" fmla="*/ 1472896 h 2201130"/>
                <a:gd name="connsiteX6" fmla="*/ 629006 w 3487191"/>
                <a:gd name="connsiteY6" fmla="*/ 1450994 h 2201130"/>
                <a:gd name="connsiteX7" fmla="*/ 656383 w 3487191"/>
                <a:gd name="connsiteY7" fmla="*/ 1429092 h 2201130"/>
                <a:gd name="connsiteX8" fmla="*/ 689236 w 3487191"/>
                <a:gd name="connsiteY8" fmla="*/ 1423617 h 2201130"/>
                <a:gd name="connsiteX9" fmla="*/ 722089 w 3487191"/>
                <a:gd name="connsiteY9" fmla="*/ 1396239 h 2201130"/>
                <a:gd name="connsiteX10" fmla="*/ 787794 w 3487191"/>
                <a:gd name="connsiteY10" fmla="*/ 1379813 h 2201130"/>
                <a:gd name="connsiteX11" fmla="*/ 848024 w 3487191"/>
                <a:gd name="connsiteY11" fmla="*/ 1363387 h 2201130"/>
                <a:gd name="connsiteX12" fmla="*/ 897303 w 3487191"/>
                <a:gd name="connsiteY12" fmla="*/ 1336009 h 2201130"/>
                <a:gd name="connsiteX13" fmla="*/ 957533 w 3487191"/>
                <a:gd name="connsiteY13" fmla="*/ 1314108 h 2201130"/>
                <a:gd name="connsiteX14" fmla="*/ 1105370 w 3487191"/>
                <a:gd name="connsiteY14" fmla="*/ 1303157 h 2201130"/>
                <a:gd name="connsiteX15" fmla="*/ 1165600 w 3487191"/>
                <a:gd name="connsiteY15" fmla="*/ 1281255 h 2201130"/>
                <a:gd name="connsiteX16" fmla="*/ 1182026 w 3487191"/>
                <a:gd name="connsiteY16" fmla="*/ 1275779 h 2201130"/>
                <a:gd name="connsiteX17" fmla="*/ 1318913 w 3487191"/>
                <a:gd name="connsiteY17" fmla="*/ 1264829 h 2201130"/>
                <a:gd name="connsiteX18" fmla="*/ 1373667 w 3487191"/>
                <a:gd name="connsiteY18" fmla="*/ 1242927 h 2201130"/>
                <a:gd name="connsiteX19" fmla="*/ 1395569 w 3487191"/>
                <a:gd name="connsiteY19" fmla="*/ 1237451 h 2201130"/>
                <a:gd name="connsiteX20" fmla="*/ 1461274 w 3487191"/>
                <a:gd name="connsiteY20" fmla="*/ 1215549 h 2201130"/>
                <a:gd name="connsiteX21" fmla="*/ 1488652 w 3487191"/>
                <a:gd name="connsiteY21" fmla="*/ 1204599 h 2201130"/>
                <a:gd name="connsiteX22" fmla="*/ 1532455 w 3487191"/>
                <a:gd name="connsiteY22" fmla="*/ 1182697 h 2201130"/>
                <a:gd name="connsiteX23" fmla="*/ 1554357 w 3487191"/>
                <a:gd name="connsiteY23" fmla="*/ 1177221 h 2201130"/>
                <a:gd name="connsiteX24" fmla="*/ 1587210 w 3487191"/>
                <a:gd name="connsiteY24" fmla="*/ 1160795 h 2201130"/>
                <a:gd name="connsiteX25" fmla="*/ 1614587 w 3487191"/>
                <a:gd name="connsiteY25" fmla="*/ 1155320 h 2201130"/>
                <a:gd name="connsiteX26" fmla="*/ 1850031 w 3487191"/>
                <a:gd name="connsiteY26" fmla="*/ 1138893 h 2201130"/>
                <a:gd name="connsiteX27" fmla="*/ 1926688 w 3487191"/>
                <a:gd name="connsiteY27" fmla="*/ 1111516 h 2201130"/>
                <a:gd name="connsiteX28" fmla="*/ 1986917 w 3487191"/>
                <a:gd name="connsiteY28" fmla="*/ 1078663 h 2201130"/>
                <a:gd name="connsiteX29" fmla="*/ 2058098 w 3487191"/>
                <a:gd name="connsiteY29" fmla="*/ 1051286 h 2201130"/>
                <a:gd name="connsiteX30" fmla="*/ 2123804 w 3487191"/>
                <a:gd name="connsiteY30" fmla="*/ 1023909 h 2201130"/>
                <a:gd name="connsiteX31" fmla="*/ 2167607 w 3487191"/>
                <a:gd name="connsiteY31" fmla="*/ 996531 h 2201130"/>
                <a:gd name="connsiteX32" fmla="*/ 2194985 w 3487191"/>
                <a:gd name="connsiteY32" fmla="*/ 991056 h 2201130"/>
                <a:gd name="connsiteX33" fmla="*/ 2216886 w 3487191"/>
                <a:gd name="connsiteY33" fmla="*/ 969154 h 2201130"/>
                <a:gd name="connsiteX34" fmla="*/ 2238788 w 3487191"/>
                <a:gd name="connsiteY34" fmla="*/ 952728 h 2201130"/>
                <a:gd name="connsiteX35" fmla="*/ 2277116 w 3487191"/>
                <a:gd name="connsiteY35" fmla="*/ 914400 h 2201130"/>
                <a:gd name="connsiteX36" fmla="*/ 2288067 w 3487191"/>
                <a:gd name="connsiteY36" fmla="*/ 897973 h 2201130"/>
                <a:gd name="connsiteX37" fmla="*/ 2315444 w 3487191"/>
                <a:gd name="connsiteY37" fmla="*/ 876072 h 2201130"/>
                <a:gd name="connsiteX38" fmla="*/ 2331871 w 3487191"/>
                <a:gd name="connsiteY38" fmla="*/ 848694 h 2201130"/>
                <a:gd name="connsiteX39" fmla="*/ 2359248 w 3487191"/>
                <a:gd name="connsiteY39" fmla="*/ 821317 h 2201130"/>
                <a:gd name="connsiteX40" fmla="*/ 2392101 w 3487191"/>
                <a:gd name="connsiteY40" fmla="*/ 755612 h 2201130"/>
                <a:gd name="connsiteX41" fmla="*/ 2403052 w 3487191"/>
                <a:gd name="connsiteY41" fmla="*/ 733710 h 2201130"/>
                <a:gd name="connsiteX42" fmla="*/ 2424953 w 3487191"/>
                <a:gd name="connsiteY42" fmla="*/ 689906 h 2201130"/>
                <a:gd name="connsiteX43" fmla="*/ 2468757 w 3487191"/>
                <a:gd name="connsiteY43" fmla="*/ 547545 h 2201130"/>
                <a:gd name="connsiteX44" fmla="*/ 2479708 w 3487191"/>
                <a:gd name="connsiteY44" fmla="*/ 498266 h 2201130"/>
                <a:gd name="connsiteX45" fmla="*/ 2490659 w 3487191"/>
                <a:gd name="connsiteY45" fmla="*/ 443511 h 2201130"/>
                <a:gd name="connsiteX46" fmla="*/ 2507085 w 3487191"/>
                <a:gd name="connsiteY46" fmla="*/ 410658 h 2201130"/>
                <a:gd name="connsiteX47" fmla="*/ 2523512 w 3487191"/>
                <a:gd name="connsiteY47" fmla="*/ 355904 h 2201130"/>
                <a:gd name="connsiteX48" fmla="*/ 2550889 w 3487191"/>
                <a:gd name="connsiteY48" fmla="*/ 295674 h 2201130"/>
                <a:gd name="connsiteX49" fmla="*/ 2572791 w 3487191"/>
                <a:gd name="connsiteY49" fmla="*/ 240920 h 2201130"/>
                <a:gd name="connsiteX50" fmla="*/ 2622070 w 3487191"/>
                <a:gd name="connsiteY50" fmla="*/ 158788 h 2201130"/>
                <a:gd name="connsiteX51" fmla="*/ 2654922 w 3487191"/>
                <a:gd name="connsiteY51" fmla="*/ 125935 h 2201130"/>
                <a:gd name="connsiteX52" fmla="*/ 2764431 w 3487191"/>
                <a:gd name="connsiteY52" fmla="*/ 76656 h 2201130"/>
                <a:gd name="connsiteX53" fmla="*/ 2819186 w 3487191"/>
                <a:gd name="connsiteY53" fmla="*/ 43803 h 2201130"/>
                <a:gd name="connsiteX54" fmla="*/ 2934170 w 3487191"/>
                <a:gd name="connsiteY54" fmla="*/ 0 h 2201130"/>
                <a:gd name="connsiteX55" fmla="*/ 3186041 w 3487191"/>
                <a:gd name="connsiteY55" fmla="*/ 16426 h 2201130"/>
                <a:gd name="connsiteX56" fmla="*/ 3218894 w 3487191"/>
                <a:gd name="connsiteY56" fmla="*/ 43803 h 2201130"/>
                <a:gd name="connsiteX57" fmla="*/ 3322927 w 3487191"/>
                <a:gd name="connsiteY57" fmla="*/ 169739 h 2201130"/>
                <a:gd name="connsiteX58" fmla="*/ 3448862 w 3487191"/>
                <a:gd name="connsiteY58" fmla="*/ 394232 h 2201130"/>
                <a:gd name="connsiteX59" fmla="*/ 3487191 w 3487191"/>
                <a:gd name="connsiteY59" fmla="*/ 536594 h 2201130"/>
                <a:gd name="connsiteX60" fmla="*/ 3454338 w 3487191"/>
                <a:gd name="connsiteY60" fmla="*/ 876072 h 2201130"/>
                <a:gd name="connsiteX61" fmla="*/ 3218894 w 3487191"/>
                <a:gd name="connsiteY61" fmla="*/ 1363387 h 2201130"/>
                <a:gd name="connsiteX62" fmla="*/ 3136762 w 3487191"/>
                <a:gd name="connsiteY62" fmla="*/ 1555027 h 2201130"/>
                <a:gd name="connsiteX63" fmla="*/ 2977974 w 3487191"/>
                <a:gd name="connsiteY63" fmla="*/ 1730242 h 2201130"/>
                <a:gd name="connsiteX64" fmla="*/ 2873940 w 3487191"/>
                <a:gd name="connsiteY64" fmla="*/ 1867128 h 2201130"/>
                <a:gd name="connsiteX65" fmla="*/ 2841088 w 3487191"/>
                <a:gd name="connsiteY65" fmla="*/ 1905456 h 2201130"/>
                <a:gd name="connsiteX66" fmla="*/ 2769907 w 3487191"/>
                <a:gd name="connsiteY66" fmla="*/ 1965686 h 2201130"/>
                <a:gd name="connsiteX67" fmla="*/ 2731579 w 3487191"/>
                <a:gd name="connsiteY67" fmla="*/ 1998539 h 2201130"/>
                <a:gd name="connsiteX68" fmla="*/ 2578266 w 3487191"/>
                <a:gd name="connsiteY68" fmla="*/ 2097097 h 2201130"/>
                <a:gd name="connsiteX69" fmla="*/ 2446855 w 3487191"/>
                <a:gd name="connsiteY69" fmla="*/ 2157327 h 2201130"/>
                <a:gd name="connsiteX70" fmla="*/ 2288067 w 3487191"/>
                <a:gd name="connsiteY70" fmla="*/ 2162802 h 2201130"/>
                <a:gd name="connsiteX71" fmla="*/ 2003344 w 3487191"/>
                <a:gd name="connsiteY71" fmla="*/ 2168278 h 2201130"/>
                <a:gd name="connsiteX72" fmla="*/ 1067042 w 3487191"/>
                <a:gd name="connsiteY72" fmla="*/ 2201130 h 2201130"/>
                <a:gd name="connsiteX73" fmla="*/ 585203 w 3487191"/>
                <a:gd name="connsiteY73" fmla="*/ 2146376 h 2201130"/>
                <a:gd name="connsiteX74" fmla="*/ 322381 w 3487191"/>
                <a:gd name="connsiteY74" fmla="*/ 2135425 h 2201130"/>
                <a:gd name="connsiteX75" fmla="*/ 229298 w 3487191"/>
                <a:gd name="connsiteY75" fmla="*/ 2124474 h 2201130"/>
                <a:gd name="connsiteX76" fmla="*/ 125265 w 3487191"/>
                <a:gd name="connsiteY76" fmla="*/ 2080670 h 2201130"/>
                <a:gd name="connsiteX77" fmla="*/ 48609 w 3487191"/>
                <a:gd name="connsiteY77" fmla="*/ 2047818 h 2201130"/>
                <a:gd name="connsiteX78" fmla="*/ 15756 w 3487191"/>
                <a:gd name="connsiteY78" fmla="*/ 2009490 h 2201130"/>
                <a:gd name="connsiteX79" fmla="*/ 10280 w 3487191"/>
                <a:gd name="connsiteY79" fmla="*/ 1987588 h 2201130"/>
                <a:gd name="connsiteX80" fmla="*/ 10280 w 3487191"/>
                <a:gd name="connsiteY80" fmla="*/ 1790472 h 2201130"/>
                <a:gd name="connsiteX81" fmla="*/ 15756 w 3487191"/>
                <a:gd name="connsiteY81" fmla="*/ 1763094 h 220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487191" h="2201130">
                  <a:moveTo>
                    <a:pt x="15756" y="1763094"/>
                  </a:moveTo>
                  <a:cubicBezTo>
                    <a:pt x="24882" y="1753968"/>
                    <a:pt x="47611" y="1742754"/>
                    <a:pt x="65035" y="1735717"/>
                  </a:cubicBezTo>
                  <a:cubicBezTo>
                    <a:pt x="142681" y="1704360"/>
                    <a:pt x="300479" y="1648110"/>
                    <a:pt x="300479" y="1648110"/>
                  </a:cubicBezTo>
                  <a:cubicBezTo>
                    <a:pt x="381151" y="1592260"/>
                    <a:pt x="344283" y="1607957"/>
                    <a:pt x="404513" y="1587880"/>
                  </a:cubicBezTo>
                  <a:cubicBezTo>
                    <a:pt x="449369" y="1551994"/>
                    <a:pt x="467277" y="1536371"/>
                    <a:pt x="530448" y="1500273"/>
                  </a:cubicBezTo>
                  <a:cubicBezTo>
                    <a:pt x="576856" y="1473754"/>
                    <a:pt x="554347" y="1481257"/>
                    <a:pt x="596153" y="1472896"/>
                  </a:cubicBezTo>
                  <a:cubicBezTo>
                    <a:pt x="607104" y="1465595"/>
                    <a:pt x="618362" y="1458735"/>
                    <a:pt x="629006" y="1450994"/>
                  </a:cubicBezTo>
                  <a:cubicBezTo>
                    <a:pt x="638457" y="1444120"/>
                    <a:pt x="645744" y="1433928"/>
                    <a:pt x="656383" y="1429092"/>
                  </a:cubicBezTo>
                  <a:cubicBezTo>
                    <a:pt x="666490" y="1424498"/>
                    <a:pt x="678285" y="1425442"/>
                    <a:pt x="689236" y="1423617"/>
                  </a:cubicBezTo>
                  <a:cubicBezTo>
                    <a:pt x="700187" y="1414491"/>
                    <a:pt x="709776" y="1403422"/>
                    <a:pt x="722089" y="1396239"/>
                  </a:cubicBezTo>
                  <a:cubicBezTo>
                    <a:pt x="740198" y="1385675"/>
                    <a:pt x="767864" y="1383437"/>
                    <a:pt x="787794" y="1379813"/>
                  </a:cubicBezTo>
                  <a:cubicBezTo>
                    <a:pt x="821840" y="1373623"/>
                    <a:pt x="812109" y="1375357"/>
                    <a:pt x="848024" y="1363387"/>
                  </a:cubicBezTo>
                  <a:cubicBezTo>
                    <a:pt x="870732" y="1348248"/>
                    <a:pt x="865829" y="1350535"/>
                    <a:pt x="897303" y="1336009"/>
                  </a:cubicBezTo>
                  <a:cubicBezTo>
                    <a:pt x="911005" y="1329685"/>
                    <a:pt x="939223" y="1315880"/>
                    <a:pt x="957533" y="1314108"/>
                  </a:cubicBezTo>
                  <a:cubicBezTo>
                    <a:pt x="1006717" y="1309348"/>
                    <a:pt x="1056091" y="1306807"/>
                    <a:pt x="1105370" y="1303157"/>
                  </a:cubicBezTo>
                  <a:cubicBezTo>
                    <a:pt x="1141184" y="1285250"/>
                    <a:pt x="1116123" y="1296099"/>
                    <a:pt x="1165600" y="1281255"/>
                  </a:cubicBezTo>
                  <a:cubicBezTo>
                    <a:pt x="1171128" y="1279596"/>
                    <a:pt x="1176367" y="1276911"/>
                    <a:pt x="1182026" y="1275779"/>
                  </a:cubicBezTo>
                  <a:cubicBezTo>
                    <a:pt x="1224872" y="1267210"/>
                    <a:pt x="1278995" y="1267046"/>
                    <a:pt x="1318913" y="1264829"/>
                  </a:cubicBezTo>
                  <a:cubicBezTo>
                    <a:pt x="1368912" y="1252327"/>
                    <a:pt x="1307692" y="1269317"/>
                    <a:pt x="1373667" y="1242927"/>
                  </a:cubicBezTo>
                  <a:cubicBezTo>
                    <a:pt x="1380654" y="1240132"/>
                    <a:pt x="1388386" y="1239696"/>
                    <a:pt x="1395569" y="1237451"/>
                  </a:cubicBezTo>
                  <a:cubicBezTo>
                    <a:pt x="1417604" y="1230565"/>
                    <a:pt x="1439838" y="1224122"/>
                    <a:pt x="1461274" y="1215549"/>
                  </a:cubicBezTo>
                  <a:cubicBezTo>
                    <a:pt x="1470400" y="1211899"/>
                    <a:pt x="1479728" y="1208718"/>
                    <a:pt x="1488652" y="1204599"/>
                  </a:cubicBezTo>
                  <a:cubicBezTo>
                    <a:pt x="1503474" y="1197758"/>
                    <a:pt x="1517386" y="1188976"/>
                    <a:pt x="1532455" y="1182697"/>
                  </a:cubicBezTo>
                  <a:cubicBezTo>
                    <a:pt x="1539401" y="1179803"/>
                    <a:pt x="1547370" y="1180016"/>
                    <a:pt x="1554357" y="1177221"/>
                  </a:cubicBezTo>
                  <a:cubicBezTo>
                    <a:pt x="1565725" y="1172674"/>
                    <a:pt x="1575704" y="1164979"/>
                    <a:pt x="1587210" y="1160795"/>
                  </a:cubicBezTo>
                  <a:cubicBezTo>
                    <a:pt x="1595956" y="1157615"/>
                    <a:pt x="1605313" y="1156093"/>
                    <a:pt x="1614587" y="1155320"/>
                  </a:cubicBezTo>
                  <a:cubicBezTo>
                    <a:pt x="1692987" y="1148787"/>
                    <a:pt x="1771550" y="1144369"/>
                    <a:pt x="1850031" y="1138893"/>
                  </a:cubicBezTo>
                  <a:cubicBezTo>
                    <a:pt x="1937256" y="1089050"/>
                    <a:pt x="1840734" y="1137962"/>
                    <a:pt x="1926688" y="1111516"/>
                  </a:cubicBezTo>
                  <a:cubicBezTo>
                    <a:pt x="1949351" y="1104543"/>
                    <a:pt x="1966173" y="1089035"/>
                    <a:pt x="1986917" y="1078663"/>
                  </a:cubicBezTo>
                  <a:cubicBezTo>
                    <a:pt x="2028837" y="1057703"/>
                    <a:pt x="1974674" y="1106902"/>
                    <a:pt x="2058098" y="1051286"/>
                  </a:cubicBezTo>
                  <a:cubicBezTo>
                    <a:pt x="2100188" y="1023226"/>
                    <a:pt x="2077969" y="1031548"/>
                    <a:pt x="2123804" y="1023909"/>
                  </a:cubicBezTo>
                  <a:cubicBezTo>
                    <a:pt x="2138405" y="1014783"/>
                    <a:pt x="2151973" y="1003747"/>
                    <a:pt x="2167607" y="996531"/>
                  </a:cubicBezTo>
                  <a:cubicBezTo>
                    <a:pt x="2176057" y="992631"/>
                    <a:pt x="2186849" y="995576"/>
                    <a:pt x="2194985" y="991056"/>
                  </a:cubicBezTo>
                  <a:cubicBezTo>
                    <a:pt x="2204010" y="986042"/>
                    <a:pt x="2209116" y="975953"/>
                    <a:pt x="2216886" y="969154"/>
                  </a:cubicBezTo>
                  <a:cubicBezTo>
                    <a:pt x="2223754" y="963145"/>
                    <a:pt x="2232035" y="958867"/>
                    <a:pt x="2238788" y="952728"/>
                  </a:cubicBezTo>
                  <a:cubicBezTo>
                    <a:pt x="2252157" y="940574"/>
                    <a:pt x="2267094" y="929434"/>
                    <a:pt x="2277116" y="914400"/>
                  </a:cubicBezTo>
                  <a:cubicBezTo>
                    <a:pt x="2280766" y="908924"/>
                    <a:pt x="2283414" y="902626"/>
                    <a:pt x="2288067" y="897973"/>
                  </a:cubicBezTo>
                  <a:cubicBezTo>
                    <a:pt x="2296331" y="889709"/>
                    <a:pt x="2306318" y="883372"/>
                    <a:pt x="2315444" y="876072"/>
                  </a:cubicBezTo>
                  <a:cubicBezTo>
                    <a:pt x="2320920" y="866946"/>
                    <a:pt x="2325223" y="857005"/>
                    <a:pt x="2331871" y="848694"/>
                  </a:cubicBezTo>
                  <a:cubicBezTo>
                    <a:pt x="2339933" y="838616"/>
                    <a:pt x="2352237" y="832152"/>
                    <a:pt x="2359248" y="821317"/>
                  </a:cubicBezTo>
                  <a:cubicBezTo>
                    <a:pt x="2372551" y="800759"/>
                    <a:pt x="2381150" y="777514"/>
                    <a:pt x="2392101" y="755612"/>
                  </a:cubicBezTo>
                  <a:lnTo>
                    <a:pt x="2403052" y="733710"/>
                  </a:lnTo>
                  <a:lnTo>
                    <a:pt x="2424953" y="689906"/>
                  </a:lnTo>
                  <a:cubicBezTo>
                    <a:pt x="2445141" y="582243"/>
                    <a:pt x="2428093" y="628874"/>
                    <a:pt x="2468757" y="547545"/>
                  </a:cubicBezTo>
                  <a:cubicBezTo>
                    <a:pt x="2472407" y="531119"/>
                    <a:pt x="2476241" y="514732"/>
                    <a:pt x="2479708" y="498266"/>
                  </a:cubicBezTo>
                  <a:cubicBezTo>
                    <a:pt x="2483543" y="480052"/>
                    <a:pt x="2485107" y="461277"/>
                    <a:pt x="2490659" y="443511"/>
                  </a:cubicBezTo>
                  <a:cubicBezTo>
                    <a:pt x="2494311" y="431825"/>
                    <a:pt x="2502786" y="422122"/>
                    <a:pt x="2507085" y="410658"/>
                  </a:cubicBezTo>
                  <a:cubicBezTo>
                    <a:pt x="2513776" y="392816"/>
                    <a:pt x="2516728" y="373711"/>
                    <a:pt x="2523512" y="355904"/>
                  </a:cubicBezTo>
                  <a:cubicBezTo>
                    <a:pt x="2531363" y="335295"/>
                    <a:pt x="2542202" y="315944"/>
                    <a:pt x="2550889" y="295674"/>
                  </a:cubicBezTo>
                  <a:cubicBezTo>
                    <a:pt x="2558632" y="277606"/>
                    <a:pt x="2564807" y="258883"/>
                    <a:pt x="2572791" y="240920"/>
                  </a:cubicBezTo>
                  <a:cubicBezTo>
                    <a:pt x="2587118" y="208683"/>
                    <a:pt x="2599240" y="185769"/>
                    <a:pt x="2622070" y="158788"/>
                  </a:cubicBezTo>
                  <a:cubicBezTo>
                    <a:pt x="2632074" y="146966"/>
                    <a:pt x="2642433" y="135093"/>
                    <a:pt x="2654922" y="125935"/>
                  </a:cubicBezTo>
                  <a:cubicBezTo>
                    <a:pt x="2705881" y="88565"/>
                    <a:pt x="2705862" y="104546"/>
                    <a:pt x="2764431" y="76656"/>
                  </a:cubicBezTo>
                  <a:cubicBezTo>
                    <a:pt x="2783648" y="67505"/>
                    <a:pt x="2799788" y="52564"/>
                    <a:pt x="2819186" y="43803"/>
                  </a:cubicBezTo>
                  <a:cubicBezTo>
                    <a:pt x="2856566" y="26922"/>
                    <a:pt x="2934170" y="0"/>
                    <a:pt x="2934170" y="0"/>
                  </a:cubicBezTo>
                  <a:cubicBezTo>
                    <a:pt x="3018127" y="5475"/>
                    <a:pt x="3102884" y="3633"/>
                    <a:pt x="3186041" y="16426"/>
                  </a:cubicBezTo>
                  <a:cubicBezTo>
                    <a:pt x="3200130" y="18594"/>
                    <a:pt x="3209400" y="33170"/>
                    <a:pt x="3218894" y="43803"/>
                  </a:cubicBezTo>
                  <a:cubicBezTo>
                    <a:pt x="3255158" y="84419"/>
                    <a:pt x="3291013" y="125623"/>
                    <a:pt x="3322927" y="169739"/>
                  </a:cubicBezTo>
                  <a:cubicBezTo>
                    <a:pt x="3359005" y="219611"/>
                    <a:pt x="3425703" y="327844"/>
                    <a:pt x="3448862" y="394232"/>
                  </a:cubicBezTo>
                  <a:cubicBezTo>
                    <a:pt x="3465049" y="440634"/>
                    <a:pt x="3474415" y="489140"/>
                    <a:pt x="3487191" y="536594"/>
                  </a:cubicBezTo>
                  <a:cubicBezTo>
                    <a:pt x="3476240" y="649753"/>
                    <a:pt x="3475290" y="764331"/>
                    <a:pt x="3454338" y="876072"/>
                  </a:cubicBezTo>
                  <a:cubicBezTo>
                    <a:pt x="3415490" y="1083258"/>
                    <a:pt x="3306759" y="1158370"/>
                    <a:pt x="3218894" y="1363387"/>
                  </a:cubicBezTo>
                  <a:cubicBezTo>
                    <a:pt x="3191517" y="1427267"/>
                    <a:pt x="3183432" y="1503529"/>
                    <a:pt x="3136762" y="1555027"/>
                  </a:cubicBezTo>
                  <a:cubicBezTo>
                    <a:pt x="3083833" y="1613432"/>
                    <a:pt x="3025667" y="1667488"/>
                    <a:pt x="2977974" y="1730242"/>
                  </a:cubicBezTo>
                  <a:cubicBezTo>
                    <a:pt x="2943296" y="1775871"/>
                    <a:pt x="2909223" y="1821966"/>
                    <a:pt x="2873940" y="1867128"/>
                  </a:cubicBezTo>
                  <a:cubicBezTo>
                    <a:pt x="2863581" y="1880388"/>
                    <a:pt x="2853933" y="1894587"/>
                    <a:pt x="2841088" y="1905456"/>
                  </a:cubicBezTo>
                  <a:lnTo>
                    <a:pt x="2769907" y="1965686"/>
                  </a:lnTo>
                  <a:cubicBezTo>
                    <a:pt x="2757086" y="1976584"/>
                    <a:pt x="2745734" y="1989440"/>
                    <a:pt x="2731579" y="1998539"/>
                  </a:cubicBezTo>
                  <a:lnTo>
                    <a:pt x="2578266" y="2097097"/>
                  </a:lnTo>
                  <a:cubicBezTo>
                    <a:pt x="2521514" y="2134434"/>
                    <a:pt x="2521348" y="2148665"/>
                    <a:pt x="2446855" y="2157327"/>
                  </a:cubicBezTo>
                  <a:cubicBezTo>
                    <a:pt x="2394249" y="2163444"/>
                    <a:pt x="2341012" y="2161495"/>
                    <a:pt x="2288067" y="2162802"/>
                  </a:cubicBezTo>
                  <a:lnTo>
                    <a:pt x="2003344" y="2168278"/>
                  </a:lnTo>
                  <a:lnTo>
                    <a:pt x="1067042" y="2201130"/>
                  </a:lnTo>
                  <a:cubicBezTo>
                    <a:pt x="953646" y="2187301"/>
                    <a:pt x="692389" y="2154274"/>
                    <a:pt x="585203" y="2146376"/>
                  </a:cubicBezTo>
                  <a:cubicBezTo>
                    <a:pt x="497757" y="2139933"/>
                    <a:pt x="409988" y="2139075"/>
                    <a:pt x="322381" y="2135425"/>
                  </a:cubicBezTo>
                  <a:cubicBezTo>
                    <a:pt x="291353" y="2131775"/>
                    <a:pt x="259933" y="2130601"/>
                    <a:pt x="229298" y="2124474"/>
                  </a:cubicBezTo>
                  <a:cubicBezTo>
                    <a:pt x="207893" y="2120193"/>
                    <a:pt x="138811" y="2086374"/>
                    <a:pt x="125265" y="2080670"/>
                  </a:cubicBezTo>
                  <a:cubicBezTo>
                    <a:pt x="100082" y="2070066"/>
                    <a:pt x="71789" y="2063272"/>
                    <a:pt x="48609" y="2047818"/>
                  </a:cubicBezTo>
                  <a:cubicBezTo>
                    <a:pt x="37169" y="2040192"/>
                    <a:pt x="23347" y="2019611"/>
                    <a:pt x="15756" y="2009490"/>
                  </a:cubicBezTo>
                  <a:cubicBezTo>
                    <a:pt x="13931" y="2002189"/>
                    <a:pt x="11913" y="1994934"/>
                    <a:pt x="10280" y="1987588"/>
                  </a:cubicBezTo>
                  <a:cubicBezTo>
                    <a:pt x="-5328" y="1917354"/>
                    <a:pt x="-1386" y="1892548"/>
                    <a:pt x="10280" y="1790472"/>
                  </a:cubicBezTo>
                  <a:cubicBezTo>
                    <a:pt x="11316" y="1781405"/>
                    <a:pt x="6630" y="1772220"/>
                    <a:pt x="15756" y="1763094"/>
                  </a:cubicBezTo>
                  <a:close/>
                </a:path>
              </a:pathLst>
            </a:cu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 name="Title 1">
            <a:extLst>
              <a:ext uri="{FF2B5EF4-FFF2-40B4-BE49-F238E27FC236}">
                <a16:creationId xmlns:a16="http://schemas.microsoft.com/office/drawing/2014/main" id="{FABD0D82-F142-4500-EAC1-6A9B0A4C4C52}"/>
              </a:ext>
            </a:extLst>
          </p:cNvPr>
          <p:cNvSpPr>
            <a:spLocks noGrp="1"/>
          </p:cNvSpPr>
          <p:nvPr>
            <p:ph type="title"/>
          </p:nvPr>
        </p:nvSpPr>
        <p:spPr>
          <a:xfrm>
            <a:off x="1" y="6883"/>
            <a:ext cx="5722454" cy="676102"/>
          </a:xfrm>
          <a:solidFill>
            <a:schemeClr val="bg1"/>
          </a:solidFill>
        </p:spPr>
        <p:txBody>
          <a:bodyPr/>
          <a:lstStyle/>
          <a:p>
            <a:r>
              <a:rPr lang="en-CA" sz="2800" dirty="0"/>
              <a:t>Scope for EIC contribution</a:t>
            </a:r>
          </a:p>
        </p:txBody>
      </p:sp>
      <p:sp>
        <p:nvSpPr>
          <p:cNvPr id="30" name="TextBox 29">
            <a:extLst>
              <a:ext uri="{FF2B5EF4-FFF2-40B4-BE49-F238E27FC236}">
                <a16:creationId xmlns:a16="http://schemas.microsoft.com/office/drawing/2014/main" id="{619F1858-C177-4420-A4BF-9565ED2EBF3E}"/>
              </a:ext>
            </a:extLst>
          </p:cNvPr>
          <p:cNvSpPr txBox="1"/>
          <p:nvPr/>
        </p:nvSpPr>
        <p:spPr>
          <a:xfrm>
            <a:off x="7817736" y="1228774"/>
            <a:ext cx="888525" cy="369332"/>
          </a:xfrm>
          <a:prstGeom prst="rect">
            <a:avLst/>
          </a:prstGeom>
          <a:noFill/>
        </p:spPr>
        <p:txBody>
          <a:bodyPr wrap="square">
            <a:spAutoFit/>
          </a:bodyPr>
          <a:lstStyle/>
          <a:p>
            <a:r>
              <a:rPr lang="en-US" sz="1800" dirty="0">
                <a:latin typeface="+mn-lt"/>
              </a:rPr>
              <a:t>Cavity</a:t>
            </a:r>
            <a:endParaRPr lang="en-CA" dirty="0"/>
          </a:p>
        </p:txBody>
      </p:sp>
      <p:sp>
        <p:nvSpPr>
          <p:cNvPr id="26" name="TextBox 25">
            <a:extLst>
              <a:ext uri="{FF2B5EF4-FFF2-40B4-BE49-F238E27FC236}">
                <a16:creationId xmlns:a16="http://schemas.microsoft.com/office/drawing/2014/main" id="{CA53803B-6BB2-E122-8A1C-968D4516D44B}"/>
              </a:ext>
            </a:extLst>
          </p:cNvPr>
          <p:cNvSpPr txBox="1"/>
          <p:nvPr/>
        </p:nvSpPr>
        <p:spPr>
          <a:xfrm>
            <a:off x="10548565" y="6170593"/>
            <a:ext cx="2867063" cy="369332"/>
          </a:xfrm>
          <a:prstGeom prst="rect">
            <a:avLst/>
          </a:prstGeom>
          <a:noFill/>
        </p:spPr>
        <p:txBody>
          <a:bodyPr wrap="square">
            <a:spAutoFit/>
          </a:bodyPr>
          <a:lstStyle/>
          <a:p>
            <a:r>
              <a:rPr lang="en-US" sz="1800" dirty="0">
                <a:latin typeface="+mn-lt"/>
              </a:rPr>
              <a:t>Assembly</a:t>
            </a:r>
            <a:endParaRPr lang="en-CA" dirty="0"/>
          </a:p>
        </p:txBody>
      </p:sp>
      <p:sp>
        <p:nvSpPr>
          <p:cNvPr id="33" name="TextBox 32">
            <a:extLst>
              <a:ext uri="{FF2B5EF4-FFF2-40B4-BE49-F238E27FC236}">
                <a16:creationId xmlns:a16="http://schemas.microsoft.com/office/drawing/2014/main" id="{30512EF8-9808-2EEC-9944-27E5CF82E3BC}"/>
              </a:ext>
            </a:extLst>
          </p:cNvPr>
          <p:cNvSpPr txBox="1"/>
          <p:nvPr/>
        </p:nvSpPr>
        <p:spPr>
          <a:xfrm>
            <a:off x="209903" y="790563"/>
            <a:ext cx="5883400" cy="5339923"/>
          </a:xfrm>
          <a:prstGeom prst="rect">
            <a:avLst/>
          </a:prstGeom>
          <a:noFill/>
        </p:spPr>
        <p:txBody>
          <a:bodyPr wrap="square">
            <a:spAutoFit/>
          </a:bodyPr>
          <a:lstStyle/>
          <a:p>
            <a:pPr>
              <a:spcBef>
                <a:spcPts val="600"/>
              </a:spcBef>
            </a:pPr>
            <a:r>
              <a:rPr lang="en-CA" sz="2400" dirty="0">
                <a:effectLst/>
                <a:latin typeface="Calibri" panose="020F0502020204030204" pitchFamily="34" charset="0"/>
                <a:ea typeface="Calibri" panose="020F0502020204030204" pitchFamily="34" charset="0"/>
              </a:rPr>
              <a:t>We propose to deliver scope on the 394 MHz crab cavity system for the HSR and ESR.</a:t>
            </a:r>
            <a:endParaRPr lang="en-CA" sz="2400" dirty="0">
              <a:latin typeface="Calibri" panose="020F0502020204030204" pitchFamily="34" charset="0"/>
            </a:endParaRPr>
          </a:p>
          <a:p>
            <a:pPr>
              <a:spcBef>
                <a:spcPts val="600"/>
              </a:spcBef>
            </a:pPr>
            <a:r>
              <a:rPr lang="en-CA" sz="2000" b="1" dirty="0">
                <a:effectLst/>
                <a:latin typeface="Calibri" panose="020F0502020204030204" pitchFamily="34" charset="0"/>
                <a:ea typeface="Calibri" panose="020F0502020204030204" pitchFamily="34" charset="0"/>
              </a:rPr>
              <a:t>SRF Cavity package: (6)</a:t>
            </a:r>
          </a:p>
          <a:p>
            <a:pPr marL="285750" indent="-285750">
              <a:spcBef>
                <a:spcPts val="600"/>
              </a:spcBef>
              <a:buFont typeface="Arial" panose="020B0604020202020204" pitchFamily="34" charset="0"/>
              <a:buChar char="•"/>
            </a:pPr>
            <a:r>
              <a:rPr lang="en-CA" sz="1800" dirty="0">
                <a:effectLst/>
                <a:latin typeface="Calibri" panose="020F0502020204030204" pitchFamily="34" charset="0"/>
                <a:ea typeface="Calibri" panose="020F0502020204030204" pitchFamily="34" charset="0"/>
              </a:rPr>
              <a:t>Design including HOM mitigation schemes</a:t>
            </a:r>
          </a:p>
          <a:p>
            <a:pPr marL="285750" indent="-285750">
              <a:spcBef>
                <a:spcPts val="600"/>
              </a:spcBef>
              <a:buFont typeface="Arial" panose="020B0604020202020204" pitchFamily="34" charset="0"/>
              <a:buChar char="•"/>
            </a:pPr>
            <a:r>
              <a:rPr lang="en-CA" sz="1800" dirty="0">
                <a:effectLst/>
                <a:latin typeface="Calibri" panose="020F0502020204030204" pitchFamily="34" charset="0"/>
                <a:ea typeface="Calibri" panose="020F0502020204030204" pitchFamily="34" charset="0"/>
              </a:rPr>
              <a:t>Niobium cavity fabrication plus jacket and </a:t>
            </a:r>
            <a:r>
              <a:rPr lang="en-CA" dirty="0">
                <a:latin typeface="Calibri" panose="020F0502020204030204" pitchFamily="34" charset="0"/>
              </a:rPr>
              <a:t>cold magnetic shield</a:t>
            </a:r>
            <a:endParaRPr lang="en-CA" sz="1800" dirty="0">
              <a:effectLst/>
              <a:latin typeface="Calibri" panose="020F0502020204030204" pitchFamily="34" charset="0"/>
              <a:ea typeface="Calibri" panose="020F0502020204030204" pitchFamily="34" charset="0"/>
            </a:endParaRPr>
          </a:p>
          <a:p>
            <a:pPr marL="285750" indent="-285750">
              <a:spcBef>
                <a:spcPts val="600"/>
              </a:spcBef>
              <a:buFont typeface="Arial" panose="020B0604020202020204" pitchFamily="34" charset="0"/>
              <a:buChar char="•"/>
            </a:pPr>
            <a:r>
              <a:rPr lang="en-CA" sz="1800" dirty="0">
                <a:effectLst/>
                <a:latin typeface="Calibri" panose="020F0502020204030204" pitchFamily="34" charset="0"/>
                <a:ea typeface="Calibri" panose="020F0502020204030204" pitchFamily="34" charset="0"/>
              </a:rPr>
              <a:t>Fundamental Power Couplers (FPC) and HOM mitigation schemes (waveguide or coupler).</a:t>
            </a:r>
          </a:p>
          <a:p>
            <a:pPr marL="285750" indent="-285750">
              <a:spcBef>
                <a:spcPts val="600"/>
              </a:spcBef>
              <a:buFont typeface="Arial" panose="020B0604020202020204" pitchFamily="34" charset="0"/>
              <a:buChar char="•"/>
            </a:pPr>
            <a:r>
              <a:rPr lang="en-CA" dirty="0">
                <a:latin typeface="Calibri" panose="020F0502020204030204" pitchFamily="34" charset="0"/>
              </a:rPr>
              <a:t>Rf tuner</a:t>
            </a:r>
          </a:p>
          <a:p>
            <a:pPr>
              <a:spcBef>
                <a:spcPts val="600"/>
              </a:spcBef>
            </a:pPr>
            <a:r>
              <a:rPr lang="en-CA" sz="2000" b="1" dirty="0">
                <a:latin typeface="Calibri" panose="020F0502020204030204" pitchFamily="34" charset="0"/>
              </a:rPr>
              <a:t>Cryomodule package: (4)</a:t>
            </a:r>
          </a:p>
          <a:p>
            <a:pPr marL="285750" indent="-285750">
              <a:spcBef>
                <a:spcPts val="600"/>
              </a:spcBef>
              <a:buFont typeface="Arial" panose="020B0604020202020204" pitchFamily="34" charset="0"/>
              <a:buChar char="•"/>
            </a:pPr>
            <a:r>
              <a:rPr lang="en-CA" dirty="0">
                <a:latin typeface="Calibri" panose="020F0502020204030204" pitchFamily="34" charset="0"/>
              </a:rPr>
              <a:t>Outer vacuum chamber (OVC)</a:t>
            </a:r>
          </a:p>
          <a:p>
            <a:pPr marL="285750" indent="-285750">
              <a:spcBef>
                <a:spcPts val="600"/>
              </a:spcBef>
              <a:buFont typeface="Arial" panose="020B0604020202020204" pitchFamily="34" charset="0"/>
              <a:buChar char="•"/>
            </a:pPr>
            <a:r>
              <a:rPr lang="en-CA" dirty="0">
                <a:latin typeface="Calibri" panose="020F0502020204030204" pitchFamily="34" charset="0"/>
              </a:rPr>
              <a:t>thermal shield, mu-metal </a:t>
            </a:r>
          </a:p>
          <a:p>
            <a:pPr marL="285750" indent="-285750">
              <a:spcBef>
                <a:spcPts val="600"/>
              </a:spcBef>
              <a:buFont typeface="Arial" panose="020B0604020202020204" pitchFamily="34" charset="0"/>
              <a:buChar char="•"/>
            </a:pPr>
            <a:r>
              <a:rPr lang="en-CA" dirty="0">
                <a:latin typeface="Calibri" panose="020F0502020204030204" pitchFamily="34" charset="0"/>
              </a:rPr>
              <a:t>cryogenic piping </a:t>
            </a:r>
          </a:p>
          <a:p>
            <a:pPr marL="285750" indent="-285750">
              <a:spcBef>
                <a:spcPts val="600"/>
              </a:spcBef>
              <a:buFont typeface="Arial" panose="020B0604020202020204" pitchFamily="34" charset="0"/>
              <a:buChar char="•"/>
            </a:pPr>
            <a:r>
              <a:rPr lang="en-CA" dirty="0">
                <a:latin typeface="Calibri" panose="020F0502020204030204" pitchFamily="34" charset="0"/>
              </a:rPr>
              <a:t>fabricated in industry</a:t>
            </a:r>
          </a:p>
          <a:p>
            <a:pPr marL="285750" indent="-285750">
              <a:spcBef>
                <a:spcPts val="600"/>
              </a:spcBef>
              <a:buFont typeface="Arial" panose="020B0604020202020204" pitchFamily="34" charset="0"/>
              <a:buChar char="•"/>
            </a:pPr>
            <a:r>
              <a:rPr lang="en-CA" dirty="0">
                <a:latin typeface="Calibri" panose="020F0502020204030204" pitchFamily="34" charset="0"/>
              </a:rPr>
              <a:t>assembled and qualified at TRIUMF.</a:t>
            </a:r>
            <a:endParaRPr lang="en-CA" dirty="0"/>
          </a:p>
        </p:txBody>
      </p:sp>
      <p:pic>
        <p:nvPicPr>
          <p:cNvPr id="3073" name="Picture 1">
            <a:extLst>
              <a:ext uri="{FF2B5EF4-FFF2-40B4-BE49-F238E27FC236}">
                <a16:creationId xmlns:a16="http://schemas.microsoft.com/office/drawing/2014/main" id="{8D59DCE1-AB59-2B22-2899-2D9A673BB4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7785" y="1695937"/>
            <a:ext cx="973771" cy="1715942"/>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50F69753-628F-ADD8-4135-96B3F4B293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41203" y="-216154"/>
            <a:ext cx="2498205" cy="2165111"/>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a:extLst>
              <a:ext uri="{FF2B5EF4-FFF2-40B4-BE49-F238E27FC236}">
                <a16:creationId xmlns:a16="http://schemas.microsoft.com/office/drawing/2014/main" id="{F90B1C7E-408B-0B9B-AAD9-917F4864AFE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67347" y="1914558"/>
            <a:ext cx="1351973" cy="15356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543C57A-405F-EAD9-E297-1B1AD75B217A}"/>
              </a:ext>
            </a:extLst>
          </p:cNvPr>
          <p:cNvPicPr>
            <a:picLocks noChangeAspect="1"/>
          </p:cNvPicPr>
          <p:nvPr/>
        </p:nvPicPr>
        <p:blipFill rotWithShape="1">
          <a:blip r:embed="rId6"/>
          <a:srcRect l="35833" t="36284" r="37500" b="21586"/>
          <a:stretch/>
        </p:blipFill>
        <p:spPr>
          <a:xfrm>
            <a:off x="8357804" y="3901679"/>
            <a:ext cx="1697680" cy="1425786"/>
          </a:xfrm>
          <a:prstGeom prst="rect">
            <a:avLst/>
          </a:prstGeom>
        </p:spPr>
      </p:pic>
      <p:pic>
        <p:nvPicPr>
          <p:cNvPr id="13" name="Picture 12">
            <a:extLst>
              <a:ext uri="{FF2B5EF4-FFF2-40B4-BE49-F238E27FC236}">
                <a16:creationId xmlns:a16="http://schemas.microsoft.com/office/drawing/2014/main" id="{689B9A58-57C2-2251-AFDE-8F3CFCC6328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35469" y="4614572"/>
            <a:ext cx="1697680" cy="1551984"/>
          </a:xfrm>
          <a:prstGeom prst="rect">
            <a:avLst/>
          </a:prstGeom>
        </p:spPr>
      </p:pic>
      <p:pic>
        <p:nvPicPr>
          <p:cNvPr id="10" name="Content Placeholder 5">
            <a:extLst>
              <a:ext uri="{FF2B5EF4-FFF2-40B4-BE49-F238E27FC236}">
                <a16:creationId xmlns:a16="http://schemas.microsoft.com/office/drawing/2014/main" id="{02506332-0ABF-77CB-F949-D722C15E3F3B}"/>
              </a:ext>
            </a:extLst>
          </p:cNvPr>
          <p:cNvPicPr>
            <a:picLocks noChangeAspect="1"/>
          </p:cNvPicPr>
          <p:nvPr/>
        </p:nvPicPr>
        <p:blipFill>
          <a:blip r:embed="rId8"/>
          <a:srcRect/>
          <a:stretch/>
        </p:blipFill>
        <p:spPr>
          <a:xfrm>
            <a:off x="5942533" y="4070750"/>
            <a:ext cx="1952678" cy="1832142"/>
          </a:xfrm>
          <a:prstGeom prst="rect">
            <a:avLst/>
          </a:prstGeom>
          <a:ln w="28575">
            <a:noFill/>
          </a:ln>
        </p:spPr>
      </p:pic>
      <p:pic>
        <p:nvPicPr>
          <p:cNvPr id="3076" name="Picture 4">
            <a:extLst>
              <a:ext uri="{FF2B5EF4-FFF2-40B4-BE49-F238E27FC236}">
                <a16:creationId xmlns:a16="http://schemas.microsoft.com/office/drawing/2014/main" id="{ED5C325A-6E70-3F61-B919-0CD76B4381F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7912" y="5168491"/>
            <a:ext cx="2363364" cy="1580322"/>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F2AD07D5-A8DA-4170-9888-0D691F04D6FF}"/>
              </a:ext>
            </a:extLst>
          </p:cNvPr>
          <p:cNvSpPr txBox="1"/>
          <p:nvPr/>
        </p:nvSpPr>
        <p:spPr>
          <a:xfrm>
            <a:off x="10724138" y="1541455"/>
            <a:ext cx="1257959" cy="369332"/>
          </a:xfrm>
          <a:prstGeom prst="rect">
            <a:avLst/>
          </a:prstGeom>
          <a:noFill/>
        </p:spPr>
        <p:txBody>
          <a:bodyPr wrap="square">
            <a:spAutoFit/>
          </a:bodyPr>
          <a:lstStyle/>
          <a:p>
            <a:r>
              <a:rPr lang="en-US" sz="1800" dirty="0">
                <a:latin typeface="+mn-lt"/>
              </a:rPr>
              <a:t>Jacketing</a:t>
            </a:r>
            <a:endParaRPr lang="en-CA" dirty="0"/>
          </a:p>
        </p:txBody>
      </p:sp>
      <p:sp>
        <p:nvSpPr>
          <p:cNvPr id="15" name="TextBox 14">
            <a:extLst>
              <a:ext uri="{FF2B5EF4-FFF2-40B4-BE49-F238E27FC236}">
                <a16:creationId xmlns:a16="http://schemas.microsoft.com/office/drawing/2014/main" id="{1725E8A0-3E84-1A15-121A-5BAD923C5422}"/>
              </a:ext>
            </a:extLst>
          </p:cNvPr>
          <p:cNvSpPr txBox="1"/>
          <p:nvPr/>
        </p:nvSpPr>
        <p:spPr>
          <a:xfrm>
            <a:off x="6201029" y="3098307"/>
            <a:ext cx="1257959" cy="369332"/>
          </a:xfrm>
          <a:prstGeom prst="rect">
            <a:avLst/>
          </a:prstGeom>
          <a:noFill/>
        </p:spPr>
        <p:txBody>
          <a:bodyPr wrap="square">
            <a:spAutoFit/>
          </a:bodyPr>
          <a:lstStyle/>
          <a:p>
            <a:r>
              <a:rPr lang="en-US" sz="1800" dirty="0">
                <a:latin typeface="+mn-lt"/>
              </a:rPr>
              <a:t>FPC</a:t>
            </a:r>
            <a:endParaRPr lang="en-CA" dirty="0"/>
          </a:p>
        </p:txBody>
      </p:sp>
      <p:sp>
        <p:nvSpPr>
          <p:cNvPr id="16" name="TextBox 15">
            <a:extLst>
              <a:ext uri="{FF2B5EF4-FFF2-40B4-BE49-F238E27FC236}">
                <a16:creationId xmlns:a16="http://schemas.microsoft.com/office/drawing/2014/main" id="{184115D2-48DC-D08E-B1C6-6C2C8B9A39A0}"/>
              </a:ext>
            </a:extLst>
          </p:cNvPr>
          <p:cNvSpPr txBox="1"/>
          <p:nvPr/>
        </p:nvSpPr>
        <p:spPr>
          <a:xfrm>
            <a:off x="7501200" y="3188113"/>
            <a:ext cx="1257959" cy="369332"/>
          </a:xfrm>
          <a:prstGeom prst="rect">
            <a:avLst/>
          </a:prstGeom>
          <a:noFill/>
        </p:spPr>
        <p:txBody>
          <a:bodyPr wrap="square">
            <a:spAutoFit/>
          </a:bodyPr>
          <a:lstStyle/>
          <a:p>
            <a:r>
              <a:rPr lang="en-US" sz="1800" dirty="0">
                <a:latin typeface="+mn-lt"/>
              </a:rPr>
              <a:t>Tuner</a:t>
            </a:r>
            <a:endParaRPr lang="en-CA" dirty="0"/>
          </a:p>
        </p:txBody>
      </p:sp>
      <p:sp>
        <p:nvSpPr>
          <p:cNvPr id="17" name="TextBox 16">
            <a:extLst>
              <a:ext uri="{FF2B5EF4-FFF2-40B4-BE49-F238E27FC236}">
                <a16:creationId xmlns:a16="http://schemas.microsoft.com/office/drawing/2014/main" id="{A45633FE-D5DE-572B-9AFE-B9A7E4101085}"/>
              </a:ext>
            </a:extLst>
          </p:cNvPr>
          <p:cNvSpPr txBox="1"/>
          <p:nvPr/>
        </p:nvSpPr>
        <p:spPr>
          <a:xfrm>
            <a:off x="9581215" y="3188113"/>
            <a:ext cx="2074636" cy="369332"/>
          </a:xfrm>
          <a:prstGeom prst="rect">
            <a:avLst/>
          </a:prstGeom>
          <a:noFill/>
        </p:spPr>
        <p:txBody>
          <a:bodyPr wrap="square">
            <a:spAutoFit/>
          </a:bodyPr>
          <a:lstStyle/>
          <a:p>
            <a:r>
              <a:rPr lang="en-US" dirty="0"/>
              <a:t>HOM mitigation</a:t>
            </a:r>
            <a:endParaRPr lang="en-CA" dirty="0"/>
          </a:p>
        </p:txBody>
      </p:sp>
      <p:grpSp>
        <p:nvGrpSpPr>
          <p:cNvPr id="19" name="Group 18">
            <a:extLst>
              <a:ext uri="{FF2B5EF4-FFF2-40B4-BE49-F238E27FC236}">
                <a16:creationId xmlns:a16="http://schemas.microsoft.com/office/drawing/2014/main" id="{607C6E51-2579-C771-0AE4-28C15808B952}"/>
              </a:ext>
            </a:extLst>
          </p:cNvPr>
          <p:cNvGrpSpPr/>
          <p:nvPr/>
        </p:nvGrpSpPr>
        <p:grpSpPr>
          <a:xfrm>
            <a:off x="9480950" y="2113620"/>
            <a:ext cx="1958458" cy="1134996"/>
            <a:chOff x="9480950" y="2218127"/>
            <a:chExt cx="1958458" cy="1134996"/>
          </a:xfrm>
        </p:grpSpPr>
        <p:pic>
          <p:nvPicPr>
            <p:cNvPr id="5" name="Picture 4">
              <a:extLst>
                <a:ext uri="{FF2B5EF4-FFF2-40B4-BE49-F238E27FC236}">
                  <a16:creationId xmlns:a16="http://schemas.microsoft.com/office/drawing/2014/main" id="{285DBB51-AAF7-CEA6-1059-BC7E9FE9973F}"/>
                </a:ext>
              </a:extLst>
            </p:cNvPr>
            <p:cNvPicPr>
              <a:picLocks noChangeAspect="1"/>
            </p:cNvPicPr>
            <p:nvPr/>
          </p:nvPicPr>
          <p:blipFill rotWithShape="1">
            <a:blip r:embed="rId10"/>
            <a:srcRect l="20882"/>
            <a:stretch/>
          </p:blipFill>
          <p:spPr>
            <a:xfrm>
              <a:off x="9480950" y="2218127"/>
              <a:ext cx="1958458" cy="1134996"/>
            </a:xfrm>
            <a:prstGeom prst="rect">
              <a:avLst/>
            </a:prstGeom>
          </p:spPr>
        </p:pic>
        <p:sp>
          <p:nvSpPr>
            <p:cNvPr id="18" name="Rectangle 17">
              <a:extLst>
                <a:ext uri="{FF2B5EF4-FFF2-40B4-BE49-F238E27FC236}">
                  <a16:creationId xmlns:a16="http://schemas.microsoft.com/office/drawing/2014/main" id="{73C86D30-175C-7DE0-EB04-4BBF0D2AF4F2}"/>
                </a:ext>
              </a:extLst>
            </p:cNvPr>
            <p:cNvSpPr/>
            <p:nvPr/>
          </p:nvSpPr>
          <p:spPr>
            <a:xfrm>
              <a:off x="9485811" y="2721429"/>
              <a:ext cx="601978" cy="119742"/>
            </a:xfrm>
            <a:prstGeom prst="rect">
              <a:avLst/>
            </a:prstGeom>
            <a:solidFill>
              <a:schemeClr val="accent3">
                <a:lumMod val="60000"/>
                <a:lumOff val="40000"/>
              </a:schemeClr>
            </a:solidFill>
            <a:ln>
              <a:solidFill>
                <a:schemeClr val="accent3">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0" name="TextBox 19">
            <a:extLst>
              <a:ext uri="{FF2B5EF4-FFF2-40B4-BE49-F238E27FC236}">
                <a16:creationId xmlns:a16="http://schemas.microsoft.com/office/drawing/2014/main" id="{681FB5F9-0042-C5A6-E0CA-F97833E74C12}"/>
              </a:ext>
            </a:extLst>
          </p:cNvPr>
          <p:cNvSpPr txBox="1"/>
          <p:nvPr/>
        </p:nvSpPr>
        <p:spPr>
          <a:xfrm>
            <a:off x="5888805" y="4276222"/>
            <a:ext cx="1257959" cy="369332"/>
          </a:xfrm>
          <a:prstGeom prst="rect">
            <a:avLst/>
          </a:prstGeom>
          <a:noFill/>
        </p:spPr>
        <p:txBody>
          <a:bodyPr wrap="square">
            <a:spAutoFit/>
          </a:bodyPr>
          <a:lstStyle/>
          <a:p>
            <a:r>
              <a:rPr lang="en-US" dirty="0"/>
              <a:t>OV</a:t>
            </a:r>
            <a:r>
              <a:rPr lang="en-US" sz="1800" dirty="0">
                <a:latin typeface="+mn-lt"/>
              </a:rPr>
              <a:t>C</a:t>
            </a:r>
            <a:endParaRPr lang="en-CA" dirty="0"/>
          </a:p>
        </p:txBody>
      </p:sp>
      <p:sp>
        <p:nvSpPr>
          <p:cNvPr id="21" name="TextBox 20">
            <a:extLst>
              <a:ext uri="{FF2B5EF4-FFF2-40B4-BE49-F238E27FC236}">
                <a16:creationId xmlns:a16="http://schemas.microsoft.com/office/drawing/2014/main" id="{6C55EE05-AF94-B35A-36B7-A2A14F50A466}"/>
              </a:ext>
            </a:extLst>
          </p:cNvPr>
          <p:cNvSpPr txBox="1"/>
          <p:nvPr/>
        </p:nvSpPr>
        <p:spPr>
          <a:xfrm>
            <a:off x="10058660" y="3844878"/>
            <a:ext cx="1803393" cy="584775"/>
          </a:xfrm>
          <a:prstGeom prst="rect">
            <a:avLst/>
          </a:prstGeom>
          <a:noFill/>
        </p:spPr>
        <p:txBody>
          <a:bodyPr wrap="square">
            <a:spAutoFit/>
          </a:bodyPr>
          <a:lstStyle/>
          <a:p>
            <a:r>
              <a:rPr lang="en-US" sz="1600" dirty="0"/>
              <a:t>Thermal screen and mu metal</a:t>
            </a:r>
            <a:endParaRPr lang="en-CA" sz="1600" dirty="0"/>
          </a:p>
        </p:txBody>
      </p:sp>
      <p:sp>
        <p:nvSpPr>
          <p:cNvPr id="22" name="TextBox 21">
            <a:extLst>
              <a:ext uri="{FF2B5EF4-FFF2-40B4-BE49-F238E27FC236}">
                <a16:creationId xmlns:a16="http://schemas.microsoft.com/office/drawing/2014/main" id="{81E2D7F5-2641-31A3-F8A7-8213E1DC854E}"/>
              </a:ext>
            </a:extLst>
          </p:cNvPr>
          <p:cNvSpPr txBox="1"/>
          <p:nvPr/>
        </p:nvSpPr>
        <p:spPr>
          <a:xfrm>
            <a:off x="8522675" y="6112757"/>
            <a:ext cx="1803393" cy="338554"/>
          </a:xfrm>
          <a:prstGeom prst="rect">
            <a:avLst/>
          </a:prstGeom>
          <a:noFill/>
        </p:spPr>
        <p:txBody>
          <a:bodyPr wrap="square">
            <a:spAutoFit/>
          </a:bodyPr>
          <a:lstStyle/>
          <a:p>
            <a:r>
              <a:rPr lang="en-US" sz="1600" dirty="0"/>
              <a:t>Cryo-piping</a:t>
            </a:r>
            <a:endParaRPr lang="en-CA" sz="1600" dirty="0"/>
          </a:p>
        </p:txBody>
      </p:sp>
    </p:spTree>
    <p:extLst>
      <p:ext uri="{BB962C8B-B14F-4D97-AF65-F5344CB8AC3E}">
        <p14:creationId xmlns:p14="http://schemas.microsoft.com/office/powerpoint/2010/main" val="3737174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D0D82-F142-4500-EAC1-6A9B0A4C4C52}"/>
              </a:ext>
            </a:extLst>
          </p:cNvPr>
          <p:cNvSpPr>
            <a:spLocks noGrp="1"/>
          </p:cNvSpPr>
          <p:nvPr>
            <p:ph type="title"/>
          </p:nvPr>
        </p:nvSpPr>
        <p:spPr>
          <a:xfrm>
            <a:off x="80274" y="82035"/>
            <a:ext cx="9258993" cy="676102"/>
          </a:xfrm>
          <a:solidFill>
            <a:schemeClr val="bg1"/>
          </a:solidFill>
        </p:spPr>
        <p:txBody>
          <a:bodyPr/>
          <a:lstStyle/>
          <a:p>
            <a:r>
              <a:rPr lang="en-CA" dirty="0"/>
              <a:t>Budget</a:t>
            </a:r>
          </a:p>
        </p:txBody>
      </p:sp>
      <p:graphicFrame>
        <p:nvGraphicFramePr>
          <p:cNvPr id="31" name="Table 30">
            <a:extLst>
              <a:ext uri="{FF2B5EF4-FFF2-40B4-BE49-F238E27FC236}">
                <a16:creationId xmlns:a16="http://schemas.microsoft.com/office/drawing/2014/main" id="{B3A422EF-8641-1241-C8A6-7DA025C3AD63}"/>
              </a:ext>
            </a:extLst>
          </p:cNvPr>
          <p:cNvGraphicFramePr>
            <a:graphicFrameLocks noGrp="1"/>
          </p:cNvGraphicFramePr>
          <p:nvPr>
            <p:extLst>
              <p:ext uri="{D42A27DB-BD31-4B8C-83A1-F6EECF244321}">
                <p14:modId xmlns:p14="http://schemas.microsoft.com/office/powerpoint/2010/main" val="3729005176"/>
              </p:ext>
            </p:extLst>
          </p:nvPr>
        </p:nvGraphicFramePr>
        <p:xfrm>
          <a:off x="381867" y="4128024"/>
          <a:ext cx="7260860" cy="2093167"/>
        </p:xfrm>
        <a:graphic>
          <a:graphicData uri="http://schemas.openxmlformats.org/drawingml/2006/table">
            <a:tbl>
              <a:tblPr firstRow="1" firstCol="1">
                <a:tableStyleId>{5C22544A-7EE6-4342-B048-85BDC9FD1C3A}</a:tableStyleId>
              </a:tblPr>
              <a:tblGrid>
                <a:gridCol w="2545176">
                  <a:extLst>
                    <a:ext uri="{9D8B030D-6E8A-4147-A177-3AD203B41FA5}">
                      <a16:colId xmlns:a16="http://schemas.microsoft.com/office/drawing/2014/main" val="338142004"/>
                    </a:ext>
                  </a:extLst>
                </a:gridCol>
                <a:gridCol w="1162771">
                  <a:extLst>
                    <a:ext uri="{9D8B030D-6E8A-4147-A177-3AD203B41FA5}">
                      <a16:colId xmlns:a16="http://schemas.microsoft.com/office/drawing/2014/main" val="778095374"/>
                    </a:ext>
                  </a:extLst>
                </a:gridCol>
                <a:gridCol w="943137">
                  <a:extLst>
                    <a:ext uri="{9D8B030D-6E8A-4147-A177-3AD203B41FA5}">
                      <a16:colId xmlns:a16="http://schemas.microsoft.com/office/drawing/2014/main" val="2587209214"/>
                    </a:ext>
                  </a:extLst>
                </a:gridCol>
                <a:gridCol w="1304888">
                  <a:extLst>
                    <a:ext uri="{9D8B030D-6E8A-4147-A177-3AD203B41FA5}">
                      <a16:colId xmlns:a16="http://schemas.microsoft.com/office/drawing/2014/main" val="422125832"/>
                    </a:ext>
                  </a:extLst>
                </a:gridCol>
                <a:gridCol w="1304888">
                  <a:extLst>
                    <a:ext uri="{9D8B030D-6E8A-4147-A177-3AD203B41FA5}">
                      <a16:colId xmlns:a16="http://schemas.microsoft.com/office/drawing/2014/main" val="3369499959"/>
                    </a:ext>
                  </a:extLst>
                </a:gridCol>
              </a:tblGrid>
              <a:tr h="251746">
                <a:tc>
                  <a:txBody>
                    <a:bodyPr/>
                    <a:lstStyle/>
                    <a:p>
                      <a:pPr algn="l">
                        <a:lnSpc>
                          <a:spcPct val="107000"/>
                        </a:lnSpc>
                        <a:spcAft>
                          <a:spcPts val="800"/>
                        </a:spcAft>
                      </a:pPr>
                      <a:r>
                        <a:rPr lang="en-CA" sz="1200" kern="100">
                          <a:solidFill>
                            <a:schemeClr val="tx1"/>
                          </a:solidFill>
                          <a:effectLst/>
                        </a:rPr>
                        <a:t>Summary table</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Capital</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Labour</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In kind</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Total</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90402866"/>
                  </a:ext>
                </a:extLst>
              </a:tr>
              <a:tr h="251746">
                <a:tc>
                  <a:txBody>
                    <a:bodyPr/>
                    <a:lstStyle/>
                    <a:p>
                      <a:pPr algn="l">
                        <a:lnSpc>
                          <a:spcPct val="107000"/>
                        </a:lnSpc>
                        <a:spcAft>
                          <a:spcPts val="800"/>
                        </a:spcAft>
                      </a:pPr>
                      <a:r>
                        <a:rPr lang="en-CA" sz="1200" kern="100">
                          <a:solidFill>
                            <a:schemeClr val="tx1"/>
                          </a:solidFill>
                          <a:effectLst/>
                        </a:rPr>
                        <a:t>Cavities </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4,860,000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250,000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1,000,000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6,110,000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39229341"/>
                  </a:ext>
                </a:extLst>
              </a:tr>
              <a:tr h="251746">
                <a:tc>
                  <a:txBody>
                    <a:bodyPr/>
                    <a:lstStyle/>
                    <a:p>
                      <a:pPr algn="l">
                        <a:lnSpc>
                          <a:spcPct val="107000"/>
                        </a:lnSpc>
                        <a:spcAft>
                          <a:spcPts val="800"/>
                        </a:spcAft>
                      </a:pPr>
                      <a:r>
                        <a:rPr lang="en-CA" sz="1200" kern="100">
                          <a:solidFill>
                            <a:schemeClr val="tx1"/>
                          </a:solidFill>
                          <a:effectLst/>
                        </a:rPr>
                        <a:t>HSR CMs </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2,868,000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150,000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1,000,000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4,018,000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83448587"/>
                  </a:ext>
                </a:extLst>
              </a:tr>
              <a:tr h="251746">
                <a:tc>
                  <a:txBody>
                    <a:bodyPr/>
                    <a:lstStyle/>
                    <a:p>
                      <a:pPr algn="l">
                        <a:lnSpc>
                          <a:spcPct val="107000"/>
                        </a:lnSpc>
                        <a:spcAft>
                          <a:spcPts val="800"/>
                        </a:spcAft>
                      </a:pPr>
                      <a:r>
                        <a:rPr lang="en-CA" sz="1200" kern="100">
                          <a:solidFill>
                            <a:schemeClr val="tx1"/>
                          </a:solidFill>
                          <a:effectLst/>
                        </a:rPr>
                        <a:t>ESR CMs </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2,202,000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100,000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600,000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2,902,000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3227653"/>
                  </a:ext>
                </a:extLst>
              </a:tr>
              <a:tr h="251746">
                <a:tc>
                  <a:txBody>
                    <a:bodyPr/>
                    <a:lstStyle/>
                    <a:p>
                      <a:pPr algn="l">
                        <a:lnSpc>
                          <a:spcPct val="107000"/>
                        </a:lnSpc>
                        <a:spcAft>
                          <a:spcPts val="800"/>
                        </a:spcAft>
                      </a:pPr>
                      <a:r>
                        <a:rPr lang="en-CA" sz="1200" kern="100">
                          <a:solidFill>
                            <a:schemeClr val="tx1"/>
                          </a:solidFill>
                          <a:effectLst/>
                          <a:latin typeface="+mn-lt"/>
                        </a:rPr>
                        <a:t>Infrastructure upgrade</a:t>
                      </a:r>
                      <a:endParaRPr lang="en-CA" sz="1200" kern="10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dirty="0">
                          <a:solidFill>
                            <a:schemeClr val="tx1"/>
                          </a:solidFill>
                          <a:effectLst/>
                          <a:latin typeface="+mn-lt"/>
                        </a:rPr>
                        <a:t>1,000,000</a:t>
                      </a:r>
                      <a:endParaRPr lang="en-CA" sz="1200" kern="1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150,000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100,000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1,250,000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84349447"/>
                  </a:ext>
                </a:extLst>
              </a:tr>
              <a:tr h="330190">
                <a:tc>
                  <a:txBody>
                    <a:bodyPr/>
                    <a:lstStyle/>
                    <a:p>
                      <a:pPr algn="l">
                        <a:lnSpc>
                          <a:spcPct val="107000"/>
                        </a:lnSpc>
                        <a:spcAft>
                          <a:spcPts val="800"/>
                        </a:spcAft>
                      </a:pPr>
                      <a:r>
                        <a:rPr lang="en-CA" sz="1200" kern="100">
                          <a:solidFill>
                            <a:schemeClr val="tx1"/>
                          </a:solidFill>
                          <a:effectLst/>
                          <a:latin typeface="+mn-lt"/>
                        </a:rPr>
                        <a:t>Travel</a:t>
                      </a:r>
                      <a:endParaRPr lang="en-CA" sz="1200" kern="10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US" sz="1200" kern="100" dirty="0">
                          <a:solidFill>
                            <a:schemeClr val="tx1"/>
                          </a:solidFill>
                          <a:effectLst/>
                          <a:latin typeface="+mn-lt"/>
                          <a:ea typeface="Calibri" panose="020F0502020204030204" pitchFamily="34" charset="0"/>
                          <a:cs typeface="Times New Roman" panose="02020603050405020304" pitchFamily="18" charset="0"/>
                        </a:rPr>
                        <a:t>120,000</a:t>
                      </a:r>
                      <a:endParaRPr lang="en-CA" sz="1200" kern="1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a:solidFill>
                            <a:schemeClr val="tx1"/>
                          </a:solidFill>
                          <a:effectLst/>
                        </a:rPr>
                        <a:t>0</a:t>
                      </a:r>
                      <a:endParaRPr lang="en-CA" sz="11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kern="100" dirty="0">
                          <a:solidFill>
                            <a:schemeClr val="tx1"/>
                          </a:solidFill>
                          <a:effectLst/>
                        </a:rPr>
                        <a:t>120,000</a:t>
                      </a:r>
                      <a:endParaRPr lang="en-CA" sz="11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09956533"/>
                  </a:ext>
                </a:extLst>
              </a:tr>
              <a:tr h="504247">
                <a:tc>
                  <a:txBody>
                    <a:bodyPr/>
                    <a:lstStyle/>
                    <a:p>
                      <a:pPr algn="l">
                        <a:lnSpc>
                          <a:spcPct val="107000"/>
                        </a:lnSpc>
                        <a:spcAft>
                          <a:spcPts val="800"/>
                        </a:spcAft>
                      </a:pPr>
                      <a:r>
                        <a:rPr lang="en-CA" sz="1200" b="1" kern="100" dirty="0">
                          <a:solidFill>
                            <a:schemeClr val="tx1"/>
                          </a:solidFill>
                          <a:effectLst/>
                        </a:rPr>
                        <a:t>Sub-total</a:t>
                      </a:r>
                      <a:endParaRPr lang="en-CA" sz="11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b="1" kern="100" dirty="0">
                          <a:solidFill>
                            <a:schemeClr val="tx1"/>
                          </a:solidFill>
                          <a:effectLst/>
                        </a:rPr>
                        <a:t>11,050,000</a:t>
                      </a:r>
                      <a:endParaRPr lang="en-CA" sz="11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b="1" kern="100" dirty="0">
                          <a:solidFill>
                            <a:schemeClr val="tx1"/>
                          </a:solidFill>
                          <a:effectLst/>
                        </a:rPr>
                        <a:t>650,000</a:t>
                      </a:r>
                      <a:endParaRPr lang="en-CA" sz="11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b="1" kern="100">
                          <a:solidFill>
                            <a:schemeClr val="tx1"/>
                          </a:solidFill>
                          <a:effectLst/>
                        </a:rPr>
                        <a:t>2,700,000</a:t>
                      </a:r>
                      <a:endParaRPr lang="en-CA" sz="11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CA" sz="1200" b="1" kern="100" dirty="0">
                          <a:solidFill>
                            <a:schemeClr val="tx1"/>
                          </a:solidFill>
                          <a:effectLst/>
                        </a:rPr>
                        <a:t>14,400,000</a:t>
                      </a:r>
                      <a:endParaRPr lang="en-CA" sz="11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36236014"/>
                  </a:ext>
                </a:extLst>
              </a:tr>
            </a:tbl>
          </a:graphicData>
        </a:graphic>
      </p:graphicFrame>
      <p:sp>
        <p:nvSpPr>
          <p:cNvPr id="3" name="TextBox 2">
            <a:extLst>
              <a:ext uri="{FF2B5EF4-FFF2-40B4-BE49-F238E27FC236}">
                <a16:creationId xmlns:a16="http://schemas.microsoft.com/office/drawing/2014/main" id="{D6845736-9D2C-1AC1-8CBF-C8353D775CD4}"/>
              </a:ext>
            </a:extLst>
          </p:cNvPr>
          <p:cNvSpPr txBox="1"/>
          <p:nvPr/>
        </p:nvSpPr>
        <p:spPr>
          <a:xfrm>
            <a:off x="386854" y="758137"/>
            <a:ext cx="10997426" cy="830997"/>
          </a:xfrm>
          <a:prstGeom prst="rect">
            <a:avLst/>
          </a:prstGeom>
          <a:noFill/>
        </p:spPr>
        <p:txBody>
          <a:bodyPr wrap="square">
            <a:spAutoFit/>
          </a:bodyPr>
          <a:lstStyle/>
          <a:p>
            <a:r>
              <a:rPr lang="en-CA" sz="2400" dirty="0">
                <a:effectLst/>
                <a:latin typeface="Calibri" panose="020F0502020204030204" pitchFamily="34" charset="0"/>
                <a:ea typeface="Calibri" panose="020F0502020204030204" pitchFamily="34" charset="0"/>
              </a:rPr>
              <a:t>The total project cost is estimated to be  ~14M$ with capital costs of about 5M$ for cavity systems, 5M$ for </a:t>
            </a:r>
            <a:r>
              <a:rPr lang="en-CA" sz="2400" dirty="0" err="1">
                <a:effectLst/>
                <a:latin typeface="Calibri" panose="020F0502020204030204" pitchFamily="34" charset="0"/>
                <a:ea typeface="Calibri" panose="020F0502020204030204" pitchFamily="34" charset="0"/>
              </a:rPr>
              <a:t>cryostating</a:t>
            </a:r>
            <a:r>
              <a:rPr lang="en-CA" sz="2400" dirty="0">
                <a:effectLst/>
                <a:latin typeface="Calibri" panose="020F0502020204030204" pitchFamily="34" charset="0"/>
                <a:ea typeface="Calibri" panose="020F0502020204030204" pitchFamily="34" charset="0"/>
              </a:rPr>
              <a:t> and </a:t>
            </a:r>
            <a:r>
              <a:rPr lang="en-CA" sz="2400" dirty="0">
                <a:latin typeface="Calibri" panose="020F0502020204030204" pitchFamily="34" charset="0"/>
                <a:ea typeface="Calibri" panose="020F0502020204030204" pitchFamily="34" charset="0"/>
              </a:rPr>
              <a:t>1M$ for infrastructure upgrades at TRIUMF.</a:t>
            </a:r>
            <a:endParaRPr lang="en-CA" sz="2400" dirty="0"/>
          </a:p>
        </p:txBody>
      </p:sp>
      <p:grpSp>
        <p:nvGrpSpPr>
          <p:cNvPr id="5" name="Group 4">
            <a:extLst>
              <a:ext uri="{FF2B5EF4-FFF2-40B4-BE49-F238E27FC236}">
                <a16:creationId xmlns:a16="http://schemas.microsoft.com/office/drawing/2014/main" id="{F629D801-4ADF-4168-971D-77792C00C85B}"/>
              </a:ext>
            </a:extLst>
          </p:cNvPr>
          <p:cNvGrpSpPr/>
          <p:nvPr/>
        </p:nvGrpSpPr>
        <p:grpSpPr>
          <a:xfrm>
            <a:off x="6199281" y="1683392"/>
            <a:ext cx="6176211" cy="2586856"/>
            <a:chOff x="2121989" y="3745207"/>
            <a:chExt cx="5817414" cy="2348968"/>
          </a:xfrm>
        </p:grpSpPr>
        <p:pic>
          <p:nvPicPr>
            <p:cNvPr id="6" name="Picture 5">
              <a:extLst>
                <a:ext uri="{FF2B5EF4-FFF2-40B4-BE49-F238E27FC236}">
                  <a16:creationId xmlns:a16="http://schemas.microsoft.com/office/drawing/2014/main" id="{EACD3F0B-6D2B-6C40-66B9-06254F9E3623}"/>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8832" t="36202" r="36063" b="25727"/>
            <a:stretch/>
          </p:blipFill>
          <p:spPr>
            <a:xfrm>
              <a:off x="3775463" y="3957697"/>
              <a:ext cx="2163519" cy="1920240"/>
            </a:xfrm>
            <a:prstGeom prst="rect">
              <a:avLst/>
            </a:prstGeom>
          </p:spPr>
        </p:pic>
        <p:sp>
          <p:nvSpPr>
            <p:cNvPr id="7" name="Freeform: Shape 6">
              <a:extLst>
                <a:ext uri="{FF2B5EF4-FFF2-40B4-BE49-F238E27FC236}">
                  <a16:creationId xmlns:a16="http://schemas.microsoft.com/office/drawing/2014/main" id="{0ACA8552-BE9E-0B05-EC16-230D44BEBD0A}"/>
                </a:ext>
              </a:extLst>
            </p:cNvPr>
            <p:cNvSpPr/>
            <p:nvPr/>
          </p:nvSpPr>
          <p:spPr>
            <a:xfrm>
              <a:off x="2121989" y="3745207"/>
              <a:ext cx="2741497" cy="906964"/>
            </a:xfrm>
            <a:custGeom>
              <a:avLst/>
              <a:gdLst>
                <a:gd name="connsiteX0" fmla="*/ 500751 w 2741497"/>
                <a:gd name="connsiteY0" fmla="*/ 903449 h 906964"/>
                <a:gd name="connsiteX1" fmla="*/ 539079 w 2741497"/>
                <a:gd name="connsiteY1" fmla="*/ 892498 h 906964"/>
                <a:gd name="connsiteX2" fmla="*/ 1212560 w 2741497"/>
                <a:gd name="connsiteY2" fmla="*/ 854170 h 906964"/>
                <a:gd name="connsiteX3" fmla="*/ 1343970 w 2741497"/>
                <a:gd name="connsiteY3" fmla="*/ 848695 h 906964"/>
                <a:gd name="connsiteX4" fmla="*/ 1371348 w 2741497"/>
                <a:gd name="connsiteY4" fmla="*/ 837744 h 906964"/>
                <a:gd name="connsiteX5" fmla="*/ 1486332 w 2741497"/>
                <a:gd name="connsiteY5" fmla="*/ 826793 h 906964"/>
                <a:gd name="connsiteX6" fmla="*/ 1552037 w 2741497"/>
                <a:gd name="connsiteY6" fmla="*/ 810367 h 906964"/>
                <a:gd name="connsiteX7" fmla="*/ 1683448 w 2741497"/>
                <a:gd name="connsiteY7" fmla="*/ 799416 h 906964"/>
                <a:gd name="connsiteX8" fmla="*/ 1710825 w 2741497"/>
                <a:gd name="connsiteY8" fmla="*/ 782989 h 906964"/>
                <a:gd name="connsiteX9" fmla="*/ 1743678 w 2741497"/>
                <a:gd name="connsiteY9" fmla="*/ 777514 h 906964"/>
                <a:gd name="connsiteX10" fmla="*/ 1825810 w 2741497"/>
                <a:gd name="connsiteY10" fmla="*/ 772039 h 906964"/>
                <a:gd name="connsiteX11" fmla="*/ 1847712 w 2741497"/>
                <a:gd name="connsiteY11" fmla="*/ 761088 h 906964"/>
                <a:gd name="connsiteX12" fmla="*/ 1875089 w 2741497"/>
                <a:gd name="connsiteY12" fmla="*/ 755612 h 906964"/>
                <a:gd name="connsiteX13" fmla="*/ 1935319 w 2741497"/>
                <a:gd name="connsiteY13" fmla="*/ 722759 h 906964"/>
                <a:gd name="connsiteX14" fmla="*/ 1968171 w 2741497"/>
                <a:gd name="connsiteY14" fmla="*/ 700858 h 906964"/>
                <a:gd name="connsiteX15" fmla="*/ 2017451 w 2741497"/>
                <a:gd name="connsiteY15" fmla="*/ 689907 h 906964"/>
                <a:gd name="connsiteX16" fmla="*/ 2039352 w 2741497"/>
                <a:gd name="connsiteY16" fmla="*/ 684431 h 906964"/>
                <a:gd name="connsiteX17" fmla="*/ 2066730 w 2741497"/>
                <a:gd name="connsiteY17" fmla="*/ 668005 h 906964"/>
                <a:gd name="connsiteX18" fmla="*/ 2083156 w 2741497"/>
                <a:gd name="connsiteY18" fmla="*/ 651579 h 906964"/>
                <a:gd name="connsiteX19" fmla="*/ 2116009 w 2741497"/>
                <a:gd name="connsiteY19" fmla="*/ 646103 h 906964"/>
                <a:gd name="connsiteX20" fmla="*/ 2143386 w 2741497"/>
                <a:gd name="connsiteY20" fmla="*/ 635152 h 906964"/>
                <a:gd name="connsiteX21" fmla="*/ 2181714 w 2741497"/>
                <a:gd name="connsiteY21" fmla="*/ 613250 h 906964"/>
                <a:gd name="connsiteX22" fmla="*/ 2274797 w 2741497"/>
                <a:gd name="connsiteY22" fmla="*/ 607775 h 906964"/>
                <a:gd name="connsiteX23" fmla="*/ 2329551 w 2741497"/>
                <a:gd name="connsiteY23" fmla="*/ 602300 h 906964"/>
                <a:gd name="connsiteX24" fmla="*/ 2345977 w 2741497"/>
                <a:gd name="connsiteY24" fmla="*/ 596824 h 906964"/>
                <a:gd name="connsiteX25" fmla="*/ 2367879 w 2741497"/>
                <a:gd name="connsiteY25" fmla="*/ 591349 h 906964"/>
                <a:gd name="connsiteX26" fmla="*/ 2395257 w 2741497"/>
                <a:gd name="connsiteY26" fmla="*/ 580398 h 906964"/>
                <a:gd name="connsiteX27" fmla="*/ 2433585 w 2741497"/>
                <a:gd name="connsiteY27" fmla="*/ 574922 h 906964"/>
                <a:gd name="connsiteX28" fmla="*/ 2499290 w 2741497"/>
                <a:gd name="connsiteY28" fmla="*/ 547545 h 906964"/>
                <a:gd name="connsiteX29" fmla="*/ 2564995 w 2741497"/>
                <a:gd name="connsiteY29" fmla="*/ 514692 h 906964"/>
                <a:gd name="connsiteX30" fmla="*/ 2603324 w 2741497"/>
                <a:gd name="connsiteY30" fmla="*/ 481840 h 906964"/>
                <a:gd name="connsiteX31" fmla="*/ 2701882 w 2741497"/>
                <a:gd name="connsiteY31" fmla="*/ 344953 h 906964"/>
                <a:gd name="connsiteX32" fmla="*/ 2707357 w 2741497"/>
                <a:gd name="connsiteY32" fmla="*/ 312101 h 906964"/>
                <a:gd name="connsiteX33" fmla="*/ 2740210 w 2741497"/>
                <a:gd name="connsiteY33" fmla="*/ 235444 h 906964"/>
                <a:gd name="connsiteX34" fmla="*/ 2729259 w 2741497"/>
                <a:gd name="connsiteY34" fmla="*/ 131411 h 906964"/>
                <a:gd name="connsiteX35" fmla="*/ 2663554 w 2741497"/>
                <a:gd name="connsiteY35" fmla="*/ 71181 h 906964"/>
                <a:gd name="connsiteX36" fmla="*/ 2378830 w 2741497"/>
                <a:gd name="connsiteY36" fmla="*/ 0 h 906964"/>
                <a:gd name="connsiteX37" fmla="*/ 1760104 w 2741497"/>
                <a:gd name="connsiteY37" fmla="*/ 38328 h 906964"/>
                <a:gd name="connsiteX38" fmla="*/ 1103051 w 2741497"/>
                <a:gd name="connsiteY38" fmla="*/ 43804 h 906964"/>
                <a:gd name="connsiteX39" fmla="*/ 884033 w 2741497"/>
                <a:gd name="connsiteY39" fmla="*/ 54755 h 906964"/>
                <a:gd name="connsiteX40" fmla="*/ 588358 w 2741497"/>
                <a:gd name="connsiteY40" fmla="*/ 60230 h 906964"/>
                <a:gd name="connsiteX41" fmla="*/ 500751 w 2741497"/>
                <a:gd name="connsiteY41" fmla="*/ 82132 h 906964"/>
                <a:gd name="connsiteX42" fmla="*/ 254356 w 2741497"/>
                <a:gd name="connsiteY42" fmla="*/ 142362 h 906964"/>
                <a:gd name="connsiteX43" fmla="*/ 161273 w 2741497"/>
                <a:gd name="connsiteY43" fmla="*/ 180690 h 906964"/>
                <a:gd name="connsiteX44" fmla="*/ 68191 w 2741497"/>
                <a:gd name="connsiteY44" fmla="*/ 268297 h 906964"/>
                <a:gd name="connsiteX45" fmla="*/ 18912 w 2741497"/>
                <a:gd name="connsiteY45" fmla="*/ 640628 h 906964"/>
                <a:gd name="connsiteX46" fmla="*/ 35338 w 2741497"/>
                <a:gd name="connsiteY46" fmla="*/ 662530 h 906964"/>
                <a:gd name="connsiteX47" fmla="*/ 79142 w 2741497"/>
                <a:gd name="connsiteY47" fmla="*/ 711809 h 906964"/>
                <a:gd name="connsiteX48" fmla="*/ 128421 w 2741497"/>
                <a:gd name="connsiteY48" fmla="*/ 744661 h 906964"/>
                <a:gd name="connsiteX49" fmla="*/ 150322 w 2741497"/>
                <a:gd name="connsiteY49" fmla="*/ 766563 h 906964"/>
                <a:gd name="connsiteX50" fmla="*/ 177700 w 2741497"/>
                <a:gd name="connsiteY50" fmla="*/ 777514 h 906964"/>
                <a:gd name="connsiteX51" fmla="*/ 237930 w 2741497"/>
                <a:gd name="connsiteY51" fmla="*/ 810367 h 906964"/>
                <a:gd name="connsiteX52" fmla="*/ 309110 w 2741497"/>
                <a:gd name="connsiteY52" fmla="*/ 837744 h 906964"/>
                <a:gd name="connsiteX53" fmla="*/ 363865 w 2741497"/>
                <a:gd name="connsiteY53" fmla="*/ 848695 h 906964"/>
                <a:gd name="connsiteX54" fmla="*/ 385767 w 2741497"/>
                <a:gd name="connsiteY54" fmla="*/ 865121 h 906964"/>
                <a:gd name="connsiteX55" fmla="*/ 402193 w 2741497"/>
                <a:gd name="connsiteY55" fmla="*/ 881547 h 906964"/>
                <a:gd name="connsiteX56" fmla="*/ 462423 w 2741497"/>
                <a:gd name="connsiteY56" fmla="*/ 897974 h 906964"/>
                <a:gd name="connsiteX57" fmla="*/ 500751 w 2741497"/>
                <a:gd name="connsiteY57" fmla="*/ 903449 h 90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2741497" h="906964">
                  <a:moveTo>
                    <a:pt x="500751" y="903449"/>
                  </a:moveTo>
                  <a:cubicBezTo>
                    <a:pt x="513527" y="902536"/>
                    <a:pt x="526036" y="895034"/>
                    <a:pt x="539079" y="892498"/>
                  </a:cubicBezTo>
                  <a:cubicBezTo>
                    <a:pt x="828599" y="836203"/>
                    <a:pt x="766781" y="865503"/>
                    <a:pt x="1212560" y="854170"/>
                  </a:cubicBezTo>
                  <a:cubicBezTo>
                    <a:pt x="1256387" y="853056"/>
                    <a:pt x="1300167" y="850520"/>
                    <a:pt x="1343970" y="848695"/>
                  </a:cubicBezTo>
                  <a:cubicBezTo>
                    <a:pt x="1353096" y="845045"/>
                    <a:pt x="1361813" y="840128"/>
                    <a:pt x="1371348" y="837744"/>
                  </a:cubicBezTo>
                  <a:cubicBezTo>
                    <a:pt x="1396828" y="831374"/>
                    <a:pt x="1472642" y="827771"/>
                    <a:pt x="1486332" y="826793"/>
                  </a:cubicBezTo>
                  <a:cubicBezTo>
                    <a:pt x="1516576" y="816712"/>
                    <a:pt x="1520437" y="813527"/>
                    <a:pt x="1552037" y="810367"/>
                  </a:cubicBezTo>
                  <a:cubicBezTo>
                    <a:pt x="1595774" y="805993"/>
                    <a:pt x="1683448" y="799416"/>
                    <a:pt x="1683448" y="799416"/>
                  </a:cubicBezTo>
                  <a:cubicBezTo>
                    <a:pt x="1692574" y="793940"/>
                    <a:pt x="1700823" y="786626"/>
                    <a:pt x="1710825" y="782989"/>
                  </a:cubicBezTo>
                  <a:cubicBezTo>
                    <a:pt x="1721259" y="779195"/>
                    <a:pt x="1732626" y="778566"/>
                    <a:pt x="1743678" y="777514"/>
                  </a:cubicBezTo>
                  <a:cubicBezTo>
                    <a:pt x="1770993" y="774913"/>
                    <a:pt x="1798433" y="773864"/>
                    <a:pt x="1825810" y="772039"/>
                  </a:cubicBezTo>
                  <a:cubicBezTo>
                    <a:pt x="1833111" y="768389"/>
                    <a:pt x="1839969" y="763669"/>
                    <a:pt x="1847712" y="761088"/>
                  </a:cubicBezTo>
                  <a:cubicBezTo>
                    <a:pt x="1856541" y="758145"/>
                    <a:pt x="1866563" y="759342"/>
                    <a:pt x="1875089" y="755612"/>
                  </a:cubicBezTo>
                  <a:cubicBezTo>
                    <a:pt x="1896041" y="746445"/>
                    <a:pt x="1915607" y="734354"/>
                    <a:pt x="1935319" y="722759"/>
                  </a:cubicBezTo>
                  <a:cubicBezTo>
                    <a:pt x="1946663" y="716086"/>
                    <a:pt x="1955951" y="705746"/>
                    <a:pt x="1968171" y="700858"/>
                  </a:cubicBezTo>
                  <a:cubicBezTo>
                    <a:pt x="1983795" y="694609"/>
                    <a:pt x="2001055" y="693691"/>
                    <a:pt x="2017451" y="689907"/>
                  </a:cubicBezTo>
                  <a:cubicBezTo>
                    <a:pt x="2024783" y="688215"/>
                    <a:pt x="2032052" y="686256"/>
                    <a:pt x="2039352" y="684431"/>
                  </a:cubicBezTo>
                  <a:cubicBezTo>
                    <a:pt x="2048478" y="678956"/>
                    <a:pt x="2058216" y="674390"/>
                    <a:pt x="2066730" y="668005"/>
                  </a:cubicBezTo>
                  <a:cubicBezTo>
                    <a:pt x="2072925" y="663359"/>
                    <a:pt x="2076080" y="654724"/>
                    <a:pt x="2083156" y="651579"/>
                  </a:cubicBezTo>
                  <a:cubicBezTo>
                    <a:pt x="2093301" y="647070"/>
                    <a:pt x="2105058" y="647928"/>
                    <a:pt x="2116009" y="646103"/>
                  </a:cubicBezTo>
                  <a:cubicBezTo>
                    <a:pt x="2125135" y="642453"/>
                    <a:pt x="2134595" y="639548"/>
                    <a:pt x="2143386" y="635152"/>
                  </a:cubicBezTo>
                  <a:cubicBezTo>
                    <a:pt x="2156547" y="628571"/>
                    <a:pt x="2167308" y="616251"/>
                    <a:pt x="2181714" y="613250"/>
                  </a:cubicBezTo>
                  <a:cubicBezTo>
                    <a:pt x="2212142" y="606911"/>
                    <a:pt x="2243801" y="610071"/>
                    <a:pt x="2274797" y="607775"/>
                  </a:cubicBezTo>
                  <a:cubicBezTo>
                    <a:pt x="2293089" y="606420"/>
                    <a:pt x="2311300" y="604125"/>
                    <a:pt x="2329551" y="602300"/>
                  </a:cubicBezTo>
                  <a:cubicBezTo>
                    <a:pt x="2335026" y="600475"/>
                    <a:pt x="2340427" y="598410"/>
                    <a:pt x="2345977" y="596824"/>
                  </a:cubicBezTo>
                  <a:cubicBezTo>
                    <a:pt x="2353213" y="594757"/>
                    <a:pt x="2360740" y="593729"/>
                    <a:pt x="2367879" y="591349"/>
                  </a:cubicBezTo>
                  <a:cubicBezTo>
                    <a:pt x="2377204" y="588241"/>
                    <a:pt x="2385722" y="582782"/>
                    <a:pt x="2395257" y="580398"/>
                  </a:cubicBezTo>
                  <a:cubicBezTo>
                    <a:pt x="2407777" y="577268"/>
                    <a:pt x="2420809" y="576747"/>
                    <a:pt x="2433585" y="574922"/>
                  </a:cubicBezTo>
                  <a:lnTo>
                    <a:pt x="2499290" y="547545"/>
                  </a:lnTo>
                  <a:cubicBezTo>
                    <a:pt x="2539346" y="530680"/>
                    <a:pt x="2531866" y="535397"/>
                    <a:pt x="2564995" y="514692"/>
                  </a:cubicBezTo>
                  <a:cubicBezTo>
                    <a:pt x="2580743" y="504850"/>
                    <a:pt x="2591313" y="497672"/>
                    <a:pt x="2603324" y="481840"/>
                  </a:cubicBezTo>
                  <a:cubicBezTo>
                    <a:pt x="2637306" y="437046"/>
                    <a:pt x="2701882" y="344953"/>
                    <a:pt x="2701882" y="344953"/>
                  </a:cubicBezTo>
                  <a:cubicBezTo>
                    <a:pt x="2703707" y="334002"/>
                    <a:pt x="2703690" y="322579"/>
                    <a:pt x="2707357" y="312101"/>
                  </a:cubicBezTo>
                  <a:cubicBezTo>
                    <a:pt x="2716541" y="285862"/>
                    <a:pt x="2736865" y="263042"/>
                    <a:pt x="2740210" y="235444"/>
                  </a:cubicBezTo>
                  <a:cubicBezTo>
                    <a:pt x="2744406" y="200828"/>
                    <a:pt x="2737716" y="165239"/>
                    <a:pt x="2729259" y="131411"/>
                  </a:cubicBezTo>
                  <a:cubicBezTo>
                    <a:pt x="2724613" y="112827"/>
                    <a:pt x="2671951" y="75056"/>
                    <a:pt x="2663554" y="71181"/>
                  </a:cubicBezTo>
                  <a:cubicBezTo>
                    <a:pt x="2584457" y="34674"/>
                    <a:pt x="2453344" y="15341"/>
                    <a:pt x="2378830" y="0"/>
                  </a:cubicBezTo>
                  <a:cubicBezTo>
                    <a:pt x="2172588" y="12776"/>
                    <a:pt x="1966620" y="31237"/>
                    <a:pt x="1760104" y="38328"/>
                  </a:cubicBezTo>
                  <a:cubicBezTo>
                    <a:pt x="1541208" y="45844"/>
                    <a:pt x="1322055" y="40783"/>
                    <a:pt x="1103051" y="43804"/>
                  </a:cubicBezTo>
                  <a:cubicBezTo>
                    <a:pt x="694912" y="49434"/>
                    <a:pt x="1158235" y="46807"/>
                    <a:pt x="884033" y="54755"/>
                  </a:cubicBezTo>
                  <a:cubicBezTo>
                    <a:pt x="785499" y="57611"/>
                    <a:pt x="686916" y="58405"/>
                    <a:pt x="588358" y="60230"/>
                  </a:cubicBezTo>
                  <a:cubicBezTo>
                    <a:pt x="559156" y="67531"/>
                    <a:pt x="530135" y="75602"/>
                    <a:pt x="500751" y="82132"/>
                  </a:cubicBezTo>
                  <a:cubicBezTo>
                    <a:pt x="380471" y="108861"/>
                    <a:pt x="354796" y="105838"/>
                    <a:pt x="254356" y="142362"/>
                  </a:cubicBezTo>
                  <a:cubicBezTo>
                    <a:pt x="222821" y="153829"/>
                    <a:pt x="187051" y="159208"/>
                    <a:pt x="161273" y="180690"/>
                  </a:cubicBezTo>
                  <a:cubicBezTo>
                    <a:pt x="106609" y="226244"/>
                    <a:pt x="138501" y="197987"/>
                    <a:pt x="68191" y="268297"/>
                  </a:cubicBezTo>
                  <a:cubicBezTo>
                    <a:pt x="-17245" y="454703"/>
                    <a:pt x="-8055" y="381742"/>
                    <a:pt x="18912" y="640628"/>
                  </a:cubicBezTo>
                  <a:cubicBezTo>
                    <a:pt x="19857" y="649705"/>
                    <a:pt x="29637" y="655404"/>
                    <a:pt x="35338" y="662530"/>
                  </a:cubicBezTo>
                  <a:cubicBezTo>
                    <a:pt x="40042" y="668409"/>
                    <a:pt x="67646" y="703187"/>
                    <a:pt x="79142" y="711809"/>
                  </a:cubicBezTo>
                  <a:cubicBezTo>
                    <a:pt x="121109" y="743285"/>
                    <a:pt x="92204" y="712971"/>
                    <a:pt x="128421" y="744661"/>
                  </a:cubicBezTo>
                  <a:cubicBezTo>
                    <a:pt x="136191" y="751460"/>
                    <a:pt x="141732" y="760836"/>
                    <a:pt x="150322" y="766563"/>
                  </a:cubicBezTo>
                  <a:cubicBezTo>
                    <a:pt x="158500" y="772015"/>
                    <a:pt x="168752" y="773447"/>
                    <a:pt x="177700" y="777514"/>
                  </a:cubicBezTo>
                  <a:cubicBezTo>
                    <a:pt x="273557" y="821085"/>
                    <a:pt x="153560" y="768182"/>
                    <a:pt x="237930" y="810367"/>
                  </a:cubicBezTo>
                  <a:cubicBezTo>
                    <a:pt x="254403" y="818603"/>
                    <a:pt x="290032" y="832974"/>
                    <a:pt x="309110" y="837744"/>
                  </a:cubicBezTo>
                  <a:cubicBezTo>
                    <a:pt x="327167" y="842258"/>
                    <a:pt x="363865" y="848695"/>
                    <a:pt x="363865" y="848695"/>
                  </a:cubicBezTo>
                  <a:cubicBezTo>
                    <a:pt x="371166" y="854170"/>
                    <a:pt x="378838" y="859182"/>
                    <a:pt x="385767" y="865121"/>
                  </a:cubicBezTo>
                  <a:cubicBezTo>
                    <a:pt x="391646" y="870160"/>
                    <a:pt x="395627" y="877443"/>
                    <a:pt x="402193" y="881547"/>
                  </a:cubicBezTo>
                  <a:cubicBezTo>
                    <a:pt x="425637" y="896200"/>
                    <a:pt x="435961" y="891358"/>
                    <a:pt x="462423" y="897974"/>
                  </a:cubicBezTo>
                  <a:cubicBezTo>
                    <a:pt x="524694" y="913542"/>
                    <a:pt x="487975" y="904362"/>
                    <a:pt x="500751" y="903449"/>
                  </a:cubicBezTo>
                  <a:close/>
                </a:path>
              </a:pathLst>
            </a:cu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Freeform: Shape 7">
              <a:extLst>
                <a:ext uri="{FF2B5EF4-FFF2-40B4-BE49-F238E27FC236}">
                  <a16:creationId xmlns:a16="http://schemas.microsoft.com/office/drawing/2014/main" id="{3AA8A83B-8F43-EA3C-A0BF-18C4E2A870C8}"/>
                </a:ext>
              </a:extLst>
            </p:cNvPr>
            <p:cNvSpPr/>
            <p:nvPr/>
          </p:nvSpPr>
          <p:spPr>
            <a:xfrm>
              <a:off x="4452212" y="3893045"/>
              <a:ext cx="3487191" cy="2201130"/>
            </a:xfrm>
            <a:custGeom>
              <a:avLst/>
              <a:gdLst>
                <a:gd name="connsiteX0" fmla="*/ 15756 w 3487191"/>
                <a:gd name="connsiteY0" fmla="*/ 1763094 h 2201130"/>
                <a:gd name="connsiteX1" fmla="*/ 65035 w 3487191"/>
                <a:gd name="connsiteY1" fmla="*/ 1735717 h 2201130"/>
                <a:gd name="connsiteX2" fmla="*/ 300479 w 3487191"/>
                <a:gd name="connsiteY2" fmla="*/ 1648110 h 2201130"/>
                <a:gd name="connsiteX3" fmla="*/ 404513 w 3487191"/>
                <a:gd name="connsiteY3" fmla="*/ 1587880 h 2201130"/>
                <a:gd name="connsiteX4" fmla="*/ 530448 w 3487191"/>
                <a:gd name="connsiteY4" fmla="*/ 1500273 h 2201130"/>
                <a:gd name="connsiteX5" fmla="*/ 596153 w 3487191"/>
                <a:gd name="connsiteY5" fmla="*/ 1472896 h 2201130"/>
                <a:gd name="connsiteX6" fmla="*/ 629006 w 3487191"/>
                <a:gd name="connsiteY6" fmla="*/ 1450994 h 2201130"/>
                <a:gd name="connsiteX7" fmla="*/ 656383 w 3487191"/>
                <a:gd name="connsiteY7" fmla="*/ 1429092 h 2201130"/>
                <a:gd name="connsiteX8" fmla="*/ 689236 w 3487191"/>
                <a:gd name="connsiteY8" fmla="*/ 1423617 h 2201130"/>
                <a:gd name="connsiteX9" fmla="*/ 722089 w 3487191"/>
                <a:gd name="connsiteY9" fmla="*/ 1396239 h 2201130"/>
                <a:gd name="connsiteX10" fmla="*/ 787794 w 3487191"/>
                <a:gd name="connsiteY10" fmla="*/ 1379813 h 2201130"/>
                <a:gd name="connsiteX11" fmla="*/ 848024 w 3487191"/>
                <a:gd name="connsiteY11" fmla="*/ 1363387 h 2201130"/>
                <a:gd name="connsiteX12" fmla="*/ 897303 w 3487191"/>
                <a:gd name="connsiteY12" fmla="*/ 1336009 h 2201130"/>
                <a:gd name="connsiteX13" fmla="*/ 957533 w 3487191"/>
                <a:gd name="connsiteY13" fmla="*/ 1314108 h 2201130"/>
                <a:gd name="connsiteX14" fmla="*/ 1105370 w 3487191"/>
                <a:gd name="connsiteY14" fmla="*/ 1303157 h 2201130"/>
                <a:gd name="connsiteX15" fmla="*/ 1165600 w 3487191"/>
                <a:gd name="connsiteY15" fmla="*/ 1281255 h 2201130"/>
                <a:gd name="connsiteX16" fmla="*/ 1182026 w 3487191"/>
                <a:gd name="connsiteY16" fmla="*/ 1275779 h 2201130"/>
                <a:gd name="connsiteX17" fmla="*/ 1318913 w 3487191"/>
                <a:gd name="connsiteY17" fmla="*/ 1264829 h 2201130"/>
                <a:gd name="connsiteX18" fmla="*/ 1373667 w 3487191"/>
                <a:gd name="connsiteY18" fmla="*/ 1242927 h 2201130"/>
                <a:gd name="connsiteX19" fmla="*/ 1395569 w 3487191"/>
                <a:gd name="connsiteY19" fmla="*/ 1237451 h 2201130"/>
                <a:gd name="connsiteX20" fmla="*/ 1461274 w 3487191"/>
                <a:gd name="connsiteY20" fmla="*/ 1215549 h 2201130"/>
                <a:gd name="connsiteX21" fmla="*/ 1488652 w 3487191"/>
                <a:gd name="connsiteY21" fmla="*/ 1204599 h 2201130"/>
                <a:gd name="connsiteX22" fmla="*/ 1532455 w 3487191"/>
                <a:gd name="connsiteY22" fmla="*/ 1182697 h 2201130"/>
                <a:gd name="connsiteX23" fmla="*/ 1554357 w 3487191"/>
                <a:gd name="connsiteY23" fmla="*/ 1177221 h 2201130"/>
                <a:gd name="connsiteX24" fmla="*/ 1587210 w 3487191"/>
                <a:gd name="connsiteY24" fmla="*/ 1160795 h 2201130"/>
                <a:gd name="connsiteX25" fmla="*/ 1614587 w 3487191"/>
                <a:gd name="connsiteY25" fmla="*/ 1155320 h 2201130"/>
                <a:gd name="connsiteX26" fmla="*/ 1850031 w 3487191"/>
                <a:gd name="connsiteY26" fmla="*/ 1138893 h 2201130"/>
                <a:gd name="connsiteX27" fmla="*/ 1926688 w 3487191"/>
                <a:gd name="connsiteY27" fmla="*/ 1111516 h 2201130"/>
                <a:gd name="connsiteX28" fmla="*/ 1986917 w 3487191"/>
                <a:gd name="connsiteY28" fmla="*/ 1078663 h 2201130"/>
                <a:gd name="connsiteX29" fmla="*/ 2058098 w 3487191"/>
                <a:gd name="connsiteY29" fmla="*/ 1051286 h 2201130"/>
                <a:gd name="connsiteX30" fmla="*/ 2123804 w 3487191"/>
                <a:gd name="connsiteY30" fmla="*/ 1023909 h 2201130"/>
                <a:gd name="connsiteX31" fmla="*/ 2167607 w 3487191"/>
                <a:gd name="connsiteY31" fmla="*/ 996531 h 2201130"/>
                <a:gd name="connsiteX32" fmla="*/ 2194985 w 3487191"/>
                <a:gd name="connsiteY32" fmla="*/ 991056 h 2201130"/>
                <a:gd name="connsiteX33" fmla="*/ 2216886 w 3487191"/>
                <a:gd name="connsiteY33" fmla="*/ 969154 h 2201130"/>
                <a:gd name="connsiteX34" fmla="*/ 2238788 w 3487191"/>
                <a:gd name="connsiteY34" fmla="*/ 952728 h 2201130"/>
                <a:gd name="connsiteX35" fmla="*/ 2277116 w 3487191"/>
                <a:gd name="connsiteY35" fmla="*/ 914400 h 2201130"/>
                <a:gd name="connsiteX36" fmla="*/ 2288067 w 3487191"/>
                <a:gd name="connsiteY36" fmla="*/ 897973 h 2201130"/>
                <a:gd name="connsiteX37" fmla="*/ 2315444 w 3487191"/>
                <a:gd name="connsiteY37" fmla="*/ 876072 h 2201130"/>
                <a:gd name="connsiteX38" fmla="*/ 2331871 w 3487191"/>
                <a:gd name="connsiteY38" fmla="*/ 848694 h 2201130"/>
                <a:gd name="connsiteX39" fmla="*/ 2359248 w 3487191"/>
                <a:gd name="connsiteY39" fmla="*/ 821317 h 2201130"/>
                <a:gd name="connsiteX40" fmla="*/ 2392101 w 3487191"/>
                <a:gd name="connsiteY40" fmla="*/ 755612 h 2201130"/>
                <a:gd name="connsiteX41" fmla="*/ 2403052 w 3487191"/>
                <a:gd name="connsiteY41" fmla="*/ 733710 h 2201130"/>
                <a:gd name="connsiteX42" fmla="*/ 2424953 w 3487191"/>
                <a:gd name="connsiteY42" fmla="*/ 689906 h 2201130"/>
                <a:gd name="connsiteX43" fmla="*/ 2468757 w 3487191"/>
                <a:gd name="connsiteY43" fmla="*/ 547545 h 2201130"/>
                <a:gd name="connsiteX44" fmla="*/ 2479708 w 3487191"/>
                <a:gd name="connsiteY44" fmla="*/ 498266 h 2201130"/>
                <a:gd name="connsiteX45" fmla="*/ 2490659 w 3487191"/>
                <a:gd name="connsiteY45" fmla="*/ 443511 h 2201130"/>
                <a:gd name="connsiteX46" fmla="*/ 2507085 w 3487191"/>
                <a:gd name="connsiteY46" fmla="*/ 410658 h 2201130"/>
                <a:gd name="connsiteX47" fmla="*/ 2523512 w 3487191"/>
                <a:gd name="connsiteY47" fmla="*/ 355904 h 2201130"/>
                <a:gd name="connsiteX48" fmla="*/ 2550889 w 3487191"/>
                <a:gd name="connsiteY48" fmla="*/ 295674 h 2201130"/>
                <a:gd name="connsiteX49" fmla="*/ 2572791 w 3487191"/>
                <a:gd name="connsiteY49" fmla="*/ 240920 h 2201130"/>
                <a:gd name="connsiteX50" fmla="*/ 2622070 w 3487191"/>
                <a:gd name="connsiteY50" fmla="*/ 158788 h 2201130"/>
                <a:gd name="connsiteX51" fmla="*/ 2654922 w 3487191"/>
                <a:gd name="connsiteY51" fmla="*/ 125935 h 2201130"/>
                <a:gd name="connsiteX52" fmla="*/ 2764431 w 3487191"/>
                <a:gd name="connsiteY52" fmla="*/ 76656 h 2201130"/>
                <a:gd name="connsiteX53" fmla="*/ 2819186 w 3487191"/>
                <a:gd name="connsiteY53" fmla="*/ 43803 h 2201130"/>
                <a:gd name="connsiteX54" fmla="*/ 2934170 w 3487191"/>
                <a:gd name="connsiteY54" fmla="*/ 0 h 2201130"/>
                <a:gd name="connsiteX55" fmla="*/ 3186041 w 3487191"/>
                <a:gd name="connsiteY55" fmla="*/ 16426 h 2201130"/>
                <a:gd name="connsiteX56" fmla="*/ 3218894 w 3487191"/>
                <a:gd name="connsiteY56" fmla="*/ 43803 h 2201130"/>
                <a:gd name="connsiteX57" fmla="*/ 3322927 w 3487191"/>
                <a:gd name="connsiteY57" fmla="*/ 169739 h 2201130"/>
                <a:gd name="connsiteX58" fmla="*/ 3448862 w 3487191"/>
                <a:gd name="connsiteY58" fmla="*/ 394232 h 2201130"/>
                <a:gd name="connsiteX59" fmla="*/ 3487191 w 3487191"/>
                <a:gd name="connsiteY59" fmla="*/ 536594 h 2201130"/>
                <a:gd name="connsiteX60" fmla="*/ 3454338 w 3487191"/>
                <a:gd name="connsiteY60" fmla="*/ 876072 h 2201130"/>
                <a:gd name="connsiteX61" fmla="*/ 3218894 w 3487191"/>
                <a:gd name="connsiteY61" fmla="*/ 1363387 h 2201130"/>
                <a:gd name="connsiteX62" fmla="*/ 3136762 w 3487191"/>
                <a:gd name="connsiteY62" fmla="*/ 1555027 h 2201130"/>
                <a:gd name="connsiteX63" fmla="*/ 2977974 w 3487191"/>
                <a:gd name="connsiteY63" fmla="*/ 1730242 h 2201130"/>
                <a:gd name="connsiteX64" fmla="*/ 2873940 w 3487191"/>
                <a:gd name="connsiteY64" fmla="*/ 1867128 h 2201130"/>
                <a:gd name="connsiteX65" fmla="*/ 2841088 w 3487191"/>
                <a:gd name="connsiteY65" fmla="*/ 1905456 h 2201130"/>
                <a:gd name="connsiteX66" fmla="*/ 2769907 w 3487191"/>
                <a:gd name="connsiteY66" fmla="*/ 1965686 h 2201130"/>
                <a:gd name="connsiteX67" fmla="*/ 2731579 w 3487191"/>
                <a:gd name="connsiteY67" fmla="*/ 1998539 h 2201130"/>
                <a:gd name="connsiteX68" fmla="*/ 2578266 w 3487191"/>
                <a:gd name="connsiteY68" fmla="*/ 2097097 h 2201130"/>
                <a:gd name="connsiteX69" fmla="*/ 2446855 w 3487191"/>
                <a:gd name="connsiteY69" fmla="*/ 2157327 h 2201130"/>
                <a:gd name="connsiteX70" fmla="*/ 2288067 w 3487191"/>
                <a:gd name="connsiteY70" fmla="*/ 2162802 h 2201130"/>
                <a:gd name="connsiteX71" fmla="*/ 2003344 w 3487191"/>
                <a:gd name="connsiteY71" fmla="*/ 2168278 h 2201130"/>
                <a:gd name="connsiteX72" fmla="*/ 1067042 w 3487191"/>
                <a:gd name="connsiteY72" fmla="*/ 2201130 h 2201130"/>
                <a:gd name="connsiteX73" fmla="*/ 585203 w 3487191"/>
                <a:gd name="connsiteY73" fmla="*/ 2146376 h 2201130"/>
                <a:gd name="connsiteX74" fmla="*/ 322381 w 3487191"/>
                <a:gd name="connsiteY74" fmla="*/ 2135425 h 2201130"/>
                <a:gd name="connsiteX75" fmla="*/ 229298 w 3487191"/>
                <a:gd name="connsiteY75" fmla="*/ 2124474 h 2201130"/>
                <a:gd name="connsiteX76" fmla="*/ 125265 w 3487191"/>
                <a:gd name="connsiteY76" fmla="*/ 2080670 h 2201130"/>
                <a:gd name="connsiteX77" fmla="*/ 48609 w 3487191"/>
                <a:gd name="connsiteY77" fmla="*/ 2047818 h 2201130"/>
                <a:gd name="connsiteX78" fmla="*/ 15756 w 3487191"/>
                <a:gd name="connsiteY78" fmla="*/ 2009490 h 2201130"/>
                <a:gd name="connsiteX79" fmla="*/ 10280 w 3487191"/>
                <a:gd name="connsiteY79" fmla="*/ 1987588 h 2201130"/>
                <a:gd name="connsiteX80" fmla="*/ 10280 w 3487191"/>
                <a:gd name="connsiteY80" fmla="*/ 1790472 h 2201130"/>
                <a:gd name="connsiteX81" fmla="*/ 15756 w 3487191"/>
                <a:gd name="connsiteY81" fmla="*/ 1763094 h 2201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487191" h="2201130">
                  <a:moveTo>
                    <a:pt x="15756" y="1763094"/>
                  </a:moveTo>
                  <a:cubicBezTo>
                    <a:pt x="24882" y="1753968"/>
                    <a:pt x="47611" y="1742754"/>
                    <a:pt x="65035" y="1735717"/>
                  </a:cubicBezTo>
                  <a:cubicBezTo>
                    <a:pt x="142681" y="1704360"/>
                    <a:pt x="300479" y="1648110"/>
                    <a:pt x="300479" y="1648110"/>
                  </a:cubicBezTo>
                  <a:cubicBezTo>
                    <a:pt x="381151" y="1592260"/>
                    <a:pt x="344283" y="1607957"/>
                    <a:pt x="404513" y="1587880"/>
                  </a:cubicBezTo>
                  <a:cubicBezTo>
                    <a:pt x="449369" y="1551994"/>
                    <a:pt x="467277" y="1536371"/>
                    <a:pt x="530448" y="1500273"/>
                  </a:cubicBezTo>
                  <a:cubicBezTo>
                    <a:pt x="576856" y="1473754"/>
                    <a:pt x="554347" y="1481257"/>
                    <a:pt x="596153" y="1472896"/>
                  </a:cubicBezTo>
                  <a:cubicBezTo>
                    <a:pt x="607104" y="1465595"/>
                    <a:pt x="618362" y="1458735"/>
                    <a:pt x="629006" y="1450994"/>
                  </a:cubicBezTo>
                  <a:cubicBezTo>
                    <a:pt x="638457" y="1444120"/>
                    <a:pt x="645744" y="1433928"/>
                    <a:pt x="656383" y="1429092"/>
                  </a:cubicBezTo>
                  <a:cubicBezTo>
                    <a:pt x="666490" y="1424498"/>
                    <a:pt x="678285" y="1425442"/>
                    <a:pt x="689236" y="1423617"/>
                  </a:cubicBezTo>
                  <a:cubicBezTo>
                    <a:pt x="700187" y="1414491"/>
                    <a:pt x="709776" y="1403422"/>
                    <a:pt x="722089" y="1396239"/>
                  </a:cubicBezTo>
                  <a:cubicBezTo>
                    <a:pt x="740198" y="1385675"/>
                    <a:pt x="767864" y="1383437"/>
                    <a:pt x="787794" y="1379813"/>
                  </a:cubicBezTo>
                  <a:cubicBezTo>
                    <a:pt x="821840" y="1373623"/>
                    <a:pt x="812109" y="1375357"/>
                    <a:pt x="848024" y="1363387"/>
                  </a:cubicBezTo>
                  <a:cubicBezTo>
                    <a:pt x="870732" y="1348248"/>
                    <a:pt x="865829" y="1350535"/>
                    <a:pt x="897303" y="1336009"/>
                  </a:cubicBezTo>
                  <a:cubicBezTo>
                    <a:pt x="911005" y="1329685"/>
                    <a:pt x="939223" y="1315880"/>
                    <a:pt x="957533" y="1314108"/>
                  </a:cubicBezTo>
                  <a:cubicBezTo>
                    <a:pt x="1006717" y="1309348"/>
                    <a:pt x="1056091" y="1306807"/>
                    <a:pt x="1105370" y="1303157"/>
                  </a:cubicBezTo>
                  <a:cubicBezTo>
                    <a:pt x="1141184" y="1285250"/>
                    <a:pt x="1116123" y="1296099"/>
                    <a:pt x="1165600" y="1281255"/>
                  </a:cubicBezTo>
                  <a:cubicBezTo>
                    <a:pt x="1171128" y="1279596"/>
                    <a:pt x="1176367" y="1276911"/>
                    <a:pt x="1182026" y="1275779"/>
                  </a:cubicBezTo>
                  <a:cubicBezTo>
                    <a:pt x="1224872" y="1267210"/>
                    <a:pt x="1278995" y="1267046"/>
                    <a:pt x="1318913" y="1264829"/>
                  </a:cubicBezTo>
                  <a:cubicBezTo>
                    <a:pt x="1368912" y="1252327"/>
                    <a:pt x="1307692" y="1269317"/>
                    <a:pt x="1373667" y="1242927"/>
                  </a:cubicBezTo>
                  <a:cubicBezTo>
                    <a:pt x="1380654" y="1240132"/>
                    <a:pt x="1388386" y="1239696"/>
                    <a:pt x="1395569" y="1237451"/>
                  </a:cubicBezTo>
                  <a:cubicBezTo>
                    <a:pt x="1417604" y="1230565"/>
                    <a:pt x="1439838" y="1224122"/>
                    <a:pt x="1461274" y="1215549"/>
                  </a:cubicBezTo>
                  <a:cubicBezTo>
                    <a:pt x="1470400" y="1211899"/>
                    <a:pt x="1479728" y="1208718"/>
                    <a:pt x="1488652" y="1204599"/>
                  </a:cubicBezTo>
                  <a:cubicBezTo>
                    <a:pt x="1503474" y="1197758"/>
                    <a:pt x="1517386" y="1188976"/>
                    <a:pt x="1532455" y="1182697"/>
                  </a:cubicBezTo>
                  <a:cubicBezTo>
                    <a:pt x="1539401" y="1179803"/>
                    <a:pt x="1547370" y="1180016"/>
                    <a:pt x="1554357" y="1177221"/>
                  </a:cubicBezTo>
                  <a:cubicBezTo>
                    <a:pt x="1565725" y="1172674"/>
                    <a:pt x="1575704" y="1164979"/>
                    <a:pt x="1587210" y="1160795"/>
                  </a:cubicBezTo>
                  <a:cubicBezTo>
                    <a:pt x="1595956" y="1157615"/>
                    <a:pt x="1605313" y="1156093"/>
                    <a:pt x="1614587" y="1155320"/>
                  </a:cubicBezTo>
                  <a:cubicBezTo>
                    <a:pt x="1692987" y="1148787"/>
                    <a:pt x="1771550" y="1144369"/>
                    <a:pt x="1850031" y="1138893"/>
                  </a:cubicBezTo>
                  <a:cubicBezTo>
                    <a:pt x="1937256" y="1089050"/>
                    <a:pt x="1840734" y="1137962"/>
                    <a:pt x="1926688" y="1111516"/>
                  </a:cubicBezTo>
                  <a:cubicBezTo>
                    <a:pt x="1949351" y="1104543"/>
                    <a:pt x="1966173" y="1089035"/>
                    <a:pt x="1986917" y="1078663"/>
                  </a:cubicBezTo>
                  <a:cubicBezTo>
                    <a:pt x="2028837" y="1057703"/>
                    <a:pt x="1974674" y="1106902"/>
                    <a:pt x="2058098" y="1051286"/>
                  </a:cubicBezTo>
                  <a:cubicBezTo>
                    <a:pt x="2100188" y="1023226"/>
                    <a:pt x="2077969" y="1031548"/>
                    <a:pt x="2123804" y="1023909"/>
                  </a:cubicBezTo>
                  <a:cubicBezTo>
                    <a:pt x="2138405" y="1014783"/>
                    <a:pt x="2151973" y="1003747"/>
                    <a:pt x="2167607" y="996531"/>
                  </a:cubicBezTo>
                  <a:cubicBezTo>
                    <a:pt x="2176057" y="992631"/>
                    <a:pt x="2186849" y="995576"/>
                    <a:pt x="2194985" y="991056"/>
                  </a:cubicBezTo>
                  <a:cubicBezTo>
                    <a:pt x="2204010" y="986042"/>
                    <a:pt x="2209116" y="975953"/>
                    <a:pt x="2216886" y="969154"/>
                  </a:cubicBezTo>
                  <a:cubicBezTo>
                    <a:pt x="2223754" y="963145"/>
                    <a:pt x="2232035" y="958867"/>
                    <a:pt x="2238788" y="952728"/>
                  </a:cubicBezTo>
                  <a:cubicBezTo>
                    <a:pt x="2252157" y="940574"/>
                    <a:pt x="2267094" y="929434"/>
                    <a:pt x="2277116" y="914400"/>
                  </a:cubicBezTo>
                  <a:cubicBezTo>
                    <a:pt x="2280766" y="908924"/>
                    <a:pt x="2283414" y="902626"/>
                    <a:pt x="2288067" y="897973"/>
                  </a:cubicBezTo>
                  <a:cubicBezTo>
                    <a:pt x="2296331" y="889709"/>
                    <a:pt x="2306318" y="883372"/>
                    <a:pt x="2315444" y="876072"/>
                  </a:cubicBezTo>
                  <a:cubicBezTo>
                    <a:pt x="2320920" y="866946"/>
                    <a:pt x="2325223" y="857005"/>
                    <a:pt x="2331871" y="848694"/>
                  </a:cubicBezTo>
                  <a:cubicBezTo>
                    <a:pt x="2339933" y="838616"/>
                    <a:pt x="2352237" y="832152"/>
                    <a:pt x="2359248" y="821317"/>
                  </a:cubicBezTo>
                  <a:cubicBezTo>
                    <a:pt x="2372551" y="800759"/>
                    <a:pt x="2381150" y="777514"/>
                    <a:pt x="2392101" y="755612"/>
                  </a:cubicBezTo>
                  <a:lnTo>
                    <a:pt x="2403052" y="733710"/>
                  </a:lnTo>
                  <a:lnTo>
                    <a:pt x="2424953" y="689906"/>
                  </a:lnTo>
                  <a:cubicBezTo>
                    <a:pt x="2445141" y="582243"/>
                    <a:pt x="2428093" y="628874"/>
                    <a:pt x="2468757" y="547545"/>
                  </a:cubicBezTo>
                  <a:cubicBezTo>
                    <a:pt x="2472407" y="531119"/>
                    <a:pt x="2476241" y="514732"/>
                    <a:pt x="2479708" y="498266"/>
                  </a:cubicBezTo>
                  <a:cubicBezTo>
                    <a:pt x="2483543" y="480052"/>
                    <a:pt x="2485107" y="461277"/>
                    <a:pt x="2490659" y="443511"/>
                  </a:cubicBezTo>
                  <a:cubicBezTo>
                    <a:pt x="2494311" y="431825"/>
                    <a:pt x="2502786" y="422122"/>
                    <a:pt x="2507085" y="410658"/>
                  </a:cubicBezTo>
                  <a:cubicBezTo>
                    <a:pt x="2513776" y="392816"/>
                    <a:pt x="2516728" y="373711"/>
                    <a:pt x="2523512" y="355904"/>
                  </a:cubicBezTo>
                  <a:cubicBezTo>
                    <a:pt x="2531363" y="335295"/>
                    <a:pt x="2542202" y="315944"/>
                    <a:pt x="2550889" y="295674"/>
                  </a:cubicBezTo>
                  <a:cubicBezTo>
                    <a:pt x="2558632" y="277606"/>
                    <a:pt x="2564807" y="258883"/>
                    <a:pt x="2572791" y="240920"/>
                  </a:cubicBezTo>
                  <a:cubicBezTo>
                    <a:pt x="2587118" y="208683"/>
                    <a:pt x="2599240" y="185769"/>
                    <a:pt x="2622070" y="158788"/>
                  </a:cubicBezTo>
                  <a:cubicBezTo>
                    <a:pt x="2632074" y="146966"/>
                    <a:pt x="2642433" y="135093"/>
                    <a:pt x="2654922" y="125935"/>
                  </a:cubicBezTo>
                  <a:cubicBezTo>
                    <a:pt x="2705881" y="88565"/>
                    <a:pt x="2705862" y="104546"/>
                    <a:pt x="2764431" y="76656"/>
                  </a:cubicBezTo>
                  <a:cubicBezTo>
                    <a:pt x="2783648" y="67505"/>
                    <a:pt x="2799788" y="52564"/>
                    <a:pt x="2819186" y="43803"/>
                  </a:cubicBezTo>
                  <a:cubicBezTo>
                    <a:pt x="2856566" y="26922"/>
                    <a:pt x="2934170" y="0"/>
                    <a:pt x="2934170" y="0"/>
                  </a:cubicBezTo>
                  <a:cubicBezTo>
                    <a:pt x="3018127" y="5475"/>
                    <a:pt x="3102884" y="3633"/>
                    <a:pt x="3186041" y="16426"/>
                  </a:cubicBezTo>
                  <a:cubicBezTo>
                    <a:pt x="3200130" y="18594"/>
                    <a:pt x="3209400" y="33170"/>
                    <a:pt x="3218894" y="43803"/>
                  </a:cubicBezTo>
                  <a:cubicBezTo>
                    <a:pt x="3255158" y="84419"/>
                    <a:pt x="3291013" y="125623"/>
                    <a:pt x="3322927" y="169739"/>
                  </a:cubicBezTo>
                  <a:cubicBezTo>
                    <a:pt x="3359005" y="219611"/>
                    <a:pt x="3425703" y="327844"/>
                    <a:pt x="3448862" y="394232"/>
                  </a:cubicBezTo>
                  <a:cubicBezTo>
                    <a:pt x="3465049" y="440634"/>
                    <a:pt x="3474415" y="489140"/>
                    <a:pt x="3487191" y="536594"/>
                  </a:cubicBezTo>
                  <a:cubicBezTo>
                    <a:pt x="3476240" y="649753"/>
                    <a:pt x="3475290" y="764331"/>
                    <a:pt x="3454338" y="876072"/>
                  </a:cubicBezTo>
                  <a:cubicBezTo>
                    <a:pt x="3415490" y="1083258"/>
                    <a:pt x="3306759" y="1158370"/>
                    <a:pt x="3218894" y="1363387"/>
                  </a:cubicBezTo>
                  <a:cubicBezTo>
                    <a:pt x="3191517" y="1427267"/>
                    <a:pt x="3183432" y="1503529"/>
                    <a:pt x="3136762" y="1555027"/>
                  </a:cubicBezTo>
                  <a:cubicBezTo>
                    <a:pt x="3083833" y="1613432"/>
                    <a:pt x="3025667" y="1667488"/>
                    <a:pt x="2977974" y="1730242"/>
                  </a:cubicBezTo>
                  <a:cubicBezTo>
                    <a:pt x="2943296" y="1775871"/>
                    <a:pt x="2909223" y="1821966"/>
                    <a:pt x="2873940" y="1867128"/>
                  </a:cubicBezTo>
                  <a:cubicBezTo>
                    <a:pt x="2863581" y="1880388"/>
                    <a:pt x="2853933" y="1894587"/>
                    <a:pt x="2841088" y="1905456"/>
                  </a:cubicBezTo>
                  <a:lnTo>
                    <a:pt x="2769907" y="1965686"/>
                  </a:lnTo>
                  <a:cubicBezTo>
                    <a:pt x="2757086" y="1976584"/>
                    <a:pt x="2745734" y="1989440"/>
                    <a:pt x="2731579" y="1998539"/>
                  </a:cubicBezTo>
                  <a:lnTo>
                    <a:pt x="2578266" y="2097097"/>
                  </a:lnTo>
                  <a:cubicBezTo>
                    <a:pt x="2521514" y="2134434"/>
                    <a:pt x="2521348" y="2148665"/>
                    <a:pt x="2446855" y="2157327"/>
                  </a:cubicBezTo>
                  <a:cubicBezTo>
                    <a:pt x="2394249" y="2163444"/>
                    <a:pt x="2341012" y="2161495"/>
                    <a:pt x="2288067" y="2162802"/>
                  </a:cubicBezTo>
                  <a:lnTo>
                    <a:pt x="2003344" y="2168278"/>
                  </a:lnTo>
                  <a:lnTo>
                    <a:pt x="1067042" y="2201130"/>
                  </a:lnTo>
                  <a:cubicBezTo>
                    <a:pt x="953646" y="2187301"/>
                    <a:pt x="692389" y="2154274"/>
                    <a:pt x="585203" y="2146376"/>
                  </a:cubicBezTo>
                  <a:cubicBezTo>
                    <a:pt x="497757" y="2139933"/>
                    <a:pt x="409988" y="2139075"/>
                    <a:pt x="322381" y="2135425"/>
                  </a:cubicBezTo>
                  <a:cubicBezTo>
                    <a:pt x="291353" y="2131775"/>
                    <a:pt x="259933" y="2130601"/>
                    <a:pt x="229298" y="2124474"/>
                  </a:cubicBezTo>
                  <a:cubicBezTo>
                    <a:pt x="207893" y="2120193"/>
                    <a:pt x="138811" y="2086374"/>
                    <a:pt x="125265" y="2080670"/>
                  </a:cubicBezTo>
                  <a:cubicBezTo>
                    <a:pt x="100082" y="2070066"/>
                    <a:pt x="71789" y="2063272"/>
                    <a:pt x="48609" y="2047818"/>
                  </a:cubicBezTo>
                  <a:cubicBezTo>
                    <a:pt x="37169" y="2040192"/>
                    <a:pt x="23347" y="2019611"/>
                    <a:pt x="15756" y="2009490"/>
                  </a:cubicBezTo>
                  <a:cubicBezTo>
                    <a:pt x="13931" y="2002189"/>
                    <a:pt x="11913" y="1994934"/>
                    <a:pt x="10280" y="1987588"/>
                  </a:cubicBezTo>
                  <a:cubicBezTo>
                    <a:pt x="-5328" y="1917354"/>
                    <a:pt x="-1386" y="1892548"/>
                    <a:pt x="10280" y="1790472"/>
                  </a:cubicBezTo>
                  <a:cubicBezTo>
                    <a:pt x="11316" y="1781405"/>
                    <a:pt x="6630" y="1772220"/>
                    <a:pt x="15756" y="1763094"/>
                  </a:cubicBezTo>
                  <a:close/>
                </a:path>
              </a:pathLst>
            </a:cu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pic>
        <p:nvPicPr>
          <p:cNvPr id="9" name="Picture 8">
            <a:extLst>
              <a:ext uri="{FF2B5EF4-FFF2-40B4-BE49-F238E27FC236}">
                <a16:creationId xmlns:a16="http://schemas.microsoft.com/office/drawing/2014/main" id="{B434A9A4-DBFA-50DD-A790-4D5AABD223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05698" y="3880774"/>
            <a:ext cx="2487503" cy="2274024"/>
          </a:xfrm>
          <a:prstGeom prst="rect">
            <a:avLst/>
          </a:prstGeom>
        </p:spPr>
      </p:pic>
      <p:graphicFrame>
        <p:nvGraphicFramePr>
          <p:cNvPr id="27" name="Table 26">
            <a:extLst>
              <a:ext uri="{FF2B5EF4-FFF2-40B4-BE49-F238E27FC236}">
                <a16:creationId xmlns:a16="http://schemas.microsoft.com/office/drawing/2014/main" id="{39B345A9-8E28-D274-C1DE-C0385BA4B1DD}"/>
              </a:ext>
            </a:extLst>
          </p:cNvPr>
          <p:cNvGraphicFramePr>
            <a:graphicFrameLocks noGrp="1"/>
          </p:cNvGraphicFramePr>
          <p:nvPr>
            <p:extLst>
              <p:ext uri="{D42A27DB-BD31-4B8C-83A1-F6EECF244321}">
                <p14:modId xmlns:p14="http://schemas.microsoft.com/office/powerpoint/2010/main" val="3067872048"/>
              </p:ext>
            </p:extLst>
          </p:nvPr>
        </p:nvGraphicFramePr>
        <p:xfrm>
          <a:off x="381867" y="1882326"/>
          <a:ext cx="6176211" cy="1951101"/>
        </p:xfrm>
        <a:graphic>
          <a:graphicData uri="http://schemas.openxmlformats.org/drawingml/2006/table">
            <a:tbl>
              <a:tblPr firstRow="1" firstCol="1">
                <a:tableStyleId>{5C22544A-7EE6-4342-B048-85BDC9FD1C3A}</a:tableStyleId>
              </a:tblPr>
              <a:tblGrid>
                <a:gridCol w="2601790">
                  <a:extLst>
                    <a:ext uri="{9D8B030D-6E8A-4147-A177-3AD203B41FA5}">
                      <a16:colId xmlns:a16="http://schemas.microsoft.com/office/drawing/2014/main" val="1812869206"/>
                    </a:ext>
                  </a:extLst>
                </a:gridCol>
                <a:gridCol w="1252263">
                  <a:extLst>
                    <a:ext uri="{9D8B030D-6E8A-4147-A177-3AD203B41FA5}">
                      <a16:colId xmlns:a16="http://schemas.microsoft.com/office/drawing/2014/main" val="2345598187"/>
                    </a:ext>
                  </a:extLst>
                </a:gridCol>
                <a:gridCol w="984789">
                  <a:extLst>
                    <a:ext uri="{9D8B030D-6E8A-4147-A177-3AD203B41FA5}">
                      <a16:colId xmlns:a16="http://schemas.microsoft.com/office/drawing/2014/main" val="2915142557"/>
                    </a:ext>
                  </a:extLst>
                </a:gridCol>
                <a:gridCol w="1337369">
                  <a:extLst>
                    <a:ext uri="{9D8B030D-6E8A-4147-A177-3AD203B41FA5}">
                      <a16:colId xmlns:a16="http://schemas.microsoft.com/office/drawing/2014/main" val="954905272"/>
                    </a:ext>
                  </a:extLst>
                </a:gridCol>
              </a:tblGrid>
              <a:tr h="190500">
                <a:tc>
                  <a:txBody>
                    <a:bodyPr/>
                    <a:lstStyle/>
                    <a:p>
                      <a:pPr>
                        <a:lnSpc>
                          <a:spcPct val="107000"/>
                        </a:lnSpc>
                        <a:spcAft>
                          <a:spcPts val="800"/>
                        </a:spcAft>
                      </a:pPr>
                      <a:r>
                        <a:rPr lang="en-CA" sz="1400" kern="100" dirty="0">
                          <a:solidFill>
                            <a:schemeClr val="tx1"/>
                          </a:solidFill>
                          <a:effectLst/>
                        </a:rPr>
                        <a:t>Cavity package components</a:t>
                      </a:r>
                      <a:endParaRPr lang="en-CA"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pPr>
                      <a:r>
                        <a:rPr lang="en-CA" sz="1400" kern="100">
                          <a:solidFill>
                            <a:schemeClr val="tx1"/>
                          </a:solidFill>
                          <a:effectLst/>
                        </a:rPr>
                        <a:t>Unit cost</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pPr>
                      <a:r>
                        <a:rPr lang="en-CA" sz="1400" kern="100">
                          <a:solidFill>
                            <a:schemeClr val="tx1"/>
                          </a:solidFill>
                          <a:effectLst/>
                        </a:rPr>
                        <a:t>No.</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pPr>
                      <a:r>
                        <a:rPr lang="en-CA" sz="1400" kern="100">
                          <a:solidFill>
                            <a:schemeClr val="tx1"/>
                          </a:solidFill>
                          <a:effectLst/>
                        </a:rPr>
                        <a:t>Sub-total</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6524454"/>
                  </a:ext>
                </a:extLst>
              </a:tr>
              <a:tr h="190500">
                <a:tc>
                  <a:txBody>
                    <a:bodyPr/>
                    <a:lstStyle/>
                    <a:p>
                      <a:pPr>
                        <a:lnSpc>
                          <a:spcPct val="107000"/>
                        </a:lnSpc>
                        <a:spcAft>
                          <a:spcPts val="800"/>
                        </a:spcAft>
                      </a:pPr>
                      <a:r>
                        <a:rPr lang="en-CA" sz="1400" kern="100" dirty="0">
                          <a:solidFill>
                            <a:schemeClr val="tx1"/>
                          </a:solidFill>
                          <a:effectLst/>
                        </a:rPr>
                        <a:t>Bare cavities</a:t>
                      </a:r>
                      <a:endParaRPr lang="en-CA"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60655" algn="r">
                        <a:lnSpc>
                          <a:spcPct val="107000"/>
                        </a:lnSpc>
                        <a:spcAft>
                          <a:spcPts val="800"/>
                        </a:spcAft>
                      </a:pPr>
                      <a:r>
                        <a:rPr lang="en-CA" sz="1400" kern="100">
                          <a:solidFill>
                            <a:schemeClr val="tx1"/>
                          </a:solidFill>
                          <a:effectLst/>
                        </a:rPr>
                        <a:t>400,000</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pPr>
                      <a:r>
                        <a:rPr lang="en-CA" sz="1400" kern="100">
                          <a:solidFill>
                            <a:schemeClr val="tx1"/>
                          </a:solidFill>
                          <a:effectLst/>
                        </a:rPr>
                        <a:t>6</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84150" algn="r">
                        <a:lnSpc>
                          <a:spcPct val="107000"/>
                        </a:lnSpc>
                        <a:spcAft>
                          <a:spcPts val="800"/>
                        </a:spcAft>
                      </a:pPr>
                      <a:r>
                        <a:rPr lang="en-CA" sz="1400" kern="100">
                          <a:solidFill>
                            <a:schemeClr val="tx1"/>
                          </a:solidFill>
                          <a:effectLst/>
                        </a:rPr>
                        <a:t>2,400,000</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19306375"/>
                  </a:ext>
                </a:extLst>
              </a:tr>
              <a:tr h="190500">
                <a:tc>
                  <a:txBody>
                    <a:bodyPr/>
                    <a:lstStyle/>
                    <a:p>
                      <a:pPr>
                        <a:lnSpc>
                          <a:spcPct val="107000"/>
                        </a:lnSpc>
                        <a:spcAft>
                          <a:spcPts val="800"/>
                        </a:spcAft>
                      </a:pPr>
                      <a:r>
                        <a:rPr lang="en-CA" sz="1400" kern="100" dirty="0">
                          <a:solidFill>
                            <a:schemeClr val="tx1"/>
                          </a:solidFill>
                          <a:effectLst/>
                        </a:rPr>
                        <a:t>Helium jacket</a:t>
                      </a:r>
                      <a:endParaRPr lang="en-CA"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60655" algn="r">
                        <a:lnSpc>
                          <a:spcPct val="107000"/>
                        </a:lnSpc>
                        <a:spcAft>
                          <a:spcPts val="800"/>
                        </a:spcAft>
                      </a:pPr>
                      <a:r>
                        <a:rPr lang="en-CA" sz="1400" kern="100">
                          <a:solidFill>
                            <a:schemeClr val="tx1"/>
                          </a:solidFill>
                          <a:effectLst/>
                        </a:rPr>
                        <a:t>75,000</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pPr>
                      <a:r>
                        <a:rPr lang="en-CA" sz="1400" kern="100">
                          <a:solidFill>
                            <a:schemeClr val="tx1"/>
                          </a:solidFill>
                          <a:effectLst/>
                        </a:rPr>
                        <a:t>6</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84150" algn="r">
                        <a:lnSpc>
                          <a:spcPct val="107000"/>
                        </a:lnSpc>
                        <a:spcAft>
                          <a:spcPts val="800"/>
                        </a:spcAft>
                      </a:pPr>
                      <a:r>
                        <a:rPr lang="en-CA" sz="1400" kern="100">
                          <a:solidFill>
                            <a:schemeClr val="tx1"/>
                          </a:solidFill>
                          <a:effectLst/>
                        </a:rPr>
                        <a:t>450,000</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96304622"/>
                  </a:ext>
                </a:extLst>
              </a:tr>
              <a:tr h="190500">
                <a:tc>
                  <a:txBody>
                    <a:bodyPr/>
                    <a:lstStyle/>
                    <a:p>
                      <a:pPr>
                        <a:lnSpc>
                          <a:spcPct val="107000"/>
                        </a:lnSpc>
                        <a:spcAft>
                          <a:spcPts val="800"/>
                        </a:spcAft>
                      </a:pPr>
                      <a:r>
                        <a:rPr lang="en-CA" sz="1400" kern="100" dirty="0">
                          <a:solidFill>
                            <a:schemeClr val="tx1"/>
                          </a:solidFill>
                          <a:effectLst/>
                        </a:rPr>
                        <a:t>fundamental power coupler</a:t>
                      </a:r>
                      <a:endParaRPr lang="en-CA"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60655" algn="r">
                        <a:lnSpc>
                          <a:spcPct val="107000"/>
                        </a:lnSpc>
                        <a:spcAft>
                          <a:spcPts val="800"/>
                        </a:spcAft>
                      </a:pPr>
                      <a:r>
                        <a:rPr lang="en-CA" sz="1400" kern="100">
                          <a:solidFill>
                            <a:schemeClr val="tx1"/>
                          </a:solidFill>
                          <a:effectLst/>
                        </a:rPr>
                        <a:t>75,000</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pPr>
                      <a:r>
                        <a:rPr lang="en-CA" sz="1400" kern="100">
                          <a:solidFill>
                            <a:schemeClr val="tx1"/>
                          </a:solidFill>
                          <a:effectLst/>
                        </a:rPr>
                        <a:t>6</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84150" algn="r">
                        <a:lnSpc>
                          <a:spcPct val="107000"/>
                        </a:lnSpc>
                        <a:spcAft>
                          <a:spcPts val="800"/>
                        </a:spcAft>
                      </a:pPr>
                      <a:r>
                        <a:rPr lang="en-CA" sz="1400" kern="100">
                          <a:solidFill>
                            <a:schemeClr val="tx1"/>
                          </a:solidFill>
                          <a:effectLst/>
                        </a:rPr>
                        <a:t>450,000</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37484177"/>
                  </a:ext>
                </a:extLst>
              </a:tr>
              <a:tr h="190500">
                <a:tc>
                  <a:txBody>
                    <a:bodyPr/>
                    <a:lstStyle/>
                    <a:p>
                      <a:pPr>
                        <a:lnSpc>
                          <a:spcPct val="107000"/>
                        </a:lnSpc>
                        <a:spcAft>
                          <a:spcPts val="800"/>
                        </a:spcAft>
                      </a:pPr>
                      <a:r>
                        <a:rPr lang="en-CA" sz="1400" kern="100" dirty="0">
                          <a:solidFill>
                            <a:schemeClr val="tx1"/>
                          </a:solidFill>
                          <a:effectLst/>
                        </a:rPr>
                        <a:t>HOM couplers</a:t>
                      </a:r>
                      <a:endParaRPr lang="en-CA"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60655" algn="r">
                        <a:lnSpc>
                          <a:spcPct val="107000"/>
                        </a:lnSpc>
                        <a:spcAft>
                          <a:spcPts val="800"/>
                        </a:spcAft>
                      </a:pPr>
                      <a:r>
                        <a:rPr lang="en-CA" sz="1400" kern="100">
                          <a:solidFill>
                            <a:schemeClr val="tx1"/>
                          </a:solidFill>
                          <a:effectLst/>
                        </a:rPr>
                        <a:t>25,000</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pPr>
                      <a:r>
                        <a:rPr lang="en-CA" sz="1400" kern="100" dirty="0">
                          <a:solidFill>
                            <a:schemeClr val="tx1"/>
                          </a:solidFill>
                          <a:effectLst/>
                        </a:rPr>
                        <a:t>24</a:t>
                      </a:r>
                      <a:endParaRPr lang="en-CA"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84150" algn="r">
                        <a:lnSpc>
                          <a:spcPct val="107000"/>
                        </a:lnSpc>
                        <a:spcAft>
                          <a:spcPts val="800"/>
                        </a:spcAft>
                      </a:pPr>
                      <a:r>
                        <a:rPr lang="en-CA" sz="1400" kern="100">
                          <a:solidFill>
                            <a:schemeClr val="tx1"/>
                          </a:solidFill>
                          <a:effectLst/>
                        </a:rPr>
                        <a:t>600,000</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47098199"/>
                  </a:ext>
                </a:extLst>
              </a:tr>
              <a:tr h="190500">
                <a:tc>
                  <a:txBody>
                    <a:bodyPr/>
                    <a:lstStyle/>
                    <a:p>
                      <a:pPr>
                        <a:lnSpc>
                          <a:spcPct val="107000"/>
                        </a:lnSpc>
                        <a:spcAft>
                          <a:spcPts val="800"/>
                        </a:spcAft>
                      </a:pPr>
                      <a:r>
                        <a:rPr lang="en-CA" sz="1400" kern="100" dirty="0">
                          <a:solidFill>
                            <a:schemeClr val="tx1"/>
                          </a:solidFill>
                          <a:effectLst/>
                        </a:rPr>
                        <a:t>tuner</a:t>
                      </a:r>
                      <a:endParaRPr lang="en-CA"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60655" algn="r">
                        <a:lnSpc>
                          <a:spcPct val="107000"/>
                        </a:lnSpc>
                        <a:spcAft>
                          <a:spcPts val="800"/>
                        </a:spcAft>
                      </a:pPr>
                      <a:r>
                        <a:rPr lang="en-CA" sz="1400" kern="100">
                          <a:solidFill>
                            <a:schemeClr val="tx1"/>
                          </a:solidFill>
                          <a:effectLst/>
                        </a:rPr>
                        <a:t>120,000</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pPr>
                      <a:r>
                        <a:rPr lang="en-CA" sz="1400" kern="100">
                          <a:solidFill>
                            <a:schemeClr val="tx1"/>
                          </a:solidFill>
                          <a:effectLst/>
                        </a:rPr>
                        <a:t>6</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84150" algn="r">
                        <a:lnSpc>
                          <a:spcPct val="107000"/>
                        </a:lnSpc>
                        <a:spcAft>
                          <a:spcPts val="800"/>
                        </a:spcAft>
                      </a:pPr>
                      <a:r>
                        <a:rPr lang="en-CA" sz="1400" kern="100" dirty="0">
                          <a:solidFill>
                            <a:schemeClr val="tx1"/>
                          </a:solidFill>
                          <a:effectLst/>
                        </a:rPr>
                        <a:t>720,000</a:t>
                      </a:r>
                      <a:endParaRPr lang="en-CA"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8988215"/>
                  </a:ext>
                </a:extLst>
              </a:tr>
              <a:tr h="190500">
                <a:tc>
                  <a:txBody>
                    <a:bodyPr/>
                    <a:lstStyle/>
                    <a:p>
                      <a:pPr>
                        <a:lnSpc>
                          <a:spcPct val="107000"/>
                        </a:lnSpc>
                        <a:spcAft>
                          <a:spcPts val="800"/>
                        </a:spcAft>
                      </a:pPr>
                      <a:r>
                        <a:rPr lang="en-CA" sz="1400" kern="100" dirty="0">
                          <a:solidFill>
                            <a:schemeClr val="tx1"/>
                          </a:solidFill>
                          <a:effectLst/>
                        </a:rPr>
                        <a:t>cold magnetic shield</a:t>
                      </a:r>
                      <a:endParaRPr lang="en-CA"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60655" algn="r">
                        <a:lnSpc>
                          <a:spcPct val="107000"/>
                        </a:lnSpc>
                        <a:spcAft>
                          <a:spcPts val="800"/>
                        </a:spcAft>
                      </a:pPr>
                      <a:r>
                        <a:rPr lang="en-CA" sz="1400" kern="100">
                          <a:solidFill>
                            <a:schemeClr val="tx1"/>
                          </a:solidFill>
                          <a:effectLst/>
                        </a:rPr>
                        <a:t>20,000</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pPr>
                      <a:r>
                        <a:rPr lang="en-CA" sz="1400" kern="100">
                          <a:solidFill>
                            <a:schemeClr val="tx1"/>
                          </a:solidFill>
                          <a:effectLst/>
                        </a:rPr>
                        <a:t>6</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84150" algn="r">
                        <a:lnSpc>
                          <a:spcPct val="107000"/>
                        </a:lnSpc>
                        <a:spcAft>
                          <a:spcPts val="800"/>
                        </a:spcAft>
                      </a:pPr>
                      <a:r>
                        <a:rPr lang="en-CA" sz="1400" kern="100">
                          <a:solidFill>
                            <a:schemeClr val="tx1"/>
                          </a:solidFill>
                          <a:effectLst/>
                        </a:rPr>
                        <a:t>120,000</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08197842"/>
                  </a:ext>
                </a:extLst>
              </a:tr>
              <a:tr h="190500">
                <a:tc>
                  <a:txBody>
                    <a:bodyPr/>
                    <a:lstStyle/>
                    <a:p>
                      <a:pPr>
                        <a:lnSpc>
                          <a:spcPct val="107000"/>
                        </a:lnSpc>
                        <a:spcAft>
                          <a:spcPts val="800"/>
                        </a:spcAft>
                      </a:pPr>
                      <a:r>
                        <a:rPr lang="en-CA" sz="1400" kern="100" dirty="0">
                          <a:solidFill>
                            <a:schemeClr val="tx1"/>
                          </a:solidFill>
                          <a:effectLst/>
                        </a:rPr>
                        <a:t>qualification</a:t>
                      </a:r>
                      <a:endParaRPr lang="en-CA"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60655" algn="r">
                        <a:lnSpc>
                          <a:spcPct val="107000"/>
                        </a:lnSpc>
                        <a:spcAft>
                          <a:spcPts val="800"/>
                        </a:spcAft>
                      </a:pPr>
                      <a:r>
                        <a:rPr lang="en-CA" sz="1400" kern="100">
                          <a:solidFill>
                            <a:schemeClr val="tx1"/>
                          </a:solidFill>
                          <a:effectLst/>
                        </a:rPr>
                        <a:t>5,000</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pPr>
                      <a:r>
                        <a:rPr lang="en-CA" sz="1400" kern="100">
                          <a:solidFill>
                            <a:schemeClr val="tx1"/>
                          </a:solidFill>
                          <a:effectLst/>
                        </a:rPr>
                        <a:t>24</a:t>
                      </a:r>
                      <a:endParaRPr lang="en-CA" sz="1400" kern="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84150" algn="r">
                        <a:lnSpc>
                          <a:spcPct val="107000"/>
                        </a:lnSpc>
                        <a:spcAft>
                          <a:spcPts val="800"/>
                        </a:spcAft>
                      </a:pPr>
                      <a:r>
                        <a:rPr lang="en-CA" sz="1400" kern="100" dirty="0">
                          <a:solidFill>
                            <a:schemeClr val="tx1"/>
                          </a:solidFill>
                          <a:effectLst/>
                        </a:rPr>
                        <a:t>120,000</a:t>
                      </a:r>
                      <a:endParaRPr lang="en-CA"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99123013"/>
                  </a:ext>
                </a:extLst>
              </a:tr>
              <a:tr h="190500">
                <a:tc>
                  <a:txBody>
                    <a:bodyPr/>
                    <a:lstStyle/>
                    <a:p>
                      <a:pPr>
                        <a:lnSpc>
                          <a:spcPct val="107000"/>
                        </a:lnSpc>
                        <a:spcAft>
                          <a:spcPts val="800"/>
                        </a:spcAft>
                      </a:pPr>
                      <a:r>
                        <a:rPr lang="en-CA" sz="1400" kern="100" dirty="0">
                          <a:solidFill>
                            <a:schemeClr val="tx1"/>
                          </a:solidFill>
                          <a:effectLst/>
                        </a:rPr>
                        <a:t>Sub-total</a:t>
                      </a:r>
                      <a:endParaRPr lang="en-CA"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pPr>
                      <a:r>
                        <a:rPr lang="en-CA" sz="1400" kern="100" dirty="0">
                          <a:solidFill>
                            <a:schemeClr val="tx1"/>
                          </a:solidFill>
                          <a:effectLst/>
                        </a:rPr>
                        <a:t> </a:t>
                      </a:r>
                      <a:endParaRPr lang="en-CA"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spcAft>
                          <a:spcPts val="800"/>
                        </a:spcAft>
                      </a:pPr>
                      <a:r>
                        <a:rPr lang="en-CA" sz="1400" kern="100" dirty="0">
                          <a:solidFill>
                            <a:schemeClr val="tx1"/>
                          </a:solidFill>
                          <a:effectLst/>
                        </a:rPr>
                        <a:t> </a:t>
                      </a:r>
                      <a:endParaRPr lang="en-CA" sz="14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184150" algn="r">
                        <a:lnSpc>
                          <a:spcPct val="107000"/>
                        </a:lnSpc>
                        <a:spcAft>
                          <a:spcPts val="800"/>
                        </a:spcAft>
                      </a:pPr>
                      <a:r>
                        <a:rPr lang="en-CA" sz="1400" b="1" kern="100" dirty="0">
                          <a:solidFill>
                            <a:schemeClr val="tx1"/>
                          </a:solidFill>
                          <a:effectLst/>
                        </a:rPr>
                        <a:t>4,860,000</a:t>
                      </a:r>
                      <a:endParaRPr lang="en-CA" sz="1400" b="1"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46799501"/>
                  </a:ext>
                </a:extLst>
              </a:tr>
            </a:tbl>
          </a:graphicData>
        </a:graphic>
      </p:graphicFrame>
    </p:spTree>
    <p:extLst>
      <p:ext uri="{BB962C8B-B14F-4D97-AF65-F5344CB8AC3E}">
        <p14:creationId xmlns:p14="http://schemas.microsoft.com/office/powerpoint/2010/main" val="654000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D0A7BE-E796-F6AB-802E-9DFC0D16053D}"/>
              </a:ext>
            </a:extLst>
          </p:cNvPr>
          <p:cNvSpPr>
            <a:spLocks noGrp="1"/>
          </p:cNvSpPr>
          <p:nvPr>
            <p:ph type="body" sz="quarter" idx="18"/>
          </p:nvPr>
        </p:nvSpPr>
        <p:spPr/>
        <p:txBody>
          <a:bodyPr/>
          <a:lstStyle/>
          <a:p>
            <a:endParaRPr lang="en-CA"/>
          </a:p>
        </p:txBody>
      </p:sp>
      <p:pic>
        <p:nvPicPr>
          <p:cNvPr id="4" name="Picture 3">
            <a:extLst>
              <a:ext uri="{FF2B5EF4-FFF2-40B4-BE49-F238E27FC236}">
                <a16:creationId xmlns:a16="http://schemas.microsoft.com/office/drawing/2014/main" id="{F7273D5B-506B-4E18-BB91-6EEF2D03BA01}"/>
              </a:ext>
            </a:extLst>
          </p:cNvPr>
          <p:cNvPicPr>
            <a:picLocks noChangeAspect="1"/>
          </p:cNvPicPr>
          <p:nvPr/>
        </p:nvPicPr>
        <p:blipFill rotWithShape="1">
          <a:blip r:embed="rId2"/>
          <a:srcRect l="15038" r="12842"/>
          <a:stretch/>
        </p:blipFill>
        <p:spPr>
          <a:xfrm>
            <a:off x="5630332" y="0"/>
            <a:ext cx="6561668" cy="6858000"/>
          </a:xfrm>
          <a:prstGeom prst="rect">
            <a:avLst/>
          </a:prstGeom>
        </p:spPr>
      </p:pic>
      <p:sp>
        <p:nvSpPr>
          <p:cNvPr id="5" name="TextBox 4">
            <a:extLst>
              <a:ext uri="{FF2B5EF4-FFF2-40B4-BE49-F238E27FC236}">
                <a16:creationId xmlns:a16="http://schemas.microsoft.com/office/drawing/2014/main" id="{E0FFCDFC-ACE6-1434-2C82-DE8FBFA787E4}"/>
              </a:ext>
            </a:extLst>
          </p:cNvPr>
          <p:cNvSpPr txBox="1"/>
          <p:nvPr/>
        </p:nvSpPr>
        <p:spPr>
          <a:xfrm>
            <a:off x="366081" y="699125"/>
            <a:ext cx="5029303" cy="5647700"/>
          </a:xfrm>
          <a:prstGeom prst="rect">
            <a:avLst/>
          </a:prstGeom>
          <a:noFill/>
        </p:spPr>
        <p:txBody>
          <a:bodyPr wrap="square">
            <a:spAutoFit/>
          </a:bodyPr>
          <a:lstStyle/>
          <a:p>
            <a:pPr>
              <a:spcBef>
                <a:spcPts val="600"/>
              </a:spcBef>
              <a:tabLst>
                <a:tab pos="6454775" algn="r"/>
              </a:tabLst>
            </a:pPr>
            <a:r>
              <a:rPr lang="en-US" sz="2400" dirty="0"/>
              <a:t>The EIC at Brookhaven will be the next international discovery machine.</a:t>
            </a:r>
          </a:p>
          <a:p>
            <a:pPr>
              <a:spcBef>
                <a:spcPts val="600"/>
              </a:spcBef>
              <a:tabLst>
                <a:tab pos="6454775" algn="r"/>
              </a:tabLst>
            </a:pPr>
            <a:r>
              <a:rPr lang="en-US" sz="2400" dirty="0"/>
              <a:t>The EIC accelerator design is based on the existing RHIC Complex</a:t>
            </a:r>
          </a:p>
          <a:p>
            <a:pPr marL="285750" indent="-285750">
              <a:spcBef>
                <a:spcPts val="600"/>
              </a:spcBef>
              <a:buClr>
                <a:srgbClr val="00B0F0"/>
              </a:buClr>
              <a:buFont typeface="Wingdings" panose="05000000000000000000" pitchFamily="2" charset="2"/>
              <a:buChar char="§"/>
              <a:tabLst>
                <a:tab pos="6454775" algn="r"/>
              </a:tabLst>
            </a:pPr>
            <a:r>
              <a:rPr lang="en-US" sz="2400" dirty="0"/>
              <a:t>Hadron storage ring 40-275 GeV (based on existing RHIC) </a:t>
            </a:r>
            <a:endParaRPr lang="en-US" sz="2400" dirty="0">
              <a:cs typeface="Arial"/>
            </a:endParaRPr>
          </a:p>
          <a:p>
            <a:pPr marL="285750" indent="-285750">
              <a:spcBef>
                <a:spcPts val="600"/>
              </a:spcBef>
              <a:buClr>
                <a:srgbClr val="00B0F0"/>
              </a:buClr>
              <a:buFont typeface="Wingdings" panose="05000000000000000000" pitchFamily="2" charset="2"/>
              <a:buChar char="§"/>
              <a:tabLst>
                <a:tab pos="6454775" algn="r"/>
              </a:tabLst>
            </a:pPr>
            <a:r>
              <a:rPr lang="en-US" sz="2400" dirty="0"/>
              <a:t>Electron rapid cycling synchrotron 0.4- 18 GeV new in RHIC tunnel</a:t>
            </a:r>
            <a:endParaRPr lang="en-US" sz="2400" dirty="0">
              <a:cs typeface="Arial"/>
            </a:endParaRPr>
          </a:p>
          <a:p>
            <a:pPr marL="285750" indent="-285750">
              <a:spcBef>
                <a:spcPts val="600"/>
              </a:spcBef>
              <a:buClr>
                <a:srgbClr val="00B0F0"/>
              </a:buClr>
              <a:buFont typeface="Wingdings" panose="05000000000000000000" pitchFamily="2" charset="2"/>
              <a:buChar char="§"/>
              <a:tabLst>
                <a:tab pos="6454775" algn="r"/>
              </a:tabLst>
            </a:pPr>
            <a:r>
              <a:rPr lang="en-US" sz="2400" dirty="0"/>
              <a:t>Electron storage ring 2.5–18 GeV new ring in RHIC tunnel</a:t>
            </a:r>
            <a:endParaRPr lang="en-US" sz="2400" dirty="0">
              <a:cs typeface="Arial"/>
            </a:endParaRPr>
          </a:p>
          <a:p>
            <a:pPr marL="285750" indent="-285750">
              <a:spcBef>
                <a:spcPts val="600"/>
              </a:spcBef>
              <a:buClr>
                <a:srgbClr val="00B0F0"/>
              </a:buClr>
              <a:buFont typeface="Wingdings" panose="05000000000000000000" pitchFamily="2" charset="2"/>
              <a:buChar char="§"/>
              <a:tabLst>
                <a:tab pos="6454775" algn="r"/>
              </a:tabLst>
            </a:pPr>
            <a:r>
              <a:rPr lang="en-US" sz="2400" dirty="0"/>
              <a:t>High luminosity interaction region</a:t>
            </a:r>
            <a:endParaRPr lang="en-US" sz="2400" dirty="0">
              <a:cs typeface="Arial"/>
            </a:endParaRPr>
          </a:p>
        </p:txBody>
      </p:sp>
      <p:sp>
        <p:nvSpPr>
          <p:cNvPr id="6" name="Title 1">
            <a:extLst>
              <a:ext uri="{FF2B5EF4-FFF2-40B4-BE49-F238E27FC236}">
                <a16:creationId xmlns:a16="http://schemas.microsoft.com/office/drawing/2014/main" id="{B0F00EF5-C122-1064-5836-5B9398A3B734}"/>
              </a:ext>
            </a:extLst>
          </p:cNvPr>
          <p:cNvSpPr txBox="1">
            <a:spLocks/>
          </p:cNvSpPr>
          <p:nvPr/>
        </p:nvSpPr>
        <p:spPr>
          <a:xfrm>
            <a:off x="287602" y="163596"/>
            <a:ext cx="10450513" cy="6951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a:solidFill>
                  <a:srgbClr val="04ADE2"/>
                </a:solidFill>
              </a:rPr>
              <a:t>Electron Ion Collider</a:t>
            </a:r>
            <a:endParaRPr lang="en-CA" dirty="0">
              <a:solidFill>
                <a:srgbClr val="04ADE2"/>
              </a:solidFill>
            </a:endParaRPr>
          </a:p>
        </p:txBody>
      </p:sp>
    </p:spTree>
    <p:extLst>
      <p:ext uri="{BB962C8B-B14F-4D97-AF65-F5344CB8AC3E}">
        <p14:creationId xmlns:p14="http://schemas.microsoft.com/office/powerpoint/2010/main" val="18640307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B69A5-4402-B7D8-13C6-D5CC5B66160F}"/>
              </a:ext>
            </a:extLst>
          </p:cNvPr>
          <p:cNvSpPr>
            <a:spLocks noGrp="1"/>
          </p:cNvSpPr>
          <p:nvPr>
            <p:ph type="ctrTitle"/>
          </p:nvPr>
        </p:nvSpPr>
        <p:spPr>
          <a:xfrm>
            <a:off x="0" y="103948"/>
            <a:ext cx="6096000" cy="613899"/>
          </a:xfrm>
          <a:solidFill>
            <a:schemeClr val="bg1"/>
          </a:solidFill>
        </p:spPr>
        <p:txBody>
          <a:bodyPr>
            <a:normAutofit/>
          </a:bodyPr>
          <a:lstStyle/>
          <a:p>
            <a:r>
              <a:rPr lang="en-US" sz="2800" b="0" dirty="0"/>
              <a:t>Funding and Timeline</a:t>
            </a:r>
            <a:endParaRPr lang="en-CA" sz="2800" b="0" dirty="0"/>
          </a:p>
        </p:txBody>
      </p:sp>
      <p:sp>
        <p:nvSpPr>
          <p:cNvPr id="3" name="Subtitle 2">
            <a:extLst>
              <a:ext uri="{FF2B5EF4-FFF2-40B4-BE49-F238E27FC236}">
                <a16:creationId xmlns:a16="http://schemas.microsoft.com/office/drawing/2014/main" id="{66012ABB-E488-D6F0-E856-F1C015D4D44E}"/>
              </a:ext>
            </a:extLst>
          </p:cNvPr>
          <p:cNvSpPr>
            <a:spLocks noGrp="1"/>
          </p:cNvSpPr>
          <p:nvPr>
            <p:ph type="subTitle" idx="1"/>
          </p:nvPr>
        </p:nvSpPr>
        <p:spPr/>
        <p:txBody>
          <a:bodyPr/>
          <a:lstStyle/>
          <a:p>
            <a:endParaRPr lang="en-CA"/>
          </a:p>
        </p:txBody>
      </p:sp>
      <p:pic>
        <p:nvPicPr>
          <p:cNvPr id="4" name="Picture 3">
            <a:extLst>
              <a:ext uri="{FF2B5EF4-FFF2-40B4-BE49-F238E27FC236}">
                <a16:creationId xmlns:a16="http://schemas.microsoft.com/office/drawing/2014/main" id="{1FCD3A6A-46A5-791C-5DEE-C264B2AFDE60}"/>
              </a:ext>
            </a:extLst>
          </p:cNvPr>
          <p:cNvPicPr>
            <a:picLocks noChangeAspect="1"/>
          </p:cNvPicPr>
          <p:nvPr/>
        </p:nvPicPr>
        <p:blipFill>
          <a:blip r:embed="rId2">
            <a:extLst>
              <a:ext uri="{28A0092B-C50C-407E-A947-70E740481C1C}">
                <a14:useLocalDpi xmlns:a14="http://schemas.microsoft.com/office/drawing/2010/main" val="0"/>
              </a:ext>
            </a:extLst>
          </a:blip>
          <a:srcRect r="5128"/>
          <a:stretch>
            <a:fillRect/>
          </a:stretch>
        </p:blipFill>
        <p:spPr>
          <a:xfrm>
            <a:off x="337935" y="2701541"/>
            <a:ext cx="11516129" cy="2469712"/>
          </a:xfrm>
          <a:prstGeom prst="rect">
            <a:avLst/>
          </a:prstGeom>
        </p:spPr>
      </p:pic>
      <p:sp>
        <p:nvSpPr>
          <p:cNvPr id="9" name="TextBox 8">
            <a:extLst>
              <a:ext uri="{FF2B5EF4-FFF2-40B4-BE49-F238E27FC236}">
                <a16:creationId xmlns:a16="http://schemas.microsoft.com/office/drawing/2014/main" id="{CD4D0C7C-D936-C6B2-9B73-60C3BE938331}"/>
              </a:ext>
            </a:extLst>
          </p:cNvPr>
          <p:cNvSpPr txBox="1"/>
          <p:nvPr/>
        </p:nvSpPr>
        <p:spPr>
          <a:xfrm>
            <a:off x="337935" y="1271248"/>
            <a:ext cx="11516129" cy="954107"/>
          </a:xfrm>
          <a:prstGeom prst="rect">
            <a:avLst/>
          </a:prstGeom>
          <a:noFill/>
        </p:spPr>
        <p:txBody>
          <a:bodyPr wrap="square">
            <a:spAutoFit/>
          </a:bodyPr>
          <a:lstStyle/>
          <a:p>
            <a:r>
              <a:rPr lang="en-CA" sz="2800" dirty="0">
                <a:effectLst/>
                <a:latin typeface="Calibri" panose="020F0502020204030204" pitchFamily="34" charset="0"/>
                <a:ea typeface="Calibri" panose="020F0502020204030204" pitchFamily="34" charset="0"/>
              </a:rPr>
              <a:t>The timeline would be framed by the CFI funding process with deliverables to EIC in 2029-2030.</a:t>
            </a:r>
            <a:endParaRPr lang="en-CA" sz="2800" dirty="0"/>
          </a:p>
        </p:txBody>
      </p:sp>
    </p:spTree>
    <p:extLst>
      <p:ext uri="{BB962C8B-B14F-4D97-AF65-F5344CB8AC3E}">
        <p14:creationId xmlns:p14="http://schemas.microsoft.com/office/powerpoint/2010/main" val="15903659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32A34-0551-4EED-9202-04F5F00D0803}"/>
              </a:ext>
            </a:extLst>
          </p:cNvPr>
          <p:cNvSpPr>
            <a:spLocks noGrp="1"/>
          </p:cNvSpPr>
          <p:nvPr>
            <p:ph type="title"/>
          </p:nvPr>
        </p:nvSpPr>
        <p:spPr>
          <a:xfrm>
            <a:off x="97290" y="128393"/>
            <a:ext cx="6525318" cy="676102"/>
          </a:xfrm>
          <a:solidFill>
            <a:schemeClr val="bg1"/>
          </a:solidFill>
        </p:spPr>
        <p:txBody>
          <a:bodyPr/>
          <a:lstStyle/>
          <a:p>
            <a:r>
              <a:rPr lang="en-CA" b="1" dirty="0"/>
              <a:t>Summary</a:t>
            </a:r>
          </a:p>
        </p:txBody>
      </p:sp>
      <p:pic>
        <p:nvPicPr>
          <p:cNvPr id="5" name="Picture 4">
            <a:extLst>
              <a:ext uri="{FF2B5EF4-FFF2-40B4-BE49-F238E27FC236}">
                <a16:creationId xmlns:a16="http://schemas.microsoft.com/office/drawing/2014/main" id="{B0B106DE-21D9-4979-B55A-5B8C17602B05}"/>
              </a:ext>
            </a:extLst>
          </p:cNvPr>
          <p:cNvPicPr>
            <a:picLocks noChangeAspect="1"/>
          </p:cNvPicPr>
          <p:nvPr/>
        </p:nvPicPr>
        <p:blipFill>
          <a:blip r:embed="rId3"/>
          <a:stretch>
            <a:fillRect/>
          </a:stretch>
        </p:blipFill>
        <p:spPr>
          <a:xfrm>
            <a:off x="5878399" y="378428"/>
            <a:ext cx="6216311" cy="6172719"/>
          </a:xfrm>
          <a:prstGeom prst="rect">
            <a:avLst/>
          </a:prstGeom>
        </p:spPr>
      </p:pic>
      <p:sp>
        <p:nvSpPr>
          <p:cNvPr id="14" name="TextBox 13">
            <a:extLst>
              <a:ext uri="{FF2B5EF4-FFF2-40B4-BE49-F238E27FC236}">
                <a16:creationId xmlns:a16="http://schemas.microsoft.com/office/drawing/2014/main" id="{4E0B2930-6F69-436B-ABED-C1E0AACCF5AA}"/>
              </a:ext>
            </a:extLst>
          </p:cNvPr>
          <p:cNvSpPr txBox="1"/>
          <p:nvPr/>
        </p:nvSpPr>
        <p:spPr>
          <a:xfrm>
            <a:off x="252535" y="4565065"/>
            <a:ext cx="7361301" cy="969496"/>
          </a:xfrm>
          <a:prstGeom prst="rect">
            <a:avLst/>
          </a:prstGeom>
          <a:noFill/>
        </p:spPr>
        <p:txBody>
          <a:bodyPr wrap="square">
            <a:spAutoFit/>
          </a:bodyPr>
          <a:lstStyle/>
          <a:p>
            <a:pPr marL="4763" lvl="0">
              <a:spcBef>
                <a:spcPts val="600"/>
              </a:spcBef>
              <a:buClr>
                <a:srgbClr val="FFFFFF"/>
              </a:buClr>
            </a:pPr>
            <a:endParaRPr lang="en-CA" sz="2400" dirty="0">
              <a:sym typeface="Wingdings" panose="05000000000000000000" pitchFamily="2" charset="2"/>
            </a:endParaRPr>
          </a:p>
          <a:p>
            <a:pPr marL="0" lvl="1">
              <a:spcBef>
                <a:spcPts val="600"/>
              </a:spcBef>
              <a:buClr>
                <a:srgbClr val="FFFFFF"/>
              </a:buClr>
            </a:pPr>
            <a:endParaRPr lang="en-CA" sz="2800" dirty="0">
              <a:sym typeface="Wingdings" panose="05000000000000000000" pitchFamily="2" charset="2"/>
            </a:endParaRPr>
          </a:p>
        </p:txBody>
      </p:sp>
      <p:sp>
        <p:nvSpPr>
          <p:cNvPr id="15" name="TextBox 14">
            <a:extLst>
              <a:ext uri="{FF2B5EF4-FFF2-40B4-BE49-F238E27FC236}">
                <a16:creationId xmlns:a16="http://schemas.microsoft.com/office/drawing/2014/main" id="{AEA65BA2-6C0A-487E-A573-9BC4E0ADFA49}"/>
              </a:ext>
            </a:extLst>
          </p:cNvPr>
          <p:cNvSpPr txBox="1"/>
          <p:nvPr/>
        </p:nvSpPr>
        <p:spPr>
          <a:xfrm flipH="1">
            <a:off x="472674" y="1176566"/>
            <a:ext cx="5185586" cy="5693866"/>
          </a:xfrm>
          <a:prstGeom prst="rect">
            <a:avLst/>
          </a:prstGeom>
          <a:noFill/>
        </p:spPr>
        <p:txBody>
          <a:bodyPr wrap="square" rtlCol="0">
            <a:spAutoFit/>
          </a:bodyPr>
          <a:lstStyle/>
          <a:p>
            <a:pPr marL="285750" indent="-285750">
              <a:spcBef>
                <a:spcPts val="600"/>
              </a:spcBef>
              <a:buClr>
                <a:srgbClr val="00B0F0"/>
              </a:buClr>
              <a:buFont typeface="Wingdings" panose="05000000000000000000" pitchFamily="2" charset="2"/>
              <a:buChar char="ü"/>
            </a:pPr>
            <a:r>
              <a:rPr lang="en-CA" sz="2000" dirty="0">
                <a:effectLst/>
                <a:ea typeface="Calibri" panose="020F0502020204030204" pitchFamily="34" charset="0"/>
              </a:rPr>
              <a:t>The crab </a:t>
            </a:r>
            <a:r>
              <a:rPr lang="en-CA" sz="2000" dirty="0">
                <a:ea typeface="Calibri" panose="020F0502020204030204" pitchFamily="34" charset="0"/>
              </a:rPr>
              <a:t>cavities are critical elements that offer a ten-fold increase in the EIC luminosity </a:t>
            </a:r>
          </a:p>
          <a:p>
            <a:pPr marL="285750" indent="-285750">
              <a:spcBef>
                <a:spcPts val="600"/>
              </a:spcBef>
              <a:buClr>
                <a:srgbClr val="00B0F0"/>
              </a:buClr>
              <a:buFont typeface="Wingdings" panose="05000000000000000000" pitchFamily="2" charset="2"/>
              <a:buChar char="ü"/>
            </a:pPr>
            <a:r>
              <a:rPr lang="en-CA" sz="2000" dirty="0">
                <a:effectLst/>
                <a:ea typeface="Calibri" panose="020F0502020204030204" pitchFamily="34" charset="0"/>
              </a:rPr>
              <a:t>The technical scope offers unique challenges in design, fabrication,  assembly and testing across rf modeling, superconducting rf, </a:t>
            </a:r>
            <a:r>
              <a:rPr lang="en-CA" sz="2000" dirty="0">
                <a:ea typeface="Calibri" panose="020F0502020204030204" pitchFamily="34" charset="0"/>
              </a:rPr>
              <a:t>custom manufacture and cryogenics.</a:t>
            </a:r>
            <a:r>
              <a:rPr lang="en-CA" sz="2000" dirty="0">
                <a:effectLst/>
                <a:ea typeface="Calibri" panose="020F0502020204030204" pitchFamily="34" charset="0"/>
              </a:rPr>
              <a:t> </a:t>
            </a:r>
          </a:p>
          <a:p>
            <a:pPr marL="285750" indent="-285750">
              <a:spcBef>
                <a:spcPts val="600"/>
              </a:spcBef>
              <a:buClr>
                <a:srgbClr val="00B0F0"/>
              </a:buClr>
              <a:buFont typeface="Wingdings" panose="05000000000000000000" pitchFamily="2" charset="2"/>
              <a:buChar char="ü"/>
            </a:pPr>
            <a:r>
              <a:rPr lang="en-CA" sz="2000" dirty="0">
                <a:effectLst/>
                <a:ea typeface="Calibri" panose="020F0502020204030204" pitchFamily="34" charset="0"/>
              </a:rPr>
              <a:t>The project supports both the EIC and the CINP community while leveraging and augmenting TRIUMF’s core competence in cutting edge accelerator technology and offering opportunity to Canadian industry in advanced accelerator technology.</a:t>
            </a:r>
          </a:p>
          <a:p>
            <a:pPr marL="285750" indent="-285750">
              <a:spcBef>
                <a:spcPts val="600"/>
              </a:spcBef>
              <a:buClr>
                <a:srgbClr val="00B0F0"/>
              </a:buClr>
              <a:buFont typeface="Wingdings" panose="05000000000000000000" pitchFamily="2" charset="2"/>
              <a:buChar char="ü"/>
            </a:pPr>
            <a:r>
              <a:rPr lang="en-CA" sz="2000" dirty="0">
                <a:ea typeface="Calibri" panose="020F0502020204030204" pitchFamily="34" charset="0"/>
              </a:rPr>
              <a:t>Collaborators welcome!</a:t>
            </a:r>
            <a:endParaRPr lang="en-CA" sz="2000" dirty="0">
              <a:effectLst/>
              <a:ea typeface="Calibri" panose="020F0502020204030204" pitchFamily="34" charset="0"/>
            </a:endParaRPr>
          </a:p>
          <a:p>
            <a:pPr>
              <a:spcBef>
                <a:spcPts val="600"/>
              </a:spcBef>
              <a:buClr>
                <a:srgbClr val="00B0F0"/>
              </a:buClr>
            </a:pPr>
            <a:endParaRPr lang="en-US" sz="2400" dirty="0"/>
          </a:p>
        </p:txBody>
      </p:sp>
    </p:spTree>
    <p:extLst>
      <p:ext uri="{BB962C8B-B14F-4D97-AF65-F5344CB8AC3E}">
        <p14:creationId xmlns:p14="http://schemas.microsoft.com/office/powerpoint/2010/main" val="17277282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79F5CC-D2CF-4F27-A341-FBF0AD48A0BF}"/>
              </a:ext>
            </a:extLst>
          </p:cNvPr>
          <p:cNvSpPr>
            <a:spLocks noGrp="1"/>
          </p:cNvSpPr>
          <p:nvPr>
            <p:ph type="title"/>
          </p:nvPr>
        </p:nvSpPr>
        <p:spPr/>
        <p:txBody>
          <a:bodyPr>
            <a:normAutofit/>
          </a:bodyPr>
          <a:lstStyle/>
          <a:p>
            <a:r>
              <a:rPr lang="en-US"/>
              <a:t>Thank you!</a:t>
            </a:r>
            <a:br>
              <a:rPr lang="en-US"/>
            </a:br>
            <a:br>
              <a:rPr lang="en-US"/>
            </a:br>
            <a:r>
              <a:rPr lang="en-US"/>
              <a:t>Merci!</a:t>
            </a:r>
            <a:endParaRPr lang="en-CA"/>
          </a:p>
        </p:txBody>
      </p:sp>
      <p:pic>
        <p:nvPicPr>
          <p:cNvPr id="7" name="Picture 6">
            <a:extLst>
              <a:ext uri="{FF2B5EF4-FFF2-40B4-BE49-F238E27FC236}">
                <a16:creationId xmlns:a16="http://schemas.microsoft.com/office/drawing/2014/main" id="{65E51BAC-C03B-4404-B301-D18CE53A68C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814619" y="0"/>
            <a:ext cx="8377381" cy="6858000"/>
          </a:xfrm>
          <a:prstGeom prst="rect">
            <a:avLst/>
          </a:prstGeom>
        </p:spPr>
      </p:pic>
      <p:pic>
        <p:nvPicPr>
          <p:cNvPr id="8" name="Picture 7">
            <a:extLst>
              <a:ext uri="{FF2B5EF4-FFF2-40B4-BE49-F238E27FC236}">
                <a16:creationId xmlns:a16="http://schemas.microsoft.com/office/drawing/2014/main" id="{E57700F5-7B8C-4011-BC52-EE3A903891AC}"/>
              </a:ext>
            </a:extLst>
          </p:cNvPr>
          <p:cNvPicPr>
            <a:picLocks noChangeAspect="1"/>
          </p:cNvPicPr>
          <p:nvPr/>
        </p:nvPicPr>
        <p:blipFill>
          <a:blip r:embed="rId3"/>
          <a:stretch>
            <a:fillRect/>
          </a:stretch>
        </p:blipFill>
        <p:spPr>
          <a:xfrm>
            <a:off x="9995779" y="5555638"/>
            <a:ext cx="2013527" cy="447450"/>
          </a:xfrm>
          <a:prstGeom prst="rect">
            <a:avLst/>
          </a:prstGeom>
        </p:spPr>
      </p:pic>
      <p:sp>
        <p:nvSpPr>
          <p:cNvPr id="9" name="Oval 8">
            <a:extLst>
              <a:ext uri="{FF2B5EF4-FFF2-40B4-BE49-F238E27FC236}">
                <a16:creationId xmlns:a16="http://schemas.microsoft.com/office/drawing/2014/main" id="{85FD71C7-A7FF-45FF-AC4F-4F319983FF35}"/>
              </a:ext>
            </a:extLst>
          </p:cNvPr>
          <p:cNvSpPr/>
          <p:nvPr/>
        </p:nvSpPr>
        <p:spPr>
          <a:xfrm>
            <a:off x="8209245" y="5353235"/>
            <a:ext cx="1603841" cy="852256"/>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4786655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5E643-296D-33C0-DE6E-850822DF6547}"/>
              </a:ext>
            </a:extLst>
          </p:cNvPr>
          <p:cNvSpPr>
            <a:spLocks noGrp="1"/>
          </p:cNvSpPr>
          <p:nvPr>
            <p:ph type="title"/>
          </p:nvPr>
        </p:nvSpPr>
        <p:spPr>
          <a:xfrm>
            <a:off x="76818" y="109105"/>
            <a:ext cx="9258993" cy="676102"/>
          </a:xfrm>
          <a:solidFill>
            <a:schemeClr val="bg1"/>
          </a:solidFill>
        </p:spPr>
        <p:txBody>
          <a:bodyPr/>
          <a:lstStyle/>
          <a:p>
            <a:r>
              <a:rPr lang="en-CA" sz="2800" dirty="0"/>
              <a:t>EIC Accelerator R&amp;D scope overview</a:t>
            </a:r>
          </a:p>
        </p:txBody>
      </p:sp>
      <p:pic>
        <p:nvPicPr>
          <p:cNvPr id="3" name="Picture 2" descr="A picture containing athletic game, sport, tennis&#10;&#10;Description automatically generated">
            <a:extLst>
              <a:ext uri="{FF2B5EF4-FFF2-40B4-BE49-F238E27FC236}">
                <a16:creationId xmlns:a16="http://schemas.microsoft.com/office/drawing/2014/main" id="{5870C7C3-EEB7-4C50-8FD2-9CFE8189E36D}"/>
              </a:ext>
            </a:extLst>
          </p:cNvPr>
          <p:cNvPicPr>
            <a:picLocks noChangeAspect="1"/>
          </p:cNvPicPr>
          <p:nvPr/>
        </p:nvPicPr>
        <p:blipFill>
          <a:blip r:embed="rId3"/>
          <a:stretch>
            <a:fillRect/>
          </a:stretch>
        </p:blipFill>
        <p:spPr>
          <a:xfrm>
            <a:off x="1412118" y="1565597"/>
            <a:ext cx="9367763" cy="5269091"/>
          </a:xfrm>
          <a:prstGeom prst="rect">
            <a:avLst/>
          </a:prstGeom>
        </p:spPr>
      </p:pic>
      <p:sp>
        <p:nvSpPr>
          <p:cNvPr id="4" name="TextBox 3">
            <a:extLst>
              <a:ext uri="{FF2B5EF4-FFF2-40B4-BE49-F238E27FC236}">
                <a16:creationId xmlns:a16="http://schemas.microsoft.com/office/drawing/2014/main" id="{3D97FD26-C9D7-6927-341A-C55123BDDDAD}"/>
              </a:ext>
            </a:extLst>
          </p:cNvPr>
          <p:cNvSpPr txBox="1"/>
          <p:nvPr/>
        </p:nvSpPr>
        <p:spPr>
          <a:xfrm flipH="1">
            <a:off x="709520" y="1904806"/>
            <a:ext cx="1176691" cy="646331"/>
          </a:xfrm>
          <a:prstGeom prst="rect">
            <a:avLst/>
          </a:prstGeom>
          <a:solidFill>
            <a:schemeClr val="accent5">
              <a:lumMod val="40000"/>
              <a:lumOff val="60000"/>
            </a:schemeClr>
          </a:solidFill>
        </p:spPr>
        <p:txBody>
          <a:bodyPr wrap="square" rtlCol="0">
            <a:spAutoFit/>
          </a:bodyPr>
          <a:lstStyle/>
          <a:p>
            <a:pPr algn="ctr"/>
            <a:r>
              <a:rPr lang="en-CA"/>
              <a:t>ESR cavity</a:t>
            </a:r>
          </a:p>
        </p:txBody>
      </p:sp>
      <p:sp>
        <p:nvSpPr>
          <p:cNvPr id="5" name="TextBox 4">
            <a:extLst>
              <a:ext uri="{FF2B5EF4-FFF2-40B4-BE49-F238E27FC236}">
                <a16:creationId xmlns:a16="http://schemas.microsoft.com/office/drawing/2014/main" id="{7B7383C2-B9EA-A7C6-1A83-DE37CC7BEEBF}"/>
              </a:ext>
            </a:extLst>
          </p:cNvPr>
          <p:cNvSpPr txBox="1"/>
          <p:nvPr/>
        </p:nvSpPr>
        <p:spPr>
          <a:xfrm flipH="1">
            <a:off x="3587813" y="4550510"/>
            <a:ext cx="1176691" cy="646331"/>
          </a:xfrm>
          <a:prstGeom prst="rect">
            <a:avLst/>
          </a:prstGeom>
          <a:solidFill>
            <a:schemeClr val="accent5">
              <a:lumMod val="40000"/>
              <a:lumOff val="60000"/>
            </a:schemeClr>
          </a:solidFill>
        </p:spPr>
        <p:txBody>
          <a:bodyPr wrap="square" rtlCol="0">
            <a:spAutoFit/>
          </a:bodyPr>
          <a:lstStyle/>
          <a:p>
            <a:pPr algn="ctr"/>
            <a:r>
              <a:rPr lang="en-CA"/>
              <a:t>Crab  cavities</a:t>
            </a:r>
          </a:p>
        </p:txBody>
      </p:sp>
      <p:sp>
        <p:nvSpPr>
          <p:cNvPr id="6" name="TextBox 5">
            <a:extLst>
              <a:ext uri="{FF2B5EF4-FFF2-40B4-BE49-F238E27FC236}">
                <a16:creationId xmlns:a16="http://schemas.microsoft.com/office/drawing/2014/main" id="{652905BE-E5A8-3A70-BF7B-1BD63498A180}"/>
              </a:ext>
            </a:extLst>
          </p:cNvPr>
          <p:cNvSpPr txBox="1"/>
          <p:nvPr/>
        </p:nvSpPr>
        <p:spPr>
          <a:xfrm flipH="1">
            <a:off x="6096000" y="4735176"/>
            <a:ext cx="1680410" cy="923330"/>
          </a:xfrm>
          <a:prstGeom prst="rect">
            <a:avLst/>
          </a:prstGeom>
          <a:solidFill>
            <a:schemeClr val="accent5">
              <a:lumMod val="40000"/>
              <a:lumOff val="60000"/>
            </a:schemeClr>
          </a:solidFill>
        </p:spPr>
        <p:txBody>
          <a:bodyPr wrap="square" rtlCol="0">
            <a:spAutoFit/>
          </a:bodyPr>
          <a:lstStyle/>
          <a:p>
            <a:pPr algn="ctr"/>
            <a:r>
              <a:rPr lang="en-CA"/>
              <a:t>IR magnets and vacuum </a:t>
            </a:r>
            <a:r>
              <a:rPr lang="en-CA" err="1"/>
              <a:t>chmabers</a:t>
            </a:r>
            <a:endParaRPr lang="en-CA"/>
          </a:p>
        </p:txBody>
      </p:sp>
      <p:sp>
        <p:nvSpPr>
          <p:cNvPr id="7" name="TextBox 6">
            <a:extLst>
              <a:ext uri="{FF2B5EF4-FFF2-40B4-BE49-F238E27FC236}">
                <a16:creationId xmlns:a16="http://schemas.microsoft.com/office/drawing/2014/main" id="{206268D0-62EA-7722-3F8B-5942B7BF3FA3}"/>
              </a:ext>
            </a:extLst>
          </p:cNvPr>
          <p:cNvSpPr txBox="1"/>
          <p:nvPr/>
        </p:nvSpPr>
        <p:spPr>
          <a:xfrm flipH="1">
            <a:off x="8267701" y="4412010"/>
            <a:ext cx="1680410" cy="923330"/>
          </a:xfrm>
          <a:prstGeom prst="rect">
            <a:avLst/>
          </a:prstGeom>
          <a:solidFill>
            <a:schemeClr val="accent5">
              <a:lumMod val="40000"/>
              <a:lumOff val="60000"/>
            </a:schemeClr>
          </a:solidFill>
        </p:spPr>
        <p:txBody>
          <a:bodyPr wrap="square" rtlCol="0">
            <a:spAutoFit/>
          </a:bodyPr>
          <a:lstStyle/>
          <a:p>
            <a:pPr algn="ctr"/>
            <a:r>
              <a:rPr lang="en-CA"/>
              <a:t>Proton Injection </a:t>
            </a:r>
            <a:br>
              <a:rPr lang="en-CA"/>
            </a:br>
            <a:r>
              <a:rPr lang="en-CA"/>
              <a:t>Fast Kicker</a:t>
            </a:r>
          </a:p>
        </p:txBody>
      </p:sp>
      <p:sp>
        <p:nvSpPr>
          <p:cNvPr id="8" name="TextBox 7">
            <a:extLst>
              <a:ext uri="{FF2B5EF4-FFF2-40B4-BE49-F238E27FC236}">
                <a16:creationId xmlns:a16="http://schemas.microsoft.com/office/drawing/2014/main" id="{6062CEDF-1A88-63C1-CAD2-3F98F65C54E8}"/>
              </a:ext>
            </a:extLst>
          </p:cNvPr>
          <p:cNvSpPr txBox="1"/>
          <p:nvPr/>
        </p:nvSpPr>
        <p:spPr>
          <a:xfrm flipH="1">
            <a:off x="452797" y="2650195"/>
            <a:ext cx="1824890" cy="923330"/>
          </a:xfrm>
          <a:prstGeom prst="rect">
            <a:avLst/>
          </a:prstGeom>
          <a:solidFill>
            <a:schemeClr val="accent5">
              <a:lumMod val="40000"/>
              <a:lumOff val="60000"/>
            </a:schemeClr>
          </a:solidFill>
        </p:spPr>
        <p:txBody>
          <a:bodyPr wrap="square" rtlCol="0">
            <a:spAutoFit/>
          </a:bodyPr>
          <a:lstStyle/>
          <a:p>
            <a:pPr algn="ctr"/>
            <a:r>
              <a:rPr lang="en-CA"/>
              <a:t>500 kW Forward Power Coupler</a:t>
            </a:r>
          </a:p>
        </p:txBody>
      </p:sp>
      <p:sp>
        <p:nvSpPr>
          <p:cNvPr id="9" name="TextBox 8">
            <a:extLst>
              <a:ext uri="{FF2B5EF4-FFF2-40B4-BE49-F238E27FC236}">
                <a16:creationId xmlns:a16="http://schemas.microsoft.com/office/drawing/2014/main" id="{861DCD0C-9546-9327-6E2C-74A48210CFC5}"/>
              </a:ext>
            </a:extLst>
          </p:cNvPr>
          <p:cNvSpPr txBox="1"/>
          <p:nvPr/>
        </p:nvSpPr>
        <p:spPr>
          <a:xfrm flipH="1">
            <a:off x="450474" y="3635735"/>
            <a:ext cx="1176691" cy="1477328"/>
          </a:xfrm>
          <a:prstGeom prst="rect">
            <a:avLst/>
          </a:prstGeom>
          <a:solidFill>
            <a:schemeClr val="accent5">
              <a:lumMod val="40000"/>
              <a:lumOff val="60000"/>
            </a:schemeClr>
          </a:solidFill>
        </p:spPr>
        <p:txBody>
          <a:bodyPr wrap="square" rtlCol="0">
            <a:spAutoFit/>
          </a:bodyPr>
          <a:lstStyle/>
          <a:p>
            <a:pPr algn="ctr"/>
            <a:r>
              <a:rPr lang="en-CA"/>
              <a:t>Higher order Mode (HOM) damper</a:t>
            </a:r>
          </a:p>
        </p:txBody>
      </p:sp>
      <p:cxnSp>
        <p:nvCxnSpPr>
          <p:cNvPr id="11" name="Straight Arrow Connector 10">
            <a:extLst>
              <a:ext uri="{FF2B5EF4-FFF2-40B4-BE49-F238E27FC236}">
                <a16:creationId xmlns:a16="http://schemas.microsoft.com/office/drawing/2014/main" id="{86A60073-106A-0A5E-6CEB-B4774EB5E133}"/>
              </a:ext>
            </a:extLst>
          </p:cNvPr>
          <p:cNvCxnSpPr/>
          <p:nvPr/>
        </p:nvCxnSpPr>
        <p:spPr>
          <a:xfrm flipV="1">
            <a:off x="2492788" y="2537939"/>
            <a:ext cx="705487" cy="11225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7252317-90B8-8723-BF5E-FFA23BDC09F5}"/>
              </a:ext>
            </a:extLst>
          </p:cNvPr>
          <p:cNvCxnSpPr>
            <a:cxnSpLocks/>
          </p:cNvCxnSpPr>
          <p:nvPr/>
        </p:nvCxnSpPr>
        <p:spPr>
          <a:xfrm flipV="1">
            <a:off x="4724764" y="4321768"/>
            <a:ext cx="352744" cy="41340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51F4617-7C9F-19A6-E36D-F0DD0AE27AB0}"/>
              </a:ext>
            </a:extLst>
          </p:cNvPr>
          <p:cNvCxnSpPr>
            <a:cxnSpLocks/>
          </p:cNvCxnSpPr>
          <p:nvPr/>
        </p:nvCxnSpPr>
        <p:spPr>
          <a:xfrm flipH="1" flipV="1">
            <a:off x="5850779" y="4100362"/>
            <a:ext cx="675149" cy="63481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236163D1-D6BB-248E-AAE4-D904FA768A17}"/>
              </a:ext>
            </a:extLst>
          </p:cNvPr>
          <p:cNvCxnSpPr>
            <a:cxnSpLocks/>
          </p:cNvCxnSpPr>
          <p:nvPr/>
        </p:nvCxnSpPr>
        <p:spPr>
          <a:xfrm flipH="1" flipV="1">
            <a:off x="6525928" y="4100362"/>
            <a:ext cx="1649179" cy="45014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F88F321-FD4F-A1C2-8CD8-A699C4C9482E}"/>
              </a:ext>
            </a:extLst>
          </p:cNvPr>
          <p:cNvSpPr txBox="1"/>
          <p:nvPr/>
        </p:nvSpPr>
        <p:spPr>
          <a:xfrm flipH="1">
            <a:off x="5348148" y="1168379"/>
            <a:ext cx="1543540" cy="646331"/>
          </a:xfrm>
          <a:prstGeom prst="rect">
            <a:avLst/>
          </a:prstGeom>
          <a:solidFill>
            <a:schemeClr val="accent5">
              <a:lumMod val="40000"/>
              <a:lumOff val="60000"/>
            </a:schemeClr>
          </a:solidFill>
        </p:spPr>
        <p:txBody>
          <a:bodyPr wrap="square" rtlCol="0">
            <a:spAutoFit/>
          </a:bodyPr>
          <a:lstStyle/>
          <a:p>
            <a:pPr algn="ctr"/>
            <a:r>
              <a:rPr lang="en-CA"/>
              <a:t>Electron </a:t>
            </a:r>
            <a:br>
              <a:rPr lang="en-CA"/>
            </a:br>
            <a:r>
              <a:rPr lang="en-CA"/>
              <a:t>Fast Kicker</a:t>
            </a:r>
          </a:p>
        </p:txBody>
      </p:sp>
      <p:cxnSp>
        <p:nvCxnSpPr>
          <p:cNvPr id="21" name="Straight Arrow Connector 20">
            <a:extLst>
              <a:ext uri="{FF2B5EF4-FFF2-40B4-BE49-F238E27FC236}">
                <a16:creationId xmlns:a16="http://schemas.microsoft.com/office/drawing/2014/main" id="{6AC883E2-E32F-B8FA-8C68-546DB8B5D608}"/>
              </a:ext>
            </a:extLst>
          </p:cNvPr>
          <p:cNvCxnSpPr>
            <a:cxnSpLocks/>
          </p:cNvCxnSpPr>
          <p:nvPr/>
        </p:nvCxnSpPr>
        <p:spPr>
          <a:xfrm>
            <a:off x="6096000" y="1814710"/>
            <a:ext cx="117717" cy="24081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0AB12F96-CED6-15E3-EF9E-A48556674D16}"/>
              </a:ext>
            </a:extLst>
          </p:cNvPr>
          <p:cNvSpPr txBox="1"/>
          <p:nvPr/>
        </p:nvSpPr>
        <p:spPr>
          <a:xfrm flipH="1">
            <a:off x="8221625" y="1199494"/>
            <a:ext cx="2762133" cy="646331"/>
          </a:xfrm>
          <a:prstGeom prst="rect">
            <a:avLst/>
          </a:prstGeom>
          <a:solidFill>
            <a:schemeClr val="accent5">
              <a:lumMod val="40000"/>
              <a:lumOff val="60000"/>
            </a:schemeClr>
          </a:solidFill>
        </p:spPr>
        <p:txBody>
          <a:bodyPr wrap="square" rtlCol="0">
            <a:spAutoFit/>
          </a:bodyPr>
          <a:lstStyle/>
          <a:p>
            <a:pPr algn="ctr"/>
            <a:r>
              <a:rPr lang="en-CA"/>
              <a:t>Cooler Electron Source</a:t>
            </a:r>
          </a:p>
          <a:p>
            <a:pPr algn="ctr"/>
            <a:r>
              <a:rPr lang="en-CA"/>
              <a:t>Cooler SRF</a:t>
            </a:r>
          </a:p>
        </p:txBody>
      </p:sp>
      <p:sp>
        <p:nvSpPr>
          <p:cNvPr id="28" name="TextBox 27">
            <a:extLst>
              <a:ext uri="{FF2B5EF4-FFF2-40B4-BE49-F238E27FC236}">
                <a16:creationId xmlns:a16="http://schemas.microsoft.com/office/drawing/2014/main" id="{C317A297-9FCE-D585-7C25-2C2F7FE6516B}"/>
              </a:ext>
            </a:extLst>
          </p:cNvPr>
          <p:cNvSpPr txBox="1"/>
          <p:nvPr/>
        </p:nvSpPr>
        <p:spPr>
          <a:xfrm flipH="1">
            <a:off x="10520412" y="2650195"/>
            <a:ext cx="1520518" cy="923330"/>
          </a:xfrm>
          <a:prstGeom prst="rect">
            <a:avLst/>
          </a:prstGeom>
          <a:solidFill>
            <a:schemeClr val="accent5">
              <a:lumMod val="40000"/>
              <a:lumOff val="60000"/>
            </a:schemeClr>
          </a:solidFill>
        </p:spPr>
        <p:txBody>
          <a:bodyPr wrap="square" rtlCol="0">
            <a:spAutoFit/>
          </a:bodyPr>
          <a:lstStyle/>
          <a:p>
            <a:pPr algn="ctr"/>
            <a:r>
              <a:rPr lang="en-CA"/>
              <a:t>Polarized Electron Source</a:t>
            </a:r>
          </a:p>
        </p:txBody>
      </p:sp>
      <p:cxnSp>
        <p:nvCxnSpPr>
          <p:cNvPr id="29" name="Straight Arrow Connector 28">
            <a:extLst>
              <a:ext uri="{FF2B5EF4-FFF2-40B4-BE49-F238E27FC236}">
                <a16:creationId xmlns:a16="http://schemas.microsoft.com/office/drawing/2014/main" id="{586238D9-0F9B-1F04-E38F-59C0C1D36BCE}"/>
              </a:ext>
            </a:extLst>
          </p:cNvPr>
          <p:cNvCxnSpPr>
            <a:cxnSpLocks/>
          </p:cNvCxnSpPr>
          <p:nvPr/>
        </p:nvCxnSpPr>
        <p:spPr>
          <a:xfrm flipH="1">
            <a:off x="9375006" y="1814710"/>
            <a:ext cx="462013" cy="32209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5A65576D-C842-D842-1C62-72E70FCFE848}"/>
              </a:ext>
            </a:extLst>
          </p:cNvPr>
          <p:cNvCxnSpPr>
            <a:cxnSpLocks/>
          </p:cNvCxnSpPr>
          <p:nvPr/>
        </p:nvCxnSpPr>
        <p:spPr>
          <a:xfrm flipH="1" flipV="1">
            <a:off x="9837019" y="2779847"/>
            <a:ext cx="779646" cy="18473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88E2B5C3-6EDB-A0CA-2149-043330CB2A7D}"/>
              </a:ext>
            </a:extLst>
          </p:cNvPr>
          <p:cNvSpPr/>
          <p:nvPr/>
        </p:nvSpPr>
        <p:spPr>
          <a:xfrm>
            <a:off x="3198275" y="4412010"/>
            <a:ext cx="2065955" cy="923330"/>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TextBox 12">
            <a:extLst>
              <a:ext uri="{FF2B5EF4-FFF2-40B4-BE49-F238E27FC236}">
                <a16:creationId xmlns:a16="http://schemas.microsoft.com/office/drawing/2014/main" id="{50D89FF9-E4EB-35CD-E86D-9D8EA27F780B}"/>
              </a:ext>
            </a:extLst>
          </p:cNvPr>
          <p:cNvSpPr txBox="1"/>
          <p:nvPr/>
        </p:nvSpPr>
        <p:spPr>
          <a:xfrm flipH="1">
            <a:off x="516762" y="551827"/>
            <a:ext cx="11425302" cy="907941"/>
          </a:xfrm>
          <a:prstGeom prst="rect">
            <a:avLst/>
          </a:prstGeom>
          <a:noFill/>
        </p:spPr>
        <p:txBody>
          <a:bodyPr wrap="square" rtlCol="0">
            <a:spAutoFit/>
          </a:bodyPr>
          <a:lstStyle/>
          <a:p>
            <a:pPr marL="285750" lvl="1" indent="-285750">
              <a:spcBef>
                <a:spcPts val="600"/>
              </a:spcBef>
              <a:buClr>
                <a:srgbClr val="04ADE2"/>
              </a:buClr>
              <a:buFont typeface="Wingdings" panose="05000000000000000000" pitchFamily="2" charset="2"/>
              <a:buChar char="§"/>
            </a:pPr>
            <a:r>
              <a:rPr lang="en-US" sz="2400" dirty="0">
                <a:sym typeface="Wingdings" panose="05000000000000000000" pitchFamily="2" charset="2"/>
              </a:rPr>
              <a:t>The EIC offers significant challenges in accelerator technology</a:t>
            </a:r>
            <a:endParaRPr lang="en-US" sz="2400" dirty="0"/>
          </a:p>
          <a:p>
            <a:pPr marL="285750" lvl="1" indent="-285750">
              <a:spcBef>
                <a:spcPts val="600"/>
              </a:spcBef>
              <a:buClr>
                <a:srgbClr val="04ADE2"/>
              </a:buClr>
              <a:buFont typeface="Wingdings" panose="05000000000000000000" pitchFamily="2" charset="2"/>
              <a:buChar char="§"/>
            </a:pPr>
            <a:endParaRPr lang="en-CA" sz="2400" dirty="0"/>
          </a:p>
        </p:txBody>
      </p:sp>
    </p:spTree>
    <p:custDataLst>
      <p:tags r:id="rId1"/>
    </p:custDataLst>
    <p:extLst>
      <p:ext uri="{BB962C8B-B14F-4D97-AF65-F5344CB8AC3E}">
        <p14:creationId xmlns:p14="http://schemas.microsoft.com/office/powerpoint/2010/main" val="1430144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7E76A74-C7B7-41C5-9748-F4BFF6487860}"/>
              </a:ext>
            </a:extLst>
          </p:cNvPr>
          <p:cNvSpPr>
            <a:spLocks noGrp="1"/>
          </p:cNvSpPr>
          <p:nvPr>
            <p:ph type="body" sz="quarter" idx="18"/>
          </p:nvPr>
        </p:nvSpPr>
        <p:spPr/>
        <p:txBody>
          <a:bodyPr/>
          <a:lstStyle/>
          <a:p>
            <a:endParaRPr lang="en-CA"/>
          </a:p>
        </p:txBody>
      </p:sp>
      <p:sp>
        <p:nvSpPr>
          <p:cNvPr id="13" name="Title 1">
            <a:extLst>
              <a:ext uri="{FF2B5EF4-FFF2-40B4-BE49-F238E27FC236}">
                <a16:creationId xmlns:a16="http://schemas.microsoft.com/office/drawing/2014/main" id="{EEC2C609-9F7F-4492-8215-CFECE7CAACED}"/>
              </a:ext>
            </a:extLst>
          </p:cNvPr>
          <p:cNvSpPr>
            <a:spLocks noGrp="1"/>
          </p:cNvSpPr>
          <p:nvPr>
            <p:ph type="body" sz="quarter" idx="21"/>
          </p:nvPr>
        </p:nvSpPr>
        <p:spPr>
          <a:xfrm>
            <a:off x="606425" y="281248"/>
            <a:ext cx="10450513" cy="1014413"/>
          </a:xfrm>
        </p:spPr>
        <p:txBody>
          <a:bodyPr/>
          <a:lstStyle/>
          <a:p>
            <a:r>
              <a:rPr lang="en-CA" sz="2800" b="1" dirty="0"/>
              <a:t>TRIUMF and the EIC accelerator</a:t>
            </a:r>
          </a:p>
        </p:txBody>
      </p:sp>
      <p:sp>
        <p:nvSpPr>
          <p:cNvPr id="15" name="TextBox 14">
            <a:extLst>
              <a:ext uri="{FF2B5EF4-FFF2-40B4-BE49-F238E27FC236}">
                <a16:creationId xmlns:a16="http://schemas.microsoft.com/office/drawing/2014/main" id="{4F0869EC-62CA-4D80-9DD8-5ECF94E2303E}"/>
              </a:ext>
            </a:extLst>
          </p:cNvPr>
          <p:cNvSpPr txBox="1"/>
          <p:nvPr/>
        </p:nvSpPr>
        <p:spPr>
          <a:xfrm flipH="1">
            <a:off x="606425" y="1051426"/>
            <a:ext cx="6142102" cy="5940088"/>
          </a:xfrm>
          <a:prstGeom prst="rect">
            <a:avLst/>
          </a:prstGeom>
          <a:noFill/>
        </p:spPr>
        <p:txBody>
          <a:bodyPr wrap="square" rtlCol="0">
            <a:spAutoFit/>
          </a:bodyPr>
          <a:lstStyle/>
          <a:p>
            <a:pPr marL="285750" lvl="1" indent="-285750">
              <a:spcBef>
                <a:spcPts val="600"/>
              </a:spcBef>
              <a:buClr>
                <a:srgbClr val="04ADE2"/>
              </a:buClr>
              <a:buFont typeface="Wingdings" panose="05000000000000000000" pitchFamily="2" charset="2"/>
              <a:buChar char="§"/>
            </a:pPr>
            <a:r>
              <a:rPr lang="en-CA" sz="2400" dirty="0">
                <a:sym typeface="Wingdings" panose="05000000000000000000" pitchFamily="2" charset="2"/>
              </a:rPr>
              <a:t>Accelerator science at TRIUMF provides Canada with a world-class platform in beam physics and instrumentation, secondary particle production, and Superconducting RF (SRF) technologies.</a:t>
            </a:r>
          </a:p>
          <a:p>
            <a:pPr marL="285750" lvl="1" indent="-285750">
              <a:spcBef>
                <a:spcPts val="600"/>
              </a:spcBef>
              <a:buClr>
                <a:srgbClr val="04ADE2"/>
              </a:buClr>
              <a:buFont typeface="Wingdings" panose="05000000000000000000" pitchFamily="2" charset="2"/>
              <a:buChar char="§"/>
            </a:pPr>
            <a:r>
              <a:rPr lang="en-US" sz="2400" dirty="0"/>
              <a:t>Together with the Canadian subatomic physics community we are developing a five-year plan informed by 20-year vision that includes support for international projects like the EIC.</a:t>
            </a:r>
          </a:p>
          <a:p>
            <a:pPr marL="285750" lvl="1" indent="-285750">
              <a:spcBef>
                <a:spcPts val="600"/>
              </a:spcBef>
              <a:buClr>
                <a:srgbClr val="04ADE2"/>
              </a:buClr>
              <a:buFont typeface="Wingdings" panose="05000000000000000000" pitchFamily="2" charset="2"/>
              <a:buChar char="§"/>
            </a:pPr>
            <a:r>
              <a:rPr lang="en-US" sz="2400" dirty="0"/>
              <a:t>Discussions with EIC have identified the crab cavities as a possible in kind contribution from Canada</a:t>
            </a:r>
          </a:p>
          <a:p>
            <a:pPr marL="285750" lvl="1" indent="-285750">
              <a:spcBef>
                <a:spcPts val="600"/>
              </a:spcBef>
              <a:buClr>
                <a:srgbClr val="04ADE2"/>
              </a:buClr>
              <a:buFont typeface="Wingdings" panose="05000000000000000000" pitchFamily="2" charset="2"/>
              <a:buChar char="§"/>
            </a:pPr>
            <a:endParaRPr lang="en-US" sz="2400" dirty="0"/>
          </a:p>
          <a:p>
            <a:pPr marL="285750" lvl="1" indent="-285750">
              <a:spcBef>
                <a:spcPts val="600"/>
              </a:spcBef>
              <a:buClr>
                <a:srgbClr val="04ADE2"/>
              </a:buClr>
              <a:buFont typeface="Wingdings" panose="05000000000000000000" pitchFamily="2" charset="2"/>
              <a:buChar char="§"/>
            </a:pPr>
            <a:endParaRPr lang="en-CA" sz="2400" dirty="0"/>
          </a:p>
        </p:txBody>
      </p:sp>
      <p:pic>
        <p:nvPicPr>
          <p:cNvPr id="4" name="Picture 3" descr="A poster for a science fair&#10;&#10;Description automatically generated with medium confidence">
            <a:extLst>
              <a:ext uri="{FF2B5EF4-FFF2-40B4-BE49-F238E27FC236}">
                <a16:creationId xmlns:a16="http://schemas.microsoft.com/office/drawing/2014/main" id="{B31E6736-99CE-EABD-8D75-26C8E3B4AD08}"/>
              </a:ext>
            </a:extLst>
          </p:cNvPr>
          <p:cNvPicPr>
            <a:picLocks noChangeAspect="1"/>
          </p:cNvPicPr>
          <p:nvPr/>
        </p:nvPicPr>
        <p:blipFill>
          <a:blip r:embed="rId2"/>
          <a:stretch>
            <a:fillRect/>
          </a:stretch>
        </p:blipFill>
        <p:spPr>
          <a:xfrm>
            <a:off x="7562850" y="0"/>
            <a:ext cx="4629150" cy="6858000"/>
          </a:xfrm>
          <a:prstGeom prst="rect">
            <a:avLst/>
          </a:prstGeom>
        </p:spPr>
      </p:pic>
    </p:spTree>
    <p:extLst>
      <p:ext uri="{BB962C8B-B14F-4D97-AF65-F5344CB8AC3E}">
        <p14:creationId xmlns:p14="http://schemas.microsoft.com/office/powerpoint/2010/main" val="3281037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5CF07-0754-F289-99BE-96E431F87D47}"/>
              </a:ext>
            </a:extLst>
          </p:cNvPr>
          <p:cNvSpPr>
            <a:spLocks noGrp="1"/>
          </p:cNvSpPr>
          <p:nvPr>
            <p:ph type="title"/>
          </p:nvPr>
        </p:nvSpPr>
        <p:spPr>
          <a:xfrm>
            <a:off x="0" y="64147"/>
            <a:ext cx="9258993" cy="676102"/>
          </a:xfrm>
          <a:solidFill>
            <a:schemeClr val="bg1"/>
          </a:solidFill>
        </p:spPr>
        <p:txBody>
          <a:bodyPr/>
          <a:lstStyle/>
          <a:p>
            <a:r>
              <a:rPr lang="en-US" dirty="0"/>
              <a:t>What is a crab cavity?</a:t>
            </a:r>
            <a:endParaRPr lang="en-CA" dirty="0"/>
          </a:p>
        </p:txBody>
      </p:sp>
      <p:pic>
        <p:nvPicPr>
          <p:cNvPr id="4" name="Picture 3">
            <a:extLst>
              <a:ext uri="{FF2B5EF4-FFF2-40B4-BE49-F238E27FC236}">
                <a16:creationId xmlns:a16="http://schemas.microsoft.com/office/drawing/2014/main" id="{77E8EE6E-BB78-1AD8-06C3-FB47A4CF0B6F}"/>
              </a:ext>
            </a:extLst>
          </p:cNvPr>
          <p:cNvPicPr>
            <a:picLocks noChangeAspect="1"/>
          </p:cNvPicPr>
          <p:nvPr/>
        </p:nvPicPr>
        <p:blipFill>
          <a:blip r:embed="rId2"/>
          <a:stretch>
            <a:fillRect/>
          </a:stretch>
        </p:blipFill>
        <p:spPr>
          <a:xfrm>
            <a:off x="703530" y="3051071"/>
            <a:ext cx="5508869" cy="3753717"/>
          </a:xfrm>
          <a:prstGeom prst="rect">
            <a:avLst/>
          </a:prstGeom>
        </p:spPr>
      </p:pic>
      <p:grpSp>
        <p:nvGrpSpPr>
          <p:cNvPr id="13" name="Group 12">
            <a:extLst>
              <a:ext uri="{FF2B5EF4-FFF2-40B4-BE49-F238E27FC236}">
                <a16:creationId xmlns:a16="http://schemas.microsoft.com/office/drawing/2014/main" id="{BFC00C24-440A-299C-E3A4-0258E6DA7961}"/>
              </a:ext>
            </a:extLst>
          </p:cNvPr>
          <p:cNvGrpSpPr/>
          <p:nvPr/>
        </p:nvGrpSpPr>
        <p:grpSpPr>
          <a:xfrm>
            <a:off x="7302192" y="2955618"/>
            <a:ext cx="4604656" cy="2437740"/>
            <a:chOff x="338793" y="2203565"/>
            <a:chExt cx="4604656" cy="2437740"/>
          </a:xfrm>
        </p:grpSpPr>
        <p:pic>
          <p:nvPicPr>
            <p:cNvPr id="3" name="Picture 2" descr="C:\Users\dstorey\Desktop\New folder\phases.gif">
              <a:extLst>
                <a:ext uri="{FF2B5EF4-FFF2-40B4-BE49-F238E27FC236}">
                  <a16:creationId xmlns:a16="http://schemas.microsoft.com/office/drawing/2014/main" id="{AFD45C85-71F1-5AB5-99CF-53B7063533D9}"/>
                </a:ext>
              </a:extLst>
            </p:cNvPr>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2396" y="2203565"/>
              <a:ext cx="3622675" cy="227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16A47B42-7FA2-C51E-6953-4566A7585F4E}"/>
                </a:ext>
              </a:extLst>
            </p:cNvPr>
            <p:cNvPicPr>
              <a:picLocks noChangeAspect="1"/>
            </p:cNvPicPr>
            <p:nvPr/>
          </p:nvPicPr>
          <p:blipFill rotWithShape="1">
            <a:blip r:embed="rId4"/>
            <a:srcRect t="46314" r="85254" b="44085"/>
            <a:stretch/>
          </p:blipFill>
          <p:spPr>
            <a:xfrm>
              <a:off x="338793" y="4174011"/>
              <a:ext cx="795049" cy="257034"/>
            </a:xfrm>
            <a:prstGeom prst="rect">
              <a:avLst/>
            </a:prstGeom>
            <a:scene3d>
              <a:camera prst="orthographicFront">
                <a:rot lat="0" lon="0" rev="1560000"/>
              </a:camera>
              <a:lightRig rig="threePt" dir="t"/>
            </a:scene3d>
          </p:spPr>
        </p:pic>
        <p:pic>
          <p:nvPicPr>
            <p:cNvPr id="10" name="Picture 9">
              <a:extLst>
                <a:ext uri="{FF2B5EF4-FFF2-40B4-BE49-F238E27FC236}">
                  <a16:creationId xmlns:a16="http://schemas.microsoft.com/office/drawing/2014/main" id="{1A5BE77F-ED32-AA6E-FBF7-790154AB6F0B}"/>
                </a:ext>
              </a:extLst>
            </p:cNvPr>
            <p:cNvPicPr>
              <a:picLocks noChangeAspect="1"/>
            </p:cNvPicPr>
            <p:nvPr/>
          </p:nvPicPr>
          <p:blipFill rotWithShape="1">
            <a:blip r:embed="rId4"/>
            <a:srcRect l="86031" t="44967" r="-320" b="43498"/>
            <a:stretch/>
          </p:blipFill>
          <p:spPr>
            <a:xfrm>
              <a:off x="4107976" y="2238387"/>
              <a:ext cx="835473" cy="334919"/>
            </a:xfrm>
            <a:prstGeom prst="rect">
              <a:avLst/>
            </a:prstGeom>
            <a:scene3d>
              <a:camera prst="orthographicFront">
                <a:rot lat="0" lon="0" rev="1560000"/>
              </a:camera>
              <a:lightRig rig="threePt" dir="t"/>
            </a:scene3d>
          </p:spPr>
        </p:pic>
        <p:cxnSp>
          <p:nvCxnSpPr>
            <p:cNvPr id="8" name="Straight Arrow Connector 7">
              <a:extLst>
                <a:ext uri="{FF2B5EF4-FFF2-40B4-BE49-F238E27FC236}">
                  <a16:creationId xmlns:a16="http://schemas.microsoft.com/office/drawing/2014/main" id="{98376A11-8EDD-40F3-5CA3-29A75C1AA5EB}"/>
                </a:ext>
              </a:extLst>
            </p:cNvPr>
            <p:cNvCxnSpPr/>
            <p:nvPr/>
          </p:nvCxnSpPr>
          <p:spPr>
            <a:xfrm flipV="1">
              <a:off x="338793" y="2203565"/>
              <a:ext cx="4604656" cy="22748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229E8661-9FCE-87EB-C93A-487654D171CC}"/>
                </a:ext>
              </a:extLst>
            </p:cNvPr>
            <p:cNvPicPr>
              <a:picLocks noChangeAspect="1"/>
            </p:cNvPicPr>
            <p:nvPr/>
          </p:nvPicPr>
          <p:blipFill rotWithShape="1">
            <a:blip r:embed="rId4"/>
            <a:srcRect l="14780" t="45887" r="74679" b="43718"/>
            <a:stretch/>
          </p:blipFill>
          <p:spPr>
            <a:xfrm>
              <a:off x="482073" y="4363010"/>
              <a:ext cx="568327" cy="278295"/>
            </a:xfrm>
            <a:prstGeom prst="rect">
              <a:avLst/>
            </a:prstGeom>
            <a:scene3d>
              <a:camera prst="orthographicFront">
                <a:rot lat="0" lon="0" rev="1560000"/>
              </a:camera>
              <a:lightRig rig="threePt" dir="t"/>
            </a:scene3d>
          </p:spPr>
        </p:pic>
        <p:pic>
          <p:nvPicPr>
            <p:cNvPr id="12" name="Picture 11">
              <a:extLst>
                <a:ext uri="{FF2B5EF4-FFF2-40B4-BE49-F238E27FC236}">
                  <a16:creationId xmlns:a16="http://schemas.microsoft.com/office/drawing/2014/main" id="{ABE6ABDE-0D3B-D8C0-2E90-8C33A6FF1AE0}"/>
                </a:ext>
              </a:extLst>
            </p:cNvPr>
            <p:cNvPicPr>
              <a:picLocks noChangeAspect="1"/>
            </p:cNvPicPr>
            <p:nvPr/>
          </p:nvPicPr>
          <p:blipFill rotWithShape="1">
            <a:blip r:embed="rId4"/>
            <a:srcRect l="14780" t="45887" r="74679" b="43718"/>
            <a:stretch/>
          </p:blipFill>
          <p:spPr>
            <a:xfrm>
              <a:off x="4375122" y="2538484"/>
              <a:ext cx="568327" cy="278295"/>
            </a:xfrm>
            <a:prstGeom prst="rect">
              <a:avLst/>
            </a:prstGeom>
            <a:scene3d>
              <a:camera prst="orthographicFront">
                <a:rot lat="0" lon="0" rev="1560000"/>
              </a:camera>
              <a:lightRig rig="threePt" dir="t"/>
            </a:scene3d>
          </p:spPr>
        </p:pic>
      </p:grpSp>
      <p:sp>
        <p:nvSpPr>
          <p:cNvPr id="14" name="TextBox 13">
            <a:extLst>
              <a:ext uri="{FF2B5EF4-FFF2-40B4-BE49-F238E27FC236}">
                <a16:creationId xmlns:a16="http://schemas.microsoft.com/office/drawing/2014/main" id="{F52C5A26-C853-1A61-004A-83329CFF19A0}"/>
              </a:ext>
            </a:extLst>
          </p:cNvPr>
          <p:cNvSpPr txBox="1"/>
          <p:nvPr/>
        </p:nvSpPr>
        <p:spPr>
          <a:xfrm>
            <a:off x="256855" y="754595"/>
            <a:ext cx="7392630" cy="2185214"/>
          </a:xfrm>
          <a:prstGeom prst="rect">
            <a:avLst/>
          </a:prstGeom>
          <a:noFill/>
        </p:spPr>
        <p:txBody>
          <a:bodyPr wrap="square" rtlCol="0">
            <a:spAutoFit/>
          </a:bodyPr>
          <a:lstStyle/>
          <a:p>
            <a:pPr marL="285750" indent="-285750">
              <a:spcBef>
                <a:spcPts val="600"/>
              </a:spcBef>
              <a:buClr>
                <a:srgbClr val="04ADE2"/>
              </a:buClr>
              <a:buFont typeface="Wingdings" panose="05000000000000000000" pitchFamily="2" charset="2"/>
              <a:buChar char="§"/>
            </a:pPr>
            <a:r>
              <a:rPr lang="en-US" dirty="0"/>
              <a:t>A crab cavity is designed to produce a deflecting (rather than accelerating) electro-magnetic rf field.</a:t>
            </a:r>
          </a:p>
          <a:p>
            <a:pPr marL="285750" indent="-285750">
              <a:spcBef>
                <a:spcPts val="600"/>
              </a:spcBef>
              <a:buClr>
                <a:srgbClr val="04ADE2"/>
              </a:buClr>
              <a:buFont typeface="Wingdings" panose="05000000000000000000" pitchFamily="2" charset="2"/>
              <a:buChar char="§"/>
            </a:pPr>
            <a:r>
              <a:rPr lang="en-US" dirty="0"/>
              <a:t>A charged particle bunch passing through the cavity at the zero-crossing will experience a transverse skewing (crabbing) so the bunch is rotated to be at an angle with respect to the beam path</a:t>
            </a:r>
          </a:p>
          <a:p>
            <a:pPr marL="285750" indent="-285750">
              <a:spcBef>
                <a:spcPts val="600"/>
              </a:spcBef>
              <a:buClr>
                <a:srgbClr val="04ADE2"/>
              </a:buClr>
              <a:buFont typeface="Wingdings" panose="05000000000000000000" pitchFamily="2" charset="2"/>
              <a:buChar char="§"/>
            </a:pPr>
            <a:r>
              <a:rPr lang="en-US" dirty="0"/>
              <a:t>This skewing compensates for the crossing angle at the collision point and increases the probability of collision (luminosity)</a:t>
            </a:r>
            <a:endParaRPr lang="en-CA" dirty="0"/>
          </a:p>
        </p:txBody>
      </p:sp>
      <p:grpSp>
        <p:nvGrpSpPr>
          <p:cNvPr id="16" name="Group 15">
            <a:extLst>
              <a:ext uri="{FF2B5EF4-FFF2-40B4-BE49-F238E27FC236}">
                <a16:creationId xmlns:a16="http://schemas.microsoft.com/office/drawing/2014/main" id="{7930F515-CC32-0B19-165D-8092F6847889}"/>
              </a:ext>
            </a:extLst>
          </p:cNvPr>
          <p:cNvGrpSpPr/>
          <p:nvPr/>
        </p:nvGrpSpPr>
        <p:grpSpPr>
          <a:xfrm>
            <a:off x="8126737" y="402198"/>
            <a:ext cx="3391228" cy="2539074"/>
            <a:chOff x="7880931" y="787657"/>
            <a:chExt cx="3391228" cy="2539074"/>
          </a:xfrm>
        </p:grpSpPr>
        <p:pic>
          <p:nvPicPr>
            <p:cNvPr id="5" name="Picture 4">
              <a:extLst>
                <a:ext uri="{FF2B5EF4-FFF2-40B4-BE49-F238E27FC236}">
                  <a16:creationId xmlns:a16="http://schemas.microsoft.com/office/drawing/2014/main" id="{8127D1C4-DDCA-00BF-31DC-36263D1F59D6}"/>
                </a:ext>
              </a:extLst>
            </p:cNvPr>
            <p:cNvPicPr>
              <a:picLocks noChangeAspect="1"/>
            </p:cNvPicPr>
            <p:nvPr/>
          </p:nvPicPr>
          <p:blipFill rotWithShape="1">
            <a:blip r:embed="rId4"/>
            <a:srcRect l="21482" r="14019"/>
            <a:stretch/>
          </p:blipFill>
          <p:spPr>
            <a:xfrm>
              <a:off x="7973961" y="787657"/>
              <a:ext cx="3298198" cy="2539074"/>
            </a:xfrm>
            <a:prstGeom prst="rect">
              <a:avLst/>
            </a:prstGeom>
          </p:spPr>
        </p:pic>
        <p:sp>
          <p:nvSpPr>
            <p:cNvPr id="15" name="Rectangle 14">
              <a:extLst>
                <a:ext uri="{FF2B5EF4-FFF2-40B4-BE49-F238E27FC236}">
                  <a16:creationId xmlns:a16="http://schemas.microsoft.com/office/drawing/2014/main" id="{7D5EA8FD-3E35-5E5A-BC1D-13DA1E758699}"/>
                </a:ext>
              </a:extLst>
            </p:cNvPr>
            <p:cNvSpPr/>
            <p:nvPr/>
          </p:nvSpPr>
          <p:spPr>
            <a:xfrm>
              <a:off x="7880931" y="1907458"/>
              <a:ext cx="338837" cy="32446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pic>
        <p:nvPicPr>
          <p:cNvPr id="19" name="Picture 18">
            <a:extLst>
              <a:ext uri="{FF2B5EF4-FFF2-40B4-BE49-F238E27FC236}">
                <a16:creationId xmlns:a16="http://schemas.microsoft.com/office/drawing/2014/main" id="{0796E845-DE3C-C546-7487-71E9699A5AC9}"/>
              </a:ext>
            </a:extLst>
          </p:cNvPr>
          <p:cNvPicPr>
            <a:picLocks noChangeAspect="1"/>
          </p:cNvPicPr>
          <p:nvPr/>
        </p:nvPicPr>
        <p:blipFill rotWithShape="1">
          <a:blip r:embed="rId5"/>
          <a:srcRect l="65546" t="58581" r="11289" b="23584"/>
          <a:stretch/>
        </p:blipFill>
        <p:spPr>
          <a:xfrm>
            <a:off x="8719461" y="5514512"/>
            <a:ext cx="2769009" cy="1223154"/>
          </a:xfrm>
          <a:prstGeom prst="rect">
            <a:avLst/>
          </a:prstGeom>
        </p:spPr>
      </p:pic>
    </p:spTree>
    <p:extLst>
      <p:ext uri="{BB962C8B-B14F-4D97-AF65-F5344CB8AC3E}">
        <p14:creationId xmlns:p14="http://schemas.microsoft.com/office/powerpoint/2010/main" val="580097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7E76A74-C7B7-41C5-9748-F4BFF6487860}"/>
              </a:ext>
            </a:extLst>
          </p:cNvPr>
          <p:cNvSpPr>
            <a:spLocks noGrp="1"/>
          </p:cNvSpPr>
          <p:nvPr>
            <p:ph type="body" sz="quarter" idx="18"/>
          </p:nvPr>
        </p:nvSpPr>
        <p:spPr/>
        <p:txBody>
          <a:bodyPr/>
          <a:lstStyle/>
          <a:p>
            <a:endParaRPr lang="en-CA"/>
          </a:p>
        </p:txBody>
      </p:sp>
      <p:sp>
        <p:nvSpPr>
          <p:cNvPr id="4" name="Title 1">
            <a:extLst>
              <a:ext uri="{FF2B5EF4-FFF2-40B4-BE49-F238E27FC236}">
                <a16:creationId xmlns:a16="http://schemas.microsoft.com/office/drawing/2014/main" id="{95AAABC5-EFC9-45FF-BFF8-69BAC00F7C8D}"/>
              </a:ext>
            </a:extLst>
          </p:cNvPr>
          <p:cNvSpPr>
            <a:spLocks noGrp="1"/>
          </p:cNvSpPr>
          <p:nvPr>
            <p:ph type="body" sz="quarter" idx="21"/>
          </p:nvPr>
        </p:nvSpPr>
        <p:spPr>
          <a:xfrm>
            <a:off x="243568" y="283758"/>
            <a:ext cx="10450513" cy="1014413"/>
          </a:xfrm>
        </p:spPr>
        <p:txBody>
          <a:bodyPr/>
          <a:lstStyle/>
          <a:p>
            <a:r>
              <a:rPr lang="en-US" sz="2800" dirty="0"/>
              <a:t>EIC CRAB Cavities</a:t>
            </a:r>
            <a:endParaRPr lang="en-CA" sz="2800" dirty="0"/>
          </a:p>
        </p:txBody>
      </p:sp>
      <p:sp>
        <p:nvSpPr>
          <p:cNvPr id="8" name="TextBox 7">
            <a:extLst>
              <a:ext uri="{FF2B5EF4-FFF2-40B4-BE49-F238E27FC236}">
                <a16:creationId xmlns:a16="http://schemas.microsoft.com/office/drawing/2014/main" id="{A804F99D-3B24-492B-9049-70E13EC30023}"/>
              </a:ext>
            </a:extLst>
          </p:cNvPr>
          <p:cNvSpPr txBox="1"/>
          <p:nvPr/>
        </p:nvSpPr>
        <p:spPr>
          <a:xfrm>
            <a:off x="406815" y="959093"/>
            <a:ext cx="4958777" cy="5632311"/>
          </a:xfrm>
          <a:prstGeom prst="rect">
            <a:avLst/>
          </a:prstGeom>
          <a:noFill/>
        </p:spPr>
        <p:txBody>
          <a:bodyPr wrap="square">
            <a:spAutoFit/>
          </a:bodyPr>
          <a:lstStyle/>
          <a:p>
            <a:pPr marL="342900" indent="-342900">
              <a:spcBef>
                <a:spcPts val="600"/>
              </a:spcBef>
              <a:buClr>
                <a:srgbClr val="0EC2FA"/>
              </a:buClr>
              <a:buFont typeface="Wingdings" panose="05000000000000000000" pitchFamily="2" charset="2"/>
              <a:buChar char="§"/>
            </a:pPr>
            <a:r>
              <a:rPr lang="en-CA" sz="2000" b="0" i="0" u="none" strike="noStrike" baseline="0" dirty="0">
                <a:solidFill>
                  <a:srgbClr val="000000"/>
                </a:solidFill>
                <a:latin typeface="Arial" panose="020B0604020202020204" pitchFamily="34" charset="0"/>
                <a:cs typeface="Arial" panose="020B0604020202020204" pitchFamily="34" charset="0"/>
              </a:rPr>
              <a:t>The EIC requires crab cavities on both the hadron storage ring (HSR) and the electron storage ring (ESR)</a:t>
            </a:r>
          </a:p>
          <a:p>
            <a:pPr marL="342900" indent="-342900">
              <a:spcBef>
                <a:spcPts val="600"/>
              </a:spcBef>
              <a:buClr>
                <a:srgbClr val="0EC2FA"/>
              </a:buClr>
              <a:buFont typeface="Wingdings" panose="05000000000000000000" pitchFamily="2" charset="2"/>
              <a:buChar char="§"/>
            </a:pPr>
            <a:r>
              <a:rPr lang="en-CA" sz="2000" dirty="0">
                <a:solidFill>
                  <a:srgbClr val="000000"/>
                </a:solidFill>
                <a:latin typeface="Arial" panose="020B0604020202020204" pitchFamily="34" charset="0"/>
                <a:cs typeface="Arial" panose="020B0604020202020204" pitchFamily="34" charset="0"/>
              </a:rPr>
              <a:t>HSR – long bunch, high rigidity</a:t>
            </a:r>
          </a:p>
          <a:p>
            <a:pPr marL="800100" lvl="1" indent="-342900">
              <a:spcBef>
                <a:spcPts val="600"/>
              </a:spcBef>
              <a:buClr>
                <a:srgbClr val="0EC2FA"/>
              </a:buClr>
              <a:buFont typeface="Wingdings" panose="05000000000000000000" pitchFamily="2" charset="2"/>
              <a:buChar char="§"/>
            </a:pPr>
            <a:r>
              <a:rPr lang="en-CA" sz="2000" dirty="0">
                <a:solidFill>
                  <a:srgbClr val="000000"/>
                </a:solidFill>
                <a:latin typeface="Arial" panose="020B0604020202020204" pitchFamily="34" charset="0"/>
                <a:cs typeface="Arial" panose="020B0604020202020204" pitchFamily="34" charset="0"/>
              </a:rPr>
              <a:t>requires eight 197MHz crab cavities and four 394MHz cavities to linearize the deflection</a:t>
            </a:r>
          </a:p>
          <a:p>
            <a:pPr marL="342900" indent="-342900">
              <a:spcBef>
                <a:spcPts val="600"/>
              </a:spcBef>
              <a:buClr>
                <a:srgbClr val="0EC2FA"/>
              </a:buClr>
              <a:buFont typeface="Wingdings" panose="05000000000000000000" pitchFamily="2" charset="2"/>
              <a:buChar char="§"/>
            </a:pPr>
            <a:r>
              <a:rPr lang="en-CA" sz="2000" dirty="0">
                <a:solidFill>
                  <a:srgbClr val="000000"/>
                </a:solidFill>
                <a:latin typeface="Arial" panose="020B0604020202020204" pitchFamily="34" charset="0"/>
                <a:cs typeface="Arial" panose="020B0604020202020204" pitchFamily="34" charset="0"/>
              </a:rPr>
              <a:t>ESR – short bunch, low rigidity</a:t>
            </a:r>
          </a:p>
          <a:p>
            <a:pPr marL="800100" lvl="1" indent="-342900">
              <a:spcBef>
                <a:spcPts val="600"/>
              </a:spcBef>
              <a:buClr>
                <a:srgbClr val="0EC2FA"/>
              </a:buClr>
              <a:buFont typeface="Wingdings" panose="05000000000000000000" pitchFamily="2" charset="2"/>
              <a:buChar char="§"/>
            </a:pPr>
            <a:r>
              <a:rPr lang="en-CA" sz="2000" dirty="0">
                <a:solidFill>
                  <a:srgbClr val="000000"/>
                </a:solidFill>
                <a:latin typeface="Arial" panose="020B0604020202020204" pitchFamily="34" charset="0"/>
                <a:cs typeface="Arial" panose="020B0604020202020204" pitchFamily="34" charset="0"/>
              </a:rPr>
              <a:t>requires two 394 MHz cavities</a:t>
            </a:r>
          </a:p>
          <a:p>
            <a:pPr marL="342900" indent="-342900">
              <a:spcBef>
                <a:spcPts val="600"/>
              </a:spcBef>
              <a:buClr>
                <a:srgbClr val="0EC2FA"/>
              </a:buClr>
              <a:buFont typeface="Wingdings" panose="05000000000000000000" pitchFamily="2" charset="2"/>
              <a:buChar char="§"/>
            </a:pPr>
            <a:r>
              <a:rPr lang="en-CA" sz="2000" dirty="0">
                <a:solidFill>
                  <a:srgbClr val="000000"/>
                </a:solidFill>
                <a:latin typeface="Arial" panose="020B0604020202020204" pitchFamily="34" charset="0"/>
                <a:cs typeface="Arial" panose="020B0604020202020204" pitchFamily="34" charset="0"/>
              </a:rPr>
              <a:t>The performance of the crab cavities is critical to the success of EIC – they increase luminosity by a factor of 10</a:t>
            </a:r>
          </a:p>
          <a:p>
            <a:pPr marL="342900" indent="-342900">
              <a:spcBef>
                <a:spcPts val="600"/>
              </a:spcBef>
              <a:buClr>
                <a:srgbClr val="0EC2FA"/>
              </a:buClr>
              <a:buFont typeface="Wingdings" panose="05000000000000000000" pitchFamily="2" charset="2"/>
              <a:buChar char="§"/>
            </a:pPr>
            <a:r>
              <a:rPr lang="en-CA" sz="2000" dirty="0">
                <a:solidFill>
                  <a:srgbClr val="000000"/>
                </a:solidFill>
                <a:latin typeface="Arial" panose="020B0604020202020204" pitchFamily="34" charset="0"/>
                <a:cs typeface="Arial" panose="020B0604020202020204" pitchFamily="34" charset="0"/>
              </a:rPr>
              <a:t>Our proposal keys on the 394 MHz cavities as the Canadian contribution</a:t>
            </a:r>
          </a:p>
          <a:p>
            <a:pPr marL="342900" indent="-342900">
              <a:spcBef>
                <a:spcPts val="600"/>
              </a:spcBef>
              <a:buClr>
                <a:srgbClr val="0EC2FA"/>
              </a:buClr>
              <a:buFont typeface="Wingdings" panose="05000000000000000000" pitchFamily="2" charset="2"/>
              <a:buChar char="§"/>
            </a:pPr>
            <a:endParaRPr lang="en-CA" sz="2000" dirty="0">
              <a:solidFill>
                <a:srgbClr val="000000"/>
              </a:solidFill>
              <a:latin typeface="Arial" panose="020B0604020202020204" pitchFamily="34" charset="0"/>
              <a:cs typeface="Arial" panose="020B0604020202020204" pitchFamily="34" charset="0"/>
            </a:endParaRPr>
          </a:p>
          <a:p>
            <a:pPr marL="342900" indent="-342900">
              <a:spcBef>
                <a:spcPts val="600"/>
              </a:spcBef>
              <a:buClr>
                <a:srgbClr val="0EC2FA"/>
              </a:buClr>
              <a:buFont typeface="Wingdings" panose="05000000000000000000" pitchFamily="2" charset="2"/>
              <a:buChar char="§"/>
            </a:pPr>
            <a:endParaRPr lang="en-CA" sz="2000" dirty="0">
              <a:solidFill>
                <a:srgbClr val="000000"/>
              </a:solidFill>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9332820D-2AFC-42E4-EE57-A4BE95CC8522}"/>
              </a:ext>
            </a:extLst>
          </p:cNvPr>
          <p:cNvGrpSpPr/>
          <p:nvPr/>
        </p:nvGrpSpPr>
        <p:grpSpPr>
          <a:xfrm>
            <a:off x="6337303" y="4079232"/>
            <a:ext cx="5490017" cy="1754751"/>
            <a:chOff x="1020697" y="4315146"/>
            <a:chExt cx="5637791" cy="1754751"/>
          </a:xfrm>
        </p:grpSpPr>
        <p:cxnSp>
          <p:nvCxnSpPr>
            <p:cNvPr id="9" name="Straight Connector 8">
              <a:extLst>
                <a:ext uri="{FF2B5EF4-FFF2-40B4-BE49-F238E27FC236}">
                  <a16:creationId xmlns:a16="http://schemas.microsoft.com/office/drawing/2014/main" id="{96F22020-961F-E2A0-F80A-4BC3BA46AA76}"/>
                </a:ext>
              </a:extLst>
            </p:cNvPr>
            <p:cNvCxnSpPr>
              <a:cxnSpLocks/>
            </p:cNvCxnSpPr>
            <p:nvPr/>
          </p:nvCxnSpPr>
          <p:spPr>
            <a:xfrm>
              <a:off x="1020697" y="4315146"/>
              <a:ext cx="5637791" cy="1754751"/>
            </a:xfrm>
            <a:prstGeom prst="line">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0906798-06BF-D9A5-328B-911A99C79A7B}"/>
                </a:ext>
              </a:extLst>
            </p:cNvPr>
            <p:cNvCxnSpPr>
              <a:cxnSpLocks/>
            </p:cNvCxnSpPr>
            <p:nvPr/>
          </p:nvCxnSpPr>
          <p:spPr>
            <a:xfrm flipV="1">
              <a:off x="1402425" y="4315146"/>
              <a:ext cx="5256063" cy="1625096"/>
            </a:xfrm>
            <a:prstGeom prst="line">
              <a:avLst/>
            </a:prstGeom>
            <a:ln w="38100">
              <a:headEnd type="triangle"/>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E3A6BB65-4ED0-CC7D-4D14-E71C362FB28E}"/>
                </a:ext>
              </a:extLst>
            </p:cNvPr>
            <p:cNvGrpSpPr/>
            <p:nvPr/>
          </p:nvGrpSpPr>
          <p:grpSpPr>
            <a:xfrm>
              <a:off x="1305430" y="4315146"/>
              <a:ext cx="1209231" cy="519785"/>
              <a:chOff x="1549146" y="4392838"/>
              <a:chExt cx="1209231" cy="519785"/>
            </a:xfrm>
          </p:grpSpPr>
          <p:sp>
            <p:nvSpPr>
              <p:cNvPr id="31" name="Rectangle: Rounded Corners 30">
                <a:extLst>
                  <a:ext uri="{FF2B5EF4-FFF2-40B4-BE49-F238E27FC236}">
                    <a16:creationId xmlns:a16="http://schemas.microsoft.com/office/drawing/2014/main" id="{1CB9659B-B82E-93F6-5FE6-0616416C4FD9}"/>
                  </a:ext>
                </a:extLst>
              </p:cNvPr>
              <p:cNvSpPr/>
              <p:nvPr/>
            </p:nvSpPr>
            <p:spPr>
              <a:xfrm>
                <a:off x="1549146" y="4392838"/>
                <a:ext cx="359800" cy="259310"/>
              </a:xfrm>
              <a:prstGeom prst="roundRect">
                <a:avLst/>
              </a:prstGeom>
              <a:scene3d>
                <a:camera prst="orthographicFront">
                  <a:rot lat="0" lon="0" rev="4380000"/>
                </a:camera>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Rectangle: Rounded Corners 31">
                <a:extLst>
                  <a:ext uri="{FF2B5EF4-FFF2-40B4-BE49-F238E27FC236}">
                    <a16:creationId xmlns:a16="http://schemas.microsoft.com/office/drawing/2014/main" id="{680E8409-F950-2DE5-3466-E04F91A22893}"/>
                  </a:ext>
                </a:extLst>
              </p:cNvPr>
              <p:cNvSpPr/>
              <p:nvPr/>
            </p:nvSpPr>
            <p:spPr>
              <a:xfrm>
                <a:off x="1832695" y="4479663"/>
                <a:ext cx="359800" cy="259310"/>
              </a:xfrm>
              <a:prstGeom prst="roundRect">
                <a:avLst/>
              </a:prstGeom>
              <a:scene3d>
                <a:camera prst="orthographicFront">
                  <a:rot lat="0" lon="0" rev="4380000"/>
                </a:camera>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Rectangle: Rounded Corners 32">
                <a:extLst>
                  <a:ext uri="{FF2B5EF4-FFF2-40B4-BE49-F238E27FC236}">
                    <a16:creationId xmlns:a16="http://schemas.microsoft.com/office/drawing/2014/main" id="{C1A36DB3-21E2-432A-3C20-E0A01D09C07E}"/>
                  </a:ext>
                </a:extLst>
              </p:cNvPr>
              <p:cNvSpPr/>
              <p:nvPr/>
            </p:nvSpPr>
            <p:spPr>
              <a:xfrm>
                <a:off x="2115636" y="4566488"/>
                <a:ext cx="359800" cy="259310"/>
              </a:xfrm>
              <a:prstGeom prst="roundRect">
                <a:avLst/>
              </a:prstGeom>
              <a:scene3d>
                <a:camera prst="orthographicFront">
                  <a:rot lat="0" lon="0" rev="4380000"/>
                </a:camera>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Rectangle: Rounded Corners 33">
                <a:extLst>
                  <a:ext uri="{FF2B5EF4-FFF2-40B4-BE49-F238E27FC236}">
                    <a16:creationId xmlns:a16="http://schemas.microsoft.com/office/drawing/2014/main" id="{D39F42FC-DD49-2235-9A4E-6C6C530AD9DC}"/>
                  </a:ext>
                </a:extLst>
              </p:cNvPr>
              <p:cNvSpPr/>
              <p:nvPr/>
            </p:nvSpPr>
            <p:spPr>
              <a:xfrm>
                <a:off x="2398577" y="4653313"/>
                <a:ext cx="359800" cy="259310"/>
              </a:xfrm>
              <a:prstGeom prst="roundRect">
                <a:avLst/>
              </a:prstGeom>
              <a:scene3d>
                <a:camera prst="orthographicFront">
                  <a:rot lat="0" lon="0" rev="4380000"/>
                </a:camera>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2" name="Group 11">
              <a:extLst>
                <a:ext uri="{FF2B5EF4-FFF2-40B4-BE49-F238E27FC236}">
                  <a16:creationId xmlns:a16="http://schemas.microsoft.com/office/drawing/2014/main" id="{A049C093-BA99-75FD-A840-35A9B6E273B0}"/>
                </a:ext>
              </a:extLst>
            </p:cNvPr>
            <p:cNvGrpSpPr/>
            <p:nvPr/>
          </p:nvGrpSpPr>
          <p:grpSpPr>
            <a:xfrm>
              <a:off x="5290658" y="5550112"/>
              <a:ext cx="1209231" cy="519785"/>
              <a:chOff x="1549146" y="4392838"/>
              <a:chExt cx="1209231" cy="519785"/>
            </a:xfrm>
          </p:grpSpPr>
          <p:sp>
            <p:nvSpPr>
              <p:cNvPr id="27" name="Rectangle: Rounded Corners 26">
                <a:extLst>
                  <a:ext uri="{FF2B5EF4-FFF2-40B4-BE49-F238E27FC236}">
                    <a16:creationId xmlns:a16="http://schemas.microsoft.com/office/drawing/2014/main" id="{528FF89E-2C17-9083-0182-C1F79EAB09EA}"/>
                  </a:ext>
                </a:extLst>
              </p:cNvPr>
              <p:cNvSpPr/>
              <p:nvPr/>
            </p:nvSpPr>
            <p:spPr>
              <a:xfrm>
                <a:off x="1549146" y="4392838"/>
                <a:ext cx="359800" cy="259310"/>
              </a:xfrm>
              <a:prstGeom prst="roundRect">
                <a:avLst/>
              </a:prstGeom>
              <a:scene3d>
                <a:camera prst="orthographicFront">
                  <a:rot lat="0" lon="0" rev="4380000"/>
                </a:camera>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Rectangle: Rounded Corners 27">
                <a:extLst>
                  <a:ext uri="{FF2B5EF4-FFF2-40B4-BE49-F238E27FC236}">
                    <a16:creationId xmlns:a16="http://schemas.microsoft.com/office/drawing/2014/main" id="{CB9382C0-1668-4F5F-6031-19DCAFF37296}"/>
                  </a:ext>
                </a:extLst>
              </p:cNvPr>
              <p:cNvSpPr/>
              <p:nvPr/>
            </p:nvSpPr>
            <p:spPr>
              <a:xfrm>
                <a:off x="1832695" y="4479663"/>
                <a:ext cx="359800" cy="259310"/>
              </a:xfrm>
              <a:prstGeom prst="roundRect">
                <a:avLst/>
              </a:prstGeom>
              <a:scene3d>
                <a:camera prst="orthographicFront">
                  <a:rot lat="0" lon="0" rev="4380000"/>
                </a:camera>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Rectangle: Rounded Corners 28">
                <a:extLst>
                  <a:ext uri="{FF2B5EF4-FFF2-40B4-BE49-F238E27FC236}">
                    <a16:creationId xmlns:a16="http://schemas.microsoft.com/office/drawing/2014/main" id="{900B54FF-6739-0CB4-FE7A-00436915EF75}"/>
                  </a:ext>
                </a:extLst>
              </p:cNvPr>
              <p:cNvSpPr/>
              <p:nvPr/>
            </p:nvSpPr>
            <p:spPr>
              <a:xfrm>
                <a:off x="2115636" y="4566488"/>
                <a:ext cx="359800" cy="259310"/>
              </a:xfrm>
              <a:prstGeom prst="roundRect">
                <a:avLst/>
              </a:prstGeom>
              <a:scene3d>
                <a:camera prst="orthographicFront">
                  <a:rot lat="0" lon="0" rev="4380000"/>
                </a:camera>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Rectangle: Rounded Corners 29">
                <a:extLst>
                  <a:ext uri="{FF2B5EF4-FFF2-40B4-BE49-F238E27FC236}">
                    <a16:creationId xmlns:a16="http://schemas.microsoft.com/office/drawing/2014/main" id="{93662077-7B2B-77AF-46FB-57375EAFF936}"/>
                  </a:ext>
                </a:extLst>
              </p:cNvPr>
              <p:cNvSpPr/>
              <p:nvPr/>
            </p:nvSpPr>
            <p:spPr>
              <a:xfrm>
                <a:off x="2398577" y="4653313"/>
                <a:ext cx="359800" cy="259310"/>
              </a:xfrm>
              <a:prstGeom prst="roundRect">
                <a:avLst/>
              </a:prstGeom>
              <a:scene3d>
                <a:camera prst="orthographicFront">
                  <a:rot lat="0" lon="0" rev="4380000"/>
                </a:camera>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3" name="Group 12">
              <a:extLst>
                <a:ext uri="{FF2B5EF4-FFF2-40B4-BE49-F238E27FC236}">
                  <a16:creationId xmlns:a16="http://schemas.microsoft.com/office/drawing/2014/main" id="{47C6305E-FCFB-2335-73DD-68A326DE69CD}"/>
                </a:ext>
              </a:extLst>
            </p:cNvPr>
            <p:cNvGrpSpPr/>
            <p:nvPr/>
          </p:nvGrpSpPr>
          <p:grpSpPr>
            <a:xfrm>
              <a:off x="2623252" y="4757532"/>
              <a:ext cx="338009" cy="179733"/>
              <a:chOff x="2623252" y="4757532"/>
              <a:chExt cx="338009" cy="179733"/>
            </a:xfrm>
          </p:grpSpPr>
          <p:sp>
            <p:nvSpPr>
              <p:cNvPr id="24" name="Rectangle: Rounded Corners 23">
                <a:extLst>
                  <a:ext uri="{FF2B5EF4-FFF2-40B4-BE49-F238E27FC236}">
                    <a16:creationId xmlns:a16="http://schemas.microsoft.com/office/drawing/2014/main" id="{FB22C070-FAEB-2D64-B06A-581F121E06A8}"/>
                  </a:ext>
                </a:extLst>
              </p:cNvPr>
              <p:cNvSpPr/>
              <p:nvPr/>
            </p:nvSpPr>
            <p:spPr>
              <a:xfrm>
                <a:off x="2623252" y="4757532"/>
                <a:ext cx="174350" cy="127916"/>
              </a:xfrm>
              <a:prstGeom prst="roundRect">
                <a:avLst/>
              </a:prstGeom>
              <a:solidFill>
                <a:srgbClr val="FF0000"/>
              </a:solidFill>
              <a:scene3d>
                <a:camera prst="orthographicFront">
                  <a:rot lat="0" lon="0" rev="4380000"/>
                </a:camera>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Rectangle: Rounded Corners 24">
                <a:extLst>
                  <a:ext uri="{FF2B5EF4-FFF2-40B4-BE49-F238E27FC236}">
                    <a16:creationId xmlns:a16="http://schemas.microsoft.com/office/drawing/2014/main" id="{11FDA450-D495-28AD-BF3C-8CE005640412}"/>
                  </a:ext>
                </a:extLst>
              </p:cNvPr>
              <p:cNvSpPr/>
              <p:nvPr/>
            </p:nvSpPr>
            <p:spPr>
              <a:xfrm>
                <a:off x="2786911" y="4809349"/>
                <a:ext cx="174350" cy="127916"/>
              </a:xfrm>
              <a:prstGeom prst="roundRect">
                <a:avLst/>
              </a:prstGeom>
              <a:solidFill>
                <a:srgbClr val="FF0000"/>
              </a:solidFill>
              <a:scene3d>
                <a:camera prst="orthographicFront">
                  <a:rot lat="0" lon="0" rev="4380000"/>
                </a:camera>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4" name="Group 13">
              <a:extLst>
                <a:ext uri="{FF2B5EF4-FFF2-40B4-BE49-F238E27FC236}">
                  <a16:creationId xmlns:a16="http://schemas.microsoft.com/office/drawing/2014/main" id="{FFD2A9BE-2607-4715-7329-533B8FFEA513}"/>
                </a:ext>
              </a:extLst>
            </p:cNvPr>
            <p:cNvGrpSpPr/>
            <p:nvPr/>
          </p:nvGrpSpPr>
          <p:grpSpPr>
            <a:xfrm>
              <a:off x="4792747" y="5427387"/>
              <a:ext cx="338009" cy="179733"/>
              <a:chOff x="2623252" y="4757532"/>
              <a:chExt cx="338009" cy="179733"/>
            </a:xfrm>
          </p:grpSpPr>
          <p:sp>
            <p:nvSpPr>
              <p:cNvPr id="20" name="Rectangle: Rounded Corners 19">
                <a:extLst>
                  <a:ext uri="{FF2B5EF4-FFF2-40B4-BE49-F238E27FC236}">
                    <a16:creationId xmlns:a16="http://schemas.microsoft.com/office/drawing/2014/main" id="{570B48D2-FBCD-B58C-279D-9B3801FAA9CE}"/>
                  </a:ext>
                </a:extLst>
              </p:cNvPr>
              <p:cNvSpPr/>
              <p:nvPr/>
            </p:nvSpPr>
            <p:spPr>
              <a:xfrm>
                <a:off x="2623252" y="4757532"/>
                <a:ext cx="174350" cy="127916"/>
              </a:xfrm>
              <a:prstGeom prst="roundRect">
                <a:avLst/>
              </a:prstGeom>
              <a:solidFill>
                <a:srgbClr val="FF0000"/>
              </a:solidFill>
              <a:scene3d>
                <a:camera prst="orthographicFront">
                  <a:rot lat="0" lon="0" rev="4380000"/>
                </a:camera>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Rectangle: Rounded Corners 20">
                <a:extLst>
                  <a:ext uri="{FF2B5EF4-FFF2-40B4-BE49-F238E27FC236}">
                    <a16:creationId xmlns:a16="http://schemas.microsoft.com/office/drawing/2014/main" id="{28BD2E73-5A44-FBF8-8980-01E6EEB9E6CB}"/>
                  </a:ext>
                </a:extLst>
              </p:cNvPr>
              <p:cNvSpPr/>
              <p:nvPr/>
            </p:nvSpPr>
            <p:spPr>
              <a:xfrm>
                <a:off x="2786911" y="4809349"/>
                <a:ext cx="174350" cy="127916"/>
              </a:xfrm>
              <a:prstGeom prst="roundRect">
                <a:avLst/>
              </a:prstGeom>
              <a:solidFill>
                <a:srgbClr val="FF0000"/>
              </a:solidFill>
              <a:scene3d>
                <a:camera prst="orthographicFront">
                  <a:rot lat="0" lon="0" rev="4380000"/>
                </a:camera>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6" name="Rectangle: Rounded Corners 15">
              <a:extLst>
                <a:ext uri="{FF2B5EF4-FFF2-40B4-BE49-F238E27FC236}">
                  <a16:creationId xmlns:a16="http://schemas.microsoft.com/office/drawing/2014/main" id="{BE43A701-CDCA-695F-6F14-90C451EBC44B}"/>
                </a:ext>
              </a:extLst>
            </p:cNvPr>
            <p:cNvSpPr/>
            <p:nvPr/>
          </p:nvSpPr>
          <p:spPr>
            <a:xfrm>
              <a:off x="4956406" y="4765364"/>
              <a:ext cx="174350" cy="127916"/>
            </a:xfrm>
            <a:prstGeom prst="roundRect">
              <a:avLst/>
            </a:prstGeom>
            <a:solidFill>
              <a:srgbClr val="FF0000"/>
            </a:solidFill>
            <a:scene3d>
              <a:camera prst="orthographicFront">
                <a:rot lat="0" lon="0" rev="6420000"/>
              </a:camera>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Rectangle: Rounded Corners 16">
              <a:extLst>
                <a:ext uri="{FF2B5EF4-FFF2-40B4-BE49-F238E27FC236}">
                  <a16:creationId xmlns:a16="http://schemas.microsoft.com/office/drawing/2014/main" id="{51ABA1CA-B4FE-D7F1-171C-CB84E7A88D24}"/>
                </a:ext>
              </a:extLst>
            </p:cNvPr>
            <p:cNvSpPr/>
            <p:nvPr/>
          </p:nvSpPr>
          <p:spPr>
            <a:xfrm>
              <a:off x="2676019" y="5470892"/>
              <a:ext cx="174350" cy="127916"/>
            </a:xfrm>
            <a:prstGeom prst="roundRect">
              <a:avLst/>
            </a:prstGeom>
            <a:solidFill>
              <a:srgbClr val="FF0000"/>
            </a:solidFill>
            <a:scene3d>
              <a:camera prst="orthographicFront">
                <a:rot lat="0" lon="0" rev="6420000"/>
              </a:camera>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44" name="TextBox 43">
            <a:extLst>
              <a:ext uri="{FF2B5EF4-FFF2-40B4-BE49-F238E27FC236}">
                <a16:creationId xmlns:a16="http://schemas.microsoft.com/office/drawing/2014/main" id="{438AFF4A-C8EE-522C-E436-5F8A0D45904F}"/>
              </a:ext>
            </a:extLst>
          </p:cNvPr>
          <p:cNvSpPr txBox="1"/>
          <p:nvPr/>
        </p:nvSpPr>
        <p:spPr>
          <a:xfrm>
            <a:off x="9866277" y="4733112"/>
            <a:ext cx="1638898" cy="369332"/>
          </a:xfrm>
          <a:prstGeom prst="rect">
            <a:avLst/>
          </a:prstGeom>
          <a:noFill/>
        </p:spPr>
        <p:txBody>
          <a:bodyPr wrap="square" rtlCol="0">
            <a:spAutoFit/>
          </a:bodyPr>
          <a:lstStyle/>
          <a:p>
            <a:r>
              <a:rPr lang="en-US" dirty="0"/>
              <a:t>25 </a:t>
            </a:r>
            <a:r>
              <a:rPr lang="en-US" dirty="0" err="1"/>
              <a:t>mrad</a:t>
            </a:r>
            <a:endParaRPr lang="en-CA" dirty="0"/>
          </a:p>
        </p:txBody>
      </p:sp>
      <p:graphicFrame>
        <p:nvGraphicFramePr>
          <p:cNvPr id="46" name="Table 45">
            <a:extLst>
              <a:ext uri="{FF2B5EF4-FFF2-40B4-BE49-F238E27FC236}">
                <a16:creationId xmlns:a16="http://schemas.microsoft.com/office/drawing/2014/main" id="{C838379C-1D97-A7A9-35E7-BE0065531548}"/>
              </a:ext>
            </a:extLst>
          </p:cNvPr>
          <p:cNvGraphicFramePr>
            <a:graphicFrameLocks noGrp="1"/>
          </p:cNvGraphicFramePr>
          <p:nvPr>
            <p:extLst>
              <p:ext uri="{D42A27DB-BD31-4B8C-83A1-F6EECF244321}">
                <p14:modId xmlns:p14="http://schemas.microsoft.com/office/powerpoint/2010/main" val="733846162"/>
              </p:ext>
            </p:extLst>
          </p:nvPr>
        </p:nvGraphicFramePr>
        <p:xfrm>
          <a:off x="6272429" y="1393336"/>
          <a:ext cx="5542633" cy="1483360"/>
        </p:xfrm>
        <a:graphic>
          <a:graphicData uri="http://schemas.openxmlformats.org/drawingml/2006/table">
            <a:tbl>
              <a:tblPr firstRow="1" bandRow="1">
                <a:tableStyleId>{5C22544A-7EE6-4342-B048-85BDC9FD1C3A}</a:tableStyleId>
              </a:tblPr>
              <a:tblGrid>
                <a:gridCol w="1191478">
                  <a:extLst>
                    <a:ext uri="{9D8B030D-6E8A-4147-A177-3AD203B41FA5}">
                      <a16:colId xmlns:a16="http://schemas.microsoft.com/office/drawing/2014/main" val="854795275"/>
                    </a:ext>
                  </a:extLst>
                </a:gridCol>
                <a:gridCol w="974946">
                  <a:extLst>
                    <a:ext uri="{9D8B030D-6E8A-4147-A177-3AD203B41FA5}">
                      <a16:colId xmlns:a16="http://schemas.microsoft.com/office/drawing/2014/main" val="74258299"/>
                    </a:ext>
                  </a:extLst>
                </a:gridCol>
                <a:gridCol w="1621508">
                  <a:extLst>
                    <a:ext uri="{9D8B030D-6E8A-4147-A177-3AD203B41FA5}">
                      <a16:colId xmlns:a16="http://schemas.microsoft.com/office/drawing/2014/main" val="4221047839"/>
                    </a:ext>
                  </a:extLst>
                </a:gridCol>
                <a:gridCol w="846148">
                  <a:extLst>
                    <a:ext uri="{9D8B030D-6E8A-4147-A177-3AD203B41FA5}">
                      <a16:colId xmlns:a16="http://schemas.microsoft.com/office/drawing/2014/main" val="1910392050"/>
                    </a:ext>
                  </a:extLst>
                </a:gridCol>
                <a:gridCol w="908553">
                  <a:extLst>
                    <a:ext uri="{9D8B030D-6E8A-4147-A177-3AD203B41FA5}">
                      <a16:colId xmlns:a16="http://schemas.microsoft.com/office/drawing/2014/main" val="2492510880"/>
                    </a:ext>
                  </a:extLst>
                </a:gridCol>
              </a:tblGrid>
              <a:tr h="370840">
                <a:tc>
                  <a:txBody>
                    <a:bodyPr/>
                    <a:lstStyle/>
                    <a:p>
                      <a:endParaRPr lang="en-CA">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r>
                        <a:rPr lang="en-US" dirty="0">
                          <a:solidFill>
                            <a:schemeClr val="tx1"/>
                          </a:solidFill>
                        </a:rPr>
                        <a:t>Voltage/cavity Vt (MV)</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r>
                        <a:rPr lang="en-US" dirty="0">
                          <a:solidFill>
                            <a:schemeClr val="tx1"/>
                          </a:solidFill>
                        </a:rPr>
                        <a:t>No. of cavities</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65786841"/>
                  </a:ext>
                </a:extLst>
              </a:tr>
              <a:tr h="370840">
                <a:tc>
                  <a:txBody>
                    <a:bodyPr/>
                    <a:lstStyle/>
                    <a:p>
                      <a:r>
                        <a:rPr lang="en-US" dirty="0">
                          <a:solidFill>
                            <a:schemeClr val="tx1"/>
                          </a:solidFill>
                        </a:rPr>
                        <a:t>System</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HSR</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ESR</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HSR</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ESR</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46755198"/>
                  </a:ext>
                </a:extLst>
              </a:tr>
              <a:tr h="370840">
                <a:tc>
                  <a:txBody>
                    <a:bodyPr/>
                    <a:lstStyle/>
                    <a:p>
                      <a:r>
                        <a:rPr lang="en-US" dirty="0">
                          <a:solidFill>
                            <a:schemeClr val="tx1"/>
                          </a:solidFill>
                        </a:rPr>
                        <a:t>197 MHz</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8.5</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8</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62123886"/>
                  </a:ext>
                </a:extLst>
              </a:tr>
              <a:tr h="370840">
                <a:tc>
                  <a:txBody>
                    <a:bodyPr/>
                    <a:lstStyle/>
                    <a:p>
                      <a:r>
                        <a:rPr lang="en-US" dirty="0">
                          <a:solidFill>
                            <a:schemeClr val="tx1"/>
                          </a:solidFill>
                        </a:rPr>
                        <a:t>394 MHz</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2.4</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2.9</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4</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dirty="0">
                          <a:solidFill>
                            <a:schemeClr val="tx1"/>
                          </a:solidFill>
                        </a:rPr>
                        <a:t>2</a:t>
                      </a:r>
                      <a:endParaRPr lang="en-CA"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84909480"/>
                  </a:ext>
                </a:extLst>
              </a:tr>
            </a:tbl>
          </a:graphicData>
        </a:graphic>
      </p:graphicFrame>
      <p:sp>
        <p:nvSpPr>
          <p:cNvPr id="47" name="TextBox 46">
            <a:extLst>
              <a:ext uri="{FF2B5EF4-FFF2-40B4-BE49-F238E27FC236}">
                <a16:creationId xmlns:a16="http://schemas.microsoft.com/office/drawing/2014/main" id="{53CDF3FB-1818-6D4F-37FA-1382B1F9ED36}"/>
              </a:ext>
            </a:extLst>
          </p:cNvPr>
          <p:cNvSpPr txBox="1"/>
          <p:nvPr/>
        </p:nvSpPr>
        <p:spPr>
          <a:xfrm>
            <a:off x="7792108" y="5503783"/>
            <a:ext cx="1228134" cy="369332"/>
          </a:xfrm>
          <a:prstGeom prst="rect">
            <a:avLst/>
          </a:prstGeom>
          <a:noFill/>
        </p:spPr>
        <p:txBody>
          <a:bodyPr wrap="square" rtlCol="0">
            <a:spAutoFit/>
          </a:bodyPr>
          <a:lstStyle/>
          <a:p>
            <a:r>
              <a:rPr lang="en-US" dirty="0">
                <a:solidFill>
                  <a:srgbClr val="FF0000"/>
                </a:solidFill>
              </a:rPr>
              <a:t>394MHz</a:t>
            </a:r>
            <a:endParaRPr lang="en-CA" dirty="0">
              <a:solidFill>
                <a:srgbClr val="FF0000"/>
              </a:solidFill>
            </a:endParaRPr>
          </a:p>
        </p:txBody>
      </p:sp>
      <p:sp>
        <p:nvSpPr>
          <p:cNvPr id="48" name="TextBox 47">
            <a:extLst>
              <a:ext uri="{FF2B5EF4-FFF2-40B4-BE49-F238E27FC236}">
                <a16:creationId xmlns:a16="http://schemas.microsoft.com/office/drawing/2014/main" id="{731B9C78-A2CD-155B-78B0-85B969517420}"/>
              </a:ext>
            </a:extLst>
          </p:cNvPr>
          <p:cNvSpPr txBox="1"/>
          <p:nvPr/>
        </p:nvSpPr>
        <p:spPr>
          <a:xfrm>
            <a:off x="10180263" y="5830420"/>
            <a:ext cx="1228134" cy="369332"/>
          </a:xfrm>
          <a:prstGeom prst="rect">
            <a:avLst/>
          </a:prstGeom>
          <a:noFill/>
        </p:spPr>
        <p:txBody>
          <a:bodyPr wrap="square" rtlCol="0">
            <a:spAutoFit/>
          </a:bodyPr>
          <a:lstStyle/>
          <a:p>
            <a:r>
              <a:rPr lang="en-US" dirty="0">
                <a:solidFill>
                  <a:srgbClr val="0070C0"/>
                </a:solidFill>
              </a:rPr>
              <a:t>197MHz</a:t>
            </a:r>
            <a:endParaRPr lang="en-CA" dirty="0">
              <a:solidFill>
                <a:srgbClr val="0070C0"/>
              </a:solidFill>
            </a:endParaRPr>
          </a:p>
        </p:txBody>
      </p:sp>
    </p:spTree>
    <p:extLst>
      <p:ext uri="{BB962C8B-B14F-4D97-AF65-F5344CB8AC3E}">
        <p14:creationId xmlns:p14="http://schemas.microsoft.com/office/powerpoint/2010/main" val="2178624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546CC-56B1-8990-8B9B-1FF20F2D78CD}"/>
              </a:ext>
            </a:extLst>
          </p:cNvPr>
          <p:cNvSpPr>
            <a:spLocks noGrp="1"/>
          </p:cNvSpPr>
          <p:nvPr>
            <p:ph type="title"/>
          </p:nvPr>
        </p:nvSpPr>
        <p:spPr>
          <a:xfrm>
            <a:off x="128393" y="159207"/>
            <a:ext cx="11566302" cy="676102"/>
          </a:xfrm>
          <a:solidFill>
            <a:schemeClr val="bg1"/>
          </a:solidFill>
        </p:spPr>
        <p:txBody>
          <a:bodyPr/>
          <a:lstStyle/>
          <a:p>
            <a:r>
              <a:rPr lang="en-US" sz="2800" dirty="0"/>
              <a:t>Challenge 1: Large crossing angle -&gt; high voltage -&gt; SRF technology</a:t>
            </a:r>
            <a:endParaRPr lang="en-CA" sz="2800" dirty="0"/>
          </a:p>
        </p:txBody>
      </p:sp>
      <p:sp>
        <p:nvSpPr>
          <p:cNvPr id="4" name="TextBox 3">
            <a:extLst>
              <a:ext uri="{FF2B5EF4-FFF2-40B4-BE49-F238E27FC236}">
                <a16:creationId xmlns:a16="http://schemas.microsoft.com/office/drawing/2014/main" id="{F22D7949-C297-DAAC-F292-F6E75D081D5A}"/>
              </a:ext>
            </a:extLst>
          </p:cNvPr>
          <p:cNvSpPr txBox="1"/>
          <p:nvPr/>
        </p:nvSpPr>
        <p:spPr>
          <a:xfrm>
            <a:off x="373304" y="1564618"/>
            <a:ext cx="4925809" cy="3708708"/>
          </a:xfrm>
          <a:prstGeom prst="rect">
            <a:avLst/>
          </a:prstGeom>
          <a:noFill/>
        </p:spPr>
        <p:txBody>
          <a:bodyPr wrap="square" rtlCol="0">
            <a:spAutoFit/>
          </a:bodyPr>
          <a:lstStyle/>
          <a:p>
            <a:pPr marL="342900" indent="-342900">
              <a:spcBef>
                <a:spcPts val="600"/>
              </a:spcBef>
              <a:buClr>
                <a:srgbClr val="0EC2FA"/>
              </a:buClr>
              <a:buFont typeface="Wingdings" panose="05000000000000000000" pitchFamily="2" charset="2"/>
              <a:buChar char="§"/>
            </a:pPr>
            <a:r>
              <a:rPr lang="en-US" sz="2000" dirty="0"/>
              <a:t>Given the high crossing angle (25mrad) and limited space strong deflecting voltages are required</a:t>
            </a:r>
          </a:p>
          <a:p>
            <a:pPr marL="342900" indent="-342900">
              <a:spcBef>
                <a:spcPts val="600"/>
              </a:spcBef>
              <a:buClr>
                <a:srgbClr val="0EC2FA"/>
              </a:buClr>
              <a:buFont typeface="Wingdings" panose="05000000000000000000" pitchFamily="2" charset="2"/>
              <a:buChar char="§"/>
            </a:pPr>
            <a:r>
              <a:rPr lang="en-US" sz="2000" dirty="0"/>
              <a:t>This precludes the use of normal conducting structures as the dissipated power would be too high (~1 MW for RT vs a few Watts for SRF)</a:t>
            </a:r>
          </a:p>
          <a:p>
            <a:pPr marL="342900" indent="-342900">
              <a:spcBef>
                <a:spcPts val="600"/>
              </a:spcBef>
              <a:buClr>
                <a:srgbClr val="0EC2FA"/>
              </a:buClr>
              <a:buFont typeface="Wingdings" panose="05000000000000000000" pitchFamily="2" charset="2"/>
              <a:buChar char="§"/>
            </a:pPr>
            <a:r>
              <a:rPr lang="en-US" sz="2000" dirty="0"/>
              <a:t>The cavities will be made from Niobium (Tc=9.2K) and operated at 2K</a:t>
            </a:r>
          </a:p>
          <a:p>
            <a:pPr marL="342900" indent="-342900">
              <a:spcBef>
                <a:spcPts val="600"/>
              </a:spcBef>
              <a:buClr>
                <a:srgbClr val="0EC2FA"/>
              </a:buClr>
              <a:buFont typeface="Wingdings" panose="05000000000000000000" pitchFamily="2" charset="2"/>
              <a:buChar char="§"/>
            </a:pPr>
            <a:r>
              <a:rPr lang="en-US" sz="2000" dirty="0"/>
              <a:t>The cavities will be housed in cryomodules for thermal isolation</a:t>
            </a:r>
            <a:endParaRPr lang="en-CA" sz="2000" dirty="0"/>
          </a:p>
        </p:txBody>
      </p:sp>
      <p:grpSp>
        <p:nvGrpSpPr>
          <p:cNvPr id="5" name="Group 4">
            <a:extLst>
              <a:ext uri="{FF2B5EF4-FFF2-40B4-BE49-F238E27FC236}">
                <a16:creationId xmlns:a16="http://schemas.microsoft.com/office/drawing/2014/main" id="{16DE7C97-0CCA-441D-377A-6CB869A7BE45}"/>
              </a:ext>
            </a:extLst>
          </p:cNvPr>
          <p:cNvGrpSpPr/>
          <p:nvPr/>
        </p:nvGrpSpPr>
        <p:grpSpPr>
          <a:xfrm>
            <a:off x="7472620" y="962035"/>
            <a:ext cx="2676220" cy="2185253"/>
            <a:chOff x="6078748" y="230955"/>
            <a:chExt cx="2676220" cy="2185253"/>
          </a:xfrm>
        </p:grpSpPr>
        <p:pic>
          <p:nvPicPr>
            <p:cNvPr id="6" name="Picture 5">
              <a:extLst>
                <a:ext uri="{FF2B5EF4-FFF2-40B4-BE49-F238E27FC236}">
                  <a16:creationId xmlns:a16="http://schemas.microsoft.com/office/drawing/2014/main" id="{93C23B7C-9DF6-0612-2FA7-1CA562F528DA}"/>
                </a:ext>
              </a:extLst>
            </p:cNvPr>
            <p:cNvPicPr>
              <a:picLocks noChangeAspect="1"/>
            </p:cNvPicPr>
            <p:nvPr/>
          </p:nvPicPr>
          <p:blipFill rotWithShape="1">
            <a:blip r:embed="rId2"/>
            <a:srcRect r="2359" b="11839"/>
            <a:stretch/>
          </p:blipFill>
          <p:spPr>
            <a:xfrm>
              <a:off x="6078748" y="378274"/>
              <a:ext cx="2523184" cy="1960175"/>
            </a:xfrm>
            <a:prstGeom prst="rect">
              <a:avLst/>
            </a:prstGeom>
          </p:spPr>
        </p:pic>
        <p:cxnSp>
          <p:nvCxnSpPr>
            <p:cNvPr id="7" name="Straight Arrow Connector 6">
              <a:extLst>
                <a:ext uri="{FF2B5EF4-FFF2-40B4-BE49-F238E27FC236}">
                  <a16:creationId xmlns:a16="http://schemas.microsoft.com/office/drawing/2014/main" id="{B567EB03-CDC2-AB66-2571-EFB5D332C077}"/>
                </a:ext>
              </a:extLst>
            </p:cNvPr>
            <p:cNvCxnSpPr>
              <a:cxnSpLocks/>
            </p:cNvCxnSpPr>
            <p:nvPr/>
          </p:nvCxnSpPr>
          <p:spPr>
            <a:xfrm flipV="1">
              <a:off x="7036526" y="1478742"/>
              <a:ext cx="1565406" cy="937466"/>
            </a:xfrm>
            <a:prstGeom prst="straightConnector1">
              <a:avLst/>
            </a:prstGeom>
            <a:ln w="28575">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A0AB455D-E547-EFDF-67B8-DB185192FDE9}"/>
                </a:ext>
              </a:extLst>
            </p:cNvPr>
            <p:cNvCxnSpPr>
              <a:cxnSpLocks/>
              <a:endCxn id="6" idx="3"/>
            </p:cNvCxnSpPr>
            <p:nvPr/>
          </p:nvCxnSpPr>
          <p:spPr>
            <a:xfrm>
              <a:off x="7839874" y="308714"/>
              <a:ext cx="762058" cy="1049648"/>
            </a:xfrm>
            <a:prstGeom prst="straightConnector1">
              <a:avLst/>
            </a:prstGeom>
            <a:ln w="28575">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Box 23">
              <a:extLst>
                <a:ext uri="{FF2B5EF4-FFF2-40B4-BE49-F238E27FC236}">
                  <a16:creationId xmlns:a16="http://schemas.microsoft.com/office/drawing/2014/main" id="{692A8C6C-022C-AA0A-4422-875A422C334E}"/>
                </a:ext>
              </a:extLst>
            </p:cNvPr>
            <p:cNvSpPr txBox="1"/>
            <p:nvPr/>
          </p:nvSpPr>
          <p:spPr>
            <a:xfrm>
              <a:off x="7647607" y="1948851"/>
              <a:ext cx="842947"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54 cm</a:t>
              </a:r>
            </a:p>
          </p:txBody>
        </p:sp>
        <p:sp>
          <p:nvSpPr>
            <p:cNvPr id="10" name="TextBox 25">
              <a:extLst>
                <a:ext uri="{FF2B5EF4-FFF2-40B4-BE49-F238E27FC236}">
                  <a16:creationId xmlns:a16="http://schemas.microsoft.com/office/drawing/2014/main" id="{092E3FD6-6CD1-8016-4191-C197E8BCC0F6}"/>
                </a:ext>
              </a:extLst>
            </p:cNvPr>
            <p:cNvSpPr txBox="1"/>
            <p:nvPr/>
          </p:nvSpPr>
          <p:spPr>
            <a:xfrm>
              <a:off x="7912021" y="230955"/>
              <a:ext cx="842947"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36 cm</a:t>
              </a:r>
            </a:p>
          </p:txBody>
        </p:sp>
      </p:grpSp>
      <p:pic>
        <p:nvPicPr>
          <p:cNvPr id="13" name="Picture 12" descr="A close-up of a machine&#10;&#10;Description automatically generated">
            <a:extLst>
              <a:ext uri="{FF2B5EF4-FFF2-40B4-BE49-F238E27FC236}">
                <a16:creationId xmlns:a16="http://schemas.microsoft.com/office/drawing/2014/main" id="{954A3C51-A2B4-7F12-390B-D6DE1B3EC64C}"/>
              </a:ext>
            </a:extLst>
          </p:cNvPr>
          <p:cNvPicPr>
            <a:picLocks noChangeAspect="1"/>
          </p:cNvPicPr>
          <p:nvPr/>
        </p:nvPicPr>
        <p:blipFill>
          <a:blip r:embed="rId3"/>
          <a:stretch>
            <a:fillRect/>
          </a:stretch>
        </p:blipFill>
        <p:spPr>
          <a:xfrm>
            <a:off x="6587295" y="3617397"/>
            <a:ext cx="4293834" cy="2420161"/>
          </a:xfrm>
          <a:prstGeom prst="rect">
            <a:avLst/>
          </a:prstGeom>
        </p:spPr>
      </p:pic>
    </p:spTree>
    <p:extLst>
      <p:ext uri="{BB962C8B-B14F-4D97-AF65-F5344CB8AC3E}">
        <p14:creationId xmlns:p14="http://schemas.microsoft.com/office/powerpoint/2010/main" val="3165431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36D3B-5494-3043-49BF-B8D6588C7677}"/>
              </a:ext>
            </a:extLst>
          </p:cNvPr>
          <p:cNvSpPr>
            <a:spLocks noGrp="1"/>
          </p:cNvSpPr>
          <p:nvPr>
            <p:ph type="title"/>
          </p:nvPr>
        </p:nvSpPr>
        <p:spPr>
          <a:xfrm>
            <a:off x="0" y="29322"/>
            <a:ext cx="12192000" cy="676102"/>
          </a:xfrm>
          <a:solidFill>
            <a:schemeClr val="bg1"/>
          </a:solidFill>
        </p:spPr>
        <p:txBody>
          <a:bodyPr/>
          <a:lstStyle/>
          <a:p>
            <a:r>
              <a:rPr lang="en-US" sz="2800" dirty="0"/>
              <a:t>Challenge 2: High beam current and short bunches -&gt; HOM excitation</a:t>
            </a:r>
            <a:endParaRPr lang="en-CA" sz="2800" dirty="0"/>
          </a:p>
        </p:txBody>
      </p:sp>
      <p:sp>
        <p:nvSpPr>
          <p:cNvPr id="6" name="TextBox 5">
            <a:extLst>
              <a:ext uri="{FF2B5EF4-FFF2-40B4-BE49-F238E27FC236}">
                <a16:creationId xmlns:a16="http://schemas.microsoft.com/office/drawing/2014/main" id="{960E411A-BAF5-A0F4-4A8B-95D2F8927601}"/>
              </a:ext>
            </a:extLst>
          </p:cNvPr>
          <p:cNvSpPr txBox="1"/>
          <p:nvPr/>
        </p:nvSpPr>
        <p:spPr>
          <a:xfrm>
            <a:off x="313511" y="1079237"/>
            <a:ext cx="5393225" cy="4524315"/>
          </a:xfrm>
          <a:prstGeom prst="rect">
            <a:avLst/>
          </a:prstGeom>
          <a:noFill/>
        </p:spPr>
        <p:txBody>
          <a:bodyPr wrap="square" rtlCol="0">
            <a:spAutoFit/>
          </a:bodyPr>
          <a:lstStyle/>
          <a:p>
            <a:pPr marL="285750" indent="-285750">
              <a:buClr>
                <a:srgbClr val="04ADE2"/>
              </a:buClr>
              <a:buFont typeface="Wingdings" panose="05000000000000000000" pitchFamily="2" charset="2"/>
              <a:buChar char="§"/>
            </a:pPr>
            <a:r>
              <a:rPr lang="en-US" sz="2400" dirty="0"/>
              <a:t>High intensity charged particles passing through an rf cavity can excite additional rf field modes in addition to the fundamental crabbing mode</a:t>
            </a:r>
          </a:p>
          <a:p>
            <a:pPr marL="285750" indent="-285750">
              <a:buClr>
                <a:srgbClr val="04ADE2"/>
              </a:buClr>
              <a:buFont typeface="Wingdings" panose="05000000000000000000" pitchFamily="2" charset="2"/>
              <a:buChar char="§"/>
            </a:pPr>
            <a:endParaRPr lang="en-US" sz="2400" dirty="0"/>
          </a:p>
          <a:p>
            <a:pPr marL="285750" indent="-285750">
              <a:buClr>
                <a:srgbClr val="04ADE2"/>
              </a:buClr>
              <a:buFont typeface="Wingdings" panose="05000000000000000000" pitchFamily="2" charset="2"/>
              <a:buChar char="§"/>
            </a:pPr>
            <a:r>
              <a:rPr lang="en-US" sz="2400" dirty="0"/>
              <a:t>In EIC these higher order modes (HOMs) represent considerable power (10s of kW in e-ring) that must be removed from the cavity and delivered to an external load – under study at TRIUMF</a:t>
            </a:r>
            <a:endParaRPr lang="en-CA" sz="2400" dirty="0"/>
          </a:p>
        </p:txBody>
      </p:sp>
      <p:pic>
        <p:nvPicPr>
          <p:cNvPr id="9" name="Picture 8">
            <a:extLst>
              <a:ext uri="{FF2B5EF4-FFF2-40B4-BE49-F238E27FC236}">
                <a16:creationId xmlns:a16="http://schemas.microsoft.com/office/drawing/2014/main" id="{E8BC0247-AFF6-F723-07FA-652F9575D1A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765725" y="3424994"/>
            <a:ext cx="3957467" cy="1210833"/>
          </a:xfrm>
          <a:prstGeom prst="rect">
            <a:avLst/>
          </a:prstGeom>
        </p:spPr>
      </p:pic>
      <p:sp>
        <p:nvSpPr>
          <p:cNvPr id="10" name="TextBox 9">
            <a:extLst>
              <a:ext uri="{FF2B5EF4-FFF2-40B4-BE49-F238E27FC236}">
                <a16:creationId xmlns:a16="http://schemas.microsoft.com/office/drawing/2014/main" id="{3DF5BF36-8D9F-9A34-D2FF-91C3D351B7D4}"/>
              </a:ext>
            </a:extLst>
          </p:cNvPr>
          <p:cNvSpPr txBox="1"/>
          <p:nvPr/>
        </p:nvSpPr>
        <p:spPr>
          <a:xfrm>
            <a:off x="6624770" y="4957221"/>
            <a:ext cx="4797548" cy="646331"/>
          </a:xfrm>
          <a:prstGeom prst="rect">
            <a:avLst/>
          </a:prstGeom>
          <a:noFill/>
        </p:spPr>
        <p:txBody>
          <a:bodyPr wrap="square">
            <a:spAutoFit/>
          </a:bodyPr>
          <a:lstStyle/>
          <a:p>
            <a:r>
              <a:rPr lang="en-US" sz="1800" dirty="0">
                <a:latin typeface="+mn-lt"/>
              </a:rPr>
              <a:t>394 MHz Crab Cavity with waveguide HOM extraction to damped loads</a:t>
            </a:r>
            <a:endParaRPr lang="en-CA" dirty="0"/>
          </a:p>
        </p:txBody>
      </p:sp>
      <p:pic>
        <p:nvPicPr>
          <p:cNvPr id="3" name="Picture 2">
            <a:extLst>
              <a:ext uri="{FF2B5EF4-FFF2-40B4-BE49-F238E27FC236}">
                <a16:creationId xmlns:a16="http://schemas.microsoft.com/office/drawing/2014/main" id="{B3556594-8825-B636-4928-0B50E722713F}"/>
              </a:ext>
            </a:extLst>
          </p:cNvPr>
          <p:cNvPicPr>
            <a:picLocks noChangeAspect="1"/>
          </p:cNvPicPr>
          <p:nvPr/>
        </p:nvPicPr>
        <p:blipFill rotWithShape="1">
          <a:blip r:embed="rId3"/>
          <a:srcRect l="24418" r="54763"/>
          <a:stretch/>
        </p:blipFill>
        <p:spPr>
          <a:xfrm>
            <a:off x="7692347" y="977444"/>
            <a:ext cx="2368628" cy="2047874"/>
          </a:xfrm>
          <a:prstGeom prst="rect">
            <a:avLst/>
          </a:prstGeom>
        </p:spPr>
      </p:pic>
    </p:spTree>
    <p:extLst>
      <p:ext uri="{BB962C8B-B14F-4D97-AF65-F5344CB8AC3E}">
        <p14:creationId xmlns:p14="http://schemas.microsoft.com/office/powerpoint/2010/main" val="947019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7A4DA-2B4C-8816-BA07-E2943568A1E8}"/>
              </a:ext>
            </a:extLst>
          </p:cNvPr>
          <p:cNvSpPr>
            <a:spLocks noGrp="1"/>
          </p:cNvSpPr>
          <p:nvPr>
            <p:ph type="title"/>
          </p:nvPr>
        </p:nvSpPr>
        <p:spPr>
          <a:xfrm>
            <a:off x="0" y="0"/>
            <a:ext cx="9258993" cy="676102"/>
          </a:xfrm>
          <a:solidFill>
            <a:schemeClr val="bg1"/>
          </a:solidFill>
        </p:spPr>
        <p:txBody>
          <a:bodyPr/>
          <a:lstStyle/>
          <a:p>
            <a:r>
              <a:rPr lang="en-US" dirty="0"/>
              <a:t>Challenge 3: Complex cavity shape</a:t>
            </a:r>
            <a:endParaRPr lang="en-CA" dirty="0"/>
          </a:p>
        </p:txBody>
      </p:sp>
      <p:pic>
        <p:nvPicPr>
          <p:cNvPr id="3" name="Picture 2">
            <a:extLst>
              <a:ext uri="{FF2B5EF4-FFF2-40B4-BE49-F238E27FC236}">
                <a16:creationId xmlns:a16="http://schemas.microsoft.com/office/drawing/2014/main" id="{3A0F562D-C17B-B122-7045-A31EBA7B5B5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4916" r="14909"/>
          <a:stretch/>
        </p:blipFill>
        <p:spPr>
          <a:xfrm>
            <a:off x="5379254" y="907153"/>
            <a:ext cx="6047691" cy="5043693"/>
          </a:xfrm>
          <a:prstGeom prst="rect">
            <a:avLst/>
          </a:prstGeom>
        </p:spPr>
      </p:pic>
      <p:sp>
        <p:nvSpPr>
          <p:cNvPr id="53" name="TextBox 52">
            <a:extLst>
              <a:ext uri="{FF2B5EF4-FFF2-40B4-BE49-F238E27FC236}">
                <a16:creationId xmlns:a16="http://schemas.microsoft.com/office/drawing/2014/main" id="{AA2C52D3-F2E0-1BAE-E6E2-946F776C67A9}"/>
              </a:ext>
            </a:extLst>
          </p:cNvPr>
          <p:cNvSpPr txBox="1"/>
          <p:nvPr/>
        </p:nvSpPr>
        <p:spPr>
          <a:xfrm>
            <a:off x="669602" y="1538673"/>
            <a:ext cx="4709652" cy="4047262"/>
          </a:xfrm>
          <a:prstGeom prst="rect">
            <a:avLst/>
          </a:prstGeom>
          <a:noFill/>
        </p:spPr>
        <p:txBody>
          <a:bodyPr wrap="square" rtlCol="0">
            <a:spAutoFit/>
          </a:bodyPr>
          <a:lstStyle/>
          <a:p>
            <a:pPr marL="285750" indent="-285750">
              <a:spcBef>
                <a:spcPts val="600"/>
              </a:spcBef>
              <a:buClr>
                <a:srgbClr val="04ADE2"/>
              </a:buClr>
              <a:buFont typeface="Wingdings" panose="05000000000000000000" pitchFamily="2" charset="2"/>
              <a:buChar char="§"/>
            </a:pPr>
            <a:r>
              <a:rPr lang="en-US" sz="2800" dirty="0"/>
              <a:t>Crab cavities have complex shapes further complicated by additional ports and waveguides for HOM extraction</a:t>
            </a:r>
          </a:p>
          <a:p>
            <a:pPr marL="285750" indent="-285750">
              <a:spcBef>
                <a:spcPts val="600"/>
              </a:spcBef>
              <a:buClr>
                <a:srgbClr val="04ADE2"/>
              </a:buClr>
              <a:buFont typeface="Wingdings" panose="05000000000000000000" pitchFamily="2" charset="2"/>
              <a:buChar char="§"/>
            </a:pPr>
            <a:r>
              <a:rPr lang="en-CA" sz="2800" dirty="0"/>
              <a:t>Requires many unique forming/machining and electron beam welding steps</a:t>
            </a:r>
          </a:p>
        </p:txBody>
      </p:sp>
    </p:spTree>
    <p:extLst>
      <p:ext uri="{BB962C8B-B14F-4D97-AF65-F5344CB8AC3E}">
        <p14:creationId xmlns:p14="http://schemas.microsoft.com/office/powerpoint/2010/main" val="221660559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9.6"/>
</p:tagLst>
</file>

<file path=ppt/theme/theme1.xml><?xml version="1.0" encoding="utf-8"?>
<a:theme xmlns:a="http://schemas.openxmlformats.org/drawingml/2006/main" name="PowerPoint Template (1)">
  <a:themeElements>
    <a:clrScheme name="TRIUMF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RIUMF_Light_03" id="{4D894E19-41A3-8842-A464-3F12065EEF05}" vid="{B960C763-9EE8-8C4A-B0B5-CE3D986AFAE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 Template (1)</Template>
  <TotalTime>9086</TotalTime>
  <Words>1322</Words>
  <Application>Microsoft Office PowerPoint</Application>
  <PresentationFormat>Widescreen</PresentationFormat>
  <Paragraphs>230</Paragraphs>
  <Slides>22</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0" baseType="lpstr">
      <vt:lpstr>MS Mincho</vt:lpstr>
      <vt:lpstr>Aptos</vt:lpstr>
      <vt:lpstr>Arial</vt:lpstr>
      <vt:lpstr>Calibri</vt:lpstr>
      <vt:lpstr>Myriad Pro</vt:lpstr>
      <vt:lpstr>Wingdings</vt:lpstr>
      <vt:lpstr>PowerPoint Template (1)</vt:lpstr>
      <vt:lpstr>Bitmap Image</vt:lpstr>
      <vt:lpstr>A Canadian Accelerator Contribution to the Electron Ion Collider </vt:lpstr>
      <vt:lpstr>PowerPoint Presentation</vt:lpstr>
      <vt:lpstr>EIC Accelerator R&amp;D scope overview</vt:lpstr>
      <vt:lpstr>PowerPoint Presentation</vt:lpstr>
      <vt:lpstr>What is a crab cavity?</vt:lpstr>
      <vt:lpstr>PowerPoint Presentation</vt:lpstr>
      <vt:lpstr>Challenge 1: Large crossing angle -&gt; high voltage -&gt; SRF technology</vt:lpstr>
      <vt:lpstr>Challenge 2: High beam current and short bunches -&gt; HOM excitation</vt:lpstr>
      <vt:lpstr>Challenge 3: Complex cavity shape</vt:lpstr>
      <vt:lpstr>TRIUMF’s SRF Capabilities</vt:lpstr>
      <vt:lpstr>PowerPoint Presentation</vt:lpstr>
      <vt:lpstr>SRF Technology at TRIUMF since 2001 –&gt; In house linear accelerators</vt:lpstr>
      <vt:lpstr>SRF Facilities</vt:lpstr>
      <vt:lpstr>PowerPoint Presentation</vt:lpstr>
      <vt:lpstr>PowerPoint Presentation</vt:lpstr>
      <vt:lpstr>The Proposal</vt:lpstr>
      <vt:lpstr>Canadian contribution to EIC</vt:lpstr>
      <vt:lpstr>Scope for EIC contribution</vt:lpstr>
      <vt:lpstr>Budget</vt:lpstr>
      <vt:lpstr>Funding and Timeline</vt:lpstr>
      <vt:lpstr>Summary</vt:lpstr>
      <vt:lpstr>Thank you!  Merci!</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Canadian contribution to HiLumi (and outlook to accelerator R&amp;D)</dc:title>
  <dc:creator>Robert Laxdal</dc:creator>
  <cp:lastModifiedBy>Bob Laxdal</cp:lastModifiedBy>
  <cp:revision>42</cp:revision>
  <dcterms:created xsi:type="dcterms:W3CDTF">2018-10-10T23:48:01Z</dcterms:created>
  <dcterms:modified xsi:type="dcterms:W3CDTF">2024-05-28T13:04:54Z</dcterms:modified>
</cp:coreProperties>
</file>