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554" r:id="rId2"/>
    <p:sldId id="868" r:id="rId3"/>
    <p:sldId id="869" r:id="rId4"/>
    <p:sldId id="870" r:id="rId5"/>
    <p:sldId id="871" r:id="rId6"/>
    <p:sldId id="872" r:id="rId7"/>
    <p:sldId id="873" r:id="rId8"/>
    <p:sldId id="874" r:id="rId9"/>
    <p:sldId id="875" r:id="rId10"/>
    <p:sldId id="876" r:id="rId11"/>
    <p:sldId id="907" r:id="rId12"/>
    <p:sldId id="905" r:id="rId13"/>
    <p:sldId id="906" r:id="rId14"/>
    <p:sldId id="840" r:id="rId15"/>
    <p:sldId id="841" r:id="rId16"/>
    <p:sldId id="842" r:id="rId17"/>
    <p:sldId id="843" r:id="rId18"/>
    <p:sldId id="880" r:id="rId19"/>
    <p:sldId id="882" r:id="rId20"/>
    <p:sldId id="881" r:id="rId21"/>
    <p:sldId id="908" r:id="rId22"/>
    <p:sldId id="884" r:id="rId23"/>
  </p:sldIdLst>
  <p:sldSz cx="9144000" cy="6858000" type="screen4x3"/>
  <p:notesSz cx="7102475" cy="102314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23">
          <p15:clr>
            <a:srgbClr val="A4A3A4"/>
          </p15:clr>
        </p15:guide>
        <p15:guide id="2" pos="223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0000FF"/>
    <a:srgbClr val="009900"/>
    <a:srgbClr val="FF6600"/>
    <a:srgbClr val="009999"/>
    <a:srgbClr val="ECE106"/>
    <a:srgbClr val="0066FF"/>
    <a:srgbClr val="FFFFCC"/>
    <a:srgbClr val="800000"/>
    <a:srgbClr val="FFFF00"/>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0238" autoAdjust="0"/>
  </p:normalViewPr>
  <p:slideViewPr>
    <p:cSldViewPr>
      <p:cViewPr varScale="1">
        <p:scale>
          <a:sx n="57" d="100"/>
          <a:sy n="57" d="100"/>
        </p:scale>
        <p:origin x="1040" y="4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44" d="100"/>
          <a:sy n="44" d="100"/>
        </p:scale>
        <p:origin x="-2424" y="-91"/>
      </p:cViewPr>
      <p:guideLst>
        <p:guide orient="horz" pos="3223"/>
        <p:guide pos="223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77951" cy="51101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4022937" y="1"/>
            <a:ext cx="3077951" cy="511016"/>
          </a:xfrm>
          <a:prstGeom prst="rect">
            <a:avLst/>
          </a:prstGeom>
        </p:spPr>
        <p:txBody>
          <a:bodyPr vert="horz" lIns="91440" tIns="45720" rIns="91440" bIns="45720" rtlCol="0"/>
          <a:lstStyle>
            <a:lvl1pPr algn="r">
              <a:defRPr sz="1200"/>
            </a:lvl1pPr>
          </a:lstStyle>
          <a:p>
            <a:fld id="{BC80D4AD-B982-416B-A146-E16FD848B148}" type="datetimeFigureOut">
              <a:rPr lang="en-GB" smtClean="0"/>
              <a:t>07/07/2022</a:t>
            </a:fld>
            <a:endParaRPr lang="en-GB"/>
          </a:p>
        </p:txBody>
      </p:sp>
      <p:sp>
        <p:nvSpPr>
          <p:cNvPr id="4" name="Footer Placeholder 3"/>
          <p:cNvSpPr>
            <a:spLocks noGrp="1"/>
          </p:cNvSpPr>
          <p:nvPr>
            <p:ph type="ftr" sz="quarter" idx="2"/>
          </p:nvPr>
        </p:nvSpPr>
        <p:spPr>
          <a:xfrm>
            <a:off x="0" y="9718835"/>
            <a:ext cx="3077951" cy="511016"/>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4022937" y="9718835"/>
            <a:ext cx="3077951" cy="511016"/>
          </a:xfrm>
          <a:prstGeom prst="rect">
            <a:avLst/>
          </a:prstGeom>
        </p:spPr>
        <p:txBody>
          <a:bodyPr vert="horz" lIns="91440" tIns="45720" rIns="91440" bIns="45720" rtlCol="0" anchor="b"/>
          <a:lstStyle>
            <a:lvl1pPr algn="r">
              <a:defRPr sz="1200"/>
            </a:lvl1pPr>
          </a:lstStyle>
          <a:p>
            <a:fld id="{82435556-22AD-4D23-B869-DD8DF2034EE1}" type="slidenum">
              <a:rPr lang="en-GB" smtClean="0"/>
              <a:t>‹#›</a:t>
            </a:fld>
            <a:endParaRPr lang="en-GB"/>
          </a:p>
        </p:txBody>
      </p:sp>
    </p:spTree>
    <p:extLst>
      <p:ext uri="{BB962C8B-B14F-4D97-AF65-F5344CB8AC3E}">
        <p14:creationId xmlns:p14="http://schemas.microsoft.com/office/powerpoint/2010/main" val="34134130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77739" cy="511572"/>
          </a:xfrm>
          <a:prstGeom prst="rect">
            <a:avLst/>
          </a:prstGeom>
        </p:spPr>
        <p:txBody>
          <a:bodyPr vert="horz" lIns="99048" tIns="49524" rIns="99048" bIns="49524" rtlCol="0"/>
          <a:lstStyle>
            <a:lvl1pPr algn="l">
              <a:defRPr sz="1300"/>
            </a:lvl1pPr>
          </a:lstStyle>
          <a:p>
            <a:endParaRPr lang="en-GB"/>
          </a:p>
        </p:txBody>
      </p:sp>
      <p:sp>
        <p:nvSpPr>
          <p:cNvPr id="3" name="Date Placeholder 2"/>
          <p:cNvSpPr>
            <a:spLocks noGrp="1"/>
          </p:cNvSpPr>
          <p:nvPr>
            <p:ph type="dt" idx="1"/>
          </p:nvPr>
        </p:nvSpPr>
        <p:spPr>
          <a:xfrm>
            <a:off x="4023093" y="1"/>
            <a:ext cx="3077739" cy="511572"/>
          </a:xfrm>
          <a:prstGeom prst="rect">
            <a:avLst/>
          </a:prstGeom>
        </p:spPr>
        <p:txBody>
          <a:bodyPr vert="horz" lIns="99048" tIns="49524" rIns="99048" bIns="49524" rtlCol="0"/>
          <a:lstStyle>
            <a:lvl1pPr algn="r">
              <a:defRPr sz="1300"/>
            </a:lvl1pPr>
          </a:lstStyle>
          <a:p>
            <a:fld id="{E7A1BB4D-9B76-405F-88D9-83048B330A62}" type="datetimeFigureOut">
              <a:rPr lang="en-GB" smtClean="0"/>
              <a:t>07/07/2022</a:t>
            </a:fld>
            <a:endParaRPr lang="en-GB"/>
          </a:p>
        </p:txBody>
      </p:sp>
      <p:sp>
        <p:nvSpPr>
          <p:cNvPr id="4" name="Slide Image Placeholder 3"/>
          <p:cNvSpPr>
            <a:spLocks noGrp="1" noRot="1" noChangeAspect="1"/>
          </p:cNvSpPr>
          <p:nvPr>
            <p:ph type="sldImg" idx="2"/>
          </p:nvPr>
        </p:nvSpPr>
        <p:spPr>
          <a:xfrm>
            <a:off x="993775" y="768350"/>
            <a:ext cx="5114925" cy="3835400"/>
          </a:xfrm>
          <a:prstGeom prst="rect">
            <a:avLst/>
          </a:prstGeom>
          <a:noFill/>
          <a:ln w="12700">
            <a:solidFill>
              <a:prstClr val="black"/>
            </a:solidFill>
          </a:ln>
        </p:spPr>
        <p:txBody>
          <a:bodyPr vert="horz" lIns="99048" tIns="49524" rIns="99048" bIns="49524" rtlCol="0" anchor="ctr"/>
          <a:lstStyle/>
          <a:p>
            <a:endParaRPr lang="en-GB"/>
          </a:p>
        </p:txBody>
      </p:sp>
      <p:sp>
        <p:nvSpPr>
          <p:cNvPr id="5" name="Notes Placeholder 4"/>
          <p:cNvSpPr>
            <a:spLocks noGrp="1"/>
          </p:cNvSpPr>
          <p:nvPr>
            <p:ph type="body" sz="quarter" idx="3"/>
          </p:nvPr>
        </p:nvSpPr>
        <p:spPr>
          <a:xfrm>
            <a:off x="710248" y="4859933"/>
            <a:ext cx="5681980" cy="4604147"/>
          </a:xfrm>
          <a:prstGeom prst="rect">
            <a:avLst/>
          </a:prstGeom>
        </p:spPr>
        <p:txBody>
          <a:bodyPr vert="horz" lIns="99048" tIns="49524" rIns="99048" bIns="4952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18091"/>
            <a:ext cx="3077739" cy="511572"/>
          </a:xfrm>
          <a:prstGeom prst="rect">
            <a:avLst/>
          </a:prstGeom>
        </p:spPr>
        <p:txBody>
          <a:bodyPr vert="horz" lIns="99048" tIns="49524" rIns="99048" bIns="49524" rtlCol="0" anchor="b"/>
          <a:lstStyle>
            <a:lvl1pPr algn="l">
              <a:defRPr sz="1300"/>
            </a:lvl1pPr>
          </a:lstStyle>
          <a:p>
            <a:endParaRPr lang="en-GB"/>
          </a:p>
        </p:txBody>
      </p:sp>
      <p:sp>
        <p:nvSpPr>
          <p:cNvPr id="7" name="Slide Number Placeholder 6"/>
          <p:cNvSpPr>
            <a:spLocks noGrp="1"/>
          </p:cNvSpPr>
          <p:nvPr>
            <p:ph type="sldNum" sz="quarter" idx="5"/>
          </p:nvPr>
        </p:nvSpPr>
        <p:spPr>
          <a:xfrm>
            <a:off x="4023093" y="9718091"/>
            <a:ext cx="3077739" cy="511572"/>
          </a:xfrm>
          <a:prstGeom prst="rect">
            <a:avLst/>
          </a:prstGeom>
        </p:spPr>
        <p:txBody>
          <a:bodyPr vert="horz" lIns="99048" tIns="49524" rIns="99048" bIns="49524" rtlCol="0" anchor="b"/>
          <a:lstStyle>
            <a:lvl1pPr algn="r">
              <a:defRPr sz="1300"/>
            </a:lvl1pPr>
          </a:lstStyle>
          <a:p>
            <a:fld id="{9553F55D-4D7B-4F45-8C16-225C2FCDB573}" type="slidenum">
              <a:rPr lang="en-GB" smtClean="0"/>
              <a:t>‹#›</a:t>
            </a:fld>
            <a:endParaRPr lang="en-GB"/>
          </a:p>
        </p:txBody>
      </p:sp>
    </p:spTree>
    <p:extLst>
      <p:ext uri="{BB962C8B-B14F-4D97-AF65-F5344CB8AC3E}">
        <p14:creationId xmlns:p14="http://schemas.microsoft.com/office/powerpoint/2010/main" val="3467618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3775" y="768350"/>
            <a:ext cx="5114925" cy="38354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553F55D-4D7B-4F45-8C16-225C2FCDB573}" type="slidenum">
              <a:rPr lang="en-GB" smtClean="0"/>
              <a:t>1</a:t>
            </a:fld>
            <a:endParaRPr lang="en-GB"/>
          </a:p>
        </p:txBody>
      </p:sp>
    </p:spTree>
    <p:extLst>
      <p:ext uri="{BB962C8B-B14F-4D97-AF65-F5344CB8AC3E}">
        <p14:creationId xmlns:p14="http://schemas.microsoft.com/office/powerpoint/2010/main" val="30584580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553F55D-4D7B-4F45-8C16-225C2FCDB573}" type="slidenum">
              <a:rPr lang="en-GB" smtClean="0"/>
              <a:t>10</a:t>
            </a:fld>
            <a:endParaRPr lang="en-GB"/>
          </a:p>
        </p:txBody>
      </p:sp>
    </p:spTree>
    <p:extLst>
      <p:ext uri="{BB962C8B-B14F-4D97-AF65-F5344CB8AC3E}">
        <p14:creationId xmlns:p14="http://schemas.microsoft.com/office/powerpoint/2010/main" val="1862627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553F55D-4D7B-4F45-8C16-225C2FCDB573}" type="slidenum">
              <a:rPr lang="en-GB" smtClean="0"/>
              <a:t>11</a:t>
            </a:fld>
            <a:endParaRPr lang="en-GB"/>
          </a:p>
        </p:txBody>
      </p:sp>
    </p:spTree>
    <p:extLst>
      <p:ext uri="{BB962C8B-B14F-4D97-AF65-F5344CB8AC3E}">
        <p14:creationId xmlns:p14="http://schemas.microsoft.com/office/powerpoint/2010/main" val="1505770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3775" y="768350"/>
            <a:ext cx="5114925" cy="38354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3666402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3"/>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8"/>
            <a:ext cx="2133600" cy="365125"/>
          </a:xfrm>
          <a:prstGeom prst="rect">
            <a:avLst/>
          </a:prstGeom>
        </p:spPr>
        <p:txBody>
          <a:bodyPr/>
          <a:lstStyle/>
          <a:p>
            <a:fld id="{1D8BD707-D9CF-40AE-B4C6-C98DA3205C09}" type="datetimeFigureOut">
              <a:rPr lang="en-US" smtClean="0"/>
              <a:pPr/>
              <a:t>7/7/2022</a:t>
            </a:fld>
            <a:endParaRPr lang="en-US"/>
          </a:p>
        </p:txBody>
      </p:sp>
      <p:sp>
        <p:nvSpPr>
          <p:cNvPr id="5" name="Footer Placeholder 4"/>
          <p:cNvSpPr>
            <a:spLocks noGrp="1"/>
          </p:cNvSpPr>
          <p:nvPr>
            <p:ph type="ftr" sz="quarter" idx="11"/>
          </p:nvPr>
        </p:nvSpPr>
        <p:spPr>
          <a:xfrm>
            <a:off x="3124200" y="6356358"/>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8"/>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6"/>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6"/>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8"/>
            <a:ext cx="2133600" cy="365125"/>
          </a:xfrm>
          <a:prstGeom prst="rect">
            <a:avLst/>
          </a:prstGeom>
        </p:spPr>
        <p:txBody>
          <a:bodyPr/>
          <a:lstStyle/>
          <a:p>
            <a:fld id="{1D8BD707-D9CF-40AE-B4C6-C98DA3205C09}" type="datetimeFigureOut">
              <a:rPr lang="en-US" smtClean="0"/>
              <a:pPr/>
              <a:t>7/7/2022</a:t>
            </a:fld>
            <a:endParaRPr lang="en-US"/>
          </a:p>
        </p:txBody>
      </p:sp>
      <p:sp>
        <p:nvSpPr>
          <p:cNvPr id="5" name="Footer Placeholder 4"/>
          <p:cNvSpPr>
            <a:spLocks noGrp="1"/>
          </p:cNvSpPr>
          <p:nvPr>
            <p:ph type="ftr" sz="quarter" idx="11"/>
          </p:nvPr>
        </p:nvSpPr>
        <p:spPr>
          <a:xfrm>
            <a:off x="3124200" y="6356358"/>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8"/>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ud">
    <p:spTree>
      <p:nvGrpSpPr>
        <p:cNvPr id="1" name=""/>
        <p:cNvGrpSpPr/>
        <p:nvPr/>
      </p:nvGrpSpPr>
      <p:grpSpPr>
        <a:xfrm>
          <a:off x="0" y="0"/>
          <a:ext cx="0" cy="0"/>
          <a:chOff x="0" y="0"/>
          <a:chExt cx="0" cy="0"/>
        </a:xfrm>
      </p:grpSpPr>
      <p:sp>
        <p:nvSpPr>
          <p:cNvPr id="9" name="Text Placeholder 2"/>
          <p:cNvSpPr>
            <a:spLocks noGrp="1"/>
          </p:cNvSpPr>
          <p:nvPr>
            <p:ph idx="1"/>
          </p:nvPr>
        </p:nvSpPr>
        <p:spPr>
          <a:xfrm>
            <a:off x="609600" y="1752609"/>
            <a:ext cx="8229600" cy="4525963"/>
          </a:xfrm>
          <a:prstGeom prst="rect">
            <a:avLst/>
          </a:prstGeom>
        </p:spPr>
        <p:txBody>
          <a:bodyPr vert="horz" lIns="91417" tIns="45709" rIns="91417" bIns="45709"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80618956"/>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198484172"/>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4092572073"/>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8"/>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8"/>
            <a:ext cx="2133600" cy="365125"/>
          </a:xfrm>
          <a:prstGeom prst="rect">
            <a:avLst/>
          </a:prstGeom>
        </p:spPr>
        <p:txBody>
          <a:bodyPr/>
          <a:lstStyle/>
          <a:p>
            <a:fld id="{1D8BD707-D9CF-40AE-B4C6-C98DA3205C09}" type="datetimeFigureOut">
              <a:rPr lang="en-US" smtClean="0"/>
              <a:pPr/>
              <a:t>7/7/2022</a:t>
            </a:fld>
            <a:endParaRPr lang="en-US"/>
          </a:p>
        </p:txBody>
      </p:sp>
      <p:sp>
        <p:nvSpPr>
          <p:cNvPr id="6" name="Footer Placeholder 5"/>
          <p:cNvSpPr>
            <a:spLocks noGrp="1"/>
          </p:cNvSpPr>
          <p:nvPr>
            <p:ph type="ftr" sz="quarter" idx="11"/>
          </p:nvPr>
        </p:nvSpPr>
        <p:spPr>
          <a:xfrm>
            <a:off x="3124200" y="6356358"/>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8"/>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8"/>
            <a:ext cx="2133600" cy="365125"/>
          </a:xfrm>
          <a:prstGeom prst="rect">
            <a:avLst/>
          </a:prstGeom>
        </p:spPr>
        <p:txBody>
          <a:bodyPr/>
          <a:lstStyle/>
          <a:p>
            <a:fld id="{1D8BD707-D9CF-40AE-B4C6-C98DA3205C09}" type="datetimeFigureOut">
              <a:rPr lang="en-US" smtClean="0"/>
              <a:pPr/>
              <a:t>7/7/2022</a:t>
            </a:fld>
            <a:endParaRPr lang="en-US"/>
          </a:p>
        </p:txBody>
      </p:sp>
      <p:sp>
        <p:nvSpPr>
          <p:cNvPr id="8" name="Footer Placeholder 7"/>
          <p:cNvSpPr>
            <a:spLocks noGrp="1"/>
          </p:cNvSpPr>
          <p:nvPr>
            <p:ph type="ftr" sz="quarter" idx="11"/>
          </p:nvPr>
        </p:nvSpPr>
        <p:spPr>
          <a:xfrm>
            <a:off x="3124200" y="6356358"/>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8"/>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3"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8"/>
            <a:ext cx="2133600" cy="365125"/>
          </a:xfrm>
          <a:prstGeom prst="rect">
            <a:avLst/>
          </a:prstGeom>
        </p:spPr>
        <p:txBody>
          <a:bodyPr/>
          <a:lstStyle/>
          <a:p>
            <a:fld id="{1D8BD707-D9CF-40AE-B4C6-C98DA3205C09}" type="datetimeFigureOut">
              <a:rPr lang="en-US" smtClean="0"/>
              <a:pPr/>
              <a:t>7/7/2022</a:t>
            </a:fld>
            <a:endParaRPr lang="en-US"/>
          </a:p>
        </p:txBody>
      </p:sp>
      <p:sp>
        <p:nvSpPr>
          <p:cNvPr id="6" name="Footer Placeholder 5"/>
          <p:cNvSpPr>
            <a:spLocks noGrp="1"/>
          </p:cNvSpPr>
          <p:nvPr>
            <p:ph type="ftr" sz="quarter" idx="11"/>
          </p:nvPr>
        </p:nvSpPr>
        <p:spPr>
          <a:xfrm>
            <a:off x="3124200" y="6356358"/>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8"/>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8"/>
            <a:ext cx="2133600" cy="365125"/>
          </a:xfrm>
          <a:prstGeom prst="rect">
            <a:avLst/>
          </a:prstGeom>
        </p:spPr>
        <p:txBody>
          <a:bodyPr/>
          <a:lstStyle/>
          <a:p>
            <a:fld id="{1D8BD707-D9CF-40AE-B4C6-C98DA3205C09}" type="datetimeFigureOut">
              <a:rPr lang="en-US" smtClean="0"/>
              <a:pPr/>
              <a:t>7/7/2022</a:t>
            </a:fld>
            <a:endParaRPr lang="en-US"/>
          </a:p>
        </p:txBody>
      </p:sp>
      <p:sp>
        <p:nvSpPr>
          <p:cNvPr id="6" name="Footer Placeholder 5"/>
          <p:cNvSpPr>
            <a:spLocks noGrp="1"/>
          </p:cNvSpPr>
          <p:nvPr>
            <p:ph type="ftr" sz="quarter" idx="11"/>
          </p:nvPr>
        </p:nvSpPr>
        <p:spPr>
          <a:xfrm>
            <a:off x="3124200" y="6356358"/>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8"/>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76208"/>
            <a:ext cx="7239000" cy="1123785"/>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04800" y="1295401"/>
            <a:ext cx="8534400" cy="48006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26" name="Picture 2"/>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8077200" y="0"/>
            <a:ext cx="1066800" cy="832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Date Placeholder 3"/>
          <p:cNvSpPr txBox="1">
            <a:spLocks/>
          </p:cNvSpPr>
          <p:nvPr/>
        </p:nvSpPr>
        <p:spPr>
          <a:xfrm>
            <a:off x="0" y="6569083"/>
            <a:ext cx="21336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20/05/2022</a:t>
            </a:r>
          </a:p>
        </p:txBody>
      </p:sp>
      <p:sp>
        <p:nvSpPr>
          <p:cNvPr id="10" name="Footer Placeholder 4"/>
          <p:cNvSpPr txBox="1">
            <a:spLocks/>
          </p:cNvSpPr>
          <p:nvPr/>
        </p:nvSpPr>
        <p:spPr>
          <a:xfrm>
            <a:off x="1447800" y="6569083"/>
            <a:ext cx="640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baseline="0" dirty="0">
                <a:solidFill>
                  <a:schemeClr val="tx1">
                    <a:tint val="75000"/>
                  </a:schemeClr>
                </a:solidFill>
              </a:rPr>
              <a:t>ECFA Detector R&amp;D:  Phil Allport </a:t>
            </a:r>
            <a:endParaRPr lang="en-US" dirty="0">
              <a:solidFill>
                <a:schemeClr val="tx1">
                  <a:lumMod val="65000"/>
                  <a:lumOff val="35000"/>
                </a:schemeClr>
              </a:solidFill>
            </a:endParaRPr>
          </a:p>
        </p:txBody>
      </p:sp>
      <p:sp>
        <p:nvSpPr>
          <p:cNvPr id="11" name="Slide Number Placeholder 5"/>
          <p:cNvSpPr txBox="1">
            <a:spLocks/>
          </p:cNvSpPr>
          <p:nvPr/>
        </p:nvSpPr>
        <p:spPr>
          <a:xfrm>
            <a:off x="6934200" y="6569083"/>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F15528-21DE-4FAA-801E-634DDDAF4B2B}" type="slidenum">
              <a:rPr lang="en-US" smtClean="0"/>
              <a:pPr/>
              <a:t>‹#›</a:t>
            </a:fld>
            <a:endParaRPr lang="en-US" dirty="0"/>
          </a:p>
        </p:txBody>
      </p:sp>
      <p:pic>
        <p:nvPicPr>
          <p:cNvPr id="13" name="Picture 12" descr="C:\Users\sp\Desktop\BILPA Website V2\images\BILPABanner.png"/>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76201" y="61800"/>
            <a:ext cx="1524000" cy="354252"/>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txStyles>
    <p:title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Clr>
          <a:srgbClr val="FF0000"/>
        </a:buClr>
        <a:buFont typeface="Arial" pitchFamily="34" charset="0"/>
        <a:buChar char="•"/>
        <a:defRPr sz="2800" b="1"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FF0000"/>
        </a:buClr>
        <a:buFont typeface="Arial" pitchFamily="34" charset="0"/>
        <a:buChar char="–"/>
        <a:defRPr sz="2400" b="1"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FF0000"/>
        </a:buClr>
        <a:buFont typeface="Arial" pitchFamily="34" charset="0"/>
        <a:buChar char="•"/>
        <a:defRPr sz="2000" b="1"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FF0000"/>
        </a:buClr>
        <a:buFont typeface="Arial" pitchFamily="34" charset="0"/>
        <a:buChar char="–"/>
        <a:defRPr sz="1800" b="1"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FF0000"/>
        </a:buClr>
        <a:buFont typeface="Arial" pitchFamily="34" charset="0"/>
        <a:buChar char="»"/>
        <a:defRPr sz="1800" b="1"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14.png"/><Relationship Id="rId18" Type="http://schemas.openxmlformats.org/officeDocument/2006/relationships/image" Target="../media/image19.png"/><Relationship Id="rId3" Type="http://schemas.openxmlformats.org/officeDocument/2006/relationships/image" Target="../media/image4.png"/><Relationship Id="rId21" Type="http://schemas.openxmlformats.org/officeDocument/2006/relationships/image" Target="../media/image22.jpeg"/><Relationship Id="rId7" Type="http://schemas.openxmlformats.org/officeDocument/2006/relationships/image" Target="../media/image8.jpeg"/><Relationship Id="rId12" Type="http://schemas.openxmlformats.org/officeDocument/2006/relationships/image" Target="../media/image13.jpeg"/><Relationship Id="rId17" Type="http://schemas.openxmlformats.org/officeDocument/2006/relationships/image" Target="../media/image18.png"/><Relationship Id="rId25" Type="http://schemas.openxmlformats.org/officeDocument/2006/relationships/image" Target="../media/image26.jpeg"/><Relationship Id="rId2" Type="http://schemas.openxmlformats.org/officeDocument/2006/relationships/notesSlide" Target="../notesSlides/notesSlide1.xml"/><Relationship Id="rId16" Type="http://schemas.openxmlformats.org/officeDocument/2006/relationships/image" Target="../media/image17.png"/><Relationship Id="rId20" Type="http://schemas.openxmlformats.org/officeDocument/2006/relationships/image" Target="../media/image21.jpeg"/><Relationship Id="rId1" Type="http://schemas.openxmlformats.org/officeDocument/2006/relationships/slideLayout" Target="../slideLayouts/slideLayout12.xml"/><Relationship Id="rId6" Type="http://schemas.openxmlformats.org/officeDocument/2006/relationships/image" Target="../media/image7.jpeg"/><Relationship Id="rId11" Type="http://schemas.openxmlformats.org/officeDocument/2006/relationships/image" Target="../media/image12.png"/><Relationship Id="rId24" Type="http://schemas.openxmlformats.org/officeDocument/2006/relationships/image" Target="../media/image25.jpeg"/><Relationship Id="rId5" Type="http://schemas.openxmlformats.org/officeDocument/2006/relationships/image" Target="../media/image6.jpeg"/><Relationship Id="rId15" Type="http://schemas.openxmlformats.org/officeDocument/2006/relationships/image" Target="../media/image16.png"/><Relationship Id="rId23" Type="http://schemas.openxmlformats.org/officeDocument/2006/relationships/image" Target="../media/image24.jpeg"/><Relationship Id="rId10" Type="http://schemas.openxmlformats.org/officeDocument/2006/relationships/image" Target="../media/image11.png"/><Relationship Id="rId19" Type="http://schemas.openxmlformats.org/officeDocument/2006/relationships/image" Target="../media/image20.png"/><Relationship Id="rId4" Type="http://schemas.openxmlformats.org/officeDocument/2006/relationships/image" Target="../media/image5.tiff"/><Relationship Id="rId9" Type="http://schemas.openxmlformats.org/officeDocument/2006/relationships/image" Target="../media/image10.png"/><Relationship Id="rId14" Type="http://schemas.openxmlformats.org/officeDocument/2006/relationships/image" Target="../media/image15.png"/><Relationship Id="rId22" Type="http://schemas.openxmlformats.org/officeDocument/2006/relationships/image" Target="../media/image23.jpeg"/></Relationships>
</file>

<file path=ppt/slides/_rels/slide1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hyperlink" Target="http://cds.cern.ch/record/2784893/files/Synopsis%20of%20the%20ECFA%20Detector%20R%26D%20Roadmap.pdf?version=1" TargetMode="External"/><Relationship Id="rId4" Type="http://schemas.openxmlformats.org/officeDocument/2006/relationships/image" Target="../media/image47.png"/></Relationships>
</file>

<file path=ppt/slides/_rels/slide1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hyperlink" Target="http://cds.cern.ch/record/2784893/files/Synopsis%20of%20the%20ECFA%20Detector%20R%26D%20Roadmap.pdf?version=1" TargetMode="External"/><Relationship Id="rId4" Type="http://schemas.openxmlformats.org/officeDocument/2006/relationships/image" Target="../media/image47.png"/></Relationships>
</file>

<file path=ppt/slides/_rels/slide12.xml.rels><?xml version="1.0" encoding="UTF-8" standalone="yes"?>
<Relationships xmlns="http://schemas.openxmlformats.org/package/2006/relationships"><Relationship Id="rId8" Type="http://schemas.openxmlformats.org/officeDocument/2006/relationships/hyperlink" Target="https://indico.cern.ch/event/1085137/contributions/4562906/" TargetMode="External"/><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3.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hyperlink" Target="https://indico.cern.ch/event/1085137/contributions/4562906/" TargetMode="External"/><Relationship Id="rId2" Type="http://schemas.openxmlformats.org/officeDocument/2006/relationships/image" Target="../media/image54.png"/><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14.xml.rels><?xml version="1.0" encoding="UTF-8" standalone="yes"?>
<Relationships xmlns="http://schemas.openxmlformats.org/package/2006/relationships"><Relationship Id="rId2" Type="http://schemas.openxmlformats.org/officeDocument/2006/relationships/hyperlink" Target="https://indico.cern.ch/event/1085137/contributions/4562906/"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https://indico.cern.ch/event/1085137/contributions/4562906/"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hyperlink" Target="https://indico.cern.ch/event/1085137/contributions/4562906/"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hyperlink" Target="https://indico.cern.ch/event/1085137/contributions/4562906/"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dx.doi.org/10.1098/rsta.2014.0037" TargetMode="External"/><Relationship Id="rId7" Type="http://schemas.openxmlformats.org/officeDocument/2006/relationships/image" Target="../media/image63.png"/><Relationship Id="rId2" Type="http://schemas.openxmlformats.org/officeDocument/2006/relationships/image" Target="../media/image59.png"/><Relationship Id="rId1" Type="http://schemas.openxmlformats.org/officeDocument/2006/relationships/slideLayout" Target="../slideLayouts/slideLayout7.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19.xml.rels><?xml version="1.0" encoding="UTF-8" standalone="yes"?>
<Relationships xmlns="http://schemas.openxmlformats.org/package/2006/relationships"><Relationship Id="rId3" Type="http://schemas.openxmlformats.org/officeDocument/2006/relationships/hyperlink" Target="https://ep-rnd.web.cern.ch/" TargetMode="External"/><Relationship Id="rId2" Type="http://schemas.openxmlformats.org/officeDocument/2006/relationships/image" Target="../media/image64.png"/><Relationship Id="rId1" Type="http://schemas.openxmlformats.org/officeDocument/2006/relationships/slideLayout" Target="../slideLayouts/slideLayout7.xml"/><Relationship Id="rId4" Type="http://schemas.openxmlformats.org/officeDocument/2006/relationships/image" Target="../media/image65.png"/></Relationships>
</file>

<file path=ppt/slides/_rels/slide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 Id="rId6" Type="http://schemas.openxmlformats.org/officeDocument/2006/relationships/hyperlink" Target="https://home.cern/news/news/cern/cerns-horizon-europe-projects-flying" TargetMode="External"/><Relationship Id="rId5" Type="http://schemas.openxmlformats.org/officeDocument/2006/relationships/hyperlink" Target="https://aidainnova.web.cern.ch/work-packages" TargetMode="External"/><Relationship Id="rId4" Type="http://schemas.openxmlformats.org/officeDocument/2006/relationships/image" Target="../media/image68.png"/></Relationships>
</file>

<file path=ppt/slides/_rels/slide21.xml.rels><?xml version="1.0" encoding="UTF-8" standalone="yes"?>
<Relationships xmlns="http://schemas.openxmlformats.org/package/2006/relationships"><Relationship Id="rId2" Type="http://schemas.openxmlformats.org/officeDocument/2006/relationships/hyperlink" Target="https://indico.cern.ch/event/1133070/contributions/4805134/attachments/2430530/4161870/ECFA_RRB_Detector_Roadmap_2022.04.25.pdf" TargetMode="Externa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indico.cern.ch/event/994685/"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indico.cern.ch/e/ECFADetectorRDRoadmap" TargetMode="External"/><Relationship Id="rId2" Type="http://schemas.openxmlformats.org/officeDocument/2006/relationships/image" Target="../media/image30.png"/><Relationship Id="rId1" Type="http://schemas.openxmlformats.org/officeDocument/2006/relationships/slideLayout" Target="../slideLayouts/slideLayout13.xml"/><Relationship Id="rId4" Type="http://schemas.openxmlformats.org/officeDocument/2006/relationships/hyperlink" Target="http://cds.cern.ch/record/2784893/files/"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hyperlink" Target="http://cds.cern.ch/record/2784893/files/" TargetMode="External"/><Relationship Id="rId5" Type="http://schemas.openxmlformats.org/officeDocument/2006/relationships/hyperlink" Target="https://indico.cern.ch/event/1085137/" TargetMode="External"/><Relationship Id="rId4" Type="http://schemas.openxmlformats.org/officeDocument/2006/relationships/hyperlink" Target="https://indico.cern.ch/e/ECFADetectorRDRoadmap"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hyperlink" Target="https://indico.cern.ch/e/ECFADetectorRDRoadmap" TargetMode="External"/><Relationship Id="rId2" Type="http://schemas.openxmlformats.org/officeDocument/2006/relationships/image" Target="../media/image34.png"/><Relationship Id="rId1" Type="http://schemas.openxmlformats.org/officeDocument/2006/relationships/slideLayout" Target="../slideLayouts/slideLayout7.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9.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jpeg"/><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 Id="rId9" Type="http://schemas.openxmlformats.org/officeDocument/2006/relationships/hyperlink" Target="http://cds.cern.ch/record/2784893/fil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icture containing stationary, case&#10;&#10;Description automatically generated">
            <a:extLst>
              <a:ext uri="{FF2B5EF4-FFF2-40B4-BE49-F238E27FC236}">
                <a16:creationId xmlns:a16="http://schemas.microsoft.com/office/drawing/2014/main" id="{1F4B522D-BEB4-9B70-FBCB-A00ACAEE3AF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6400" y="5562681"/>
            <a:ext cx="1272067" cy="1066719"/>
          </a:xfrm>
          <a:prstGeom prst="rect">
            <a:avLst/>
          </a:prstGeom>
        </p:spPr>
      </p:pic>
      <p:sp>
        <p:nvSpPr>
          <p:cNvPr id="2" name="Title 1"/>
          <p:cNvSpPr>
            <a:spLocks noGrp="1"/>
          </p:cNvSpPr>
          <p:nvPr>
            <p:ph type="title" idx="4294967295"/>
          </p:nvPr>
        </p:nvSpPr>
        <p:spPr>
          <a:xfrm>
            <a:off x="1170000" y="0"/>
            <a:ext cx="7620000" cy="2133600"/>
          </a:xfrm>
        </p:spPr>
        <p:txBody>
          <a:bodyPr anchor="t">
            <a:normAutofit/>
          </a:bodyPr>
          <a:lstStyle/>
          <a:p>
            <a:r>
              <a:rPr lang="en-GB" sz="2200" dirty="0"/>
              <a:t>Detector R&amp;D plans: the ECFA R&amp;D Roadmap</a:t>
            </a:r>
            <a:br>
              <a:rPr lang="en-GB" sz="4000" dirty="0"/>
            </a:br>
            <a:br>
              <a:rPr lang="en-GB" sz="800" dirty="0"/>
            </a:br>
            <a:r>
              <a:rPr lang="en-US" altLang="en-US" sz="1400" dirty="0">
                <a:solidFill>
                  <a:schemeClr val="tx1"/>
                </a:solidFill>
                <a:effectLst/>
              </a:rPr>
              <a:t>P. Allport</a:t>
            </a:r>
            <a:br>
              <a:rPr lang="en-US" altLang="en-US" sz="1400" b="0" dirty="0">
                <a:solidFill>
                  <a:schemeClr val="tx1"/>
                </a:solidFill>
                <a:effectLst/>
              </a:rPr>
            </a:br>
            <a:r>
              <a:rPr lang="en-GB" sz="1600" dirty="0">
                <a:solidFill>
                  <a:srgbClr val="C00000"/>
                </a:solidFill>
                <a:effectLst/>
              </a:rPr>
              <a:t>Birmingham </a:t>
            </a:r>
            <a:br>
              <a:rPr lang="en-GB" sz="1600" dirty="0">
                <a:solidFill>
                  <a:srgbClr val="C00000"/>
                </a:solidFill>
                <a:effectLst/>
              </a:rPr>
            </a:br>
            <a:br>
              <a:rPr lang="en-GB" sz="1600" dirty="0">
                <a:solidFill>
                  <a:srgbClr val="C00000"/>
                </a:solidFill>
                <a:effectLst/>
              </a:rPr>
            </a:br>
            <a:r>
              <a:rPr lang="en-GB" sz="1600" b="0" dirty="0">
                <a:solidFill>
                  <a:schemeClr val="tx1"/>
                </a:solidFill>
              </a:rPr>
              <a:t>FCC-UK-</a:t>
            </a:r>
            <a:r>
              <a:rPr lang="en-GB" sz="1600" b="0" dirty="0" err="1">
                <a:solidFill>
                  <a:schemeClr val="tx1"/>
                </a:solidFill>
              </a:rPr>
              <a:t>hh</a:t>
            </a:r>
            <a:r>
              <a:rPr lang="en-GB" sz="1600" b="0" dirty="0">
                <a:solidFill>
                  <a:schemeClr val="tx1"/>
                </a:solidFill>
              </a:rPr>
              <a:t>: Half-day Meeting </a:t>
            </a:r>
            <a:br>
              <a:rPr lang="en-GB" sz="1600" b="0" dirty="0">
                <a:solidFill>
                  <a:schemeClr val="tx1"/>
                </a:solidFill>
              </a:rPr>
            </a:br>
            <a:r>
              <a:rPr lang="en-GB" sz="1600" b="0" dirty="0">
                <a:solidFill>
                  <a:schemeClr val="tx1"/>
                </a:solidFill>
                <a:effectLst/>
              </a:rPr>
              <a:t>(Schuster Lab, Manchester , 8/07/2022)</a:t>
            </a:r>
            <a:br>
              <a:rPr lang="en-GB" sz="1800" b="0" dirty="0">
                <a:solidFill>
                  <a:srgbClr val="C00000"/>
                </a:solidFill>
                <a:effectLst/>
              </a:rPr>
            </a:br>
            <a:endParaRPr lang="en-GB" sz="1800" b="0" dirty="0">
              <a:solidFill>
                <a:srgbClr val="C00000"/>
              </a:solidFill>
              <a:effectLst/>
            </a:endParaRPr>
          </a:p>
        </p:txBody>
      </p:sp>
      <p:sp>
        <p:nvSpPr>
          <p:cNvPr id="4" name="AutoShape 2" descr="Image result for CLIC_o3_v14&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5" name="AutoShape 4" descr="Image result for CLIC_o3_v14&quot;"/>
          <p:cNvSpPr>
            <a:spLocks noChangeAspect="1" noChangeArrowheads="1"/>
          </p:cNvSpPr>
          <p:nvPr/>
        </p:nvSpPr>
        <p:spPr bwMode="auto">
          <a:xfrm>
            <a:off x="307975" y="794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15" name="AutoShape 6" descr="Image result for CLIC_o3_v14&quot;"/>
          <p:cNvSpPr>
            <a:spLocks noChangeAspect="1" noChangeArrowheads="1"/>
          </p:cNvSpPr>
          <p:nvPr/>
        </p:nvSpPr>
        <p:spPr bwMode="auto">
          <a:xfrm>
            <a:off x="460375" y="16034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sp>
        <p:nvSpPr>
          <p:cNvPr id="16" name="AutoShape 8" descr="Image result for CLIC_o3_v14"/>
          <p:cNvSpPr>
            <a:spLocks noChangeAspect="1" noChangeArrowheads="1"/>
          </p:cNvSpPr>
          <p:nvPr/>
        </p:nvSpPr>
        <p:spPr bwMode="auto">
          <a:xfrm>
            <a:off x="612775" y="312741"/>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latin typeface="Arial" panose="020B0604020202020204" pitchFamily="34" charset="0"/>
              <a:cs typeface="Arial" panose="020B0604020202020204" pitchFamily="34" charset="0"/>
            </a:endParaRPr>
          </a:p>
        </p:txBody>
      </p:sp>
      <p:pic>
        <p:nvPicPr>
          <p:cNvPr id="20" name="Picture 19">
            <a:extLst>
              <a:ext uri="{FF2B5EF4-FFF2-40B4-BE49-F238E27FC236}">
                <a16:creationId xmlns:a16="http://schemas.microsoft.com/office/drawing/2014/main" id="{995FD9B9-8B13-0C19-9DFF-E4D95585CCEC}"/>
              </a:ext>
            </a:extLst>
          </p:cNvPr>
          <p:cNvPicPr>
            <a:picLocks noChangeAspect="1"/>
          </p:cNvPicPr>
          <p:nvPr/>
        </p:nvPicPr>
        <p:blipFill>
          <a:blip r:embed="rId4"/>
          <a:stretch>
            <a:fillRect/>
          </a:stretch>
        </p:blipFill>
        <p:spPr>
          <a:xfrm>
            <a:off x="7107892" y="4648200"/>
            <a:ext cx="2036108" cy="605273"/>
          </a:xfrm>
          <a:prstGeom prst="rect">
            <a:avLst/>
          </a:prstGeom>
        </p:spPr>
      </p:pic>
      <p:sp>
        <p:nvSpPr>
          <p:cNvPr id="21" name="Isosceles Triangle 20">
            <a:extLst>
              <a:ext uri="{FF2B5EF4-FFF2-40B4-BE49-F238E27FC236}">
                <a16:creationId xmlns:a16="http://schemas.microsoft.com/office/drawing/2014/main" id="{5E7061D0-C409-57B8-CFA8-9BA61E3C147A}"/>
              </a:ext>
            </a:extLst>
          </p:cNvPr>
          <p:cNvSpPr/>
          <p:nvPr/>
        </p:nvSpPr>
        <p:spPr>
          <a:xfrm rot="10629732">
            <a:off x="4974097" y="4458800"/>
            <a:ext cx="2013769" cy="90210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grpSp>
        <p:nvGrpSpPr>
          <p:cNvPr id="22" name="Group 21">
            <a:extLst>
              <a:ext uri="{FF2B5EF4-FFF2-40B4-BE49-F238E27FC236}">
                <a16:creationId xmlns:a16="http://schemas.microsoft.com/office/drawing/2014/main" id="{F5554B1A-D573-789A-45D5-74896A8DCAA6}"/>
              </a:ext>
            </a:extLst>
          </p:cNvPr>
          <p:cNvGrpSpPr/>
          <p:nvPr/>
        </p:nvGrpSpPr>
        <p:grpSpPr>
          <a:xfrm>
            <a:off x="7010399" y="4038600"/>
            <a:ext cx="2667487" cy="2379610"/>
            <a:chOff x="5321937" y="1044989"/>
            <a:chExt cx="3268681" cy="2699627"/>
          </a:xfrm>
        </p:grpSpPr>
        <p:pic>
          <p:nvPicPr>
            <p:cNvPr id="23" name="Picture 2" descr="Image result for clic cern pictures&quot;">
              <a:extLst>
                <a:ext uri="{FF2B5EF4-FFF2-40B4-BE49-F238E27FC236}">
                  <a16:creationId xmlns:a16="http://schemas.microsoft.com/office/drawing/2014/main" id="{1FD32B65-8B4B-5A3F-06AB-84AE14E1D80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68121" y="2341703"/>
              <a:ext cx="1368284" cy="967178"/>
            </a:xfrm>
            <a:prstGeom prst="rect">
              <a:avLst/>
            </a:prstGeom>
            <a:noFill/>
            <a:extLst>
              <a:ext uri="{909E8E84-426E-40DD-AFC4-6F175D3DCCD1}">
                <a14:hiddenFill xmlns:a14="http://schemas.microsoft.com/office/drawing/2010/main">
                  <a:solidFill>
                    <a:srgbClr val="FFFFFF"/>
                  </a:solidFill>
                </a14:hiddenFill>
              </a:ext>
            </a:extLst>
          </p:spPr>
        </p:pic>
        <p:sp>
          <p:nvSpPr>
            <p:cNvPr id="24" name="Isosceles Triangle 23">
              <a:extLst>
                <a:ext uri="{FF2B5EF4-FFF2-40B4-BE49-F238E27FC236}">
                  <a16:creationId xmlns:a16="http://schemas.microsoft.com/office/drawing/2014/main" id="{CA533553-5025-2793-DC0B-7119C538D9FB}"/>
                </a:ext>
              </a:extLst>
            </p:cNvPr>
            <p:cNvSpPr/>
            <p:nvPr/>
          </p:nvSpPr>
          <p:spPr>
            <a:xfrm rot="9422365">
              <a:off x="6576849" y="2842512"/>
              <a:ext cx="2013769" cy="902104"/>
            </a:xfrm>
            <a:prstGeom prs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pic>
          <p:nvPicPr>
            <p:cNvPr id="25" name="Picture 14" descr="https://pages.uoregon.edu/silicondetector/SiD.jpg">
              <a:extLst>
                <a:ext uri="{FF2B5EF4-FFF2-40B4-BE49-F238E27FC236}">
                  <a16:creationId xmlns:a16="http://schemas.microsoft.com/office/drawing/2014/main" id="{1683A8E0-88BB-CAB5-F2FE-50FE27B78EF4}"/>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21937" y="1044989"/>
              <a:ext cx="933450" cy="63306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Image result for clic cern pictures&quot;">
              <a:extLst>
                <a:ext uri="{FF2B5EF4-FFF2-40B4-BE49-F238E27FC236}">
                  <a16:creationId xmlns:a16="http://schemas.microsoft.com/office/drawing/2014/main" id="{36B1879B-8DB7-4E4C-9A1F-E1BA899D4520}"/>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7441252" y="2860389"/>
              <a:ext cx="495153" cy="27418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8" name="Group 27">
            <a:extLst>
              <a:ext uri="{FF2B5EF4-FFF2-40B4-BE49-F238E27FC236}">
                <a16:creationId xmlns:a16="http://schemas.microsoft.com/office/drawing/2014/main" id="{1B0EB24B-9B00-6059-5B4C-48449543026F}"/>
              </a:ext>
            </a:extLst>
          </p:cNvPr>
          <p:cNvGrpSpPr/>
          <p:nvPr/>
        </p:nvGrpSpPr>
        <p:grpSpPr>
          <a:xfrm>
            <a:off x="5367483" y="4629834"/>
            <a:ext cx="1033317" cy="915226"/>
            <a:chOff x="4727267" y="2123230"/>
            <a:chExt cx="1295539" cy="1007607"/>
          </a:xfrm>
        </p:grpSpPr>
        <p:sp>
          <p:nvSpPr>
            <p:cNvPr id="29" name="Isosceles Triangle 28">
              <a:extLst>
                <a:ext uri="{FF2B5EF4-FFF2-40B4-BE49-F238E27FC236}">
                  <a16:creationId xmlns:a16="http://schemas.microsoft.com/office/drawing/2014/main" id="{CCE2027E-0D9E-8336-A170-3169D6B6FF75}"/>
                </a:ext>
              </a:extLst>
            </p:cNvPr>
            <p:cNvSpPr/>
            <p:nvPr/>
          </p:nvSpPr>
          <p:spPr>
            <a:xfrm rot="20119810">
              <a:off x="4727267" y="2123230"/>
              <a:ext cx="1212752" cy="64406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pic>
          <p:nvPicPr>
            <p:cNvPr id="30" name="Picture 2">
              <a:extLst>
                <a:ext uri="{FF2B5EF4-FFF2-40B4-BE49-F238E27FC236}">
                  <a16:creationId xmlns:a16="http://schemas.microsoft.com/office/drawing/2014/main" id="{EC5E2113-4476-F2F0-E8C5-F54C2133BB86}"/>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105400" y="2362199"/>
              <a:ext cx="917406" cy="768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1" name="Picture 3">
              <a:extLst>
                <a:ext uri="{FF2B5EF4-FFF2-40B4-BE49-F238E27FC236}">
                  <a16:creationId xmlns:a16="http://schemas.microsoft.com/office/drawing/2014/main" id="{EA985FEA-5CB7-81AB-10BC-7F6842D3AC9B}"/>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105400" y="2362199"/>
              <a:ext cx="328613" cy="135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32" name="Group 31">
            <a:extLst>
              <a:ext uri="{FF2B5EF4-FFF2-40B4-BE49-F238E27FC236}">
                <a16:creationId xmlns:a16="http://schemas.microsoft.com/office/drawing/2014/main" id="{AA654DA1-DE4B-120E-B454-DC328D2356F3}"/>
              </a:ext>
            </a:extLst>
          </p:cNvPr>
          <p:cNvGrpSpPr/>
          <p:nvPr/>
        </p:nvGrpSpPr>
        <p:grpSpPr>
          <a:xfrm>
            <a:off x="6494173" y="4800600"/>
            <a:ext cx="668627" cy="605273"/>
            <a:chOff x="6096000" y="2445260"/>
            <a:chExt cx="1208928" cy="1136139"/>
          </a:xfrm>
        </p:grpSpPr>
        <p:pic>
          <p:nvPicPr>
            <p:cNvPr id="33" name="Picture 9">
              <a:extLst>
                <a:ext uri="{FF2B5EF4-FFF2-40B4-BE49-F238E27FC236}">
                  <a16:creationId xmlns:a16="http://schemas.microsoft.com/office/drawing/2014/main" id="{9824F78F-DF78-7B6D-5EBB-D6AA930A8CF6}"/>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a:stretch/>
          </p:blipFill>
          <p:spPr bwMode="auto">
            <a:xfrm>
              <a:off x="6096000" y="2445260"/>
              <a:ext cx="1208928" cy="11361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4" name="Picture 4">
              <a:extLst>
                <a:ext uri="{FF2B5EF4-FFF2-40B4-BE49-F238E27FC236}">
                  <a16:creationId xmlns:a16="http://schemas.microsoft.com/office/drawing/2014/main" id="{D2F2FB91-629F-A36D-289A-BCF46D34717F}"/>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997115" y="3379435"/>
              <a:ext cx="284819" cy="1257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35" name="Picture 6" descr="Image result for fcc cern&quot;">
            <a:extLst>
              <a:ext uri="{FF2B5EF4-FFF2-40B4-BE49-F238E27FC236}">
                <a16:creationId xmlns:a16="http://schemas.microsoft.com/office/drawing/2014/main" id="{5DCCD1C6-0BF3-2865-B694-B9042BA92EDA}"/>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075655" y="4845823"/>
            <a:ext cx="1511967" cy="770167"/>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
            <a:extLst>
              <a:ext uri="{FF2B5EF4-FFF2-40B4-BE49-F238E27FC236}">
                <a16:creationId xmlns:a16="http://schemas.microsoft.com/office/drawing/2014/main" id="{5ED4B5E7-B26B-AC5A-C325-04272424882C}"/>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365782" y="3795207"/>
            <a:ext cx="1425418" cy="10439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7" name="Picture 3">
            <a:extLst>
              <a:ext uri="{FF2B5EF4-FFF2-40B4-BE49-F238E27FC236}">
                <a16:creationId xmlns:a16="http://schemas.microsoft.com/office/drawing/2014/main" id="{8E237FD2-D848-CC0A-483B-85A2D6B46D27}"/>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915166" y="4005107"/>
            <a:ext cx="1005208" cy="7434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8" name="Picture 5">
            <a:extLst>
              <a:ext uri="{FF2B5EF4-FFF2-40B4-BE49-F238E27FC236}">
                <a16:creationId xmlns:a16="http://schemas.microsoft.com/office/drawing/2014/main" id="{31F30E6A-ECAD-F4EB-C2CA-C8DEC6234971}"/>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638800" y="1890945"/>
            <a:ext cx="838200" cy="9546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 name="Picture 6">
            <a:extLst>
              <a:ext uri="{FF2B5EF4-FFF2-40B4-BE49-F238E27FC236}">
                <a16:creationId xmlns:a16="http://schemas.microsoft.com/office/drawing/2014/main" id="{C117F0D6-8EE4-4C30-4592-049888565F28}"/>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6477000" y="1867224"/>
            <a:ext cx="1828800" cy="1028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 name="Picture 7">
            <a:extLst>
              <a:ext uri="{FF2B5EF4-FFF2-40B4-BE49-F238E27FC236}">
                <a16:creationId xmlns:a16="http://schemas.microsoft.com/office/drawing/2014/main" id="{5D736E8A-F870-FFBF-D48A-F8646CDE7F87}"/>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4365782" y="2880888"/>
            <a:ext cx="2586627" cy="1005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 name="Picture 9">
            <a:extLst>
              <a:ext uri="{FF2B5EF4-FFF2-40B4-BE49-F238E27FC236}">
                <a16:creationId xmlns:a16="http://schemas.microsoft.com/office/drawing/2014/main" id="{A92E643D-D61B-5044-8DD0-A18392CD2ADC}"/>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6943198" y="2898366"/>
            <a:ext cx="2200802" cy="10448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2" name="Rectangle 41">
            <a:extLst>
              <a:ext uri="{FF2B5EF4-FFF2-40B4-BE49-F238E27FC236}">
                <a16:creationId xmlns:a16="http://schemas.microsoft.com/office/drawing/2014/main" id="{CB9EB17B-AD2F-A834-9186-F7FC52C16915}"/>
              </a:ext>
            </a:extLst>
          </p:cNvPr>
          <p:cNvSpPr/>
          <p:nvPr/>
        </p:nvSpPr>
        <p:spPr>
          <a:xfrm>
            <a:off x="7568857" y="5867400"/>
            <a:ext cx="1575143" cy="3053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3" name="Picture 15">
            <a:extLst>
              <a:ext uri="{FF2B5EF4-FFF2-40B4-BE49-F238E27FC236}">
                <a16:creationId xmlns:a16="http://schemas.microsoft.com/office/drawing/2014/main" id="{4817E6F5-54D9-3743-6966-20D50EC07A46}"/>
              </a:ext>
            </a:extLst>
          </p:cNvPr>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7721303" y="3945961"/>
            <a:ext cx="1422697" cy="6052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12">
            <a:extLst>
              <a:ext uri="{FF2B5EF4-FFF2-40B4-BE49-F238E27FC236}">
                <a16:creationId xmlns:a16="http://schemas.microsoft.com/office/drawing/2014/main" id="{88DF2DF6-D57E-A6EB-445F-5250A7BE6EAE}"/>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781800" y="5486400"/>
            <a:ext cx="1219264" cy="1219264"/>
          </a:xfrm>
          <a:prstGeom prst="rect">
            <a:avLst/>
          </a:prstGeom>
        </p:spPr>
      </p:pic>
      <p:pic>
        <p:nvPicPr>
          <p:cNvPr id="1026" name="Picture 2" descr="ALICE Collaboration">
            <a:extLst>
              <a:ext uri="{FF2B5EF4-FFF2-40B4-BE49-F238E27FC236}">
                <a16:creationId xmlns:a16="http://schemas.microsoft.com/office/drawing/2014/main" id="{23D63E2B-68F9-F299-66BE-97484CFB636A}"/>
              </a:ext>
            </a:extLst>
          </p:cNvPr>
          <p:cNvPicPr>
            <a:picLocks noChangeAspect="1" noChangeArrowheads="1"/>
          </p:cNvPicPr>
          <p:nvPr/>
        </p:nvPicPr>
        <p:blipFill rotWithShape="1">
          <a:blip r:embed="rId21" cstate="print">
            <a:extLst>
              <a:ext uri="{28A0092B-C50C-407E-A947-70E740481C1C}">
                <a14:useLocalDpi xmlns:a14="http://schemas.microsoft.com/office/drawing/2010/main" val="0"/>
              </a:ext>
            </a:extLst>
          </a:blip>
          <a:srcRect t="-7915" b="-1"/>
          <a:stretch/>
        </p:blipFill>
        <p:spPr bwMode="auto">
          <a:xfrm>
            <a:off x="2410912" y="5562600"/>
            <a:ext cx="941888" cy="111999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TS3 WP4 R&amp;D Thinning, Bending, Interconnections">
            <a:extLst>
              <a:ext uri="{FF2B5EF4-FFF2-40B4-BE49-F238E27FC236}">
                <a16:creationId xmlns:a16="http://schemas.microsoft.com/office/drawing/2014/main" id="{02C11FFF-E544-2B33-65B3-0112FF9C0B8C}"/>
              </a:ext>
            </a:extLst>
          </p:cNvPr>
          <p:cNvPicPr>
            <a:picLocks noChangeAspect="1" noChangeArrowheads="1"/>
          </p:cNvPicPr>
          <p:nvPr/>
        </p:nvPicPr>
        <p:blipFill rotWithShape="1">
          <a:blip r:embed="rId22" cstate="print">
            <a:extLst>
              <a:ext uri="{28A0092B-C50C-407E-A947-70E740481C1C}">
                <a14:useLocalDpi xmlns:a14="http://schemas.microsoft.com/office/drawing/2010/main" val="0"/>
              </a:ext>
            </a:extLst>
          </a:blip>
          <a:srcRect/>
          <a:stretch/>
        </p:blipFill>
        <p:spPr bwMode="auto">
          <a:xfrm>
            <a:off x="3352800" y="5801756"/>
            <a:ext cx="1981200" cy="522844"/>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2" descr="ALICE Collaboration">
            <a:extLst>
              <a:ext uri="{FF2B5EF4-FFF2-40B4-BE49-F238E27FC236}">
                <a16:creationId xmlns:a16="http://schemas.microsoft.com/office/drawing/2014/main" id="{78056457-75AC-2761-8F15-77B943474509}"/>
              </a:ext>
            </a:extLst>
          </p:cNvPr>
          <p:cNvPicPr>
            <a:picLocks noChangeAspect="1" noChangeArrowheads="1"/>
          </p:cNvPicPr>
          <p:nvPr/>
        </p:nvPicPr>
        <p:blipFill rotWithShape="1">
          <a:blip r:embed="rId23" cstate="print">
            <a:extLst>
              <a:ext uri="{28A0092B-C50C-407E-A947-70E740481C1C}">
                <a14:useLocalDpi xmlns:a14="http://schemas.microsoft.com/office/drawing/2010/main" val="0"/>
              </a:ext>
            </a:extLst>
          </a:blip>
          <a:srcRect b="-1"/>
          <a:stretch/>
        </p:blipFill>
        <p:spPr bwMode="auto">
          <a:xfrm>
            <a:off x="3072016" y="5331201"/>
            <a:ext cx="950087" cy="529143"/>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4" descr="A screenshot of a computer&#10;&#10;Description automatically generated with low confidence">
            <a:extLst>
              <a:ext uri="{FF2B5EF4-FFF2-40B4-BE49-F238E27FC236}">
                <a16:creationId xmlns:a16="http://schemas.microsoft.com/office/drawing/2014/main" id="{3E4ABADB-D57C-37B5-A55A-9FDAC68921A5}"/>
              </a:ext>
            </a:extLst>
          </p:cNvPr>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7772165" y="6096000"/>
            <a:ext cx="1391604" cy="459086"/>
          </a:xfrm>
          <a:prstGeom prst="rect">
            <a:avLst/>
          </a:prstGeom>
        </p:spPr>
      </p:pic>
      <p:pic>
        <p:nvPicPr>
          <p:cNvPr id="1030" name="Picture 6" descr="Hyper-Kamiokande - School of Physical and Chemical Sciences">
            <a:extLst>
              <a:ext uri="{FF2B5EF4-FFF2-40B4-BE49-F238E27FC236}">
                <a16:creationId xmlns:a16="http://schemas.microsoft.com/office/drawing/2014/main" id="{BA211F02-5CDC-0475-7AA5-84CFD153DD1F}"/>
              </a:ext>
            </a:extLst>
          </p:cNvPr>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8138369" y="1937364"/>
            <a:ext cx="1005631" cy="729636"/>
          </a:xfrm>
          <a:prstGeom prst="rect">
            <a:avLst/>
          </a:prstGeom>
          <a:noFill/>
          <a:extLst>
            <a:ext uri="{909E8E84-426E-40DD-AFC4-6F175D3DCCD1}">
              <a14:hiddenFill xmlns:a14="http://schemas.microsoft.com/office/drawing/2010/main">
                <a:solidFill>
                  <a:srgbClr val="FFFFFF"/>
                </a:solidFill>
              </a14:hiddenFill>
            </a:ext>
          </a:extLst>
        </p:spPr>
      </p:pic>
      <p:sp>
        <p:nvSpPr>
          <p:cNvPr id="46" name="Rectangle 45">
            <a:extLst>
              <a:ext uri="{FF2B5EF4-FFF2-40B4-BE49-F238E27FC236}">
                <a16:creationId xmlns:a16="http://schemas.microsoft.com/office/drawing/2014/main" id="{0B60BBF8-908C-91CA-4424-B70A03FCB43A}"/>
              </a:ext>
            </a:extLst>
          </p:cNvPr>
          <p:cNvSpPr/>
          <p:nvPr/>
        </p:nvSpPr>
        <p:spPr>
          <a:xfrm>
            <a:off x="0" y="1752600"/>
            <a:ext cx="9220200" cy="4945057"/>
          </a:xfrm>
          <a:prstGeom prst="rect">
            <a:avLst/>
          </a:pr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432178" y="1905000"/>
            <a:ext cx="5282822" cy="3640060"/>
          </a:xfrm>
        </p:spPr>
        <p:txBody>
          <a:bodyPr>
            <a:normAutofit lnSpcReduction="10000"/>
          </a:bodyPr>
          <a:lstStyle/>
          <a:p>
            <a:pPr>
              <a:spcBef>
                <a:spcPts val="600"/>
              </a:spcBef>
              <a:spcAft>
                <a:spcPts val="1200"/>
              </a:spcAft>
            </a:pPr>
            <a:r>
              <a:rPr lang="en-GB" sz="2000" dirty="0"/>
              <a:t>European Strategy for Particle Physics</a:t>
            </a:r>
            <a:endParaRPr lang="en-GB" sz="1200" dirty="0">
              <a:solidFill>
                <a:srgbClr val="002060"/>
              </a:solidFill>
            </a:endParaRPr>
          </a:p>
          <a:p>
            <a:pPr>
              <a:spcBef>
                <a:spcPts val="600"/>
              </a:spcBef>
              <a:spcAft>
                <a:spcPts val="1200"/>
              </a:spcAft>
            </a:pPr>
            <a:r>
              <a:rPr lang="en-GB" sz="2000" dirty="0">
                <a:solidFill>
                  <a:srgbClr val="002060"/>
                </a:solidFill>
              </a:rPr>
              <a:t>ECFA Detector R&amp;D Roadmap</a:t>
            </a:r>
            <a:endParaRPr lang="en-GB" sz="1200" dirty="0">
              <a:solidFill>
                <a:srgbClr val="002060"/>
              </a:solidFill>
            </a:endParaRPr>
          </a:p>
          <a:p>
            <a:pPr>
              <a:spcBef>
                <a:spcPts val="600"/>
              </a:spcBef>
              <a:spcAft>
                <a:spcPts val="1200"/>
              </a:spcAft>
            </a:pPr>
            <a:r>
              <a:rPr lang="en-GB" sz="2000" dirty="0">
                <a:solidFill>
                  <a:srgbClr val="002060"/>
                </a:solidFill>
              </a:rPr>
              <a:t>Historical Perspective</a:t>
            </a:r>
          </a:p>
          <a:p>
            <a:pPr>
              <a:spcBef>
                <a:spcPts val="600"/>
              </a:spcBef>
              <a:spcAft>
                <a:spcPts val="1200"/>
              </a:spcAft>
            </a:pPr>
            <a:r>
              <a:rPr lang="en-GB" sz="2000" dirty="0">
                <a:solidFill>
                  <a:srgbClr val="002060"/>
                </a:solidFill>
              </a:rPr>
              <a:t>Other Relevant European                       R&amp;D Initiatives</a:t>
            </a:r>
          </a:p>
          <a:p>
            <a:pPr>
              <a:spcBef>
                <a:spcPts val="600"/>
              </a:spcBef>
              <a:spcAft>
                <a:spcPts val="1200"/>
              </a:spcAft>
            </a:pPr>
            <a:r>
              <a:rPr lang="en-GB" sz="2000" dirty="0">
                <a:solidFill>
                  <a:srgbClr val="002060"/>
                </a:solidFill>
              </a:rPr>
              <a:t>Status of Implementation                    Planning</a:t>
            </a:r>
            <a:endParaRPr lang="en-GB" sz="1200" dirty="0">
              <a:solidFill>
                <a:srgbClr val="002060"/>
              </a:solidFill>
            </a:endParaRPr>
          </a:p>
          <a:p>
            <a:pPr>
              <a:spcBef>
                <a:spcPts val="600"/>
              </a:spcBef>
              <a:spcAft>
                <a:spcPts val="1200"/>
              </a:spcAft>
            </a:pPr>
            <a:r>
              <a:rPr lang="en-GB" sz="2000" dirty="0"/>
              <a:t>Conclusions</a:t>
            </a:r>
            <a:endParaRPr lang="en-GB" sz="2000" dirty="0">
              <a:solidFill>
                <a:srgbClr val="002060"/>
              </a:solidFill>
            </a:endParaRPr>
          </a:p>
        </p:txBody>
      </p:sp>
    </p:spTree>
    <p:extLst>
      <p:ext uri="{BB962C8B-B14F-4D97-AF65-F5344CB8AC3E}">
        <p14:creationId xmlns:p14="http://schemas.microsoft.com/office/powerpoint/2010/main" val="2657151304"/>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28600" y="-304800"/>
            <a:ext cx="9144000" cy="1142040"/>
          </a:xfrm>
          <a:prstGeom prst="rect">
            <a:avLst/>
          </a:prstGeom>
        </p:spPr>
        <p:txBody>
          <a:bodyPr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a:t>ECFA Detector R&amp;D Roadmap</a:t>
            </a:r>
          </a:p>
        </p:txBody>
      </p:sp>
      <p:pic>
        <p:nvPicPr>
          <p:cNvPr id="717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4343401" y="993187"/>
            <a:ext cx="4419600" cy="5636215"/>
          </a:xfrm>
          <a:prstGeom prst="rect">
            <a:avLst/>
          </a:prstGeom>
          <a:noFill/>
          <a:ln w="9525">
            <a:solidFill>
              <a:schemeClr val="tx1"/>
            </a:solidFill>
            <a:prstDash val="sysDash"/>
            <a:miter lim="800000"/>
            <a:headEnd/>
            <a:tailEnd/>
          </a:ln>
          <a:extLst>
            <a:ext uri="{909E8E84-426E-40DD-AFC4-6F175D3DCCD1}">
              <a14:hiddenFill xmlns:a14="http://schemas.microsoft.com/office/drawing/2010/main">
                <a:solidFill>
                  <a:schemeClr val="accent1"/>
                </a:solidFill>
              </a14:hiddenFill>
            </a:ext>
          </a:extLst>
        </p:spPr>
      </p:pic>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993187"/>
            <a:ext cx="3844410" cy="56362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28600" y="728990"/>
            <a:ext cx="8229603" cy="261610"/>
          </a:xfrm>
          <a:prstGeom prst="rect">
            <a:avLst/>
          </a:prstGeom>
          <a:noFill/>
        </p:spPr>
        <p:txBody>
          <a:bodyPr wrap="square" rtlCol="0">
            <a:spAutoFit/>
          </a:bodyPr>
          <a:lstStyle/>
          <a:p>
            <a:r>
              <a:rPr lang="en-GB" sz="1100" b="1" dirty="0">
                <a:hlinkClick r:id="rId5"/>
              </a:rPr>
              <a:t>http://cds.cern.ch/record/2784893/files/Synopsis%20of%20the%20ECFA%20Detector%20R%26D%20Roadmap.pdf?version=1</a:t>
            </a:r>
            <a:r>
              <a:rPr lang="en-GB" sz="1100" b="1" dirty="0"/>
              <a:t> </a:t>
            </a:r>
          </a:p>
        </p:txBody>
      </p:sp>
      <p:sp>
        <p:nvSpPr>
          <p:cNvPr id="6" name="Rectangle 5">
            <a:extLst>
              <a:ext uri="{FF2B5EF4-FFF2-40B4-BE49-F238E27FC236}">
                <a16:creationId xmlns:a16="http://schemas.microsoft.com/office/drawing/2014/main" id="{FAB45ADC-5B70-2233-804F-F5B873B70C0D}"/>
              </a:ext>
            </a:extLst>
          </p:cNvPr>
          <p:cNvSpPr/>
          <p:nvPr/>
        </p:nvSpPr>
        <p:spPr>
          <a:xfrm rot="5400000">
            <a:off x="5670000" y="3641700"/>
            <a:ext cx="5334000" cy="5940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23265538"/>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28600" y="-304800"/>
            <a:ext cx="9144000" cy="1142040"/>
          </a:xfrm>
          <a:prstGeom prst="rect">
            <a:avLst/>
          </a:prstGeom>
        </p:spPr>
        <p:txBody>
          <a:bodyPr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a:t>ECFA Detector R&amp;D Roadmap</a:t>
            </a:r>
          </a:p>
        </p:txBody>
      </p:sp>
      <p:pic>
        <p:nvPicPr>
          <p:cNvPr id="717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4343401" y="993187"/>
            <a:ext cx="4419600" cy="5636215"/>
          </a:xfrm>
          <a:prstGeom prst="rect">
            <a:avLst/>
          </a:prstGeom>
          <a:noFill/>
          <a:ln w="9525">
            <a:solidFill>
              <a:schemeClr val="tx1"/>
            </a:solidFill>
            <a:prstDash val="sysDash"/>
            <a:miter lim="800000"/>
            <a:headEnd/>
            <a:tailEnd/>
          </a:ln>
          <a:extLst>
            <a:ext uri="{909E8E84-426E-40DD-AFC4-6F175D3DCCD1}">
              <a14:hiddenFill xmlns:a14="http://schemas.microsoft.com/office/drawing/2010/main">
                <a:solidFill>
                  <a:schemeClr val="accent1"/>
                </a:solidFill>
              </a14:hiddenFill>
            </a:ext>
          </a:extLst>
        </p:spPr>
      </p:pic>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993187"/>
            <a:ext cx="3844410" cy="56362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a:extLst>
              <a:ext uri="{FF2B5EF4-FFF2-40B4-BE49-F238E27FC236}">
                <a16:creationId xmlns:a16="http://schemas.microsoft.com/office/drawing/2014/main" id="{AE904E2B-F0EB-7E2B-5504-5E6C528C316D}"/>
              </a:ext>
            </a:extLst>
          </p:cNvPr>
          <p:cNvSpPr/>
          <p:nvPr/>
        </p:nvSpPr>
        <p:spPr>
          <a:xfrm>
            <a:off x="228600" y="990600"/>
            <a:ext cx="3844410" cy="5636213"/>
          </a:xfrm>
          <a:prstGeom prst="rect">
            <a:avLst/>
          </a:prstGeom>
          <a:solidFill>
            <a:schemeClr val="accent1">
              <a:alpha val="5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B5928DBA-B66C-6091-EA8B-0D2BF7974CA8}"/>
              </a:ext>
            </a:extLst>
          </p:cNvPr>
          <p:cNvSpPr/>
          <p:nvPr/>
        </p:nvSpPr>
        <p:spPr>
          <a:xfrm>
            <a:off x="297889" y="1066800"/>
            <a:ext cx="3825769" cy="2146742"/>
          </a:xfrm>
          <a:prstGeom prst="rect">
            <a:avLst/>
          </a:prstGeom>
        </p:spPr>
        <p:txBody>
          <a:bodyPr wrap="square">
            <a:spAutoFit/>
          </a:bodyPr>
          <a:lstStyle/>
          <a:p>
            <a:pPr marL="173038" lvl="1" indent="-173038">
              <a:spcBef>
                <a:spcPts val="300"/>
              </a:spcBef>
              <a:spcAft>
                <a:spcPts val="600"/>
              </a:spcAft>
              <a:buClr>
                <a:srgbClr val="FF0000"/>
              </a:buClr>
              <a:buFont typeface="Arial" panose="020B0604020202020204" pitchFamily="34" charset="0"/>
              <a:buChar char="•"/>
            </a:pPr>
            <a:r>
              <a:rPr lang="en-GB" b="1" dirty="0">
                <a:solidFill>
                  <a:schemeClr val="bg1"/>
                </a:solidFill>
              </a:rPr>
              <a:t>The most urgent R&amp;D topics in each Task Force area are identified as </a:t>
            </a:r>
            <a:r>
              <a:rPr lang="en-GB" b="1" dirty="0">
                <a:solidFill>
                  <a:srgbClr val="FFC000"/>
                </a:solidFill>
              </a:rPr>
              <a:t>D</a:t>
            </a:r>
            <a:r>
              <a:rPr lang="en-GB" b="1" dirty="0">
                <a:solidFill>
                  <a:schemeClr val="bg1"/>
                </a:solidFill>
              </a:rPr>
              <a:t>etector </a:t>
            </a:r>
            <a:r>
              <a:rPr lang="en-GB" b="1" dirty="0">
                <a:solidFill>
                  <a:srgbClr val="FFC000"/>
                </a:solidFill>
              </a:rPr>
              <a:t>R</a:t>
            </a:r>
            <a:r>
              <a:rPr lang="en-GB" b="1" dirty="0">
                <a:solidFill>
                  <a:schemeClr val="bg1"/>
                </a:solidFill>
              </a:rPr>
              <a:t>&amp;</a:t>
            </a:r>
            <a:r>
              <a:rPr lang="en-GB" b="1" dirty="0">
                <a:solidFill>
                  <a:srgbClr val="FFC000"/>
                </a:solidFill>
              </a:rPr>
              <a:t>D</a:t>
            </a:r>
            <a:r>
              <a:rPr lang="en-GB" b="1" dirty="0">
                <a:solidFill>
                  <a:schemeClr val="bg1"/>
                </a:solidFill>
              </a:rPr>
              <a:t> </a:t>
            </a:r>
            <a:r>
              <a:rPr lang="en-GB" b="1" dirty="0">
                <a:solidFill>
                  <a:srgbClr val="FFC000"/>
                </a:solidFill>
              </a:rPr>
              <a:t>T</a:t>
            </a:r>
            <a:r>
              <a:rPr lang="en-GB" b="1" dirty="0">
                <a:solidFill>
                  <a:schemeClr val="bg1"/>
                </a:solidFill>
              </a:rPr>
              <a:t>hemes.</a:t>
            </a:r>
          </a:p>
          <a:p>
            <a:pPr marL="173038" lvl="1" indent="-173038">
              <a:spcBef>
                <a:spcPts val="300"/>
              </a:spcBef>
              <a:spcAft>
                <a:spcPts val="600"/>
              </a:spcAft>
              <a:buClr>
                <a:srgbClr val="FF0000"/>
              </a:buClr>
              <a:buFont typeface="Arial" panose="020B0604020202020204" pitchFamily="34" charset="0"/>
              <a:buChar char="•"/>
            </a:pPr>
            <a:r>
              <a:rPr lang="en-GB" b="1" dirty="0">
                <a:solidFill>
                  <a:schemeClr val="bg1"/>
                </a:solidFill>
              </a:rPr>
              <a:t>The timeframes for activities in these areas  are illustrated in this figure from both the brochure and the main document.</a:t>
            </a:r>
          </a:p>
        </p:txBody>
      </p:sp>
      <p:sp>
        <p:nvSpPr>
          <p:cNvPr id="9" name="Rectangle 8">
            <a:extLst>
              <a:ext uri="{FF2B5EF4-FFF2-40B4-BE49-F238E27FC236}">
                <a16:creationId xmlns:a16="http://schemas.microsoft.com/office/drawing/2014/main" id="{9F2129E5-D28A-CC11-B672-ECF821194E10}"/>
              </a:ext>
            </a:extLst>
          </p:cNvPr>
          <p:cNvSpPr/>
          <p:nvPr/>
        </p:nvSpPr>
        <p:spPr>
          <a:xfrm>
            <a:off x="297889" y="4111146"/>
            <a:ext cx="3769805" cy="1477328"/>
          </a:xfrm>
          <a:prstGeom prst="rect">
            <a:avLst/>
          </a:prstGeom>
        </p:spPr>
        <p:txBody>
          <a:bodyPr wrap="square">
            <a:spAutoFit/>
          </a:bodyPr>
          <a:lstStyle/>
          <a:p>
            <a:pPr marL="173038" indent="-173038">
              <a:spcBef>
                <a:spcPts val="300"/>
              </a:spcBef>
              <a:spcAft>
                <a:spcPts val="600"/>
              </a:spcAft>
              <a:buClr>
                <a:srgbClr val="FF0000"/>
              </a:buClr>
              <a:buFont typeface="Arial" panose="020B0604020202020204" pitchFamily="34" charset="0"/>
              <a:buChar char="•"/>
            </a:pPr>
            <a:r>
              <a:rPr lang="en-GB" b="1" dirty="0">
                <a:solidFill>
                  <a:schemeClr val="bg1"/>
                </a:solidFill>
              </a:rPr>
              <a:t>The faded region acknowledges the typical time needed between the completion of the R&amp;D phase and the readiness of an experiment at a given facility.</a:t>
            </a:r>
            <a:endParaRPr lang="en-GB" dirty="0">
              <a:solidFill>
                <a:schemeClr val="bg1"/>
              </a:solidFill>
            </a:endParaRPr>
          </a:p>
        </p:txBody>
      </p:sp>
      <p:sp>
        <p:nvSpPr>
          <p:cNvPr id="10" name="TextBox 9">
            <a:extLst>
              <a:ext uri="{FF2B5EF4-FFF2-40B4-BE49-F238E27FC236}">
                <a16:creationId xmlns:a16="http://schemas.microsoft.com/office/drawing/2014/main" id="{DB2D615A-E5A1-0FAB-87A9-E8ED64C0EA21}"/>
              </a:ext>
            </a:extLst>
          </p:cNvPr>
          <p:cNvSpPr txBox="1"/>
          <p:nvPr/>
        </p:nvSpPr>
        <p:spPr>
          <a:xfrm>
            <a:off x="762000" y="5562600"/>
            <a:ext cx="3385439" cy="1077218"/>
          </a:xfrm>
          <a:prstGeom prst="rect">
            <a:avLst/>
          </a:prstGeom>
          <a:noFill/>
        </p:spPr>
        <p:txBody>
          <a:bodyPr wrap="square" rtlCol="0">
            <a:spAutoFit/>
          </a:bodyPr>
          <a:lstStyle/>
          <a:p>
            <a:r>
              <a:rPr lang="en-GB" sz="1600" b="1" dirty="0">
                <a:solidFill>
                  <a:srgbClr val="FF6600"/>
                </a:solidFill>
              </a:rPr>
              <a:t>→</a:t>
            </a:r>
            <a:r>
              <a:rPr lang="en-GB" sz="1600" b="1" dirty="0">
                <a:solidFill>
                  <a:schemeClr val="bg1"/>
                </a:solidFill>
              </a:rPr>
              <a:t> </a:t>
            </a:r>
            <a:r>
              <a:rPr lang="en-GB" sz="1600" b="1" dirty="0">
                <a:solidFill>
                  <a:srgbClr val="FFFF00"/>
                </a:solidFill>
              </a:rPr>
              <a:t>See “Results of the 2021 ECFA Early-Career Researcher Survey on Training in Instrumentation” </a:t>
            </a:r>
            <a:r>
              <a:rPr lang="en-GB" sz="1600" b="1" u="sng" dirty="0">
                <a:solidFill>
                  <a:srgbClr val="FFFF00"/>
                </a:solidFill>
              </a:rPr>
              <a:t>ECFA ECR Panel</a:t>
            </a:r>
            <a:r>
              <a:rPr lang="en-GB" sz="1600" b="1" dirty="0">
                <a:solidFill>
                  <a:srgbClr val="FFFF00"/>
                </a:solidFill>
              </a:rPr>
              <a:t> </a:t>
            </a:r>
            <a:r>
              <a:rPr lang="en-GB" sz="1500" b="1" i="1" dirty="0">
                <a:solidFill>
                  <a:srgbClr val="FFFF00"/>
                </a:solidFill>
              </a:rPr>
              <a:t>arXiv:2107.05739</a:t>
            </a:r>
          </a:p>
        </p:txBody>
      </p:sp>
      <p:cxnSp>
        <p:nvCxnSpPr>
          <p:cNvPr id="7" name="Straight Arrow Connector 6">
            <a:extLst>
              <a:ext uri="{FF2B5EF4-FFF2-40B4-BE49-F238E27FC236}">
                <a16:creationId xmlns:a16="http://schemas.microsoft.com/office/drawing/2014/main" id="{0D4CFA11-46EB-1231-F673-AECE213759B4}"/>
              </a:ext>
            </a:extLst>
          </p:cNvPr>
          <p:cNvCxnSpPr>
            <a:cxnSpLocks/>
          </p:cNvCxnSpPr>
          <p:nvPr/>
        </p:nvCxnSpPr>
        <p:spPr>
          <a:xfrm flipH="1" flipV="1">
            <a:off x="3810000" y="6172200"/>
            <a:ext cx="609600" cy="194400"/>
          </a:xfrm>
          <a:prstGeom prst="straightConnector1">
            <a:avLst/>
          </a:prstGeom>
          <a:ln w="31750">
            <a:solidFill>
              <a:srgbClr val="FF66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28ED2CA-BC62-488B-DEA3-2D7CF7E5008D}"/>
              </a:ext>
            </a:extLst>
          </p:cNvPr>
          <p:cNvCxnSpPr>
            <a:cxnSpLocks/>
          </p:cNvCxnSpPr>
          <p:nvPr/>
        </p:nvCxnSpPr>
        <p:spPr>
          <a:xfrm>
            <a:off x="565200" y="3505200"/>
            <a:ext cx="14760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86179892-81E3-0ECE-B14D-ED5AB05BDBB0}"/>
              </a:ext>
            </a:extLst>
          </p:cNvPr>
          <p:cNvSpPr/>
          <p:nvPr/>
        </p:nvSpPr>
        <p:spPr>
          <a:xfrm>
            <a:off x="303206" y="3200400"/>
            <a:ext cx="3769804" cy="1315745"/>
          </a:xfrm>
          <a:prstGeom prst="rect">
            <a:avLst/>
          </a:prstGeom>
        </p:spPr>
        <p:txBody>
          <a:bodyPr wrap="square">
            <a:spAutoFit/>
          </a:bodyPr>
          <a:lstStyle/>
          <a:p>
            <a:pPr marL="173038" indent="-173038">
              <a:spcBef>
                <a:spcPts val="300"/>
              </a:spcBef>
              <a:spcAft>
                <a:spcPts val="600"/>
              </a:spcAft>
              <a:buClr>
                <a:srgbClr val="FF0000"/>
              </a:buClr>
              <a:buFont typeface="Arial" panose="020B0604020202020204" pitchFamily="34" charset="0"/>
              <a:buChar char="•"/>
            </a:pPr>
            <a:r>
              <a:rPr lang="en-GB" b="1" dirty="0">
                <a:solidFill>
                  <a:srgbClr val="FFFF00"/>
                </a:solidFill>
              </a:rPr>
              <a:t>Stepping stones </a:t>
            </a:r>
            <a:r>
              <a:rPr lang="en-GB" b="1" dirty="0">
                <a:solidFill>
                  <a:schemeClr val="bg1"/>
                </a:solidFill>
              </a:rPr>
              <a:t>are shown to represent the R&amp;D needs of </a:t>
            </a:r>
            <a:r>
              <a:rPr lang="en-GB" b="1" dirty="0">
                <a:solidFill>
                  <a:srgbClr val="FFFF00"/>
                </a:solidFill>
              </a:rPr>
              <a:t>facilities intermediate in time</a:t>
            </a:r>
            <a:r>
              <a:rPr lang="en-GB" b="1" dirty="0">
                <a:solidFill>
                  <a:schemeClr val="bg1"/>
                </a:solidFill>
              </a:rPr>
              <a:t>.</a:t>
            </a:r>
          </a:p>
          <a:p>
            <a:pPr>
              <a:spcBef>
                <a:spcPts val="300"/>
              </a:spcBef>
              <a:spcAft>
                <a:spcPts val="600"/>
              </a:spcAft>
              <a:buClr>
                <a:srgbClr val="FF0000"/>
              </a:buClr>
            </a:pPr>
            <a:endParaRPr lang="en-GB" dirty="0"/>
          </a:p>
        </p:txBody>
      </p:sp>
      <p:sp>
        <p:nvSpPr>
          <p:cNvPr id="5" name="TextBox 4">
            <a:extLst>
              <a:ext uri="{FF2B5EF4-FFF2-40B4-BE49-F238E27FC236}">
                <a16:creationId xmlns:a16="http://schemas.microsoft.com/office/drawing/2014/main" id="{F20AA4F8-0048-4CF3-8040-1A4A80207A0A}"/>
              </a:ext>
            </a:extLst>
          </p:cNvPr>
          <p:cNvSpPr txBox="1"/>
          <p:nvPr/>
        </p:nvSpPr>
        <p:spPr>
          <a:xfrm rot="1271003">
            <a:off x="7552711" y="2277578"/>
            <a:ext cx="1749202" cy="584775"/>
          </a:xfrm>
          <a:prstGeom prst="rect">
            <a:avLst/>
          </a:prstGeom>
          <a:noFill/>
        </p:spPr>
        <p:txBody>
          <a:bodyPr wrap="square" rtlCol="0">
            <a:spAutoFit/>
          </a:bodyPr>
          <a:lstStyle/>
          <a:p>
            <a:r>
              <a:rPr lang="en-GB" sz="800" b="1" dirty="0">
                <a:solidFill>
                  <a:srgbClr val="C00000"/>
                </a:solidFill>
              </a:rPr>
              <a:t>It is not to be implied that further R&amp;D is not needed but the schedule for future faculties in this area that need it are not currently defined</a:t>
            </a:r>
          </a:p>
        </p:txBody>
      </p:sp>
      <p:sp>
        <p:nvSpPr>
          <p:cNvPr id="14" name="TextBox 13">
            <a:extLst>
              <a:ext uri="{FF2B5EF4-FFF2-40B4-BE49-F238E27FC236}">
                <a16:creationId xmlns:a16="http://schemas.microsoft.com/office/drawing/2014/main" id="{98B02DFE-0C81-F7CB-9B3F-3660CF551BB8}"/>
              </a:ext>
            </a:extLst>
          </p:cNvPr>
          <p:cNvSpPr txBox="1"/>
          <p:nvPr/>
        </p:nvSpPr>
        <p:spPr>
          <a:xfrm>
            <a:off x="228600" y="728990"/>
            <a:ext cx="8229603" cy="261610"/>
          </a:xfrm>
          <a:prstGeom prst="rect">
            <a:avLst/>
          </a:prstGeom>
          <a:noFill/>
        </p:spPr>
        <p:txBody>
          <a:bodyPr wrap="square" rtlCol="0">
            <a:spAutoFit/>
          </a:bodyPr>
          <a:lstStyle/>
          <a:p>
            <a:r>
              <a:rPr lang="en-GB" sz="1100" b="1" dirty="0">
                <a:hlinkClick r:id="rId5"/>
              </a:rPr>
              <a:t>http://cds.cern.ch/record/2784893/files/Synopsis%20of%20the%20ECFA%20Detector%20R%26D%20Roadmap.pdf?version=1</a:t>
            </a:r>
            <a:r>
              <a:rPr lang="en-GB" sz="1100" b="1" dirty="0"/>
              <a:t> </a:t>
            </a:r>
          </a:p>
        </p:txBody>
      </p:sp>
    </p:spTree>
    <p:extLst>
      <p:ext uri="{BB962C8B-B14F-4D97-AF65-F5344CB8AC3E}">
        <p14:creationId xmlns:p14="http://schemas.microsoft.com/office/powerpoint/2010/main" val="199841980"/>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 y="3872965"/>
            <a:ext cx="2985782" cy="2985035"/>
          </a:xfrm>
          <a:prstGeom prst="rect">
            <a:avLst/>
          </a:prstGeom>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712470" y="2931613"/>
            <a:ext cx="3364620" cy="3643772"/>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a:ext>
            </a:extLst>
          </a:blip>
          <a:srcRect t="-68"/>
          <a:stretch/>
        </p:blipFill>
        <p:spPr>
          <a:xfrm>
            <a:off x="2926983" y="3987268"/>
            <a:ext cx="3121035" cy="2606037"/>
          </a:xfrm>
          <a:prstGeom prst="rect">
            <a:avLst/>
          </a:prstGeom>
        </p:spPr>
      </p:pic>
      <p:pic>
        <p:nvPicPr>
          <p:cNvPr id="12" name="Picture 2"/>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6287709" y="2230564"/>
            <a:ext cx="2740519" cy="1330823"/>
          </a:xfrm>
          <a:prstGeom prst="rect">
            <a:avLst/>
          </a:prstGeom>
          <a:noFill/>
          <a:ln w="9525">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sp>
        <p:nvSpPr>
          <p:cNvPr id="8" name="Rectangle 7"/>
          <p:cNvSpPr/>
          <p:nvPr/>
        </p:nvSpPr>
        <p:spPr>
          <a:xfrm>
            <a:off x="129237" y="1600200"/>
            <a:ext cx="6347763" cy="2369880"/>
          </a:xfrm>
          <a:prstGeom prst="rect">
            <a:avLst/>
          </a:prstGeom>
        </p:spPr>
        <p:txBody>
          <a:bodyPr wrap="square">
            <a:spAutoFit/>
          </a:bodyPr>
          <a:lstStyle/>
          <a:p>
            <a:r>
              <a:rPr lang="en-GB" sz="1400" b="1" dirty="0"/>
              <a:t>The dates used in these diagrams have a deliberately low precision, and are intended to represent the earliest ‘feasible start date’ (where a schedule is not already defined), taking into account the necessary steps of approval,       development and construction for machine and civil engineering. They do not constitute any form of plan or recommendation, and </a:t>
            </a:r>
            <a:r>
              <a:rPr lang="en-GB" sz="1400" b="1" u="sng" dirty="0"/>
              <a:t>indeed several options presented are mutually exclusive</a:t>
            </a:r>
            <a:r>
              <a:rPr lang="en-GB" sz="1400" b="1" dirty="0"/>
              <a:t>. </a:t>
            </a:r>
          </a:p>
          <a:p>
            <a:endParaRPr lang="en-GB" sz="800" b="1" dirty="0"/>
          </a:p>
          <a:p>
            <a:r>
              <a:rPr lang="en-GB" sz="1400" b="1" dirty="0"/>
              <a:t>Furthermore, the projects mentioned here are usually limited to those mentioned in the EPPSU, although it should be noted that detector R&amp;D for other possible future facilities is usually aligned with                                                                                  that for programmes already listed</a:t>
            </a:r>
            <a:r>
              <a:rPr lang="en-GB" sz="1200" b="1" dirty="0"/>
              <a:t>.</a:t>
            </a:r>
          </a:p>
        </p:txBody>
      </p:sp>
      <p:sp>
        <p:nvSpPr>
          <p:cNvPr id="7" name="TextBox 6"/>
          <p:cNvSpPr txBox="1"/>
          <p:nvPr/>
        </p:nvSpPr>
        <p:spPr>
          <a:xfrm>
            <a:off x="6103319" y="1994011"/>
            <a:ext cx="3382365" cy="276999"/>
          </a:xfrm>
          <a:prstGeom prst="rect">
            <a:avLst/>
          </a:prstGeom>
          <a:noFill/>
        </p:spPr>
        <p:txBody>
          <a:bodyPr wrap="square" rtlCol="0">
            <a:spAutoFit/>
          </a:bodyPr>
          <a:lstStyle/>
          <a:p>
            <a:r>
              <a:rPr lang="en-GB" sz="1200" b="1" dirty="0"/>
              <a:t>Example non-accelerator dates (not complete)</a:t>
            </a:r>
          </a:p>
        </p:txBody>
      </p:sp>
      <p:sp>
        <p:nvSpPr>
          <p:cNvPr id="15" name="TextBox 14"/>
          <p:cNvSpPr txBox="1"/>
          <p:nvPr/>
        </p:nvSpPr>
        <p:spPr>
          <a:xfrm>
            <a:off x="2863210" y="4591049"/>
            <a:ext cx="798808" cy="646331"/>
          </a:xfrm>
          <a:prstGeom prst="rect">
            <a:avLst/>
          </a:prstGeom>
          <a:noFill/>
        </p:spPr>
        <p:txBody>
          <a:bodyPr wrap="none" rtlCol="0">
            <a:spAutoFit/>
          </a:bodyPr>
          <a:lstStyle/>
          <a:p>
            <a:r>
              <a:rPr lang="en-GB" sz="1200" b="1" dirty="0">
                <a:solidFill>
                  <a:srgbClr val="C00000"/>
                </a:solidFill>
              </a:rPr>
              <a:t>TF2: </a:t>
            </a:r>
          </a:p>
          <a:p>
            <a:r>
              <a:rPr lang="en-GB" sz="1200" b="1" dirty="0">
                <a:solidFill>
                  <a:srgbClr val="C00000"/>
                </a:solidFill>
              </a:rPr>
              <a:t>Liquid </a:t>
            </a:r>
          </a:p>
          <a:p>
            <a:r>
              <a:rPr lang="en-GB" sz="1200" b="1" dirty="0">
                <a:solidFill>
                  <a:srgbClr val="C00000"/>
                </a:solidFill>
              </a:rPr>
              <a:t>Detectors</a:t>
            </a:r>
          </a:p>
        </p:txBody>
      </p:sp>
      <p:sp>
        <p:nvSpPr>
          <p:cNvPr id="16" name="TextBox 15"/>
          <p:cNvSpPr txBox="1"/>
          <p:nvPr/>
        </p:nvSpPr>
        <p:spPr>
          <a:xfrm>
            <a:off x="6418282" y="3676995"/>
            <a:ext cx="896464" cy="646331"/>
          </a:xfrm>
          <a:prstGeom prst="rect">
            <a:avLst/>
          </a:prstGeom>
          <a:noFill/>
        </p:spPr>
        <p:txBody>
          <a:bodyPr wrap="none" rtlCol="0">
            <a:spAutoFit/>
          </a:bodyPr>
          <a:lstStyle/>
          <a:p>
            <a:r>
              <a:rPr lang="en-GB" sz="1200" b="1" dirty="0">
                <a:solidFill>
                  <a:srgbClr val="C00000"/>
                </a:solidFill>
              </a:rPr>
              <a:t>TF3:</a:t>
            </a:r>
          </a:p>
          <a:p>
            <a:r>
              <a:rPr lang="en-GB" sz="1200" b="1" dirty="0">
                <a:solidFill>
                  <a:srgbClr val="C00000"/>
                </a:solidFill>
              </a:rPr>
              <a:t>Solid State </a:t>
            </a:r>
          </a:p>
          <a:p>
            <a:r>
              <a:rPr lang="en-GB" sz="1200" b="1" dirty="0">
                <a:solidFill>
                  <a:srgbClr val="C00000"/>
                </a:solidFill>
              </a:rPr>
              <a:t>Detectors</a:t>
            </a:r>
          </a:p>
        </p:txBody>
      </p:sp>
      <p:pic>
        <p:nvPicPr>
          <p:cNvPr id="14" name="Picture 13"/>
          <p:cNvPicPr>
            <a:picLocks noChangeAspect="1"/>
          </p:cNvPicPr>
          <p:nvPr/>
        </p:nvPicPr>
        <p:blipFill rotWithShape="1">
          <a:blip r:embed="rId6" cstate="print">
            <a:extLst>
              <a:ext uri="{28A0092B-C50C-407E-A947-70E740481C1C}">
                <a14:useLocalDpi xmlns:a14="http://schemas.microsoft.com/office/drawing/2010/main"/>
              </a:ext>
            </a:extLst>
          </a:blip>
          <a:srcRect l="2986" t="6391"/>
          <a:stretch/>
        </p:blipFill>
        <p:spPr>
          <a:xfrm>
            <a:off x="2796239" y="6400800"/>
            <a:ext cx="6347762" cy="220307"/>
          </a:xfrm>
          <a:prstGeom prst="rect">
            <a:avLst/>
          </a:prstGeom>
        </p:spPr>
      </p:pic>
      <p:pic>
        <p:nvPicPr>
          <p:cNvPr id="1026"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3214689" y="3562601"/>
            <a:ext cx="2940149" cy="880465"/>
          </a:xfrm>
          <a:prstGeom prst="rect">
            <a:avLst/>
          </a:prstGeom>
          <a:noFill/>
          <a:ln w="9525">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sp>
        <p:nvSpPr>
          <p:cNvPr id="17" name="Rectangle 16">
            <a:extLst>
              <a:ext uri="{FF2B5EF4-FFF2-40B4-BE49-F238E27FC236}">
                <a16:creationId xmlns:a16="http://schemas.microsoft.com/office/drawing/2014/main" id="{28A53FF5-22BC-7B57-08A4-550D45D7DB23}"/>
              </a:ext>
            </a:extLst>
          </p:cNvPr>
          <p:cNvSpPr/>
          <p:nvPr/>
        </p:nvSpPr>
        <p:spPr>
          <a:xfrm>
            <a:off x="0" y="914400"/>
            <a:ext cx="9144000" cy="646331"/>
          </a:xfrm>
          <a:prstGeom prst="rect">
            <a:avLst/>
          </a:prstGeom>
        </p:spPr>
        <p:txBody>
          <a:bodyPr wrap="square">
            <a:spAutoFit/>
          </a:bodyPr>
          <a:lstStyle/>
          <a:p>
            <a:r>
              <a:rPr lang="en-GB" b="1" dirty="0"/>
              <a:t>Plenary ECFA presentation at </a:t>
            </a:r>
            <a:r>
              <a:rPr lang="en-GB" b="1" dirty="0">
                <a:hlinkClick r:id="rId8"/>
              </a:rPr>
              <a:t>https://indico.cern.ch/event/1085137/contributions/4562906/</a:t>
            </a:r>
            <a:endParaRPr lang="en-GB" b="1" dirty="0">
              <a:hlinkClick r:id="" action="ppaction://noaction"/>
            </a:endParaRPr>
          </a:p>
          <a:p>
            <a:r>
              <a:rPr lang="en-GB" b="1" dirty="0">
                <a:hlinkClick r:id="" action="ppaction://noaction"/>
              </a:rPr>
              <a:t>attachments/2349055/4006852/Plenary%20ECFA%20Detector%20R%26D%20Roadmap.pptx</a:t>
            </a:r>
            <a:endParaRPr lang="en-GB" b="1" dirty="0"/>
          </a:p>
        </p:txBody>
      </p:sp>
      <p:sp>
        <p:nvSpPr>
          <p:cNvPr id="18" name="Rectangle 17">
            <a:extLst>
              <a:ext uri="{FF2B5EF4-FFF2-40B4-BE49-F238E27FC236}">
                <a16:creationId xmlns:a16="http://schemas.microsoft.com/office/drawing/2014/main" id="{2BDC0D4A-13E0-A7AF-C508-3BB0FDB9FDC7}"/>
              </a:ext>
            </a:extLst>
          </p:cNvPr>
          <p:cNvSpPr/>
          <p:nvPr/>
        </p:nvSpPr>
        <p:spPr>
          <a:xfrm rot="18080244" flipV="1">
            <a:off x="5474411" y="4042701"/>
            <a:ext cx="441762" cy="1340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itle 1">
            <a:extLst>
              <a:ext uri="{FF2B5EF4-FFF2-40B4-BE49-F238E27FC236}">
                <a16:creationId xmlns:a16="http://schemas.microsoft.com/office/drawing/2014/main" id="{06F31819-8855-24A8-A524-874C461F9907}"/>
              </a:ext>
            </a:extLst>
          </p:cNvPr>
          <p:cNvSpPr txBox="1">
            <a:spLocks/>
          </p:cNvSpPr>
          <p:nvPr/>
        </p:nvSpPr>
        <p:spPr>
          <a:xfrm>
            <a:off x="228600" y="-304800"/>
            <a:ext cx="9144000" cy="1142040"/>
          </a:xfrm>
          <a:prstGeom prst="rect">
            <a:avLst/>
          </a:prstGeom>
        </p:spPr>
        <p:txBody>
          <a:bodyPr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a:t>ECFA Detector R&amp;D Roadmap</a:t>
            </a:r>
          </a:p>
        </p:txBody>
      </p:sp>
      <p:sp>
        <p:nvSpPr>
          <p:cNvPr id="21" name="TextBox 20">
            <a:extLst>
              <a:ext uri="{FF2B5EF4-FFF2-40B4-BE49-F238E27FC236}">
                <a16:creationId xmlns:a16="http://schemas.microsoft.com/office/drawing/2014/main" id="{BD5D2B47-3F14-07D4-3C45-4363EFCDFDDA}"/>
              </a:ext>
            </a:extLst>
          </p:cNvPr>
          <p:cNvSpPr txBox="1"/>
          <p:nvPr/>
        </p:nvSpPr>
        <p:spPr>
          <a:xfrm>
            <a:off x="228600" y="4001869"/>
            <a:ext cx="840110" cy="646331"/>
          </a:xfrm>
          <a:prstGeom prst="rect">
            <a:avLst/>
          </a:prstGeom>
          <a:noFill/>
        </p:spPr>
        <p:txBody>
          <a:bodyPr wrap="square" rtlCol="0">
            <a:spAutoFit/>
          </a:bodyPr>
          <a:lstStyle/>
          <a:p>
            <a:r>
              <a:rPr lang="en-GB" sz="1200" b="1" dirty="0">
                <a:solidFill>
                  <a:srgbClr val="C00000"/>
                </a:solidFill>
              </a:rPr>
              <a:t>TF1:</a:t>
            </a:r>
          </a:p>
          <a:p>
            <a:r>
              <a:rPr lang="en-GB" sz="1200" b="1" dirty="0">
                <a:solidFill>
                  <a:srgbClr val="C00000"/>
                </a:solidFill>
              </a:rPr>
              <a:t>Gaseous  </a:t>
            </a:r>
          </a:p>
          <a:p>
            <a:r>
              <a:rPr lang="en-GB" sz="1200" b="1" dirty="0">
                <a:solidFill>
                  <a:srgbClr val="C00000"/>
                </a:solidFill>
              </a:rPr>
              <a:t>Detectors</a:t>
            </a:r>
          </a:p>
        </p:txBody>
      </p:sp>
      <p:sp>
        <p:nvSpPr>
          <p:cNvPr id="22" name="Rectangle 21">
            <a:extLst>
              <a:ext uri="{FF2B5EF4-FFF2-40B4-BE49-F238E27FC236}">
                <a16:creationId xmlns:a16="http://schemas.microsoft.com/office/drawing/2014/main" id="{1A92356D-F2F7-3155-B641-04F3A3DB4DA1}"/>
              </a:ext>
            </a:extLst>
          </p:cNvPr>
          <p:cNvSpPr/>
          <p:nvPr/>
        </p:nvSpPr>
        <p:spPr>
          <a:xfrm rot="18080244" flipV="1">
            <a:off x="2434578" y="4395890"/>
            <a:ext cx="172267" cy="87844"/>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5997BD4B-C877-C4B3-9A9B-DCCB7D5B0BAC}"/>
              </a:ext>
            </a:extLst>
          </p:cNvPr>
          <p:cNvSpPr/>
          <p:nvPr/>
        </p:nvSpPr>
        <p:spPr>
          <a:xfrm rot="18080244" flipV="1">
            <a:off x="8570645" y="3953078"/>
            <a:ext cx="195134" cy="103137"/>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19C1F4FE-ADED-2554-2D0C-0EAE344C52F7}"/>
              </a:ext>
            </a:extLst>
          </p:cNvPr>
          <p:cNvSpPr txBox="1"/>
          <p:nvPr/>
        </p:nvSpPr>
        <p:spPr>
          <a:xfrm>
            <a:off x="6629143" y="1524000"/>
            <a:ext cx="2438657" cy="523220"/>
          </a:xfrm>
          <a:prstGeom prst="rect">
            <a:avLst/>
          </a:prstGeom>
          <a:noFill/>
        </p:spPr>
        <p:txBody>
          <a:bodyPr wrap="square" rtlCol="0">
            <a:spAutoFit/>
          </a:bodyPr>
          <a:lstStyle/>
          <a:p>
            <a:r>
              <a:rPr lang="en-GB" sz="1400" b="1" dirty="0">
                <a:solidFill>
                  <a:srgbClr val="C00000"/>
                </a:solidFill>
              </a:rPr>
              <a:t>(Based on the authors’ best </a:t>
            </a:r>
          </a:p>
          <a:p>
            <a:r>
              <a:rPr lang="en-GB" sz="1400" b="1" dirty="0">
                <a:solidFill>
                  <a:srgbClr val="C00000"/>
                </a:solidFill>
              </a:rPr>
              <a:t> understanding start 2021)</a:t>
            </a:r>
          </a:p>
        </p:txBody>
      </p:sp>
    </p:spTree>
    <p:extLst>
      <p:ext uri="{BB962C8B-B14F-4D97-AF65-F5344CB8AC3E}">
        <p14:creationId xmlns:p14="http://schemas.microsoft.com/office/powerpoint/2010/main" val="1167115378"/>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69232" y="1831115"/>
            <a:ext cx="2376400" cy="1977442"/>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333055" y="1679511"/>
            <a:ext cx="3178157" cy="1477196"/>
          </a:xfrm>
          <a:prstGeom prst="rect">
            <a:avLst/>
          </a:prstGeom>
        </p:spPr>
      </p:pic>
      <p:pic>
        <p:nvPicPr>
          <p:cNvPr id="14" name="Picture 13"/>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424863" y="2125771"/>
            <a:ext cx="2719137" cy="2488794"/>
          </a:xfrm>
          <a:prstGeom prst="rect">
            <a:avLst/>
          </a:prstGeom>
        </p:spPr>
      </p:pic>
      <p:pic>
        <p:nvPicPr>
          <p:cNvPr id="17" name="Picture 16"/>
          <p:cNvPicPr>
            <a:picLocks noChangeAspect="1"/>
          </p:cNvPicPr>
          <p:nvPr/>
        </p:nvPicPr>
        <p:blipFill rotWithShape="1">
          <a:blip r:embed="rId5" cstate="print">
            <a:extLst>
              <a:ext uri="{28A0092B-C50C-407E-A947-70E740481C1C}">
                <a14:useLocalDpi xmlns:a14="http://schemas.microsoft.com/office/drawing/2010/main"/>
              </a:ext>
            </a:extLst>
          </a:blip>
          <a:srcRect l="6749" t="25411" b="32912"/>
          <a:stretch/>
        </p:blipFill>
        <p:spPr>
          <a:xfrm>
            <a:off x="57751" y="3887191"/>
            <a:ext cx="3391085" cy="2143644"/>
          </a:xfrm>
          <a:prstGeom prst="rect">
            <a:avLst/>
          </a:prstGeom>
        </p:spPr>
      </p:pic>
      <p:pic>
        <p:nvPicPr>
          <p:cNvPr id="18" name="Picture 17"/>
          <p:cNvPicPr>
            <a:picLocks noChangeAspect="1"/>
          </p:cNvPicPr>
          <p:nvPr/>
        </p:nvPicPr>
        <p:blipFill rotWithShape="1">
          <a:blip r:embed="rId6" cstate="print">
            <a:extLst>
              <a:ext uri="{28A0092B-C50C-407E-A947-70E740481C1C}">
                <a14:useLocalDpi xmlns:a14="http://schemas.microsoft.com/office/drawing/2010/main"/>
              </a:ext>
            </a:extLst>
          </a:blip>
          <a:srcRect l="6905" t="17805" r="3566" b="31265"/>
          <a:stretch/>
        </p:blipFill>
        <p:spPr>
          <a:xfrm>
            <a:off x="3294261" y="3563657"/>
            <a:ext cx="3147350" cy="2532343"/>
          </a:xfrm>
          <a:prstGeom prst="rect">
            <a:avLst/>
          </a:prstGeom>
        </p:spPr>
      </p:pic>
      <p:sp>
        <p:nvSpPr>
          <p:cNvPr id="19" name="TextBox 18"/>
          <p:cNvSpPr txBox="1"/>
          <p:nvPr/>
        </p:nvSpPr>
        <p:spPr>
          <a:xfrm>
            <a:off x="372668" y="1531203"/>
            <a:ext cx="840110" cy="830997"/>
          </a:xfrm>
          <a:prstGeom prst="rect">
            <a:avLst/>
          </a:prstGeom>
          <a:noFill/>
        </p:spPr>
        <p:txBody>
          <a:bodyPr wrap="square" rtlCol="0">
            <a:spAutoFit/>
          </a:bodyPr>
          <a:lstStyle/>
          <a:p>
            <a:r>
              <a:rPr lang="en-GB" sz="1200" b="1" dirty="0">
                <a:solidFill>
                  <a:srgbClr val="C00000"/>
                </a:solidFill>
              </a:rPr>
              <a:t>TF4:</a:t>
            </a:r>
          </a:p>
          <a:p>
            <a:r>
              <a:rPr lang="en-GB" sz="1200" b="1" dirty="0">
                <a:solidFill>
                  <a:srgbClr val="C00000"/>
                </a:solidFill>
              </a:rPr>
              <a:t>Photon  </a:t>
            </a:r>
          </a:p>
          <a:p>
            <a:r>
              <a:rPr lang="en-GB" sz="1200" b="1" dirty="0">
                <a:solidFill>
                  <a:srgbClr val="C00000"/>
                </a:solidFill>
              </a:rPr>
              <a:t>Detectors</a:t>
            </a:r>
          </a:p>
          <a:p>
            <a:r>
              <a:rPr lang="en-GB" sz="1200" b="1" dirty="0">
                <a:solidFill>
                  <a:srgbClr val="C00000"/>
                </a:solidFill>
              </a:rPr>
              <a:t>&amp; PID</a:t>
            </a:r>
          </a:p>
        </p:txBody>
      </p:sp>
      <p:sp>
        <p:nvSpPr>
          <p:cNvPr id="20" name="TextBox 19"/>
          <p:cNvSpPr txBox="1"/>
          <p:nvPr/>
        </p:nvSpPr>
        <p:spPr>
          <a:xfrm>
            <a:off x="3165656" y="1595759"/>
            <a:ext cx="1201801" cy="830997"/>
          </a:xfrm>
          <a:prstGeom prst="rect">
            <a:avLst/>
          </a:prstGeom>
          <a:noFill/>
        </p:spPr>
        <p:txBody>
          <a:bodyPr wrap="square" rtlCol="0">
            <a:spAutoFit/>
          </a:bodyPr>
          <a:lstStyle/>
          <a:p>
            <a:r>
              <a:rPr lang="en-GB" sz="1200" b="1" dirty="0">
                <a:solidFill>
                  <a:srgbClr val="C00000"/>
                </a:solidFill>
              </a:rPr>
              <a:t>TF5:</a:t>
            </a:r>
          </a:p>
          <a:p>
            <a:r>
              <a:rPr lang="en-GB" sz="1200" b="1" dirty="0">
                <a:solidFill>
                  <a:srgbClr val="C00000"/>
                </a:solidFill>
              </a:rPr>
              <a:t>Quantum &amp; Emerging Technologies</a:t>
            </a:r>
          </a:p>
        </p:txBody>
      </p:sp>
      <p:sp>
        <p:nvSpPr>
          <p:cNvPr id="21" name="TextBox 20"/>
          <p:cNvSpPr txBox="1"/>
          <p:nvPr/>
        </p:nvSpPr>
        <p:spPr>
          <a:xfrm>
            <a:off x="6489546" y="2118449"/>
            <a:ext cx="1201801" cy="461665"/>
          </a:xfrm>
          <a:prstGeom prst="rect">
            <a:avLst/>
          </a:prstGeom>
          <a:noFill/>
        </p:spPr>
        <p:txBody>
          <a:bodyPr wrap="square" rtlCol="0">
            <a:spAutoFit/>
          </a:bodyPr>
          <a:lstStyle/>
          <a:p>
            <a:r>
              <a:rPr lang="en-GB" sz="1200" b="1" dirty="0">
                <a:solidFill>
                  <a:srgbClr val="C00000"/>
                </a:solidFill>
              </a:rPr>
              <a:t>TF6:</a:t>
            </a:r>
          </a:p>
          <a:p>
            <a:r>
              <a:rPr lang="en-GB" sz="1200" b="1" dirty="0">
                <a:solidFill>
                  <a:srgbClr val="C00000"/>
                </a:solidFill>
              </a:rPr>
              <a:t>Calorimetry</a:t>
            </a:r>
          </a:p>
        </p:txBody>
      </p:sp>
      <p:sp>
        <p:nvSpPr>
          <p:cNvPr id="22" name="TextBox 21"/>
          <p:cNvSpPr txBox="1"/>
          <p:nvPr/>
        </p:nvSpPr>
        <p:spPr>
          <a:xfrm>
            <a:off x="430418" y="3782200"/>
            <a:ext cx="1201801" cy="830997"/>
          </a:xfrm>
          <a:prstGeom prst="rect">
            <a:avLst/>
          </a:prstGeom>
          <a:noFill/>
        </p:spPr>
        <p:txBody>
          <a:bodyPr wrap="square" rtlCol="0">
            <a:spAutoFit/>
          </a:bodyPr>
          <a:lstStyle/>
          <a:p>
            <a:r>
              <a:rPr lang="en-GB" sz="1200" b="1" dirty="0">
                <a:solidFill>
                  <a:srgbClr val="C00000"/>
                </a:solidFill>
              </a:rPr>
              <a:t>TF7:</a:t>
            </a:r>
          </a:p>
          <a:p>
            <a:r>
              <a:rPr lang="en-GB" sz="1200" b="1" dirty="0">
                <a:solidFill>
                  <a:srgbClr val="C00000"/>
                </a:solidFill>
              </a:rPr>
              <a:t>Electronics &amp; On-detector Processing</a:t>
            </a:r>
          </a:p>
        </p:txBody>
      </p:sp>
      <p:sp>
        <p:nvSpPr>
          <p:cNvPr id="23" name="TextBox 22"/>
          <p:cNvSpPr txBox="1"/>
          <p:nvPr/>
        </p:nvSpPr>
        <p:spPr>
          <a:xfrm>
            <a:off x="3525396" y="3512982"/>
            <a:ext cx="1201801" cy="461665"/>
          </a:xfrm>
          <a:prstGeom prst="rect">
            <a:avLst/>
          </a:prstGeom>
          <a:noFill/>
        </p:spPr>
        <p:txBody>
          <a:bodyPr wrap="square" rtlCol="0">
            <a:spAutoFit/>
          </a:bodyPr>
          <a:lstStyle/>
          <a:p>
            <a:r>
              <a:rPr lang="en-GB" sz="1200" b="1" dirty="0">
                <a:solidFill>
                  <a:srgbClr val="C00000"/>
                </a:solidFill>
              </a:rPr>
              <a:t>TF8:</a:t>
            </a:r>
          </a:p>
          <a:p>
            <a:r>
              <a:rPr lang="en-GB" sz="1200" b="1" dirty="0">
                <a:solidFill>
                  <a:srgbClr val="C00000"/>
                </a:solidFill>
              </a:rPr>
              <a:t>Integration</a:t>
            </a:r>
          </a:p>
        </p:txBody>
      </p:sp>
      <p:sp>
        <p:nvSpPr>
          <p:cNvPr id="15" name="Title 1">
            <a:extLst>
              <a:ext uri="{FF2B5EF4-FFF2-40B4-BE49-F238E27FC236}">
                <a16:creationId xmlns:a16="http://schemas.microsoft.com/office/drawing/2014/main" id="{08767306-0968-F1A3-2DCD-B1A61D558E5B}"/>
              </a:ext>
            </a:extLst>
          </p:cNvPr>
          <p:cNvSpPr txBox="1">
            <a:spLocks/>
          </p:cNvSpPr>
          <p:nvPr/>
        </p:nvSpPr>
        <p:spPr>
          <a:xfrm>
            <a:off x="228600" y="-304800"/>
            <a:ext cx="9144000" cy="1142040"/>
          </a:xfrm>
          <a:prstGeom prst="rect">
            <a:avLst/>
          </a:prstGeom>
        </p:spPr>
        <p:txBody>
          <a:bodyPr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a:t>ECFA Detector R&amp;D Roadmap</a:t>
            </a:r>
          </a:p>
        </p:txBody>
      </p:sp>
      <p:sp>
        <p:nvSpPr>
          <p:cNvPr id="16" name="Rectangle 15">
            <a:extLst>
              <a:ext uri="{FF2B5EF4-FFF2-40B4-BE49-F238E27FC236}">
                <a16:creationId xmlns:a16="http://schemas.microsoft.com/office/drawing/2014/main" id="{D3A45B88-21A0-C599-6518-3A38C1145E57}"/>
              </a:ext>
            </a:extLst>
          </p:cNvPr>
          <p:cNvSpPr/>
          <p:nvPr/>
        </p:nvSpPr>
        <p:spPr>
          <a:xfrm>
            <a:off x="0" y="914400"/>
            <a:ext cx="9144000" cy="646331"/>
          </a:xfrm>
          <a:prstGeom prst="rect">
            <a:avLst/>
          </a:prstGeom>
        </p:spPr>
        <p:txBody>
          <a:bodyPr wrap="square">
            <a:spAutoFit/>
          </a:bodyPr>
          <a:lstStyle/>
          <a:p>
            <a:r>
              <a:rPr lang="en-GB" b="1" dirty="0"/>
              <a:t>Plenary ECFA presentation at </a:t>
            </a:r>
            <a:r>
              <a:rPr lang="en-GB" b="1" dirty="0">
                <a:hlinkClick r:id="rId7"/>
              </a:rPr>
              <a:t>https://indico.cern.ch/event/1085137/contributions/4562906/</a:t>
            </a:r>
            <a:endParaRPr lang="en-GB" b="1" dirty="0">
              <a:hlinkClick r:id="" action="ppaction://noaction"/>
            </a:endParaRPr>
          </a:p>
          <a:p>
            <a:r>
              <a:rPr lang="en-GB" b="1" dirty="0">
                <a:hlinkClick r:id="" action="ppaction://noaction"/>
              </a:rPr>
              <a:t>attachments/2349055/4006852/Plenary%20ECFA%20Detector%20R%26D%20Roadmap.pptx</a:t>
            </a:r>
            <a:endParaRPr lang="en-GB" b="1" dirty="0"/>
          </a:p>
        </p:txBody>
      </p:sp>
      <p:sp>
        <p:nvSpPr>
          <p:cNvPr id="24" name="Rectangle 23">
            <a:extLst>
              <a:ext uri="{FF2B5EF4-FFF2-40B4-BE49-F238E27FC236}">
                <a16:creationId xmlns:a16="http://schemas.microsoft.com/office/drawing/2014/main" id="{76199F26-D44D-17CB-1AEC-954E997CB90C}"/>
              </a:ext>
            </a:extLst>
          </p:cNvPr>
          <p:cNvSpPr/>
          <p:nvPr/>
        </p:nvSpPr>
        <p:spPr>
          <a:xfrm rot="18080244" flipV="1">
            <a:off x="2494463" y="2112189"/>
            <a:ext cx="172267" cy="78261"/>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827C93CC-33CA-2CF8-DBC7-99E9F8CD703C}"/>
              </a:ext>
            </a:extLst>
          </p:cNvPr>
          <p:cNvSpPr/>
          <p:nvPr/>
        </p:nvSpPr>
        <p:spPr>
          <a:xfrm rot="18080244" flipV="1">
            <a:off x="2793092" y="4135328"/>
            <a:ext cx="514895" cy="7790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48861AB9-A20F-1FE9-A8D2-B6A8279C8B9D}"/>
              </a:ext>
            </a:extLst>
          </p:cNvPr>
          <p:cNvSpPr/>
          <p:nvPr/>
        </p:nvSpPr>
        <p:spPr>
          <a:xfrm rot="18080244" flipV="1">
            <a:off x="5942885" y="3767676"/>
            <a:ext cx="489772" cy="83336"/>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4B2DDBAB-9274-CCA5-4690-9947C1A05750}"/>
              </a:ext>
            </a:extLst>
          </p:cNvPr>
          <p:cNvSpPr/>
          <p:nvPr/>
        </p:nvSpPr>
        <p:spPr>
          <a:xfrm rot="18080244" flipV="1">
            <a:off x="8469056" y="2206334"/>
            <a:ext cx="477699" cy="194993"/>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65388453"/>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524000"/>
            <a:ext cx="8915400" cy="5230919"/>
          </a:xfrm>
          <a:prstGeom prst="rect">
            <a:avLst/>
          </a:prstGeom>
          <a:noFill/>
        </p:spPr>
        <p:txBody>
          <a:bodyPr wrap="square" rtlCol="0">
            <a:spAutoFit/>
          </a:bodyPr>
          <a:lstStyle/>
          <a:p>
            <a:r>
              <a:rPr lang="en-GB" dirty="0"/>
              <a:t>In addition to the Detector R&amp;D Themes described above and discussed in each chapter the following General Strategic Recommendations  are made under the following headings.</a:t>
            </a:r>
          </a:p>
          <a:p>
            <a:pPr>
              <a:spcBef>
                <a:spcPts val="450"/>
              </a:spcBef>
              <a:spcAft>
                <a:spcPts val="450"/>
              </a:spcAft>
            </a:pPr>
            <a:endParaRPr lang="en-GB" b="1" dirty="0"/>
          </a:p>
          <a:p>
            <a:pPr lvl="1">
              <a:spcBef>
                <a:spcPts val="450"/>
              </a:spcBef>
              <a:spcAft>
                <a:spcPts val="450"/>
              </a:spcAft>
            </a:pPr>
            <a:r>
              <a:rPr lang="en-GB" b="1" dirty="0"/>
              <a:t>GSR 1  -   </a:t>
            </a:r>
            <a:r>
              <a:rPr lang="en-GB" b="1" dirty="0">
                <a:solidFill>
                  <a:srgbClr val="C00000"/>
                </a:solidFill>
              </a:rPr>
              <a:t>Supporting R&amp;D facilities</a:t>
            </a:r>
            <a:endParaRPr lang="en-GB" b="1" dirty="0"/>
          </a:p>
          <a:p>
            <a:pPr lvl="1">
              <a:spcBef>
                <a:spcPts val="450"/>
              </a:spcBef>
              <a:spcAft>
                <a:spcPts val="450"/>
              </a:spcAft>
            </a:pPr>
            <a:r>
              <a:rPr lang="en-GB" b="1" dirty="0"/>
              <a:t>GSR 2  -   </a:t>
            </a:r>
            <a:r>
              <a:rPr lang="en-GB" b="1" dirty="0">
                <a:solidFill>
                  <a:srgbClr val="C00000"/>
                </a:solidFill>
              </a:rPr>
              <a:t>Engineering support for detector R&amp;D</a:t>
            </a:r>
            <a:endParaRPr lang="en-GB" b="1" dirty="0"/>
          </a:p>
          <a:p>
            <a:pPr lvl="1">
              <a:spcBef>
                <a:spcPts val="450"/>
              </a:spcBef>
              <a:spcAft>
                <a:spcPts val="450"/>
              </a:spcAft>
            </a:pPr>
            <a:r>
              <a:rPr lang="en-GB" b="1" dirty="0"/>
              <a:t>GSR 3  -   </a:t>
            </a:r>
            <a:r>
              <a:rPr lang="en-GB" b="1" dirty="0">
                <a:solidFill>
                  <a:srgbClr val="C00000"/>
                </a:solidFill>
              </a:rPr>
              <a:t>Specific software for instrumentation</a:t>
            </a:r>
            <a:endParaRPr lang="en-GB" b="1" dirty="0"/>
          </a:p>
          <a:p>
            <a:pPr lvl="1">
              <a:spcBef>
                <a:spcPts val="450"/>
              </a:spcBef>
              <a:spcAft>
                <a:spcPts val="450"/>
              </a:spcAft>
            </a:pPr>
            <a:r>
              <a:rPr lang="en-GB" b="1" dirty="0"/>
              <a:t>GSR 4  -   </a:t>
            </a:r>
            <a:r>
              <a:rPr lang="en-GB" b="1" dirty="0">
                <a:solidFill>
                  <a:srgbClr val="C00000"/>
                </a:solidFill>
              </a:rPr>
              <a:t>International coordination and organisation of R&amp;D activities</a:t>
            </a:r>
            <a:endParaRPr lang="en-GB" b="1" dirty="0"/>
          </a:p>
          <a:p>
            <a:pPr lvl="1">
              <a:spcBef>
                <a:spcPts val="450"/>
              </a:spcBef>
              <a:spcAft>
                <a:spcPts val="450"/>
              </a:spcAft>
            </a:pPr>
            <a:r>
              <a:rPr lang="en-GB" b="1" dirty="0"/>
              <a:t>GSR 5  -   </a:t>
            </a:r>
            <a:r>
              <a:rPr lang="en-GB" b="1" dirty="0">
                <a:solidFill>
                  <a:srgbClr val="C00000"/>
                </a:solidFill>
              </a:rPr>
              <a:t>Distributed R&amp;D activities with centralised facilities</a:t>
            </a:r>
            <a:endParaRPr lang="en-GB" b="1" dirty="0"/>
          </a:p>
          <a:p>
            <a:pPr lvl="1">
              <a:spcBef>
                <a:spcPts val="450"/>
              </a:spcBef>
              <a:spcAft>
                <a:spcPts val="450"/>
              </a:spcAft>
            </a:pPr>
            <a:r>
              <a:rPr lang="en-GB" b="1" dirty="0"/>
              <a:t>GSR 6  -   </a:t>
            </a:r>
            <a:r>
              <a:rPr lang="en-GB" b="1" dirty="0">
                <a:solidFill>
                  <a:srgbClr val="C00000"/>
                </a:solidFill>
              </a:rPr>
              <a:t>Establish long-term strategic funding programmes</a:t>
            </a:r>
            <a:endParaRPr lang="en-GB" b="1" dirty="0"/>
          </a:p>
          <a:p>
            <a:pPr lvl="1">
              <a:spcBef>
                <a:spcPts val="450"/>
              </a:spcBef>
              <a:spcAft>
                <a:spcPts val="450"/>
              </a:spcAft>
            </a:pPr>
            <a:r>
              <a:rPr lang="en-GB" b="1" dirty="0"/>
              <a:t>GSR 7  -   </a:t>
            </a:r>
            <a:r>
              <a:rPr lang="en-GB" b="1" dirty="0">
                <a:solidFill>
                  <a:srgbClr val="C00000"/>
                </a:solidFill>
              </a:rPr>
              <a:t>Blue-sky R&amp;D</a:t>
            </a:r>
            <a:endParaRPr lang="en-GB" b="1" dirty="0"/>
          </a:p>
          <a:p>
            <a:pPr lvl="1">
              <a:spcBef>
                <a:spcPts val="450"/>
              </a:spcBef>
              <a:spcAft>
                <a:spcPts val="450"/>
              </a:spcAft>
            </a:pPr>
            <a:r>
              <a:rPr lang="en-GB" b="1" dirty="0"/>
              <a:t>GSR 8  -   </a:t>
            </a:r>
            <a:r>
              <a:rPr lang="en-GB" b="1" dirty="0">
                <a:solidFill>
                  <a:srgbClr val="C00000"/>
                </a:solidFill>
              </a:rPr>
              <a:t>Attract, nurture, recognise and sustain the careers of R&amp;D experts</a:t>
            </a:r>
            <a:endParaRPr lang="en-GB" b="1" dirty="0"/>
          </a:p>
          <a:p>
            <a:pPr lvl="1">
              <a:spcBef>
                <a:spcPts val="450"/>
              </a:spcBef>
              <a:spcAft>
                <a:spcPts val="450"/>
              </a:spcAft>
            </a:pPr>
            <a:r>
              <a:rPr lang="en-GB" b="1" dirty="0"/>
              <a:t>GSR 9  -   </a:t>
            </a:r>
            <a:r>
              <a:rPr lang="en-GB" b="1" dirty="0">
                <a:solidFill>
                  <a:srgbClr val="C00000"/>
                </a:solidFill>
              </a:rPr>
              <a:t>Industrial partnerships </a:t>
            </a:r>
          </a:p>
          <a:p>
            <a:pPr lvl="1">
              <a:spcBef>
                <a:spcPts val="450"/>
              </a:spcBef>
              <a:spcAft>
                <a:spcPts val="450"/>
              </a:spcAft>
            </a:pPr>
            <a:r>
              <a:rPr lang="en-GB" b="1" dirty="0"/>
              <a:t>GSR 10 -</a:t>
            </a:r>
            <a:r>
              <a:rPr lang="en-GB" sz="1400" b="1" dirty="0"/>
              <a:t>  </a:t>
            </a:r>
            <a:r>
              <a:rPr lang="en-GB" b="1" dirty="0">
                <a:solidFill>
                  <a:srgbClr val="C00000"/>
                </a:solidFill>
              </a:rPr>
              <a:t>Open Science</a:t>
            </a:r>
          </a:p>
          <a:p>
            <a:pPr lvl="1"/>
            <a:endParaRPr lang="en-GB" sz="825" dirty="0"/>
          </a:p>
        </p:txBody>
      </p:sp>
      <p:sp>
        <p:nvSpPr>
          <p:cNvPr id="16" name="Title 1">
            <a:extLst>
              <a:ext uri="{FF2B5EF4-FFF2-40B4-BE49-F238E27FC236}">
                <a16:creationId xmlns:a16="http://schemas.microsoft.com/office/drawing/2014/main" id="{99E05A9C-4D1F-195D-0000-CFD7CCE269BC}"/>
              </a:ext>
            </a:extLst>
          </p:cNvPr>
          <p:cNvSpPr txBox="1">
            <a:spLocks/>
          </p:cNvSpPr>
          <p:nvPr/>
        </p:nvSpPr>
        <p:spPr>
          <a:xfrm>
            <a:off x="228600" y="-304800"/>
            <a:ext cx="9144000" cy="1142040"/>
          </a:xfrm>
          <a:prstGeom prst="rect">
            <a:avLst/>
          </a:prstGeom>
        </p:spPr>
        <p:txBody>
          <a:bodyPr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a:t>ECFA Detector R&amp;D Roadmap</a:t>
            </a:r>
          </a:p>
        </p:txBody>
      </p:sp>
      <p:sp>
        <p:nvSpPr>
          <p:cNvPr id="17" name="Rectangle 16">
            <a:extLst>
              <a:ext uri="{FF2B5EF4-FFF2-40B4-BE49-F238E27FC236}">
                <a16:creationId xmlns:a16="http://schemas.microsoft.com/office/drawing/2014/main" id="{69EC202B-E90C-2258-84FC-2AF04225902F}"/>
              </a:ext>
            </a:extLst>
          </p:cNvPr>
          <p:cNvSpPr/>
          <p:nvPr/>
        </p:nvSpPr>
        <p:spPr>
          <a:xfrm>
            <a:off x="0" y="914400"/>
            <a:ext cx="9144000" cy="646331"/>
          </a:xfrm>
          <a:prstGeom prst="rect">
            <a:avLst/>
          </a:prstGeom>
        </p:spPr>
        <p:txBody>
          <a:bodyPr wrap="square">
            <a:spAutoFit/>
          </a:bodyPr>
          <a:lstStyle/>
          <a:p>
            <a:r>
              <a:rPr lang="en-GB" b="1" dirty="0"/>
              <a:t>Plenary ECFA presentation at </a:t>
            </a:r>
            <a:r>
              <a:rPr lang="en-GB" b="1" dirty="0">
                <a:hlinkClick r:id="rId2"/>
              </a:rPr>
              <a:t>https://indico.cern.ch/event/1085137/contributions/4562906/</a:t>
            </a:r>
            <a:endParaRPr lang="en-GB" b="1" dirty="0">
              <a:hlinkClick r:id="" action="ppaction://noaction"/>
            </a:endParaRPr>
          </a:p>
          <a:p>
            <a:r>
              <a:rPr lang="en-GB" b="1" dirty="0">
                <a:hlinkClick r:id="" action="ppaction://noaction"/>
              </a:rPr>
              <a:t>attachments/2349055/4006852/Plenary%20ECFA%20Detector%20R%26D%20Roadmap.pptx</a:t>
            </a:r>
            <a:endParaRPr lang="en-GB" b="1" dirty="0"/>
          </a:p>
        </p:txBody>
      </p:sp>
    </p:spTree>
    <p:extLst>
      <p:ext uri="{BB962C8B-B14F-4D97-AF65-F5344CB8AC3E}">
        <p14:creationId xmlns:p14="http://schemas.microsoft.com/office/powerpoint/2010/main" val="4221336368"/>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524000"/>
            <a:ext cx="9144000" cy="5124480"/>
          </a:xfrm>
          <a:prstGeom prst="rect">
            <a:avLst/>
          </a:prstGeom>
        </p:spPr>
        <p:txBody>
          <a:bodyPr wrap="square">
            <a:spAutoFit/>
          </a:bodyPr>
          <a:lstStyle/>
          <a:p>
            <a:r>
              <a:rPr lang="en-GB" sz="1400" b="1" dirty="0">
                <a:solidFill>
                  <a:srgbClr val="C00000"/>
                </a:solidFill>
              </a:rPr>
              <a:t>GSR 1 - Supporting R&amp;D facilities</a:t>
            </a:r>
          </a:p>
          <a:p>
            <a:r>
              <a:rPr lang="en-GB" sz="1400" dirty="0"/>
              <a:t> It is recommended that the structures to provide Europe-wide  coordinated infrastructure in the areas of: test beams, large scale generic prototyping and irradiation be consolidated and enhanced to meet the needs of next generation experiments with adequate centralised investment to avoid less cost-effective, more widely distributed, solutions, and to maintain a network structure for existing distributed facilities, e.g. for irradiation</a:t>
            </a:r>
          </a:p>
          <a:p>
            <a:endParaRPr lang="en-GB" sz="600" dirty="0"/>
          </a:p>
          <a:p>
            <a:r>
              <a:rPr lang="en-GB" sz="1400" b="1" dirty="0">
                <a:solidFill>
                  <a:srgbClr val="C00000"/>
                </a:solidFill>
              </a:rPr>
              <a:t>GSR 2 - Engineering support for detector R&amp;D</a:t>
            </a:r>
          </a:p>
          <a:p>
            <a:r>
              <a:rPr lang="en-GB" sz="1400" dirty="0"/>
              <a:t> In response to ever more integrated detector concepts, requiring holistic design approaches and large component counts, the R&amp;D should be supported with adequate mechanical and electronics engineering resources, to bring in expertise in state-of-the-art microelectronics as well as advanced materials and manufacturing techniques, to tackle generic integration challenges, and to maintain scalability of production and quality control from the earliest stages. </a:t>
            </a:r>
          </a:p>
          <a:p>
            <a:endParaRPr lang="en-GB" sz="600" dirty="0"/>
          </a:p>
          <a:p>
            <a:r>
              <a:rPr lang="en-GB" sz="1400" b="1" dirty="0">
                <a:solidFill>
                  <a:srgbClr val="C00000"/>
                </a:solidFill>
              </a:rPr>
              <a:t> GSR 3 - Specific software for instrumentation</a:t>
            </a:r>
          </a:p>
          <a:p>
            <a:r>
              <a:rPr lang="en-GB" sz="1400" dirty="0"/>
              <a:t>Across DRDTs and through adequate capital investments, the availability to the community of state-of-the-art R&amp;D-specific software packages must be maintained and continuously updated. The expert development of these packages - for core software frameworks, but also for commonly used simulation and reconstruction tools -  should continue to be highly recognised and valued and the community effort to support these needs to be organised at a European level. </a:t>
            </a:r>
          </a:p>
          <a:p>
            <a:endParaRPr lang="en-GB" sz="600" dirty="0"/>
          </a:p>
          <a:p>
            <a:r>
              <a:rPr lang="en-GB" sz="1400" b="1" dirty="0">
                <a:solidFill>
                  <a:srgbClr val="C00000"/>
                </a:solidFill>
              </a:rPr>
              <a:t> GSR 4 - International coordination and organisation of R&amp;D activities</a:t>
            </a:r>
          </a:p>
          <a:p>
            <a:r>
              <a:rPr lang="en-GB" sz="1400" dirty="0"/>
              <a:t>With a view to creating a vibrant ecosystem for R&amp;D, connecting and involving all partners, there is a need to refresh the CERN RD programme structure and encourage new programmes for next generation detectors, where CERN and the other national laboratories can assist as major catalysers for these. It is also recommended to revisit and streamline the process of creating and reviewing these programmes, with an extended framework to help share the associated load and increase involvement, while enhancing the visibility of the detector R&amp;D community and easing communication with neighbouring disciplines, for example in cooperation with the ICFA Instrumentation Panel.</a:t>
            </a:r>
            <a:endParaRPr lang="en-GB" sz="2400" dirty="0"/>
          </a:p>
        </p:txBody>
      </p:sp>
      <p:sp>
        <p:nvSpPr>
          <p:cNvPr id="18" name="Title 1">
            <a:extLst>
              <a:ext uri="{FF2B5EF4-FFF2-40B4-BE49-F238E27FC236}">
                <a16:creationId xmlns:a16="http://schemas.microsoft.com/office/drawing/2014/main" id="{54E96998-446A-53CE-3433-CF2E1FCE1EDB}"/>
              </a:ext>
            </a:extLst>
          </p:cNvPr>
          <p:cNvSpPr txBox="1">
            <a:spLocks/>
          </p:cNvSpPr>
          <p:nvPr/>
        </p:nvSpPr>
        <p:spPr>
          <a:xfrm>
            <a:off x="228600" y="-304800"/>
            <a:ext cx="9144000" cy="1142040"/>
          </a:xfrm>
          <a:prstGeom prst="rect">
            <a:avLst/>
          </a:prstGeom>
        </p:spPr>
        <p:txBody>
          <a:bodyPr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a:t>ECFA Detector R&amp;D Roadmap</a:t>
            </a:r>
          </a:p>
        </p:txBody>
      </p:sp>
      <p:sp>
        <p:nvSpPr>
          <p:cNvPr id="19" name="Rectangle 18">
            <a:extLst>
              <a:ext uri="{FF2B5EF4-FFF2-40B4-BE49-F238E27FC236}">
                <a16:creationId xmlns:a16="http://schemas.microsoft.com/office/drawing/2014/main" id="{1F978D78-6DF9-B297-282A-EE3B196135C6}"/>
              </a:ext>
            </a:extLst>
          </p:cNvPr>
          <p:cNvSpPr/>
          <p:nvPr/>
        </p:nvSpPr>
        <p:spPr>
          <a:xfrm>
            <a:off x="0" y="914400"/>
            <a:ext cx="9144000" cy="646331"/>
          </a:xfrm>
          <a:prstGeom prst="rect">
            <a:avLst/>
          </a:prstGeom>
        </p:spPr>
        <p:txBody>
          <a:bodyPr wrap="square">
            <a:spAutoFit/>
          </a:bodyPr>
          <a:lstStyle/>
          <a:p>
            <a:r>
              <a:rPr lang="en-GB" b="1" dirty="0"/>
              <a:t>Plenary ECFA presentation at </a:t>
            </a:r>
            <a:r>
              <a:rPr lang="en-GB" b="1" dirty="0">
                <a:hlinkClick r:id="rId2"/>
              </a:rPr>
              <a:t>https://indico.cern.ch/event/1085137/contributions/4562906/</a:t>
            </a:r>
            <a:endParaRPr lang="en-GB" b="1" dirty="0">
              <a:hlinkClick r:id="" action="ppaction://noaction"/>
            </a:endParaRPr>
          </a:p>
          <a:p>
            <a:r>
              <a:rPr lang="en-GB" b="1" dirty="0">
                <a:hlinkClick r:id="" action="ppaction://noaction"/>
              </a:rPr>
              <a:t>attachments/2349055/4006852/Plenary%20ECFA%20Detector%20R%26D%20Roadmap.pptx</a:t>
            </a:r>
            <a:endParaRPr lang="en-GB" b="1" dirty="0"/>
          </a:p>
        </p:txBody>
      </p:sp>
      <p:cxnSp>
        <p:nvCxnSpPr>
          <p:cNvPr id="4" name="Straight Connector 3">
            <a:extLst>
              <a:ext uri="{FF2B5EF4-FFF2-40B4-BE49-F238E27FC236}">
                <a16:creationId xmlns:a16="http://schemas.microsoft.com/office/drawing/2014/main" id="{9205FC06-377B-EFA0-A81F-00C2AB25A64B}"/>
              </a:ext>
            </a:extLst>
          </p:cNvPr>
          <p:cNvCxnSpPr>
            <a:cxnSpLocks/>
          </p:cNvCxnSpPr>
          <p:nvPr/>
        </p:nvCxnSpPr>
        <p:spPr>
          <a:xfrm>
            <a:off x="76200" y="5486400"/>
            <a:ext cx="8686800" cy="0"/>
          </a:xfrm>
          <a:prstGeom prst="line">
            <a:avLst/>
          </a:prstGeom>
          <a:ln w="19050">
            <a:solidFill>
              <a:srgbClr val="FF0066"/>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5AA3140B-9041-6977-2074-A1F074324A11}"/>
              </a:ext>
            </a:extLst>
          </p:cNvPr>
          <p:cNvCxnSpPr>
            <a:cxnSpLocks/>
          </p:cNvCxnSpPr>
          <p:nvPr/>
        </p:nvCxnSpPr>
        <p:spPr>
          <a:xfrm>
            <a:off x="76200" y="5706000"/>
            <a:ext cx="8839200" cy="0"/>
          </a:xfrm>
          <a:prstGeom prst="line">
            <a:avLst/>
          </a:prstGeom>
          <a:ln w="19050">
            <a:solidFill>
              <a:srgbClr val="FF0066"/>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A6E015E-E6AC-5B79-A1A2-EFE394F67849}"/>
              </a:ext>
            </a:extLst>
          </p:cNvPr>
          <p:cNvCxnSpPr>
            <a:cxnSpLocks/>
          </p:cNvCxnSpPr>
          <p:nvPr/>
        </p:nvCxnSpPr>
        <p:spPr>
          <a:xfrm>
            <a:off x="76200" y="5918400"/>
            <a:ext cx="4343400" cy="0"/>
          </a:xfrm>
          <a:prstGeom prst="line">
            <a:avLst/>
          </a:prstGeom>
          <a:ln w="19050">
            <a:solidFill>
              <a:srgbClr val="FF006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9231888"/>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721108"/>
            <a:ext cx="9144000" cy="4984492"/>
          </a:xfrm>
          <a:prstGeom prst="rect">
            <a:avLst/>
          </a:prstGeom>
        </p:spPr>
        <p:txBody>
          <a:bodyPr wrap="square">
            <a:spAutoFit/>
          </a:bodyPr>
          <a:lstStyle/>
          <a:p>
            <a:r>
              <a:rPr lang="en-GB" sz="1400" b="1" dirty="0">
                <a:solidFill>
                  <a:srgbClr val="C00000"/>
                </a:solidFill>
              </a:rPr>
              <a:t>GSR 5 - Distributed R&amp;D activities with centralised facilities</a:t>
            </a:r>
          </a:p>
          <a:p>
            <a:r>
              <a:rPr lang="en-GB" sz="1400" dirty="0"/>
              <a:t> Establish in the relevant R&amp;D areas a distributed yet connected and supportive tier-</a:t>
            </a:r>
            <a:r>
              <a:rPr lang="en-GB" sz="1400" dirty="0" err="1"/>
              <a:t>ed</a:t>
            </a:r>
            <a:r>
              <a:rPr lang="en-GB" sz="1400" dirty="0"/>
              <a:t> system for R&amp;D efforts across Europe. Keeping in mind the growing complexity, the specialisation required, the learning curve and the increased cost, consider more focused investment for those themes where leverage can be reached through centralisation at large institutions, while addressing the challenge that distributed resources remain accessible to researchers across Europe and through them also be available to help provide enhanced training opportunities. </a:t>
            </a:r>
          </a:p>
          <a:p>
            <a:endParaRPr lang="en-GB" sz="1400" dirty="0"/>
          </a:p>
          <a:p>
            <a:r>
              <a:rPr lang="en-GB" sz="1400" b="1" dirty="0">
                <a:solidFill>
                  <a:srgbClr val="C00000"/>
                </a:solidFill>
              </a:rPr>
              <a:t>GSR 6 - Establish long-term strategic funding programmes</a:t>
            </a:r>
          </a:p>
          <a:p>
            <a:r>
              <a:rPr lang="en-GB" sz="1400" dirty="0"/>
              <a:t>Establish, additional to short-term funding programmes for the early proof of principle phase of R&amp;D, also long-term strategic funding programmes to sustain both research and development of the multi-decade DRDTs in order for the technology to mature and to be able to deliver the experimental requirements. Beyond capital investments of single funding agencies, international collaboration and support at the EU level should be established. In general, the cost for R&amp;D has increased, which further strengthens the vital need to make concerted investments. </a:t>
            </a:r>
          </a:p>
          <a:p>
            <a:endParaRPr lang="en-GB" sz="1400" dirty="0"/>
          </a:p>
          <a:p>
            <a:r>
              <a:rPr lang="en-GB" sz="1400" b="1" dirty="0">
                <a:solidFill>
                  <a:srgbClr val="C00000"/>
                </a:solidFill>
              </a:rPr>
              <a:t>GSR 7 – “Blue-sky”  R&amp;D</a:t>
            </a:r>
          </a:p>
          <a:p>
            <a:r>
              <a:rPr lang="en-GB" sz="1400" dirty="0"/>
              <a:t> It is essential that adequate resources be provided to support more speculative R&amp;D which can be riskier in terms of immediate benefits but can bring significant and potentially transformational returns if successful both to particle physics: unlocking new physics may only be possible by unlocking novel technologies in instrumentation, and to society. Innovative instrumentation research is one of the defining characteristics of the field of particle physics. “Blue-sky”  developments in particle physics have often been of broader application and had immense societal benefit. Examples include: the development of the World Wide Web, Magnetic Resonance Imaging, Positron Emission Tomography and X-ray imaging for photon science.</a:t>
            </a:r>
          </a:p>
        </p:txBody>
      </p:sp>
      <p:sp>
        <p:nvSpPr>
          <p:cNvPr id="18" name="Title 1">
            <a:extLst>
              <a:ext uri="{FF2B5EF4-FFF2-40B4-BE49-F238E27FC236}">
                <a16:creationId xmlns:a16="http://schemas.microsoft.com/office/drawing/2014/main" id="{2F311A3C-1B3D-8807-29BF-8EEE03787817}"/>
              </a:ext>
            </a:extLst>
          </p:cNvPr>
          <p:cNvSpPr txBox="1">
            <a:spLocks/>
          </p:cNvSpPr>
          <p:nvPr/>
        </p:nvSpPr>
        <p:spPr>
          <a:xfrm>
            <a:off x="228600" y="-304800"/>
            <a:ext cx="9144000" cy="1142040"/>
          </a:xfrm>
          <a:prstGeom prst="rect">
            <a:avLst/>
          </a:prstGeom>
        </p:spPr>
        <p:txBody>
          <a:bodyPr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a:t>ECFA Detector R&amp;D Roadmap</a:t>
            </a:r>
          </a:p>
        </p:txBody>
      </p:sp>
      <p:sp>
        <p:nvSpPr>
          <p:cNvPr id="19" name="Rectangle 18">
            <a:extLst>
              <a:ext uri="{FF2B5EF4-FFF2-40B4-BE49-F238E27FC236}">
                <a16:creationId xmlns:a16="http://schemas.microsoft.com/office/drawing/2014/main" id="{43E6FBBB-1254-0D33-0BD1-BC585B673C9B}"/>
              </a:ext>
            </a:extLst>
          </p:cNvPr>
          <p:cNvSpPr/>
          <p:nvPr/>
        </p:nvSpPr>
        <p:spPr>
          <a:xfrm>
            <a:off x="0" y="914400"/>
            <a:ext cx="9144000" cy="646331"/>
          </a:xfrm>
          <a:prstGeom prst="rect">
            <a:avLst/>
          </a:prstGeom>
        </p:spPr>
        <p:txBody>
          <a:bodyPr wrap="square">
            <a:spAutoFit/>
          </a:bodyPr>
          <a:lstStyle/>
          <a:p>
            <a:r>
              <a:rPr lang="en-GB" b="1" dirty="0"/>
              <a:t>Plenary ECFA presentation at </a:t>
            </a:r>
            <a:r>
              <a:rPr lang="en-GB" b="1" dirty="0">
                <a:hlinkClick r:id="rId2"/>
              </a:rPr>
              <a:t>https://indico.cern.ch/event/1085137/contributions/4562906/</a:t>
            </a:r>
            <a:endParaRPr lang="en-GB" b="1" dirty="0">
              <a:hlinkClick r:id="" action="ppaction://noaction"/>
            </a:endParaRPr>
          </a:p>
          <a:p>
            <a:r>
              <a:rPr lang="en-GB" b="1" dirty="0">
                <a:hlinkClick r:id="" action="ppaction://noaction"/>
              </a:rPr>
              <a:t>attachments/2349055/4006852/Plenary%20ECFA%20Detector%20R%26D%20Roadmap.pptx</a:t>
            </a:r>
            <a:endParaRPr lang="en-GB" b="1" dirty="0"/>
          </a:p>
        </p:txBody>
      </p:sp>
      <p:cxnSp>
        <p:nvCxnSpPr>
          <p:cNvPr id="5" name="Straight Connector 4">
            <a:extLst>
              <a:ext uri="{FF2B5EF4-FFF2-40B4-BE49-F238E27FC236}">
                <a16:creationId xmlns:a16="http://schemas.microsoft.com/office/drawing/2014/main" id="{03D63E7C-84BF-C928-00D3-335C713F7AF6}"/>
              </a:ext>
            </a:extLst>
          </p:cNvPr>
          <p:cNvCxnSpPr>
            <a:cxnSpLocks/>
          </p:cNvCxnSpPr>
          <p:nvPr/>
        </p:nvCxnSpPr>
        <p:spPr>
          <a:xfrm>
            <a:off x="76200" y="3886200"/>
            <a:ext cx="8382000" cy="0"/>
          </a:xfrm>
          <a:prstGeom prst="line">
            <a:avLst/>
          </a:prstGeom>
          <a:ln w="19050">
            <a:solidFill>
              <a:srgbClr val="FF0066"/>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15B4F0D8-8036-78DC-F75D-2A8664F8E7EC}"/>
              </a:ext>
            </a:extLst>
          </p:cNvPr>
          <p:cNvCxnSpPr>
            <a:cxnSpLocks/>
          </p:cNvCxnSpPr>
          <p:nvPr/>
        </p:nvCxnSpPr>
        <p:spPr>
          <a:xfrm>
            <a:off x="76200" y="4114800"/>
            <a:ext cx="5638800" cy="0"/>
          </a:xfrm>
          <a:prstGeom prst="line">
            <a:avLst/>
          </a:prstGeom>
          <a:ln w="19050">
            <a:solidFill>
              <a:srgbClr val="FF0066"/>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7CF188A-5891-C66E-5E45-569899E4DBF9}"/>
              </a:ext>
            </a:extLst>
          </p:cNvPr>
          <p:cNvCxnSpPr>
            <a:cxnSpLocks/>
          </p:cNvCxnSpPr>
          <p:nvPr/>
        </p:nvCxnSpPr>
        <p:spPr>
          <a:xfrm>
            <a:off x="7772400" y="3672000"/>
            <a:ext cx="685800" cy="0"/>
          </a:xfrm>
          <a:prstGeom prst="line">
            <a:avLst/>
          </a:prstGeom>
          <a:ln w="19050">
            <a:solidFill>
              <a:srgbClr val="FF0066"/>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9EFD881-BDC4-E6CB-904A-8E2F0965CED5}"/>
              </a:ext>
            </a:extLst>
          </p:cNvPr>
          <p:cNvCxnSpPr>
            <a:cxnSpLocks/>
          </p:cNvCxnSpPr>
          <p:nvPr/>
        </p:nvCxnSpPr>
        <p:spPr>
          <a:xfrm>
            <a:off x="76200" y="2590800"/>
            <a:ext cx="7696200" cy="0"/>
          </a:xfrm>
          <a:prstGeom prst="line">
            <a:avLst/>
          </a:prstGeom>
          <a:ln w="19050">
            <a:solidFill>
              <a:srgbClr val="FF006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941458"/>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518821"/>
            <a:ext cx="9144000" cy="5262979"/>
          </a:xfrm>
          <a:prstGeom prst="rect">
            <a:avLst/>
          </a:prstGeom>
        </p:spPr>
        <p:txBody>
          <a:bodyPr wrap="square">
            <a:spAutoFit/>
          </a:bodyPr>
          <a:lstStyle/>
          <a:p>
            <a:r>
              <a:rPr lang="en-GB" sz="1400" b="1" dirty="0">
                <a:solidFill>
                  <a:srgbClr val="C00000"/>
                </a:solidFill>
              </a:rPr>
              <a:t>GSR 8 - Attract, nurture, recognise and sustain the careers of R&amp;D experts</a:t>
            </a:r>
          </a:p>
          <a:p>
            <a:r>
              <a:rPr lang="en-GB" sz="1400" dirty="0"/>
              <a:t> Innovation in instrumentation is essential to make progress in particle physics, and R&amp;D experts are essential for innovation. It is recommended that ECFA, with the involvement and support of its Detector R&amp;D Panel, continues the study of  recognition  with a view to consolidate the route to an adequate number of positions with a sustained career in instrumentation R&amp;D to realise the strategic aspirations expressed in the EPPSU. It is suggested that ECFA should explore mechanisms to develop concrete proposals in this area and to find mechanisms to follow up on these in terms of their implementation. Consideration needs to be given to creating sufficiently attractive remuneration packages to retain those with key skills which typically command much higher salaries outside academic research. It should be emphasised that, in parallel, society benefits from the training particle physics provides because the knowledge and skills acquired are in high demand by industries in high-technology economies. </a:t>
            </a:r>
          </a:p>
          <a:p>
            <a:endParaRPr lang="en-GB" sz="1000" dirty="0"/>
          </a:p>
          <a:p>
            <a:r>
              <a:rPr lang="en-GB" sz="1400" b="1" dirty="0">
                <a:solidFill>
                  <a:srgbClr val="C00000"/>
                </a:solidFill>
              </a:rPr>
              <a:t>GSR 9 - Industrial partnerships</a:t>
            </a:r>
          </a:p>
          <a:p>
            <a:r>
              <a:rPr lang="en-GB" sz="1400" dirty="0"/>
              <a:t>It is recommended to identify promising areas for close collaboration between academic and industrial partners, to create international frameworks for exchange on academic and industrial trends, drivers and needs, and to establish strategic and resources-loaded cooperation schemes on a European scale to intensify the collaboration with industry, in particular for developments in solid state sensors and micro-electronics. </a:t>
            </a:r>
          </a:p>
          <a:p>
            <a:endParaRPr lang="en-GB" sz="1000" dirty="0"/>
          </a:p>
          <a:p>
            <a:r>
              <a:rPr lang="en-GB" sz="1400" b="1" dirty="0">
                <a:solidFill>
                  <a:srgbClr val="C00000"/>
                </a:solidFill>
              </a:rPr>
              <a:t> GSR 10 – Open Science</a:t>
            </a:r>
          </a:p>
          <a:p>
            <a:r>
              <a:rPr lang="en-GB" sz="1400" dirty="0"/>
              <a:t>It is recommended that the concept of Open Science be explicitly supported in the context of instrumentation, taking account of the constraints of commercial confidentiality where these apply due to partnerships with industry. Specifically, for publicly-funded research the default, wherever possible, should be open access publication of results and it is proposed that the Sponsoring Consortium for Open Access Publishing in Particle Physics (SCOAP</a:t>
            </a:r>
            <a:r>
              <a:rPr lang="en-GB" sz="1400" baseline="30000" dirty="0"/>
              <a:t>3</a:t>
            </a:r>
            <a:r>
              <a:rPr lang="en-GB" sz="1400" dirty="0"/>
              <a:t> ) should explore ensuring similar access is available to instrumentation journals (including for conference proceedings) as to other particle physics publications.</a:t>
            </a:r>
          </a:p>
        </p:txBody>
      </p:sp>
      <p:sp>
        <p:nvSpPr>
          <p:cNvPr id="18" name="Title 1">
            <a:extLst>
              <a:ext uri="{FF2B5EF4-FFF2-40B4-BE49-F238E27FC236}">
                <a16:creationId xmlns:a16="http://schemas.microsoft.com/office/drawing/2014/main" id="{B86F103C-D652-8759-E3E5-1A9C69C157D6}"/>
              </a:ext>
            </a:extLst>
          </p:cNvPr>
          <p:cNvSpPr txBox="1">
            <a:spLocks/>
          </p:cNvSpPr>
          <p:nvPr/>
        </p:nvSpPr>
        <p:spPr>
          <a:xfrm>
            <a:off x="228600" y="-304800"/>
            <a:ext cx="9144000" cy="1142040"/>
          </a:xfrm>
          <a:prstGeom prst="rect">
            <a:avLst/>
          </a:prstGeom>
        </p:spPr>
        <p:txBody>
          <a:bodyPr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a:t>ECFA Detector R&amp;D Roadmap</a:t>
            </a:r>
          </a:p>
        </p:txBody>
      </p:sp>
      <p:sp>
        <p:nvSpPr>
          <p:cNvPr id="19" name="Rectangle 18">
            <a:extLst>
              <a:ext uri="{FF2B5EF4-FFF2-40B4-BE49-F238E27FC236}">
                <a16:creationId xmlns:a16="http://schemas.microsoft.com/office/drawing/2014/main" id="{CD89F94A-B968-D730-FBD1-004F5C40FB49}"/>
              </a:ext>
            </a:extLst>
          </p:cNvPr>
          <p:cNvSpPr/>
          <p:nvPr/>
        </p:nvSpPr>
        <p:spPr>
          <a:xfrm>
            <a:off x="0" y="914400"/>
            <a:ext cx="9144000" cy="646331"/>
          </a:xfrm>
          <a:prstGeom prst="rect">
            <a:avLst/>
          </a:prstGeom>
        </p:spPr>
        <p:txBody>
          <a:bodyPr wrap="square">
            <a:spAutoFit/>
          </a:bodyPr>
          <a:lstStyle/>
          <a:p>
            <a:r>
              <a:rPr lang="en-GB" b="1" dirty="0"/>
              <a:t>Plenary ECFA presentation at </a:t>
            </a:r>
            <a:r>
              <a:rPr lang="en-GB" b="1" dirty="0">
                <a:hlinkClick r:id="rId2"/>
              </a:rPr>
              <a:t>https://indico.cern.ch/event/1085137/contributions/4562906/</a:t>
            </a:r>
            <a:endParaRPr lang="en-GB" b="1" dirty="0">
              <a:hlinkClick r:id="" action="ppaction://noaction"/>
            </a:endParaRPr>
          </a:p>
          <a:p>
            <a:r>
              <a:rPr lang="en-GB" b="1" dirty="0">
                <a:hlinkClick r:id="" action="ppaction://noaction"/>
              </a:rPr>
              <a:t>attachments/2349055/4006852/Plenary%20ECFA%20Detector%20R%26D%20Roadmap.pptx</a:t>
            </a:r>
            <a:endParaRPr lang="en-GB" b="1" dirty="0"/>
          </a:p>
        </p:txBody>
      </p:sp>
    </p:spTree>
    <p:extLst>
      <p:ext uri="{BB962C8B-B14F-4D97-AF65-F5344CB8AC3E}">
        <p14:creationId xmlns:p14="http://schemas.microsoft.com/office/powerpoint/2010/main" val="171541929"/>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2895600" y="2066817"/>
            <a:ext cx="6129370" cy="41053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1"/>
          <p:cNvSpPr txBox="1">
            <a:spLocks/>
          </p:cNvSpPr>
          <p:nvPr/>
        </p:nvSpPr>
        <p:spPr>
          <a:xfrm>
            <a:off x="1550581" y="-185895"/>
            <a:ext cx="6526619" cy="1142040"/>
          </a:xfrm>
          <a:prstGeom prst="rect">
            <a:avLst/>
          </a:prstGeom>
        </p:spPr>
        <p:txBody>
          <a:bodyPr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a:t>Proposed Implementation Structures Inspired by LHC DRDC Process</a:t>
            </a:r>
          </a:p>
        </p:txBody>
      </p:sp>
      <p:sp>
        <p:nvSpPr>
          <p:cNvPr id="2" name="TextBox 1"/>
          <p:cNvSpPr txBox="1"/>
          <p:nvPr/>
        </p:nvSpPr>
        <p:spPr>
          <a:xfrm>
            <a:off x="0" y="2295417"/>
            <a:ext cx="3352800" cy="954107"/>
          </a:xfrm>
          <a:prstGeom prst="rect">
            <a:avLst/>
          </a:prstGeom>
          <a:noFill/>
        </p:spPr>
        <p:txBody>
          <a:bodyPr wrap="square" rtlCol="0">
            <a:spAutoFit/>
          </a:bodyPr>
          <a:lstStyle/>
          <a:p>
            <a:r>
              <a:rPr lang="en-GB" sz="1400" b="1" dirty="0"/>
              <a:t>“Genesis of the LHC” </a:t>
            </a:r>
          </a:p>
          <a:p>
            <a:r>
              <a:rPr lang="en-GB" sz="1400" b="1" dirty="0"/>
              <a:t>C. Llewellyn Smith</a:t>
            </a:r>
            <a:r>
              <a:rPr lang="en-GB" sz="1400" b="1" i="1" dirty="0"/>
              <a:t>, Phil Tran Roy </a:t>
            </a:r>
            <a:r>
              <a:rPr lang="en-GB" sz="1400" b="1" i="1" dirty="0" err="1"/>
              <a:t>Soc</a:t>
            </a:r>
            <a:r>
              <a:rPr lang="en-GB" sz="1400" b="1" i="1" dirty="0"/>
              <a:t> A373:20140037</a:t>
            </a:r>
            <a:r>
              <a:rPr lang="en-GB" sz="1400" b="1" dirty="0"/>
              <a:t> (2016) </a:t>
            </a:r>
            <a:r>
              <a:rPr lang="en-GB" sz="1400" dirty="0">
                <a:hlinkClick r:id="rId3"/>
              </a:rPr>
              <a:t>http://</a:t>
            </a:r>
            <a:r>
              <a:rPr lang="en-GB" sz="1400" dirty="0">
                <a:hlinkClick r:id="" action="ppaction://noaction"/>
              </a:rPr>
              <a:t>dx.doi.</a:t>
            </a:r>
          </a:p>
          <a:p>
            <a:r>
              <a:rPr lang="en-GB" sz="1400" dirty="0">
                <a:hlinkClick r:id="" action="ppaction://noaction"/>
              </a:rPr>
              <a:t>org/10.1098/rsta.2014.0037</a:t>
            </a:r>
            <a:r>
              <a:rPr lang="en-GB" sz="1400" dirty="0"/>
              <a:t>  </a:t>
            </a:r>
          </a:p>
        </p:txBody>
      </p:sp>
      <p:pic>
        <p:nvPicPr>
          <p:cNvPr id="5122"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4343400" y="1153376"/>
            <a:ext cx="4826826" cy="9802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1153376"/>
            <a:ext cx="4343399" cy="1183569"/>
          </a:xfrm>
          <a:prstGeom prst="rect">
            <a:avLst/>
          </a:prstGeom>
          <a:noFill/>
          <a:ln w="19050">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pic>
        <p:nvPicPr>
          <p:cNvPr id="5123"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152400" y="5176895"/>
            <a:ext cx="1905002" cy="15287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a:stretch/>
        </p:blipFill>
        <p:spPr bwMode="auto">
          <a:xfrm>
            <a:off x="0" y="3184969"/>
            <a:ext cx="2667000" cy="20060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4" name="Straight Connector 13"/>
          <p:cNvCxnSpPr/>
          <p:nvPr/>
        </p:nvCxnSpPr>
        <p:spPr>
          <a:xfrm>
            <a:off x="2590800" y="1878417"/>
            <a:ext cx="252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7344A4A-95F2-06F9-C187-4E9474E395FB}"/>
              </a:ext>
            </a:extLst>
          </p:cNvPr>
          <p:cNvSpPr txBox="1"/>
          <p:nvPr/>
        </p:nvSpPr>
        <p:spPr>
          <a:xfrm>
            <a:off x="2209800" y="6248400"/>
            <a:ext cx="5715000" cy="369332"/>
          </a:xfrm>
          <a:prstGeom prst="rect">
            <a:avLst/>
          </a:prstGeom>
          <a:solidFill>
            <a:srgbClr val="FFFF00"/>
          </a:solidFill>
          <a:ln w="25400">
            <a:solidFill>
              <a:srgbClr val="FF0000"/>
            </a:solidFill>
          </a:ln>
        </p:spPr>
        <p:txBody>
          <a:bodyPr wrap="square">
            <a:spAutoFit/>
          </a:bodyPr>
          <a:lstStyle/>
          <a:p>
            <a:r>
              <a:rPr lang="en-US" b="1" dirty="0">
                <a:solidFill>
                  <a:srgbClr val="C00000"/>
                </a:solidFill>
              </a:rPr>
              <a:t>RD53, RD51, RD50, RD42 and RD18 still particularly active</a:t>
            </a:r>
            <a:endParaRPr lang="en-GB" b="1" dirty="0">
              <a:solidFill>
                <a:srgbClr val="C00000"/>
              </a:solidFill>
            </a:endParaRPr>
          </a:p>
        </p:txBody>
      </p:sp>
    </p:spTree>
    <p:extLst>
      <p:ext uri="{BB962C8B-B14F-4D97-AF65-F5344CB8AC3E}">
        <p14:creationId xmlns:p14="http://schemas.microsoft.com/office/powerpoint/2010/main" val="1364232277"/>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304800" y="1829623"/>
            <a:ext cx="8610600" cy="4799783"/>
          </a:xfrm>
          <a:prstGeom prst="rect">
            <a:avLst/>
          </a:prstGeom>
          <a:noFill/>
          <a:ln w="25400">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sp>
        <p:nvSpPr>
          <p:cNvPr id="3" name="Title 1"/>
          <p:cNvSpPr txBox="1">
            <a:spLocks/>
          </p:cNvSpPr>
          <p:nvPr/>
        </p:nvSpPr>
        <p:spPr>
          <a:xfrm>
            <a:off x="228600" y="-304800"/>
            <a:ext cx="9144000" cy="1142040"/>
          </a:xfrm>
          <a:prstGeom prst="rect">
            <a:avLst/>
          </a:prstGeom>
        </p:spPr>
        <p:txBody>
          <a:bodyPr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a:t>CERN EP R&amp;D</a:t>
            </a:r>
          </a:p>
        </p:txBody>
      </p:sp>
      <p:sp>
        <p:nvSpPr>
          <p:cNvPr id="2" name="TextBox 1"/>
          <p:cNvSpPr txBox="1"/>
          <p:nvPr/>
        </p:nvSpPr>
        <p:spPr>
          <a:xfrm>
            <a:off x="124783" y="609606"/>
            <a:ext cx="7484549" cy="2062103"/>
          </a:xfrm>
          <a:prstGeom prst="rect">
            <a:avLst/>
          </a:prstGeom>
          <a:noFill/>
        </p:spPr>
        <p:txBody>
          <a:bodyPr wrap="none" rtlCol="0">
            <a:spAutoFit/>
          </a:bodyPr>
          <a:lstStyle/>
          <a:p>
            <a:pPr marL="285750" indent="-285750">
              <a:lnSpc>
                <a:spcPts val="2160"/>
              </a:lnSpc>
              <a:buClr>
                <a:srgbClr val="FF0000"/>
              </a:buClr>
              <a:buFont typeface="Arial" panose="020B0604020202020204" pitchFamily="34" charset="0"/>
              <a:buChar char="•"/>
            </a:pPr>
            <a:r>
              <a:rPr lang="en-US" dirty="0">
                <a:solidFill>
                  <a:srgbClr val="002060"/>
                </a:solidFill>
              </a:rPr>
              <a:t>Following tradition of </a:t>
            </a:r>
            <a:r>
              <a:rPr lang="en-US" b="1" dirty="0">
                <a:solidFill>
                  <a:srgbClr val="002060"/>
                </a:solidFill>
              </a:rPr>
              <a:t>DRDC</a:t>
            </a:r>
            <a:r>
              <a:rPr lang="en-US" dirty="0">
                <a:solidFill>
                  <a:srgbClr val="002060"/>
                </a:solidFill>
              </a:rPr>
              <a:t> (LHC Phase-0), White Paper R&amp;D (LHC Phase-I)</a:t>
            </a:r>
          </a:p>
          <a:p>
            <a:pPr marL="285750" indent="-285750">
              <a:lnSpc>
                <a:spcPts val="2160"/>
              </a:lnSpc>
              <a:buClr>
                <a:srgbClr val="FF0000"/>
              </a:buClr>
              <a:buFont typeface="Arial" panose="020B0604020202020204" pitchFamily="34" charset="0"/>
              <a:buChar char="•"/>
            </a:pPr>
            <a:r>
              <a:rPr lang="en-US" dirty="0">
                <a:solidFill>
                  <a:srgbClr val="002060"/>
                </a:solidFill>
              </a:rPr>
              <a:t>Target </a:t>
            </a:r>
            <a:r>
              <a:rPr lang="en-US" b="1" dirty="0">
                <a:solidFill>
                  <a:srgbClr val="002060"/>
                </a:solidFill>
              </a:rPr>
              <a:t>beyond approved LHC upgrades</a:t>
            </a:r>
            <a:r>
              <a:rPr lang="en-US" dirty="0">
                <a:solidFill>
                  <a:srgbClr val="002060"/>
                </a:solidFill>
              </a:rPr>
              <a:t>: e.g. EIC, ILC, FCC-</a:t>
            </a:r>
            <a:r>
              <a:rPr lang="en-US" dirty="0" err="1">
                <a:solidFill>
                  <a:srgbClr val="002060"/>
                </a:solidFill>
              </a:rPr>
              <a:t>ee</a:t>
            </a:r>
            <a:r>
              <a:rPr lang="en-US" dirty="0">
                <a:solidFill>
                  <a:srgbClr val="002060"/>
                </a:solidFill>
              </a:rPr>
              <a:t>/eh/</a:t>
            </a:r>
            <a:r>
              <a:rPr lang="en-US" dirty="0" err="1">
                <a:solidFill>
                  <a:srgbClr val="002060"/>
                </a:solidFill>
              </a:rPr>
              <a:t>hh</a:t>
            </a:r>
            <a:r>
              <a:rPr lang="en-US" dirty="0">
                <a:solidFill>
                  <a:srgbClr val="002060"/>
                </a:solidFill>
              </a:rPr>
              <a:t>, …</a:t>
            </a:r>
          </a:p>
          <a:p>
            <a:pPr marL="285750" indent="-285750">
              <a:lnSpc>
                <a:spcPts val="2160"/>
              </a:lnSpc>
              <a:buClr>
                <a:srgbClr val="FF0000"/>
              </a:buClr>
              <a:buFont typeface="Arial" panose="020B0604020202020204" pitchFamily="34" charset="0"/>
              <a:buChar char="•"/>
            </a:pPr>
            <a:r>
              <a:rPr lang="en-US" dirty="0">
                <a:solidFill>
                  <a:srgbClr val="002060"/>
                </a:solidFill>
              </a:rPr>
              <a:t>Strong links/overlap with RD51, RD50, RD42, RD18, </a:t>
            </a:r>
            <a:r>
              <a:rPr lang="en-US" dirty="0" err="1">
                <a:solidFill>
                  <a:srgbClr val="002060"/>
                </a:solidFill>
              </a:rPr>
              <a:t>AIDAinnova</a:t>
            </a:r>
            <a:r>
              <a:rPr lang="en-US" dirty="0">
                <a:solidFill>
                  <a:srgbClr val="002060"/>
                </a:solidFill>
              </a:rPr>
              <a:t>, ATTRACT</a:t>
            </a:r>
          </a:p>
          <a:p>
            <a:pPr marL="285750" indent="-285750">
              <a:lnSpc>
                <a:spcPts val="2160"/>
              </a:lnSpc>
              <a:buClr>
                <a:srgbClr val="FF0000"/>
              </a:buClr>
              <a:buFont typeface="Arial" panose="020B0604020202020204" pitchFamily="34" charset="0"/>
              <a:buChar char="•"/>
            </a:pPr>
            <a:r>
              <a:rPr lang="en-GB" dirty="0"/>
              <a:t>See materials at </a:t>
            </a:r>
            <a:r>
              <a:rPr lang="en-GB" dirty="0">
                <a:hlinkClick r:id="rId3"/>
              </a:rPr>
              <a:t>https://ep-rnd.web.cern.ch/</a:t>
            </a:r>
            <a:r>
              <a:rPr lang="en-GB" dirty="0"/>
              <a:t>.</a:t>
            </a:r>
          </a:p>
          <a:p>
            <a:pPr marL="285750" indent="-285750">
              <a:lnSpc>
                <a:spcPts val="2160"/>
              </a:lnSpc>
              <a:buClr>
                <a:srgbClr val="FF0000"/>
              </a:buClr>
              <a:buFont typeface="Arial" panose="020B0604020202020204" pitchFamily="34" charset="0"/>
              <a:buChar char="•"/>
            </a:pPr>
            <a:endParaRPr lang="en-US" dirty="0">
              <a:solidFill>
                <a:srgbClr val="002060"/>
              </a:solidFill>
            </a:endParaRPr>
          </a:p>
          <a:p>
            <a:pPr>
              <a:lnSpc>
                <a:spcPts val="2160"/>
              </a:lnSpc>
              <a:buClr>
                <a:srgbClr val="FF0000"/>
              </a:buClr>
            </a:pPr>
            <a:endParaRPr lang="en-GB" dirty="0"/>
          </a:p>
          <a:p>
            <a:pPr marL="285750" indent="-285750">
              <a:buClr>
                <a:srgbClr val="FF0000"/>
              </a:buClr>
              <a:buFont typeface="Arial" panose="020B0604020202020204" pitchFamily="34" charset="0"/>
              <a:buChar char="•"/>
            </a:pPr>
            <a:endParaRPr lang="en-GB" dirty="0"/>
          </a:p>
        </p:txBody>
      </p:sp>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7543800" y="914406"/>
            <a:ext cx="914400" cy="849641"/>
          </a:xfrm>
          <a:prstGeom prst="rect">
            <a:avLst/>
          </a:prstGeom>
        </p:spPr>
      </p:pic>
    </p:spTree>
    <p:extLst>
      <p:ext uri="{BB962C8B-B14F-4D97-AF65-F5344CB8AC3E}">
        <p14:creationId xmlns:p14="http://schemas.microsoft.com/office/powerpoint/2010/main" val="3347387292"/>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
          <p:cNvSpPr txBox="1">
            <a:spLocks noChangeArrowheads="1"/>
          </p:cNvSpPr>
          <p:nvPr/>
        </p:nvSpPr>
        <p:spPr>
          <a:xfrm>
            <a:off x="0" y="76200"/>
            <a:ext cx="9144000" cy="1142040"/>
          </a:xfrm>
          <a:prstGeom prst="rect">
            <a:avLst/>
          </a:prstGeom>
        </p:spPr>
        <p:txBody>
          <a:bodyP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a:t>ECFA Detector R&amp;D Roadmap</a:t>
            </a:r>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76199" y="1524000"/>
            <a:ext cx="8965407" cy="396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95397" y="1349514"/>
            <a:ext cx="7981803" cy="707886"/>
          </a:xfrm>
          <a:prstGeom prst="rect">
            <a:avLst/>
          </a:prstGeom>
          <a:solidFill>
            <a:schemeClr val="bg1"/>
          </a:solidFill>
        </p:spPr>
        <p:txBody>
          <a:bodyPr wrap="square" rtlCol="0">
            <a:spAutoFit/>
          </a:bodyPr>
          <a:lstStyle/>
          <a:p>
            <a:r>
              <a:rPr lang="en-GB" sz="2000" b="1" dirty="0">
                <a:solidFill>
                  <a:srgbClr val="002060"/>
                </a:solidFill>
              </a:rPr>
              <a:t>The input to the process is the European Particle Physics Strategy Update as adopted by CERN Council on  19 June 2020.</a:t>
            </a:r>
          </a:p>
        </p:txBody>
      </p:sp>
      <p:pic>
        <p:nvPicPr>
          <p:cNvPr id="102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rot="20764081">
            <a:off x="8087769" y="1684192"/>
            <a:ext cx="876175" cy="14607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a:extLst>
              <a:ext uri="{FF2B5EF4-FFF2-40B4-BE49-F238E27FC236}">
                <a16:creationId xmlns:a16="http://schemas.microsoft.com/office/drawing/2014/main" id="{AD8CCD27-9AC6-29EB-9762-3BA01EAE78FE}"/>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22302" y="5715000"/>
            <a:ext cx="8965407" cy="314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703856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04800" y="-304800"/>
            <a:ext cx="9144000" cy="1142040"/>
          </a:xfrm>
          <a:prstGeom prst="rect">
            <a:avLst/>
          </a:prstGeom>
        </p:spPr>
        <p:txBody>
          <a:bodyPr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a:t>US and EU International R&amp;D Programmes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9600"/>
            <a:ext cx="7274670" cy="3486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492793" y="3886200"/>
            <a:ext cx="3774407" cy="2762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4343400" y="4474656"/>
            <a:ext cx="4038600" cy="2078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0" y="622800"/>
            <a:ext cx="1143000" cy="1800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2667000" y="609600"/>
            <a:ext cx="2286000" cy="1932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7543800" y="4378800"/>
            <a:ext cx="838200" cy="421800"/>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1A0449B2-AFC3-3E46-B36C-68CF04A13BC2}"/>
              </a:ext>
            </a:extLst>
          </p:cNvPr>
          <p:cNvSpPr txBox="1"/>
          <p:nvPr/>
        </p:nvSpPr>
        <p:spPr>
          <a:xfrm>
            <a:off x="4440955" y="4431268"/>
            <a:ext cx="2112245" cy="369332"/>
          </a:xfrm>
          <a:prstGeom prst="rect">
            <a:avLst/>
          </a:prstGeom>
          <a:solidFill>
            <a:schemeClr val="bg1"/>
          </a:solidFill>
        </p:spPr>
        <p:txBody>
          <a:bodyPr wrap="none" rtlCol="0">
            <a:spAutoFit/>
          </a:bodyPr>
          <a:lstStyle/>
          <a:p>
            <a:r>
              <a:rPr lang="en-GB" dirty="0"/>
              <a:t>Detector R&amp;D Topics</a:t>
            </a:r>
          </a:p>
        </p:txBody>
      </p:sp>
      <p:sp>
        <p:nvSpPr>
          <p:cNvPr id="11" name="TextBox 10">
            <a:extLst>
              <a:ext uri="{FF2B5EF4-FFF2-40B4-BE49-F238E27FC236}">
                <a16:creationId xmlns:a16="http://schemas.microsoft.com/office/drawing/2014/main" id="{484185A7-25A1-CD3A-5784-8AA495C9F88F}"/>
              </a:ext>
            </a:extLst>
          </p:cNvPr>
          <p:cNvSpPr txBox="1"/>
          <p:nvPr/>
        </p:nvSpPr>
        <p:spPr>
          <a:xfrm>
            <a:off x="4267200" y="4081046"/>
            <a:ext cx="6029092" cy="338554"/>
          </a:xfrm>
          <a:prstGeom prst="rect">
            <a:avLst/>
          </a:prstGeom>
          <a:noFill/>
        </p:spPr>
        <p:txBody>
          <a:bodyPr wrap="square">
            <a:spAutoFit/>
          </a:bodyPr>
          <a:lstStyle/>
          <a:p>
            <a:r>
              <a:rPr lang="en-GB" sz="1600" dirty="0">
                <a:solidFill>
                  <a:srgbClr val="1F497D"/>
                </a:solidFill>
                <a:effectLst/>
                <a:latin typeface="Calibri" panose="020F0502020204030204" pitchFamily="34" charset="0"/>
                <a:ea typeface="Calibri" panose="020F0502020204030204" pitchFamily="34" charset="0"/>
                <a:cs typeface="Times New Roman" panose="02020603050405020304" pitchFamily="18" charset="0"/>
              </a:rPr>
              <a:t>(See: </a:t>
            </a:r>
            <a:r>
              <a:rPr lang="en-GB" sz="16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5"/>
              </a:rPr>
              <a:t>https://aidainnova.web.cern.ch/work-packages</a:t>
            </a:r>
            <a:r>
              <a:rPr lang="en-GB" sz="1600" dirty="0">
                <a:solidFill>
                  <a:srgbClr val="1F497D"/>
                </a:solidFill>
                <a:effectLst/>
                <a:latin typeface="Calibri" panose="020F0502020204030204" pitchFamily="34" charset="0"/>
                <a:ea typeface="Calibri" panose="020F0502020204030204" pitchFamily="34" charset="0"/>
                <a:cs typeface="Times New Roman" panose="02020603050405020304" pitchFamily="18" charset="0"/>
              </a:rPr>
              <a:t>) </a:t>
            </a:r>
            <a:endParaRPr lang="en-GB" sz="1600" dirty="0"/>
          </a:p>
        </p:txBody>
      </p:sp>
      <p:sp>
        <p:nvSpPr>
          <p:cNvPr id="12" name="TextBox 11">
            <a:extLst>
              <a:ext uri="{FF2B5EF4-FFF2-40B4-BE49-F238E27FC236}">
                <a16:creationId xmlns:a16="http://schemas.microsoft.com/office/drawing/2014/main" id="{2B79689D-8CF9-C426-DFA7-353C9DEB92AF}"/>
              </a:ext>
            </a:extLst>
          </p:cNvPr>
          <p:cNvSpPr txBox="1"/>
          <p:nvPr/>
        </p:nvSpPr>
        <p:spPr>
          <a:xfrm>
            <a:off x="7086600" y="2196000"/>
            <a:ext cx="1981200" cy="1323439"/>
          </a:xfrm>
          <a:prstGeom prst="rect">
            <a:avLst/>
          </a:prstGeom>
          <a:noFill/>
        </p:spPr>
        <p:txBody>
          <a:bodyPr wrap="square">
            <a:spAutoFit/>
          </a:bodyPr>
          <a:lstStyle/>
          <a:p>
            <a:r>
              <a:rPr lang="en-GB" sz="1600" dirty="0"/>
              <a:t>EURO-LABS: (See</a:t>
            </a:r>
            <a:r>
              <a:rPr lang="en-GB" sz="1600" dirty="0">
                <a:solidFill>
                  <a:srgbClr val="0000FF"/>
                </a:solidFill>
              </a:rPr>
              <a:t> </a:t>
            </a:r>
            <a:r>
              <a:rPr lang="en-GB" sz="1600" dirty="0">
                <a:solidFill>
                  <a:srgbClr val="0000FF"/>
                </a:solidFill>
                <a:hlinkClick r:id="rId6">
                  <a:extLst>
                    <a:ext uri="{A12FA001-AC4F-418D-AE19-62706E023703}">
                      <ahyp:hlinkClr xmlns:ahyp="http://schemas.microsoft.com/office/drawing/2018/hyperlinkcolor" val="tx"/>
                    </a:ext>
                  </a:extLst>
                </a:hlinkClick>
              </a:rPr>
              <a:t>https://home.cern/news/news/cern/cerns-horizon-europe-projects-flying</a:t>
            </a:r>
            <a:r>
              <a:rPr lang="en-GB" sz="1600" dirty="0"/>
              <a:t> )</a:t>
            </a:r>
          </a:p>
        </p:txBody>
      </p:sp>
      <p:sp>
        <p:nvSpPr>
          <p:cNvPr id="13" name="Rectangle 12">
            <a:extLst>
              <a:ext uri="{FF2B5EF4-FFF2-40B4-BE49-F238E27FC236}">
                <a16:creationId xmlns:a16="http://schemas.microsoft.com/office/drawing/2014/main" id="{B08E3064-930C-E907-A26A-B4C7B7006F3C}"/>
              </a:ext>
            </a:extLst>
          </p:cNvPr>
          <p:cNvSpPr/>
          <p:nvPr/>
        </p:nvSpPr>
        <p:spPr>
          <a:xfrm>
            <a:off x="7128000" y="2232000"/>
            <a:ext cx="1066800" cy="240187"/>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75365205"/>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550581" y="-185895"/>
            <a:ext cx="6526619" cy="1142040"/>
          </a:xfrm>
          <a:prstGeom prst="rect">
            <a:avLst/>
          </a:prstGeom>
        </p:spPr>
        <p:txBody>
          <a:bodyPr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a:t>Proposed Implementation Structures Inspired by LHC DRDC Process</a:t>
            </a:r>
          </a:p>
        </p:txBody>
      </p:sp>
      <p:sp>
        <p:nvSpPr>
          <p:cNvPr id="4" name="TextBox 3">
            <a:extLst>
              <a:ext uri="{FF2B5EF4-FFF2-40B4-BE49-F238E27FC236}">
                <a16:creationId xmlns:a16="http://schemas.microsoft.com/office/drawing/2014/main" id="{351AEF46-F9D4-CCE6-F79C-C028B15F876A}"/>
              </a:ext>
            </a:extLst>
          </p:cNvPr>
          <p:cNvSpPr txBox="1"/>
          <p:nvPr/>
        </p:nvSpPr>
        <p:spPr>
          <a:xfrm>
            <a:off x="2133600" y="2057400"/>
            <a:ext cx="184731" cy="369332"/>
          </a:xfrm>
          <a:prstGeom prst="rect">
            <a:avLst/>
          </a:prstGeom>
          <a:noFill/>
        </p:spPr>
        <p:txBody>
          <a:bodyPr wrap="none" rtlCol="0">
            <a:spAutoFit/>
          </a:bodyPr>
          <a:lstStyle/>
          <a:p>
            <a:endParaRPr lang="en-GB" dirty="0"/>
          </a:p>
        </p:txBody>
      </p:sp>
      <p:sp>
        <p:nvSpPr>
          <p:cNvPr id="12" name="TextBox 11">
            <a:extLst>
              <a:ext uri="{FF2B5EF4-FFF2-40B4-BE49-F238E27FC236}">
                <a16:creationId xmlns:a16="http://schemas.microsoft.com/office/drawing/2014/main" id="{3FC66454-4A73-7338-9181-F80B6768D4E5}"/>
              </a:ext>
            </a:extLst>
          </p:cNvPr>
          <p:cNvSpPr txBox="1"/>
          <p:nvPr/>
        </p:nvSpPr>
        <p:spPr>
          <a:xfrm>
            <a:off x="76200" y="1659553"/>
            <a:ext cx="9067800" cy="4893647"/>
          </a:xfrm>
          <a:prstGeom prst="rect">
            <a:avLst/>
          </a:prstGeom>
          <a:noFill/>
        </p:spPr>
        <p:txBody>
          <a:bodyPr wrap="square">
            <a:spAutoFit/>
          </a:bodyPr>
          <a:lstStyle/>
          <a:p>
            <a:pPr marL="285750" indent="-285750">
              <a:spcBef>
                <a:spcPts val="300"/>
              </a:spcBef>
              <a:spcAft>
                <a:spcPts val="600"/>
              </a:spcAft>
              <a:buClr>
                <a:srgbClr val="FF0000"/>
              </a:buClr>
              <a:buFont typeface="Arial" panose="020B0604020202020204" pitchFamily="34" charset="0"/>
              <a:buChar char="•"/>
            </a:pPr>
            <a:r>
              <a:rPr lang="en-GB" dirty="0"/>
              <a:t>ECFA</a:t>
            </a:r>
            <a:r>
              <a:rPr lang="en-GB" sz="1800" dirty="0">
                <a:latin typeface="+mn-lt"/>
              </a:rPr>
              <a:t> proposes to organise long-term R&amp;D efforts into </a:t>
            </a:r>
            <a:r>
              <a:rPr lang="en-GB" sz="1800" b="1" dirty="0">
                <a:solidFill>
                  <a:schemeClr val="accent2">
                    <a:lumMod val="75000"/>
                  </a:schemeClr>
                </a:solidFill>
                <a:latin typeface="+mn-lt"/>
              </a:rPr>
              <a:t>newly established Detector R&amp;D (DRD) Collaborations</a:t>
            </a:r>
            <a:r>
              <a:rPr lang="en-GB" sz="1800" dirty="0">
                <a:latin typeface="+mn-lt"/>
              </a:rPr>
              <a:t> supported by strategic funding (as recommended: </a:t>
            </a:r>
            <a:r>
              <a:rPr lang="en-GB" sz="1800" b="1" dirty="0">
                <a:solidFill>
                  <a:srgbClr val="FF0000"/>
                </a:solidFill>
                <a:latin typeface="+mn-lt"/>
              </a:rPr>
              <a:t>GSR4</a:t>
            </a:r>
            <a:r>
              <a:rPr lang="en-GB" sz="1800" dirty="0">
                <a:latin typeface="+mn-lt"/>
              </a:rPr>
              <a:t>, </a:t>
            </a:r>
            <a:r>
              <a:rPr lang="en-GB" sz="1800" b="1" dirty="0">
                <a:solidFill>
                  <a:srgbClr val="FF0000"/>
                </a:solidFill>
                <a:latin typeface="+mn-lt"/>
              </a:rPr>
              <a:t>GSR5</a:t>
            </a:r>
            <a:r>
              <a:rPr lang="en-GB" sz="1800" dirty="0">
                <a:latin typeface="+mn-lt"/>
              </a:rPr>
              <a:t>, </a:t>
            </a:r>
            <a:r>
              <a:rPr lang="en-GB" sz="1800" b="1" dirty="0">
                <a:solidFill>
                  <a:srgbClr val="FF0000"/>
                </a:solidFill>
                <a:latin typeface="+mn-lt"/>
              </a:rPr>
              <a:t>GSR6</a:t>
            </a:r>
            <a:r>
              <a:rPr lang="en-GB" sz="1800" dirty="0">
                <a:latin typeface="+mn-lt"/>
              </a:rPr>
              <a:t>) </a:t>
            </a:r>
            <a:endParaRPr lang="en-GB" sz="1800" dirty="0">
              <a:latin typeface="+mn-lt"/>
              <a:ea typeface="MS Mincho" panose="02020609040205080304" pitchFamily="49" charset="-128"/>
              <a:cs typeface="Times New Roman" panose="02020603050405020304" pitchFamily="18" charset="0"/>
              <a:sym typeface="Wingdings" pitchFamily="2" charset="2"/>
            </a:endParaRPr>
          </a:p>
          <a:p>
            <a:pPr marL="285750" indent="-285750">
              <a:spcBef>
                <a:spcPts val="300"/>
              </a:spcBef>
              <a:spcAft>
                <a:spcPts val="600"/>
              </a:spcAft>
              <a:buClr>
                <a:srgbClr val="FF0000"/>
              </a:buClr>
              <a:buFont typeface="Arial" panose="020B0604020202020204" pitchFamily="34" charset="0"/>
              <a:buChar char="•"/>
            </a:pPr>
            <a:r>
              <a:rPr lang="en-GB" sz="1800" b="1" dirty="0">
                <a:solidFill>
                  <a:schemeClr val="accent2">
                    <a:lumMod val="75000"/>
                  </a:schemeClr>
                </a:solidFill>
              </a:rPr>
              <a:t>Detector technology areas:  </a:t>
            </a:r>
            <a:r>
              <a:rPr lang="en-GB" sz="1800" dirty="0"/>
              <a:t>larger DRD collaborations should be considered</a:t>
            </a:r>
            <a:endParaRPr lang="en-GB" sz="1800" b="1" dirty="0">
              <a:latin typeface="+mn-lt"/>
              <a:ea typeface="MS Mincho" panose="02020609040205080304" pitchFamily="49" charset="-128"/>
              <a:cs typeface="Times New Roman" panose="02020603050405020304" pitchFamily="18" charset="0"/>
              <a:sym typeface="Wingdings" pitchFamily="2" charset="2"/>
            </a:endParaRPr>
          </a:p>
          <a:p>
            <a:pPr marL="285750" indent="-285750">
              <a:spcBef>
                <a:spcPts val="300"/>
              </a:spcBef>
              <a:spcAft>
                <a:spcPts val="600"/>
              </a:spcAft>
              <a:buClr>
                <a:srgbClr val="FF0000"/>
              </a:buClr>
              <a:buFont typeface="Arial" panose="020B0604020202020204" pitchFamily="34" charset="0"/>
              <a:buChar char="•"/>
            </a:pPr>
            <a:r>
              <a:rPr lang="en-GB" sz="1800" b="1" dirty="0">
                <a:solidFill>
                  <a:schemeClr val="accent2">
                    <a:lumMod val="75000"/>
                  </a:schemeClr>
                </a:solidFill>
                <a:latin typeface="+mn-lt"/>
                <a:ea typeface="MS Mincho" panose="02020609040205080304" pitchFamily="49" charset="-128"/>
                <a:cs typeface="Times New Roman" panose="02020603050405020304" pitchFamily="18" charset="0"/>
                <a:sym typeface="Wingdings" pitchFamily="2" charset="2"/>
              </a:rPr>
              <a:t>DRD Collaborations should be anchored at CERN</a:t>
            </a:r>
            <a:r>
              <a:rPr lang="en-GB" sz="1800" b="1" dirty="0">
                <a:latin typeface="+mn-lt"/>
                <a:ea typeface="MS Mincho" panose="02020609040205080304" pitchFamily="49" charset="-128"/>
                <a:cs typeface="Times New Roman" panose="02020603050405020304" pitchFamily="18" charset="0"/>
                <a:sym typeface="Wingdings" pitchFamily="2" charset="2"/>
              </a:rPr>
              <a:t> </a:t>
            </a:r>
            <a:r>
              <a:rPr lang="en-GB" sz="1800" b="1" dirty="0">
                <a:solidFill>
                  <a:srgbClr val="0070C0"/>
                </a:solidFill>
                <a:latin typeface="Arial" panose="020B0604020202020204" pitchFamily="34" charset="0"/>
                <a:sym typeface="Symbol"/>
              </a:rPr>
              <a:t></a:t>
            </a:r>
            <a:r>
              <a:rPr lang="en-GB" sz="1800" dirty="0">
                <a:latin typeface="+mn-lt"/>
                <a:ea typeface="MS Mincho" panose="02020609040205080304" pitchFamily="49" charset="-128"/>
                <a:cs typeface="Times New Roman" panose="02020603050405020304" pitchFamily="18" charset="0"/>
                <a:sym typeface="Wingdings" pitchFamily="2" charset="2"/>
              </a:rPr>
              <a:t> CERN recognition;  DRD label</a:t>
            </a:r>
          </a:p>
          <a:p>
            <a:pPr marL="285750" indent="-285750">
              <a:spcBef>
                <a:spcPts val="300"/>
              </a:spcBef>
              <a:spcAft>
                <a:spcPts val="600"/>
              </a:spcAft>
              <a:buClr>
                <a:srgbClr val="FF0000"/>
              </a:buClr>
              <a:buFont typeface="Arial" panose="020B0604020202020204" pitchFamily="34" charset="0"/>
              <a:buChar char="•"/>
            </a:pPr>
            <a:r>
              <a:rPr lang="en-GB" sz="1800" b="1" dirty="0">
                <a:solidFill>
                  <a:schemeClr val="accent2">
                    <a:lumMod val="75000"/>
                  </a:schemeClr>
                </a:solidFill>
              </a:rPr>
              <a:t>Take full account of existing, well-managed and successful ongoing R&amp;D collaborations and </a:t>
            </a:r>
            <a:r>
              <a:rPr lang="en-GB" sz="1800" b="1" dirty="0">
                <a:solidFill>
                  <a:schemeClr val="accent2">
                    <a:lumMod val="75000"/>
                  </a:schemeClr>
                </a:solidFill>
                <a:latin typeface="+mn-lt"/>
                <a:ea typeface="MS Mincho" panose="02020609040205080304" pitchFamily="49" charset="-128"/>
                <a:cs typeface="Times New Roman" panose="02020603050405020304" pitchFamily="18" charset="0"/>
                <a:sym typeface="Wingdings" pitchFamily="2" charset="2"/>
              </a:rPr>
              <a:t>other existing activities </a:t>
            </a:r>
            <a:r>
              <a:rPr lang="en-GB" sz="1800" dirty="0">
                <a:latin typeface="+mn-lt"/>
                <a:ea typeface="MS Mincho" panose="02020609040205080304" pitchFamily="49" charset="-128"/>
                <a:cs typeface="Times New Roman" panose="02020603050405020304" pitchFamily="18" charset="0"/>
                <a:sym typeface="Wingdings" pitchFamily="2" charset="2"/>
              </a:rPr>
              <a:t>(current RDs, CERN  EP R&amp;D programme, EU-funded initiatives, collaborations exploring particular technology areas for future colliders, … )</a:t>
            </a:r>
          </a:p>
          <a:p>
            <a:pPr marL="285750" indent="-285750">
              <a:spcBef>
                <a:spcPts val="300"/>
              </a:spcBef>
              <a:spcAft>
                <a:spcPts val="600"/>
              </a:spcAft>
              <a:buClr>
                <a:srgbClr val="FF0000"/>
              </a:buClr>
              <a:buFont typeface="Arial" panose="020B0604020202020204" pitchFamily="34" charset="0"/>
              <a:buChar char="•"/>
            </a:pPr>
            <a:r>
              <a:rPr lang="en-US" dirty="0"/>
              <a:t>The </a:t>
            </a:r>
            <a:r>
              <a:rPr lang="en-US" b="1" dirty="0">
                <a:solidFill>
                  <a:schemeClr val="accent2">
                    <a:lumMod val="75000"/>
                  </a:schemeClr>
                </a:solidFill>
              </a:rPr>
              <a:t>formation of new DRD collaborations </a:t>
            </a:r>
            <a:r>
              <a:rPr lang="en-US" dirty="0"/>
              <a:t>should adopt a </a:t>
            </a:r>
            <a:r>
              <a:rPr lang="en-US" b="1" dirty="0">
                <a:solidFill>
                  <a:schemeClr val="accent2">
                    <a:lumMod val="75000"/>
                  </a:schemeClr>
                </a:solidFill>
              </a:rPr>
              <a:t>community-driven approach;</a:t>
            </a:r>
          </a:p>
          <a:p>
            <a:pPr marL="623888" lvl="1" indent="-266700">
              <a:spcBef>
                <a:spcPts val="300"/>
              </a:spcBef>
              <a:spcAft>
                <a:spcPts val="600"/>
              </a:spcAft>
              <a:buClr>
                <a:srgbClr val="FF0000"/>
              </a:buClr>
              <a:buFont typeface="Wingdings" panose="05000000000000000000" pitchFamily="2" charset="2"/>
              <a:buChar char="Ø"/>
            </a:pPr>
            <a:r>
              <a:rPr lang="en-US" dirty="0">
                <a:solidFill>
                  <a:srgbClr val="009900"/>
                </a:solidFill>
              </a:rPr>
              <a:t>propose this could be supported by existing ECFA Detector R&amp;D Roadmap Task Forces; </a:t>
            </a:r>
          </a:p>
          <a:p>
            <a:pPr marL="623888" lvl="1" indent="-266700">
              <a:spcBef>
                <a:spcPts val="300"/>
              </a:spcBef>
              <a:spcAft>
                <a:spcPts val="600"/>
              </a:spcAft>
              <a:buClr>
                <a:srgbClr val="FF0000"/>
              </a:buClr>
              <a:buFont typeface="Wingdings" panose="05000000000000000000" pitchFamily="2" charset="2"/>
              <a:buChar char="Ø"/>
            </a:pPr>
            <a:r>
              <a:rPr lang="en-US" dirty="0">
                <a:solidFill>
                  <a:srgbClr val="009900"/>
                </a:solidFill>
              </a:rPr>
              <a:t>aim to initiate this year, with full process established over coming year, leading to creation of new structures with ramp up to full funding for strategic R&amp;D by 2026. </a:t>
            </a:r>
          </a:p>
          <a:p>
            <a:pPr marL="285750" indent="-285750">
              <a:spcBef>
                <a:spcPts val="300"/>
              </a:spcBef>
              <a:spcAft>
                <a:spcPts val="600"/>
              </a:spcAft>
              <a:buClr>
                <a:srgbClr val="FF0000"/>
              </a:buClr>
              <a:buFont typeface="Arial" panose="020B0604020202020204" pitchFamily="34" charset="0"/>
              <a:buChar char="•"/>
            </a:pPr>
            <a:r>
              <a:rPr lang="en-GB" sz="1800" dirty="0"/>
              <a:t>Research topics, budget, milestones, etc., would have to be </a:t>
            </a:r>
            <a:r>
              <a:rPr lang="en-GB" sz="1800" b="1" dirty="0">
                <a:solidFill>
                  <a:schemeClr val="accent2">
                    <a:lumMod val="75000"/>
                  </a:schemeClr>
                </a:solidFill>
              </a:rPr>
              <a:t>adapted as rolling grants for  long-term R&amp;D lines</a:t>
            </a:r>
          </a:p>
          <a:p>
            <a:pPr marL="285750" indent="-285750">
              <a:spcBef>
                <a:spcPts val="300"/>
              </a:spcBef>
              <a:spcAft>
                <a:spcPts val="600"/>
              </a:spcAft>
              <a:buClr>
                <a:srgbClr val="FF0000"/>
              </a:buClr>
              <a:buFont typeface="Arial" panose="020B0604020202020204" pitchFamily="34" charset="0"/>
              <a:buChar char="•"/>
            </a:pPr>
            <a:r>
              <a:rPr lang="en-GB" sz="1800" b="1" dirty="0"/>
              <a:t>Possible review structure under discussion with Funding Agencies, SPC</a:t>
            </a:r>
            <a:r>
              <a:rPr lang="en-GB" b="1" dirty="0"/>
              <a:t> and CERN </a:t>
            </a:r>
            <a:r>
              <a:rPr lang="en-GB" sz="1800" b="1" dirty="0"/>
              <a:t>Council</a:t>
            </a:r>
          </a:p>
        </p:txBody>
      </p:sp>
      <p:sp>
        <p:nvSpPr>
          <p:cNvPr id="15" name="TextBox 14">
            <a:extLst>
              <a:ext uri="{FF2B5EF4-FFF2-40B4-BE49-F238E27FC236}">
                <a16:creationId xmlns:a16="http://schemas.microsoft.com/office/drawing/2014/main" id="{0DB10BE3-5BA0-CA9E-7F70-294755770BBE}"/>
              </a:ext>
            </a:extLst>
          </p:cNvPr>
          <p:cNvSpPr txBox="1"/>
          <p:nvPr/>
        </p:nvSpPr>
        <p:spPr>
          <a:xfrm>
            <a:off x="163918" y="861536"/>
            <a:ext cx="8980082" cy="646331"/>
          </a:xfrm>
          <a:prstGeom prst="rect">
            <a:avLst/>
          </a:prstGeom>
          <a:noFill/>
        </p:spPr>
        <p:txBody>
          <a:bodyPr wrap="square">
            <a:spAutoFit/>
          </a:bodyPr>
          <a:lstStyle/>
          <a:p>
            <a:r>
              <a:rPr lang="en-GB" b="1" dirty="0"/>
              <a:t>RRB implementation proposal at: </a:t>
            </a:r>
            <a:r>
              <a:rPr lang="en-GB" b="1" dirty="0">
                <a:hlinkClick r:id="rId2"/>
              </a:rPr>
              <a:t>https://indico.cern.ch/event/1133070/contributions/</a:t>
            </a:r>
          </a:p>
          <a:p>
            <a:r>
              <a:rPr lang="en-GB" b="1" dirty="0">
                <a:hlinkClick r:id="rId2"/>
              </a:rPr>
              <a:t>4805134/attachments/2430530/4161870/ECFA_RRB_Detector_Roadmap_2022.04.25.pdf</a:t>
            </a:r>
            <a:endParaRPr lang="en-GB" b="1" dirty="0"/>
          </a:p>
        </p:txBody>
      </p:sp>
    </p:spTree>
    <p:extLst>
      <p:ext uri="{BB962C8B-B14F-4D97-AF65-F5344CB8AC3E}">
        <p14:creationId xmlns:p14="http://schemas.microsoft.com/office/powerpoint/2010/main" val="349619321"/>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0" y="-260690"/>
            <a:ext cx="9144000" cy="1142040"/>
          </a:xfrm>
        </p:spPr>
        <p:txBody>
          <a:bodyPr>
            <a:normAutofit/>
          </a:bodyPr>
          <a:lstStyle/>
          <a:p>
            <a:pPr eaLnBrk="1" hangingPunct="1">
              <a:defRPr/>
            </a:pPr>
            <a:r>
              <a:rPr lang="en-GB" sz="2400" dirty="0"/>
              <a:t>Conclusions and Observations</a:t>
            </a:r>
          </a:p>
        </p:txBody>
      </p:sp>
      <p:sp>
        <p:nvSpPr>
          <p:cNvPr id="6" name="Text Box 3"/>
          <p:cNvSpPr txBox="1">
            <a:spLocks noChangeArrowheads="1"/>
          </p:cNvSpPr>
          <p:nvPr/>
        </p:nvSpPr>
        <p:spPr bwMode="auto">
          <a:xfrm>
            <a:off x="0" y="838200"/>
            <a:ext cx="9220200" cy="5821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249" tIns="45623" rIns="91249" bIns="45623">
            <a:spAutoFit/>
          </a:bodyPr>
          <a:lstStyle>
            <a:lvl1pPr defTabSz="1041400" eaLnBrk="0" hangingPunct="0">
              <a:tabLst>
                <a:tab pos="627063" algn="l"/>
              </a:tabLst>
              <a:defRPr>
                <a:solidFill>
                  <a:srgbClr val="000000"/>
                </a:solidFill>
                <a:latin typeface="Times New Roman" pitchFamily="18" charset="0"/>
                <a:cs typeface="Arial" pitchFamily="34" charset="0"/>
              </a:defRPr>
            </a:lvl1pPr>
            <a:lvl2pPr marL="627063" indent="-360363" defTabSz="1041400" eaLnBrk="0" hangingPunct="0">
              <a:tabLst>
                <a:tab pos="627063" algn="l"/>
              </a:tabLst>
              <a:defRPr>
                <a:solidFill>
                  <a:srgbClr val="000000"/>
                </a:solidFill>
                <a:latin typeface="Times New Roman" pitchFamily="18" charset="0"/>
                <a:cs typeface="Arial" pitchFamily="34" charset="0"/>
              </a:defRPr>
            </a:lvl2pPr>
            <a:lvl3pPr marL="1143000" indent="-228600" defTabSz="1041400" eaLnBrk="0" hangingPunct="0">
              <a:tabLst>
                <a:tab pos="627063" algn="l"/>
              </a:tabLst>
              <a:defRPr>
                <a:solidFill>
                  <a:srgbClr val="000000"/>
                </a:solidFill>
                <a:latin typeface="Times New Roman" pitchFamily="18" charset="0"/>
                <a:cs typeface="Arial" pitchFamily="34" charset="0"/>
              </a:defRPr>
            </a:lvl3pPr>
            <a:lvl4pPr marL="1600200" indent="-228600" defTabSz="1041400" eaLnBrk="0" hangingPunct="0">
              <a:tabLst>
                <a:tab pos="627063" algn="l"/>
              </a:tabLst>
              <a:defRPr>
                <a:solidFill>
                  <a:srgbClr val="000000"/>
                </a:solidFill>
                <a:latin typeface="Times New Roman" pitchFamily="18" charset="0"/>
                <a:cs typeface="Arial" pitchFamily="34" charset="0"/>
              </a:defRPr>
            </a:lvl4pPr>
            <a:lvl5pPr marL="2057400" indent="-228600" defTabSz="1041400" eaLnBrk="0" hangingPunct="0">
              <a:tabLst>
                <a:tab pos="627063" algn="l"/>
              </a:tabLst>
              <a:defRPr>
                <a:solidFill>
                  <a:srgbClr val="000000"/>
                </a:solidFill>
                <a:latin typeface="Times New Roman" pitchFamily="18" charset="0"/>
                <a:cs typeface="Arial" pitchFamily="34" charset="0"/>
              </a:defRPr>
            </a:lvl5pPr>
            <a:lvl6pPr marL="2514600" indent="-228600" defTabSz="1041400" eaLnBrk="0" fontAlgn="base" hangingPunct="0">
              <a:spcBef>
                <a:spcPct val="0"/>
              </a:spcBef>
              <a:spcAft>
                <a:spcPct val="0"/>
              </a:spcAft>
              <a:tabLst>
                <a:tab pos="627063" algn="l"/>
              </a:tabLst>
              <a:defRPr>
                <a:solidFill>
                  <a:srgbClr val="000000"/>
                </a:solidFill>
                <a:latin typeface="Times New Roman" pitchFamily="18" charset="0"/>
                <a:cs typeface="Arial" pitchFamily="34" charset="0"/>
              </a:defRPr>
            </a:lvl6pPr>
            <a:lvl7pPr marL="2971800" indent="-228600" defTabSz="1041400" eaLnBrk="0" fontAlgn="base" hangingPunct="0">
              <a:spcBef>
                <a:spcPct val="0"/>
              </a:spcBef>
              <a:spcAft>
                <a:spcPct val="0"/>
              </a:spcAft>
              <a:tabLst>
                <a:tab pos="627063" algn="l"/>
              </a:tabLst>
              <a:defRPr>
                <a:solidFill>
                  <a:srgbClr val="000000"/>
                </a:solidFill>
                <a:latin typeface="Times New Roman" pitchFamily="18" charset="0"/>
                <a:cs typeface="Arial" pitchFamily="34" charset="0"/>
              </a:defRPr>
            </a:lvl7pPr>
            <a:lvl8pPr marL="3429000" indent="-228600" defTabSz="1041400" eaLnBrk="0" fontAlgn="base" hangingPunct="0">
              <a:spcBef>
                <a:spcPct val="0"/>
              </a:spcBef>
              <a:spcAft>
                <a:spcPct val="0"/>
              </a:spcAft>
              <a:tabLst>
                <a:tab pos="627063" algn="l"/>
              </a:tabLst>
              <a:defRPr>
                <a:solidFill>
                  <a:srgbClr val="000000"/>
                </a:solidFill>
                <a:latin typeface="Times New Roman" pitchFamily="18" charset="0"/>
                <a:cs typeface="Arial" pitchFamily="34" charset="0"/>
              </a:defRPr>
            </a:lvl8pPr>
            <a:lvl9pPr marL="3886200" indent="-228600" defTabSz="1041400" eaLnBrk="0" fontAlgn="base" hangingPunct="0">
              <a:spcBef>
                <a:spcPct val="0"/>
              </a:spcBef>
              <a:spcAft>
                <a:spcPct val="0"/>
              </a:spcAft>
              <a:tabLst>
                <a:tab pos="627063" algn="l"/>
              </a:tabLst>
              <a:defRPr>
                <a:solidFill>
                  <a:srgbClr val="000000"/>
                </a:solidFill>
                <a:latin typeface="Times New Roman" pitchFamily="18" charset="0"/>
                <a:cs typeface="Arial" pitchFamily="34" charset="0"/>
              </a:defRPr>
            </a:lvl9pPr>
          </a:lstStyle>
          <a:p>
            <a:pPr marL="268288" lvl="1" indent="-179388" eaLnBrk="1" hangingPunct="1">
              <a:spcBef>
                <a:spcPts val="526"/>
              </a:spcBef>
              <a:spcAft>
                <a:spcPts val="526"/>
              </a:spcAft>
              <a:buClr>
                <a:srgbClr val="FF0000"/>
              </a:buClr>
              <a:buFontTx/>
              <a:buChar char="•"/>
            </a:pPr>
            <a:r>
              <a:rPr lang="en-GB" sz="1600" b="1" dirty="0">
                <a:latin typeface="Arial" panose="020B0604020202020204" pitchFamily="34" charset="0"/>
              </a:rPr>
              <a:t>Major R&amp;D funding for the LHC detector R&amp;D programme was in place from </a:t>
            </a:r>
            <a:r>
              <a:rPr lang="en-GB" sz="1600" b="1" dirty="0">
                <a:solidFill>
                  <a:srgbClr val="C00000"/>
                </a:solidFill>
                <a:latin typeface="Arial" panose="020B0604020202020204" pitchFamily="34" charset="0"/>
              </a:rPr>
              <a:t>1986</a:t>
            </a:r>
            <a:r>
              <a:rPr lang="en-GB" sz="1600" b="1" dirty="0">
                <a:latin typeface="Arial" panose="020B0604020202020204" pitchFamily="34" charset="0"/>
              </a:rPr>
              <a:t>.</a:t>
            </a:r>
          </a:p>
          <a:p>
            <a:pPr marL="268288" lvl="1" indent="-179388" eaLnBrk="1" hangingPunct="1">
              <a:spcBef>
                <a:spcPts val="526"/>
              </a:spcBef>
              <a:spcAft>
                <a:spcPts val="526"/>
              </a:spcAft>
              <a:buClr>
                <a:srgbClr val="FF0000"/>
              </a:buClr>
              <a:buFontTx/>
              <a:buChar char="•"/>
            </a:pPr>
            <a:r>
              <a:rPr lang="en-GB" sz="1600" b="1" dirty="0">
                <a:latin typeface="Arial" panose="020B0604020202020204" pitchFamily="34" charset="0"/>
              </a:rPr>
              <a:t>The </a:t>
            </a:r>
            <a:r>
              <a:rPr lang="en-GB" sz="1600" b="1" dirty="0">
                <a:solidFill>
                  <a:srgbClr val="0000FF"/>
                </a:solidFill>
                <a:latin typeface="Arial" panose="020B0604020202020204" pitchFamily="34" charset="0"/>
              </a:rPr>
              <a:t>ECFA Detector R&amp;D Roadmap </a:t>
            </a:r>
            <a:r>
              <a:rPr lang="en-GB" sz="1600" b="1" dirty="0">
                <a:latin typeface="Arial" panose="020B0604020202020204" pitchFamily="34" charset="0"/>
              </a:rPr>
              <a:t>starts from the principle of needing to identify the mission critical detector R&amp;D for all the future programmes considered as viable options in the 2020 Update to the European Strategy for Particle Physics.</a:t>
            </a:r>
          </a:p>
          <a:p>
            <a:pPr marL="268288" lvl="1" indent="-179388" eaLnBrk="1" hangingPunct="1">
              <a:spcBef>
                <a:spcPts val="526"/>
              </a:spcBef>
              <a:spcAft>
                <a:spcPts val="526"/>
              </a:spcAft>
              <a:buClr>
                <a:srgbClr val="FF0000"/>
              </a:buClr>
              <a:buFontTx/>
              <a:buChar char="•"/>
            </a:pPr>
            <a:r>
              <a:rPr lang="en-GB" sz="1600" b="1" dirty="0">
                <a:latin typeface="Arial" panose="020B0604020202020204" pitchFamily="34" charset="0"/>
              </a:rPr>
              <a:t>Mission critical for different facilities means different things:</a:t>
            </a:r>
          </a:p>
          <a:p>
            <a:pPr marL="446088" lvl="2" indent="-180975" eaLnBrk="1" hangingPunct="1">
              <a:spcBef>
                <a:spcPts val="526"/>
              </a:spcBef>
              <a:spcAft>
                <a:spcPts val="526"/>
              </a:spcAft>
              <a:buClr>
                <a:srgbClr val="FF0000"/>
              </a:buClr>
              <a:buFontTx/>
              <a:buChar char="•"/>
            </a:pPr>
            <a:r>
              <a:rPr lang="en-GB" sz="1600" b="1" dirty="0">
                <a:latin typeface="Arial" panose="020B0604020202020204" pitchFamily="34" charset="0"/>
              </a:rPr>
              <a:t>For </a:t>
            </a:r>
            <a:r>
              <a:rPr lang="en-GB" sz="1600" b="1" dirty="0">
                <a:solidFill>
                  <a:srgbClr val="0000FF"/>
                </a:solidFill>
                <a:latin typeface="Arial" panose="020B0604020202020204" pitchFamily="34" charset="0"/>
              </a:rPr>
              <a:t>HL-LHC</a:t>
            </a:r>
            <a:r>
              <a:rPr lang="en-GB" sz="1600" b="1" dirty="0">
                <a:latin typeface="Arial" panose="020B0604020202020204" pitchFamily="34" charset="0"/>
              </a:rPr>
              <a:t> beyond LS2, (mainly ALICE and </a:t>
            </a:r>
            <a:r>
              <a:rPr lang="en-GB" sz="1600" b="1" dirty="0" err="1">
                <a:latin typeface="Arial" panose="020B0604020202020204" pitchFamily="34" charset="0"/>
              </a:rPr>
              <a:t>LHCb</a:t>
            </a:r>
            <a:r>
              <a:rPr lang="en-GB" sz="1600" b="1" dirty="0">
                <a:latin typeface="Arial" panose="020B0604020202020204" pitchFamily="34" charset="0"/>
              </a:rPr>
              <a:t>) </a:t>
            </a:r>
            <a:r>
              <a:rPr lang="en-GB" sz="1600" b="1" dirty="0">
                <a:solidFill>
                  <a:srgbClr val="C00000"/>
                </a:solidFill>
                <a:latin typeface="Arial" panose="020B0604020202020204" pitchFamily="34" charset="0"/>
              </a:rPr>
              <a:t>ultra-thin sensors and supports</a:t>
            </a:r>
            <a:r>
              <a:rPr lang="en-GB" sz="1600" b="1" dirty="0">
                <a:latin typeface="Arial" panose="020B0604020202020204" pitchFamily="34" charset="0"/>
              </a:rPr>
              <a:t>;  </a:t>
            </a:r>
            <a:r>
              <a:rPr lang="en-GB" sz="1600" b="1" dirty="0">
                <a:solidFill>
                  <a:srgbClr val="C00000"/>
                </a:solidFill>
                <a:latin typeface="Arial" panose="020B0604020202020204" pitchFamily="34" charset="0"/>
              </a:rPr>
              <a:t>PID + </a:t>
            </a:r>
            <a:r>
              <a:rPr lang="en-GB" sz="1600" b="1" dirty="0" err="1">
                <a:solidFill>
                  <a:srgbClr val="C00000"/>
                </a:solidFill>
                <a:latin typeface="Arial" panose="020B0604020202020204" pitchFamily="34" charset="0"/>
              </a:rPr>
              <a:t>ToF</a:t>
            </a:r>
            <a:r>
              <a:rPr lang="en-GB" sz="1600" b="1" dirty="0">
                <a:latin typeface="Arial" panose="020B0604020202020204" pitchFamily="34" charset="0"/>
              </a:rPr>
              <a:t>; </a:t>
            </a:r>
            <a:r>
              <a:rPr lang="en-GB" sz="1600" b="1" dirty="0">
                <a:solidFill>
                  <a:srgbClr val="C00000"/>
                </a:solidFill>
                <a:latin typeface="Arial" panose="020B0604020202020204" pitchFamily="34" charset="0"/>
              </a:rPr>
              <a:t>high rate gaseous detectors</a:t>
            </a:r>
            <a:r>
              <a:rPr lang="en-GB" sz="1600" b="1" dirty="0">
                <a:latin typeface="Arial" panose="020B0604020202020204" pitchFamily="34" charset="0"/>
              </a:rPr>
              <a:t>; </a:t>
            </a:r>
            <a:r>
              <a:rPr lang="en-GB" sz="1600" b="1" dirty="0">
                <a:solidFill>
                  <a:srgbClr val="C00000"/>
                </a:solidFill>
                <a:latin typeface="Arial" panose="020B0604020202020204" pitchFamily="34" charset="0"/>
              </a:rPr>
              <a:t>rad-hard CMOS</a:t>
            </a:r>
            <a:r>
              <a:rPr lang="en-GB" sz="1600" b="1" dirty="0">
                <a:latin typeface="Arial" panose="020B0604020202020204" pitchFamily="34" charset="0"/>
              </a:rPr>
              <a:t>; </a:t>
            </a:r>
            <a:r>
              <a:rPr lang="en-GB" sz="1600" b="1" dirty="0">
                <a:solidFill>
                  <a:srgbClr val="C00000"/>
                </a:solidFill>
                <a:latin typeface="Arial" panose="020B0604020202020204" pitchFamily="34" charset="0"/>
              </a:rPr>
              <a:t>ultra-fine granularity timing</a:t>
            </a:r>
            <a:r>
              <a:rPr lang="en-GB" sz="1600" b="1" dirty="0">
                <a:latin typeface="Arial" panose="020B0604020202020204" pitchFamily="34" charset="0"/>
              </a:rPr>
              <a:t>; </a:t>
            </a:r>
            <a:r>
              <a:rPr lang="en-GB" sz="1600" b="1" dirty="0">
                <a:solidFill>
                  <a:srgbClr val="C00000"/>
                </a:solidFill>
                <a:latin typeface="Arial" panose="020B0604020202020204" pitchFamily="34" charset="0"/>
              </a:rPr>
              <a:t>rad-hard LGAD</a:t>
            </a:r>
            <a:r>
              <a:rPr lang="en-GB" sz="1600" b="1" dirty="0">
                <a:latin typeface="Arial" panose="020B0604020202020204" pitchFamily="34" charset="0"/>
              </a:rPr>
              <a:t>; </a:t>
            </a:r>
            <a:r>
              <a:rPr lang="en-GB" sz="1600" b="1" dirty="0">
                <a:solidFill>
                  <a:srgbClr val="C00000"/>
                </a:solidFill>
                <a:latin typeface="Arial" panose="020B0604020202020204" pitchFamily="34" charset="0"/>
              </a:rPr>
              <a:t>rad-hard ECAL</a:t>
            </a:r>
            <a:r>
              <a:rPr lang="en-GB" sz="1600" b="1" dirty="0">
                <a:latin typeface="Arial" panose="020B0604020202020204" pitchFamily="34" charset="0"/>
              </a:rPr>
              <a:t>; </a:t>
            </a:r>
            <a:r>
              <a:rPr lang="en-GB" sz="1600" b="1" dirty="0" err="1">
                <a:solidFill>
                  <a:srgbClr val="C00000"/>
                </a:solidFill>
                <a:latin typeface="Arial" panose="020B0604020202020204" pitchFamily="34" charset="0"/>
              </a:rPr>
              <a:t>SiPMs</a:t>
            </a:r>
            <a:r>
              <a:rPr lang="en-GB" sz="1600" b="1" dirty="0">
                <a:latin typeface="Arial" panose="020B0604020202020204" pitchFamily="34" charset="0"/>
              </a:rPr>
              <a:t>; </a:t>
            </a:r>
            <a:r>
              <a:rPr lang="en-GB" sz="1600" b="1" dirty="0">
                <a:solidFill>
                  <a:srgbClr val="C00000"/>
                </a:solidFill>
                <a:latin typeface="Arial" panose="020B0604020202020204" pitchFamily="34" charset="0"/>
              </a:rPr>
              <a:t>fast-timing R/O</a:t>
            </a:r>
            <a:r>
              <a:rPr lang="en-GB" sz="1600" b="1" dirty="0">
                <a:latin typeface="Arial" panose="020B0604020202020204" pitchFamily="34" charset="0"/>
              </a:rPr>
              <a:t>; </a:t>
            </a:r>
            <a:r>
              <a:rPr lang="en-GB" sz="1600" b="1" dirty="0">
                <a:solidFill>
                  <a:srgbClr val="C00000"/>
                </a:solidFill>
                <a:latin typeface="Arial" panose="020B0604020202020204" pitchFamily="34" charset="0"/>
              </a:rPr>
              <a:t>28nm CMOS</a:t>
            </a:r>
            <a:r>
              <a:rPr lang="en-GB" sz="1600" b="1" dirty="0">
                <a:latin typeface="Arial" panose="020B0604020202020204" pitchFamily="34" charset="0"/>
              </a:rPr>
              <a:t>; </a:t>
            </a:r>
            <a:r>
              <a:rPr lang="en-GB" sz="1600" b="1" dirty="0">
                <a:solidFill>
                  <a:srgbClr val="C00000"/>
                </a:solidFill>
                <a:latin typeface="Arial" panose="020B0604020202020204" pitchFamily="34" charset="0"/>
              </a:rPr>
              <a:t>low power</a:t>
            </a:r>
            <a:r>
              <a:rPr lang="en-GB" sz="1600" b="1" dirty="0">
                <a:latin typeface="Arial" panose="020B0604020202020204" pitchFamily="34" charset="0"/>
              </a:rPr>
              <a:t>; </a:t>
            </a:r>
            <a:r>
              <a:rPr lang="en-GB" sz="1600" b="1" dirty="0">
                <a:solidFill>
                  <a:srgbClr val="C00000"/>
                </a:solidFill>
                <a:latin typeface="Arial" panose="020B0604020202020204" pitchFamily="34" charset="0"/>
              </a:rPr>
              <a:t>100Gbps</a:t>
            </a:r>
            <a:r>
              <a:rPr lang="en-GB" sz="1600" b="1" dirty="0">
                <a:latin typeface="Arial" panose="020B0604020202020204" pitchFamily="34" charset="0"/>
              </a:rPr>
              <a:t>; </a:t>
            </a:r>
            <a:r>
              <a:rPr lang="en-GB" sz="1600" b="1" dirty="0">
                <a:solidFill>
                  <a:srgbClr val="C00000"/>
                </a:solidFill>
                <a:latin typeface="Arial" panose="020B0604020202020204" pitchFamily="34" charset="0"/>
              </a:rPr>
              <a:t>…</a:t>
            </a:r>
            <a:r>
              <a:rPr lang="en-GB" sz="1600" b="1" dirty="0">
                <a:latin typeface="Arial" panose="020B0604020202020204" pitchFamily="34" charset="0"/>
              </a:rPr>
              <a:t> (see presentations by </a:t>
            </a:r>
            <a:r>
              <a:rPr lang="en-GB" sz="1600" b="1" dirty="0">
                <a:solidFill>
                  <a:srgbClr val="0000FF"/>
                </a:solidFill>
                <a:latin typeface="Arial" panose="020B0604020202020204" pitchFamily="34" charset="0"/>
              </a:rPr>
              <a:t>C. Parkes </a:t>
            </a:r>
            <a:r>
              <a:rPr lang="en-GB" sz="1600" b="1" dirty="0">
                <a:latin typeface="Arial" panose="020B0604020202020204" pitchFamily="34" charset="0"/>
              </a:rPr>
              <a:t>and </a:t>
            </a:r>
            <a:r>
              <a:rPr lang="en-GB" sz="1600" b="1" dirty="0">
                <a:solidFill>
                  <a:srgbClr val="0000FF"/>
                </a:solidFill>
                <a:latin typeface="Arial" panose="020B0604020202020204" pitchFamily="34" charset="0"/>
              </a:rPr>
              <a:t>L. Musa </a:t>
            </a:r>
            <a:r>
              <a:rPr lang="en-GB" sz="1600" b="1" dirty="0">
                <a:latin typeface="Arial" panose="020B0604020202020204" pitchFamily="34" charset="0"/>
              </a:rPr>
              <a:t>at </a:t>
            </a:r>
            <a:r>
              <a:rPr lang="en-GB" sz="1600" b="1" dirty="0">
                <a:latin typeface="Arial" panose="020B0604020202020204" pitchFamily="34" charset="0"/>
                <a:hlinkClick r:id="rId3"/>
              </a:rPr>
              <a:t>https://indico.cern.ch/event/994685/</a:t>
            </a:r>
            <a:r>
              <a:rPr lang="en-GB" sz="1600" b="1" dirty="0">
                <a:latin typeface="Arial" panose="020B0604020202020204" pitchFamily="34" charset="0"/>
              </a:rPr>
              <a:t>).  </a:t>
            </a:r>
          </a:p>
          <a:p>
            <a:pPr marL="541338" lvl="2" indent="-276225" eaLnBrk="1" hangingPunct="1">
              <a:spcBef>
                <a:spcPts val="526"/>
              </a:spcBef>
              <a:spcAft>
                <a:spcPts val="526"/>
              </a:spcAft>
              <a:buClr>
                <a:srgbClr val="FF0000"/>
              </a:buClr>
              <a:buFontTx/>
              <a:buChar char="•"/>
            </a:pPr>
            <a:r>
              <a:rPr lang="en-GB" sz="1600" b="1" dirty="0">
                <a:latin typeface="Arial" panose="020B0604020202020204" pitchFamily="34" charset="0"/>
              </a:rPr>
              <a:t>For </a:t>
            </a:r>
            <a:r>
              <a:rPr lang="en-GB" sz="1600" b="1" dirty="0">
                <a:solidFill>
                  <a:srgbClr val="0000FF"/>
                </a:solidFill>
                <a:latin typeface="Arial" panose="020B0604020202020204" pitchFamily="34" charset="0"/>
              </a:rPr>
              <a:t>FCC-</a:t>
            </a:r>
            <a:r>
              <a:rPr lang="en-GB" sz="1600" b="1" dirty="0" err="1">
                <a:solidFill>
                  <a:srgbClr val="0000FF"/>
                </a:solidFill>
                <a:latin typeface="Arial" panose="020B0604020202020204" pitchFamily="34" charset="0"/>
              </a:rPr>
              <a:t>hh</a:t>
            </a:r>
            <a:r>
              <a:rPr lang="en-GB" sz="1600" b="1" dirty="0">
                <a:latin typeface="Arial" panose="020B0604020202020204" pitchFamily="34" charset="0"/>
              </a:rPr>
              <a:t>, even though the timescales are long, some of the challenges go so far beyond the most extreme HL-LHC requirements that it needs to be acknowledged that even identifying the most promising approaches is currently problematic. </a:t>
            </a:r>
          </a:p>
          <a:p>
            <a:pPr marL="265113" lvl="2" indent="0" eaLnBrk="1" hangingPunct="1">
              <a:spcBef>
                <a:spcPts val="526"/>
              </a:spcBef>
              <a:spcAft>
                <a:spcPts val="526"/>
              </a:spcAft>
              <a:buClr>
                <a:srgbClr val="FF0000"/>
              </a:buClr>
            </a:pPr>
            <a:r>
              <a:rPr lang="en-GB" sz="1600" b="1" dirty="0">
                <a:solidFill>
                  <a:srgbClr val="C00000"/>
                </a:solidFill>
                <a:latin typeface="Arial" panose="020B0604020202020204" pitchFamily="34" charset="0"/>
              </a:rPr>
              <a:t>	</a:t>
            </a:r>
            <a:r>
              <a:rPr lang="en-GB" b="1" dirty="0">
                <a:solidFill>
                  <a:srgbClr val="C00000"/>
                </a:solidFill>
                <a:latin typeface="Arial" panose="020B0604020202020204" pitchFamily="34" charset="0"/>
              </a:rPr>
              <a:t>─</a:t>
            </a:r>
            <a:r>
              <a:rPr lang="en-GB" b="1" dirty="0">
                <a:latin typeface="Arial" panose="020B0604020202020204" pitchFamily="34" charset="0"/>
              </a:rPr>
              <a:t> </a:t>
            </a:r>
            <a:r>
              <a:rPr lang="en-GB" sz="1600" b="1" dirty="0">
                <a:latin typeface="Arial" panose="020B0604020202020204" pitchFamily="34" charset="0"/>
              </a:rPr>
              <a:t>Some requirements can exploit intermediate “milestones” but an approach to 	    extreme radiation hardness in particular needs a dedicated programme.</a:t>
            </a:r>
          </a:p>
          <a:p>
            <a:pPr marL="265113" lvl="2" indent="0" eaLnBrk="1" hangingPunct="1">
              <a:spcBef>
                <a:spcPts val="526"/>
              </a:spcBef>
              <a:spcAft>
                <a:spcPts val="526"/>
              </a:spcAft>
              <a:buClr>
                <a:srgbClr val="FF0000"/>
              </a:buClr>
            </a:pPr>
            <a:r>
              <a:rPr lang="en-GB" sz="1600" b="1" dirty="0">
                <a:solidFill>
                  <a:srgbClr val="C00000"/>
                </a:solidFill>
                <a:latin typeface="Arial" panose="020B0604020202020204" pitchFamily="34" charset="0"/>
              </a:rPr>
              <a:t>	─</a:t>
            </a:r>
            <a:r>
              <a:rPr lang="en-GB" sz="1600" b="1" dirty="0">
                <a:latin typeface="Arial" panose="020B0604020202020204" pitchFamily="34" charset="0"/>
              </a:rPr>
              <a:t> Even developing the required test facilities requires significant investment.</a:t>
            </a:r>
          </a:p>
          <a:p>
            <a:pPr marL="374650" lvl="1" indent="-285750" eaLnBrk="1" hangingPunct="1">
              <a:spcBef>
                <a:spcPts val="526"/>
              </a:spcBef>
              <a:buClr>
                <a:srgbClr val="FF0000"/>
              </a:buClr>
              <a:buFont typeface="Symbol" panose="05050102010706020507" pitchFamily="18" charset="2"/>
              <a:buChar char="®"/>
              <a:tabLst>
                <a:tab pos="444500" algn="l"/>
              </a:tabLst>
            </a:pPr>
            <a:r>
              <a:rPr lang="en-GB" b="1" dirty="0">
                <a:solidFill>
                  <a:srgbClr val="C00000"/>
                </a:solidFill>
                <a:latin typeface="Arial" panose="020B0604020202020204" pitchFamily="34" charset="0"/>
              </a:rPr>
              <a:t>Multi-decadal R&amp;D lead-times should be anticipated for the most demanding technology aspects to be confident that </a:t>
            </a:r>
            <a:r>
              <a:rPr lang="en-GB" b="1" u="sng" dirty="0">
                <a:solidFill>
                  <a:srgbClr val="C00000"/>
                </a:solidFill>
                <a:latin typeface="Arial" panose="020B0604020202020204" pitchFamily="34" charset="0"/>
              </a:rPr>
              <a:t>detector readiness does not become the limiting factor in meeting the scientific ambitions of the particle physics community</a:t>
            </a:r>
            <a:r>
              <a:rPr lang="en-GB" b="1" dirty="0">
                <a:solidFill>
                  <a:srgbClr val="C00000"/>
                </a:solidFill>
                <a:latin typeface="Arial" panose="020B0604020202020204" pitchFamily="34" charset="0"/>
              </a:rPr>
              <a:t> and fully exploiting the very large accelerator expenditure.</a:t>
            </a:r>
            <a:endParaRPr lang="en-GB" sz="1600" b="1" dirty="0">
              <a:latin typeface="Arial" panose="020B0604020202020204" pitchFamily="34" charset="0"/>
            </a:endParaRPr>
          </a:p>
        </p:txBody>
      </p:sp>
    </p:spTree>
    <p:extLst>
      <p:ext uri="{BB962C8B-B14F-4D97-AF65-F5344CB8AC3E}">
        <p14:creationId xmlns:p14="http://schemas.microsoft.com/office/powerpoint/2010/main" val="599241384"/>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2" name="Picture 1" descr="Picture 1"/>
          <p:cNvPicPr>
            <a:picLocks noChangeAspect="1"/>
          </p:cNvPicPr>
          <p:nvPr/>
        </p:nvPicPr>
        <p:blipFill>
          <a:blip r:embed="rId2"/>
          <a:srcRect t="17448"/>
          <a:stretch>
            <a:fillRect/>
          </a:stretch>
        </p:blipFill>
        <p:spPr>
          <a:xfrm>
            <a:off x="165449" y="1169281"/>
            <a:ext cx="8688657" cy="4267201"/>
          </a:xfrm>
          <a:prstGeom prst="rect">
            <a:avLst/>
          </a:prstGeom>
          <a:ln w="12700">
            <a:miter lim="400000"/>
          </a:ln>
        </p:spPr>
      </p:pic>
      <p:sp>
        <p:nvSpPr>
          <p:cNvPr id="14" name="TextBox 13">
            <a:extLst>
              <a:ext uri="{FF2B5EF4-FFF2-40B4-BE49-F238E27FC236}">
                <a16:creationId xmlns:a16="http://schemas.microsoft.com/office/drawing/2014/main" id="{20481A05-4479-BD4F-93C6-D8742BAECD49}"/>
              </a:ext>
            </a:extLst>
          </p:cNvPr>
          <p:cNvSpPr txBox="1"/>
          <p:nvPr/>
        </p:nvSpPr>
        <p:spPr>
          <a:xfrm>
            <a:off x="1371600" y="5284082"/>
            <a:ext cx="7772400" cy="276999"/>
          </a:xfrm>
          <a:prstGeom prst="rect">
            <a:avLst/>
          </a:prstGeom>
          <a:noFill/>
        </p:spPr>
        <p:txBody>
          <a:bodyPr wrap="square" rtlCol="0">
            <a:spAutoFit/>
          </a:bodyPr>
          <a:lstStyle/>
          <a:p>
            <a:pPr algn="r" defTabSz="914400">
              <a:defRPr/>
            </a:pPr>
            <a:r>
              <a:rPr lang="en-GB" sz="1200" dirty="0">
                <a:solidFill>
                  <a:srgbClr val="0070C0"/>
                </a:solidFill>
                <a:latin typeface="Arial" panose="020B0604020202020204" pitchFamily="34" charset="0"/>
                <a:cs typeface="Arial" panose="020B0604020202020204" pitchFamily="34" charset="0"/>
                <a:sym typeface="Calibri"/>
              </a:rPr>
              <a:t>*community feedback via RECFA delegates and National Contacts</a:t>
            </a:r>
          </a:p>
        </p:txBody>
      </p:sp>
      <p:sp>
        <p:nvSpPr>
          <p:cNvPr id="23" name="Rounded Rectangle 22">
            <a:extLst>
              <a:ext uri="{FF2B5EF4-FFF2-40B4-BE49-F238E27FC236}">
                <a16:creationId xmlns:a16="http://schemas.microsoft.com/office/drawing/2014/main" id="{763CF280-0A39-634B-AA18-4D54772DF4F4}"/>
              </a:ext>
            </a:extLst>
          </p:cNvPr>
          <p:cNvSpPr/>
          <p:nvPr/>
        </p:nvSpPr>
        <p:spPr>
          <a:xfrm>
            <a:off x="282954" y="1204450"/>
            <a:ext cx="2647174" cy="496754"/>
          </a:xfrm>
          <a:prstGeom prst="roundRect">
            <a:avLst/>
          </a:prstGeom>
          <a:solidFill>
            <a:schemeClr val="accent3">
              <a:lumMod val="20000"/>
              <a:lumOff val="8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400">
              <a:defRPr/>
            </a:pPr>
            <a:r>
              <a:rPr lang="en-GB" sz="1650" b="1" dirty="0">
                <a:solidFill>
                  <a:srgbClr val="002060"/>
                </a:solidFill>
                <a:latin typeface="Arial" panose="020B0604020202020204" pitchFamily="34" charset="0"/>
                <a:cs typeface="Arial" panose="020B0604020202020204" pitchFamily="34" charset="0"/>
                <a:sym typeface="Calibri"/>
              </a:rPr>
              <a:t>Restricted ECFA</a:t>
            </a:r>
            <a:r>
              <a:rPr lang="en-GB" sz="1650" dirty="0">
                <a:solidFill>
                  <a:srgbClr val="0000FF"/>
                </a:solidFill>
                <a:latin typeface="Arial" panose="020B0604020202020204" pitchFamily="34" charset="0"/>
                <a:cs typeface="Arial" panose="020B0604020202020204" pitchFamily="34" charset="0"/>
                <a:sym typeface="Calibri"/>
              </a:rPr>
              <a:t>*</a:t>
            </a:r>
          </a:p>
          <a:p>
            <a:pPr algn="ctr" defTabSz="914400">
              <a:defRPr/>
            </a:pPr>
            <a:r>
              <a:rPr lang="en-GB" sz="1200" b="1" i="1" dirty="0">
                <a:solidFill>
                  <a:schemeClr val="tx1">
                    <a:lumMod val="50000"/>
                    <a:lumOff val="50000"/>
                  </a:schemeClr>
                </a:solidFill>
                <a:latin typeface="Arial" panose="020B0604020202020204" pitchFamily="34" charset="0"/>
                <a:cs typeface="Arial" panose="020B0604020202020204" pitchFamily="34" charset="0"/>
                <a:sym typeface="Calibri"/>
              </a:rPr>
              <a:t>Regular reports &amp; final document</a:t>
            </a:r>
          </a:p>
        </p:txBody>
      </p:sp>
      <p:sp>
        <p:nvSpPr>
          <p:cNvPr id="2" name="Rectangle 1"/>
          <p:cNvSpPr/>
          <p:nvPr/>
        </p:nvSpPr>
        <p:spPr>
          <a:xfrm>
            <a:off x="5218473" y="1143000"/>
            <a:ext cx="1279048" cy="7000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ounded Rectangle 23">
            <a:extLst>
              <a:ext uri="{FF2B5EF4-FFF2-40B4-BE49-F238E27FC236}">
                <a16:creationId xmlns:a16="http://schemas.microsoft.com/office/drawing/2014/main" id="{763CF280-0A39-634B-AA18-4D54772DF4F4}"/>
              </a:ext>
            </a:extLst>
          </p:cNvPr>
          <p:cNvSpPr/>
          <p:nvPr/>
        </p:nvSpPr>
        <p:spPr>
          <a:xfrm>
            <a:off x="3514359" y="1204450"/>
            <a:ext cx="2495417" cy="496754"/>
          </a:xfrm>
          <a:prstGeom prst="roundRect">
            <a:avLst/>
          </a:prstGeom>
          <a:solidFill>
            <a:schemeClr val="accent3">
              <a:lumMod val="20000"/>
              <a:lumOff val="8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400">
              <a:defRPr/>
            </a:pPr>
            <a:r>
              <a:rPr lang="en-GB" sz="1650" b="1" dirty="0">
                <a:solidFill>
                  <a:srgbClr val="002060"/>
                </a:solidFill>
                <a:latin typeface="Arial" panose="020B0604020202020204" pitchFamily="34" charset="0"/>
                <a:cs typeface="Arial" panose="020B0604020202020204" pitchFamily="34" charset="0"/>
                <a:sym typeface="Calibri"/>
              </a:rPr>
              <a:t>Plenary ECFA</a:t>
            </a:r>
          </a:p>
          <a:p>
            <a:pPr algn="ctr" defTabSz="914400">
              <a:defRPr/>
            </a:pPr>
            <a:r>
              <a:rPr lang="en-GB" sz="1200" b="1" i="1" dirty="0">
                <a:solidFill>
                  <a:schemeClr val="tx1">
                    <a:lumMod val="50000"/>
                    <a:lumOff val="50000"/>
                  </a:schemeClr>
                </a:solidFill>
                <a:latin typeface="Arial" panose="020B0604020202020204" pitchFamily="34" charset="0"/>
                <a:cs typeface="Arial" panose="020B0604020202020204" pitchFamily="34" charset="0"/>
                <a:sym typeface="Calibri"/>
              </a:rPr>
              <a:t>Approval of final document</a:t>
            </a:r>
          </a:p>
        </p:txBody>
      </p:sp>
      <p:pic>
        <p:nvPicPr>
          <p:cNvPr id="25" name="Picture 1" descr="Picture 1"/>
          <p:cNvPicPr>
            <a:picLocks noChangeAspect="1"/>
          </p:cNvPicPr>
          <p:nvPr/>
        </p:nvPicPr>
        <p:blipFill rotWithShape="1">
          <a:blip r:embed="rId2"/>
          <a:srcRect l="71056" t="17448" b="70447"/>
          <a:stretch/>
        </p:blipFill>
        <p:spPr>
          <a:xfrm>
            <a:off x="6028965" y="1157561"/>
            <a:ext cx="2514853" cy="625720"/>
          </a:xfrm>
          <a:prstGeom prst="rect">
            <a:avLst/>
          </a:prstGeom>
          <a:ln w="12700">
            <a:miter lim="400000"/>
          </a:ln>
        </p:spPr>
      </p:pic>
      <p:sp>
        <p:nvSpPr>
          <p:cNvPr id="21" name="Rectangle 2"/>
          <p:cNvSpPr txBox="1">
            <a:spLocks noChangeArrowheads="1"/>
          </p:cNvSpPr>
          <p:nvPr/>
        </p:nvSpPr>
        <p:spPr>
          <a:xfrm>
            <a:off x="0" y="76200"/>
            <a:ext cx="9144000" cy="1142040"/>
          </a:xfrm>
          <a:prstGeom prst="rect">
            <a:avLst/>
          </a:prstGeom>
        </p:spPr>
        <p:txBody>
          <a:bodyP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a:t>Detector R&amp;D Roadmap Organisation</a:t>
            </a:r>
          </a:p>
        </p:txBody>
      </p:sp>
      <p:sp>
        <p:nvSpPr>
          <p:cNvPr id="3" name="TextBox 2"/>
          <p:cNvSpPr txBox="1"/>
          <p:nvPr/>
        </p:nvSpPr>
        <p:spPr>
          <a:xfrm>
            <a:off x="301169" y="5678269"/>
            <a:ext cx="8766631" cy="646331"/>
          </a:xfrm>
          <a:prstGeom prst="rect">
            <a:avLst/>
          </a:prstGeom>
          <a:noFill/>
        </p:spPr>
        <p:txBody>
          <a:bodyPr wrap="none" rtlCol="0">
            <a:spAutoFit/>
          </a:bodyPr>
          <a:lstStyle/>
          <a:p>
            <a:r>
              <a:rPr lang="en-GB" b="1" dirty="0"/>
              <a:t>For Roadmap process web pages see </a:t>
            </a:r>
            <a:r>
              <a:rPr lang="en-GB" b="1" u="sng" kern="0" dirty="0">
                <a:solidFill>
                  <a:srgbClr val="0563C1"/>
                </a:solidFill>
                <a:uFill>
                  <a:solidFill>
                    <a:srgbClr val="0563C1"/>
                  </a:solidFill>
                </a:uFill>
                <a:cs typeface="Calibri"/>
                <a:sym typeface="Calibri"/>
                <a:hlinkClick r:id="rId3"/>
              </a:rPr>
              <a:t>https://indico.cern.ch/e/ECFADetectorRDRoadmap</a:t>
            </a:r>
            <a:r>
              <a:rPr lang="en-GB" b="1" kern="0" dirty="0">
                <a:solidFill>
                  <a:srgbClr val="000000"/>
                </a:solidFill>
                <a:cs typeface="Calibri"/>
                <a:sym typeface="Calibri"/>
              </a:rPr>
              <a:t> </a:t>
            </a:r>
            <a:endParaRPr lang="en-GB" b="1" dirty="0"/>
          </a:p>
          <a:p>
            <a:r>
              <a:rPr lang="en-GB" b="1" dirty="0"/>
              <a:t>and introduction in the published document at </a:t>
            </a:r>
            <a:r>
              <a:rPr lang="en-GB" b="1" u="sng" dirty="0">
                <a:hlinkClick r:id="rId4"/>
              </a:rPr>
              <a:t>http://cds.cern.ch/record/2784893/files/</a:t>
            </a:r>
            <a:r>
              <a:rPr lang="en-GB" b="1" dirty="0"/>
              <a:t>. </a:t>
            </a:r>
          </a:p>
        </p:txBody>
      </p:sp>
    </p:spTree>
    <p:extLst>
      <p:ext uri="{BB962C8B-B14F-4D97-AF65-F5344CB8AC3E}">
        <p14:creationId xmlns:p14="http://schemas.microsoft.com/office/powerpoint/2010/main" val="4161663062"/>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0" y="76200"/>
            <a:ext cx="9144000" cy="1142040"/>
          </a:xfrm>
          <a:prstGeom prst="rect">
            <a:avLst/>
          </a:prstGeom>
        </p:spPr>
        <p:txBody>
          <a:bodyP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a:t>ECFA Detector R&amp;D Roadmap</a:t>
            </a:r>
          </a:p>
        </p:txBody>
      </p:sp>
      <p:pic>
        <p:nvPicPr>
          <p:cNvPr id="3075"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1" y="1447800"/>
            <a:ext cx="9144000" cy="434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4346647"/>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Rectangle 20"/>
          <p:cNvSpPr/>
          <p:nvPr/>
        </p:nvSpPr>
        <p:spPr>
          <a:xfrm>
            <a:off x="152400" y="838200"/>
            <a:ext cx="8839346" cy="1944122"/>
          </a:xfrm>
          <a:prstGeom prst="rect">
            <a:avLst/>
          </a:prstGeom>
          <a:solidFill>
            <a:srgbClr val="F2F2F2"/>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285750" indent="-285750" defTabSz="914400" hangingPunct="0">
              <a:spcBef>
                <a:spcPts val="500"/>
              </a:spcBef>
              <a:buClr>
                <a:srgbClr val="FF0000"/>
              </a:buClr>
              <a:buSzPct val="100000"/>
              <a:buFont typeface="Arial"/>
              <a:buChar char="•"/>
              <a:defRPr sz="1400">
                <a:latin typeface="Arial"/>
                <a:ea typeface="Arial"/>
                <a:cs typeface="Arial"/>
                <a:sym typeface="Arial"/>
              </a:defRPr>
            </a:pPr>
            <a:r>
              <a:rPr sz="1400" kern="0" dirty="0">
                <a:solidFill>
                  <a:srgbClr val="000000"/>
                </a:solidFill>
                <a:latin typeface="Arial"/>
                <a:ea typeface="Arial"/>
                <a:cs typeface="Arial"/>
                <a:sym typeface="Arial"/>
              </a:rPr>
              <a:t>Focus on the technical aspects of detector R&amp;D requirements given the EPP</a:t>
            </a:r>
            <a:r>
              <a:rPr lang="en-GB" sz="1400" kern="0" dirty="0">
                <a:solidFill>
                  <a:srgbClr val="000000"/>
                </a:solidFill>
                <a:latin typeface="Arial"/>
                <a:ea typeface="Arial"/>
                <a:cs typeface="Arial"/>
                <a:sym typeface="Arial"/>
              </a:rPr>
              <a:t>SU</a:t>
            </a:r>
            <a:r>
              <a:rPr sz="1400" kern="0" dirty="0">
                <a:solidFill>
                  <a:srgbClr val="000000"/>
                </a:solidFill>
                <a:latin typeface="Arial"/>
                <a:ea typeface="Arial"/>
                <a:cs typeface="Arial"/>
                <a:sym typeface="Arial"/>
              </a:rPr>
              <a:t> deliberation document listed “</a:t>
            </a:r>
            <a:r>
              <a:rPr sz="1400" i="1" kern="0" dirty="0">
                <a:solidFill>
                  <a:srgbClr val="000000"/>
                </a:solidFill>
                <a:latin typeface="Arial"/>
                <a:ea typeface="Arial"/>
                <a:cs typeface="Arial"/>
                <a:sym typeface="Arial"/>
              </a:rPr>
              <a:t>High-priority future initiatives</a:t>
            </a:r>
            <a:r>
              <a:rPr sz="1400" kern="0" dirty="0">
                <a:solidFill>
                  <a:srgbClr val="000000"/>
                </a:solidFill>
                <a:latin typeface="Arial"/>
                <a:ea typeface="Arial"/>
                <a:cs typeface="Arial"/>
                <a:sym typeface="Arial"/>
              </a:rPr>
              <a:t>” and “</a:t>
            </a:r>
            <a:r>
              <a:rPr sz="1400" i="1" kern="0" dirty="0">
                <a:solidFill>
                  <a:srgbClr val="000000"/>
                </a:solidFill>
                <a:latin typeface="Arial"/>
                <a:ea typeface="Arial"/>
                <a:cs typeface="Arial"/>
                <a:sym typeface="Arial"/>
              </a:rPr>
              <a:t>Other essential scientific activities for particle physics</a:t>
            </a:r>
            <a:r>
              <a:rPr sz="1400" kern="0" dirty="0">
                <a:solidFill>
                  <a:srgbClr val="000000"/>
                </a:solidFill>
                <a:latin typeface="Arial"/>
                <a:ea typeface="Arial"/>
                <a:cs typeface="Arial"/>
                <a:sym typeface="Arial"/>
              </a:rPr>
              <a:t>” as input and </a:t>
            </a:r>
            <a:r>
              <a:rPr sz="1400" kern="0" dirty="0" err="1">
                <a:solidFill>
                  <a:srgbClr val="000000"/>
                </a:solidFill>
                <a:latin typeface="Arial"/>
                <a:ea typeface="Arial"/>
                <a:cs typeface="Arial"/>
                <a:sym typeface="Arial"/>
              </a:rPr>
              <a:t>organise</a:t>
            </a:r>
            <a:r>
              <a:rPr sz="1400" kern="0" dirty="0">
                <a:solidFill>
                  <a:srgbClr val="000000"/>
                </a:solidFill>
                <a:latin typeface="Arial"/>
                <a:ea typeface="Arial"/>
                <a:cs typeface="Arial"/>
                <a:sym typeface="Arial"/>
              </a:rPr>
              <a:t> material by Task Force.</a:t>
            </a:r>
          </a:p>
          <a:p>
            <a:pPr marL="285750" indent="-285750" defTabSz="914400" hangingPunct="0">
              <a:spcBef>
                <a:spcPts val="500"/>
              </a:spcBef>
              <a:buClr>
                <a:srgbClr val="FF0000"/>
              </a:buClr>
              <a:buSzPct val="100000"/>
              <a:buFont typeface="Arial"/>
              <a:buChar char="•"/>
              <a:defRPr sz="1400">
                <a:latin typeface="Arial"/>
                <a:ea typeface="Arial"/>
                <a:cs typeface="Arial"/>
                <a:sym typeface="Arial"/>
              </a:defRPr>
            </a:pPr>
            <a:r>
              <a:rPr sz="1400" kern="0" dirty="0">
                <a:solidFill>
                  <a:srgbClr val="000000"/>
                </a:solidFill>
                <a:latin typeface="Arial"/>
                <a:ea typeface="Arial"/>
                <a:cs typeface="Arial"/>
                <a:sym typeface="Arial"/>
              </a:rPr>
              <a:t>Task Forces </a:t>
            </a:r>
            <a:r>
              <a:rPr sz="1400" kern="0" dirty="0">
                <a:latin typeface="Arial"/>
                <a:ea typeface="Arial"/>
                <a:cs typeface="Arial"/>
                <a:sym typeface="Arial"/>
              </a:rPr>
              <a:t>start from </a:t>
            </a:r>
            <a:r>
              <a:rPr sz="1400" b="1" kern="0" dirty="0">
                <a:solidFill>
                  <a:srgbClr val="C00000"/>
                </a:solidFill>
                <a:latin typeface="Arial"/>
                <a:ea typeface="Arial"/>
                <a:cs typeface="Arial"/>
                <a:sym typeface="Arial"/>
              </a:rPr>
              <a:t>the future science </a:t>
            </a:r>
            <a:r>
              <a:rPr sz="1400" b="1" kern="0" dirty="0" err="1">
                <a:solidFill>
                  <a:srgbClr val="C00000"/>
                </a:solidFill>
                <a:latin typeface="Arial"/>
                <a:ea typeface="Arial"/>
                <a:cs typeface="Arial"/>
                <a:sym typeface="Arial"/>
              </a:rPr>
              <a:t>programme</a:t>
            </a:r>
            <a:r>
              <a:rPr sz="1400" kern="0" dirty="0">
                <a:solidFill>
                  <a:srgbClr val="000000"/>
                </a:solidFill>
                <a:latin typeface="Arial"/>
                <a:ea typeface="Arial"/>
                <a:cs typeface="Arial"/>
                <a:sym typeface="Arial"/>
              </a:rPr>
              <a:t> to identify main detector technology challenges to be met (both mandatory and highly desirable to </a:t>
            </a:r>
            <a:r>
              <a:rPr sz="1400" kern="0" dirty="0" err="1">
                <a:solidFill>
                  <a:srgbClr val="000000"/>
                </a:solidFill>
                <a:latin typeface="Arial"/>
                <a:ea typeface="Arial"/>
                <a:cs typeface="Arial"/>
                <a:sym typeface="Arial"/>
              </a:rPr>
              <a:t>optimise</a:t>
            </a:r>
            <a:r>
              <a:rPr sz="1400" kern="0" dirty="0">
                <a:solidFill>
                  <a:srgbClr val="000000"/>
                </a:solidFill>
                <a:latin typeface="Arial"/>
                <a:ea typeface="Arial"/>
                <a:cs typeface="Arial"/>
                <a:sym typeface="Arial"/>
              </a:rPr>
              <a:t> physics returns) </a:t>
            </a:r>
            <a:r>
              <a:rPr lang="en-GB" sz="1400" kern="0" dirty="0">
                <a:solidFill>
                  <a:srgbClr val="000000"/>
                </a:solidFill>
                <a:latin typeface="Arial"/>
                <a:ea typeface="Arial"/>
                <a:cs typeface="Arial"/>
                <a:sym typeface="Arial"/>
              </a:rPr>
              <a:t>and</a:t>
            </a:r>
            <a:r>
              <a:rPr sz="1400" kern="0" dirty="0">
                <a:solidFill>
                  <a:srgbClr val="000000"/>
                </a:solidFill>
                <a:latin typeface="Arial"/>
                <a:ea typeface="Arial"/>
                <a:cs typeface="Arial"/>
                <a:sym typeface="Arial"/>
              </a:rPr>
              <a:t> estimate the period over which the required detector R&amp;D </a:t>
            </a:r>
            <a:r>
              <a:rPr sz="1400" kern="0" dirty="0" err="1">
                <a:solidFill>
                  <a:srgbClr val="000000"/>
                </a:solidFill>
                <a:latin typeface="Arial"/>
                <a:ea typeface="Arial"/>
                <a:cs typeface="Arial"/>
                <a:sym typeface="Arial"/>
              </a:rPr>
              <a:t>programmes</a:t>
            </a:r>
            <a:r>
              <a:rPr sz="1400" kern="0" dirty="0">
                <a:solidFill>
                  <a:srgbClr val="000000"/>
                </a:solidFill>
                <a:latin typeface="Arial"/>
                <a:ea typeface="Arial"/>
                <a:cs typeface="Arial"/>
                <a:sym typeface="Arial"/>
              </a:rPr>
              <a:t> may be expected to extend.</a:t>
            </a:r>
          </a:p>
          <a:p>
            <a:pPr marL="285750" indent="-285750" defTabSz="914400" hangingPunct="0">
              <a:spcBef>
                <a:spcPts val="500"/>
              </a:spcBef>
              <a:buClr>
                <a:srgbClr val="FF0000"/>
              </a:buClr>
              <a:buSzPct val="100000"/>
              <a:buFont typeface="Arial"/>
              <a:buChar char="•"/>
              <a:defRPr sz="1400">
                <a:latin typeface="Arial"/>
                <a:ea typeface="Arial"/>
                <a:cs typeface="Arial"/>
                <a:sym typeface="Arial"/>
              </a:defRPr>
            </a:pPr>
            <a:r>
              <a:rPr sz="1400" kern="0" dirty="0">
                <a:solidFill>
                  <a:srgbClr val="000000"/>
                </a:solidFill>
                <a:latin typeface="Arial"/>
                <a:ea typeface="Arial"/>
                <a:cs typeface="Arial"/>
                <a:sym typeface="Arial"/>
              </a:rPr>
              <a:t>Within each Task Force </a:t>
            </a:r>
            <a:r>
              <a:rPr lang="en-GB" sz="1400" kern="0" dirty="0">
                <a:solidFill>
                  <a:srgbClr val="000000"/>
                </a:solidFill>
                <a:latin typeface="Arial"/>
                <a:ea typeface="Arial"/>
                <a:cs typeface="Arial"/>
                <a:sym typeface="Arial"/>
              </a:rPr>
              <a:t>the aim is to propose a time ordered detector R&amp;D programme</a:t>
            </a:r>
            <a:r>
              <a:rPr sz="1400" kern="0" dirty="0">
                <a:solidFill>
                  <a:srgbClr val="000000"/>
                </a:solidFill>
                <a:latin typeface="Arial"/>
                <a:ea typeface="Arial"/>
                <a:cs typeface="Arial"/>
                <a:sym typeface="Arial"/>
              </a:rPr>
              <a:t> in terms of </a:t>
            </a:r>
            <a:r>
              <a:rPr sz="1400" b="1" kern="0" dirty="0">
                <a:solidFill>
                  <a:srgbClr val="C00000"/>
                </a:solidFill>
                <a:latin typeface="Arial"/>
                <a:ea typeface="Arial"/>
                <a:cs typeface="Arial"/>
                <a:sym typeface="Arial"/>
              </a:rPr>
              <a:t>capabilities not currently achievable</a:t>
            </a:r>
            <a:r>
              <a:rPr sz="1400" kern="0" dirty="0">
                <a:solidFill>
                  <a:srgbClr val="000000"/>
                </a:solidFill>
                <a:latin typeface="Arial"/>
                <a:ea typeface="Arial"/>
                <a:cs typeface="Arial"/>
                <a:sym typeface="Arial"/>
              </a:rPr>
              <a:t>.</a:t>
            </a:r>
          </a:p>
        </p:txBody>
      </p:sp>
      <p:grpSp>
        <p:nvGrpSpPr>
          <p:cNvPr id="163" name="Rectangle 7"/>
          <p:cNvGrpSpPr/>
          <p:nvPr/>
        </p:nvGrpSpPr>
        <p:grpSpPr>
          <a:xfrm>
            <a:off x="228601" y="2819401"/>
            <a:ext cx="8610599" cy="562675"/>
            <a:chOff x="-1" y="0"/>
            <a:chExt cx="9356590" cy="562674"/>
          </a:xfrm>
        </p:grpSpPr>
        <p:sp>
          <p:nvSpPr>
            <p:cNvPr id="161" name="Rectangle"/>
            <p:cNvSpPr/>
            <p:nvPr/>
          </p:nvSpPr>
          <p:spPr>
            <a:xfrm>
              <a:off x="-1" y="0"/>
              <a:ext cx="9356589" cy="562674"/>
            </a:xfrm>
            <a:prstGeom prst="rect">
              <a:avLst/>
            </a:prstGeom>
            <a:solidFill>
              <a:srgbClr val="2F5597"/>
            </a:solidFill>
            <a:ln w="12700" cap="flat">
              <a:noFill/>
              <a:miter lim="400000"/>
            </a:ln>
            <a:effectLst/>
          </p:spPr>
          <p:txBody>
            <a:bodyPr wrap="square" lIns="45719" tIns="45719" rIns="45719" bIns="45719" numCol="1" anchor="ctr">
              <a:noAutofit/>
            </a:bodyPr>
            <a:lstStyle/>
            <a:p>
              <a:pPr algn="ctr" defTabSz="1066800" hangingPunct="0">
                <a:lnSpc>
                  <a:spcPct val="90000"/>
                </a:lnSpc>
                <a:spcBef>
                  <a:spcPts val="700"/>
                </a:spcBef>
                <a:defRPr sz="3200" b="1">
                  <a:solidFill>
                    <a:srgbClr val="FFFFFF"/>
                  </a:solidFill>
                </a:defRPr>
              </a:pPr>
              <a:endParaRPr sz="3200" b="1" kern="0">
                <a:solidFill>
                  <a:srgbClr val="FFFFFF"/>
                </a:solidFill>
                <a:latin typeface="Calibri"/>
                <a:cs typeface="Calibri"/>
                <a:sym typeface="Calibri"/>
              </a:endParaRPr>
            </a:p>
          </p:txBody>
        </p:sp>
        <p:sp>
          <p:nvSpPr>
            <p:cNvPr id="162" name="Grouped targeted facilities/areas emerging from the EPPSU"/>
            <p:cNvSpPr txBox="1"/>
            <p:nvPr/>
          </p:nvSpPr>
          <p:spPr>
            <a:xfrm>
              <a:off x="-1" y="22806"/>
              <a:ext cx="9356590" cy="51706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39" tIns="91439" rIns="91439" bIns="91439" numCol="1" anchor="ctr">
              <a:spAutoFit/>
            </a:bodyPr>
            <a:lstStyle>
              <a:lvl1pPr algn="ctr" defTabSz="1066800">
                <a:lnSpc>
                  <a:spcPct val="90000"/>
                </a:lnSpc>
                <a:spcBef>
                  <a:spcPts val="1100"/>
                </a:spcBef>
                <a:defRPr sz="2800" b="1">
                  <a:solidFill>
                    <a:srgbClr val="FFFFFF"/>
                  </a:solidFill>
                </a:defRPr>
              </a:lvl1pPr>
            </a:lstStyle>
            <a:p>
              <a:pPr hangingPunct="0"/>
              <a:r>
                <a:rPr sz="2400" kern="0" dirty="0">
                  <a:latin typeface="Calibri"/>
                  <a:cs typeface="Calibri"/>
                  <a:sym typeface="Calibri"/>
                </a:rPr>
                <a:t>Grouped targeted facilities/areas emerging from the EPP</a:t>
              </a:r>
              <a:r>
                <a:rPr lang="en-GB" sz="2400" kern="0" dirty="0">
                  <a:latin typeface="Calibri"/>
                  <a:cs typeface="Calibri"/>
                  <a:sym typeface="Calibri"/>
                </a:rPr>
                <a:t>S</a:t>
              </a:r>
              <a:r>
                <a:rPr sz="2400" kern="0" dirty="0">
                  <a:latin typeface="Calibri"/>
                  <a:cs typeface="Calibri"/>
                  <a:sym typeface="Calibri"/>
                </a:rPr>
                <a:t>U</a:t>
              </a:r>
            </a:p>
          </p:txBody>
        </p:sp>
      </p:grpSp>
      <p:grpSp>
        <p:nvGrpSpPr>
          <p:cNvPr id="166" name="Group 11"/>
          <p:cNvGrpSpPr/>
          <p:nvPr/>
        </p:nvGrpSpPr>
        <p:grpSpPr>
          <a:xfrm>
            <a:off x="228601" y="2971800"/>
            <a:ext cx="8587489" cy="3954927"/>
            <a:chOff x="0" y="-401400"/>
            <a:chExt cx="9347445" cy="3954926"/>
          </a:xfrm>
        </p:grpSpPr>
        <p:sp>
          <p:nvSpPr>
            <p:cNvPr id="164" name="Rectangle 12"/>
            <p:cNvSpPr/>
            <p:nvPr/>
          </p:nvSpPr>
          <p:spPr>
            <a:xfrm>
              <a:off x="0" y="-20400"/>
              <a:ext cx="9347445" cy="3276599"/>
            </a:xfrm>
            <a:prstGeom prst="rect">
              <a:avLst/>
            </a:prstGeom>
            <a:solidFill>
              <a:srgbClr val="DAE3F3"/>
            </a:solidFill>
            <a:ln w="12700" cap="flat">
              <a:noFill/>
              <a:miter lim="400000"/>
            </a:ln>
            <a:effectLst/>
          </p:spPr>
          <p:txBody>
            <a:bodyPr wrap="square" lIns="45719" tIns="45719" rIns="45719" bIns="45719" numCol="1" anchor="t">
              <a:noAutofit/>
            </a:bodyPr>
            <a:lstStyle/>
            <a:p>
              <a:pPr defTabSz="914400" hangingPunct="0"/>
              <a:endParaRPr kern="0">
                <a:solidFill>
                  <a:srgbClr val="000000"/>
                </a:solidFill>
                <a:latin typeface="Calibri"/>
                <a:cs typeface="Calibri"/>
                <a:sym typeface="Calibri"/>
              </a:endParaRPr>
            </a:p>
          </p:txBody>
        </p:sp>
        <p:sp>
          <p:nvSpPr>
            <p:cNvPr id="165" name="Rectangle 13"/>
            <p:cNvSpPr txBox="1"/>
            <p:nvPr/>
          </p:nvSpPr>
          <p:spPr>
            <a:xfrm>
              <a:off x="45399" y="-401400"/>
              <a:ext cx="9302045" cy="395492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39" tIns="91439" rIns="91439" bIns="91439" numCol="1" anchor="ctr">
              <a:spAutoFit/>
            </a:bodyPr>
            <a:lstStyle/>
            <a:p>
              <a:pPr marL="342900" indent="-342900" defTabSz="914400" hangingPunct="0">
                <a:buClr>
                  <a:srgbClr val="FF0000"/>
                </a:buClr>
                <a:buSzPct val="100000"/>
                <a:buFont typeface="Wingdings" panose="05000000000000000000" pitchFamily="2" charset="2"/>
                <a:buChar char="Ø"/>
                <a:defRPr sz="1500" b="1"/>
              </a:pPr>
              <a:r>
                <a:rPr sz="1500" b="1" kern="0" dirty="0">
                  <a:solidFill>
                    <a:srgbClr val="000000"/>
                  </a:solidFill>
                  <a:latin typeface="Calibri"/>
                  <a:cs typeface="Calibri"/>
                  <a:sym typeface="Calibri"/>
                </a:rPr>
                <a:t>Detector requirements for full exploitation of the HL-LHC (R&amp;D still needed for LS3 upgrades and for experiment upgrades beyond then) including studies of </a:t>
              </a:r>
              <a:r>
                <a:rPr sz="1500" b="1" kern="0" dirty="0" err="1">
                  <a:solidFill>
                    <a:srgbClr val="000000"/>
                  </a:solidFill>
                  <a:latin typeface="Calibri"/>
                  <a:cs typeface="Calibri"/>
                  <a:sym typeface="Calibri"/>
                </a:rPr>
                <a:t>flavour</a:t>
              </a:r>
              <a:r>
                <a:rPr sz="1500" b="1" kern="0" dirty="0">
                  <a:solidFill>
                    <a:srgbClr val="000000"/>
                  </a:solidFill>
                  <a:latin typeface="Calibri"/>
                  <a:cs typeface="Calibri"/>
                  <a:sym typeface="Calibri"/>
                </a:rPr>
                <a:t> physics and quark-gluon plasma (where the latter topic also interfaces with nuclear physics).</a:t>
              </a:r>
              <a:endParaRPr sz="1500" b="1" kern="0" dirty="0">
                <a:solidFill>
                  <a:srgbClr val="FFFFFF"/>
                </a:solidFill>
                <a:latin typeface="Calibri"/>
                <a:cs typeface="Calibri"/>
                <a:sym typeface="Calibri"/>
              </a:endParaRPr>
            </a:p>
            <a:p>
              <a:pPr marL="228600" indent="-228600" defTabSz="914400" hangingPunct="0">
                <a:buClr>
                  <a:srgbClr val="FF0000"/>
                </a:buClr>
                <a:buSzPct val="100000"/>
                <a:buFont typeface="Wingdings" panose="05000000000000000000" pitchFamily="2" charset="2"/>
                <a:buChar char="Ø"/>
                <a:defRPr sz="500" b="1"/>
              </a:pPr>
              <a:endParaRPr sz="500" b="1" kern="0" dirty="0">
                <a:solidFill>
                  <a:srgbClr val="FFFFFF"/>
                </a:solidFill>
                <a:latin typeface="Calibri"/>
                <a:cs typeface="Calibri"/>
                <a:sym typeface="Calibri"/>
              </a:endParaRPr>
            </a:p>
            <a:p>
              <a:pPr marL="342900" indent="-342900" defTabSz="914400" hangingPunct="0">
                <a:buClr>
                  <a:srgbClr val="FF0000"/>
                </a:buClr>
                <a:buSzPct val="100000"/>
                <a:buFont typeface="Wingdings" panose="05000000000000000000" pitchFamily="2" charset="2"/>
                <a:buChar char="Ø"/>
                <a:defRPr sz="1500" b="1"/>
              </a:pPr>
              <a:r>
                <a:rPr sz="1500" b="1" kern="0" dirty="0">
                  <a:solidFill>
                    <a:srgbClr val="000000"/>
                  </a:solidFill>
                  <a:latin typeface="Calibri"/>
                  <a:cs typeface="Calibri"/>
                  <a:sym typeface="Calibri"/>
                </a:rPr>
                <a:t>R&amp;D for long baseline neutrino physics detectors (including aspects targeting </a:t>
              </a:r>
              <a:r>
                <a:rPr sz="1500" b="1" kern="0" dirty="0" err="1">
                  <a:solidFill>
                    <a:srgbClr val="000000"/>
                  </a:solidFill>
                  <a:latin typeface="Calibri"/>
                  <a:cs typeface="Calibri"/>
                  <a:sym typeface="Calibri"/>
                </a:rPr>
                <a:t>astro</a:t>
              </a:r>
              <a:r>
                <a:rPr sz="1500" b="1" kern="0" dirty="0">
                  <a:solidFill>
                    <a:srgbClr val="000000"/>
                  </a:solidFill>
                  <a:latin typeface="Calibri"/>
                  <a:cs typeface="Calibri"/>
                  <a:sym typeface="Calibri"/>
                </a:rPr>
                <a:t>-particle physics measurements) and supporting experiments such as those at the CERN Neutrino Platform.</a:t>
              </a:r>
              <a:endParaRPr sz="1500" b="1" kern="0" dirty="0">
                <a:solidFill>
                  <a:srgbClr val="FFFFFF"/>
                </a:solidFill>
                <a:latin typeface="Calibri"/>
                <a:cs typeface="Calibri"/>
                <a:sym typeface="Calibri"/>
              </a:endParaRPr>
            </a:p>
            <a:p>
              <a:pPr marL="285750" indent="-285750" defTabSz="914400" hangingPunct="0">
                <a:buClr>
                  <a:srgbClr val="FF0000"/>
                </a:buClr>
                <a:buSzPct val="100000"/>
                <a:buFont typeface="Wingdings" panose="05000000000000000000" pitchFamily="2" charset="2"/>
                <a:buChar char="Ø"/>
                <a:defRPr sz="500" b="1"/>
              </a:pPr>
              <a:endParaRPr sz="500" b="1" kern="0" dirty="0">
                <a:solidFill>
                  <a:srgbClr val="FFFFFF"/>
                </a:solidFill>
                <a:latin typeface="Calibri"/>
                <a:cs typeface="Calibri"/>
                <a:sym typeface="Calibri"/>
              </a:endParaRPr>
            </a:p>
            <a:p>
              <a:pPr marL="342900" indent="-342900" defTabSz="914400" hangingPunct="0">
                <a:buClr>
                  <a:srgbClr val="FF0000"/>
                </a:buClr>
                <a:buSzPct val="100000"/>
                <a:buFont typeface="Wingdings" panose="05000000000000000000" pitchFamily="2" charset="2"/>
                <a:buChar char="Ø"/>
                <a:defRPr sz="1500" b="1"/>
              </a:pPr>
              <a:r>
                <a:rPr sz="1500" b="1" kern="0" dirty="0">
                  <a:solidFill>
                    <a:srgbClr val="000000"/>
                  </a:solidFill>
                  <a:latin typeface="Calibri"/>
                  <a:cs typeface="Calibri"/>
                  <a:sym typeface="Calibri"/>
                </a:rPr>
                <a:t>Technology developments needed for detectors at </a:t>
              </a:r>
              <a:r>
                <a:rPr sz="1500" b="1" kern="0" dirty="0" err="1">
                  <a:solidFill>
                    <a:srgbClr val="000000"/>
                  </a:solidFill>
                  <a:latin typeface="Calibri"/>
                  <a:cs typeface="Calibri"/>
                  <a:sym typeface="Calibri"/>
                </a:rPr>
                <a:t>e</a:t>
              </a:r>
              <a:r>
                <a:rPr sz="1500" b="1" kern="0" baseline="30000" dirty="0" err="1">
                  <a:solidFill>
                    <a:srgbClr val="000000"/>
                  </a:solidFill>
                  <a:latin typeface="Calibri"/>
                  <a:cs typeface="Calibri"/>
                  <a:sym typeface="Calibri"/>
                </a:rPr>
                <a:t>+</a:t>
              </a:r>
              <a:r>
                <a:rPr sz="1500" b="1" kern="0" dirty="0" err="1">
                  <a:solidFill>
                    <a:srgbClr val="000000"/>
                  </a:solidFill>
                  <a:latin typeface="Calibri"/>
                  <a:cs typeface="Calibri"/>
                  <a:sym typeface="Calibri"/>
                </a:rPr>
                <a:t>e</a:t>
              </a:r>
              <a:r>
                <a:rPr sz="1500" b="1" kern="0" baseline="30000" dirty="0">
                  <a:solidFill>
                    <a:srgbClr val="000000"/>
                  </a:solidFill>
                  <a:latin typeface="Calibri"/>
                  <a:cs typeface="Calibri"/>
                  <a:sym typeface="Calibri"/>
                </a:rPr>
                <a:t>-</a:t>
              </a:r>
              <a:r>
                <a:rPr lang="en-GB" sz="1500" b="1" kern="0" dirty="0">
                  <a:solidFill>
                    <a:srgbClr val="000000"/>
                  </a:solidFill>
                  <a:latin typeface="Calibri"/>
                  <a:cs typeface="Calibri"/>
                  <a:sym typeface="Calibri"/>
                </a:rPr>
                <a:t> </a:t>
              </a:r>
              <a:r>
                <a:rPr sz="1500" b="1" kern="0" dirty="0">
                  <a:solidFill>
                    <a:srgbClr val="000000"/>
                  </a:solidFill>
                  <a:latin typeface="Calibri"/>
                  <a:cs typeface="Calibri"/>
                  <a:sym typeface="Calibri"/>
                </a:rPr>
                <a:t>Higgs</a:t>
              </a:r>
              <a:r>
                <a:rPr lang="en-GB" sz="1500" b="1" kern="0" dirty="0">
                  <a:solidFill>
                    <a:srgbClr val="000000"/>
                  </a:solidFill>
                  <a:latin typeface="Calibri"/>
                  <a:cs typeface="Calibri"/>
                  <a:sym typeface="Calibri"/>
                </a:rPr>
                <a:t>-EW</a:t>
              </a:r>
              <a:r>
                <a:rPr sz="1500" b="1" kern="0" dirty="0">
                  <a:solidFill>
                    <a:srgbClr val="000000"/>
                  </a:solidFill>
                  <a:latin typeface="Calibri"/>
                  <a:cs typeface="Calibri"/>
                  <a:sym typeface="Calibri"/>
                </a:rPr>
                <a:t>-Top factories in all possible accelerator manifestations including instantaneous luminosities at 91.2GeV of up to 5×10</a:t>
              </a:r>
              <a:r>
                <a:rPr sz="1500" b="1" kern="0" baseline="30000" dirty="0">
                  <a:solidFill>
                    <a:srgbClr val="000000"/>
                  </a:solidFill>
                  <a:latin typeface="Calibri"/>
                  <a:cs typeface="Calibri"/>
                  <a:sym typeface="Calibri"/>
                </a:rPr>
                <a:t>36</a:t>
              </a:r>
              <a:r>
                <a:rPr sz="1500" b="1" kern="0" dirty="0">
                  <a:solidFill>
                    <a:srgbClr val="000000"/>
                  </a:solidFill>
                  <a:latin typeface="Calibri"/>
                  <a:cs typeface="Calibri"/>
                  <a:sym typeface="Calibri"/>
                </a:rPr>
                <a:t>cm</a:t>
              </a:r>
              <a:r>
                <a:rPr sz="1500" b="1" kern="0" baseline="30000" dirty="0">
                  <a:solidFill>
                    <a:srgbClr val="000000"/>
                  </a:solidFill>
                  <a:latin typeface="Calibri"/>
                  <a:cs typeface="Calibri"/>
                  <a:sym typeface="Calibri"/>
                </a:rPr>
                <a:t>-2</a:t>
              </a:r>
              <a:r>
                <a:rPr sz="1500" b="1" kern="0" dirty="0">
                  <a:solidFill>
                    <a:srgbClr val="000000"/>
                  </a:solidFill>
                  <a:latin typeface="Calibri"/>
                  <a:cs typeface="Calibri"/>
                  <a:sym typeface="Calibri"/>
                </a:rPr>
                <a:t>s</a:t>
              </a:r>
              <a:r>
                <a:rPr sz="1500" b="1" kern="0" baseline="30000" dirty="0">
                  <a:solidFill>
                    <a:srgbClr val="000000"/>
                  </a:solidFill>
                  <a:latin typeface="Calibri"/>
                  <a:cs typeface="Calibri"/>
                  <a:sym typeface="Calibri"/>
                </a:rPr>
                <a:t>-1</a:t>
              </a:r>
              <a:r>
                <a:rPr lang="en-GB" sz="1500" b="1" kern="0" baseline="30000" dirty="0">
                  <a:solidFill>
                    <a:srgbClr val="000000"/>
                  </a:solidFill>
                  <a:latin typeface="Calibri"/>
                  <a:cs typeface="Calibri"/>
                  <a:sym typeface="Calibri"/>
                </a:rPr>
                <a:t> </a:t>
              </a:r>
              <a:r>
                <a:rPr lang="en-GB" sz="1500" b="1" kern="0" dirty="0">
                  <a:solidFill>
                    <a:srgbClr val="000000"/>
                  </a:solidFill>
                  <a:latin typeface="Calibri"/>
                  <a:cs typeface="Calibri"/>
                  <a:sym typeface="Calibri"/>
                </a:rPr>
                <a:t>and energies up to the </a:t>
              </a:r>
              <a:r>
                <a:rPr lang="en-GB" sz="1500" b="1" kern="0" dirty="0" err="1">
                  <a:solidFill>
                    <a:srgbClr val="000000"/>
                  </a:solidFill>
                  <a:latin typeface="Calibri"/>
                  <a:cs typeface="Calibri"/>
                  <a:sym typeface="Calibri"/>
                </a:rPr>
                <a:t>TeV</a:t>
              </a:r>
              <a:r>
                <a:rPr lang="en-GB" sz="1500" b="1" kern="0" dirty="0">
                  <a:solidFill>
                    <a:srgbClr val="000000"/>
                  </a:solidFill>
                  <a:latin typeface="Calibri"/>
                  <a:cs typeface="Calibri"/>
                  <a:sym typeface="Calibri"/>
                </a:rPr>
                <a:t> range.</a:t>
              </a:r>
              <a:endParaRPr sz="1500" b="1" kern="0" dirty="0">
                <a:solidFill>
                  <a:srgbClr val="FFFFFF"/>
                </a:solidFill>
                <a:latin typeface="Calibri"/>
                <a:cs typeface="Calibri"/>
                <a:sym typeface="Calibri"/>
              </a:endParaRPr>
            </a:p>
            <a:p>
              <a:pPr marL="285750" indent="-285750" defTabSz="914400" hangingPunct="0">
                <a:buClr>
                  <a:srgbClr val="FF0000"/>
                </a:buClr>
                <a:buSzPct val="100000"/>
                <a:buFont typeface="Wingdings" panose="05000000000000000000" pitchFamily="2" charset="2"/>
                <a:buChar char="Ø"/>
                <a:defRPr sz="500" b="1"/>
              </a:pPr>
              <a:endParaRPr sz="500" b="1" kern="0" dirty="0">
                <a:solidFill>
                  <a:srgbClr val="FFFFFF"/>
                </a:solidFill>
                <a:latin typeface="Calibri"/>
                <a:cs typeface="Calibri"/>
                <a:sym typeface="Calibri"/>
              </a:endParaRPr>
            </a:p>
            <a:p>
              <a:pPr marL="342900" indent="-342900" defTabSz="914400" hangingPunct="0">
                <a:buClr>
                  <a:srgbClr val="FF0000"/>
                </a:buClr>
                <a:buSzPct val="100000"/>
                <a:buFont typeface="Wingdings" panose="05000000000000000000" pitchFamily="2" charset="2"/>
                <a:buChar char="Ø"/>
                <a:defRPr sz="1500" b="1"/>
              </a:pPr>
              <a:r>
                <a:rPr sz="1500" b="1" kern="0" dirty="0">
                  <a:solidFill>
                    <a:srgbClr val="000000"/>
                  </a:solidFill>
                  <a:latin typeface="Calibri"/>
                  <a:cs typeface="Calibri"/>
                  <a:sym typeface="Calibri"/>
                </a:rPr>
                <a:t>The long-term R&amp;D </a:t>
              </a:r>
              <a:r>
                <a:rPr sz="1500" b="1" kern="0" dirty="0" err="1">
                  <a:solidFill>
                    <a:srgbClr val="000000"/>
                  </a:solidFill>
                  <a:latin typeface="Calibri"/>
                  <a:cs typeface="Calibri"/>
                  <a:sym typeface="Calibri"/>
                </a:rPr>
                <a:t>programme</a:t>
              </a:r>
              <a:r>
                <a:rPr sz="1500" b="1" kern="0" dirty="0">
                  <a:solidFill>
                    <a:srgbClr val="000000"/>
                  </a:solidFill>
                  <a:latin typeface="Calibri"/>
                  <a:cs typeface="Calibri"/>
                  <a:sym typeface="Calibri"/>
                </a:rPr>
                <a:t> for detectors at a future 100 </a:t>
              </a:r>
              <a:r>
                <a:rPr sz="1500" b="1" kern="0" dirty="0" err="1">
                  <a:solidFill>
                    <a:srgbClr val="000000"/>
                  </a:solidFill>
                  <a:latin typeface="Calibri"/>
                  <a:cs typeface="Calibri"/>
                  <a:sym typeface="Calibri"/>
                </a:rPr>
                <a:t>TeV</a:t>
              </a:r>
              <a:r>
                <a:rPr sz="1500" b="1" kern="0" dirty="0">
                  <a:solidFill>
                    <a:srgbClr val="000000"/>
                  </a:solidFill>
                  <a:latin typeface="Calibri"/>
                  <a:cs typeface="Calibri"/>
                  <a:sym typeface="Calibri"/>
                </a:rPr>
                <a:t> hadron collider with integrated luminosities targeted up to 30ab</a:t>
              </a:r>
              <a:r>
                <a:rPr sz="1500" b="1" kern="0" baseline="30000" dirty="0">
                  <a:solidFill>
                    <a:srgbClr val="000000"/>
                  </a:solidFill>
                  <a:latin typeface="Calibri"/>
                  <a:cs typeface="Calibri"/>
                  <a:sym typeface="Calibri"/>
                </a:rPr>
                <a:t>-1</a:t>
              </a:r>
              <a:r>
                <a:rPr sz="1500" b="1" kern="0" dirty="0">
                  <a:solidFill>
                    <a:srgbClr val="000000"/>
                  </a:solidFill>
                  <a:latin typeface="Calibri"/>
                  <a:cs typeface="Calibri"/>
                  <a:sym typeface="Calibri"/>
                </a:rPr>
                <a:t> and 1000 pile-up for 25ns BCO.</a:t>
              </a:r>
              <a:endParaRPr sz="1500" b="1" kern="0" dirty="0">
                <a:solidFill>
                  <a:srgbClr val="FFFFFF"/>
                </a:solidFill>
                <a:latin typeface="Calibri"/>
                <a:cs typeface="Calibri"/>
                <a:sym typeface="Calibri"/>
              </a:endParaRPr>
            </a:p>
            <a:p>
              <a:pPr marL="285750" indent="-285750" defTabSz="914400" hangingPunct="0">
                <a:buClr>
                  <a:srgbClr val="FF0000"/>
                </a:buClr>
                <a:buSzPct val="100000"/>
                <a:buFont typeface="Wingdings" panose="05000000000000000000" pitchFamily="2" charset="2"/>
                <a:buChar char="Ø"/>
                <a:defRPr sz="500" b="1"/>
              </a:pPr>
              <a:endParaRPr sz="500" b="1" kern="0" dirty="0">
                <a:solidFill>
                  <a:srgbClr val="FFFFFF"/>
                </a:solidFill>
                <a:latin typeface="Calibri"/>
                <a:cs typeface="Calibri"/>
                <a:sym typeface="Calibri"/>
              </a:endParaRPr>
            </a:p>
            <a:p>
              <a:pPr marL="342900" indent="-342900" defTabSz="914400" hangingPunct="0">
                <a:buClr>
                  <a:srgbClr val="FF0000"/>
                </a:buClr>
                <a:buSzPct val="100000"/>
                <a:buFont typeface="Wingdings" panose="05000000000000000000" pitchFamily="2" charset="2"/>
                <a:buChar char="Ø"/>
                <a:defRPr sz="1500" b="1"/>
              </a:pPr>
              <a:r>
                <a:rPr sz="1500" b="1" kern="0" dirty="0">
                  <a:solidFill>
                    <a:srgbClr val="000000"/>
                  </a:solidFill>
                  <a:latin typeface="Calibri"/>
                  <a:cs typeface="Calibri"/>
                  <a:sym typeface="Calibri"/>
                </a:rPr>
                <a:t>Specific long-term detector technology R&amp;D requirements of a muon collider operating at </a:t>
              </a:r>
              <a:r>
                <a:rPr lang="en-GB" sz="1500" b="1" kern="0" dirty="0">
                  <a:solidFill>
                    <a:srgbClr val="000000"/>
                  </a:solidFill>
                  <a:latin typeface="Calibri"/>
                  <a:cs typeface="Calibri"/>
                  <a:sym typeface="Calibri"/>
                </a:rPr>
                <a:t> energies going up to </a:t>
              </a:r>
              <a:r>
                <a:rPr sz="1500" b="1" kern="0" dirty="0">
                  <a:solidFill>
                    <a:srgbClr val="000000"/>
                  </a:solidFill>
                  <a:latin typeface="Calibri"/>
                  <a:cs typeface="Calibri"/>
                  <a:sym typeface="Calibri"/>
                </a:rPr>
                <a:t>10 </a:t>
              </a:r>
              <a:r>
                <a:rPr sz="1500" b="1" kern="0" dirty="0" err="1">
                  <a:solidFill>
                    <a:srgbClr val="000000"/>
                  </a:solidFill>
                  <a:latin typeface="Calibri"/>
                  <a:cs typeface="Calibri"/>
                  <a:sym typeface="Calibri"/>
                </a:rPr>
                <a:t>TeV</a:t>
              </a:r>
              <a:r>
                <a:rPr sz="1500" b="1" kern="0" dirty="0">
                  <a:solidFill>
                    <a:srgbClr val="000000"/>
                  </a:solidFill>
                  <a:latin typeface="Calibri"/>
                  <a:cs typeface="Calibri"/>
                  <a:sym typeface="Calibri"/>
                </a:rPr>
                <a:t> and with a luminosity of the order of 10</a:t>
              </a:r>
              <a:r>
                <a:rPr sz="1500" b="1" kern="0" baseline="30000" dirty="0">
                  <a:solidFill>
                    <a:srgbClr val="000000"/>
                  </a:solidFill>
                  <a:latin typeface="Calibri"/>
                  <a:cs typeface="Calibri"/>
                  <a:sym typeface="Calibri"/>
                </a:rPr>
                <a:t>35 </a:t>
              </a:r>
              <a:r>
                <a:rPr sz="1500" b="1" kern="0" dirty="0">
                  <a:solidFill>
                    <a:srgbClr val="000000"/>
                  </a:solidFill>
                  <a:latin typeface="Calibri"/>
                  <a:cs typeface="Calibri"/>
                  <a:sym typeface="Calibri"/>
                </a:rPr>
                <a:t>cm</a:t>
              </a:r>
              <a:r>
                <a:rPr sz="1500" b="1" kern="0" baseline="30000" dirty="0">
                  <a:solidFill>
                    <a:srgbClr val="000000"/>
                  </a:solidFill>
                  <a:latin typeface="Calibri"/>
                  <a:cs typeface="Calibri"/>
                  <a:sym typeface="Calibri"/>
                </a:rPr>
                <a:t>–2 </a:t>
              </a:r>
              <a:r>
                <a:rPr sz="1500" b="1" kern="0" dirty="0">
                  <a:solidFill>
                    <a:srgbClr val="000000"/>
                  </a:solidFill>
                  <a:latin typeface="Calibri"/>
                  <a:cs typeface="Calibri"/>
                  <a:sym typeface="Calibri"/>
                </a:rPr>
                <a:t>s</a:t>
              </a:r>
              <a:r>
                <a:rPr sz="1500" b="1" kern="0" baseline="30000" dirty="0">
                  <a:solidFill>
                    <a:srgbClr val="000000"/>
                  </a:solidFill>
                  <a:latin typeface="Calibri"/>
                  <a:cs typeface="Calibri"/>
                  <a:sym typeface="Calibri"/>
                </a:rPr>
                <a:t>–1</a:t>
              </a:r>
              <a:r>
                <a:rPr sz="1500" b="1" kern="0" dirty="0">
                  <a:solidFill>
                    <a:srgbClr val="000000"/>
                  </a:solidFill>
                  <a:latin typeface="Calibri"/>
                  <a:cs typeface="Calibri"/>
                  <a:sym typeface="Calibri"/>
                </a:rPr>
                <a:t>.</a:t>
              </a:r>
              <a:endParaRPr sz="1500" b="1" kern="0" dirty="0">
                <a:solidFill>
                  <a:srgbClr val="FFFFFF"/>
                </a:solidFill>
                <a:latin typeface="Calibri"/>
                <a:cs typeface="Calibri"/>
                <a:sym typeface="Calibri"/>
              </a:endParaRPr>
            </a:p>
          </p:txBody>
        </p:sp>
      </p:grpSp>
      <p:sp>
        <p:nvSpPr>
          <p:cNvPr id="23" name="Rectangle 2"/>
          <p:cNvSpPr txBox="1">
            <a:spLocks noChangeArrowheads="1"/>
          </p:cNvSpPr>
          <p:nvPr/>
        </p:nvSpPr>
        <p:spPr>
          <a:xfrm>
            <a:off x="0" y="76200"/>
            <a:ext cx="9144000" cy="1142040"/>
          </a:xfrm>
          <a:prstGeom prst="rect">
            <a:avLst/>
          </a:prstGeom>
        </p:spPr>
        <p:txBody>
          <a:bodyP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a:t>  Broad Roadmap Topic Areas</a:t>
            </a:r>
          </a:p>
        </p:txBody>
      </p:sp>
      <p:sp>
        <p:nvSpPr>
          <p:cNvPr id="10" name="Rectangle 9">
            <a:extLst>
              <a:ext uri="{FF2B5EF4-FFF2-40B4-BE49-F238E27FC236}">
                <a16:creationId xmlns:a16="http://schemas.microsoft.com/office/drawing/2014/main" id="{8E96D485-17A0-99C5-3BEB-40B233FC06E4}"/>
              </a:ext>
            </a:extLst>
          </p:cNvPr>
          <p:cNvSpPr/>
          <p:nvPr/>
        </p:nvSpPr>
        <p:spPr>
          <a:xfrm>
            <a:off x="76200" y="5410200"/>
            <a:ext cx="8915400" cy="5626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4750415"/>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1" name="Group 11"/>
          <p:cNvGrpSpPr/>
          <p:nvPr/>
        </p:nvGrpSpPr>
        <p:grpSpPr>
          <a:xfrm>
            <a:off x="175503" y="1295400"/>
            <a:ext cx="8739897" cy="5555365"/>
            <a:chOff x="-15240" y="-22390"/>
            <a:chExt cx="9391951" cy="5203811"/>
          </a:xfrm>
        </p:grpSpPr>
        <p:sp>
          <p:nvSpPr>
            <p:cNvPr id="179" name="Rectangle 12"/>
            <p:cNvSpPr/>
            <p:nvPr/>
          </p:nvSpPr>
          <p:spPr>
            <a:xfrm>
              <a:off x="-15240" y="101557"/>
              <a:ext cx="9310066" cy="4840290"/>
            </a:xfrm>
            <a:prstGeom prst="rect">
              <a:avLst/>
            </a:prstGeom>
            <a:solidFill>
              <a:srgbClr val="DAE3F3"/>
            </a:solidFill>
            <a:ln w="12700" cap="flat">
              <a:noFill/>
              <a:miter lim="400000"/>
            </a:ln>
            <a:effectLst/>
          </p:spPr>
          <p:txBody>
            <a:bodyPr wrap="square" lIns="45719" tIns="45719" rIns="45719" bIns="45719" numCol="1" anchor="t">
              <a:noAutofit/>
            </a:bodyPr>
            <a:lstStyle/>
            <a:p>
              <a:pPr defTabSz="914400" hangingPunct="0"/>
              <a:endParaRPr kern="0">
                <a:solidFill>
                  <a:srgbClr val="000000"/>
                </a:solidFill>
                <a:latin typeface="Calibri"/>
                <a:cs typeface="Calibri"/>
                <a:sym typeface="Calibri"/>
              </a:endParaRPr>
            </a:p>
          </p:txBody>
        </p:sp>
        <p:sp>
          <p:nvSpPr>
            <p:cNvPr id="180" name="Rectangle 13"/>
            <p:cNvSpPr txBox="1"/>
            <p:nvPr/>
          </p:nvSpPr>
          <p:spPr>
            <a:xfrm>
              <a:off x="66644" y="-22390"/>
              <a:ext cx="9310067" cy="520381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39" tIns="91439" rIns="91439" bIns="91439" numCol="1" anchor="ctr">
              <a:spAutoFit/>
            </a:bodyPr>
            <a:lstStyle/>
            <a:p>
              <a:pPr marL="285750" indent="-285750" defTabSz="914400" hangingPunct="0">
                <a:buClr>
                  <a:srgbClr val="FF0000"/>
                </a:buClr>
                <a:buSzPct val="100000"/>
                <a:buFont typeface="Wingdings" panose="05000000000000000000" pitchFamily="2" charset="2"/>
                <a:buChar char="Ø"/>
                <a:defRPr sz="500"/>
              </a:pPr>
              <a:endParaRPr sz="500" kern="0" dirty="0">
                <a:solidFill>
                  <a:srgbClr val="000000"/>
                </a:solidFill>
                <a:latin typeface="Calibri"/>
                <a:cs typeface="Calibri"/>
                <a:sym typeface="Calibri"/>
              </a:endParaRPr>
            </a:p>
            <a:p>
              <a:pPr marL="342900" indent="-342900" defTabSz="914400" hangingPunct="0">
                <a:buClr>
                  <a:srgbClr val="FF0000"/>
                </a:buClr>
                <a:buSzPct val="100000"/>
                <a:buFont typeface="Wingdings" panose="05000000000000000000" pitchFamily="2" charset="2"/>
                <a:buChar char="Ø"/>
                <a:defRPr sz="1500" b="1"/>
              </a:pPr>
              <a:r>
                <a:rPr sz="1500" b="1" kern="0" dirty="0">
                  <a:solidFill>
                    <a:srgbClr val="000000"/>
                  </a:solidFill>
                  <a:latin typeface="Calibri"/>
                  <a:cs typeface="Calibri"/>
                  <a:sym typeface="Calibri"/>
                </a:rPr>
                <a:t>Detector developments for accelerator-based studies of rare processes, DM candidates and high precision measurements (including strong interaction physics) at both storage rings and fixed target facilities, interfacing also with atomic and nuclear physics.</a:t>
              </a:r>
              <a:endParaRPr sz="1500" b="1" kern="0" dirty="0">
                <a:solidFill>
                  <a:srgbClr val="FFFFFF"/>
                </a:solidFill>
                <a:latin typeface="Calibri"/>
                <a:cs typeface="Calibri"/>
                <a:sym typeface="Calibri"/>
              </a:endParaRPr>
            </a:p>
            <a:p>
              <a:pPr marL="285750" indent="-285750" defTabSz="914400" hangingPunct="0">
                <a:buClr>
                  <a:srgbClr val="FF0000"/>
                </a:buClr>
                <a:buSzPct val="100000"/>
                <a:buFont typeface="Wingdings" panose="05000000000000000000" pitchFamily="2" charset="2"/>
                <a:buChar char="Ø"/>
                <a:defRPr sz="500" b="1"/>
              </a:pPr>
              <a:endParaRPr sz="500" b="1" kern="0" dirty="0">
                <a:solidFill>
                  <a:srgbClr val="FFFFFF"/>
                </a:solidFill>
                <a:latin typeface="Calibri"/>
                <a:cs typeface="Calibri"/>
                <a:sym typeface="Calibri"/>
              </a:endParaRPr>
            </a:p>
            <a:p>
              <a:pPr marL="342900" indent="-342900" defTabSz="914400" hangingPunct="0">
                <a:buClr>
                  <a:srgbClr val="FF0000"/>
                </a:buClr>
                <a:buSzPct val="100000"/>
                <a:buFont typeface="Wingdings" panose="05000000000000000000" pitchFamily="2" charset="2"/>
                <a:buChar char="Ø"/>
                <a:defRPr sz="1500" b="1"/>
              </a:pPr>
              <a:r>
                <a:rPr sz="1500" b="1" kern="0" dirty="0">
                  <a:solidFill>
                    <a:srgbClr val="000000"/>
                  </a:solidFill>
                  <a:latin typeface="Calibri"/>
                  <a:cs typeface="Calibri"/>
                  <a:sym typeface="Calibri"/>
                </a:rPr>
                <a:t>R&amp;D for optimal exploitation of dedicated collider experiments studying the </a:t>
              </a:r>
              <a:r>
                <a:rPr sz="1500" b="1" kern="0" dirty="0" err="1">
                  <a:solidFill>
                    <a:srgbClr val="000000"/>
                  </a:solidFill>
                  <a:latin typeface="Calibri"/>
                  <a:cs typeface="Calibri"/>
                  <a:sym typeface="Calibri"/>
                </a:rPr>
                <a:t>partonic</a:t>
              </a:r>
              <a:r>
                <a:rPr sz="1500" b="1" kern="0" dirty="0">
                  <a:solidFill>
                    <a:srgbClr val="000000"/>
                  </a:solidFill>
                  <a:latin typeface="Calibri"/>
                  <a:cs typeface="Calibri"/>
                  <a:sym typeface="Calibri"/>
                </a:rPr>
                <a:t> structure of the proton and nuclei as well as interface areas with nuclear physics.</a:t>
              </a:r>
              <a:endParaRPr sz="1500" b="1" kern="0" dirty="0">
                <a:solidFill>
                  <a:srgbClr val="FFFFFF"/>
                </a:solidFill>
                <a:latin typeface="Calibri"/>
                <a:cs typeface="Calibri"/>
                <a:sym typeface="Calibri"/>
              </a:endParaRPr>
            </a:p>
            <a:p>
              <a:pPr marL="285750" indent="-285750" defTabSz="914400" hangingPunct="0">
                <a:buClr>
                  <a:srgbClr val="FF0000"/>
                </a:buClr>
                <a:buSzPct val="100000"/>
                <a:buFont typeface="Wingdings" panose="05000000000000000000" pitchFamily="2" charset="2"/>
                <a:buChar char="Ø"/>
                <a:defRPr sz="500" b="1"/>
              </a:pPr>
              <a:endParaRPr sz="500" b="1" kern="0" dirty="0">
                <a:solidFill>
                  <a:srgbClr val="FFFFFF"/>
                </a:solidFill>
                <a:latin typeface="Calibri"/>
                <a:cs typeface="Calibri"/>
                <a:sym typeface="Calibri"/>
              </a:endParaRPr>
            </a:p>
            <a:p>
              <a:pPr marL="342900" indent="-342900" defTabSz="914400" hangingPunct="0">
                <a:buClr>
                  <a:srgbClr val="FF0000"/>
                </a:buClr>
                <a:buSzPct val="100000"/>
                <a:buFont typeface="Wingdings" panose="05000000000000000000" pitchFamily="2" charset="2"/>
                <a:buChar char="Ø"/>
                <a:defRPr sz="1500" b="1"/>
              </a:pPr>
              <a:r>
                <a:rPr sz="1500" b="1" kern="0" dirty="0">
                  <a:solidFill>
                    <a:srgbClr val="000000"/>
                  </a:solidFill>
                  <a:latin typeface="Calibri"/>
                  <a:cs typeface="Calibri"/>
                  <a:sym typeface="Calibri"/>
                </a:rPr>
                <a:t>The very broad detector R&amp;D areas for non-accelerator-based experiments, including dark matter searches (including </a:t>
              </a:r>
              <a:r>
                <a:rPr sz="1500" b="1" kern="0" dirty="0" err="1">
                  <a:solidFill>
                    <a:srgbClr val="000000"/>
                  </a:solidFill>
                  <a:latin typeface="Calibri"/>
                  <a:cs typeface="Calibri"/>
                  <a:sym typeface="Calibri"/>
                </a:rPr>
                <a:t>axion</a:t>
              </a:r>
              <a:r>
                <a:rPr sz="1500" b="1" kern="0" dirty="0">
                  <a:solidFill>
                    <a:srgbClr val="000000"/>
                  </a:solidFill>
                  <a:latin typeface="Calibri"/>
                  <a:cs typeface="Calibri"/>
                  <a:sym typeface="Calibri"/>
                </a:rPr>
                <a:t> searches), reactor neutrino experiments</a:t>
              </a:r>
              <a:r>
                <a:rPr lang="en-GB" sz="1500" b="1" kern="0" dirty="0">
                  <a:solidFill>
                    <a:srgbClr val="000000"/>
                  </a:solidFill>
                  <a:latin typeface="Calibri"/>
                  <a:cs typeface="Calibri"/>
                  <a:sym typeface="Calibri"/>
                </a:rPr>
                <a:t> and</a:t>
              </a:r>
              <a:r>
                <a:rPr sz="1500" b="1" kern="0" dirty="0">
                  <a:solidFill>
                    <a:srgbClr val="000000"/>
                  </a:solidFill>
                  <a:latin typeface="Calibri"/>
                  <a:cs typeface="Calibri"/>
                  <a:sym typeface="Calibri"/>
                </a:rPr>
                <a:t> rare decay processes, </a:t>
              </a:r>
              <a:r>
                <a:rPr lang="en-GB" sz="1500" b="1" kern="0" dirty="0">
                  <a:solidFill>
                    <a:srgbClr val="000000"/>
                  </a:solidFill>
                  <a:latin typeface="Calibri"/>
                  <a:cs typeface="Calibri"/>
                  <a:sym typeface="Calibri"/>
                </a:rPr>
                <a:t>also considering </a:t>
              </a:r>
              <a:r>
                <a:rPr sz="1500" b="1" kern="0" dirty="0">
                  <a:solidFill>
                    <a:srgbClr val="000000"/>
                  </a:solidFill>
                  <a:latin typeface="Calibri"/>
                  <a:cs typeface="Calibri"/>
                  <a:sym typeface="Calibri"/>
                </a:rPr>
                <a:t>neutrino observatories and other interface areas with </a:t>
              </a:r>
              <a:r>
                <a:rPr sz="1500" b="1" kern="0" dirty="0" err="1">
                  <a:solidFill>
                    <a:srgbClr val="000000"/>
                  </a:solidFill>
                  <a:latin typeface="Calibri"/>
                  <a:cs typeface="Calibri"/>
                  <a:sym typeface="Calibri"/>
                </a:rPr>
                <a:t>astro</a:t>
              </a:r>
              <a:r>
                <a:rPr sz="1500" b="1" kern="0" dirty="0">
                  <a:solidFill>
                    <a:srgbClr val="000000"/>
                  </a:solidFill>
                  <a:latin typeface="Calibri"/>
                  <a:cs typeface="Calibri"/>
                  <a:sym typeface="Calibri"/>
                </a:rPr>
                <a:t>-particle physics.</a:t>
              </a:r>
              <a:endParaRPr sz="1500" b="1" kern="0" dirty="0">
                <a:solidFill>
                  <a:srgbClr val="FFFFFF"/>
                </a:solidFill>
                <a:latin typeface="Calibri"/>
                <a:cs typeface="Calibri"/>
                <a:sym typeface="Calibri"/>
              </a:endParaRPr>
            </a:p>
            <a:p>
              <a:pPr marL="342900" indent="-342900" defTabSz="914400" hangingPunct="0">
                <a:buClr>
                  <a:srgbClr val="FF0000"/>
                </a:buClr>
                <a:buSzPct val="100000"/>
                <a:buFont typeface="Wingdings" panose="05000000000000000000" pitchFamily="2" charset="2"/>
                <a:buChar char="Ø"/>
                <a:defRPr sz="1500" b="1"/>
              </a:pPr>
              <a:endParaRPr sz="1500" b="1" kern="0" dirty="0">
                <a:solidFill>
                  <a:srgbClr val="FFFFFF"/>
                </a:solidFill>
                <a:latin typeface="Calibri"/>
                <a:cs typeface="Calibri"/>
                <a:sym typeface="Calibri"/>
              </a:endParaRPr>
            </a:p>
            <a:p>
              <a:pPr marL="342900" indent="-342900" defTabSz="914400" hangingPunct="0">
                <a:buClr>
                  <a:srgbClr val="FF0000"/>
                </a:buClr>
                <a:buSzPct val="100000"/>
                <a:buFont typeface="Wingdings" panose="05000000000000000000" pitchFamily="2" charset="2"/>
                <a:buChar char="Ø"/>
                <a:defRPr sz="1500" b="1">
                  <a:solidFill>
                    <a:srgbClr val="C00000"/>
                  </a:solidFill>
                </a:defRPr>
              </a:pPr>
              <a:r>
                <a:rPr sz="1500" b="1" kern="0" dirty="0">
                  <a:solidFill>
                    <a:srgbClr val="C00000"/>
                  </a:solidFill>
                  <a:latin typeface="Calibri"/>
                  <a:cs typeface="Calibri"/>
                  <a:sym typeface="Calibri"/>
                </a:rPr>
                <a:t>Facilities needed for detector evaluation, including test-beams and different types of irradiation sources, along with the advanced instrumentation required for these.</a:t>
              </a:r>
            </a:p>
            <a:p>
              <a:pPr marL="342900" indent="-342900" defTabSz="914400" hangingPunct="0">
                <a:buClr>
                  <a:srgbClr val="FF0000"/>
                </a:buClr>
                <a:buSzPct val="100000"/>
                <a:buFont typeface="Wingdings" panose="05000000000000000000" pitchFamily="2" charset="2"/>
                <a:buChar char="Ø"/>
                <a:defRPr sz="1500" b="1">
                  <a:solidFill>
                    <a:srgbClr val="C00000"/>
                  </a:solidFill>
                </a:defRPr>
              </a:pPr>
              <a:r>
                <a:rPr sz="1500" b="1" kern="0" dirty="0">
                  <a:solidFill>
                    <a:srgbClr val="C00000"/>
                  </a:solidFill>
                  <a:latin typeface="Calibri"/>
                  <a:cs typeface="Calibri"/>
                  <a:sym typeface="Calibri"/>
                </a:rPr>
                <a:t>Infrastructures facilitating detector developments, including technological workshops and laboratories, as well as tools for the development of software and electronics.</a:t>
              </a:r>
            </a:p>
            <a:p>
              <a:pPr marL="342900" indent="-342900" defTabSz="914400" hangingPunct="0">
                <a:buClr>
                  <a:srgbClr val="FF0000"/>
                </a:buClr>
                <a:buSzPct val="100000"/>
                <a:buFont typeface="Wingdings" panose="05000000000000000000" pitchFamily="2" charset="2"/>
                <a:buChar char="Ø"/>
                <a:defRPr sz="1500" b="1">
                  <a:solidFill>
                    <a:srgbClr val="C00000"/>
                  </a:solidFill>
                </a:defRPr>
              </a:pPr>
              <a:r>
                <a:rPr sz="1500" b="1" kern="0" dirty="0">
                  <a:solidFill>
                    <a:srgbClr val="C00000"/>
                  </a:solidFill>
                  <a:latin typeface="Calibri"/>
                  <a:cs typeface="Calibri"/>
                  <a:sym typeface="Calibri"/>
                </a:rPr>
                <a:t>Networking structures in order to ensure collaborative environments, to help in the education and training, for cross-fertilization between different technological communities, and in view of relations with industry.</a:t>
              </a:r>
              <a:endParaRPr sz="1500" b="1" kern="0" dirty="0">
                <a:solidFill>
                  <a:srgbClr val="FFFFFF"/>
                </a:solidFill>
                <a:latin typeface="Calibri"/>
                <a:cs typeface="Calibri"/>
                <a:sym typeface="Calibri"/>
              </a:endParaRPr>
            </a:p>
            <a:p>
              <a:pPr marL="342900" indent="-342900" defTabSz="914400" hangingPunct="0">
                <a:buClr>
                  <a:srgbClr val="FF0000"/>
                </a:buClr>
                <a:buSzPct val="100000"/>
                <a:buFont typeface="Wingdings" panose="05000000000000000000" pitchFamily="2" charset="2"/>
                <a:buChar char="Ø"/>
                <a:defRPr sz="1500" b="1"/>
              </a:pPr>
              <a:endParaRPr sz="1500" b="1" kern="0" dirty="0">
                <a:solidFill>
                  <a:srgbClr val="FFFFFF"/>
                </a:solidFill>
                <a:latin typeface="Calibri"/>
                <a:cs typeface="Calibri"/>
                <a:sym typeface="Calibri"/>
              </a:endParaRPr>
            </a:p>
            <a:p>
              <a:pPr marL="342900" indent="-342900" defTabSz="914400" hangingPunct="0">
                <a:buClr>
                  <a:srgbClr val="FF0000"/>
                </a:buClr>
                <a:buSzPct val="100000"/>
                <a:buFont typeface="Wingdings" panose="05000000000000000000" pitchFamily="2" charset="2"/>
                <a:buChar char="Ø"/>
                <a:defRPr sz="1600" b="1">
                  <a:solidFill>
                    <a:srgbClr val="008000"/>
                  </a:solidFill>
                </a:defRPr>
              </a:pPr>
              <a:r>
                <a:rPr sz="1600" b="1" kern="0" dirty="0">
                  <a:solidFill>
                    <a:srgbClr val="008000"/>
                  </a:solidFill>
                  <a:latin typeface="Calibri"/>
                  <a:cs typeface="Calibri"/>
                  <a:sym typeface="Calibri"/>
                </a:rPr>
                <a:t>Overlaps with </a:t>
              </a:r>
              <a:r>
                <a:rPr sz="1600" b="1" kern="0" dirty="0" err="1">
                  <a:solidFill>
                    <a:srgbClr val="008000"/>
                  </a:solidFill>
                  <a:latin typeface="Calibri"/>
                  <a:cs typeface="Calibri"/>
                  <a:sym typeface="Calibri"/>
                </a:rPr>
                <a:t>neighbouring</a:t>
              </a:r>
              <a:r>
                <a:rPr sz="1600" b="1" kern="0" dirty="0">
                  <a:solidFill>
                    <a:srgbClr val="008000"/>
                  </a:solidFill>
                  <a:latin typeface="Calibri"/>
                  <a:cs typeface="Calibri"/>
                  <a:sym typeface="Calibri"/>
                </a:rPr>
                <a:t> fields and key specifications required for exploitation in other application areas</a:t>
              </a:r>
              <a:endParaRPr sz="1600" b="1" kern="0" dirty="0">
                <a:solidFill>
                  <a:srgbClr val="FFFFFF"/>
                </a:solidFill>
                <a:latin typeface="Calibri"/>
                <a:cs typeface="Calibri"/>
                <a:sym typeface="Calibri"/>
              </a:endParaRPr>
            </a:p>
            <a:p>
              <a:pPr marL="342900" indent="-342900" defTabSz="914400" hangingPunct="0">
                <a:buClr>
                  <a:srgbClr val="FF0000"/>
                </a:buClr>
                <a:buSzPct val="100000"/>
                <a:buFont typeface="Wingdings" panose="05000000000000000000" pitchFamily="2" charset="2"/>
                <a:buChar char="Ø"/>
                <a:defRPr sz="1600" b="1">
                  <a:solidFill>
                    <a:srgbClr val="008000"/>
                  </a:solidFill>
                </a:defRPr>
              </a:pPr>
              <a:r>
                <a:rPr sz="1600" b="1" kern="0" dirty="0">
                  <a:solidFill>
                    <a:srgbClr val="008000"/>
                  </a:solidFill>
                  <a:latin typeface="Calibri"/>
                  <a:cs typeface="Calibri"/>
                  <a:sym typeface="Calibri"/>
                </a:rPr>
                <a:t>Opportunities for industrial partnership and technical developments needed for potential </a:t>
              </a:r>
              <a:r>
                <a:rPr sz="1600" b="1" kern="0" dirty="0" err="1">
                  <a:solidFill>
                    <a:srgbClr val="008000"/>
                  </a:solidFill>
                  <a:latin typeface="Calibri"/>
                  <a:cs typeface="Calibri"/>
                  <a:sym typeface="Calibri"/>
                </a:rPr>
                <a:t>commercialisation</a:t>
              </a:r>
              <a:endParaRPr sz="1500" b="1" kern="0" dirty="0">
                <a:solidFill>
                  <a:srgbClr val="008000"/>
                </a:solidFill>
                <a:latin typeface="Calibri"/>
                <a:cs typeface="Calibri"/>
                <a:sym typeface="Calibri"/>
              </a:endParaRPr>
            </a:p>
            <a:p>
              <a:pPr marL="285750" indent="-285750" defTabSz="914400" hangingPunct="0">
                <a:buSzPct val="100000"/>
                <a:buFontTx/>
                <a:buAutoNum type="arabicPeriod"/>
                <a:defRPr sz="500" b="1"/>
              </a:pPr>
              <a:endParaRPr sz="1500" b="1" kern="0" dirty="0">
                <a:solidFill>
                  <a:srgbClr val="000000"/>
                </a:solidFill>
                <a:latin typeface="Calibri"/>
                <a:cs typeface="Calibri"/>
                <a:sym typeface="Calibri"/>
              </a:endParaRPr>
            </a:p>
          </p:txBody>
        </p:sp>
      </p:grpSp>
      <p:grpSp>
        <p:nvGrpSpPr>
          <p:cNvPr id="22" name="Rectangle 7"/>
          <p:cNvGrpSpPr/>
          <p:nvPr/>
        </p:nvGrpSpPr>
        <p:grpSpPr>
          <a:xfrm>
            <a:off x="175501" y="885125"/>
            <a:ext cx="8663699" cy="562675"/>
            <a:chOff x="-1" y="0"/>
            <a:chExt cx="9356590" cy="562674"/>
          </a:xfrm>
        </p:grpSpPr>
        <p:sp>
          <p:nvSpPr>
            <p:cNvPr id="25" name="Rectangle"/>
            <p:cNvSpPr/>
            <p:nvPr/>
          </p:nvSpPr>
          <p:spPr>
            <a:xfrm>
              <a:off x="-1" y="0"/>
              <a:ext cx="9356589" cy="562674"/>
            </a:xfrm>
            <a:prstGeom prst="rect">
              <a:avLst/>
            </a:prstGeom>
            <a:solidFill>
              <a:srgbClr val="2F5597"/>
            </a:solidFill>
            <a:ln w="12700" cap="flat">
              <a:noFill/>
              <a:miter lim="400000"/>
            </a:ln>
            <a:effectLst/>
          </p:spPr>
          <p:txBody>
            <a:bodyPr wrap="square" lIns="45719" tIns="45719" rIns="45719" bIns="45719" numCol="1" anchor="ctr">
              <a:noAutofit/>
            </a:bodyPr>
            <a:lstStyle/>
            <a:p>
              <a:pPr algn="ctr" defTabSz="1066800" hangingPunct="0">
                <a:lnSpc>
                  <a:spcPct val="90000"/>
                </a:lnSpc>
                <a:spcBef>
                  <a:spcPts val="700"/>
                </a:spcBef>
                <a:defRPr sz="3200" b="1">
                  <a:solidFill>
                    <a:srgbClr val="FFFFFF"/>
                  </a:solidFill>
                </a:defRPr>
              </a:pPr>
              <a:endParaRPr sz="3200" b="1" kern="0">
                <a:solidFill>
                  <a:srgbClr val="FFFFFF"/>
                </a:solidFill>
                <a:latin typeface="Calibri"/>
                <a:cs typeface="Calibri"/>
                <a:sym typeface="Calibri"/>
              </a:endParaRPr>
            </a:p>
          </p:txBody>
        </p:sp>
        <p:sp>
          <p:nvSpPr>
            <p:cNvPr id="29" name="Grouped targeted facilities/areas emerging from the EPPSU"/>
            <p:cNvSpPr txBox="1"/>
            <p:nvPr/>
          </p:nvSpPr>
          <p:spPr>
            <a:xfrm>
              <a:off x="57345" y="22806"/>
              <a:ext cx="9299244" cy="51706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39" tIns="91439" rIns="91439" bIns="91439" numCol="1" anchor="ctr">
              <a:spAutoFit/>
            </a:bodyPr>
            <a:lstStyle>
              <a:lvl1pPr algn="ctr" defTabSz="1066800">
                <a:lnSpc>
                  <a:spcPct val="90000"/>
                </a:lnSpc>
                <a:spcBef>
                  <a:spcPts val="1100"/>
                </a:spcBef>
                <a:defRPr sz="2800" b="1">
                  <a:solidFill>
                    <a:srgbClr val="FFFFFF"/>
                  </a:solidFill>
                </a:defRPr>
              </a:lvl1pPr>
            </a:lstStyle>
            <a:p>
              <a:pPr hangingPunct="0"/>
              <a:r>
                <a:rPr sz="2400" kern="0" dirty="0">
                  <a:latin typeface="Calibri"/>
                  <a:cs typeface="Calibri"/>
                  <a:sym typeface="Calibri"/>
                </a:rPr>
                <a:t>Grouped targeted facilities/areas emerging from the EPP</a:t>
              </a:r>
              <a:r>
                <a:rPr lang="en-GB" sz="2400" kern="0" dirty="0">
                  <a:latin typeface="Calibri"/>
                  <a:cs typeface="Calibri"/>
                  <a:sym typeface="Calibri"/>
                </a:rPr>
                <a:t>S</a:t>
              </a:r>
              <a:r>
                <a:rPr sz="2400" kern="0" dirty="0">
                  <a:latin typeface="Calibri"/>
                  <a:cs typeface="Calibri"/>
                  <a:sym typeface="Calibri"/>
                </a:rPr>
                <a:t>U</a:t>
              </a:r>
            </a:p>
          </p:txBody>
        </p:sp>
      </p:grpSp>
      <p:sp>
        <p:nvSpPr>
          <p:cNvPr id="30" name="Rectangle 2"/>
          <p:cNvSpPr txBox="1">
            <a:spLocks noChangeArrowheads="1"/>
          </p:cNvSpPr>
          <p:nvPr/>
        </p:nvSpPr>
        <p:spPr>
          <a:xfrm>
            <a:off x="0" y="76200"/>
            <a:ext cx="9144000" cy="1142040"/>
          </a:xfrm>
          <a:prstGeom prst="rect">
            <a:avLst/>
          </a:prstGeom>
        </p:spPr>
        <p:txBody>
          <a:bodyP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a:t>  Broad Roadmap Topic Areas</a:t>
            </a:r>
          </a:p>
        </p:txBody>
      </p:sp>
      <p:sp>
        <p:nvSpPr>
          <p:cNvPr id="10" name="Rectangle 9">
            <a:extLst>
              <a:ext uri="{FF2B5EF4-FFF2-40B4-BE49-F238E27FC236}">
                <a16:creationId xmlns:a16="http://schemas.microsoft.com/office/drawing/2014/main" id="{1278F505-8530-A8B8-9584-4DBF5D07B641}"/>
              </a:ext>
            </a:extLst>
          </p:cNvPr>
          <p:cNvSpPr/>
          <p:nvPr/>
        </p:nvSpPr>
        <p:spPr>
          <a:xfrm>
            <a:off x="76200" y="3657600"/>
            <a:ext cx="8915400" cy="1676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6BDEF387-4E7F-CBAD-00AB-B1BD3135C798}"/>
              </a:ext>
            </a:extLst>
          </p:cNvPr>
          <p:cNvSpPr/>
          <p:nvPr/>
        </p:nvSpPr>
        <p:spPr>
          <a:xfrm>
            <a:off x="76200" y="5972874"/>
            <a:ext cx="8915400" cy="5803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52629747"/>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28600" y="76200"/>
            <a:ext cx="9144000" cy="1142040"/>
          </a:xfrm>
          <a:prstGeom prst="rect">
            <a:avLst/>
          </a:prstGeom>
        </p:spPr>
        <p:txBody>
          <a:bodyP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a:t>ECFA Detector R&amp;D Roadmap Process</a:t>
            </a:r>
          </a:p>
        </p:txBody>
      </p:sp>
      <p:pic>
        <p:nvPicPr>
          <p:cNvPr id="307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12700" y="887128"/>
            <a:ext cx="9156700" cy="44468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840855" y="5410200"/>
            <a:ext cx="1845945" cy="129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23261" y="5646003"/>
            <a:ext cx="6725431" cy="830997"/>
          </a:xfrm>
          <a:prstGeom prst="rect">
            <a:avLst/>
          </a:prstGeom>
          <a:noFill/>
        </p:spPr>
        <p:txBody>
          <a:bodyPr wrap="none" rtlCol="0">
            <a:spAutoFit/>
          </a:bodyPr>
          <a:lstStyle/>
          <a:p>
            <a:r>
              <a:rPr lang="en-GB" sz="1600" b="1" dirty="0"/>
              <a:t>Many more details at:  </a:t>
            </a:r>
            <a:r>
              <a:rPr lang="en-GB" sz="1600" b="1" u="sng" kern="0" dirty="0">
                <a:solidFill>
                  <a:srgbClr val="0563C1"/>
                </a:solidFill>
                <a:uFill>
                  <a:solidFill>
                    <a:srgbClr val="0563C1"/>
                  </a:solidFill>
                </a:uFill>
                <a:cs typeface="Calibri"/>
                <a:sym typeface="Calibri"/>
                <a:hlinkClick r:id="rId4"/>
              </a:rPr>
              <a:t>https://indico.cern.ch/e/ECFADetectorRDRoadmap</a:t>
            </a:r>
            <a:r>
              <a:rPr lang="en-GB" sz="1600" b="1" dirty="0"/>
              <a:t>, </a:t>
            </a:r>
          </a:p>
          <a:p>
            <a:r>
              <a:rPr lang="en-GB" sz="1600" b="1" dirty="0"/>
              <a:t>plenary ECFA presentation (</a:t>
            </a:r>
            <a:r>
              <a:rPr lang="en-GB" sz="1600" b="1" dirty="0">
                <a:hlinkClick r:id="rId5"/>
              </a:rPr>
              <a:t>https://indico.cern.ch/event/1085137/</a:t>
            </a:r>
            <a:r>
              <a:rPr lang="en-GB" sz="1600" b="1" dirty="0"/>
              <a:t>)</a:t>
            </a:r>
          </a:p>
          <a:p>
            <a:r>
              <a:rPr lang="en-GB" sz="1600" b="1" dirty="0"/>
              <a:t>and in published documents (</a:t>
            </a:r>
            <a:r>
              <a:rPr lang="en-GB" sz="1600" b="1" u="sng" dirty="0">
                <a:hlinkClick r:id="rId6"/>
              </a:rPr>
              <a:t>http://cds.cern.ch/record/2784893/files/</a:t>
            </a:r>
            <a:r>
              <a:rPr lang="en-GB" sz="1600" b="1" dirty="0"/>
              <a:t>). </a:t>
            </a:r>
          </a:p>
        </p:txBody>
      </p:sp>
    </p:spTree>
    <p:extLst>
      <p:ext uri="{BB962C8B-B14F-4D97-AF65-F5344CB8AC3E}">
        <p14:creationId xmlns:p14="http://schemas.microsoft.com/office/powerpoint/2010/main" val="3936725679"/>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034064"/>
            <a:ext cx="3581400" cy="39095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038600" y="1143000"/>
            <a:ext cx="3159421" cy="2077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648200" y="2895600"/>
            <a:ext cx="2971800" cy="20671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6163833" y="4419600"/>
            <a:ext cx="2980167"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Table 3"/>
          <p:cNvGraphicFramePr>
            <a:graphicFrameLocks noGrp="1"/>
          </p:cNvGraphicFramePr>
          <p:nvPr/>
        </p:nvGraphicFramePr>
        <p:xfrm>
          <a:off x="7236000" y="1291599"/>
          <a:ext cx="841200" cy="1527801"/>
        </p:xfrm>
        <a:graphic>
          <a:graphicData uri="http://schemas.openxmlformats.org/drawingml/2006/table">
            <a:tbl>
              <a:tblPr/>
              <a:tblGrid>
                <a:gridCol w="351480">
                  <a:extLst>
                    <a:ext uri="{9D8B030D-6E8A-4147-A177-3AD203B41FA5}">
                      <a16:colId xmlns:a16="http://schemas.microsoft.com/office/drawing/2014/main" val="20000"/>
                    </a:ext>
                  </a:extLst>
                </a:gridCol>
                <a:gridCol w="489720">
                  <a:extLst>
                    <a:ext uri="{9D8B030D-6E8A-4147-A177-3AD203B41FA5}">
                      <a16:colId xmlns:a16="http://schemas.microsoft.com/office/drawing/2014/main" val="20001"/>
                    </a:ext>
                  </a:extLst>
                </a:gridCol>
              </a:tblGrid>
              <a:tr h="310155">
                <a:tc gridSpan="2">
                  <a:txBody>
                    <a:bodyPr/>
                    <a:lstStyle/>
                    <a:p>
                      <a:pPr rtl="0" fontAlgn="b"/>
                      <a:r>
                        <a:rPr lang="en-GB" sz="600" b="1" dirty="0">
                          <a:effectLst/>
                        </a:rPr>
                        <a:t>National Contacts ECFA</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0" fontAlgn="b"/>
                      <a:endParaRPr lang="en-GB" sz="700" b="1" dirty="0">
                        <a:effectLst/>
                      </a:endParaRPr>
                    </a:p>
                  </a:txBody>
                  <a:tcPr marL="0" marR="0" marT="0" marB="0" anchor="b">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0"/>
                  </a:ext>
                </a:extLst>
              </a:tr>
              <a:tr h="103385">
                <a:tc>
                  <a:txBody>
                    <a:bodyPr/>
                    <a:lstStyle/>
                    <a:p>
                      <a:pPr rtl="0" fontAlgn="b"/>
                      <a:endParaRPr lang="en-GB" sz="600" dirty="0">
                        <a:effectLst/>
                      </a:endParaRP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endParaRPr lang="en-GB" sz="600" dirty="0">
                        <a:effectLst/>
                      </a:endParaRP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80411">
                <a:tc>
                  <a:txBody>
                    <a:bodyPr/>
                    <a:lstStyle/>
                    <a:p>
                      <a:pPr rtl="0" fontAlgn="b"/>
                      <a:r>
                        <a:rPr lang="en-GB" sz="400" b="1" dirty="0">
                          <a:effectLst/>
                        </a:rPr>
                        <a:t>Country</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E4D5"/>
                    </a:solidFill>
                  </a:tcPr>
                </a:tc>
                <a:tc>
                  <a:txBody>
                    <a:bodyPr/>
                    <a:lstStyle/>
                    <a:p>
                      <a:pPr rtl="0" fontAlgn="b"/>
                      <a:r>
                        <a:rPr lang="en-GB" sz="400" b="1">
                          <a:effectLst/>
                        </a:rPr>
                        <a:t>Name</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E4D5"/>
                    </a:solidFill>
                  </a:tcPr>
                </a:tc>
                <a:extLst>
                  <a:ext uri="{0D108BD9-81ED-4DB2-BD59-A6C34878D82A}">
                    <a16:rowId xmlns:a16="http://schemas.microsoft.com/office/drawing/2014/main" val="10002"/>
                  </a:ext>
                </a:extLst>
              </a:tr>
              <a:tr h="103385">
                <a:tc>
                  <a:txBody>
                    <a:bodyPr/>
                    <a:lstStyle/>
                    <a:p>
                      <a:pPr rtl="0" fontAlgn="b"/>
                      <a:r>
                        <a:rPr lang="en-GB" sz="600">
                          <a:effectLst/>
                        </a:rPr>
                        <a:t>Austria</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Manfred Jeitler</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206770">
                <a:tc>
                  <a:txBody>
                    <a:bodyPr/>
                    <a:lstStyle/>
                    <a:p>
                      <a:pPr rtl="0" fontAlgn="b"/>
                      <a:r>
                        <a:rPr lang="en-GB" sz="600" dirty="0">
                          <a:effectLst/>
                        </a:rPr>
                        <a:t>Belgium</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Gilles De </a:t>
                      </a:r>
                      <a:r>
                        <a:rPr lang="en-GB" sz="600" dirty="0" err="1">
                          <a:effectLst/>
                        </a:rPr>
                        <a:t>Lentdecker</a:t>
                      </a:r>
                      <a:endParaRPr lang="en-GB" sz="600" dirty="0">
                        <a:effectLst/>
                      </a:endParaRP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06770">
                <a:tc>
                  <a:txBody>
                    <a:bodyPr/>
                    <a:lstStyle/>
                    <a:p>
                      <a:pPr rtl="0" fontAlgn="b"/>
                      <a:r>
                        <a:rPr lang="en-GB" sz="600">
                          <a:effectLst/>
                        </a:rPr>
                        <a:t>Bulgaria</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Venelin </a:t>
                      </a:r>
                      <a:r>
                        <a:rPr lang="en-GB" sz="600" dirty="0" err="1">
                          <a:effectLst/>
                        </a:rPr>
                        <a:t>Koshuharov</a:t>
                      </a:r>
                      <a:endParaRPr lang="en-GB" sz="600" dirty="0">
                        <a:effectLst/>
                      </a:endParaRP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103385">
                <a:tc>
                  <a:txBody>
                    <a:bodyPr/>
                    <a:lstStyle/>
                    <a:p>
                      <a:pPr rtl="0" fontAlgn="b"/>
                      <a:r>
                        <a:rPr lang="en-GB" sz="600" dirty="0">
                          <a:effectLst/>
                        </a:rPr>
                        <a:t>Croatia</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Tome </a:t>
                      </a:r>
                      <a:r>
                        <a:rPr lang="en-GB" sz="600" dirty="0" err="1">
                          <a:effectLst/>
                        </a:rPr>
                        <a:t>Anticic</a:t>
                      </a:r>
                      <a:endParaRPr lang="en-GB" sz="600" dirty="0">
                        <a:effectLst/>
                      </a:endParaRP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103385">
                <a:tc>
                  <a:txBody>
                    <a:bodyPr/>
                    <a:lstStyle/>
                    <a:p>
                      <a:pPr rtl="0" fontAlgn="b"/>
                      <a:r>
                        <a:rPr lang="en-GB" sz="600">
                          <a:effectLst/>
                        </a:rPr>
                        <a:t>Cyprus</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Panos Razis</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206770">
                <a:tc>
                  <a:txBody>
                    <a:bodyPr/>
                    <a:lstStyle/>
                    <a:p>
                      <a:pPr rtl="0" fontAlgn="b"/>
                      <a:r>
                        <a:rPr lang="en-GB" sz="600">
                          <a:effectLst/>
                        </a:rPr>
                        <a:t>Czech Republic</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err="1">
                          <a:effectLst/>
                        </a:rPr>
                        <a:t>Tomáš</a:t>
                      </a:r>
                      <a:r>
                        <a:rPr lang="en-GB" sz="600" dirty="0">
                          <a:effectLst/>
                        </a:rPr>
                        <a:t> </a:t>
                      </a:r>
                      <a:r>
                        <a:rPr lang="en-GB" sz="600" dirty="0" err="1">
                          <a:effectLst/>
                        </a:rPr>
                        <a:t>Davídek</a:t>
                      </a:r>
                      <a:endParaRPr lang="en-GB" sz="600" dirty="0">
                        <a:effectLst/>
                      </a:endParaRP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103385">
                <a:tc>
                  <a:txBody>
                    <a:bodyPr/>
                    <a:lstStyle/>
                    <a:p>
                      <a:pPr rtl="0" fontAlgn="b"/>
                      <a:r>
                        <a:rPr lang="en-GB" sz="600">
                          <a:effectLst/>
                        </a:rPr>
                        <a:t>Denmark</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Mogens Dam</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graphicFrame>
        <p:nvGraphicFramePr>
          <p:cNvPr id="25" name="Table 24"/>
          <p:cNvGraphicFramePr>
            <a:graphicFrameLocks noGrp="1"/>
          </p:cNvGraphicFramePr>
          <p:nvPr/>
        </p:nvGraphicFramePr>
        <p:xfrm>
          <a:off x="8077200" y="1219200"/>
          <a:ext cx="982499" cy="2963246"/>
        </p:xfrm>
        <a:graphic>
          <a:graphicData uri="http://schemas.openxmlformats.org/drawingml/2006/table">
            <a:tbl>
              <a:tblPr/>
              <a:tblGrid>
                <a:gridCol w="396861">
                  <a:extLst>
                    <a:ext uri="{9D8B030D-6E8A-4147-A177-3AD203B41FA5}">
                      <a16:colId xmlns:a16="http://schemas.microsoft.com/office/drawing/2014/main" val="20000"/>
                    </a:ext>
                  </a:extLst>
                </a:gridCol>
                <a:gridCol w="585638">
                  <a:extLst>
                    <a:ext uri="{9D8B030D-6E8A-4147-A177-3AD203B41FA5}">
                      <a16:colId xmlns:a16="http://schemas.microsoft.com/office/drawing/2014/main" val="20001"/>
                    </a:ext>
                  </a:extLst>
                </a:gridCol>
              </a:tblGrid>
              <a:tr h="310155">
                <a:tc gridSpan="2">
                  <a:txBody>
                    <a:bodyPr/>
                    <a:lstStyle/>
                    <a:p>
                      <a:pPr rtl="0" fontAlgn="b"/>
                      <a:r>
                        <a:rPr lang="en-GB" sz="600" b="1" dirty="0">
                          <a:effectLst/>
                        </a:rPr>
                        <a:t>National Contacts ECFA</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rtl="0" fontAlgn="b"/>
                      <a:endParaRPr lang="en-GB" sz="700" b="1" dirty="0">
                        <a:effectLst/>
                      </a:endParaRPr>
                    </a:p>
                  </a:txBody>
                  <a:tcPr marL="0" marR="0" marT="0" marB="0" anchor="b">
                    <a:lnL w="6350" cap="flat" cmpd="sng" algn="ctr">
                      <a:solidFill>
                        <a:srgbClr val="CCCCCC"/>
                      </a:solidFill>
                      <a:prstDash val="solid"/>
                      <a:round/>
                      <a:headEnd type="none" w="med" len="med"/>
                      <a:tailEnd type="none" w="med" len="med"/>
                    </a:lnL>
                    <a:lnR w="6350" cap="flat" cmpd="sng" algn="ctr">
                      <a:solidFill>
                        <a:srgbClr val="CCCCCC"/>
                      </a:solidFill>
                      <a:prstDash val="solid"/>
                      <a:round/>
                      <a:headEnd type="none" w="med" len="med"/>
                      <a:tailEnd type="none" w="med" len="med"/>
                    </a:lnR>
                    <a:lnT w="6350" cap="flat" cmpd="sng" algn="ctr">
                      <a:solidFill>
                        <a:srgbClr val="CCCCCC"/>
                      </a:solidFill>
                      <a:prstDash val="solid"/>
                      <a:round/>
                      <a:headEnd type="none" w="med" len="med"/>
                      <a:tailEnd type="none" w="med" len="med"/>
                    </a:lnT>
                    <a:lnB w="6350"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0000"/>
                  </a:ext>
                </a:extLst>
              </a:tr>
              <a:tr h="103385">
                <a:tc>
                  <a:txBody>
                    <a:bodyPr/>
                    <a:lstStyle/>
                    <a:p>
                      <a:pPr rtl="0" fontAlgn="b"/>
                      <a:endParaRPr lang="en-GB" sz="600" dirty="0">
                        <a:effectLst/>
                      </a:endParaRP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endParaRPr lang="en-GB" sz="600" dirty="0">
                        <a:effectLst/>
                      </a:endParaRP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80411">
                <a:tc>
                  <a:txBody>
                    <a:bodyPr/>
                    <a:lstStyle/>
                    <a:p>
                      <a:pPr rtl="0" fontAlgn="b"/>
                      <a:r>
                        <a:rPr lang="en-GB" sz="400" b="1" dirty="0">
                          <a:effectLst/>
                        </a:rPr>
                        <a:t>Country</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E4D5"/>
                    </a:solidFill>
                  </a:tcPr>
                </a:tc>
                <a:tc>
                  <a:txBody>
                    <a:bodyPr/>
                    <a:lstStyle/>
                    <a:p>
                      <a:pPr rtl="0" fontAlgn="b"/>
                      <a:r>
                        <a:rPr lang="en-GB" sz="400" b="1">
                          <a:effectLst/>
                        </a:rPr>
                        <a:t>Name</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E4D5"/>
                    </a:solidFill>
                  </a:tcPr>
                </a:tc>
                <a:extLst>
                  <a:ext uri="{0D108BD9-81ED-4DB2-BD59-A6C34878D82A}">
                    <a16:rowId xmlns:a16="http://schemas.microsoft.com/office/drawing/2014/main" val="10002"/>
                  </a:ext>
                </a:extLst>
              </a:tr>
              <a:tr h="103385">
                <a:tc>
                  <a:txBody>
                    <a:bodyPr/>
                    <a:lstStyle/>
                    <a:p>
                      <a:pPr rtl="0" fontAlgn="b"/>
                      <a:r>
                        <a:rPr lang="en-GB" sz="600" dirty="0">
                          <a:effectLst/>
                        </a:rPr>
                        <a:t>Finland</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err="1">
                          <a:effectLst/>
                        </a:rPr>
                        <a:t>Panja</a:t>
                      </a:r>
                      <a:r>
                        <a:rPr lang="en-GB" sz="600" dirty="0">
                          <a:effectLst/>
                        </a:rPr>
                        <a:t> </a:t>
                      </a:r>
                      <a:r>
                        <a:rPr lang="en-GB" sz="600" dirty="0" err="1">
                          <a:effectLst/>
                        </a:rPr>
                        <a:t>Lukka</a:t>
                      </a:r>
                      <a:endParaRPr lang="en-GB" sz="600" dirty="0">
                        <a:effectLst/>
                      </a:endParaRP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103385">
                <a:tc>
                  <a:txBody>
                    <a:bodyPr/>
                    <a:lstStyle/>
                    <a:p>
                      <a:pPr rtl="0" fontAlgn="b"/>
                      <a:r>
                        <a:rPr lang="en-GB" sz="600">
                          <a:effectLst/>
                        </a:rPr>
                        <a:t>France</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Didier Contardo</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103385">
                <a:tc>
                  <a:txBody>
                    <a:bodyPr/>
                    <a:lstStyle/>
                    <a:p>
                      <a:pPr rtl="0" fontAlgn="b"/>
                      <a:r>
                        <a:rPr lang="en-GB" sz="600" dirty="0">
                          <a:effectLst/>
                        </a:rPr>
                        <a:t>Germany</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a:effectLst/>
                        </a:rPr>
                        <a:t>Lutz Feld</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103385">
                <a:tc>
                  <a:txBody>
                    <a:bodyPr/>
                    <a:lstStyle/>
                    <a:p>
                      <a:pPr rtl="0" fontAlgn="b"/>
                      <a:r>
                        <a:rPr lang="en-GB" sz="600" dirty="0">
                          <a:effectLst/>
                        </a:rPr>
                        <a:t>Greece</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a:effectLst/>
                        </a:rPr>
                        <a:t>Dimitris Loukas</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103385">
                <a:tc>
                  <a:txBody>
                    <a:bodyPr/>
                    <a:lstStyle/>
                    <a:p>
                      <a:pPr rtl="0" fontAlgn="b"/>
                      <a:r>
                        <a:rPr lang="en-GB" sz="600" dirty="0">
                          <a:effectLst/>
                        </a:rPr>
                        <a:t>Hungary</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a:effectLst/>
                        </a:rPr>
                        <a:t>Dezso Varga</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103385">
                <a:tc>
                  <a:txBody>
                    <a:bodyPr/>
                    <a:lstStyle/>
                    <a:p>
                      <a:pPr rtl="0" fontAlgn="b"/>
                      <a:r>
                        <a:rPr lang="en-GB" sz="600">
                          <a:effectLst/>
                        </a:rPr>
                        <a:t>Italy</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Nadia Pastrone</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103385">
                <a:tc>
                  <a:txBody>
                    <a:bodyPr/>
                    <a:lstStyle/>
                    <a:p>
                      <a:pPr rtl="0" fontAlgn="b"/>
                      <a:r>
                        <a:rPr lang="en-GB" sz="600">
                          <a:effectLst/>
                        </a:rPr>
                        <a:t>Israel</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err="1">
                          <a:effectLst/>
                        </a:rPr>
                        <a:t>Erez</a:t>
                      </a:r>
                      <a:r>
                        <a:rPr lang="en-GB" sz="600" dirty="0">
                          <a:effectLst/>
                        </a:rPr>
                        <a:t> </a:t>
                      </a:r>
                      <a:r>
                        <a:rPr lang="en-GB" sz="600" dirty="0" err="1">
                          <a:effectLst/>
                        </a:rPr>
                        <a:t>Etzion</a:t>
                      </a:r>
                      <a:endParaRPr lang="en-GB" sz="600" dirty="0">
                        <a:effectLst/>
                      </a:endParaRP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78853">
                <a:tc>
                  <a:txBody>
                    <a:bodyPr/>
                    <a:lstStyle/>
                    <a:p>
                      <a:pPr rtl="0" fontAlgn="b"/>
                      <a:r>
                        <a:rPr lang="en-GB" sz="600">
                          <a:effectLst/>
                        </a:rPr>
                        <a:t>Netherlands</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Niels van </a:t>
                      </a:r>
                      <a:r>
                        <a:rPr lang="en-GB" sz="600" dirty="0" err="1">
                          <a:effectLst/>
                        </a:rPr>
                        <a:t>Bakel</a:t>
                      </a:r>
                      <a:endParaRPr lang="en-GB" sz="600" dirty="0">
                        <a:effectLst/>
                      </a:endParaRP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r h="103385">
                <a:tc>
                  <a:txBody>
                    <a:bodyPr/>
                    <a:lstStyle/>
                    <a:p>
                      <a:pPr rtl="0" fontAlgn="b"/>
                      <a:r>
                        <a:rPr lang="en-GB" sz="600">
                          <a:effectLst/>
                        </a:rPr>
                        <a:t>Norway</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Gerald Eigen</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1"/>
                  </a:ext>
                </a:extLst>
              </a:tr>
              <a:tr h="103385">
                <a:tc>
                  <a:txBody>
                    <a:bodyPr/>
                    <a:lstStyle/>
                    <a:p>
                      <a:pPr rtl="0" fontAlgn="b"/>
                      <a:r>
                        <a:rPr lang="en-GB" sz="600">
                          <a:effectLst/>
                        </a:rPr>
                        <a:t>Poland</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a:effectLst/>
                        </a:rPr>
                        <a:t>Marek Idzik</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2"/>
                  </a:ext>
                </a:extLst>
              </a:tr>
              <a:tr h="103385">
                <a:tc>
                  <a:txBody>
                    <a:bodyPr/>
                    <a:lstStyle/>
                    <a:p>
                      <a:pPr rtl="0" fontAlgn="b"/>
                      <a:r>
                        <a:rPr lang="en-GB" sz="600">
                          <a:effectLst/>
                        </a:rPr>
                        <a:t>Portugal</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Paulo Fonte</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3"/>
                  </a:ext>
                </a:extLst>
              </a:tr>
              <a:tr h="103385">
                <a:tc>
                  <a:txBody>
                    <a:bodyPr/>
                    <a:lstStyle/>
                    <a:p>
                      <a:pPr rtl="0" fontAlgn="b"/>
                      <a:r>
                        <a:rPr lang="en-GB" sz="600">
                          <a:effectLst/>
                        </a:rPr>
                        <a:t>Romania</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Mihai </a:t>
                      </a:r>
                      <a:r>
                        <a:rPr lang="en-GB" sz="600" dirty="0" err="1">
                          <a:effectLst/>
                        </a:rPr>
                        <a:t>Petrovici</a:t>
                      </a:r>
                      <a:r>
                        <a:rPr lang="en-GB" sz="600" dirty="0">
                          <a:effectLst/>
                        </a:rPr>
                        <a:t> </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4"/>
                  </a:ext>
                </a:extLst>
              </a:tr>
              <a:tr h="103385">
                <a:tc>
                  <a:txBody>
                    <a:bodyPr/>
                    <a:lstStyle/>
                    <a:p>
                      <a:pPr rtl="0" fontAlgn="b"/>
                      <a:r>
                        <a:rPr lang="en-GB" sz="600">
                          <a:effectLst/>
                        </a:rPr>
                        <a:t>Serbia</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Lidija Zivkovic</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5"/>
                  </a:ext>
                </a:extLst>
              </a:tr>
              <a:tr h="103385">
                <a:tc>
                  <a:txBody>
                    <a:bodyPr/>
                    <a:lstStyle/>
                    <a:p>
                      <a:pPr rtl="0" fontAlgn="b"/>
                      <a:r>
                        <a:rPr lang="en-GB" sz="600">
                          <a:effectLst/>
                        </a:rPr>
                        <a:t>Slovakia</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err="1">
                          <a:effectLst/>
                        </a:rPr>
                        <a:t>Pavol</a:t>
                      </a:r>
                      <a:r>
                        <a:rPr lang="en-GB" sz="600" dirty="0">
                          <a:effectLst/>
                        </a:rPr>
                        <a:t> </a:t>
                      </a:r>
                      <a:r>
                        <a:rPr lang="en-GB" sz="600" dirty="0" err="1">
                          <a:effectLst/>
                        </a:rPr>
                        <a:t>Strizenec</a:t>
                      </a:r>
                      <a:endParaRPr lang="en-GB" sz="600" dirty="0">
                        <a:effectLst/>
                      </a:endParaRP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6"/>
                  </a:ext>
                </a:extLst>
              </a:tr>
              <a:tr h="206770">
                <a:tc>
                  <a:txBody>
                    <a:bodyPr/>
                    <a:lstStyle/>
                    <a:p>
                      <a:pPr rtl="0" fontAlgn="b"/>
                      <a:r>
                        <a:rPr lang="en-GB" sz="600">
                          <a:effectLst/>
                        </a:rPr>
                        <a:t>Slovenia</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Gregor Kramberger</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7"/>
                  </a:ext>
                </a:extLst>
              </a:tr>
              <a:tr h="103385">
                <a:tc>
                  <a:txBody>
                    <a:bodyPr/>
                    <a:lstStyle/>
                    <a:p>
                      <a:pPr rtl="0" fontAlgn="b"/>
                      <a:r>
                        <a:rPr lang="en-GB" sz="600">
                          <a:effectLst/>
                        </a:rPr>
                        <a:t>Spain</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Mary-Cruz Fouz</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8"/>
                  </a:ext>
                </a:extLst>
              </a:tr>
              <a:tr h="103385">
                <a:tc>
                  <a:txBody>
                    <a:bodyPr/>
                    <a:lstStyle/>
                    <a:p>
                      <a:pPr rtl="0" fontAlgn="b"/>
                      <a:r>
                        <a:rPr lang="en-GB" sz="600">
                          <a:effectLst/>
                        </a:rPr>
                        <a:t>Sweden</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Christian Ohm </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9"/>
                  </a:ext>
                </a:extLst>
              </a:tr>
              <a:tr h="103385">
                <a:tc>
                  <a:txBody>
                    <a:bodyPr/>
                    <a:lstStyle/>
                    <a:p>
                      <a:pPr rtl="0" fontAlgn="b"/>
                      <a:r>
                        <a:rPr lang="en-GB" sz="600">
                          <a:effectLst/>
                        </a:rPr>
                        <a:t>Swtizerland</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Ben Kilminster</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0"/>
                  </a:ext>
                </a:extLst>
              </a:tr>
              <a:tr h="103385">
                <a:tc>
                  <a:txBody>
                    <a:bodyPr/>
                    <a:lstStyle/>
                    <a:p>
                      <a:pPr rtl="0" fontAlgn="b"/>
                      <a:r>
                        <a:rPr lang="en-GB" sz="600">
                          <a:effectLst/>
                        </a:rPr>
                        <a:t>Turkey</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Kerem Cankocak</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1"/>
                  </a:ext>
                </a:extLst>
              </a:tr>
              <a:tr h="206770">
                <a:tc>
                  <a:txBody>
                    <a:bodyPr/>
                    <a:lstStyle/>
                    <a:p>
                      <a:pPr rtl="0" fontAlgn="b"/>
                      <a:r>
                        <a:rPr lang="en-GB" sz="600">
                          <a:effectLst/>
                        </a:rPr>
                        <a:t>United-Kingdom</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Iacopo Vivarelli</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2"/>
                  </a:ext>
                </a:extLst>
              </a:tr>
              <a:tr h="103385">
                <a:tc>
                  <a:txBody>
                    <a:bodyPr/>
                    <a:lstStyle/>
                    <a:p>
                      <a:pPr rtl="0" fontAlgn="b"/>
                      <a:r>
                        <a:rPr lang="en-GB" sz="600">
                          <a:effectLst/>
                        </a:rPr>
                        <a:t>Ukraine</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Nikolai </a:t>
                      </a:r>
                      <a:r>
                        <a:rPr lang="en-GB" sz="600" dirty="0" err="1">
                          <a:effectLst/>
                        </a:rPr>
                        <a:t>Shulga</a:t>
                      </a:r>
                      <a:endParaRPr lang="en-GB" sz="600" dirty="0">
                        <a:effectLst/>
                      </a:endParaRP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3"/>
                  </a:ext>
                </a:extLst>
              </a:tr>
              <a:tr h="103385">
                <a:tc>
                  <a:txBody>
                    <a:bodyPr/>
                    <a:lstStyle/>
                    <a:p>
                      <a:pPr rtl="0" fontAlgn="b"/>
                      <a:r>
                        <a:rPr lang="en-GB" sz="600">
                          <a:effectLst/>
                        </a:rPr>
                        <a:t>CERN</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fontAlgn="b"/>
                      <a:r>
                        <a:rPr lang="en-GB" sz="600" dirty="0">
                          <a:effectLst/>
                        </a:rPr>
                        <a:t>Christian Joram</a:t>
                      </a:r>
                    </a:p>
                  </a:txBody>
                  <a:tcPr marL="5385" marR="538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24"/>
                  </a:ext>
                </a:extLst>
              </a:tr>
            </a:tbl>
          </a:graphicData>
        </a:graphic>
      </p:graphicFrame>
      <p:sp>
        <p:nvSpPr>
          <p:cNvPr id="7" name="TextBox 6"/>
          <p:cNvSpPr txBox="1"/>
          <p:nvPr/>
        </p:nvSpPr>
        <p:spPr>
          <a:xfrm>
            <a:off x="7232400" y="1166400"/>
            <a:ext cx="1828801" cy="533400"/>
          </a:xfrm>
          <a:prstGeom prst="rect">
            <a:avLst/>
          </a:prstGeom>
          <a:solidFill>
            <a:schemeClr val="bg1"/>
          </a:solidFill>
          <a:ln>
            <a:solidFill>
              <a:schemeClr val="tx1"/>
            </a:solidFill>
          </a:ln>
        </p:spPr>
        <p:txBody>
          <a:bodyPr wrap="square" rtlCol="0">
            <a:spAutoFit/>
          </a:bodyPr>
          <a:lstStyle/>
          <a:p>
            <a:r>
              <a:rPr lang="en-GB" sz="1400" b="1" dirty="0"/>
              <a:t>ECFA National Contacts</a:t>
            </a:r>
          </a:p>
        </p:txBody>
      </p:sp>
      <p:sp>
        <p:nvSpPr>
          <p:cNvPr id="26" name="Rectangle 2"/>
          <p:cNvSpPr txBox="1">
            <a:spLocks noChangeArrowheads="1"/>
          </p:cNvSpPr>
          <p:nvPr/>
        </p:nvSpPr>
        <p:spPr>
          <a:xfrm>
            <a:off x="228600" y="76200"/>
            <a:ext cx="9144000" cy="1142040"/>
          </a:xfrm>
          <a:prstGeom prst="rect">
            <a:avLst/>
          </a:prstGeom>
        </p:spPr>
        <p:txBody>
          <a:bodyP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a:t>ECFA Detector R&amp;D Roadmap Process</a:t>
            </a:r>
          </a:p>
        </p:txBody>
      </p:sp>
      <p:sp>
        <p:nvSpPr>
          <p:cNvPr id="27" name="Rectangle 26"/>
          <p:cNvSpPr/>
          <p:nvPr/>
        </p:nvSpPr>
        <p:spPr>
          <a:xfrm>
            <a:off x="82799" y="811649"/>
            <a:ext cx="3727202" cy="1169551"/>
          </a:xfrm>
          <a:prstGeom prst="rect">
            <a:avLst/>
          </a:prstGeom>
          <a:solidFill>
            <a:srgbClr val="FFFF00"/>
          </a:solidFill>
          <a:ln w="25400">
            <a:solidFill>
              <a:srgbClr val="FF0000"/>
            </a:solidFill>
          </a:ln>
        </p:spPr>
        <p:txBody>
          <a:bodyPr wrap="square">
            <a:spAutoFit/>
          </a:bodyPr>
          <a:lstStyle/>
          <a:p>
            <a:r>
              <a:rPr lang="en-GB" sz="1400" b="1" dirty="0">
                <a:solidFill>
                  <a:srgbClr val="C00000"/>
                </a:solidFill>
              </a:rPr>
              <a:t>Process involved: 67 authors; 12 expert Input Session speakers; ECFA National Contacts; respondents to the Task Force surveys; 121 Symposia presenters; 1359 Symposia attendees and 44 APOD TF topic specific contacts.</a:t>
            </a:r>
          </a:p>
        </p:txBody>
      </p:sp>
      <p:pic>
        <p:nvPicPr>
          <p:cNvPr id="2052" name="Picture 4"/>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247298" y="5332079"/>
            <a:ext cx="3239210" cy="10687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76200" y="6276201"/>
            <a:ext cx="5105400" cy="276999"/>
          </a:xfrm>
          <a:prstGeom prst="rect">
            <a:avLst/>
          </a:prstGeom>
        </p:spPr>
        <p:txBody>
          <a:bodyPr wrap="square">
            <a:spAutoFit/>
          </a:bodyPr>
          <a:lstStyle/>
          <a:p>
            <a:r>
              <a:rPr lang="en-GB" sz="1200" b="1" u="sng" kern="0" dirty="0">
                <a:solidFill>
                  <a:srgbClr val="0563C1"/>
                </a:solidFill>
                <a:uFill>
                  <a:solidFill>
                    <a:srgbClr val="0563C1"/>
                  </a:solidFill>
                </a:uFill>
                <a:cs typeface="Calibri"/>
                <a:sym typeface="Calibri"/>
                <a:hlinkClick r:id="rId7"/>
              </a:rPr>
              <a:t>https://indico.cern.ch/e/ECFADetectorRDRoadmap</a:t>
            </a:r>
            <a:endParaRPr lang="en-GB" sz="1200" dirty="0"/>
          </a:p>
        </p:txBody>
      </p:sp>
    </p:spTree>
    <p:extLst>
      <p:ext uri="{BB962C8B-B14F-4D97-AF65-F5344CB8AC3E}">
        <p14:creationId xmlns:p14="http://schemas.microsoft.com/office/powerpoint/2010/main" val="526094654"/>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76200" y="1524000"/>
            <a:ext cx="3474720" cy="50837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0" name="Picture 1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3550921" y="1828801"/>
            <a:ext cx="1765942" cy="2201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1" name="Picture 13"/>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3557888" y="4030688"/>
            <a:ext cx="1776713" cy="2577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2" name="Picture 14"/>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5316863" y="1828800"/>
            <a:ext cx="1869595" cy="2285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3" name="Picture 15"/>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5257800" y="4114800"/>
            <a:ext cx="1981200" cy="24547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4" name="Picture 16"/>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a:off x="7186458" y="1828801"/>
            <a:ext cx="1859729" cy="22859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6" name="Picture 18"/>
          <p:cNvPicPr>
            <a:picLocks noChangeAspect="1" noChangeArrowheads="1"/>
          </p:cNvPicPr>
          <p:nvPr/>
        </p:nvPicPr>
        <p:blipFill rotWithShape="1">
          <a:blip r:embed="rId8" cstate="print">
            <a:extLst>
              <a:ext uri="{28A0092B-C50C-407E-A947-70E740481C1C}">
                <a14:useLocalDpi xmlns:a14="http://schemas.microsoft.com/office/drawing/2010/main"/>
              </a:ext>
            </a:extLst>
          </a:blip>
          <a:srcRect b="-1408"/>
          <a:stretch/>
        </p:blipFill>
        <p:spPr bwMode="auto">
          <a:xfrm>
            <a:off x="7186459" y="4114800"/>
            <a:ext cx="1859729" cy="2566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itle 1"/>
          <p:cNvSpPr txBox="1">
            <a:spLocks/>
          </p:cNvSpPr>
          <p:nvPr/>
        </p:nvSpPr>
        <p:spPr>
          <a:xfrm>
            <a:off x="228600" y="-304800"/>
            <a:ext cx="9144000" cy="1142040"/>
          </a:xfrm>
          <a:prstGeom prst="rect">
            <a:avLst/>
          </a:prstGeom>
        </p:spPr>
        <p:txBody>
          <a:bodyPr anchor="ctr">
            <a:normAutofit/>
          </a:bodyPr>
          <a:lstStyle>
            <a:lvl1pPr algn="ctr" defTabSz="914400" rtl="0" eaLnBrk="1" latinLnBrk="0" hangingPunct="1">
              <a:spcBef>
                <a:spcPct val="0"/>
              </a:spcBef>
              <a:buNone/>
              <a:defRPr sz="3600" b="1" kern="1200">
                <a:solidFill>
                  <a:srgbClr val="00B0F0"/>
                </a:solidFill>
                <a:effectLst>
                  <a:outerShdw blurRad="38100" dist="38100" dir="2700000" algn="tl">
                    <a:srgbClr val="000000">
                      <a:alpha val="43137"/>
                    </a:srgbClr>
                  </a:outerShdw>
                </a:effectLst>
                <a:latin typeface="Arial" panose="020B0604020202020204" pitchFamily="34" charset="0"/>
                <a:ea typeface="+mj-ea"/>
                <a:cs typeface="Arial" panose="020B0604020202020204" pitchFamily="34" charset="0"/>
              </a:defRPr>
            </a:lvl1pPr>
          </a:lstStyle>
          <a:p>
            <a:pPr>
              <a:defRPr/>
            </a:pPr>
            <a:r>
              <a:rPr lang="en-GB" sz="2400" dirty="0"/>
              <a:t>European Detector R&amp;D Planning</a:t>
            </a:r>
          </a:p>
        </p:txBody>
      </p:sp>
      <p:sp>
        <p:nvSpPr>
          <p:cNvPr id="10" name="TextBox 9"/>
          <p:cNvSpPr txBox="1"/>
          <p:nvPr/>
        </p:nvSpPr>
        <p:spPr>
          <a:xfrm>
            <a:off x="-31172" y="609600"/>
            <a:ext cx="9403772" cy="1107996"/>
          </a:xfrm>
          <a:prstGeom prst="rect">
            <a:avLst/>
          </a:prstGeom>
          <a:noFill/>
        </p:spPr>
        <p:txBody>
          <a:bodyPr wrap="square" rtlCol="0">
            <a:spAutoFit/>
          </a:bodyPr>
          <a:lstStyle/>
          <a:p>
            <a:r>
              <a:rPr lang="en-GB" sz="1600" b="1" kern="0" dirty="0">
                <a:uFill>
                  <a:solidFill>
                    <a:srgbClr val="0563C1"/>
                  </a:solidFill>
                </a:uFill>
                <a:latin typeface="Arial" panose="020B0604020202020204" pitchFamily="34" charset="0"/>
                <a:cs typeface="Arial" panose="020B0604020202020204" pitchFamily="34" charset="0"/>
                <a:sym typeface="Calibri"/>
              </a:rPr>
              <a:t>The outcomes are summarised in a 250 page </a:t>
            </a:r>
            <a:r>
              <a:rPr lang="en-GB" sz="1600" b="1" kern="0" dirty="0">
                <a:solidFill>
                  <a:srgbClr val="0000FF"/>
                </a:solidFill>
                <a:uFill>
                  <a:solidFill>
                    <a:srgbClr val="0563C1"/>
                  </a:solidFill>
                </a:uFill>
                <a:latin typeface="Arial" panose="020B0604020202020204" pitchFamily="34" charset="0"/>
                <a:cs typeface="Arial" panose="020B0604020202020204" pitchFamily="34" charset="0"/>
                <a:sym typeface="Calibri"/>
              </a:rPr>
              <a:t>main document</a:t>
            </a:r>
            <a:r>
              <a:rPr lang="en-GB" sz="1600" b="1" kern="0" dirty="0">
                <a:uFill>
                  <a:solidFill>
                    <a:srgbClr val="0563C1"/>
                  </a:solidFill>
                </a:uFill>
                <a:latin typeface="Arial" panose="020B0604020202020204" pitchFamily="34" charset="0"/>
                <a:cs typeface="Arial" panose="020B0604020202020204" pitchFamily="34" charset="0"/>
                <a:sym typeface="Calibri"/>
              </a:rPr>
              <a:t> and an 8 page </a:t>
            </a:r>
          </a:p>
          <a:p>
            <a:r>
              <a:rPr lang="en-GB" sz="1600" b="1" kern="0" dirty="0">
                <a:solidFill>
                  <a:srgbClr val="0000FF"/>
                </a:solidFill>
                <a:uFill>
                  <a:solidFill>
                    <a:srgbClr val="0563C1"/>
                  </a:solidFill>
                </a:uFill>
                <a:latin typeface="Arial" panose="020B0604020202020204" pitchFamily="34" charset="0"/>
                <a:cs typeface="Arial" panose="020B0604020202020204" pitchFamily="34" charset="0"/>
                <a:sym typeface="Calibri"/>
              </a:rPr>
              <a:t>synopsis</a:t>
            </a:r>
            <a:r>
              <a:rPr lang="en-GB" sz="1600" b="1" kern="0" dirty="0">
                <a:uFill>
                  <a:solidFill>
                    <a:srgbClr val="0563C1"/>
                  </a:solidFill>
                </a:uFill>
                <a:latin typeface="Arial" panose="020B0604020202020204" pitchFamily="34" charset="0"/>
                <a:cs typeface="Arial" panose="020B0604020202020204" pitchFamily="34" charset="0"/>
                <a:sym typeface="Calibri"/>
              </a:rPr>
              <a:t> for less specialist readers. A key guiding policy has been trying to ensure that:</a:t>
            </a:r>
            <a:endParaRPr lang="en-GB" sz="1600" b="1" u="sng" kern="0" dirty="0">
              <a:uFill>
                <a:solidFill>
                  <a:srgbClr val="0563C1"/>
                </a:solidFill>
              </a:uFill>
              <a:latin typeface="Arial" panose="020B0604020202020204" pitchFamily="34" charset="0"/>
              <a:cs typeface="Arial" panose="020B0604020202020204" pitchFamily="34" charset="0"/>
              <a:sym typeface="Calibri"/>
            </a:endParaRPr>
          </a:p>
          <a:p>
            <a:r>
              <a:rPr lang="en-GB" sz="1600" b="1" u="sng" kern="0" dirty="0">
                <a:solidFill>
                  <a:srgbClr val="C00000"/>
                </a:solidFill>
                <a:uFill>
                  <a:solidFill>
                    <a:srgbClr val="0563C1"/>
                  </a:solidFill>
                </a:uFill>
                <a:latin typeface="Arial" panose="020B0604020202020204" pitchFamily="34" charset="0"/>
                <a:cs typeface="Arial" panose="020B0604020202020204" pitchFamily="34" charset="0"/>
                <a:sym typeface="Calibri"/>
              </a:rPr>
              <a:t>Detector R&amp;D readiness should not be the determining factor in the future of particle physics</a:t>
            </a:r>
            <a:r>
              <a:rPr lang="en-GB" sz="1600" b="1" kern="0" dirty="0">
                <a:solidFill>
                  <a:srgbClr val="C00000"/>
                </a:solidFill>
                <a:uFill>
                  <a:solidFill>
                    <a:srgbClr val="0563C1"/>
                  </a:solidFill>
                </a:uFill>
                <a:latin typeface="Arial" panose="020B0604020202020204" pitchFamily="34" charset="0"/>
                <a:cs typeface="Arial" panose="020B0604020202020204" pitchFamily="34" charset="0"/>
                <a:sym typeface="Calibri"/>
              </a:rPr>
              <a:t> </a:t>
            </a:r>
          </a:p>
          <a:p>
            <a:endParaRPr lang="en-GB" dirty="0"/>
          </a:p>
        </p:txBody>
      </p:sp>
      <p:sp>
        <p:nvSpPr>
          <p:cNvPr id="11" name="Rectangle 10"/>
          <p:cNvSpPr/>
          <p:nvPr/>
        </p:nvSpPr>
        <p:spPr>
          <a:xfrm>
            <a:off x="3557888" y="1459468"/>
            <a:ext cx="4138312" cy="369332"/>
          </a:xfrm>
          <a:prstGeom prst="rect">
            <a:avLst/>
          </a:prstGeom>
        </p:spPr>
        <p:txBody>
          <a:bodyPr wrap="none">
            <a:spAutoFit/>
          </a:bodyPr>
          <a:lstStyle/>
          <a:p>
            <a:r>
              <a:rPr lang="en-GB" b="1" u="sng" dirty="0">
                <a:hlinkClick r:id="rId9"/>
              </a:rPr>
              <a:t>http://cds.cern.ch/record/2784893/files/</a:t>
            </a:r>
            <a:endParaRPr lang="en-GB" b="1" dirty="0"/>
          </a:p>
        </p:txBody>
      </p:sp>
    </p:spTree>
    <p:extLst>
      <p:ext uri="{BB962C8B-B14F-4D97-AF65-F5344CB8AC3E}">
        <p14:creationId xmlns:p14="http://schemas.microsoft.com/office/powerpoint/2010/main" val="3076592564"/>
      </p:ext>
    </p:extLst>
  </p:cSld>
  <p:clrMapOvr>
    <a:masterClrMapping/>
  </p:clrMapOvr>
  <mc:AlternateContent xmlns:mc="http://schemas.openxmlformats.org/markup-compatibility/2006" xmlns:p14="http://schemas.microsoft.com/office/powerpoint/2010/main">
    <mc:Choice Requires="p14">
      <p:transition p14:dur="10">
        <p:circle/>
      </p:transition>
    </mc:Choice>
    <mc:Fallback xmlns="">
      <p:transition>
        <p:circl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77444</TotalTime>
  <Words>3477</Words>
  <Application>Microsoft Office PowerPoint</Application>
  <PresentationFormat>On-screen Show (4:3)</PresentationFormat>
  <Paragraphs>257</Paragraphs>
  <Slides>22</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Symbol</vt:lpstr>
      <vt:lpstr>Wingdings</vt:lpstr>
      <vt:lpstr>Office Theme</vt:lpstr>
      <vt:lpstr>Detector R&amp;D plans: the ECFA R&amp;D Roadmap  P. Allport Birmingham   FCC-UK-hh: Half-day Meeting  (Schuster Lab, Manchester , 8/07/2022)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Conclusions and Observations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 Allport</dc:creator>
  <cp:lastModifiedBy>Philip Allport (Physics and Astronomy)</cp:lastModifiedBy>
  <cp:revision>1211</cp:revision>
  <cp:lastPrinted>2020-10-04T08:35:21Z</cp:lastPrinted>
  <dcterms:created xsi:type="dcterms:W3CDTF">2006-08-16T00:00:00Z</dcterms:created>
  <dcterms:modified xsi:type="dcterms:W3CDTF">2022-07-08T06:54:04Z</dcterms:modified>
</cp:coreProperties>
</file>