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3" r:id="rId2"/>
  </p:sldMasterIdLst>
  <p:notesMasterIdLst>
    <p:notesMasterId r:id="rId45"/>
  </p:notesMasterIdLst>
  <p:handoutMasterIdLst>
    <p:handoutMasterId r:id="rId46"/>
  </p:handoutMasterIdLst>
  <p:sldIdLst>
    <p:sldId id="554" r:id="rId3"/>
    <p:sldId id="840" r:id="rId4"/>
    <p:sldId id="841" r:id="rId5"/>
    <p:sldId id="842" r:id="rId6"/>
    <p:sldId id="843" r:id="rId7"/>
    <p:sldId id="844" r:id="rId8"/>
    <p:sldId id="845" r:id="rId9"/>
    <p:sldId id="846" r:id="rId10"/>
    <p:sldId id="848" r:id="rId11"/>
    <p:sldId id="849" r:id="rId12"/>
    <p:sldId id="850" r:id="rId13"/>
    <p:sldId id="847" r:id="rId14"/>
    <p:sldId id="851" r:id="rId15"/>
    <p:sldId id="852" r:id="rId16"/>
    <p:sldId id="853" r:id="rId17"/>
    <p:sldId id="855" r:id="rId18"/>
    <p:sldId id="854" r:id="rId19"/>
    <p:sldId id="677" r:id="rId20"/>
    <p:sldId id="826" r:id="rId21"/>
    <p:sldId id="858" r:id="rId22"/>
    <p:sldId id="859" r:id="rId23"/>
    <p:sldId id="857" r:id="rId24"/>
    <p:sldId id="864" r:id="rId25"/>
    <p:sldId id="863" r:id="rId26"/>
    <p:sldId id="865" r:id="rId27"/>
    <p:sldId id="866" r:id="rId28"/>
    <p:sldId id="803" r:id="rId29"/>
    <p:sldId id="282" r:id="rId30"/>
    <p:sldId id="827" r:id="rId31"/>
    <p:sldId id="825" r:id="rId32"/>
    <p:sldId id="830" r:id="rId33"/>
    <p:sldId id="823" r:id="rId34"/>
    <p:sldId id="837" r:id="rId35"/>
    <p:sldId id="832" r:id="rId36"/>
    <p:sldId id="833" r:id="rId37"/>
    <p:sldId id="856" r:id="rId38"/>
    <p:sldId id="834" r:id="rId39"/>
    <p:sldId id="838" r:id="rId40"/>
    <p:sldId id="839" r:id="rId41"/>
    <p:sldId id="722" r:id="rId42"/>
    <p:sldId id="760" r:id="rId43"/>
    <p:sldId id="520" r:id="rId44"/>
  </p:sldIdLst>
  <p:sldSz cx="9144000" cy="6858000" type="screen4x3"/>
  <p:notesSz cx="7102475" cy="10231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99"/>
    <a:srgbClr val="0000FF"/>
    <a:srgbClr val="ECE106"/>
    <a:srgbClr val="FF0066"/>
    <a:srgbClr val="FF6600"/>
    <a:srgbClr val="009900"/>
    <a:srgbClr val="0066FF"/>
    <a:srgbClr val="FFFFCC"/>
    <a:srgbClr val="800000"/>
    <a:srgbClr val="FFFF00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0251" autoAdjust="0"/>
  </p:normalViewPr>
  <p:slideViewPr>
    <p:cSldViewPr>
      <p:cViewPr varScale="1">
        <p:scale>
          <a:sx n="53" d="100"/>
          <a:sy n="53" d="100"/>
        </p:scale>
        <p:origin x="-772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6560"/>
    </p:cViewPr>
  </p:sorterViewPr>
  <p:notesViewPr>
    <p:cSldViewPr>
      <p:cViewPr varScale="1">
        <p:scale>
          <a:sx n="44" d="100"/>
          <a:sy n="44" d="100"/>
        </p:scale>
        <p:origin x="-2424" y="-91"/>
      </p:cViewPr>
      <p:guideLst>
        <p:guide orient="horz" pos="3223"/>
        <p:guide pos="2237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viewProps" Target="view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951" cy="5110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022937" y="1"/>
            <a:ext cx="3077951" cy="5110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80D4AD-B982-416B-A146-E16FD848B148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718835"/>
            <a:ext cx="3077951" cy="5110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022937" y="9718835"/>
            <a:ext cx="3077951" cy="5110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35556-22AD-4D23-B869-DD8DF2034EE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34130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077739" cy="511572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3093" y="1"/>
            <a:ext cx="3077739" cy="511572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E7A1BB4D-9B76-405F-88D9-83048B330A62}" type="datetimeFigureOut">
              <a:rPr lang="en-GB" smtClean="0"/>
              <a:t>29/11/2021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93775" y="768350"/>
            <a:ext cx="5114925" cy="3835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10248" y="4859933"/>
            <a:ext cx="5681980" cy="4604147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8091"/>
            <a:ext cx="3077739" cy="511572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3093" y="9718091"/>
            <a:ext cx="3077739" cy="511572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9553F55D-4D7B-4F45-8C16-225C2FCDB57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7618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3F55D-4D7B-4F45-8C16-225C2FCDB573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845800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937" y="9718835"/>
            <a:ext cx="3077951" cy="511016"/>
          </a:xfrm>
          <a:prstGeom prst="rect">
            <a:avLst/>
          </a:prstGeom>
        </p:spPr>
        <p:txBody>
          <a:bodyPr/>
          <a:lstStyle/>
          <a:p>
            <a:fld id="{9553F55D-4D7B-4F45-8C16-225C2FCDB573}" type="slidenum">
              <a:rPr lang="en-GB" smtClean="0"/>
              <a:t>27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427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3F55D-4D7B-4F45-8C16-225C2FCDB573}" type="slidenum">
              <a:rPr lang="en-GB" smtClean="0"/>
              <a:t>28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4278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66402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937" y="9718835"/>
            <a:ext cx="3077951" cy="511016"/>
          </a:xfrm>
          <a:prstGeom prst="rect">
            <a:avLst/>
          </a:prstGeom>
        </p:spPr>
        <p:txBody>
          <a:bodyPr/>
          <a:lstStyle/>
          <a:p>
            <a:fld id="{9553F55D-4D7B-4F45-8C16-225C2FCDB573}" type="slidenum">
              <a:rPr lang="en-GB" smtClean="0"/>
              <a:t>39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4278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3F55D-4D7B-4F45-8C16-225C2FCDB573}" type="slidenum">
              <a:rPr lang="en-GB" smtClean="0"/>
              <a:t>40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744278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3980B3-A169-49B7-B233-36BD369345E3}" type="slidenum">
              <a:rPr lang="en-GB" smtClean="0"/>
              <a:t>41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61286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93775" y="768350"/>
            <a:ext cx="5114925" cy="38354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553F55D-4D7B-4F45-8C16-225C2FCDB573}" type="slidenum">
              <a:rPr lang="en-GB" smtClean="0"/>
              <a:t>42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604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-604838" y="0"/>
            <a:ext cx="4592638" cy="344487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4022305" y="9717658"/>
            <a:ext cx="3078513" cy="512144"/>
          </a:xfrm>
          <a:prstGeom prst="rect">
            <a:avLst/>
          </a:prstGeom>
        </p:spPr>
        <p:txBody>
          <a:bodyPr lIns="97347" tIns="48674" rIns="97347" bIns="48674"/>
          <a:lstStyle/>
          <a:p>
            <a:fld id="{9553F55D-4D7B-4F45-8C16-225C2FCDB573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91603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33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6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6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ud"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609600" y="1752609"/>
            <a:ext cx="8229600" cy="4525963"/>
          </a:xfrm>
          <a:prstGeom prst="rect">
            <a:avLst/>
          </a:prstGeom>
        </p:spPr>
        <p:txBody>
          <a:bodyPr vert="horz" lIns="91417" tIns="45709" rIns="91417" bIns="45709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0618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484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2572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7200800" cy="1728192"/>
          </a:xfrm>
        </p:spPr>
        <p:txBody>
          <a:bodyPr anchor="b"/>
          <a:lstStyle>
            <a:lvl1pPr>
              <a:defRPr baseline="0">
                <a:solidFill>
                  <a:srgbClr val="0A648F"/>
                </a:solidFill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0"/>
          </p:nvPr>
        </p:nvSpPr>
        <p:spPr>
          <a:xfrm>
            <a:off x="394844" y="3212854"/>
            <a:ext cx="7201495" cy="1152525"/>
          </a:xfrm>
        </p:spPr>
        <p:txBody>
          <a:bodyPr/>
          <a:lstStyle>
            <a:lvl1pPr marL="0" indent="0">
              <a:buNone/>
              <a:defRPr sz="2400" b="0"/>
            </a:lvl1pPr>
            <a:lvl2pPr marL="457200" indent="0">
              <a:buNone/>
              <a:defRPr b="0"/>
            </a:lvl2pPr>
            <a:lvl3pPr marL="914400" indent="0">
              <a:buNone/>
              <a:defRPr b="0"/>
            </a:lvl3pPr>
            <a:lvl4pPr marL="1371600" indent="0">
              <a:buNone/>
              <a:defRPr b="0"/>
            </a:lvl4pPr>
            <a:lvl5pPr marL="1828800" indent="0">
              <a:buNone/>
              <a:defRPr b="0"/>
            </a:lvl5pPr>
          </a:lstStyle>
          <a:p>
            <a:pPr lvl="0"/>
            <a:r>
              <a:rPr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1018778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116632"/>
            <a:ext cx="8567613" cy="864096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6" y="980728"/>
            <a:ext cx="8567612" cy="4752528"/>
          </a:xfrm>
        </p:spPr>
        <p:txBody>
          <a:bodyPr/>
          <a:lstStyle>
            <a:lvl1pPr>
              <a:defRPr sz="1800" b="0"/>
            </a:lvl1pPr>
            <a:lvl2pPr>
              <a:defRPr sz="1600" b="0"/>
            </a:lvl2pPr>
            <a:lvl3pPr>
              <a:defRPr sz="1600" b="0"/>
            </a:lvl3pPr>
            <a:lvl4pPr>
              <a:defRPr sz="1600" b="0"/>
            </a:lvl4pPr>
            <a:lvl5pPr>
              <a:defRPr sz="1600" b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ECECEC">
                    <a:tint val="75000"/>
                  </a:srgbClr>
                </a:solidFill>
              </a:rPr>
              <a:t>Laura Gonella | UoB seminar | 24 November 2021</a:t>
            </a:r>
            <a:endParaRPr lang="en-US" dirty="0">
              <a:solidFill>
                <a:srgbClr val="ECECEC">
                  <a:tint val="75000"/>
                </a:srgbClr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07087" y="64482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F66AC-06AD-5D4D-B499-BCF1FB165643}" type="slidenum">
              <a:rPr lang="en-US" smtClean="0">
                <a:solidFill>
                  <a:srgbClr val="ECECE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CECE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46287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116632"/>
            <a:ext cx="8567613" cy="864096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876" y="980728"/>
            <a:ext cx="4283806" cy="4752528"/>
          </a:xfrm>
        </p:spPr>
        <p:txBody>
          <a:bodyPr/>
          <a:lstStyle>
            <a:lvl1pPr>
              <a:defRPr b="0"/>
            </a:lvl1pPr>
            <a:lvl2pPr>
              <a:defRPr sz="1600" b="0"/>
            </a:lvl2pPr>
            <a:lvl3pPr>
              <a:defRPr sz="1600" b="0"/>
            </a:lvl3pPr>
            <a:lvl4pPr>
              <a:defRPr sz="1600" b="0"/>
            </a:lvl4pPr>
            <a:lvl5pPr>
              <a:defRPr sz="1600" b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idx="10"/>
          </p:nvPr>
        </p:nvSpPr>
        <p:spPr>
          <a:xfrm>
            <a:off x="4680681" y="980728"/>
            <a:ext cx="4283806" cy="4752528"/>
          </a:xfrm>
        </p:spPr>
        <p:txBody>
          <a:bodyPr/>
          <a:lstStyle>
            <a:lvl1pPr>
              <a:defRPr b="0"/>
            </a:lvl1pPr>
            <a:lvl2pPr>
              <a:defRPr sz="1600" b="0"/>
            </a:lvl2pPr>
            <a:lvl3pPr>
              <a:defRPr sz="1600" b="0"/>
            </a:lvl3pPr>
            <a:lvl4pPr>
              <a:defRPr sz="1600" b="0"/>
            </a:lvl4pPr>
            <a:lvl5pPr>
              <a:defRPr sz="1600" b="0"/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>
                <a:solidFill>
                  <a:srgbClr val="ECECEC">
                    <a:tint val="75000"/>
                  </a:srgbClr>
                </a:solidFill>
              </a:rPr>
              <a:t>Laura Gonella | UoB seminar | 24 November 2021</a:t>
            </a:r>
            <a:endParaRPr lang="en-US" dirty="0">
              <a:solidFill>
                <a:srgbClr val="ECECEC">
                  <a:tint val="75000"/>
                </a:srgbClr>
              </a:solidFill>
            </a:endParaRPr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07087" y="64482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F66AC-06AD-5D4D-B499-BCF1FB165643}" type="slidenum">
              <a:rPr lang="en-US" smtClean="0">
                <a:solidFill>
                  <a:srgbClr val="ECECE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CECE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2635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nd Content">
    <p:bg>
      <p:bgPr>
        <a:blipFill dpi="0" rotWithShape="0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6875" y="116632"/>
            <a:ext cx="8567613" cy="864096"/>
          </a:xfrm>
        </p:spPr>
        <p:txBody>
          <a:bodyPr/>
          <a:lstStyle>
            <a:lvl1pPr>
              <a:defRPr>
                <a:latin typeface="Georgia"/>
                <a:cs typeface="Georgia"/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ECECEC">
                    <a:tint val="75000"/>
                  </a:srgbClr>
                </a:solidFill>
              </a:rPr>
              <a:t>Laura Gonella | UoB seminar | 24 November 2021</a:t>
            </a:r>
            <a:endParaRPr lang="en-US" dirty="0">
              <a:solidFill>
                <a:srgbClr val="ECECEC">
                  <a:tint val="75000"/>
                </a:srgbClr>
              </a:solidFill>
            </a:endParaRPr>
          </a:p>
        </p:txBody>
      </p:sp>
      <p:sp>
        <p:nvSpPr>
          <p:cNvPr id="5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07087" y="64482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4F66AC-06AD-5D4D-B499-BCF1FB165643}" type="slidenum">
              <a:rPr lang="en-US" smtClean="0">
                <a:solidFill>
                  <a:srgbClr val="ECECEC">
                    <a:tint val="75000"/>
                  </a:srgbClr>
                </a:solidFill>
              </a:rPr>
              <a:pPr/>
              <a:t>‹#›</a:t>
            </a:fld>
            <a:endParaRPr lang="en-US">
              <a:solidFill>
                <a:srgbClr val="ECECEC">
                  <a:tint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9583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8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3" y="273058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11/29/2021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8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8"/>
            <a:ext cx="2133600" cy="365125"/>
          </a:xfrm>
          <a:prstGeom prst="rect">
            <a:avLst/>
          </a:prstGeo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4.jpe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 cstate="print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76208"/>
            <a:ext cx="7239000" cy="11237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295401"/>
            <a:ext cx="8534400" cy="4800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0"/>
            <a:ext cx="1066800" cy="8321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Date Placeholder 3"/>
          <p:cNvSpPr txBox="1">
            <a:spLocks/>
          </p:cNvSpPr>
          <p:nvPr/>
        </p:nvSpPr>
        <p:spPr>
          <a:xfrm>
            <a:off x="0" y="65690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25/11/2021</a:t>
            </a:r>
            <a:endParaRPr lang="en-US" dirty="0"/>
          </a:p>
        </p:txBody>
      </p:sp>
      <p:sp>
        <p:nvSpPr>
          <p:cNvPr id="10" name="Footer Placeholder 4"/>
          <p:cNvSpPr txBox="1">
            <a:spLocks/>
          </p:cNvSpPr>
          <p:nvPr/>
        </p:nvSpPr>
        <p:spPr>
          <a:xfrm>
            <a:off x="1447800" y="6569083"/>
            <a:ext cx="640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>
                <a:solidFill>
                  <a:schemeClr val="tx1">
                    <a:tint val="75000"/>
                  </a:schemeClr>
                </a:solidFill>
              </a:rPr>
              <a:t>FCC</a:t>
            </a:r>
            <a:r>
              <a:rPr lang="en-US" sz="1200" baseline="0" dirty="0" smtClean="0">
                <a:solidFill>
                  <a:schemeClr val="tx1">
                    <a:tint val="75000"/>
                  </a:schemeClr>
                </a:solidFill>
              </a:rPr>
              <a:t> Detector R&amp;D:  Phil Allport </a:t>
            </a:r>
            <a:endParaRPr lang="en-US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934200" y="656908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 descr="C:\Users\sp\Desktop\BILPA Website V2\images\BILPABanner.png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61800"/>
            <a:ext cx="1524000" cy="35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b="1" kern="1200">
          <a:solidFill>
            <a:srgbClr val="00B0F0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•"/>
        <a:defRPr sz="2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–"/>
        <a:defRPr sz="24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•"/>
        <a:defRPr sz="20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–"/>
        <a:defRPr sz="1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Clr>
          <a:srgbClr val="FF0000"/>
        </a:buClr>
        <a:buFont typeface="Arial" pitchFamily="34" charset="0"/>
        <a:buChar char="»"/>
        <a:defRPr sz="1800" b="1" kern="1200">
          <a:solidFill>
            <a:schemeClr val="tx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>
            <a:extLst>
              <a:ext uri="{FF2B5EF4-FFF2-40B4-BE49-F238E27FC236}">
                <a16:creationId xmlns="" xmlns:a16="http://schemas.microsoft.com/office/drawing/2014/main" id="{05B62A26-E548-5B43-A7FE-DB1FA37119E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396876" y="116632"/>
            <a:ext cx="8567612" cy="864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GB" altLang="en-US" dirty="0"/>
          </a:p>
        </p:txBody>
      </p:sp>
      <p:sp>
        <p:nvSpPr>
          <p:cNvPr id="1027" name="Rectangle 3">
            <a:extLst>
              <a:ext uri="{FF2B5EF4-FFF2-40B4-BE49-F238E27FC236}">
                <a16:creationId xmlns="" xmlns:a16="http://schemas.microsoft.com/office/drawing/2014/main" id="{4328626F-3733-7F43-950E-9CE94F72635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980730"/>
            <a:ext cx="8567613" cy="4968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 dirty="0"/>
              <a:t>Click to edit Master text styles</a:t>
            </a:r>
          </a:p>
          <a:p>
            <a:pPr lvl="1"/>
            <a:r>
              <a:rPr lang="en-GB" altLang="en-US" dirty="0"/>
              <a:t>Second level</a:t>
            </a:r>
          </a:p>
          <a:p>
            <a:pPr lvl="2"/>
            <a:r>
              <a:rPr lang="en-GB" altLang="en-US" dirty="0"/>
              <a:t>Third level</a:t>
            </a:r>
          </a:p>
          <a:p>
            <a:pPr lvl="3"/>
            <a:r>
              <a:rPr lang="en-GB" altLang="en-US" dirty="0"/>
              <a:t>Fourth level</a:t>
            </a:r>
          </a:p>
          <a:p>
            <a:pPr lvl="4"/>
            <a:r>
              <a:rPr lang="en-GB" altLang="en-US" dirty="0"/>
              <a:t>Fifth level</a:t>
            </a: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396874" y="6448256"/>
            <a:ext cx="5399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b="1">
                <a:solidFill>
                  <a:srgbClr val="ECECEC">
                    <a:tint val="75000"/>
                  </a:srgbClr>
                </a:solidFill>
                <a:ea typeface="ＭＳ Ｐゴシック" charset="0"/>
              </a:rPr>
              <a:t>Laura Gonella | UoB seminar | 24 November 2021</a:t>
            </a:r>
            <a:endParaRPr lang="en-US" b="1" dirty="0">
              <a:solidFill>
                <a:srgbClr val="ECECEC">
                  <a:tint val="75000"/>
                </a:srgbClr>
              </a:solidFill>
              <a:ea typeface="ＭＳ Ｐゴシック" charset="0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6907087" y="644825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04F66AC-06AD-5D4D-B499-BCF1FB165643}" type="slidenum">
              <a:rPr lang="en-US" b="1" smtClean="0">
                <a:solidFill>
                  <a:srgbClr val="ECECEC">
                    <a:tint val="75000"/>
                  </a:srgbClr>
                </a:solidFill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srgbClr val="ECECEC">
                  <a:tint val="75000"/>
                </a:srgbClr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92275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0A648F"/>
          </a:solidFill>
          <a:latin typeface="Georgia"/>
          <a:ea typeface="MS PGothic" pitchFamily="34" charset="-128"/>
          <a:cs typeface="Georgia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0A648F"/>
          </a:solidFill>
          <a:latin typeface="Georgia" charset="0"/>
          <a:ea typeface="MS PGothic" pitchFamily="34" charset="-128"/>
          <a:cs typeface="Georgia" pitchFamily="18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0A648F"/>
        </a:buClr>
        <a:buSzPct val="80000"/>
        <a:buFont typeface="Wingdings" pitchFamily="2" charset="2"/>
        <a:buChar char="o"/>
        <a:defRPr sz="1800">
          <a:solidFill>
            <a:schemeClr val="bg1"/>
          </a:solidFill>
          <a:latin typeface="+mn-lt"/>
          <a:ea typeface="MS PGothic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0A648F"/>
        </a:buClr>
        <a:buChar char="–"/>
        <a:defRPr sz="1600">
          <a:solidFill>
            <a:schemeClr val="bg1"/>
          </a:solidFill>
          <a:latin typeface="+mn-lt"/>
          <a:ea typeface="MS PGothic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0A648F"/>
        </a:buClr>
        <a:buSzPct val="65000"/>
        <a:buFont typeface="Wingdings" pitchFamily="2" charset="2"/>
        <a:buChar char="o"/>
        <a:defRPr sz="1600">
          <a:solidFill>
            <a:schemeClr val="bg1"/>
          </a:solidFill>
          <a:latin typeface="+mn-lt"/>
          <a:ea typeface="MS PGothic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0A648F"/>
        </a:buClr>
        <a:buSzPct val="80000"/>
        <a:buChar char="–"/>
        <a:defRPr sz="1600">
          <a:solidFill>
            <a:schemeClr val="bg1"/>
          </a:solidFill>
          <a:latin typeface="+mn-lt"/>
          <a:ea typeface="MS PGothic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0A648F"/>
        </a:buClr>
        <a:buSzPct val="90000"/>
        <a:buChar char="»"/>
        <a:defRPr sz="1600">
          <a:solidFill>
            <a:schemeClr val="bg1"/>
          </a:solidFill>
          <a:latin typeface="+mn-lt"/>
          <a:ea typeface="MS PGothic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CCFFFF"/>
        </a:buClr>
        <a:buSzPct val="90000"/>
        <a:buChar char="»"/>
        <a:defRPr sz="28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10" Type="http://schemas.openxmlformats.org/officeDocument/2006/relationships/hyperlink" Target="https://fcc-cdr.web.cern.ch/" TargetMode="External"/><Relationship Id="rId4" Type="http://schemas.openxmlformats.org/officeDocument/2006/relationships/image" Target="../media/image8.jpeg"/><Relationship Id="rId9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1085137/" TargetMode="External"/><Relationship Id="rId2" Type="http://schemas.openxmlformats.org/officeDocument/2006/relationships/hyperlink" Target="https://indico.cern.ch/e/ECFADetectorRDRoadmap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image" Target="../media/image57.png"/><Relationship Id="rId7" Type="http://schemas.openxmlformats.org/officeDocument/2006/relationships/image" Target="../media/image5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5" Type="http://schemas.openxmlformats.org/officeDocument/2006/relationships/image" Target="../media/image59.jpeg"/><Relationship Id="rId4" Type="http://schemas.openxmlformats.org/officeDocument/2006/relationships/image" Target="../media/image58.png"/><Relationship Id="rId9" Type="http://schemas.openxmlformats.org/officeDocument/2006/relationships/hyperlink" Target="https://indico.cern.ch/event/960851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3" Type="http://schemas.openxmlformats.org/officeDocument/2006/relationships/image" Target="../media/image30.png"/><Relationship Id="rId7" Type="http://schemas.openxmlformats.org/officeDocument/2006/relationships/image" Target="../media/image6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Relationship Id="rId9" Type="http://schemas.openxmlformats.org/officeDocument/2006/relationships/image" Target="../media/image6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4.png"/><Relationship Id="rId7" Type="http://schemas.openxmlformats.org/officeDocument/2006/relationships/hyperlink" Target="https://fcc-cdr.web.cern.ch/#FCCEE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indico.cern.ch/event/994685/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31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5.png"/><Relationship Id="rId4" Type="http://schemas.openxmlformats.org/officeDocument/2006/relationships/hyperlink" Target="https://doi.org/10.1038/s42254-019-0081-z" TargetMode="Externa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png"/><Relationship Id="rId7" Type="http://schemas.openxmlformats.org/officeDocument/2006/relationships/image" Target="../media/image8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9.png"/><Relationship Id="rId5" Type="http://schemas.openxmlformats.org/officeDocument/2006/relationships/image" Target="../media/image78.png"/><Relationship Id="rId4" Type="http://schemas.openxmlformats.org/officeDocument/2006/relationships/image" Target="../media/image77.png"/><Relationship Id="rId9" Type="http://schemas.openxmlformats.org/officeDocument/2006/relationships/hyperlink" Target="https://indico.cern.ch/event/468486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7" Type="http://schemas.openxmlformats.org/officeDocument/2006/relationships/image" Target="../media/image8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40.png"/><Relationship Id="rId5" Type="http://schemas.openxmlformats.org/officeDocument/2006/relationships/hyperlink" Target="https://indico.cern.ch/event/838435/contributions/3672992/attachments/1970363/3277344/LargeSiliconSystems_v2.pdf" TargetMode="External"/><Relationship Id="rId4" Type="http://schemas.openxmlformats.org/officeDocument/2006/relationships/image" Target="../media/image8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indico.cern.ch/event/994685/" TargetMode="Externa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6.png"/><Relationship Id="rId4" Type="http://schemas.openxmlformats.org/officeDocument/2006/relationships/image" Target="../media/image57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7.png"/><Relationship Id="rId7" Type="http://schemas.openxmlformats.org/officeDocument/2006/relationships/image" Target="../media/image90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9.png"/><Relationship Id="rId5" Type="http://schemas.openxmlformats.org/officeDocument/2006/relationships/image" Target="../media/image88.png"/><Relationship Id="rId4" Type="http://schemas.openxmlformats.org/officeDocument/2006/relationships/hyperlink" Target="https://www.marketsandmarkets.com/Market-Reports/cmos-image-sensor-market-252212367.html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1.png"/><Relationship Id="rId5" Type="http://schemas.openxmlformats.org/officeDocument/2006/relationships/image" Target="../media/image100.jpeg"/><Relationship Id="rId4" Type="http://schemas.openxmlformats.org/officeDocument/2006/relationships/image" Target="../media/image99.png"/><Relationship Id="rId9" Type="http://schemas.openxmlformats.org/officeDocument/2006/relationships/image" Target="../media/image89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02/mp.13971" TargetMode="External"/><Relationship Id="rId3" Type="http://schemas.openxmlformats.org/officeDocument/2006/relationships/image" Target="../media/image106.png"/><Relationship Id="rId7" Type="http://schemas.openxmlformats.org/officeDocument/2006/relationships/image" Target="../media/image110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9.png"/><Relationship Id="rId5" Type="http://schemas.openxmlformats.org/officeDocument/2006/relationships/image" Target="../media/image108.png"/><Relationship Id="rId4" Type="http://schemas.openxmlformats.org/officeDocument/2006/relationships/image" Target="../media/image107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8/1748-0221/14/06/C06019" TargetMode="External"/><Relationship Id="rId2" Type="http://schemas.openxmlformats.org/officeDocument/2006/relationships/image" Target="../media/image111.emf"/><Relationship Id="rId1" Type="http://schemas.openxmlformats.org/officeDocument/2006/relationships/slideLayout" Target="../slideLayouts/slideLayout1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5.png"/><Relationship Id="rId5" Type="http://schemas.openxmlformats.org/officeDocument/2006/relationships/image" Target="../media/image114.png"/><Relationship Id="rId4" Type="http://schemas.openxmlformats.org/officeDocument/2006/relationships/image" Target="../media/image113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7" Type="http://schemas.openxmlformats.org/officeDocument/2006/relationships/image" Target="../media/image11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8.png"/><Relationship Id="rId5" Type="http://schemas.openxmlformats.org/officeDocument/2006/relationships/hyperlink" Target="https://www.nber.org/chapters/c13897" TargetMode="External"/><Relationship Id="rId4" Type="http://schemas.openxmlformats.org/officeDocument/2006/relationships/image" Target="../media/image117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5.jpeg"/><Relationship Id="rId13" Type="http://schemas.openxmlformats.org/officeDocument/2006/relationships/image" Target="../media/image130.png"/><Relationship Id="rId18" Type="http://schemas.openxmlformats.org/officeDocument/2006/relationships/image" Target="../media/image136.png"/><Relationship Id="rId3" Type="http://schemas.openxmlformats.org/officeDocument/2006/relationships/image" Target="../media/image120.png"/><Relationship Id="rId7" Type="http://schemas.openxmlformats.org/officeDocument/2006/relationships/image" Target="../media/image124.jpeg"/><Relationship Id="rId12" Type="http://schemas.openxmlformats.org/officeDocument/2006/relationships/image" Target="../media/image129.png"/><Relationship Id="rId17" Type="http://schemas.openxmlformats.org/officeDocument/2006/relationships/image" Target="../media/image135.jpeg"/><Relationship Id="rId2" Type="http://schemas.openxmlformats.org/officeDocument/2006/relationships/notesSlide" Target="../notesSlides/notesSlide20.xml"/><Relationship Id="rId16" Type="http://schemas.openxmlformats.org/officeDocument/2006/relationships/image" Target="../media/image1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3.png"/><Relationship Id="rId11" Type="http://schemas.openxmlformats.org/officeDocument/2006/relationships/image" Target="../media/image128.png"/><Relationship Id="rId5" Type="http://schemas.openxmlformats.org/officeDocument/2006/relationships/image" Target="../media/image122.jpeg"/><Relationship Id="rId15" Type="http://schemas.openxmlformats.org/officeDocument/2006/relationships/image" Target="../media/image133.gif"/><Relationship Id="rId10" Type="http://schemas.openxmlformats.org/officeDocument/2006/relationships/image" Target="../media/image127.jpeg"/><Relationship Id="rId4" Type="http://schemas.openxmlformats.org/officeDocument/2006/relationships/image" Target="../media/image121.png"/><Relationship Id="rId9" Type="http://schemas.openxmlformats.org/officeDocument/2006/relationships/image" Target="../media/image126.wmf"/><Relationship Id="rId14" Type="http://schemas.openxmlformats.org/officeDocument/2006/relationships/image" Target="../media/image13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20.png"/><Relationship Id="rId7" Type="http://schemas.openxmlformats.org/officeDocument/2006/relationships/image" Target="../media/image2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hyperlink" Target="https://indico.cern.ch/event/994685/" TargetMode="External"/><Relationship Id="rId9" Type="http://schemas.openxmlformats.org/officeDocument/2006/relationships/hyperlink" Target="https://arxiv.org/abs/2007.14491" TargetMode="External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1.png"/><Relationship Id="rId13" Type="http://schemas.openxmlformats.org/officeDocument/2006/relationships/image" Target="../media/image146.jpeg"/><Relationship Id="rId3" Type="http://schemas.openxmlformats.org/officeDocument/2006/relationships/image" Target="../media/image120.png"/><Relationship Id="rId7" Type="http://schemas.openxmlformats.org/officeDocument/2006/relationships/image" Target="../media/image140.png"/><Relationship Id="rId12" Type="http://schemas.openxmlformats.org/officeDocument/2006/relationships/image" Target="../media/image14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9.png"/><Relationship Id="rId11" Type="http://schemas.openxmlformats.org/officeDocument/2006/relationships/image" Target="../media/image144.png"/><Relationship Id="rId5" Type="http://schemas.openxmlformats.org/officeDocument/2006/relationships/image" Target="../media/image138.png"/><Relationship Id="rId15" Type="http://schemas.openxmlformats.org/officeDocument/2006/relationships/image" Target="../media/image148.png"/><Relationship Id="rId10" Type="http://schemas.openxmlformats.org/officeDocument/2006/relationships/image" Target="../media/image143.jpeg"/><Relationship Id="rId4" Type="http://schemas.openxmlformats.org/officeDocument/2006/relationships/image" Target="../media/image137.png"/><Relationship Id="rId9" Type="http://schemas.openxmlformats.org/officeDocument/2006/relationships/image" Target="../media/image142.png"/><Relationship Id="rId14" Type="http://schemas.openxmlformats.org/officeDocument/2006/relationships/image" Target="../media/image147.png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3.png"/><Relationship Id="rId3" Type="http://schemas.openxmlformats.org/officeDocument/2006/relationships/image" Target="../media/image149.jpeg"/><Relationship Id="rId7" Type="http://schemas.openxmlformats.org/officeDocument/2006/relationships/hyperlink" Target="https://indico.cern.ch/event/468486/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Relationship Id="rId9" Type="http://schemas.openxmlformats.org/officeDocument/2006/relationships/image" Target="../media/image154.jpe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9.jpeg"/><Relationship Id="rId3" Type="http://schemas.openxmlformats.org/officeDocument/2006/relationships/image" Target="../media/image155.png"/><Relationship Id="rId7" Type="http://schemas.openxmlformats.org/officeDocument/2006/relationships/image" Target="../media/image1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8.png"/><Relationship Id="rId5" Type="http://schemas.openxmlformats.org/officeDocument/2006/relationships/image" Target="../media/image157.png"/><Relationship Id="rId4" Type="http://schemas.openxmlformats.org/officeDocument/2006/relationships/image" Target="../media/image156.png"/><Relationship Id="rId9" Type="http://schemas.openxmlformats.org/officeDocument/2006/relationships/hyperlink" Target="https://indico.cern.ch/event/803258/contributions/3582758/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6.png"/><Relationship Id="rId7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arxiv.org/abs/2007.14491" TargetMode="External"/><Relationship Id="rId5" Type="http://schemas.openxmlformats.org/officeDocument/2006/relationships/image" Target="../media/image28.png"/><Relationship Id="rId10" Type="http://schemas.openxmlformats.org/officeDocument/2006/relationships/image" Target="../media/image32.png"/><Relationship Id="rId4" Type="http://schemas.openxmlformats.org/officeDocument/2006/relationships/image" Target="../media/image27.png"/><Relationship Id="rId9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994685/" TargetMode="External"/><Relationship Id="rId3" Type="http://schemas.openxmlformats.org/officeDocument/2006/relationships/image" Target="../media/image33.png"/><Relationship Id="rId7" Type="http://schemas.openxmlformats.org/officeDocument/2006/relationships/hyperlink" Target="https://fcc-cdr.web.cern.ch/#FCCHH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fcc-cdr.web.cern.ch/#FCCHH" TargetMode="External"/><Relationship Id="rId3" Type="http://schemas.openxmlformats.org/officeDocument/2006/relationships/hyperlink" Target="https://indico.cern.ch/event/994685/" TargetMode="External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dx.doi.org/10.1098/rsta.2014.0037" TargetMode="External"/><Relationship Id="rId7" Type="http://schemas.openxmlformats.org/officeDocument/2006/relationships/image" Target="../media/image45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ep-rnd.web.cern.ch/" TargetMode="External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1170000" y="0"/>
            <a:ext cx="7620000" cy="2133600"/>
          </a:xfrm>
        </p:spPr>
        <p:txBody>
          <a:bodyPr anchor="t">
            <a:normAutofit/>
          </a:bodyPr>
          <a:lstStyle/>
          <a:p>
            <a:r>
              <a:rPr lang="en-GB" sz="3200" b="0" dirty="0" smtClean="0"/>
              <a:t>FCC R&amp;D: Detector Developments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800" dirty="0" smtClean="0"/>
              <a:t/>
            </a:r>
            <a:br>
              <a:rPr lang="en-GB" sz="800" dirty="0" smtClean="0"/>
            </a:br>
            <a:r>
              <a:rPr lang="en-US" altLang="en-US" sz="1400" dirty="0">
                <a:solidFill>
                  <a:schemeClr val="tx1"/>
                </a:solidFill>
                <a:effectLst/>
              </a:rPr>
              <a:t>P. </a:t>
            </a:r>
            <a:r>
              <a:rPr lang="en-US" altLang="en-US" sz="1400" dirty="0" smtClean="0">
                <a:solidFill>
                  <a:schemeClr val="tx1"/>
                </a:solidFill>
                <a:effectLst/>
              </a:rPr>
              <a:t>Allport</a:t>
            </a:r>
            <a:r>
              <a:rPr lang="en-US" altLang="en-US" sz="1400" b="0" dirty="0" smtClean="0">
                <a:solidFill>
                  <a:schemeClr val="tx1"/>
                </a:solidFill>
                <a:effectLst/>
              </a:rPr>
              <a:t/>
            </a:r>
            <a:br>
              <a:rPr lang="en-US" altLang="en-US" sz="1400" b="0" dirty="0" smtClean="0">
                <a:solidFill>
                  <a:schemeClr val="tx1"/>
                </a:solidFill>
                <a:effectLst/>
              </a:rPr>
            </a:br>
            <a:r>
              <a:rPr lang="en-GB" sz="1600" dirty="0" smtClean="0">
                <a:solidFill>
                  <a:srgbClr val="C00000"/>
                </a:solidFill>
                <a:effectLst/>
              </a:rPr>
              <a:t>(Birmingham 1/12/2021) </a:t>
            </a:r>
            <a:r>
              <a:rPr lang="en-GB" sz="1800" b="0" dirty="0" smtClean="0">
                <a:solidFill>
                  <a:srgbClr val="C00000"/>
                </a:solidFill>
                <a:effectLst/>
              </a:rPr>
              <a:t/>
            </a:r>
            <a:br>
              <a:rPr lang="en-GB" sz="1800" b="0" dirty="0" smtClean="0">
                <a:solidFill>
                  <a:srgbClr val="C00000"/>
                </a:solidFill>
                <a:effectLst/>
              </a:rPr>
            </a:br>
            <a:r>
              <a:rPr lang="en-GB" sz="1800" b="0" dirty="0">
                <a:solidFill>
                  <a:srgbClr val="C00000"/>
                </a:solidFill>
                <a:effectLst/>
              </a:rPr>
              <a:t/>
            </a:r>
            <a:br>
              <a:rPr lang="en-GB" sz="1800" b="0" dirty="0">
                <a:solidFill>
                  <a:srgbClr val="C00000"/>
                </a:solidFill>
                <a:effectLst/>
              </a:rPr>
            </a:br>
            <a:endParaRPr lang="en-GB" sz="1800" b="0" dirty="0">
              <a:solidFill>
                <a:srgbClr val="C00000"/>
              </a:solidFill>
              <a:effectLst/>
            </a:endParaRPr>
          </a:p>
        </p:txBody>
      </p:sp>
      <p:sp>
        <p:nvSpPr>
          <p:cNvPr id="4" name="AutoShape 2" descr="Image result for CLIC_o3_v14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AutoShape 4" descr="Image result for CLIC_o3_v14&quot;"/>
          <p:cNvSpPr>
            <a:spLocks noChangeAspect="1" noChangeArrowheads="1"/>
          </p:cNvSpPr>
          <p:nvPr/>
        </p:nvSpPr>
        <p:spPr bwMode="auto">
          <a:xfrm>
            <a:off x="307975" y="79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AutoShape 6" descr="Image result for CLIC_o3_v14&quot;"/>
          <p:cNvSpPr>
            <a:spLocks noChangeAspect="1" noChangeArrowheads="1"/>
          </p:cNvSpPr>
          <p:nvPr/>
        </p:nvSpPr>
        <p:spPr bwMode="auto">
          <a:xfrm>
            <a:off x="460375" y="1603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AutoShape 8" descr="Image result for CLIC_o3_v14"/>
          <p:cNvSpPr>
            <a:spLocks noChangeAspect="1" noChangeArrowheads="1"/>
          </p:cNvSpPr>
          <p:nvPr/>
        </p:nvSpPr>
        <p:spPr bwMode="auto">
          <a:xfrm>
            <a:off x="612775" y="312741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4374" y="4762505"/>
            <a:ext cx="4253429" cy="1862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Isosceles Triangle 5"/>
          <p:cNvSpPr/>
          <p:nvPr/>
        </p:nvSpPr>
        <p:spPr>
          <a:xfrm rot="20119810">
            <a:off x="2974669" y="3141875"/>
            <a:ext cx="1212752" cy="644060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00"/>
            <a:ext cx="7924800" cy="4891912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</a:pPr>
            <a:r>
              <a:rPr lang="en-GB" sz="2000" dirty="0" smtClean="0"/>
              <a:t>Detector Concepts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FCC-</a:t>
            </a:r>
            <a:r>
              <a:rPr lang="en-GB" sz="1800" dirty="0" err="1" smtClean="0">
                <a:solidFill>
                  <a:srgbClr val="002060"/>
                </a:solidFill>
              </a:rPr>
              <a:t>ee</a:t>
            </a:r>
            <a:endParaRPr lang="en-GB" sz="1800" dirty="0" smtClean="0">
              <a:solidFill>
                <a:srgbClr val="002060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FCC-eh</a:t>
            </a:r>
            <a:endParaRPr lang="en-GB" sz="1800" dirty="0">
              <a:solidFill>
                <a:srgbClr val="002060"/>
              </a:solidFill>
            </a:endParaRP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FCC-</a:t>
            </a:r>
            <a:r>
              <a:rPr lang="en-GB" sz="1800" dirty="0" err="1" smtClean="0">
                <a:solidFill>
                  <a:srgbClr val="002060"/>
                </a:solidFill>
              </a:rPr>
              <a:t>hh</a:t>
            </a:r>
            <a:endParaRPr lang="en-GB" sz="1800" dirty="0">
              <a:solidFill>
                <a:srgbClr val="002060"/>
              </a:solidFill>
            </a:endParaRPr>
          </a:p>
          <a:p>
            <a:pPr lvl="1">
              <a:spcBef>
                <a:spcPts val="600"/>
              </a:spcBef>
            </a:pPr>
            <a:endParaRPr lang="en-GB" sz="12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R&amp;D Organisation</a:t>
            </a:r>
          </a:p>
          <a:p>
            <a:pPr>
              <a:spcBef>
                <a:spcPts val="600"/>
              </a:spcBef>
            </a:pPr>
            <a:endParaRPr lang="en-GB" sz="12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dirty="0" smtClean="0">
                <a:solidFill>
                  <a:srgbClr val="002060"/>
                </a:solidFill>
              </a:rPr>
              <a:t>Sub-systems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Vertex 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Tracking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Calorimetry 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PID, Photodetectors and Microelectronics</a:t>
            </a:r>
          </a:p>
          <a:p>
            <a:pPr lvl="1">
              <a:spcBef>
                <a:spcPts val="600"/>
              </a:spcBef>
            </a:pPr>
            <a:r>
              <a:rPr lang="en-GB" sz="1800" dirty="0" smtClean="0">
                <a:solidFill>
                  <a:srgbClr val="002060"/>
                </a:solidFill>
              </a:rPr>
              <a:t>Muons, Magnets and Integration</a:t>
            </a:r>
          </a:p>
          <a:p>
            <a:pPr lvl="1">
              <a:spcBef>
                <a:spcPts val="600"/>
              </a:spcBef>
            </a:pPr>
            <a:endParaRPr lang="en-GB" sz="1200" dirty="0" smtClean="0">
              <a:solidFill>
                <a:srgbClr val="002060"/>
              </a:solidFill>
            </a:endParaRPr>
          </a:p>
          <a:p>
            <a:pPr>
              <a:spcBef>
                <a:spcPts val="600"/>
              </a:spcBef>
            </a:pPr>
            <a:r>
              <a:rPr lang="en-GB" sz="2000" dirty="0" smtClean="0"/>
              <a:t>Conclusions and Observations</a:t>
            </a:r>
            <a:endParaRPr lang="en-GB" sz="2000" dirty="0" smtClean="0">
              <a:solidFill>
                <a:srgbClr val="002060"/>
              </a:solidFill>
            </a:endParaRPr>
          </a:p>
        </p:txBody>
      </p:sp>
      <p:pic>
        <p:nvPicPr>
          <p:cNvPr id="17" name="Picture 6" descr="Image result for fcc cern&quot;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303874"/>
            <a:ext cx="3581400" cy="1820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29203" y="3380844"/>
            <a:ext cx="1510715" cy="141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433876"/>
            <a:ext cx="1573774" cy="1318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3" y="3380849"/>
            <a:ext cx="328613" cy="135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7500" y="4315019"/>
            <a:ext cx="284819" cy="125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58001" y="3352800"/>
            <a:ext cx="2141672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0" y="1002268"/>
            <a:ext cx="288182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i="1" dirty="0" smtClean="0">
                <a:hlinkClick r:id="rId10"/>
              </a:rPr>
              <a:t>https</a:t>
            </a:r>
            <a:r>
              <a:rPr lang="en-GB" b="1" i="1" dirty="0">
                <a:hlinkClick r:id="rId10"/>
              </a:rPr>
              <a:t>://fcc-cdr.web.cern.ch</a:t>
            </a:r>
            <a:endParaRPr lang="en-GB" b="1" dirty="0">
              <a:hlinkClick r:id="rId10"/>
            </a:endParaRPr>
          </a:p>
        </p:txBody>
      </p:sp>
    </p:spTree>
    <p:extLst>
      <p:ext uri="{BB962C8B-B14F-4D97-AF65-F5344CB8AC3E}">
        <p14:creationId xmlns:p14="http://schemas.microsoft.com/office/powerpoint/2010/main" val="2657151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5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000"/>
                            </p:stCondLst>
                            <p:childTnLst>
                              <p:par>
                                <p:cTn id="7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35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-31172" y="762000"/>
            <a:ext cx="940377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See detailed information at: </a:t>
            </a:r>
            <a:r>
              <a:rPr lang="en-GB" sz="1600" u="sng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2"/>
              </a:rPr>
              <a:t>https</a:t>
            </a:r>
            <a:r>
              <a:rPr lang="en-GB" sz="1600" u="sng" kern="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2"/>
              </a:rPr>
              <a:t>://</a:t>
            </a:r>
            <a:r>
              <a:rPr lang="en-GB" sz="1600" u="sng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2"/>
              </a:rPr>
              <a:t>indico.cern.ch/e/ECFADetectorRDRoadmap</a:t>
            </a:r>
            <a:r>
              <a:rPr lang="en-GB" sz="1600" kern="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r>
              <a:rPr lang="en-GB" sz="1600" kern="0" dirty="0" smtClean="0"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and </a:t>
            </a:r>
          </a:p>
          <a:p>
            <a:r>
              <a:rPr lang="en-GB" sz="1600" kern="0" dirty="0" smtClean="0"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recent presentations at 19/11/21 ECFA </a:t>
            </a:r>
            <a:r>
              <a:rPr lang="en-GB" sz="1600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(</a:t>
            </a:r>
            <a:r>
              <a:rPr lang="en-GB" sz="1600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3"/>
              </a:rPr>
              <a:t>https</a:t>
            </a:r>
            <a:r>
              <a:rPr lang="en-GB" sz="1600" kern="0" dirty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3"/>
              </a:rPr>
              <a:t>://indico.cern.ch/event/1085137</a:t>
            </a:r>
            <a:r>
              <a:rPr lang="en-GB" sz="1600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  <a:hlinkClick r:id="rId3"/>
              </a:rPr>
              <a:t>/</a:t>
            </a:r>
            <a:r>
              <a:rPr lang="en-GB" sz="1600" kern="0" dirty="0" smtClean="0">
                <a:solidFill>
                  <a:srgbClr val="0563C1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)</a:t>
            </a:r>
          </a:p>
          <a:p>
            <a:r>
              <a:rPr lang="en-GB" sz="1600" b="1" u="sng" kern="0" dirty="0" smtClean="0">
                <a:solidFill>
                  <a:srgbClr val="C00000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Detector R&amp;D readiness should not be the determining factor in the future of particle physics</a:t>
            </a:r>
            <a:r>
              <a:rPr lang="en-GB" sz="1600" b="1" kern="0" dirty="0" smtClean="0">
                <a:solidFill>
                  <a:srgbClr val="C00000"/>
                </a:solidFill>
                <a:uFill>
                  <a:solidFill>
                    <a:srgbClr val="0563C1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  <a:sym typeface="Calibri"/>
              </a:rPr>
              <a:t> </a:t>
            </a:r>
            <a:endParaRPr lang="en-GB" sz="1600" b="1" kern="0" dirty="0">
              <a:solidFill>
                <a:srgbClr val="C00000"/>
              </a:solidFill>
              <a:uFill>
                <a:solidFill>
                  <a:srgbClr val="0563C1"/>
                </a:solidFill>
              </a:uFill>
              <a:latin typeface="Arial" panose="020B0604020202020204" pitchFamily="34" charset="0"/>
              <a:cs typeface="Arial" panose="020B0604020202020204" pitchFamily="34" charset="0"/>
              <a:sym typeface="Calibri"/>
            </a:endParaRPr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44"/>
          <a:stretch/>
        </p:blipFill>
        <p:spPr bwMode="auto">
          <a:xfrm>
            <a:off x="79439" y="1676400"/>
            <a:ext cx="8988361" cy="4889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87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343401" y="993187"/>
            <a:ext cx="4419600" cy="5636215"/>
          </a:xfrm>
          <a:prstGeom prst="rect">
            <a:avLst/>
          </a:prstGeom>
          <a:noFill/>
          <a:ln w="952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 rot="5400000">
            <a:off x="7823608" y="2365009"/>
            <a:ext cx="784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FCC-</a:t>
            </a:r>
            <a:r>
              <a:rPr lang="en-GB" sz="1200" dirty="0" err="1" smtClean="0">
                <a:solidFill>
                  <a:srgbClr val="FF0000"/>
                </a:solidFill>
                <a:latin typeface="Arial Black" panose="020B0A04020102020204" pitchFamily="34" charset="0"/>
              </a:rPr>
              <a:t>ee</a:t>
            </a:r>
            <a:endParaRPr lang="en-GB" sz="12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7" name="Straight Connector 6"/>
          <p:cNvCxnSpPr>
            <a:stCxn id="2" idx="3"/>
          </p:cNvCxnSpPr>
          <p:nvPr/>
        </p:nvCxnSpPr>
        <p:spPr>
          <a:xfrm flipH="1">
            <a:off x="8184552" y="2895603"/>
            <a:ext cx="31150" cy="3886199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8229600" y="1524002"/>
            <a:ext cx="0" cy="587411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5400000">
            <a:off x="8004175" y="2359031"/>
            <a:ext cx="1032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FCC-</a:t>
            </a:r>
            <a:r>
              <a:rPr lang="en-GB" sz="1200" dirty="0" err="1" smtClean="0">
                <a:solidFill>
                  <a:srgbClr val="C00000"/>
                </a:solidFill>
                <a:latin typeface="Arial Black" panose="020B0A04020102020204" pitchFamily="34" charset="0"/>
              </a:rPr>
              <a:t>hh</a:t>
            </a:r>
            <a:r>
              <a:rPr lang="en-GB" sz="1200" dirty="0" smtClean="0">
                <a:solidFill>
                  <a:srgbClr val="C00000"/>
                </a:solidFill>
                <a:latin typeface="Arial Black" panose="020B0A04020102020204" pitchFamily="34" charset="0"/>
              </a:rPr>
              <a:t>/eh</a:t>
            </a:r>
            <a:endParaRPr lang="en-GB" sz="1200" dirty="0">
              <a:solidFill>
                <a:srgbClr val="C00000"/>
              </a:solidFill>
              <a:latin typeface="Arial Black" panose="020B0A04020102020204" pitchFamily="34" charset="0"/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 flipH="1">
            <a:off x="8489352" y="3022600"/>
            <a:ext cx="32351" cy="3759200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 flipH="1">
            <a:off x="8521701" y="1524000"/>
            <a:ext cx="12700" cy="463178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3187"/>
            <a:ext cx="3844410" cy="563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8279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743200" y="1676406"/>
            <a:ext cx="4267200" cy="19214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Vertex Detectors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6202" y="762000"/>
                <a:ext cx="9067799" cy="594214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Detectors for 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</a:rPr>
                  <a:t>ee</a:t>
                </a:r>
                <a:r>
                  <a:rPr lang="en-GB" b="1" dirty="0" smtClean="0"/>
                  <a:t> draw heavily on those for LCs but without power cycling as an               aid to reducing cooling </a:t>
                </a:r>
                <a:r>
                  <a:rPr lang="en-GB" b="1" dirty="0" smtClean="0"/>
                  <a:t>requirements</a:t>
                </a:r>
                <a:r>
                  <a:rPr lang="en-GB" b="1" dirty="0" smtClean="0"/>
                  <a:t>.</a:t>
                </a:r>
                <a:endParaRPr lang="en-GB" b="1" dirty="0" smtClean="0"/>
              </a:p>
              <a:p>
                <a:r>
                  <a:rPr lang="en-GB" b="1" dirty="0" smtClean="0"/>
                  <a:t>Target per layer spatial resolution of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≤ 3µm </a:t>
                </a:r>
                <a:r>
                  <a:rPr lang="en-GB" b="1" dirty="0" smtClean="0"/>
                  <a:t>and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  <m:t>𝑿</m:t>
                        </m:r>
                      </m:num>
                      <m:den>
                        <m:sSub>
                          <m:sSubPr>
                            <m:ctrlP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𝑿</m:t>
                            </m:r>
                          </m:e>
                          <m:sub>
                            <m:r>
                              <a:rPr lang="en-GB" b="1" i="1" smtClean="0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b="1" dirty="0" smtClean="0">
                    <a:solidFill>
                      <a:srgbClr val="C00000"/>
                    </a:solidFill>
                  </a:rPr>
                  <a:t>≤ 0.05%</a:t>
                </a:r>
                <a:r>
                  <a:rPr lang="en-GB" b="1" i="1" baseline="-250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b="1" i="1" dirty="0" err="1" smtClean="0"/>
                  <a:t>cf</a:t>
                </a:r>
                <a:r>
                  <a:rPr lang="en-GB" b="1" i="1" dirty="0" smtClean="0"/>
                  <a:t> </a:t>
                </a:r>
                <a:r>
                  <a:rPr lang="en-GB" b="1" u="sng" dirty="0" smtClean="0">
                    <a:solidFill>
                      <a:srgbClr val="0000FF"/>
                    </a:solidFill>
                  </a:rPr>
                  <a:t>ALICE3</a:t>
                </a:r>
                <a:r>
                  <a:rPr lang="en-GB" b="1" dirty="0" smtClean="0"/>
                  <a:t> </a:t>
                </a:r>
              </a:p>
              <a:p>
                <a:r>
                  <a:rPr lang="en-GB" b="1" dirty="0" smtClean="0"/>
                  <a:t>using CMOS pixel sensors.</a:t>
                </a:r>
              </a:p>
              <a:p>
                <a:r>
                  <a:rPr lang="en-GB" b="1" dirty="0" smtClean="0">
                    <a:solidFill>
                      <a:srgbClr val="FF0000"/>
                    </a:solidFill>
                    <a:sym typeface="Symbol"/>
                  </a:rPr>
                  <a:t> </a:t>
                </a:r>
                <a:r>
                  <a:rPr lang="en-GB" b="1" dirty="0" smtClean="0"/>
                  <a:t>Key is low power.</a:t>
                </a:r>
              </a:p>
              <a:p>
                <a:endParaRPr lang="en-GB" sz="1400" b="1" dirty="0" smtClean="0"/>
              </a:p>
              <a:p>
                <a:r>
                  <a:rPr lang="en-GB" b="1" dirty="0" smtClean="0"/>
                  <a:t>For 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</a:rPr>
                  <a:t>hh</a:t>
                </a:r>
                <a:r>
                  <a:rPr lang="en-GB" b="1" dirty="0" smtClean="0"/>
                  <a:t> the challenge</a:t>
                </a:r>
              </a:p>
              <a:p>
                <a:r>
                  <a:rPr lang="en-GB" b="1" dirty="0"/>
                  <a:t>i</a:t>
                </a:r>
                <a:r>
                  <a:rPr lang="en-GB" b="1" dirty="0" smtClean="0"/>
                  <a:t>s extreme radiation levels</a:t>
                </a:r>
              </a:p>
              <a:p>
                <a:r>
                  <a:rPr lang="en-GB" b="1" dirty="0" smtClean="0"/>
                  <a:t>both 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300MGy</a:t>
                </a:r>
                <a:r>
                  <a:rPr lang="en-GB" b="1" dirty="0" smtClean="0"/>
                  <a:t> for micro-</a:t>
                </a:r>
              </a:p>
              <a:p>
                <a:r>
                  <a:rPr lang="en-GB" b="1" dirty="0"/>
                  <a:t>e</a:t>
                </a:r>
                <a:r>
                  <a:rPr lang="en-GB" b="1" dirty="0" smtClean="0"/>
                  <a:t>lectronics and integrated</a:t>
                </a:r>
              </a:p>
              <a:p>
                <a:r>
                  <a:rPr lang="en-GB" b="1" dirty="0" err="1"/>
                  <a:t>f</a:t>
                </a:r>
                <a:r>
                  <a:rPr lang="en-GB" b="1" dirty="0" err="1" smtClean="0"/>
                  <a:t>luence</a:t>
                </a:r>
                <a:r>
                  <a:rPr lang="en-GB" b="1" dirty="0" smtClean="0"/>
                  <a:t> for the sensors of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8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10</a:t>
                </a:r>
                <a:r>
                  <a:rPr lang="en-GB" b="1" baseline="30000" dirty="0" smtClean="0">
                    <a:solidFill>
                      <a:srgbClr val="C00000"/>
                    </a:solidFill>
                    <a:sym typeface="Symbol"/>
                  </a:rPr>
                  <a:t>17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n</a:t>
                </a:r>
                <a:r>
                  <a:rPr lang="en-GB" b="1" baseline="-25000" dirty="0" smtClean="0">
                    <a:solidFill>
                      <a:srgbClr val="C00000"/>
                    </a:solidFill>
                    <a:sym typeface="Symbol"/>
                  </a:rPr>
                  <a:t>eq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/cm</a:t>
                </a:r>
                <a:r>
                  <a:rPr lang="en-GB" b="1" baseline="30000" dirty="0" smtClean="0">
                    <a:solidFill>
                      <a:srgbClr val="C00000"/>
                    </a:solidFill>
                    <a:sym typeface="Symbol"/>
                  </a:rPr>
                  <a:t>2 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  </a:t>
                </a:r>
                <a:r>
                  <a:rPr lang="en-GB" b="1" dirty="0" smtClean="0">
                    <a:sym typeface="Symbol"/>
                  </a:rPr>
                  <a:t>  </a:t>
                </a:r>
                <a:r>
                  <a:rPr lang="en-GB" b="1" u="sng" dirty="0" smtClean="0">
                    <a:sym typeface="Symbol"/>
                  </a:rPr>
                  <a:t>both represent enormous </a:t>
                </a:r>
                <a:r>
                  <a:rPr lang="en-GB" b="1" u="sng" dirty="0" smtClean="0">
                    <a:sym typeface="Symbol"/>
                  </a:rPr>
                  <a:t>challenges</a:t>
                </a:r>
                <a:r>
                  <a:rPr lang="en-GB" b="1" dirty="0" smtClean="0">
                    <a:sym typeface="Symbol"/>
                  </a:rPr>
                  <a:t>.</a:t>
                </a:r>
                <a:endParaRPr lang="en-GB" b="1" dirty="0" smtClean="0">
                  <a:sym typeface="Symbol"/>
                </a:endParaRPr>
              </a:p>
              <a:p>
                <a:endParaRPr lang="en-GB" sz="1400" b="1" u="sng" dirty="0">
                  <a:sym typeface="Symbol"/>
                </a:endParaRPr>
              </a:p>
              <a:p>
                <a:r>
                  <a:rPr lang="en-GB" b="1" dirty="0" smtClean="0">
                    <a:sym typeface="Symbol"/>
                  </a:rPr>
                  <a:t>In addition fast timing is desirable: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≤ 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50ps </a:t>
                </a:r>
                <a:r>
                  <a:rPr lang="en-GB" b="1" dirty="0" smtClean="0">
                    <a:sym typeface="Symbol"/>
                  </a:rPr>
                  <a:t>targeted for </a:t>
                </a:r>
                <a:r>
                  <a:rPr lang="en-GB" b="1" u="sng" dirty="0" err="1" smtClean="0">
                    <a:solidFill>
                      <a:srgbClr val="0000FF"/>
                    </a:solidFill>
                    <a:sym typeface="Symbol"/>
                  </a:rPr>
                  <a:t>LHCb</a:t>
                </a:r>
                <a:r>
                  <a:rPr lang="en-GB" b="1" u="sng" dirty="0" smtClean="0">
                    <a:solidFill>
                      <a:srgbClr val="0000FF"/>
                    </a:solidFill>
                    <a:sym typeface="Symbol"/>
                  </a:rPr>
                  <a:t> LS4</a:t>
                </a:r>
                <a:r>
                  <a:rPr lang="en-GB" b="1" dirty="0" smtClean="0">
                    <a:solidFill>
                      <a:srgbClr val="0000FF"/>
                    </a:solidFill>
                    <a:sym typeface="Symbol"/>
                  </a:rPr>
                  <a:t> </a:t>
                </a:r>
                <a:r>
                  <a:rPr lang="en-GB" b="1" dirty="0" smtClean="0">
                    <a:sym typeface="Symbol"/>
                  </a:rPr>
                  <a:t>simultaneous with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≤ 10µm </a:t>
                </a:r>
                <a:r>
                  <a:rPr lang="en-GB" b="1" dirty="0"/>
                  <a:t>and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𝑿</m:t>
                        </m:r>
                      </m:num>
                      <m:den>
                        <m:sSub>
                          <m:sSubPr>
                            <m:ctrlP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𝑿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b="1" i="1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≤  1%</a:t>
                </a:r>
                <a:r>
                  <a:rPr lang="en-GB" b="1" i="1" baseline="-25000" dirty="0">
                    <a:solidFill>
                      <a:srgbClr val="C00000"/>
                    </a:solidFill>
                  </a:rPr>
                  <a:t> </a:t>
                </a:r>
                <a:r>
                  <a:rPr lang="en-GB" b="1" dirty="0" smtClean="0"/>
                  <a:t>. 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b="1" dirty="0" smtClean="0">
                    <a:solidFill>
                      <a:srgbClr val="FF0000"/>
                    </a:solidFill>
                    <a:sym typeface="Symbol"/>
                  </a:rPr>
                  <a:t> 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</a:rPr>
                  <a:t>hh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GB" b="1" dirty="0" smtClean="0"/>
                  <a:t>targets </a:t>
                </a:r>
                <a:r>
                  <a:rPr lang="en-GB" b="1" dirty="0">
                    <a:sym typeface="Symbol"/>
                  </a:rPr>
                  <a:t>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≤ </a:t>
                </a:r>
                <a:r>
                  <a:rPr lang="en-GB" b="1" dirty="0">
                    <a:solidFill>
                      <a:srgbClr val="C00000"/>
                    </a:solidFill>
                    <a:sym typeface="Symbol"/>
                  </a:rPr>
                  <a:t>2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0ps </a:t>
                </a:r>
                <a:r>
                  <a:rPr lang="en-GB" b="1" dirty="0" smtClean="0">
                    <a:sym typeface="Symbol"/>
                  </a:rPr>
                  <a:t>, 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≤</a:t>
                </a:r>
                <a:r>
                  <a:rPr lang="en-GB" b="1" dirty="0">
                    <a:solidFill>
                      <a:srgbClr val="C00000"/>
                    </a:solidFill>
                  </a:rPr>
                  <a:t>7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µm </a:t>
                </a:r>
                <a:r>
                  <a:rPr lang="en-GB" b="1" dirty="0"/>
                  <a:t>and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𝑿</m:t>
                        </m:r>
                      </m:num>
                      <m:den>
                        <m:sSub>
                          <m:sSubPr>
                            <m:ctrlP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𝑿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b="1" i="1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≤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 1%</a:t>
                </a:r>
                <a:r>
                  <a:rPr lang="en-GB" b="1" dirty="0" smtClean="0"/>
                  <a:t> but </a:t>
                </a:r>
                <a:r>
                  <a:rPr lang="en-GB" b="1" i="1" baseline="-25000" dirty="0" smtClean="0"/>
                  <a:t> </a:t>
                </a:r>
                <a:r>
                  <a:rPr lang="en-GB" b="1" u="sng" dirty="0" smtClean="0"/>
                  <a:t>at the above </a:t>
                </a:r>
                <a:r>
                  <a:rPr lang="en-GB" b="1" u="sng" dirty="0" err="1" smtClean="0"/>
                  <a:t>fluence</a:t>
                </a:r>
                <a:r>
                  <a:rPr lang="en-GB" b="1" dirty="0" smtClean="0"/>
                  <a:t>.</a:t>
                </a:r>
              </a:p>
              <a:p>
                <a:endParaRPr lang="en-GB" sz="1400" b="1" dirty="0"/>
              </a:p>
              <a:p>
                <a:r>
                  <a:rPr lang="en-GB" b="1" dirty="0" smtClean="0"/>
                  <a:t>Hybrid technologies with thin, 3D-structures (columns/trenches) silicon and/or high bandgap materials (</a:t>
                </a:r>
                <a:r>
                  <a:rPr lang="en-GB" b="1" i="1" dirty="0" err="1" smtClean="0"/>
                  <a:t>eg</a:t>
                </a:r>
                <a:r>
                  <a:rPr lang="en-GB" b="1" dirty="0" smtClean="0"/>
                  <a:t> diamond) are mostly considered for really high radiation environments.</a:t>
                </a:r>
              </a:p>
              <a:p>
                <a:endParaRPr lang="en-GB" sz="1400" b="1" dirty="0"/>
              </a:p>
              <a:p>
                <a:r>
                  <a:rPr lang="en-GB" b="1" dirty="0" smtClean="0"/>
                  <a:t>Ultra-fast silicon detectors (UFSDs) with various Low-Gain </a:t>
                </a:r>
                <a:r>
                  <a:rPr lang="en-GB" b="1" dirty="0"/>
                  <a:t>A</a:t>
                </a:r>
                <a:r>
                  <a:rPr lang="en-GB" b="1" dirty="0" smtClean="0"/>
                  <a:t>valanche </a:t>
                </a:r>
                <a:r>
                  <a:rPr lang="en-GB" b="1" dirty="0"/>
                  <a:t>D</a:t>
                </a:r>
                <a:r>
                  <a:rPr lang="en-GB" b="1" dirty="0" smtClean="0"/>
                  <a:t>etector developments to reduce/remove inter-pixel (JTE) structures – trench isolation; AC LGADs</a:t>
                </a:r>
                <a:r>
                  <a:rPr lang="en-GB" b="1" dirty="0"/>
                  <a:t>;</a:t>
                </a:r>
                <a:r>
                  <a:rPr lang="en-GB" b="1" dirty="0" smtClean="0"/>
                  <a:t> inverse LGADs.</a:t>
                </a:r>
              </a:p>
              <a:p>
                <a:endParaRPr lang="en-GB" sz="1400" b="1" dirty="0"/>
              </a:p>
              <a:p>
                <a:r>
                  <a:rPr lang="en-GB" b="1" dirty="0" smtClean="0">
                    <a:solidFill>
                      <a:srgbClr val="0000FF"/>
                    </a:solidFill>
                  </a:rPr>
                  <a:t>The dream remains a truly monolithic solution with all the above properties</a:t>
                </a:r>
                <a:r>
                  <a:rPr lang="en-GB" b="1" dirty="0" smtClean="0"/>
                  <a:t>.</a:t>
                </a:r>
                <a:endParaRPr lang="en-GB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2" y="762000"/>
                <a:ext cx="9067799" cy="5942140"/>
              </a:xfrm>
              <a:prstGeom prst="rect">
                <a:avLst/>
              </a:prstGeom>
              <a:blipFill rotWithShape="1">
                <a:blip r:embed="rId3"/>
                <a:stretch>
                  <a:fillRect l="-605" t="-513" b="-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895468" y="1191497"/>
            <a:ext cx="2248535" cy="23137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358413" y="2940051"/>
            <a:ext cx="785586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664393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Tracking Detectors</a:t>
            </a:r>
            <a:endParaRPr lang="en-GB" sz="2400" dirty="0"/>
          </a:p>
        </p:txBody>
      </p:sp>
      <p:pic>
        <p:nvPicPr>
          <p:cNvPr id="8" name="Picture 7">
            <a:extLst>
              <a:ext uri="{FF2B5EF4-FFF2-40B4-BE49-F238E27FC236}">
                <a16:creationId xmlns="" xmlns:a16="http://schemas.microsoft.com/office/drawing/2014/main" id="{4ABAA9ED-F3D0-5246-9157-E9096375946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135767" y="2405380"/>
            <a:ext cx="2008234" cy="148082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76200" y="877673"/>
                <a:ext cx="9067800" cy="59729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b="1" i="1" smtClean="0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b="1" dirty="0" smtClean="0"/>
                  <a:t> experiment </a:t>
                </a:r>
                <a:r>
                  <a:rPr lang="en-GB" b="1" dirty="0" smtClean="0"/>
                  <a:t>trackers, </a:t>
                </a:r>
                <a:r>
                  <a:rPr lang="en-GB" b="1" dirty="0" smtClean="0"/>
                  <a:t>gaseous large volume detectors are attractive such as TPCs  with Micro-Patter Gas Detector (MPGD) or even direct pixelated readout or, given for 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</a:rPr>
                  <a:t>ee</a:t>
                </a:r>
                <a:r>
                  <a:rPr lang="en-GB" b="1" dirty="0" smtClean="0"/>
                  <a:t> the constraints of high (70kHz) physics rates with continuous collision rates (no gating)  </a:t>
                </a:r>
                <a:r>
                  <a:rPr lang="en-GB" b="1" dirty="0" smtClean="0">
                    <a:solidFill>
                      <a:srgbClr val="FF0000"/>
                    </a:solidFill>
                    <a:sym typeface="Symbol"/>
                  </a:rPr>
                  <a:t></a:t>
                </a:r>
                <a:r>
                  <a:rPr lang="en-GB" b="1" dirty="0" smtClean="0"/>
                  <a:t>   highly transparent </a:t>
                </a:r>
                <a:r>
                  <a:rPr lang="en-GB" b="1" u="sng" dirty="0" smtClean="0"/>
                  <a:t>drift detector</a:t>
                </a:r>
                <a:r>
                  <a:rPr lang="en-GB" b="1" dirty="0" smtClean="0"/>
                  <a:t>: (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90</a:t>
                </a:r>
                <a:r>
                  <a:rPr lang="en-GB" b="1" dirty="0">
                    <a:solidFill>
                      <a:srgbClr val="C00000"/>
                    </a:solidFill>
                  </a:rPr>
                  <a:t>% He – 10%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iC</a:t>
                </a:r>
                <a:r>
                  <a:rPr lang="en-GB" b="1" baseline="-25000" dirty="0" smtClean="0">
                    <a:solidFill>
                      <a:srgbClr val="C00000"/>
                    </a:solidFill>
                  </a:rPr>
                  <a:t>4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H</a:t>
                </a:r>
                <a:r>
                  <a:rPr lang="en-GB" b="1" baseline="-25000" dirty="0" smtClean="0">
                    <a:solidFill>
                      <a:srgbClr val="C00000"/>
                    </a:solidFill>
                  </a:rPr>
                  <a:t>10</a:t>
                </a:r>
                <a:r>
                  <a:rPr lang="en-GB" b="1" dirty="0" smtClean="0"/>
                  <a:t>) ,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𝑿</m:t>
                        </m:r>
                      </m:num>
                      <m:den>
                        <m:sSub>
                          <m:sSubPr>
                            <m:ctrlP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𝑿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b="1" i="1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≤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1.6%</a:t>
                </a:r>
                <a:r>
                  <a:rPr lang="en-GB" b="1" i="1" baseline="-250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b="1" dirty="0" smtClean="0"/>
                  <a:t>(radius </a:t>
                </a:r>
                <a:r>
                  <a:rPr lang="en-GB" b="1" dirty="0"/>
                  <a:t>0.35 – </a:t>
                </a:r>
                <a:r>
                  <a:rPr lang="en-GB" b="1" dirty="0" smtClean="0"/>
                  <a:t>2.00)    thin tungsten wires and </a:t>
                </a:r>
                <a:r>
                  <a:rPr lang="en-GB" b="1" dirty="0" err="1" smtClean="0">
                    <a:solidFill>
                      <a:srgbClr val="009999"/>
                    </a:solidFill>
                  </a:rPr>
                  <a:t>dE</a:t>
                </a:r>
                <a:r>
                  <a:rPr lang="en-GB" b="1" dirty="0" smtClean="0">
                    <a:solidFill>
                      <a:srgbClr val="009999"/>
                    </a:solidFill>
                  </a:rPr>
                  <a:t>/dx</a:t>
                </a:r>
                <a:r>
                  <a:rPr lang="en-GB" b="1" dirty="0" smtClean="0"/>
                  <a:t> or </a:t>
                </a:r>
                <a:r>
                  <a:rPr lang="en-GB" b="1" dirty="0" err="1" smtClean="0">
                    <a:solidFill>
                      <a:srgbClr val="009999"/>
                    </a:solidFill>
                  </a:rPr>
                  <a:t>dN</a:t>
                </a:r>
                <a:r>
                  <a:rPr lang="en-GB" b="1" dirty="0" smtClean="0">
                    <a:solidFill>
                      <a:srgbClr val="009999"/>
                    </a:solidFill>
                  </a:rPr>
                  <a:t>/dx</a:t>
                </a:r>
                <a:r>
                  <a:rPr lang="en-GB" b="1" dirty="0" smtClean="0"/>
                  <a:t> (cluster counting) </a:t>
                </a:r>
                <a:r>
                  <a:rPr lang="en-GB" b="1" dirty="0" smtClean="0">
                    <a:solidFill>
                      <a:srgbClr val="009999"/>
                    </a:solidFill>
                  </a:rPr>
                  <a:t>p</a:t>
                </a:r>
                <a:r>
                  <a:rPr lang="en-GB" b="1" dirty="0" smtClean="0"/>
                  <a:t>article </a:t>
                </a:r>
                <a:r>
                  <a:rPr lang="en-GB" b="1" dirty="0" smtClean="0">
                    <a:solidFill>
                      <a:srgbClr val="009999"/>
                    </a:solidFill>
                  </a:rPr>
                  <a:t>id</a:t>
                </a:r>
                <a:r>
                  <a:rPr lang="en-GB" b="1" dirty="0" smtClean="0"/>
                  <a:t>entification (</a:t>
                </a:r>
                <a:r>
                  <a:rPr lang="en-GB" b="1" dirty="0" smtClean="0">
                    <a:solidFill>
                      <a:srgbClr val="009999"/>
                    </a:solidFill>
                  </a:rPr>
                  <a:t>PID</a:t>
                </a:r>
                <a:r>
                  <a:rPr lang="en-GB" b="1" dirty="0" smtClean="0"/>
                  <a:t>)</a:t>
                </a:r>
              </a:p>
              <a:p>
                <a:endParaRPr lang="en-GB" sz="1400" b="1" dirty="0"/>
              </a:p>
              <a:p>
                <a:r>
                  <a:rPr lang="en-GB" b="1" dirty="0" smtClean="0">
                    <a:solidFill>
                      <a:srgbClr val="FF0000"/>
                    </a:solidFill>
                  </a:rPr>
                  <a:t>CLD</a:t>
                </a:r>
                <a:r>
                  <a:rPr lang="en-GB" b="1" dirty="0" smtClean="0"/>
                  <a:t>: silicon 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en-GB" b="1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𝑿</m:t>
                        </m:r>
                      </m:num>
                      <m:den>
                        <m:sSub>
                          <m:sSubPr>
                            <m:ctrlP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𝑿</m:t>
                            </m:r>
                          </m:e>
                          <m:sub>
                            <m:r>
                              <a:rPr lang="en-GB" b="1" i="1">
                                <a:solidFill>
                                  <a:srgbClr val="C00000"/>
                                </a:solidFill>
                                <a:latin typeface="Cambria Math"/>
                              </a:rPr>
                              <m:t>𝟎</m:t>
                            </m:r>
                          </m:sub>
                        </m:sSub>
                      </m:den>
                    </m:f>
                    <m:r>
                      <a:rPr lang="en-GB" b="1" i="1">
                        <a:solidFill>
                          <a:srgbClr val="C00000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en-GB" b="1" dirty="0">
                    <a:solidFill>
                      <a:srgbClr val="C00000"/>
                    </a:solidFill>
                  </a:rPr>
                  <a:t>≤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1%</a:t>
                </a:r>
                <a:r>
                  <a:rPr lang="en-GB" b="1" i="1" baseline="-25000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b="1" dirty="0" smtClean="0"/>
                  <a:t>per layer </a:t>
                </a:r>
                <a:r>
                  <a:rPr lang="en-GB" b="1" dirty="0"/>
                  <a:t>(3 </a:t>
                </a:r>
                <a:r>
                  <a:rPr lang="en-GB" b="1" dirty="0" smtClean="0"/>
                  <a:t>inner + </a:t>
                </a:r>
                <a:r>
                  <a:rPr lang="en-GB" b="1" dirty="0"/>
                  <a:t>3 </a:t>
                </a:r>
                <a:r>
                  <a:rPr lang="en-GB" b="1" dirty="0" smtClean="0"/>
                  <a:t>outer barrels and 7 + 4 disks). </a:t>
                </a:r>
              </a:p>
              <a:p>
                <a:r>
                  <a:rPr lang="en-GB" b="1" dirty="0" smtClean="0"/>
                  <a:t>Attractive to consider CMOS sensors </a:t>
                </a:r>
                <a:r>
                  <a:rPr lang="en-GB" b="1" i="1" dirty="0" err="1" smtClean="0"/>
                  <a:t>cf</a:t>
                </a:r>
                <a:r>
                  <a:rPr lang="en-GB" b="1" dirty="0" smtClean="0"/>
                  <a:t> </a:t>
                </a:r>
                <a:r>
                  <a:rPr lang="en-GB" b="1" u="sng" dirty="0" smtClean="0">
                    <a:solidFill>
                      <a:srgbClr val="0000FF"/>
                    </a:solidFill>
                  </a:rPr>
                  <a:t>ALICE ITS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GB" b="1" dirty="0" smtClean="0"/>
                  <a:t>(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10m</a:t>
                </a:r>
                <a:r>
                  <a:rPr lang="en-GB" b="1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GB" b="1" dirty="0" smtClean="0"/>
                  <a:t> ,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~10</a:t>
                </a:r>
                <a:r>
                  <a:rPr lang="en-GB" b="1" baseline="30000" dirty="0" smtClean="0">
                    <a:solidFill>
                      <a:srgbClr val="C00000"/>
                    </a:solidFill>
                  </a:rPr>
                  <a:t>10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 channels</a:t>
                </a:r>
                <a:r>
                  <a:rPr lang="en-GB" b="1" dirty="0" smtClean="0"/>
                  <a:t>).</a:t>
                </a:r>
              </a:p>
              <a:p>
                <a:endParaRPr lang="en-GB" sz="1400" b="1" dirty="0"/>
              </a:p>
              <a:p>
                <a:r>
                  <a:rPr lang="en-GB" b="1" dirty="0" smtClean="0">
                    <a:sym typeface="Symbol"/>
                  </a:rPr>
                  <a:t>Note B field limited to 2T due to 30mrad beam crossing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b="1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b="1" i="1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b="1" dirty="0" smtClean="0">
                    <a:sym typeface="Symbol"/>
                  </a:rPr>
                  <a:t> beams,</a:t>
                </a:r>
              </a:p>
              <a:p>
                <a:endParaRPr lang="en-GB" sz="1400" b="1" dirty="0">
                  <a:sym typeface="Symbol"/>
                </a:endParaRPr>
              </a:p>
              <a:p>
                <a:r>
                  <a:rPr lang="en-GB" b="1" dirty="0" smtClean="0">
                    <a:sym typeface="Symbol"/>
                  </a:rPr>
                  <a:t>Also, even </a:t>
                </a:r>
                <a:r>
                  <a:rPr lang="en-GB" b="1" dirty="0">
                    <a:sym typeface="Symbol"/>
                  </a:rPr>
                  <a:t>with gaseous large volume tracker (</a:t>
                </a:r>
                <a:r>
                  <a:rPr lang="en-GB" b="1" dirty="0">
                    <a:solidFill>
                      <a:srgbClr val="FF0000"/>
                    </a:solidFill>
                    <a:sym typeface="Symbol"/>
                  </a:rPr>
                  <a:t>IDEA</a:t>
                </a:r>
                <a:r>
                  <a:rPr lang="en-GB" b="1" dirty="0" smtClean="0">
                    <a:sym typeface="Symbol"/>
                  </a:rPr>
                  <a:t>), </a:t>
                </a:r>
                <a:r>
                  <a:rPr lang="en-GB" b="1" dirty="0">
                    <a:sym typeface="Symbol"/>
                  </a:rPr>
                  <a:t>still anticipate a “silicon wrapper”.</a:t>
                </a:r>
                <a:endParaRPr lang="en-GB" b="1" dirty="0"/>
              </a:p>
              <a:p>
                <a:endParaRPr lang="en-GB" sz="1600" b="1" dirty="0" smtClean="0"/>
              </a:p>
              <a:p>
                <a:r>
                  <a:rPr lang="en-GB" b="1" dirty="0" smtClean="0">
                    <a:solidFill>
                      <a:srgbClr val="0000FF"/>
                    </a:solidFill>
                  </a:rPr>
                  <a:t>FCC-eh</a:t>
                </a:r>
                <a:r>
                  <a:rPr lang="en-GB" b="1" dirty="0" smtClean="0"/>
                  <a:t> and </a:t>
                </a:r>
                <a:r>
                  <a:rPr lang="en-GB" b="1" dirty="0" smtClean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</a:rPr>
                  <a:t>hh</a:t>
                </a:r>
                <a:r>
                  <a:rPr lang="en-GB" b="1" dirty="0"/>
                  <a:t> </a:t>
                </a:r>
                <a:r>
                  <a:rPr lang="en-GB" b="1" dirty="0" smtClean="0"/>
                  <a:t>consider silicon tracking </a:t>
                </a:r>
                <a:r>
                  <a:rPr lang="en-GB" b="1" dirty="0" smtClean="0"/>
                  <a:t>assuming, conservatively, hybrid (either macro-pixel </a:t>
                </a:r>
                <a:r>
                  <a:rPr lang="en-GB" b="1" dirty="0" smtClean="0"/>
                  <a:t>+ strip)  solutions, but CMOS monolithic active pixel sensor (MAPS) options of strong </a:t>
                </a:r>
                <a:r>
                  <a:rPr lang="en-GB" b="1" dirty="0" smtClean="0"/>
                  <a:t>interest. </a:t>
                </a:r>
                <a:r>
                  <a:rPr lang="en-GB" b="1" dirty="0">
                    <a:solidFill>
                      <a:srgbClr val="0000FF"/>
                    </a:solidFill>
                  </a:rPr>
                  <a:t>FCC-</a:t>
                </a:r>
                <a:r>
                  <a:rPr lang="en-GB" b="1" dirty="0" err="1">
                    <a:solidFill>
                      <a:srgbClr val="0000FF"/>
                    </a:solidFill>
                  </a:rPr>
                  <a:t>hh</a:t>
                </a:r>
                <a:r>
                  <a:rPr lang="en-GB" b="1" dirty="0"/>
                  <a:t> radiation </a:t>
                </a:r>
                <a:r>
                  <a:rPr lang="en-GB" b="1" dirty="0" smtClean="0"/>
                  <a:t>tolerance an issue even at</a:t>
                </a:r>
                <a:r>
                  <a:rPr lang="en-GB" b="1" dirty="0" smtClean="0"/>
                  <a:t> </a:t>
                </a:r>
                <a14:m>
                  <m:oMath xmlns:m="http://schemas.openxmlformats.org/officeDocument/2006/math">
                    <m:r>
                      <a:rPr lang="en-GB" b="1" i="1" smtClean="0">
                        <a:latin typeface="Cambria Math"/>
                      </a:rPr>
                      <m:t>𝒓</m:t>
                    </m:r>
                    <m:r>
                      <a:rPr lang="en-GB" b="1" i="1" smtClean="0">
                        <a:latin typeface="Cambria Math"/>
                      </a:rPr>
                      <m:t>&gt;</m:t>
                    </m:r>
                    <m:r>
                      <a:rPr lang="en-GB" b="1" i="1" smtClean="0">
                        <a:latin typeface="Cambria Math"/>
                      </a:rPr>
                      <m:t>𝟑𝟎</m:t>
                    </m:r>
                    <m:r>
                      <a:rPr lang="en-GB" b="1" i="0" smtClean="0">
                        <a:latin typeface="Cambria Math"/>
                      </a:rPr>
                      <m:t>𝐜𝐦</m:t>
                    </m:r>
                    <m:r>
                      <a:rPr lang="en-GB" b="1" i="0" smtClean="0">
                        <a:latin typeface="Cambria Math"/>
                      </a:rPr>
                      <m:t>,</m:t>
                    </m:r>
                  </m:oMath>
                </a14:m>
                <a:r>
                  <a:rPr lang="en-GB" b="1" dirty="0" smtClean="0"/>
                  <a:t> requiring 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~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10</a:t>
                </a:r>
                <a:r>
                  <a:rPr lang="en-GB" b="1" baseline="30000" dirty="0" smtClean="0">
                    <a:solidFill>
                      <a:srgbClr val="C00000"/>
                    </a:solidFill>
                    <a:sym typeface="Symbol"/>
                  </a:rPr>
                  <a:t>16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n</a:t>
                </a:r>
                <a:r>
                  <a:rPr lang="en-GB" b="1" baseline="-25000" dirty="0" smtClean="0">
                    <a:solidFill>
                      <a:srgbClr val="C00000"/>
                    </a:solidFill>
                    <a:sym typeface="Symbol"/>
                  </a:rPr>
                  <a:t>eq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/cm</a:t>
                </a:r>
                <a:r>
                  <a:rPr lang="en-GB" b="1" baseline="30000" dirty="0" smtClean="0">
                    <a:solidFill>
                      <a:srgbClr val="C00000"/>
                    </a:solidFill>
                    <a:sym typeface="Symbol"/>
                  </a:rPr>
                  <a:t>2 </a:t>
                </a:r>
                <a:r>
                  <a:rPr lang="en-GB" b="1" dirty="0" smtClean="0">
                    <a:sym typeface="Symbol"/>
                  </a:rPr>
                  <a:t>, </a:t>
                </a:r>
                <a:r>
                  <a:rPr lang="en-GB" b="1" dirty="0" smtClean="0">
                    <a:sym typeface="Symbol"/>
                  </a:rPr>
                  <a:t>         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10 </a:t>
                </a:r>
                <a:r>
                  <a:rPr lang="en-GB" b="1" dirty="0" err="1" smtClean="0">
                    <a:solidFill>
                      <a:srgbClr val="C00000"/>
                    </a:solidFill>
                    <a:sym typeface="Symbol"/>
                  </a:rPr>
                  <a:t>MGy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 </a:t>
                </a:r>
                <a:r>
                  <a:rPr lang="en-GB" b="1" dirty="0" smtClean="0">
                    <a:sym typeface="Symbol"/>
                  </a:rPr>
                  <a:t>survival</a:t>
                </a:r>
                <a:r>
                  <a:rPr lang="en-GB" b="1" dirty="0" smtClean="0">
                    <a:sym typeface="Symbol"/>
                  </a:rPr>
                  <a:t> </a:t>
                </a:r>
                <a:r>
                  <a:rPr lang="en-GB" b="1" dirty="0" smtClean="0">
                    <a:sym typeface="Symbol"/>
                  </a:rPr>
                  <a:t>which can be achieved with HL-LHC hybrid pixels but needs work for MAPS </a:t>
                </a:r>
                <a:r>
                  <a:rPr lang="en-GB" b="1" dirty="0" smtClean="0">
                    <a:sym typeface="Symbol"/>
                  </a:rPr>
                  <a:t>designs,</a:t>
                </a:r>
                <a:r>
                  <a:rPr lang="en-GB" b="1" i="1" dirty="0" smtClean="0">
                    <a:sym typeface="Symbol"/>
                  </a:rPr>
                  <a:t> </a:t>
                </a:r>
                <a:r>
                  <a:rPr lang="en-GB" b="1" i="1" dirty="0" err="1" smtClean="0">
                    <a:sym typeface="Symbol"/>
                  </a:rPr>
                  <a:t>esp</a:t>
                </a:r>
                <a:r>
                  <a:rPr lang="en-GB" b="1" i="1" dirty="0" smtClean="0">
                    <a:sym typeface="Symbol"/>
                  </a:rPr>
                  <a:t> </a:t>
                </a:r>
                <a:r>
                  <a:rPr lang="en-GB" b="1" dirty="0" smtClean="0">
                    <a:sym typeface="Symbol"/>
                  </a:rPr>
                  <a:t>with small collection electrodes (which offer lower power and higher speed).</a:t>
                </a:r>
              </a:p>
              <a:p>
                <a:endParaRPr lang="en-GB" sz="1400" b="1" dirty="0">
                  <a:sym typeface="Symbol"/>
                </a:endParaRPr>
              </a:p>
              <a:p>
                <a:r>
                  <a:rPr lang="en-GB" b="1" u="sng" dirty="0" smtClean="0">
                    <a:sym typeface="Symbol"/>
                  </a:rPr>
                  <a:t>4D tracking</a:t>
                </a:r>
                <a:r>
                  <a:rPr lang="en-GB" b="1" dirty="0" smtClean="0">
                    <a:sym typeface="Symbol"/>
                  </a:rPr>
                  <a:t> (with </a:t>
                </a:r>
                <a:r>
                  <a:rPr lang="en-GB" b="1" dirty="0">
                    <a:solidFill>
                      <a:srgbClr val="C00000"/>
                    </a:solidFill>
                    <a:sym typeface="Symbol"/>
                  </a:rPr>
                  <a:t>&lt;</a:t>
                </a:r>
                <a:r>
                  <a:rPr lang="en-GB" b="1" dirty="0" smtClean="0">
                    <a:solidFill>
                      <a:srgbClr val="C00000"/>
                    </a:solidFill>
                    <a:sym typeface="Symbol"/>
                  </a:rPr>
                  <a:t>25ps</a:t>
                </a:r>
                <a:r>
                  <a:rPr lang="en-GB" b="1" dirty="0" smtClean="0">
                    <a:sym typeface="Symbol"/>
                  </a:rPr>
                  <a:t> timing via LGAD or other technology) as opposed to just timing layers (such as LHC high granularity timing detectors) hugely benefits pile-up suppression at </a:t>
                </a:r>
                <a:r>
                  <a:rPr lang="en-GB" b="1" dirty="0" smtClean="0">
                    <a:solidFill>
                      <a:srgbClr val="0000FF"/>
                    </a:solidFill>
                    <a:sym typeface="Symbol"/>
                  </a:rPr>
                  <a:t>FCC-</a:t>
                </a:r>
                <a:r>
                  <a:rPr lang="en-GB" b="1" dirty="0" err="1" smtClean="0">
                    <a:solidFill>
                      <a:srgbClr val="0000FF"/>
                    </a:solidFill>
                    <a:sym typeface="Symbol"/>
                  </a:rPr>
                  <a:t>hh</a:t>
                </a:r>
                <a:r>
                  <a:rPr lang="en-GB" b="1" dirty="0" smtClean="0">
                    <a:sym typeface="Symbol"/>
                  </a:rPr>
                  <a:t>.</a:t>
                </a:r>
              </a:p>
              <a:p>
                <a:endParaRPr lang="en-GB" dirty="0">
                  <a:sym typeface="Symbol"/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00" y="877673"/>
                <a:ext cx="9067800" cy="5972917"/>
              </a:xfrm>
              <a:prstGeom prst="rect">
                <a:avLst/>
              </a:prstGeom>
              <a:blipFill rotWithShape="1">
                <a:blip r:embed="rId3"/>
                <a:stretch>
                  <a:fillRect l="-605" t="-510" r="-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748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Calorimetry</a:t>
            </a:r>
            <a:endParaRPr lang="en-GB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752600"/>
            <a:ext cx="7620000" cy="4943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543800" y="5646009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i="1" dirty="0" smtClean="0"/>
              <a:t>With thanks for help to Roman </a:t>
            </a:r>
            <a:r>
              <a:rPr lang="en-GB" sz="1200" i="1" dirty="0" err="1" smtClean="0"/>
              <a:t>Pöschl</a:t>
            </a:r>
            <a:r>
              <a:rPr lang="en-GB" sz="1200" i="1" dirty="0" smtClean="0"/>
              <a:t>, </a:t>
            </a:r>
            <a:r>
              <a:rPr lang="en-GB" sz="1200" i="1" dirty="0" err="1" smtClean="0"/>
              <a:t>Fabrizio</a:t>
            </a:r>
            <a:r>
              <a:rPr lang="en-GB" sz="1200" i="1" dirty="0" smtClean="0"/>
              <a:t> </a:t>
            </a:r>
            <a:r>
              <a:rPr lang="en-GB" sz="1200" i="1" dirty="0"/>
              <a:t>Salvatore </a:t>
            </a:r>
            <a:r>
              <a:rPr lang="en-GB" sz="1200" i="1" dirty="0" smtClean="0"/>
              <a:t>and Nige Watson</a:t>
            </a:r>
            <a:endParaRPr lang="en-GB" sz="1200" i="1" dirty="0"/>
          </a:p>
        </p:txBody>
      </p:sp>
      <p:pic>
        <p:nvPicPr>
          <p:cNvPr id="26" name="Picture 4" descr="CAlorimeter for the LInear Collider Experimen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2" y="5695196"/>
            <a:ext cx="1019175" cy="428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219200" y="3708000"/>
            <a:ext cx="59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chemeClr val="bg1"/>
                </a:solidFill>
              </a:rPr>
              <a:t>ScW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086600" y="1930800"/>
            <a:ext cx="1524000" cy="1803000"/>
          </a:xfrm>
          <a:prstGeom prst="rect">
            <a:avLst/>
          </a:prstGeom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665720" y="1950720"/>
            <a:ext cx="944880" cy="335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4114800" y="4284000"/>
            <a:ext cx="486000" cy="2520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0" y="838203"/>
                <a:ext cx="9144000" cy="144655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Options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sz="1600" b="1" i="1">
                            <a:latin typeface="Cambria Math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GB" sz="1600" b="1" i="1">
                            <a:latin typeface="Cambria Math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600" b="1" dirty="0"/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for include: dual-readout (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IDEA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: </a:t>
                </a:r>
                <a:r>
                  <a:rPr lang="en-GB" sz="1600" b="1" i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f</a:t>
                </a:r>
                <a:r>
                  <a:rPr lang="en-GB" sz="1600" b="1" baseline="-250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EM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from absorber with combined scintillator parallel plates and </a:t>
                </a:r>
                <a:r>
                  <a:rPr lang="en-GB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Čerenkov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PMMA fibres); high granularity </a:t>
                </a:r>
                <a:r>
                  <a:rPr lang="en-GB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LAr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/</a:t>
                </a:r>
                <a:r>
                  <a:rPr lang="en-GB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LKr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finely segmented crystals or </a:t>
                </a:r>
                <a:r>
                  <a:rPr lang="en-GB" sz="1600" b="1" u="sng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Particle Flow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</a:t>
                </a:r>
                <a:r>
                  <a:rPr lang="en-GB" sz="1600" b="1" dirty="0" smtClean="0">
                    <a:solidFill>
                      <a:srgbClr val="FF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CLD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based on a “tracking calorimeter” concept with very fine sense element  segmentation.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838200"/>
                <a:ext cx="9144000" cy="1446550"/>
              </a:xfrm>
              <a:prstGeom prst="rect">
                <a:avLst/>
              </a:prstGeom>
              <a:blipFill rotWithShape="1">
                <a:blip r:embed="rId7"/>
                <a:stretch>
                  <a:fillRect l="-333" t="-168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935"/>
          <a:stretch/>
        </p:blipFill>
        <p:spPr bwMode="auto">
          <a:xfrm>
            <a:off x="381000" y="5638800"/>
            <a:ext cx="1435768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Straight Connector 11"/>
          <p:cNvCxnSpPr/>
          <p:nvPr/>
        </p:nvCxnSpPr>
        <p:spPr>
          <a:xfrm>
            <a:off x="1566000" y="5694442"/>
            <a:ext cx="262800" cy="0"/>
          </a:xfrm>
          <a:prstGeom prst="line">
            <a:avLst/>
          </a:prstGeom>
          <a:ln w="1143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816768" y="5638800"/>
            <a:ext cx="1612232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r"/>
            <a:r>
              <a:rPr lang="en-GB" sz="1200" b="1" dirty="0" smtClean="0"/>
              <a:t>(see for example </a:t>
            </a:r>
          </a:p>
          <a:p>
            <a:pPr algn="r"/>
            <a:r>
              <a:rPr lang="en-GB" sz="1200" b="1" dirty="0" smtClean="0"/>
              <a:t>9</a:t>
            </a:r>
            <a:r>
              <a:rPr lang="en-GB" sz="1200" b="1" baseline="30000" dirty="0" smtClean="0"/>
              <a:t>th</a:t>
            </a:r>
            <a:r>
              <a:rPr lang="en-GB" sz="1200" b="1" dirty="0" smtClean="0"/>
              <a:t> October 2020</a:t>
            </a:r>
          </a:p>
          <a:p>
            <a:pPr algn="r"/>
            <a:r>
              <a:rPr lang="en-GB" sz="1200" b="1" dirty="0" smtClean="0"/>
              <a:t>EP Detector Seminar </a:t>
            </a:r>
            <a:r>
              <a:rPr lang="en-GB" sz="1200" b="1" dirty="0" smtClean="0">
                <a:hlinkClick r:id="rId9"/>
              </a:rPr>
              <a:t>https</a:t>
            </a:r>
            <a:r>
              <a:rPr lang="en-GB" sz="1200" b="1" dirty="0">
                <a:hlinkClick r:id="rId9"/>
              </a:rPr>
              <a:t>://</a:t>
            </a:r>
            <a:r>
              <a:rPr lang="en-GB" sz="1200" b="1" dirty="0" smtClean="0">
                <a:hlinkClick r:id="rId9"/>
              </a:rPr>
              <a:t>indico.cern.ch</a:t>
            </a:r>
          </a:p>
          <a:p>
            <a:pPr algn="r"/>
            <a:r>
              <a:rPr lang="en-GB" sz="1200" b="1" dirty="0" smtClean="0">
                <a:hlinkClick r:id="rId9"/>
              </a:rPr>
              <a:t>/</a:t>
            </a:r>
            <a:r>
              <a:rPr lang="en-GB" sz="1200" b="1" dirty="0">
                <a:hlinkClick r:id="rId9"/>
              </a:rPr>
              <a:t>event/960851</a:t>
            </a:r>
            <a:r>
              <a:rPr lang="en-GB" sz="1200" b="1" dirty="0" smtClean="0">
                <a:hlinkClick r:id="rId9"/>
              </a:rPr>
              <a:t>/</a:t>
            </a:r>
            <a:r>
              <a:rPr lang="en-GB" sz="1200" b="1" dirty="0" smtClean="0"/>
              <a:t>) </a:t>
            </a:r>
            <a:endParaRPr lang="en-GB" sz="1200" b="1" dirty="0"/>
          </a:p>
        </p:txBody>
      </p:sp>
      <p:cxnSp>
        <p:nvCxnSpPr>
          <p:cNvPr id="14" name="Straight Arrow Connector 13"/>
          <p:cNvCxnSpPr/>
          <p:nvPr/>
        </p:nvCxnSpPr>
        <p:spPr>
          <a:xfrm flipH="1">
            <a:off x="1905000" y="4537206"/>
            <a:ext cx="2209800" cy="1372309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81000" y="5644800"/>
            <a:ext cx="121920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25939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Calorimetry</a:t>
            </a:r>
            <a:endParaRPr lang="en-GB" sz="2400" dirty="0"/>
          </a:p>
        </p:txBody>
      </p:sp>
      <p:pic>
        <p:nvPicPr>
          <p:cNvPr id="17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735564"/>
            <a:ext cx="4225518" cy="136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3" y="5105406"/>
            <a:ext cx="4225516" cy="13518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944" y="1286708"/>
            <a:ext cx="4088256" cy="2447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-61200" y="694492"/>
            <a:ext cx="4404091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>
                <a:solidFill>
                  <a:srgbClr val="0000FF"/>
                </a:solidFill>
              </a:rPr>
              <a:t>e</a:t>
            </a:r>
            <a:r>
              <a:rPr lang="en-GB" sz="2000" b="1" dirty="0" smtClean="0">
                <a:solidFill>
                  <a:srgbClr val="0000FF"/>
                </a:solidFill>
              </a:rPr>
              <a:t>h</a:t>
            </a:r>
            <a:r>
              <a:rPr lang="en-GB" b="1" dirty="0" smtClean="0"/>
              <a:t>: combination of scintillator and absorber</a:t>
            </a:r>
          </a:p>
          <a:p>
            <a:r>
              <a:rPr lang="en-GB" b="1" dirty="0"/>
              <a:t>a</a:t>
            </a:r>
            <a:r>
              <a:rPr lang="en-GB" b="1" dirty="0" smtClean="0"/>
              <a:t>nd </a:t>
            </a:r>
            <a:r>
              <a:rPr lang="en-GB" b="1" dirty="0"/>
              <a:t>s</a:t>
            </a:r>
            <a:r>
              <a:rPr lang="en-GB" b="1" dirty="0" smtClean="0"/>
              <a:t>ilicon with W, </a:t>
            </a:r>
            <a:r>
              <a:rPr lang="en-GB" b="1" dirty="0" err="1" smtClean="0"/>
              <a:t>Pb</a:t>
            </a:r>
            <a:r>
              <a:rPr lang="en-GB" b="1" dirty="0" smtClean="0"/>
              <a:t> and Cu for forward</a:t>
            </a:r>
            <a:endParaRPr lang="en-GB" b="1" dirty="0"/>
          </a:p>
        </p:txBody>
      </p:sp>
      <p:sp>
        <p:nvSpPr>
          <p:cNvPr id="9" name="Rectangle 8"/>
          <p:cNvSpPr/>
          <p:nvPr/>
        </p:nvSpPr>
        <p:spPr>
          <a:xfrm>
            <a:off x="133055" y="4633200"/>
            <a:ext cx="4057947" cy="15240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/>
          <p:cNvSpPr/>
          <p:nvPr/>
        </p:nvSpPr>
        <p:spPr>
          <a:xfrm>
            <a:off x="133055" y="5968800"/>
            <a:ext cx="4057947" cy="15240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7203" y="1630998"/>
            <a:ext cx="4876799" cy="223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4343402" y="685800"/>
            <a:ext cx="2362201" cy="123110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2000" b="1" dirty="0" err="1" smtClean="0">
                <a:solidFill>
                  <a:srgbClr val="0000FF"/>
                </a:solidFill>
              </a:rPr>
              <a:t>hh</a:t>
            </a:r>
            <a:r>
              <a:rPr lang="en-GB" b="1" dirty="0" smtClean="0"/>
              <a:t>: issues include unprecedented doses, </a:t>
            </a:r>
          </a:p>
          <a:p>
            <a:r>
              <a:rPr lang="en-GB" b="1" dirty="0" smtClean="0"/>
              <a:t>massive size and huge particle flux</a:t>
            </a:r>
            <a:endParaRPr lang="en-GB" b="1" dirty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884529"/>
            <a:ext cx="2286000" cy="1032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38800" y="3886200"/>
            <a:ext cx="3505200" cy="15751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4419600" y="5505271"/>
            <a:ext cx="4343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err="1" smtClean="0"/>
              <a:t>SiW</a:t>
            </a:r>
            <a:r>
              <a:rPr lang="en-GB" b="1" dirty="0" smtClean="0"/>
              <a:t>/</a:t>
            </a:r>
            <a:r>
              <a:rPr lang="en-GB" b="1" dirty="0" err="1" smtClean="0"/>
              <a:t>Pb</a:t>
            </a:r>
            <a:r>
              <a:rPr lang="en-GB" b="1" dirty="0" smtClean="0"/>
              <a:t> ECAL </a:t>
            </a:r>
            <a:r>
              <a:rPr lang="en-GB" b="1" dirty="0"/>
              <a:t>(</a:t>
            </a:r>
            <a:r>
              <a:rPr lang="en-GB" b="1" i="1" dirty="0" err="1"/>
              <a:t>cf</a:t>
            </a:r>
            <a:r>
              <a:rPr lang="en-GB" b="1" dirty="0"/>
              <a:t> </a:t>
            </a:r>
            <a:r>
              <a:rPr lang="en-GB" b="1" u="sng" dirty="0">
                <a:solidFill>
                  <a:srgbClr val="0000FF"/>
                </a:solidFill>
              </a:rPr>
              <a:t>CMS</a:t>
            </a:r>
            <a:r>
              <a:rPr lang="en-GB" b="1" dirty="0">
                <a:solidFill>
                  <a:srgbClr val="0000FF"/>
                </a:solidFill>
              </a:rPr>
              <a:t> </a:t>
            </a:r>
            <a:r>
              <a:rPr lang="en-GB" b="1" dirty="0" err="1">
                <a:solidFill>
                  <a:srgbClr val="0000FF"/>
                </a:solidFill>
              </a:rPr>
              <a:t>HGCal</a:t>
            </a:r>
            <a:r>
              <a:rPr lang="en-GB" b="1" dirty="0"/>
              <a:t>) </a:t>
            </a:r>
            <a:r>
              <a:rPr lang="en-GB" b="1" dirty="0" smtClean="0"/>
              <a:t>and digital ECAL with CMOS studied as futuristic barrel option with enhanced PF capabilities</a:t>
            </a:r>
          </a:p>
          <a:p>
            <a:r>
              <a:rPr lang="en-GB" b="1" dirty="0" smtClean="0"/>
              <a:t>(see M. Aleksa et al. </a:t>
            </a:r>
            <a:r>
              <a:rPr lang="en-GB" b="1" i="1" dirty="0" smtClean="0"/>
              <a:t>arXiv:1912.0996</a:t>
            </a:r>
            <a:r>
              <a:rPr lang="en-GB" b="1" dirty="0" smtClean="0"/>
              <a:t>).</a:t>
            </a:r>
            <a:endParaRPr lang="en-GB" b="1" dirty="0"/>
          </a:p>
          <a:p>
            <a:endParaRPr lang="en-GB" b="1" dirty="0"/>
          </a:p>
        </p:txBody>
      </p:sp>
      <p:sp>
        <p:nvSpPr>
          <p:cNvPr id="22" name="Rectangle 21"/>
          <p:cNvSpPr/>
          <p:nvPr/>
        </p:nvSpPr>
        <p:spPr>
          <a:xfrm>
            <a:off x="4267200" y="3124200"/>
            <a:ext cx="1295400" cy="76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Oval 23"/>
          <p:cNvSpPr/>
          <p:nvPr/>
        </p:nvSpPr>
        <p:spPr>
          <a:xfrm>
            <a:off x="5410200" y="3048000"/>
            <a:ext cx="228600" cy="381000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softEdge rad="381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ectangle 26"/>
          <p:cNvSpPr/>
          <p:nvPr/>
        </p:nvSpPr>
        <p:spPr>
          <a:xfrm>
            <a:off x="5334000" y="3200403"/>
            <a:ext cx="403200" cy="6705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0" name="TextBox 9"/>
              <p:cNvSpPr txBox="1"/>
              <p:nvPr/>
            </p:nvSpPr>
            <p:spPr>
              <a:xfrm>
                <a:off x="4343403" y="3279743"/>
                <a:ext cx="1600201" cy="25114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LAr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 </a:t>
                </a:r>
                <a:r>
                  <a:rPr lang="en-GB" b="1" dirty="0" smtClean="0"/>
                  <a:t>ECAL</a:t>
                </a:r>
              </a:p>
              <a:p>
                <a:r>
                  <a:rPr lang="en-GB" b="1" dirty="0"/>
                  <a:t>a</a:t>
                </a:r>
                <a:r>
                  <a:rPr lang="en-GB" b="1" dirty="0" smtClean="0"/>
                  <a:t>nd Forward</a:t>
                </a:r>
              </a:p>
              <a:p>
                <a:pPr>
                  <a:tabLst>
                    <a:tab pos="177800" algn="l"/>
                  </a:tabLst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4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 ≤</m:t>
                      </m:r>
                      <m:f>
                        <m:fPr>
                          <m:type m:val="skw"/>
                          <m:ctrlP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𝟏𝟎</m:t>
                          </m:r>
                          <m:r>
                            <a:rPr lang="en-GB" sz="14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%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400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400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𝑬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sz="1400" b="1" dirty="0" smtClean="0">
                  <a:solidFill>
                    <a:srgbClr val="C00000"/>
                  </a:solidFill>
                </a:endParaRPr>
              </a:p>
              <a:p>
                <a:r>
                  <a:rPr lang="en-GB" b="1" dirty="0" err="1" smtClean="0"/>
                  <a:t>Sci</a:t>
                </a:r>
                <a:r>
                  <a:rPr lang="en-GB" b="1" dirty="0"/>
                  <a:t> </a:t>
                </a:r>
                <a:r>
                  <a:rPr lang="en-GB" b="1" dirty="0" smtClean="0"/>
                  <a:t>tiles + steel </a:t>
                </a:r>
                <a:r>
                  <a:rPr lang="en-GB" b="1" dirty="0"/>
                  <a:t>b</a:t>
                </a:r>
                <a:r>
                  <a:rPr lang="en-GB" b="1" dirty="0" smtClean="0"/>
                  <a:t>arrel HCAL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1600" b="1" i="1" smtClean="0">
                          <a:solidFill>
                            <a:srgbClr val="C00000"/>
                          </a:solidFill>
                          <a:latin typeface="Cambria Math"/>
                          <a:ea typeface="Cambria Math"/>
                        </a:rPr>
                        <m:t> ~</m:t>
                      </m:r>
                      <m:f>
                        <m:fPr>
                          <m:type m:val="skw"/>
                          <m:ctrlPr>
                            <a:rPr lang="en-GB" sz="1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1600" b="1" i="1" smtClean="0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𝟒</m:t>
                          </m:r>
                          <m:r>
                            <a:rPr lang="en-GB" sz="1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𝟎</m:t>
                          </m:r>
                          <m:r>
                            <a:rPr lang="en-GB" sz="1600" b="1" i="1">
                              <a:solidFill>
                                <a:srgbClr val="C00000"/>
                              </a:solidFill>
                              <a:latin typeface="Cambria Math"/>
                            </a:rPr>
                            <m:t>%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lang="en-GB" sz="1600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lang="en-GB" sz="1600" b="1" i="1">
                                  <a:solidFill>
                                    <a:srgbClr val="C00000"/>
                                  </a:solidFill>
                                  <a:latin typeface="Cambria Math"/>
                                </a:rPr>
                                <m:t>𝑬</m:t>
                              </m:r>
                            </m:e>
                          </m:rad>
                        </m:den>
                      </m:f>
                    </m:oMath>
                  </m:oMathPara>
                </a14:m>
                <a:endParaRPr lang="en-GB" b="1" dirty="0" smtClean="0"/>
              </a:p>
              <a:p>
                <a:r>
                  <a:rPr lang="en-GB" b="1" dirty="0"/>
                  <a:t>(</a:t>
                </a:r>
                <a:r>
                  <a:rPr lang="en-GB" b="1" i="1" dirty="0" err="1"/>
                  <a:t>cf</a:t>
                </a:r>
                <a:r>
                  <a:rPr lang="en-GB" b="1" dirty="0"/>
                  <a:t> </a:t>
                </a:r>
                <a:r>
                  <a:rPr lang="en-GB" b="1" u="sng" dirty="0">
                    <a:solidFill>
                      <a:srgbClr val="0000FF"/>
                    </a:solidFill>
                  </a:rPr>
                  <a:t>ATLAS</a:t>
                </a:r>
                <a:r>
                  <a:rPr lang="en-GB" b="1" dirty="0"/>
                  <a:t>) </a:t>
                </a:r>
              </a:p>
              <a:p>
                <a:endParaRPr lang="en-GB" b="1" dirty="0"/>
              </a:p>
            </p:txBody>
          </p:sp>
        </mc:Choice>
        <mc:Fallback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3403" y="3279743"/>
                <a:ext cx="1600201" cy="2511457"/>
              </a:xfrm>
              <a:prstGeom prst="rect">
                <a:avLst/>
              </a:prstGeom>
              <a:blipFill rotWithShape="1">
                <a:blip r:embed="rId9"/>
                <a:stretch>
                  <a:fillRect l="-3435" t="-1214" r="-3817" b="-388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8" name="Rectangle 27"/>
          <p:cNvSpPr/>
          <p:nvPr/>
        </p:nvSpPr>
        <p:spPr>
          <a:xfrm>
            <a:off x="5535603" y="3124200"/>
            <a:ext cx="72719" cy="76200"/>
          </a:xfrm>
          <a:prstGeom prst="rect">
            <a:avLst/>
          </a:prstGeom>
          <a:solidFill>
            <a:srgbClr val="ECE106"/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0" name="Straight Connector 29"/>
          <p:cNvCxnSpPr/>
          <p:nvPr/>
        </p:nvCxnSpPr>
        <p:spPr>
          <a:xfrm flipV="1">
            <a:off x="5551203" y="3103796"/>
            <a:ext cx="1" cy="96604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5551203" y="3193200"/>
            <a:ext cx="4764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5562603" y="3124200"/>
            <a:ext cx="47641" cy="0"/>
          </a:xfrm>
          <a:prstGeom prst="line">
            <a:avLst/>
          </a:prstGeom>
          <a:ln w="63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/>
          <p:cNvCxnSpPr/>
          <p:nvPr/>
        </p:nvCxnSpPr>
        <p:spPr>
          <a:xfrm>
            <a:off x="4229101" y="989640"/>
            <a:ext cx="38099" cy="556356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6950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95800" y="2420099"/>
            <a:ext cx="4648200" cy="28377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PID, Photodetectors and Microelectronics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250134" y="609605"/>
            <a:ext cx="8936225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Although not in the </a:t>
            </a:r>
            <a:r>
              <a:rPr lang="en-GB" b="1" dirty="0" smtClean="0"/>
              <a:t>layouts shown, </a:t>
            </a:r>
            <a:r>
              <a:rPr lang="en-GB" b="1" dirty="0" smtClean="0"/>
              <a:t>additional dedicated compact PID concepts         </a:t>
            </a:r>
            <a:r>
              <a:rPr lang="en-GB" b="1" dirty="0" smtClean="0"/>
              <a:t>     </a:t>
            </a:r>
            <a:r>
              <a:rPr lang="en-GB" b="1" dirty="0" smtClean="0"/>
              <a:t>highly desirable (</a:t>
            </a:r>
            <a:r>
              <a:rPr lang="en-GB" b="1" dirty="0" err="1" smtClean="0"/>
              <a:t>eg</a:t>
            </a:r>
            <a:r>
              <a:rPr lang="en-GB" b="1" dirty="0" smtClean="0"/>
              <a:t> </a:t>
            </a:r>
            <a:r>
              <a:rPr lang="en-GB" b="1" dirty="0">
                <a:solidFill>
                  <a:srgbClr val="009999"/>
                </a:solidFill>
              </a:rPr>
              <a:t>D</a:t>
            </a:r>
            <a:r>
              <a:rPr lang="en-GB" b="1" dirty="0"/>
              <a:t>etection of </a:t>
            </a:r>
            <a:r>
              <a:rPr lang="en-GB" b="1" dirty="0">
                <a:solidFill>
                  <a:srgbClr val="009999"/>
                </a:solidFill>
              </a:rPr>
              <a:t>I</a:t>
            </a:r>
            <a:r>
              <a:rPr lang="en-GB" b="1" dirty="0"/>
              <a:t>nternally </a:t>
            </a:r>
            <a:r>
              <a:rPr lang="en-GB" b="1" dirty="0">
                <a:solidFill>
                  <a:srgbClr val="009999"/>
                </a:solidFill>
              </a:rPr>
              <a:t>R</a:t>
            </a:r>
            <a:r>
              <a:rPr lang="en-GB" b="1" dirty="0"/>
              <a:t>eflected </a:t>
            </a:r>
            <a:r>
              <a:rPr lang="en-GB" b="1" dirty="0" err="1" smtClean="0">
                <a:solidFill>
                  <a:srgbClr val="009999"/>
                </a:solidFill>
              </a:rPr>
              <a:t>Č</a:t>
            </a:r>
            <a:r>
              <a:rPr lang="en-GB" b="1" dirty="0" err="1" smtClean="0"/>
              <a:t>erenkov</a:t>
            </a:r>
            <a:r>
              <a:rPr lang="en-GB" b="1" dirty="0" smtClean="0"/>
              <a:t> light, </a:t>
            </a:r>
            <a:r>
              <a:rPr lang="en-GB" b="1" dirty="0" smtClean="0">
                <a:solidFill>
                  <a:srgbClr val="009999"/>
                </a:solidFill>
              </a:rPr>
              <a:t>T</a:t>
            </a:r>
            <a:r>
              <a:rPr lang="en-GB" b="1" dirty="0" smtClean="0"/>
              <a:t>ime </a:t>
            </a:r>
            <a:r>
              <a:rPr lang="en-GB" b="1" dirty="0" smtClean="0">
                <a:solidFill>
                  <a:srgbClr val="009999"/>
                </a:solidFill>
              </a:rPr>
              <a:t>o</a:t>
            </a:r>
            <a:r>
              <a:rPr lang="en-GB" b="1" dirty="0" smtClean="0"/>
              <a:t>f </a:t>
            </a:r>
            <a:r>
              <a:rPr lang="en-GB" b="1" dirty="0" smtClean="0">
                <a:solidFill>
                  <a:srgbClr val="009999"/>
                </a:solidFill>
              </a:rPr>
              <a:t>F</a:t>
            </a:r>
            <a:r>
              <a:rPr lang="en-GB" b="1" dirty="0" smtClean="0"/>
              <a:t>light, …)</a:t>
            </a:r>
          </a:p>
          <a:p>
            <a:endParaRPr lang="en-GB" sz="1200" b="1" dirty="0" smtClean="0"/>
          </a:p>
          <a:p>
            <a:r>
              <a:rPr lang="en-GB" b="1" dirty="0" smtClean="0"/>
              <a:t>Note: precision timing </a:t>
            </a:r>
            <a:r>
              <a:rPr lang="en-GB" b="1" dirty="0"/>
              <a:t>(</a:t>
            </a:r>
            <a:r>
              <a:rPr lang="en-GB" b="1" dirty="0" err="1"/>
              <a:t>ToF</a:t>
            </a:r>
            <a:r>
              <a:rPr lang="en-GB" b="1" dirty="0"/>
              <a:t>; 4D tracking</a:t>
            </a:r>
            <a:r>
              <a:rPr lang="en-GB" b="1" dirty="0" smtClean="0"/>
              <a:t>), ultra-high granularity and </a:t>
            </a:r>
            <a:r>
              <a:rPr lang="en-GB" b="1" dirty="0"/>
              <a:t>improved signal </a:t>
            </a:r>
            <a:r>
              <a:rPr lang="en-GB" b="1" dirty="0" smtClean="0"/>
              <a:t>resolution </a:t>
            </a:r>
            <a:r>
              <a:rPr lang="en-GB" b="1" dirty="0"/>
              <a:t>all come at a cost in terms of data handling, processing, complexity and power.</a:t>
            </a:r>
          </a:p>
          <a:p>
            <a:endParaRPr lang="en-GB" sz="1200" b="1" dirty="0" smtClean="0"/>
          </a:p>
          <a:p>
            <a:r>
              <a:rPr lang="en-GB" b="1" dirty="0" smtClean="0"/>
              <a:t>These inevitably require exploiting the latest advances in commercial photodetectors, </a:t>
            </a:r>
            <a:r>
              <a:rPr lang="en-GB" b="1" u="sng" dirty="0" smtClean="0"/>
              <a:t>microelectronics</a:t>
            </a:r>
            <a:r>
              <a:rPr lang="en-GB" b="1" dirty="0" smtClean="0"/>
              <a:t> and </a:t>
            </a:r>
            <a:r>
              <a:rPr lang="en-GB" b="1" u="sng" dirty="0" smtClean="0"/>
              <a:t>high-speed links</a:t>
            </a:r>
            <a:r>
              <a:rPr lang="en-GB" b="1" dirty="0" smtClean="0"/>
              <a:t>. </a:t>
            </a:r>
          </a:p>
          <a:p>
            <a:endParaRPr lang="en-GB" sz="1100" b="1" dirty="0"/>
          </a:p>
          <a:p>
            <a:r>
              <a:rPr lang="en-GB" b="1" dirty="0" smtClean="0"/>
              <a:t>However,  increasing sophistication, entry </a:t>
            </a:r>
          </a:p>
          <a:p>
            <a:r>
              <a:rPr lang="en-GB" b="1" dirty="0" smtClean="0"/>
              <a:t>cost  and complexity demand </a:t>
            </a:r>
            <a:r>
              <a:rPr lang="en-GB" b="1" u="sng" dirty="0" smtClean="0"/>
              <a:t>radically </a:t>
            </a:r>
          </a:p>
          <a:p>
            <a:r>
              <a:rPr lang="en-GB" b="1" u="sng" dirty="0" smtClean="0"/>
              <a:t>different </a:t>
            </a:r>
            <a:r>
              <a:rPr lang="en-GB" b="1" u="sng" dirty="0"/>
              <a:t> </a:t>
            </a:r>
            <a:r>
              <a:rPr lang="en-GB" b="1" u="sng" dirty="0" smtClean="0"/>
              <a:t>approaches to those historically </a:t>
            </a:r>
          </a:p>
          <a:p>
            <a:r>
              <a:rPr lang="en-GB" b="1" u="sng" dirty="0" smtClean="0"/>
              <a:t>adopted by the HEP community</a:t>
            </a:r>
            <a:r>
              <a:rPr lang="en-GB" b="1" dirty="0" smtClean="0"/>
              <a:t>.</a:t>
            </a:r>
            <a:endParaRPr lang="en-GB" b="1" dirty="0"/>
          </a:p>
        </p:txBody>
      </p:sp>
      <p:sp>
        <p:nvSpPr>
          <p:cNvPr id="4" name="Rectangle 3"/>
          <p:cNvSpPr/>
          <p:nvPr/>
        </p:nvSpPr>
        <p:spPr>
          <a:xfrm>
            <a:off x="4843228" y="2491406"/>
            <a:ext cx="26904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/>
              <a:t>CERN EP </a:t>
            </a:r>
            <a:r>
              <a:rPr lang="en-GB" b="1" dirty="0"/>
              <a:t>R&amp;D </a:t>
            </a:r>
            <a:r>
              <a:rPr lang="en-GB" b="1" dirty="0" smtClean="0"/>
              <a:t>WP5</a:t>
            </a:r>
          </a:p>
          <a:p>
            <a:r>
              <a:rPr lang="en-GB" dirty="0" smtClean="0"/>
              <a:t>Kostas </a:t>
            </a:r>
            <a:r>
              <a:rPr lang="en-GB" dirty="0" err="1" smtClean="0"/>
              <a:t>Kloukinas</a:t>
            </a:r>
            <a:r>
              <a:rPr lang="en-GB" dirty="0" smtClean="0"/>
              <a:t> 11/11/21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209255" y="3962400"/>
            <a:ext cx="89347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The need for bespoke solutions for even </a:t>
            </a:r>
          </a:p>
          <a:p>
            <a:r>
              <a:rPr lang="en-GB" b="1" dirty="0" smtClean="0"/>
              <a:t>modest radiation or magnetic fields is a further</a:t>
            </a:r>
          </a:p>
          <a:p>
            <a:r>
              <a:rPr lang="en-GB" b="1" dirty="0"/>
              <a:t>p</a:t>
            </a:r>
            <a:r>
              <a:rPr lang="en-GB" b="1" dirty="0" smtClean="0"/>
              <a:t>roblem as these are not commercial </a:t>
            </a:r>
            <a:r>
              <a:rPr lang="en-GB" b="1" dirty="0" smtClean="0"/>
              <a:t>drivers, </a:t>
            </a:r>
            <a:endParaRPr lang="en-GB" b="1" dirty="0" smtClean="0"/>
          </a:p>
          <a:p>
            <a:r>
              <a:rPr lang="en-GB" b="1" dirty="0" smtClean="0"/>
              <a:t>with HEP at best a niche </a:t>
            </a:r>
            <a:r>
              <a:rPr lang="en-GB" b="1" dirty="0" smtClean="0">
                <a:solidFill>
                  <a:srgbClr val="C00000"/>
                </a:solidFill>
              </a:rPr>
              <a:t>low volume </a:t>
            </a:r>
            <a:r>
              <a:rPr lang="en-GB" b="1" dirty="0" smtClean="0"/>
              <a:t>market.</a:t>
            </a:r>
          </a:p>
          <a:p>
            <a:endParaRPr lang="en-GB" b="1" dirty="0"/>
          </a:p>
        </p:txBody>
      </p:sp>
      <p:sp>
        <p:nvSpPr>
          <p:cNvPr id="16" name="Rectangle 15"/>
          <p:cNvSpPr/>
          <p:nvPr/>
        </p:nvSpPr>
        <p:spPr>
          <a:xfrm>
            <a:off x="227122" y="5257806"/>
            <a:ext cx="8916878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Much </a:t>
            </a:r>
            <a:r>
              <a:rPr lang="en-GB" b="1" dirty="0">
                <a:solidFill>
                  <a:srgbClr val="C00000"/>
                </a:solidFill>
              </a:rPr>
              <a:t>of the </a:t>
            </a:r>
            <a:r>
              <a:rPr lang="en-GB" b="1" dirty="0">
                <a:solidFill>
                  <a:srgbClr val="0000FF"/>
                </a:solidFill>
              </a:rPr>
              <a:t>ECFA Detector R&amp;D Roadmap </a:t>
            </a:r>
            <a:r>
              <a:rPr lang="en-GB" b="1" dirty="0">
                <a:solidFill>
                  <a:srgbClr val="C00000"/>
                </a:solidFill>
              </a:rPr>
              <a:t>is </a:t>
            </a:r>
            <a:r>
              <a:rPr lang="en-GB" b="1" dirty="0" smtClean="0">
                <a:solidFill>
                  <a:srgbClr val="C00000"/>
                </a:solidFill>
              </a:rPr>
              <a:t>dedicated </a:t>
            </a:r>
            <a:r>
              <a:rPr lang="en-GB" b="1" dirty="0">
                <a:solidFill>
                  <a:srgbClr val="C00000"/>
                </a:solidFill>
              </a:rPr>
              <a:t>to discussion of </a:t>
            </a:r>
            <a:r>
              <a:rPr lang="en-GB" b="1" u="sng" dirty="0">
                <a:solidFill>
                  <a:srgbClr val="C00000"/>
                </a:solidFill>
              </a:rPr>
              <a:t>the need for better </a:t>
            </a:r>
          </a:p>
          <a:p>
            <a:r>
              <a:rPr lang="en-GB" b="1" u="sng" dirty="0">
                <a:solidFill>
                  <a:srgbClr val="C00000"/>
                </a:solidFill>
              </a:rPr>
              <a:t>organisation and coordination across </a:t>
            </a:r>
            <a:r>
              <a:rPr lang="en-GB" b="1" u="sng" dirty="0" smtClean="0">
                <a:solidFill>
                  <a:srgbClr val="C00000"/>
                </a:solidFill>
              </a:rPr>
              <a:t>Europe</a:t>
            </a:r>
            <a:r>
              <a:rPr lang="en-GB" b="1" dirty="0" smtClean="0">
                <a:solidFill>
                  <a:srgbClr val="C00000"/>
                </a:solidFill>
              </a:rPr>
              <a:t> to </a:t>
            </a:r>
            <a:r>
              <a:rPr lang="en-GB" b="1" dirty="0">
                <a:solidFill>
                  <a:srgbClr val="C00000"/>
                </a:solidFill>
              </a:rPr>
              <a:t>cope with these </a:t>
            </a:r>
            <a:r>
              <a:rPr lang="en-GB" b="1" dirty="0" smtClean="0">
                <a:solidFill>
                  <a:srgbClr val="C00000"/>
                </a:solidFill>
              </a:rPr>
              <a:t>considerable </a:t>
            </a:r>
            <a:r>
              <a:rPr lang="en-GB" b="1" dirty="0">
                <a:solidFill>
                  <a:srgbClr val="C00000"/>
                </a:solidFill>
              </a:rPr>
              <a:t>challenges</a:t>
            </a:r>
            <a:r>
              <a:rPr lang="en-GB" b="1" dirty="0" smtClean="0">
                <a:solidFill>
                  <a:srgbClr val="C00000"/>
                </a:solidFill>
              </a:rPr>
              <a:t>.</a:t>
            </a:r>
          </a:p>
          <a:p>
            <a:endParaRPr lang="en-GB" sz="1100" b="1" dirty="0" smtClean="0">
              <a:solidFill>
                <a:srgbClr val="C00000"/>
              </a:solidFill>
            </a:endParaRPr>
          </a:p>
          <a:p>
            <a:r>
              <a:rPr lang="en-GB" b="1" dirty="0"/>
              <a:t>Combining signatures from different devices and improved online intelligence, along with many aspects of data analysis, can also benefit greatly from cutting edge </a:t>
            </a:r>
            <a:r>
              <a:rPr lang="en-GB" b="1" dirty="0">
                <a:solidFill>
                  <a:srgbClr val="009999"/>
                </a:solidFill>
              </a:rPr>
              <a:t>AI developments</a:t>
            </a:r>
            <a:r>
              <a:rPr lang="en-GB" b="1" dirty="0"/>
              <a:t>.</a:t>
            </a:r>
          </a:p>
          <a:p>
            <a:endParaRPr lang="en-GB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538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Muons, Magnets and Integration</a:t>
            </a:r>
            <a:endParaRPr lang="en-GB" sz="2400" dirty="0"/>
          </a:p>
        </p:txBody>
      </p:sp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0" y="990602"/>
            <a:ext cx="9220200" cy="61707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49" tIns="45623" rIns="91249" bIns="45623">
            <a:spAutoFit/>
          </a:bodyPr>
          <a:lstStyle>
            <a:lvl1pPr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627063" indent="-360363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Upgrades to a number of systems used at the LHC for tracking, muon spectroscopy and triggering have taken advantage of the renaissance in gaseous detectors (</a:t>
            </a:r>
            <a:r>
              <a:rPr lang="en-GB" sz="1600" b="1" i="1" dirty="0" err="1" smtClean="0">
                <a:latin typeface="Arial" panose="020B0604020202020204" pitchFamily="34" charset="0"/>
              </a:rPr>
              <a:t>esp</a:t>
            </a:r>
            <a:r>
              <a:rPr lang="en-GB" sz="1600" b="1" dirty="0" smtClean="0">
                <a:latin typeface="Arial" panose="020B0604020202020204" pitchFamily="34" charset="0"/>
              </a:rPr>
              <a:t> MPGDs)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Gaseous detectors remain the most-cost effective route to instrumenting very large areas where rates are still low compared with central tracking and offer very competitive timing through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M</a:t>
            </a:r>
            <a:r>
              <a:rPr lang="en-GB" sz="1600" b="1" dirty="0" smtClean="0">
                <a:latin typeface="Arial" panose="020B0604020202020204" pitchFamily="34" charset="0"/>
              </a:rPr>
              <a:t>ulti-gap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R</a:t>
            </a:r>
            <a:r>
              <a:rPr lang="en-GB" sz="1600" b="1" dirty="0" smtClean="0">
                <a:latin typeface="Arial" panose="020B0604020202020204" pitchFamily="34" charset="0"/>
              </a:rPr>
              <a:t>esistive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P</a:t>
            </a:r>
            <a:r>
              <a:rPr lang="en-GB" sz="1600" b="1" dirty="0" smtClean="0">
                <a:latin typeface="Arial" panose="020B0604020202020204" pitchFamily="34" charset="0"/>
              </a:rPr>
              <a:t>late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C</a:t>
            </a:r>
            <a:r>
              <a:rPr lang="en-GB" sz="1600" b="1" dirty="0" smtClean="0">
                <a:latin typeface="Arial" panose="020B0604020202020204" pitchFamily="34" charset="0"/>
              </a:rPr>
              <a:t>hambers (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MRPC</a:t>
            </a:r>
            <a:r>
              <a:rPr lang="en-GB" sz="1600" b="1" dirty="0" smtClean="0">
                <a:latin typeface="Arial" panose="020B0604020202020204" pitchFamily="34" charset="0"/>
              </a:rPr>
              <a:t>s) and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F</a:t>
            </a:r>
            <a:r>
              <a:rPr lang="en-GB" sz="1600" b="1" dirty="0" smtClean="0">
                <a:latin typeface="Arial" panose="020B0604020202020204" pitchFamily="34" charset="0"/>
              </a:rPr>
              <a:t>ast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T</a:t>
            </a:r>
            <a:r>
              <a:rPr lang="en-GB" sz="1600" b="1" dirty="0" smtClean="0">
                <a:latin typeface="Arial" panose="020B0604020202020204" pitchFamily="34" charset="0"/>
              </a:rPr>
              <a:t>iming 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M</a:t>
            </a:r>
            <a:r>
              <a:rPr lang="en-GB" sz="1600" b="1" dirty="0" smtClean="0">
                <a:latin typeface="Arial" panose="020B0604020202020204" pitchFamily="34" charset="0"/>
              </a:rPr>
              <a:t>PGS (</a:t>
            </a:r>
            <a:r>
              <a:rPr lang="en-GB" sz="1600" b="1" dirty="0" smtClean="0">
                <a:solidFill>
                  <a:srgbClr val="009999"/>
                </a:solidFill>
                <a:latin typeface="Arial" panose="020B0604020202020204" pitchFamily="34" charset="0"/>
              </a:rPr>
              <a:t>FTM</a:t>
            </a:r>
            <a:r>
              <a:rPr lang="en-GB" sz="1600" b="1" dirty="0" smtClean="0">
                <a:latin typeface="Arial" panose="020B0604020202020204" pitchFamily="34" charset="0"/>
              </a:rPr>
              <a:t>s).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However challenges remain in terms of pushing spatial and temporal resolution without compromising long-term stability and adopting more eco-friendly gas mixtures.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Investigation of novel superconductors for magnet systems as well as support of expert design capabilities and modelling software for future experiments is vital.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Cooling technologies for cryogenics and low-mass heat removal from on-detector electronics and semiconductor sensors require dedicated generic R&amp;D activities.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Ultra low mass, stable, precision mechanics and machine detector interface design are major topics, particularly to realise the physics goals of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ee</a:t>
            </a:r>
            <a:r>
              <a:rPr lang="en-GB" sz="1600" b="1" dirty="0" smtClean="0">
                <a:latin typeface="Arial" panose="020B0604020202020204" pitchFamily="34" charset="0"/>
              </a:rPr>
              <a:t> and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FCC-eh</a:t>
            </a:r>
            <a:r>
              <a:rPr lang="en-GB" sz="1600" b="1" dirty="0" smtClean="0">
                <a:latin typeface="Arial" panose="020B0604020202020204" pitchFamily="34" charset="0"/>
              </a:rPr>
              <a:t>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Novel materials and enhanced radiation testing capabilities will be vital for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hh</a:t>
            </a:r>
            <a:r>
              <a:rPr lang="en-GB" sz="1600" b="1" dirty="0" smtClean="0">
                <a:latin typeface="Arial" panose="020B0604020202020204" pitchFamily="34" charset="0"/>
              </a:rPr>
              <a:t>. 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>
                <a:latin typeface="Arial" panose="020B0604020202020204" pitchFamily="34" charset="0"/>
              </a:rPr>
              <a:t>E</a:t>
            </a:r>
            <a:r>
              <a:rPr lang="en-GB" sz="1600" b="1" dirty="0" smtClean="0">
                <a:latin typeface="Arial" panose="020B0604020202020204" pitchFamily="34" charset="0"/>
              </a:rPr>
              <a:t>valuation infrastructures, teat-beams, access to advanced engineering tools and personnel, retention and training of detector experts and much more are detailed in the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ECFA Detector R&amp;D Roadmap </a:t>
            </a:r>
            <a:r>
              <a:rPr lang="en-GB" sz="1600" b="1" dirty="0" smtClean="0">
                <a:latin typeface="Arial" panose="020B0604020202020204" pitchFamily="34" charset="0"/>
              </a:rPr>
              <a:t>as mandatory to the success or the FCC programme as  well as the long-term health of experimental particle physics as a whole.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400827" lvl="1" indent="-167011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03421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Conclusions and Observations</a:t>
            </a:r>
            <a:endParaRPr lang="en-GB" sz="24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941433"/>
            <a:ext cx="9220200" cy="5886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49" tIns="45623" rIns="91249" bIns="45623">
            <a:spAutoFit/>
          </a:bodyPr>
          <a:lstStyle>
            <a:lvl1pPr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627063" indent="-360363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Major R&amp;D funding for the LHC detector R&amp;D programme was in place from 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1986</a:t>
            </a:r>
            <a:r>
              <a:rPr lang="en-GB" sz="1600" b="1" dirty="0" smtClean="0">
                <a:latin typeface="Arial" panose="020B0604020202020204" pitchFamily="34" charset="0"/>
              </a:rPr>
              <a:t>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The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ECFA Detector R&amp;D Roadmap </a:t>
            </a:r>
            <a:r>
              <a:rPr lang="en-GB" sz="1600" b="1" dirty="0" smtClean="0">
                <a:latin typeface="Arial" panose="020B0604020202020204" pitchFamily="34" charset="0"/>
              </a:rPr>
              <a:t>starts from the principle of needing to identify the mission critical detector R&amp;D for all the future programmes considered as viable options in the 2020 Update to the European Strategy for Particle Physics.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Mission critical for different facilities means different things:</a:t>
            </a:r>
          </a:p>
          <a:p>
            <a:pPr marL="541338" lvl="2" indent="-276225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For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hh</a:t>
            </a:r>
            <a:r>
              <a:rPr lang="en-GB" sz="1600" b="1" dirty="0" smtClean="0">
                <a:latin typeface="Arial" panose="020B0604020202020204" pitchFamily="34" charset="0"/>
              </a:rPr>
              <a:t>, at the energy frontier, it may mean finding technologies that function adequately for long enough given the extreme conditions and requirements. </a:t>
            </a:r>
          </a:p>
          <a:p>
            <a:pPr marL="541338" lvl="2" indent="-276225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For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ee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/eh</a:t>
            </a:r>
            <a:r>
              <a:rPr lang="en-GB" sz="1600" b="1" dirty="0" smtClean="0">
                <a:latin typeface="Arial" panose="020B0604020202020204" pitchFamily="34" charset="0"/>
              </a:rPr>
              <a:t>, at the luminosity frontier, the issue is not to be systematics limited by the detector performance such that the unprecedented statistical precision is wasted.</a:t>
            </a:r>
          </a:p>
          <a:p>
            <a:pPr marL="285750" lvl="1" indent="-285750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en-GB" sz="1600" b="1" dirty="0" smtClean="0">
                <a:latin typeface="Arial" panose="020B0604020202020204" pitchFamily="34" charset="0"/>
              </a:rPr>
              <a:t>The FCC programme as envisaged in the updated European Strategy for Particle Physics represents an exciting but very challenging future for particle physics in Europe.</a:t>
            </a:r>
          </a:p>
          <a:p>
            <a:pPr marL="285750" lvl="1" indent="-285750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 typeface="Arial" panose="020B0604020202020204" pitchFamily="34" charset="0"/>
              <a:buChar char="•"/>
              <a:tabLst>
                <a:tab pos="266700" algn="l"/>
              </a:tabLst>
            </a:pPr>
            <a:r>
              <a:rPr lang="en-GB" sz="1600" b="1" dirty="0" smtClean="0">
                <a:latin typeface="Arial" panose="020B0604020202020204" pitchFamily="34" charset="0"/>
              </a:rPr>
              <a:t>Without the required investment in detector R&amp;D the opportunities this offers will be squandered – installing a LEP experiment at the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ee</a:t>
            </a:r>
            <a:r>
              <a:rPr lang="en-GB" sz="1600" b="1" dirty="0" smtClean="0">
                <a:latin typeface="Arial" panose="020B0604020202020204" pitchFamily="34" charset="0"/>
              </a:rPr>
              <a:t> would be as pointless as installing a LHC experiment at the 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</a:rPr>
              <a:t>FCC-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</a:rPr>
              <a:t>hh</a:t>
            </a:r>
            <a:r>
              <a:rPr lang="en-GB" sz="1600" b="1" dirty="0" smtClean="0">
                <a:latin typeface="Arial" panose="020B0604020202020204" pitchFamily="34" charset="0"/>
              </a:rPr>
              <a:t>.</a:t>
            </a:r>
            <a:endParaRPr lang="en-GB" sz="1600" b="1" dirty="0">
              <a:latin typeface="Arial" panose="020B0604020202020204" pitchFamily="34" charset="0"/>
            </a:endParaRPr>
          </a:p>
          <a:p>
            <a:pPr marL="88900" lvl="1" indent="0" eaLnBrk="1" hangingPunct="1">
              <a:spcBef>
                <a:spcPts val="526"/>
              </a:spcBef>
              <a:buClr>
                <a:srgbClr val="FF0000"/>
              </a:buClr>
              <a:tabLst>
                <a:tab pos="444500" algn="l"/>
              </a:tabLst>
            </a:pPr>
            <a:r>
              <a:rPr lang="en-GB" sz="2000" b="1" dirty="0" smtClean="0">
                <a:solidFill>
                  <a:srgbClr val="C00000"/>
                </a:solidFill>
                <a:latin typeface="Arial" panose="020B0604020202020204" pitchFamily="34" charset="0"/>
                <a:sym typeface="Symbol"/>
              </a:rPr>
              <a:t></a:t>
            </a:r>
            <a:r>
              <a:rPr lang="en-GB" sz="1600" b="1" dirty="0" smtClean="0">
                <a:latin typeface="Arial" panose="020B0604020202020204" pitchFamily="34" charset="0"/>
              </a:rPr>
              <a:t>  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Lead times of at least 20 years should be anticipated for the more demanding 	technology aspects and in some cases (</a:t>
            </a:r>
            <a:r>
              <a:rPr lang="en-GB" b="1" dirty="0" err="1" smtClean="0">
                <a:solidFill>
                  <a:srgbClr val="C00000"/>
                </a:solidFill>
                <a:latin typeface="Arial" panose="020B0604020202020204" pitchFamily="34" charset="0"/>
              </a:rPr>
              <a:t>eg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sensors or microelectronics for 	FCC-</a:t>
            </a:r>
            <a:r>
              <a:rPr lang="en-GB" b="1" dirty="0" err="1" smtClean="0">
                <a:solidFill>
                  <a:srgbClr val="C00000"/>
                </a:solidFill>
                <a:latin typeface="Arial" panose="020B0604020202020204" pitchFamily="34" charset="0"/>
              </a:rPr>
              <a:t>hh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) it is not even currently clear what would be the best direction </a:t>
            </a:r>
            <a:r>
              <a:rPr lang="en-GB" b="1" smtClean="0">
                <a:solidFill>
                  <a:srgbClr val="C00000"/>
                </a:solidFill>
                <a:latin typeface="Arial" panose="020B0604020202020204" pitchFamily="34" charset="0"/>
              </a:rPr>
              <a:t>to go   	in to 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meet the most extreme radiation-hardness specifications.</a:t>
            </a:r>
            <a:endParaRPr lang="en-GB" sz="1600" b="1" dirty="0" smtClean="0">
              <a:latin typeface="Arial" panose="020B0604020202020204" pitchFamily="34" charset="0"/>
            </a:endParaRPr>
          </a:p>
          <a:p>
            <a:pPr marL="400827" lvl="1" indent="-167011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18311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6"/>
            <a:ext cx="7239000" cy="1123785"/>
          </a:xfrm>
        </p:spPr>
        <p:txBody>
          <a:bodyPr>
            <a:noAutofit/>
          </a:bodyPr>
          <a:lstStyle/>
          <a:p>
            <a:r>
              <a:rPr lang="en-GB" sz="7200" dirty="0" smtClean="0"/>
              <a:t>BACK-UP</a:t>
            </a:r>
            <a:endParaRPr lang="en-GB" sz="7200" dirty="0"/>
          </a:p>
        </p:txBody>
      </p:sp>
    </p:spTree>
    <p:extLst>
      <p:ext uri="{BB962C8B-B14F-4D97-AF65-F5344CB8AC3E}">
        <p14:creationId xmlns:p14="http://schemas.microsoft.com/office/powerpoint/2010/main" val="8949449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000250"/>
            <a:ext cx="4648200" cy="406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</a:t>
            </a:r>
            <a:r>
              <a:rPr lang="en-GB" sz="2400" dirty="0" err="1" smtClean="0"/>
              <a:t>ee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46626" y="914402"/>
                <a:ext cx="9097374" cy="2319609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Two (possibly four) interaction regions.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Higgs Factory </a:t>
                </a:r>
                <a:r>
                  <a:rPr lang="en-US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programme</a:t>
                </a:r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:</a:t>
                </a: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1.2M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sz="16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en-US" sz="1600" b="1" i="1" dirty="0" smtClean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𝑯𝒁</m:t>
                    </m:r>
                  </m:oMath>
                </a14:m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75k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𝑾</m:t>
                        </m:r>
                      </m:e>
                      <m:sup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𝑾</m:t>
                        </m:r>
                      </m:e>
                      <m:sup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sz="1600" b="1" i="1" dirty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en-US" sz="1600" b="1" i="1" dirty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𝑯</m:t>
                    </m:r>
                    <m:r>
                      <a:rPr lang="en-GB" sz="1600" b="1" i="1" dirty="0" smtClean="0">
                        <a:latin typeface="Cambria Math"/>
                        <a:cs typeface="Arial" panose="020B0604020202020204" pitchFamily="34" charset="0"/>
                      </a:rPr>
                      <m:t>; </m:t>
                    </m:r>
                  </m:oMath>
                </a14:m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senstivity </a:t>
                </a:r>
                <a14:m>
                  <m:oMath xmlns:m="http://schemas.openxmlformats.org/officeDocument/2006/math">
                    <m:r>
                      <a:rPr lang="en-GB" sz="16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𝑯</m:t>
                    </m:r>
                    <m:r>
                      <a:rPr lang="en-GB" sz="16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en-GB" sz="16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𝑯𝑯</m:t>
                    </m:r>
                    <m:r>
                      <a:rPr lang="en-GB" sz="1600" b="1" i="1" dirty="0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; </m:t>
                    </m:r>
                    <m:sSup>
                      <m:sSupPr>
                        <m:ctrlPr>
                          <a:rPr lang="en-US" sz="1600" b="1" i="1" dirty="0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US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𝒆</m:t>
                        </m:r>
                      </m:e>
                      <m:sup>
                        <m:r>
                          <a:rPr lang="en-GB" sz="1600" b="1" i="1" dirty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  <m:r>
                      <a:rPr lang="en-US" sz="1600" b="1" i="1" dirty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→</m:t>
                    </m:r>
                    <m:r>
                      <a:rPr lang="en-GB" sz="1600" b="1" i="1" dirty="0" smtClean="0">
                        <a:solidFill>
                          <a:srgbClr val="0000FF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𝑯</m:t>
                    </m:r>
                  </m:oMath>
                </a14:m>
                <a:endParaRPr lang="en-GB" sz="1600" b="1" dirty="0" smtClean="0">
                  <a:solidFill>
                    <a:srgbClr val="0000FF"/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EW: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𝟓</m:t>
                        </m:r>
                        <m:r>
                          <a:rPr lang="en-GB" sz="1600" b="1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𝟏𝟐</m:t>
                        </m:r>
                      </m:sup>
                    </m:sSup>
                    <m:r>
                      <a:rPr lang="en-GB" sz="1600" b="1" i="1" smtClean="0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𝒁</m:t>
                    </m:r>
                  </m:oMath>
                </a14:m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𝟖</m:t>
                        </m:r>
                      </m:sup>
                    </m:sSup>
                    <m:r>
                      <a:rPr lang="en-GB" sz="16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𝑾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𝑾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GB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𝟔</m:t>
                        </m:r>
                      </m:sup>
                    </m:sSup>
                    <m:r>
                      <a:rPr lang="en-GB" sz="16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𝒕</m:t>
                    </m:r>
                    <m:acc>
                      <m:accPr>
                        <m:chr m:val="̅"/>
                        <m:ctrlP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𝒕</m:t>
                        </m:r>
                      </m:e>
                    </m:acc>
                  </m:oMath>
                </a14:m>
                <a:r>
                  <a:rPr lang="en-GB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(Indirect sensitivity to new physics up to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009999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𝚲</m:t>
                    </m:r>
                    <m:r>
                      <a:rPr lang="en-GB" sz="1600" b="1" i="1" smtClean="0">
                        <a:solidFill>
                          <a:srgbClr val="009999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≳</m:t>
                    </m:r>
                  </m:oMath>
                </a14:m>
                <a:r>
                  <a:rPr lang="en-GB" sz="1600" b="1" dirty="0" smtClean="0">
                    <a:solidFill>
                      <a:srgbClr val="0099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70 </a:t>
                </a:r>
                <a:r>
                  <a:rPr lang="en-GB" sz="1600" b="1" dirty="0" err="1" smtClean="0">
                    <a:solidFill>
                      <a:srgbClr val="009999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TeV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Flavour: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𝟏𝟐</m:t>
                        </m:r>
                      </m:sup>
                    </m:sSup>
                    <m:r>
                      <a:rPr lang="en-GB" sz="1600" b="1" i="1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𝒃</m:t>
                    </m:r>
                    <m:acc>
                      <m:accPr>
                        <m:chr m:val="̅"/>
                        <m:ctrlP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𝒃</m:t>
                        </m:r>
                      </m:e>
                    </m:acc>
                  </m:oMath>
                </a14:m>
                <a:r>
                  <a:rPr lang="en-GB" sz="1600" b="1" dirty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en-GB" sz="1600" b="1" i="1" smtClean="0">
                        <a:solidFill>
                          <a:srgbClr val="0000FF"/>
                        </a:solidFill>
                        <a:latin typeface="Cambria Math"/>
                        <a:cs typeface="Arial" panose="020B0604020202020204" pitchFamily="34" charset="0"/>
                      </a:rPr>
                      <m:t>𝒄</m:t>
                    </m:r>
                    <m:acc>
                      <m:accPr>
                        <m:chr m:val="̅"/>
                        <m:ctrlP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acc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𝒄</m:t>
                        </m:r>
                      </m:e>
                    </m:acc>
                  </m:oMath>
                </a14:m>
                <a:r>
                  <a:rPr lang="en-GB" sz="1600" b="1" dirty="0" smtClean="0">
                    <a:solidFill>
                      <a:srgbClr val="0000FF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  </m:t>
                        </m:r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</m:t>
                        </m:r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.</m:t>
                        </m:r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𝟕</m:t>
                        </m:r>
                        <m:r>
                          <a:rPr lang="en-GB" sz="1600" b="1" i="1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×</m:t>
                        </m:r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>
                            <a:latin typeface="Cambria Math"/>
                            <a:cs typeface="Arial" panose="020B0604020202020204" pitchFamily="34" charset="0"/>
                          </a:rPr>
                          <m:t>𝟏𝟏</m:t>
                        </m:r>
                      </m:sup>
                    </m:sSup>
                    <m:r>
                      <a:rPr lang="en-GB" sz="1600" b="1" i="1" smtClean="0">
                        <a:latin typeface="Cambria Math"/>
                        <a:cs typeface="Arial" panose="020B0604020202020204" pitchFamily="34" charset="0"/>
                      </a:rPr>
                      <m:t> </m:t>
                    </m:r>
                    <m:sSup>
                      <m:sSupPr>
                        <m:ctrlP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𝝉</m:t>
                        </m:r>
                      </m:e>
                      <m:sup>
                        <m: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0000FF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𝝉</m:t>
                        </m:r>
                      </m:e>
                      <m:sup>
                        <m:r>
                          <a:rPr lang="en-GB" sz="1600" b="1" i="1">
                            <a:solidFill>
                              <a:srgbClr val="0000FF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</m:sup>
                    </m:sSup>
                  </m:oMath>
                </a14:m>
                <a:endParaRPr lang="en-GB" sz="16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Discovery potential for feebly interacting particles</a:t>
                </a:r>
                <a:endParaRPr lang="en-GB" sz="16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6" y="914400"/>
                <a:ext cx="9097374" cy="2319609"/>
              </a:xfrm>
              <a:prstGeom prst="rect">
                <a:avLst/>
              </a:prstGeom>
              <a:blipFill rotWithShape="1">
                <a:blip r:embed="rId4"/>
                <a:stretch>
                  <a:fillRect l="-268" t="-78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27" y="3127689"/>
            <a:ext cx="4601575" cy="34265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648200" y="6059269"/>
            <a:ext cx="37732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See Mogens Dams (19/2/21)</a:t>
            </a:r>
          </a:p>
          <a:p>
            <a:r>
              <a:rPr lang="en-GB" dirty="0">
                <a:hlinkClick r:id="rId6"/>
              </a:rPr>
              <a:t>https://indico.cern.ch/event/994685</a:t>
            </a:r>
            <a:r>
              <a:rPr lang="en-GB" dirty="0" smtClean="0">
                <a:hlinkClick r:id="rId6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4267200" y="871200"/>
            <a:ext cx="3690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(</a:t>
            </a:r>
            <a:r>
              <a:rPr lang="en-GB" dirty="0" smtClean="0">
                <a:hlinkClick r:id="rId7"/>
              </a:rPr>
              <a:t>https</a:t>
            </a:r>
            <a:r>
              <a:rPr lang="en-GB" dirty="0">
                <a:hlinkClick r:id="rId7"/>
              </a:rPr>
              <a:t>://fcc-cdr.web.cern.ch/#</a:t>
            </a:r>
            <a:r>
              <a:rPr lang="en-GB" dirty="0" smtClean="0">
                <a:hlinkClick r:id="rId7"/>
              </a:rPr>
              <a:t>FCCEE</a:t>
            </a:r>
            <a:r>
              <a:rPr lang="en-GB" dirty="0" smtClean="0"/>
              <a:t>) 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1" y="3429000"/>
            <a:ext cx="2667000" cy="16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736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71575"/>
            <a:ext cx="9144000" cy="5141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785320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2700" y="1143000"/>
            <a:ext cx="9156700" cy="525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657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1137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80503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054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41371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143000"/>
            <a:ext cx="9144000" cy="515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84590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1570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1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76200"/>
            <a:ext cx="9144000" cy="1142040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ECFA Detector R&amp;D Roadmap</a:t>
            </a:r>
            <a:endParaRPr lang="en-GB" sz="2400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43000"/>
            <a:ext cx="9144000" cy="5146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40152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AutoShape 16" descr="Related image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AutoShape 18" descr="Related image"/>
          <p:cNvSpPr>
            <a:spLocks noChangeAspect="1" noChangeArrowheads="1"/>
          </p:cNvSpPr>
          <p:nvPr/>
        </p:nvSpPr>
        <p:spPr bwMode="auto">
          <a:xfrm>
            <a:off x="307975" y="794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endParaRPr lang="en-GB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itle 1"/>
          <p:cNvSpPr txBox="1">
            <a:spLocks/>
          </p:cNvSpPr>
          <p:nvPr/>
        </p:nvSpPr>
        <p:spPr>
          <a:xfrm>
            <a:off x="1731812" y="-151440"/>
            <a:ext cx="6269191" cy="1142040"/>
          </a:xfrm>
          <a:prstGeom prst="rect">
            <a:avLst/>
          </a:prstGeom>
        </p:spPr>
        <p:txBody>
          <a:bodyPr lIns="91428" tIns="45715" rIns="91428" bIns="45715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defRPr/>
            </a:pPr>
            <a:r>
              <a:rPr lang="en-US" sz="2400" dirty="0" smtClean="0"/>
              <a:t>Silicon Sensor Technology Developments        </a:t>
            </a:r>
            <a:r>
              <a:rPr lang="en-US" sz="2400" b="0" dirty="0" smtClean="0">
                <a:solidFill>
                  <a:schemeClr val="bg1"/>
                </a:solidFill>
                <a:effectLst/>
              </a:rPr>
              <a:t>.</a:t>
            </a:r>
            <a:r>
              <a:rPr lang="en-US" sz="2400" dirty="0" smtClean="0">
                <a:solidFill>
                  <a:srgbClr val="009999"/>
                </a:solidFill>
              </a:rPr>
              <a:t> </a:t>
            </a:r>
            <a:endParaRPr lang="en-US" sz="2400" dirty="0">
              <a:solidFill>
                <a:srgbClr val="009999"/>
              </a:solidFill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687" y="1506738"/>
            <a:ext cx="8970315" cy="3263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62796" y="873207"/>
            <a:ext cx="479020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Many different silicon  detector technologies for particle tracking  have been developed over the last four decades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2400" y="4958480"/>
            <a:ext cx="91440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What is remarkable is that </a:t>
            </a:r>
            <a:r>
              <a:rPr lang="en-GB" sz="1600" b="1" u="sng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every </a:t>
            </a:r>
            <a:r>
              <a:rPr lang="en-GB" sz="16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decade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the instrumented areas have increased by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factor of 10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while the numbers of channels in the largest arrays have increased by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 factor of 100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This despite other specifications for readout speed, spatial resolution, reduced multiple </a:t>
            </a:r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scattering (minimal total material including cooling and 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services) and radiation </a:t>
            </a:r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hardness 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also becoming much more demanding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72454" y="4648200"/>
            <a:ext cx="9452546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Applications of silicon strip and pixel-based particle tracking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detectors  - Nature 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Reviews Physics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-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https://doi.org/10.1038/s42254-019-0081-z</a:t>
            </a:r>
            <a:r>
              <a:rPr lang="en-GB" sz="10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Allport2019ER 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8" name="Picture 4" descr="ATLAS Heavy Ion Collision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2" y="751958"/>
            <a:ext cx="2390499" cy="1579970"/>
          </a:xfrm>
          <a:prstGeom prst="rect">
            <a:avLst/>
          </a:prstGeom>
          <a:noFill/>
          <a:ln w="2540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54741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" y="637410"/>
            <a:ext cx="3240360" cy="2910009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0264" y="1123324"/>
            <a:ext cx="3427536" cy="244824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1" y="3429000"/>
            <a:ext cx="2899088" cy="208823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1185" y="3766061"/>
            <a:ext cx="2567630" cy="175117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302566" y="1380648"/>
            <a:ext cx="1449389" cy="338532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r>
              <a:rPr lang="de-DE" sz="16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Data Storage</a:t>
            </a:r>
            <a:endParaRPr lang="en-US" sz="16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449544" y="2514600"/>
            <a:ext cx="1789098" cy="338532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r>
              <a:rPr lang="de-DE" sz="16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Transistors/mm</a:t>
            </a:r>
            <a:r>
              <a:rPr lang="de-DE" sz="1600" b="1" baseline="30000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endParaRPr lang="en-US" sz="1600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534492" y="4436464"/>
            <a:ext cx="1232983" cy="338532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r>
              <a:rPr lang="de-DE" sz="1600" b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Bandwidth</a:t>
            </a:r>
            <a:endParaRPr lang="en-US" sz="1600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276600" y="3429000"/>
            <a:ext cx="2074560" cy="338532"/>
          </a:xfrm>
          <a:prstGeom prst="rect">
            <a:avLst/>
          </a:prstGeom>
        </p:spPr>
        <p:txBody>
          <a:bodyPr wrap="none" lIns="91417" tIns="45709" rIns="91417" bIns="45709">
            <a:spAutoFit/>
          </a:bodyPr>
          <a:lstStyle/>
          <a:p>
            <a:r>
              <a:rPr lang="de-DE" sz="16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ADC </a:t>
            </a:r>
            <a:r>
              <a:rPr lang="de-DE" sz="1600" b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pJ</a:t>
            </a:r>
            <a:r>
              <a:rPr lang="de-DE" sz="1600" b="1" dirty="0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de-DE" sz="1600" b="1" dirty="0" err="1" smtClean="0">
                <a:solidFill>
                  <a:srgbClr val="00009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conversion</a:t>
            </a:r>
            <a:endParaRPr lang="en-US" sz="1600" baseline="30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3810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z="2400" dirty="0" smtClean="0"/>
              <a:t>Commercial Microelectronics Evolution</a:t>
            </a:r>
            <a:endParaRPr lang="en-US" sz="24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007" y="837240"/>
            <a:ext cx="2373866" cy="2379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3902" y="3483245"/>
            <a:ext cx="3550098" cy="2589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76201" y="5768392"/>
            <a:ext cx="9168920" cy="738642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r>
              <a:rPr lang="de-DE" sz="1500" b="1" dirty="0" smtClean="0">
                <a:solidFill>
                  <a:srgbClr val="0000FF"/>
                </a:solidFill>
              </a:rPr>
              <a:t>Historically </a:t>
            </a:r>
            <a:r>
              <a:rPr lang="de-DE" sz="1500" b="1" dirty="0">
                <a:solidFill>
                  <a:srgbClr val="0000FF"/>
                </a:solidFill>
              </a:rPr>
              <a:t>showed doubling times of &lt; 2 years </a:t>
            </a:r>
            <a:r>
              <a:rPr lang="de-DE" sz="1500" b="1" dirty="0" smtClean="0">
                <a:solidFill>
                  <a:srgbClr val="0000FF"/>
                </a:solidFill>
              </a:rPr>
              <a:t>but now slowing. </a:t>
            </a:r>
          </a:p>
          <a:p>
            <a:endParaRPr lang="de-DE" sz="1200" b="1" dirty="0" smtClean="0">
              <a:solidFill>
                <a:srgbClr val="0000FF"/>
              </a:solidFill>
            </a:endParaRPr>
          </a:p>
          <a:p>
            <a:r>
              <a:rPr lang="de-DE" sz="1500" b="1" dirty="0" smtClean="0">
                <a:solidFill>
                  <a:srgbClr val="0000FF"/>
                </a:solidFill>
              </a:rPr>
              <a:t>However, particle physics lags significantly behind commerical state-of-the-art because of additional constrants</a:t>
            </a:r>
            <a:endParaRPr lang="de-DE" sz="1500" b="1" dirty="0">
              <a:solidFill>
                <a:srgbClr val="0000FF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0" y="5986790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r>
              <a:rPr lang="en-GB" sz="1100" dirty="0" err="1">
                <a:latin typeface="Arial" panose="020B0604020202020204" pitchFamily="34" charset="0"/>
                <a:cs typeface="Arial" panose="020B0604020202020204" pitchFamily="34" charset="0"/>
              </a:rPr>
              <a:t>Faccio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: 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://indico.cern.ch/event/468486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459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672673" flipH="1">
            <a:off x="6639590" y="4506775"/>
            <a:ext cx="2327723" cy="2326166"/>
          </a:xfrm>
          <a:prstGeom prst="snip2DiagRect">
            <a:avLst>
              <a:gd name="adj1" fmla="val 0"/>
              <a:gd name="adj2" fmla="val 45300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419606"/>
            <a:ext cx="5975350" cy="2142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Particle Flow Considerations</a:t>
            </a:r>
            <a:endParaRPr lang="en-GB" sz="24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"/>
              <p:cNvSpPr txBox="1">
                <a:spLocks noChangeArrowheads="1"/>
              </p:cNvSpPr>
              <p:nvPr/>
            </p:nvSpPr>
            <p:spPr bwMode="auto">
              <a:xfrm>
                <a:off x="0" y="1031414"/>
                <a:ext cx="8839200" cy="505804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249" tIns="45623" rIns="91249" bIns="45623">
                <a:spAutoFit/>
              </a:bodyPr>
              <a:lstStyle>
                <a:lvl1pPr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627063" indent="-360363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In addition to 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vertexing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, silicon detectors are widely assumed to be an important option for outer tracking either for a fully silicon “compact” tracker (often with high field) or outside a gaseous tracking </a:t>
                </a:r>
                <a:r>
                  <a:rPr lang="en-GB" sz="1600" b="1" dirty="0">
                    <a:latin typeface="Arial" panose="020B0604020202020204" pitchFamily="34" charset="0"/>
                  </a:rPr>
                  <a:t>volume (as “silicon wrapper”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see for example Attilio Andreazza: </a:t>
                </a:r>
                <a:r>
                  <a:rPr lang="en-GB" sz="1600" b="1" dirty="0" smtClean="0">
                    <a:latin typeface="Arial" panose="020B0604020202020204" pitchFamily="34" charset="0"/>
                    <a:hlinkClick r:id="rId5"/>
                  </a:rPr>
                  <a:t>https</a:t>
                </a:r>
                <a:r>
                  <a:rPr lang="en-GB" sz="1600" b="1" dirty="0">
                    <a:latin typeface="Arial" panose="020B0604020202020204" pitchFamily="34" charset="0"/>
                    <a:hlinkClick r:id="rId5"/>
                  </a:rPr>
                  <a:t>://</a:t>
                </a:r>
                <a:r>
                  <a:rPr lang="en-GB" sz="1600" b="1" dirty="0" smtClean="0">
                    <a:latin typeface="Arial" panose="020B0604020202020204" pitchFamily="34" charset="0"/>
                    <a:hlinkClick r:id="rId5"/>
                  </a:rPr>
                  <a:t>indico.cern.ch/event/838435/contributions/3672992/ attachments/1970363/3277344/LargeSiliconSystems_v2.pdf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at </a:t>
                </a:r>
                <a:r>
                  <a:rPr lang="en-GB" sz="1600" b="1" dirty="0">
                    <a:latin typeface="Arial" panose="020B0604020202020204" pitchFamily="34" charset="0"/>
                  </a:rPr>
                  <a:t>3</a:t>
                </a:r>
                <a:r>
                  <a:rPr lang="en-GB" sz="1600" b="1" baseline="30000" dirty="0">
                    <a:latin typeface="Arial" panose="020B0604020202020204" pitchFamily="34" charset="0"/>
                  </a:rPr>
                  <a:t>rd</a:t>
                </a:r>
                <a:r>
                  <a:rPr lang="en-GB" sz="1600" b="1" dirty="0">
                    <a:latin typeface="Arial" panose="020B0604020202020204" pitchFamily="34" charset="0"/>
                  </a:rPr>
                  <a:t> FCC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Workshop). </a:t>
                </a: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Silicon detectors also technology of choice where high radiation, high speed or high granularity requirements; either in collider or fixed target experiments.</a:t>
                </a: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The PFA concept requires excellent extrapolation of charged tracks into the calorimeter layers as well as high spatial resolution on EM showers (including resolving photons from high energy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latin typeface="Cambria Math"/>
                            <a:ea typeface="Cambria Math"/>
                          </a:rPr>
                          <m:t>𝝅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</a:rPr>
                          <m:t>𝟎</m:t>
                        </m:r>
                      </m:sup>
                    </m:sSup>
                    <m:r>
                      <a:rPr lang="en-GB" sz="1600" b="1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GB" sz="1600" b="1" dirty="0" smtClean="0">
                    <a:latin typeface="Arial" panose="020B0604020202020204" pitchFamily="34" charset="0"/>
                  </a:rPr>
                  <a:t>decays) and the start of hadron showers.</a:t>
                </a:r>
                <a:endParaRPr lang="en-GB" sz="1600" b="1" dirty="0">
                  <a:latin typeface="Arial" panose="020B0604020202020204" pitchFamily="34" charset="0"/>
                </a:endParaRP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Silicon layers (with tungsten or lead absorber) are also a leading candidate for such high granularity calorimeters, at least as far as the technology can be cost effective.</a:t>
                </a:r>
                <a:endParaRPr lang="en-GB" dirty="0" smtClean="0"/>
              </a:p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endParaRPr lang="en-GB" dirty="0" smtClean="0"/>
              </a:p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endParaRPr lang="en-GB" dirty="0"/>
              </a:p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endParaRPr lang="en-GB" dirty="0" smtClean="0"/>
              </a:p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endParaRPr lang="en-GB" dirty="0" smtClean="0"/>
              </a:p>
            </p:txBody>
          </p:sp>
        </mc:Choice>
        <mc:Fallback xmlns="">
          <p:sp>
            <p:nvSpPr>
              <p:cNvPr id="6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0" y="1031413"/>
                <a:ext cx="8839200" cy="5058048"/>
              </a:xfrm>
              <a:prstGeom prst="rect">
                <a:avLst/>
              </a:prstGeom>
              <a:blipFill rotWithShape="1">
                <a:blip r:embed="rId6"/>
                <a:stretch>
                  <a:fillRect t="-361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11" descr="Image result for CMS logo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1448" y="5746756"/>
            <a:ext cx="377239" cy="3772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49274" y="4495806"/>
            <a:ext cx="106612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Calorimeter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77002" y="4734580"/>
            <a:ext cx="7449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Pre-Shower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1438" y="5867406"/>
            <a:ext cx="7227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0070C0"/>
                </a:solidFill>
              </a:rPr>
              <a:t>Tracker</a:t>
            </a:r>
            <a:endParaRPr lang="en-GB" sz="1400" b="1" dirty="0">
              <a:solidFill>
                <a:srgbClr val="0070C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5715003" y="5300532"/>
            <a:ext cx="6710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Silicon</a:t>
            </a:r>
            <a:endParaRPr lang="en-GB" sz="1400" b="1" dirty="0">
              <a:solidFill>
                <a:srgbClr val="C00000"/>
              </a:solidFill>
            </a:endParaRPr>
          </a:p>
        </p:txBody>
      </p:sp>
      <p:cxnSp>
        <p:nvCxnSpPr>
          <p:cNvPr id="32" name="Straight Arrow Connector 31"/>
          <p:cNvCxnSpPr>
            <a:stCxn id="47" idx="0"/>
          </p:cNvCxnSpPr>
          <p:nvPr/>
        </p:nvCxnSpPr>
        <p:spPr>
          <a:xfrm flipV="1">
            <a:off x="6342603" y="4876801"/>
            <a:ext cx="1977919" cy="577612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47" idx="0"/>
          </p:cNvCxnSpPr>
          <p:nvPr/>
        </p:nvCxnSpPr>
        <p:spPr>
          <a:xfrm flipV="1">
            <a:off x="6342600" y="5257807"/>
            <a:ext cx="1658400" cy="19660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47" idx="0"/>
          </p:cNvCxnSpPr>
          <p:nvPr/>
        </p:nvCxnSpPr>
        <p:spPr>
          <a:xfrm>
            <a:off x="6342600" y="5454413"/>
            <a:ext cx="1201200" cy="36406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>
            <a:stCxn id="47" idx="3"/>
          </p:cNvCxnSpPr>
          <p:nvPr/>
        </p:nvCxnSpPr>
        <p:spPr>
          <a:xfrm>
            <a:off x="6360603" y="5472413"/>
            <a:ext cx="665675" cy="135890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47" idx="1"/>
          </p:cNvCxnSpPr>
          <p:nvPr/>
        </p:nvCxnSpPr>
        <p:spPr>
          <a:xfrm>
            <a:off x="6324603" y="5472419"/>
            <a:ext cx="624319" cy="27579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stCxn id="47" idx="1"/>
          </p:cNvCxnSpPr>
          <p:nvPr/>
        </p:nvCxnSpPr>
        <p:spPr>
          <a:xfrm>
            <a:off x="6324603" y="5472419"/>
            <a:ext cx="472535" cy="361841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6324600" y="5454413"/>
            <a:ext cx="36000" cy="36000"/>
          </a:xfrm>
          <a:prstGeom prst="rect">
            <a:avLst/>
          </a:prstGeom>
          <a:solidFill>
            <a:srgbClr val="C00000">
              <a:alpha val="73000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775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</a:t>
            </a:r>
            <a:r>
              <a:rPr lang="en-GB" sz="2400" dirty="0" err="1" smtClean="0"/>
              <a:t>ee</a:t>
            </a:r>
            <a:endParaRPr lang="en-GB" sz="24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8" name="Rectangle 7"/>
              <p:cNvSpPr/>
              <p:nvPr/>
            </p:nvSpPr>
            <p:spPr>
              <a:xfrm>
                <a:off x="46626" y="814705"/>
                <a:ext cx="9097374" cy="36048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</a:pP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Some specifications to control systematic errors at  10</a:t>
                </a:r>
                <a:r>
                  <a:rPr lang="en-GB" sz="16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-5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level . 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sSub>
                          <m:sSubPr>
                            <m:ctrlPr>
                              <a:rPr lang="en-GB" sz="1600" b="1" i="1" smtClean="0">
                                <a:latin typeface="Cambria Math"/>
                                <a:cs typeface="Arial" panose="020B0604020202020204" pitchFamily="34" charset="0"/>
                              </a:rPr>
                            </m:ctrlPr>
                          </m:sSubPr>
                          <m:e>
                            <m:r>
                              <a:rPr lang="en-GB" sz="1600" b="1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𝒑</m:t>
                            </m:r>
                          </m:e>
                          <m:sub>
                            <m:r>
                              <a:rPr lang="en-GB" sz="1600" b="1" i="1" smtClean="0">
                                <a:latin typeface="Cambria Math"/>
                                <a:cs typeface="Arial" panose="020B0604020202020204" pitchFamily="34" charset="0"/>
                              </a:rPr>
                              <m:t>𝑻</m:t>
                            </m:r>
                          </m:sub>
                        </m:sSub>
                      </m:sub>
                    </m:sSub>
                    <m:r>
                      <a:rPr lang="en-GB" sz="1600" b="1" i="1" smtClean="0"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sSubSup>
                      <m:sSubSupPr>
                        <m:ctrlP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bSupPr>
                      <m:e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𝒑</m:t>
                        </m:r>
                      </m:e>
                      <m:sub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𝑻</m:t>
                        </m:r>
                      </m:sub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𝟐</m:t>
                        </m:r>
                      </m:sup>
                    </m:sSubSup>
                    <m:r>
                      <a:rPr lang="en-GB" sz="1600" b="1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≈</m:t>
                    </m:r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𝟐</m:t>
                    </m:r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×</m:t>
                    </m:r>
                    <m:sSup>
                      <m:sSupPr>
                        <m:ctrlP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GeV</a:t>
                </a:r>
                <a:r>
                  <a:rPr lang="en-GB" sz="1600" b="1" baseline="300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-1</a:t>
                </a:r>
                <a:r>
                  <a:rPr lang="en-GB" sz="16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EM resolution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~ few 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𝑬</m:t>
                        </m:r>
                      </m:e>
                    </m:rad>
                  </m:oMath>
                </a14:m>
                <a:r>
                  <a:rPr lang="en-GB" sz="16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jet energy </a:t>
                </a:r>
                <a14:m>
                  <m:oMath xmlns:m="http://schemas.openxmlformats.org/officeDocument/2006/math">
                    <m:r>
                      <a:rPr lang="en-GB" sz="1600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≤</m:t>
                    </m:r>
                    <m:r>
                      <a:rPr lang="en-GB" sz="1600" b="1" i="1" dirty="0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𝟑𝟎</m:t>
                    </m:r>
                  </m:oMath>
                </a14:m>
                <a:r>
                  <a:rPr lang="en-GB" sz="16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%/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GB" sz="1600" b="1" i="1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GB" sz="1600" b="1" i="1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𝑬</m:t>
                        </m:r>
                      </m:e>
                    </m:rad>
                  </m:oMath>
                </a14:m>
                <a:r>
                  <a:rPr lang="en-GB" sz="1600" b="1" baseline="30000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 B-field stable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10</a:t>
                </a:r>
                <a:r>
                  <a:rPr lang="en-GB" sz="1600" b="1" baseline="300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-6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(and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&lt; 2T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) ; luminosity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𝟏𝟎</m:t>
                        </m:r>
                      </m:e>
                      <m:sup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−</m:t>
                        </m:r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  <m:t>𝟒</m:t>
                        </m:r>
                      </m:sup>
                    </m:sSup>
                  </m:oMath>
                </a14:m>
                <a:r>
                  <a:rPr lang="en-GB" sz="1600" b="1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;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beam energy spread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4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─</a:t>
                </a:r>
                <a:r>
                  <a:rPr lang="en-GB" sz="16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di-muons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cs typeface="Arial" panose="020B0604020202020204" pitchFamily="34" charset="0"/>
                          </a:rPr>
                        </m:ctrlPr>
                      </m:sSubPr>
                      <m:e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𝝈</m:t>
                        </m:r>
                      </m:e>
                      <m:sub>
                        <m:r>
                          <a:rPr lang="en-GB" sz="1600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𝜽</m:t>
                        </m:r>
                      </m:sub>
                    </m:sSub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&lt;</m:t>
                    </m:r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𝟎</m:t>
                    </m:r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.</m:t>
                    </m:r>
                    <m:r>
                      <a:rPr lang="en-GB" sz="1600" b="1" i="1" smtClean="0">
                        <a:solidFill>
                          <a:srgbClr val="C00000"/>
                        </a:solidFill>
                        <a:latin typeface="Cambria Math"/>
                        <a:cs typeface="Arial" panose="020B0604020202020204" pitchFamily="34" charset="0"/>
                      </a:rPr>
                      <m:t>𝟏</m:t>
                    </m:r>
                  </m:oMath>
                </a14:m>
                <a:r>
                  <a:rPr lang="en-GB" sz="1600" b="1" baseline="30000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mrad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;   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  <a:cs typeface="Arial" panose="020B0604020202020204" pitchFamily="34" charset="0"/>
                  </a:rPr>
                  <a:t>0.2µm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secondary vertex flight path resolution.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PID:</a:t>
                </a: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/>
                        <a:cs typeface="Arial" panose="020B0604020202020204" pitchFamily="34" charset="0"/>
                      </a:rPr>
                      <m:t>𝑲</m:t>
                    </m:r>
                    <m:r>
                      <a:rPr lang="en-GB" sz="1600" b="1" i="1"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en-GB" sz="1600" b="1" i="1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𝝅</m:t>
                    </m:r>
                  </m:oMath>
                </a14:m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separation </a:t>
                </a: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𝒅</m:t>
                        </m:r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𝑬</m:t>
                        </m:r>
                      </m:num>
                      <m:den>
                        <m:r>
                          <a:rPr lang="en-US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n-US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 or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  <m:t>𝒅</m:t>
                        </m:r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𝑵</m:t>
                        </m:r>
                      </m:num>
                      <m:den>
                        <m:r>
                          <a:rPr lang="en-US" sz="1600" b="1" i="1">
                            <a:latin typeface="Cambria Math"/>
                            <a:cs typeface="Arial" panose="020B0604020202020204" pitchFamily="34" charset="0"/>
                          </a:rPr>
                          <m:t>𝒅𝒙</m:t>
                        </m:r>
                      </m:den>
                    </m:f>
                  </m:oMath>
                </a14:m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, </a:t>
                </a:r>
                <a:r>
                  <a:rPr lang="en-US" sz="1600" b="1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ToF</a:t>
                </a: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, RICH)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600" b="1" i="1" smtClean="0">
                            <a:latin typeface="Cambria Math"/>
                            <a:cs typeface="Arial" panose="020B0604020202020204" pitchFamily="34" charset="0"/>
                          </a:rPr>
                        </m:ctrlPr>
                      </m:sSupPr>
                      <m:e>
                        <m:r>
                          <a:rPr lang="en-US" sz="1600" b="1" i="1" smtClean="0">
                            <a:latin typeface="Cambria Math"/>
                            <a:ea typeface="Cambria Math"/>
                            <a:cs typeface="Arial" panose="020B0604020202020204" pitchFamily="34" charset="0"/>
                          </a:rPr>
                          <m:t>𝝅</m:t>
                        </m:r>
                      </m:e>
                      <m:sup>
                        <m:r>
                          <a:rPr lang="en-GB" sz="1600" b="1" i="1" smtClean="0">
                            <a:latin typeface="Cambria Math"/>
                            <a:cs typeface="Arial" panose="020B0604020202020204" pitchFamily="34" charset="0"/>
                          </a:rPr>
                          <m:t>𝟎</m:t>
                        </m:r>
                      </m:sup>
                    </m:sSup>
                    <m:r>
                      <a:rPr lang="en-GB" sz="1600" b="1" i="1" smtClean="0">
                        <a:latin typeface="Cambria Math"/>
                        <a:cs typeface="Arial" panose="020B0604020202020204" pitchFamily="34" charset="0"/>
                      </a:rPr>
                      <m:t>/</m:t>
                    </m:r>
                    <m:r>
                      <a:rPr lang="en-GB" sz="1600" b="1" i="1" smtClean="0">
                        <a:latin typeface="Cambria Math"/>
                        <a:ea typeface="Cambria Math"/>
                        <a:cs typeface="Arial" panose="020B0604020202020204" pitchFamily="34" charset="0"/>
                      </a:rPr>
                      <m:t>𝜸</m:t>
                    </m:r>
                  </m:oMath>
                </a14:m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discrimination; “tracking” calorimetry.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Two main detector concepts CLIC-Like Detector (CLD) and </a:t>
                </a:r>
                <a:r>
                  <a:rPr lang="en-GB" sz="16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Innovative Detector for Electron-positron Accelerator </a:t>
                </a:r>
                <a:r>
                  <a:rPr lang="en-GB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(IDEA)</a:t>
                </a:r>
                <a:endPara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</a:pPr>
                <a:endParaRPr lang="en-US" sz="1600" b="1" dirty="0" smtClean="0">
                  <a:latin typeface="Arial" panose="020B0604020202020204" pitchFamily="34" charset="0"/>
                  <a:cs typeface="Arial" panose="020B0604020202020204" pitchFamily="34" charset="0"/>
                </a:endParaRPr>
              </a:p>
              <a:p>
                <a:pPr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</a:pPr>
                <a:r>
                  <a:rPr lang="en-US" sz="1600" b="1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   </a:t>
                </a:r>
              </a:p>
              <a:p>
                <a:pPr marL="180975" indent="-180975">
                  <a:spcBef>
                    <a:spcPts val="600"/>
                  </a:spcBef>
                  <a:spcAft>
                    <a:spcPts val="600"/>
                  </a:spcAft>
                  <a:buClr>
                    <a:srgbClr val="FF0000"/>
                  </a:buClr>
                  <a:buFont typeface="Arial" panose="020B0604020202020204" pitchFamily="34" charset="0"/>
                  <a:buChar char="•"/>
                </a:pPr>
                <a:endParaRPr lang="en-GB" sz="1400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626" y="814705"/>
                <a:ext cx="9097374" cy="3604898"/>
              </a:xfrm>
              <a:prstGeom prst="rect">
                <a:avLst/>
              </a:prstGeom>
              <a:blipFill rotWithShape="1">
                <a:blip r:embed="rId3"/>
                <a:stretch>
                  <a:fillRect l="-402" t="-50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228600" y="6260068"/>
            <a:ext cx="80103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Mogens Dams (19/2/21)   </a:t>
            </a:r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://indico.cern.ch/event/994685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3257446"/>
            <a:ext cx="9144000" cy="25602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" y="5848246"/>
            <a:ext cx="9144000" cy="2594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5181600" y="814702"/>
            <a:ext cx="914400" cy="323850"/>
          </a:xfrm>
          <a:prstGeom prst="rect">
            <a:avLst/>
          </a:prstGeom>
          <a:noFill/>
          <a:ln w="95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1730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 </a:t>
            </a:r>
            <a:r>
              <a:rPr lang="en-GB" sz="2400" dirty="0" err="1" smtClean="0"/>
              <a:t>SiW</a:t>
            </a:r>
            <a:r>
              <a:rPr lang="en-GB" sz="2400" dirty="0" smtClean="0"/>
              <a:t> ECAL CMOS MAPS Motivation</a:t>
            </a:r>
            <a:endParaRPr lang="en-GB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1" y="2511822"/>
            <a:ext cx="3000488" cy="2189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 Box 3"/>
              <p:cNvSpPr txBox="1">
                <a:spLocks noChangeArrowheads="1"/>
              </p:cNvSpPr>
              <p:nvPr/>
            </p:nvSpPr>
            <p:spPr bwMode="auto">
              <a:xfrm>
                <a:off x="62754" y="1969605"/>
                <a:ext cx="8993950" cy="54218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 lIns="91249" tIns="45623" rIns="91249" bIns="45623">
                <a:spAutoFit/>
              </a:bodyPr>
              <a:lstStyle>
                <a:lvl1pPr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1pPr>
                <a:lvl2pPr marL="627063" indent="-360363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2pPr>
                <a:lvl3pPr marL="11430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3pPr>
                <a:lvl4pPr marL="16002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4pPr>
                <a:lvl5pPr marL="2057400" indent="-228600" defTabSz="1041400" eaLnBrk="0" hangingPunct="0"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5pPr>
                <a:lvl6pPr marL="25146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6pPr>
                <a:lvl7pPr marL="29718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7pPr>
                <a:lvl8pPr marL="34290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8pPr>
                <a:lvl9pPr marL="3886200" indent="-228600" defTabSz="1041400" eaLnBrk="0" fontAlgn="base" hangingPunct="0">
                  <a:spcBef>
                    <a:spcPct val="0"/>
                  </a:spcBef>
                  <a:spcAft>
                    <a:spcPct val="0"/>
                  </a:spcAft>
                  <a:tabLst>
                    <a:tab pos="627063" algn="l"/>
                  </a:tabLst>
                  <a:defRPr>
                    <a:solidFill>
                      <a:srgbClr val="000000"/>
                    </a:solidFill>
                    <a:latin typeface="Times New Roman" pitchFamily="18" charset="0"/>
                    <a:cs typeface="Arial" pitchFamily="34" charset="0"/>
                  </a:defRPr>
                </a:lvl9pPr>
              </a:lstStyle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endParaRPr lang="en-GB" sz="1600" b="1" dirty="0" smtClean="0">
                  <a:latin typeface="Arial" panose="020B0604020202020204" pitchFamily="34" charset="0"/>
                </a:endParaRP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Even CMS HGCAL silicon module costs </a:t>
                </a:r>
                <a:r>
                  <a:rPr lang="en-GB" sz="1600" b="1" dirty="0">
                    <a:solidFill>
                      <a:srgbClr val="C00000"/>
                    </a:solidFill>
                    <a:latin typeface="Arial" panose="020B0604020202020204" pitchFamily="34" charset="0"/>
                  </a:rPr>
                  <a:t>~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</a:rPr>
                  <a:t>4CHF/cm</a:t>
                </a:r>
                <a:r>
                  <a:rPr lang="en-GB" sz="1600" b="1" baseline="30000" dirty="0" smtClean="0">
                    <a:solidFill>
                      <a:srgbClr val="C00000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Arial" panose="020B0604020202020204" pitchFamily="34" charset="0"/>
                  </a:rPr>
                  <a:t>(40kCHF/m</a:t>
                </a:r>
                <a:r>
                  <a:rPr lang="en-GB" sz="1600" b="1" baseline="30000" dirty="0" smtClean="0">
                    <a:solidFill>
                      <a:schemeClr val="tx1"/>
                    </a:solidFill>
                    <a:latin typeface="Arial" panose="020B0604020202020204" pitchFamily="34" charset="0"/>
                  </a:rPr>
                  <a:t>2</a:t>
                </a:r>
                <a:r>
                  <a:rPr lang="en-GB" sz="1600" b="1" dirty="0" smtClean="0">
                    <a:solidFill>
                      <a:schemeClr val="tx1"/>
                    </a:solidFill>
                    <a:latin typeface="Arial" panose="020B0604020202020204" pitchFamily="34" charset="0"/>
                  </a:rPr>
                  <a:t>)</a:t>
                </a:r>
                <a:r>
                  <a:rPr lang="en-GB" sz="1600" b="1" dirty="0" smtClean="0">
                    <a:solidFill>
                      <a:srgbClr val="C00000"/>
                    </a:solidFill>
                    <a:latin typeface="Arial" panose="020B0604020202020204" pitchFamily="34" charset="0"/>
                  </a:rPr>
                  <a:t>                               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would still need to come down further for many thousand m</a:t>
                </a:r>
                <a:r>
                  <a:rPr lang="en-GB" sz="1600" b="1" baseline="30000" dirty="0" smtClean="0">
                    <a:latin typeface="Arial" panose="020B0604020202020204" pitchFamily="34" charset="0"/>
                  </a:rPr>
                  <a:t>2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                                                      (» </a:t>
                </a:r>
                <a:r>
                  <a:rPr lang="en-GB" sz="1600" b="1" dirty="0">
                    <a:latin typeface="Arial" panose="020B0604020202020204" pitchFamily="34" charset="0"/>
                  </a:rPr>
                  <a:t>10</a:t>
                </a:r>
                <a:r>
                  <a:rPr lang="en-GB" sz="1600" b="1" baseline="30000" dirty="0">
                    <a:latin typeface="Arial" panose="020B0604020202020204" pitchFamily="34" charset="0"/>
                  </a:rPr>
                  <a:t>7</a:t>
                </a:r>
                <a:r>
                  <a:rPr lang="en-GB" sz="1600" b="1" dirty="0">
                    <a:latin typeface="Arial" panose="020B0604020202020204" pitchFamily="34" charset="0"/>
                  </a:rPr>
                  <a:t>cm</a:t>
                </a:r>
                <a:r>
                  <a:rPr lang="en-GB" sz="1600" b="1" baseline="30000" dirty="0">
                    <a:latin typeface="Arial" panose="020B0604020202020204" pitchFamily="34" charset="0"/>
                  </a:rPr>
                  <a:t>2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) array to become affordable</a:t>
                </a:r>
              </a:p>
              <a:p>
                <a:pPr marL="519566" lvl="1" indent="-28575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 typeface="Wingdings" panose="05000000000000000000" pitchFamily="2" charset="2"/>
                  <a:buChar char="Ø"/>
                </a:pPr>
                <a:r>
                  <a:rPr lang="en-GB" sz="1600" b="1" i="1" dirty="0" smtClean="0">
                    <a:latin typeface="Arial" panose="020B0604020202020204" pitchFamily="34" charset="0"/>
                  </a:rPr>
                  <a:t>NB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partially mitigated by cost savings from reducing ECAL                                               thickness (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eg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for FCC-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hh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) to &lt; 20cm and removing need                                                 for cryostat with respect to 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LAr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. (Depending in inner                                                    radius, could  reduces total cost of HCAL, magnet </a:t>
                </a:r>
                <a:r>
                  <a:rPr lang="en-GB" sz="1600" b="1" dirty="0">
                    <a:latin typeface="Arial" panose="020B0604020202020204" pitchFamily="34" charset="0"/>
                  </a:rPr>
                  <a:t>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                                                                      system and muon spectrometer by up to factor of 2)</a:t>
                </a: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 Excellent PFA capabilities but difficult to match 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LAr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for                                              cost, radiation-hardness and EM energy resolution</a:t>
                </a:r>
                <a:endParaRPr lang="en-GB" sz="1600" b="1" dirty="0">
                  <a:latin typeface="Arial" panose="020B0604020202020204" pitchFamily="34" charset="0"/>
                </a:endParaRP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For a hybrid silicon system (such as the CMS HGCAL), at some stage the price </a:t>
                </a:r>
                <a:r>
                  <a:rPr lang="en-GB" sz="1600" b="1" dirty="0">
                    <a:latin typeface="Arial" panose="020B0604020202020204" pitchFamily="34" charset="0"/>
                  </a:rPr>
                  <a:t>of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polished </a:t>
                </a:r>
                <a:r>
                  <a:rPr lang="en-GB" sz="1600" b="1" dirty="0">
                    <a:latin typeface="Arial" panose="020B0604020202020204" pitchFamily="34" charset="0"/>
                  </a:rPr>
                  <a:t>high- </a:t>
                </a:r>
                <a14:m>
                  <m:oMath xmlns:m="http://schemas.openxmlformats.org/officeDocument/2006/math">
                    <m:r>
                      <a:rPr lang="en-GB" sz="1600" b="1" i="1">
                        <a:latin typeface="Cambria Math"/>
                        <a:ea typeface="Cambria Math"/>
                        <a:cs typeface="Times New Roman" pitchFamily="18" charset="0"/>
                      </a:rPr>
                      <m:t>𝝆</m:t>
                    </m:r>
                    <m:r>
                      <a:rPr lang="en-GB" sz="1600" b="1" i="1">
                        <a:latin typeface="Cambria Math"/>
                        <a:ea typeface="Cambria Math"/>
                        <a:cs typeface="Times New Roman" pitchFamily="18" charset="0"/>
                      </a:rPr>
                      <m:t> </m:t>
                    </m:r>
                  </m:oMath>
                </a14:m>
                <a:r>
                  <a:rPr lang="en-GB" sz="1600" b="1" dirty="0">
                    <a:latin typeface="Arial" panose="020B0604020202020204" pitchFamily="34" charset="0"/>
                  </a:rPr>
                  <a:t>wafers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could set </a:t>
                </a:r>
                <a:r>
                  <a:rPr lang="en-GB" sz="1600" b="1" dirty="0">
                    <a:latin typeface="Arial" panose="020B0604020202020204" pitchFamily="34" charset="0"/>
                  </a:rPr>
                  <a:t>a lower 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limit to what overall costs might be possible with separate thick depleted silicon substrate (although other options may exist) </a:t>
                </a: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For both </a:t>
                </a:r>
                <a:r>
                  <a:rPr lang="en-GB" sz="1600" b="1" dirty="0" err="1" smtClean="0">
                    <a:latin typeface="Arial" panose="020B0604020202020204" pitchFamily="34" charset="0"/>
                  </a:rPr>
                  <a:t>vertexing</a:t>
                </a:r>
                <a:r>
                  <a:rPr lang="en-GB" sz="1600" b="1" dirty="0" smtClean="0">
                    <a:latin typeface="Arial" panose="020B0604020202020204" pitchFamily="34" charset="0"/>
                  </a:rPr>
                  <a:t> and outer tracking, thinking for silicon technology at future colliders is moving towards the use of CMOS Monolithic Active Pixel Sensors</a:t>
                </a:r>
              </a:p>
              <a:p>
                <a:pPr marL="233816" lvl="1" indent="0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</a:pPr>
                <a:r>
                  <a:rPr lang="en-GB" sz="1600" b="1" dirty="0" smtClean="0">
                    <a:latin typeface="Arial" panose="020B0604020202020204" pitchFamily="34" charset="0"/>
                  </a:rPr>
                  <a:t>                                                          </a:t>
                </a:r>
              </a:p>
              <a:p>
                <a:pPr marL="400827" lvl="1" indent="-167011" eaLnBrk="1" hangingPunct="1">
                  <a:spcBef>
                    <a:spcPts val="526"/>
                  </a:spcBef>
                  <a:spcAft>
                    <a:spcPts val="526"/>
                  </a:spcAft>
                  <a:buClr>
                    <a:srgbClr val="FF0000"/>
                  </a:buClr>
                  <a:buFontTx/>
                  <a:buChar char="•"/>
                </a:pPr>
                <a:endParaRPr lang="en-GB" sz="1600" b="1" dirty="0" smtClean="0">
                  <a:latin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6" name="Text 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62753" y="1969599"/>
                <a:ext cx="8993950" cy="5421801"/>
              </a:xfrm>
              <a:prstGeom prst="rect">
                <a:avLst/>
              </a:prstGeom>
              <a:blipFill rotWithShape="1">
                <a:blip r:embed="rId4"/>
                <a:stretch>
                  <a:fillRect r="-1423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extBox 1"/>
          <p:cNvSpPr txBox="1"/>
          <p:nvPr/>
        </p:nvSpPr>
        <p:spPr>
          <a:xfrm>
            <a:off x="6039016" y="4721429"/>
            <a:ext cx="333358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>
                <a:solidFill>
                  <a:srgbClr val="FF0000"/>
                </a:solidFill>
              </a:rPr>
              <a:t>11th FCC - </a:t>
            </a:r>
            <a:r>
              <a:rPr lang="en-GB" sz="1400" b="1" dirty="0" err="1">
                <a:solidFill>
                  <a:srgbClr val="FF0000"/>
                </a:solidFill>
              </a:rPr>
              <a:t>ee</a:t>
            </a:r>
            <a:r>
              <a:rPr lang="en-GB" sz="1400" b="1" dirty="0">
                <a:solidFill>
                  <a:srgbClr val="FF0000"/>
                </a:solidFill>
              </a:rPr>
              <a:t> Workshop — M. Aleksa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3" y="914400"/>
            <a:ext cx="4096181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6200" y="1038764"/>
            <a:ext cx="4953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00827" lvl="1" indent="-16701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>
                <a:latin typeface="Arial" panose="020B0604020202020204" pitchFamily="34" charset="0"/>
              </a:rPr>
              <a:t>Current hybrid strip and pixel costs are still a major consideration (ATLAS Upgrade </a:t>
            </a:r>
            <a:r>
              <a:rPr lang="en-GB" sz="1600" b="1" dirty="0" smtClean="0">
                <a:latin typeface="Arial" panose="020B0604020202020204" pitchFamily="34" charset="0"/>
              </a:rPr>
              <a:t> costs from</a:t>
            </a:r>
            <a:r>
              <a:rPr lang="en-GB" sz="1600" b="1" dirty="0">
                <a:solidFill>
                  <a:schemeClr val="bg1"/>
                </a:solidFill>
                <a:latin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</a:rPr>
              <a:t> </a:t>
            </a:r>
            <a:r>
              <a:rPr lang="en-GB" sz="1600" b="1" dirty="0">
                <a:latin typeface="Arial" panose="020B0604020202020204" pitchFamily="34" charset="0"/>
              </a:rPr>
              <a:t>Attilio </a:t>
            </a:r>
            <a:r>
              <a:rPr lang="en-GB" sz="1600" b="1" dirty="0" smtClean="0">
                <a:latin typeface="Arial" panose="020B0604020202020204" pitchFamily="34" charset="0"/>
              </a:rPr>
              <a:t>Andreazza “</a:t>
            </a:r>
            <a:r>
              <a:rPr lang="en-GB" sz="1600" b="1" i="1" dirty="0" smtClean="0">
                <a:latin typeface="Arial" panose="020B0604020202020204" pitchFamily="34" charset="0"/>
              </a:rPr>
              <a:t>Large Silicon Systems</a:t>
            </a:r>
            <a:r>
              <a:rPr lang="en-GB" sz="1600" b="1" dirty="0" smtClean="0">
                <a:latin typeface="Arial" panose="020B0604020202020204" pitchFamily="34" charset="0"/>
              </a:rPr>
              <a:t>” at </a:t>
            </a:r>
            <a:r>
              <a:rPr lang="en-GB" sz="1600" b="1" dirty="0">
                <a:latin typeface="Arial" panose="020B0604020202020204" pitchFamily="34" charset="0"/>
              </a:rPr>
              <a:t>3</a:t>
            </a:r>
            <a:r>
              <a:rPr lang="en-GB" sz="1600" b="1" baseline="30000" dirty="0">
                <a:latin typeface="Arial" panose="020B0604020202020204" pitchFamily="34" charset="0"/>
              </a:rPr>
              <a:t>rd</a:t>
            </a:r>
            <a:r>
              <a:rPr lang="en-GB" sz="1600" b="1" dirty="0">
                <a:latin typeface="Arial" panose="020B0604020202020204" pitchFamily="34" charset="0"/>
              </a:rPr>
              <a:t> FCC </a:t>
            </a:r>
            <a:r>
              <a:rPr lang="en-GB" sz="1600" b="1" dirty="0" smtClean="0">
                <a:latin typeface="Arial" panose="020B0604020202020204" pitchFamily="34" charset="0"/>
              </a:rPr>
              <a:t>Workshop, CERN January 2020, 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referenced above</a:t>
            </a:r>
            <a:r>
              <a:rPr lang="en-GB" sz="1600" b="1" dirty="0" smtClean="0">
                <a:latin typeface="Arial" panose="020B0604020202020204" pitchFamily="34" charset="0"/>
              </a:rPr>
              <a:t>)</a:t>
            </a:r>
            <a:endParaRPr lang="en-GB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78404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004161"/>
            <a:ext cx="5562600" cy="16346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 </a:t>
            </a:r>
            <a:r>
              <a:rPr lang="en-GB" sz="2400" dirty="0" err="1" smtClean="0"/>
              <a:t>SiW</a:t>
            </a:r>
            <a:r>
              <a:rPr lang="en-GB" sz="2400" dirty="0" smtClean="0"/>
              <a:t> ECAL CMOS MAPS Motivation</a:t>
            </a:r>
            <a:endParaRPr lang="en-GB" sz="24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76200" y="1143003"/>
            <a:ext cx="8993950" cy="2810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49" tIns="45623" rIns="91249" bIns="45623">
            <a:spAutoFit/>
          </a:bodyPr>
          <a:lstStyle>
            <a:lvl1pPr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627063" indent="-360363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400827" lvl="1" indent="-167011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Currently, CMOS Imaging Sensors represent a ~20B$ business </a:t>
            </a:r>
            <a:r>
              <a:rPr lang="en-GB" sz="1600" b="1" dirty="0">
                <a:latin typeface="Arial" panose="020B0604020202020204" pitchFamily="34" charset="0"/>
              </a:rPr>
              <a:t>internationally (</a:t>
            </a:r>
            <a:r>
              <a:rPr lang="en-GB" sz="1300" b="1" dirty="0">
                <a:latin typeface="Arial" panose="020B0604020202020204" pitchFamily="34" charset="0"/>
                <a:hlinkClick r:id="rId4"/>
              </a:rPr>
              <a:t>https://</a:t>
            </a:r>
            <a:r>
              <a:rPr lang="en-GB" sz="1300" b="1" dirty="0" smtClean="0">
                <a:latin typeface="Arial" panose="020B0604020202020204" pitchFamily="34" charset="0"/>
                <a:hlinkClick r:id="rId4"/>
              </a:rPr>
              <a:t>www.marketsandmarkets.com/Market-Reports/cmos-image-sensor-market-252212367.html</a:t>
            </a:r>
            <a:r>
              <a:rPr lang="en-GB" sz="1600" b="1" dirty="0" smtClean="0">
                <a:latin typeface="Arial" panose="020B0604020202020204" pitchFamily="34" charset="0"/>
              </a:rPr>
              <a:t>) and market expected to continue growing rapidly driving down prices for such detectors</a:t>
            </a:r>
          </a:p>
          <a:p>
            <a:pPr marL="400827" lvl="1" indent="-167011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 Although existing CMOS </a:t>
            </a:r>
            <a:r>
              <a:rPr lang="en-GB" sz="1600" b="1" dirty="0">
                <a:latin typeface="Arial" panose="020B0604020202020204" pitchFamily="34" charset="0"/>
              </a:rPr>
              <a:t>s</a:t>
            </a:r>
            <a:r>
              <a:rPr lang="en-GB" sz="1600" b="1" dirty="0" smtClean="0">
                <a:latin typeface="Arial" panose="020B0604020202020204" pitchFamily="34" charset="0"/>
              </a:rPr>
              <a:t>ensor array (such as for ALICE ITS Monolithic Active Pixel Sensor) cost estimates can typically be ~5-10 times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* </a:t>
            </a:r>
            <a:r>
              <a:rPr lang="en-GB" sz="1600" b="1" dirty="0" smtClean="0">
                <a:latin typeface="Arial" panose="020B0604020202020204" pitchFamily="34" charset="0"/>
              </a:rPr>
              <a:t>those for CMS HGCAL, expect prices could be significantly lower for much larger orders and as a function of time, while integration of electronics within the sensor also reduces </a:t>
            </a:r>
            <a:r>
              <a:rPr lang="en-GB" sz="1600" b="1" dirty="0">
                <a:latin typeface="Arial" panose="020B0604020202020204" pitchFamily="34" charset="0"/>
              </a:rPr>
              <a:t>c</a:t>
            </a:r>
            <a:r>
              <a:rPr lang="en-GB" sz="1600" b="1" dirty="0" smtClean="0">
                <a:latin typeface="Arial" panose="020B0604020202020204" pitchFamily="34" charset="0"/>
              </a:rPr>
              <a:t>ost of full system</a:t>
            </a:r>
          </a:p>
          <a:p>
            <a:pPr marL="400827" lvl="1" indent="-167011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Prototypes (see later) demonstrate concept of digital ECAL with same CMOS fabrication line that CERN and collaborators have shown, with appropriate design   and processing, is now delivering radiation hardness to &gt; 10</a:t>
            </a:r>
            <a:r>
              <a:rPr lang="en-GB" sz="1600" b="1" baseline="30000" dirty="0" smtClean="0">
                <a:latin typeface="Arial" panose="020B0604020202020204" pitchFamily="34" charset="0"/>
              </a:rPr>
              <a:t>15</a:t>
            </a:r>
            <a:r>
              <a:rPr lang="en-GB" sz="1600" b="1" dirty="0" smtClean="0">
                <a:latin typeface="Arial" panose="020B0604020202020204" pitchFamily="34" charset="0"/>
              </a:rPr>
              <a:t>n</a:t>
            </a:r>
            <a:r>
              <a:rPr lang="en-GB" sz="1600" b="1" baseline="-25000" dirty="0" smtClean="0">
                <a:latin typeface="Arial" panose="020B0604020202020204" pitchFamily="34" charset="0"/>
              </a:rPr>
              <a:t>eq</a:t>
            </a:r>
            <a:r>
              <a:rPr lang="en-GB" sz="1600" b="1" dirty="0" smtClean="0">
                <a:latin typeface="Arial" panose="020B0604020202020204" pitchFamily="34" charset="0"/>
              </a:rPr>
              <a:t>/cm</a:t>
            </a:r>
            <a:r>
              <a:rPr lang="en-GB" sz="1600" b="1" baseline="30000" dirty="0" smtClean="0">
                <a:latin typeface="Arial" panose="020B0604020202020204" pitchFamily="34" charset="0"/>
              </a:rPr>
              <a:t>2</a:t>
            </a:r>
            <a:endParaRPr lang="en-GB" sz="1600" b="1" dirty="0" smtClean="0">
              <a:latin typeface="Arial" panose="020B0604020202020204" pitchFamily="34" charset="0"/>
            </a:endParaRP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14800"/>
            <a:ext cx="3367092" cy="182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2286000" y="5638800"/>
            <a:ext cx="3429000" cy="52322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GB" sz="1400" b="1" dirty="0" smtClean="0"/>
              <a:t>CMOS costs ~200kCHF/m</a:t>
            </a:r>
            <a:r>
              <a:rPr lang="en-GB" sz="1400" b="1" baseline="30000" dirty="0" smtClean="0"/>
              <a:t>2</a:t>
            </a:r>
            <a:r>
              <a:rPr lang="en-GB" sz="1400" b="1" dirty="0" smtClean="0"/>
              <a:t> also suggested:                Attilio Andreazza (private communication)</a:t>
            </a:r>
            <a:endParaRPr lang="en-GB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1371600" y="5253521"/>
            <a:ext cx="1409700" cy="4614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613750" y="5407229"/>
            <a:ext cx="3100529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ALICE-TDR-017 (~10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10</a:t>
            </a:r>
            <a:r>
              <a:rPr lang="en-GB" sz="1400" b="1" dirty="0" smtClean="0">
                <a:solidFill>
                  <a:srgbClr val="C00000"/>
                </a:solidFill>
              </a:rPr>
              <a:t> Channels 10m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2</a:t>
            </a:r>
            <a:r>
              <a:rPr lang="en-GB" sz="1400" b="1" dirty="0" smtClean="0">
                <a:solidFill>
                  <a:srgbClr val="C00000"/>
                </a:solidFill>
              </a:rPr>
              <a:t>)   </a:t>
            </a:r>
          </a:p>
        </p:txBody>
      </p:sp>
      <p:sp>
        <p:nvSpPr>
          <p:cNvPr id="7" name="Rectangle 6"/>
          <p:cNvSpPr/>
          <p:nvPr/>
        </p:nvSpPr>
        <p:spPr>
          <a:xfrm>
            <a:off x="2133604" y="5325070"/>
            <a:ext cx="65915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.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   *</a:t>
            </a:r>
          </a:p>
          <a:p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    </a:t>
            </a:r>
          </a:p>
          <a:p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endParaRPr lang="en-GB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938" y="5058370"/>
            <a:ext cx="402665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2613749" y="5181600"/>
            <a:ext cx="2796453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5638800"/>
            <a:ext cx="1719820" cy="980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12292" y="5410200"/>
            <a:ext cx="7889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rgbClr val="C00000"/>
                </a:solidFill>
              </a:rPr>
              <a:t>ALPIDE</a:t>
            </a:r>
            <a:endParaRPr lang="en-GB" sz="16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2245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43797"/>
            <a:ext cx="161960" cy="32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165" tIns="40083" rIns="80165" bIns="40083" numCol="1" anchor="ctr" anchorCtr="0" compatLnSpc="1">
            <a:prstTxWarp prst="textNoShape">
              <a:avLst/>
            </a:prstTxWarp>
            <a:spAutoFit/>
          </a:bodyPr>
          <a:lstStyle/>
          <a:p>
            <a:pPr defTabSz="801654" fontAlgn="base">
              <a:spcBef>
                <a:spcPct val="0"/>
              </a:spcBef>
              <a:spcAft>
                <a:spcPct val="0"/>
              </a:spcAft>
            </a:pPr>
            <a:endParaRPr lang="en-US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95400" y="76206"/>
            <a:ext cx="7239000" cy="112378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 smtClean="0"/>
              <a:t>ALICE </a:t>
            </a:r>
            <a:r>
              <a:rPr lang="en-GB" sz="2400" dirty="0" err="1" smtClean="0"/>
              <a:t>FoCal</a:t>
            </a:r>
            <a:r>
              <a:rPr lang="en-GB" sz="2400" dirty="0" smtClean="0"/>
              <a:t> MAPS R&amp;D</a:t>
            </a:r>
            <a:endParaRPr lang="en-GB" sz="2400" dirty="0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3" y="1524006"/>
            <a:ext cx="5395913" cy="1938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0" y="3355344"/>
            <a:ext cx="5181650" cy="27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50" y="1066806"/>
            <a:ext cx="2971850" cy="2319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80982" y="6019800"/>
            <a:ext cx="1943699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20"/>
          <p:cNvSpPr/>
          <p:nvPr/>
        </p:nvSpPr>
        <p:spPr>
          <a:xfrm>
            <a:off x="1828800" y="6043800"/>
            <a:ext cx="391758" cy="1805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5334000" y="3386474"/>
            <a:ext cx="3581400" cy="31547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244 GeV electron: very high single particle hit rate in shower core</a:t>
            </a:r>
          </a:p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Good energy resolution but lower than simulations, particularly at higher energies</a:t>
            </a:r>
          </a:p>
          <a:p>
            <a:pPr>
              <a:spcAft>
                <a:spcPts val="600"/>
              </a:spcAft>
            </a:pP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9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New ALPIDE CMOS sensor based 3cm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3cm area </a:t>
            </a:r>
            <a:r>
              <a:rPr lang="en-GB" sz="16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24 layer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 stack</a:t>
            </a:r>
          </a:p>
        </p:txBody>
      </p:sp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3" y="1066800"/>
            <a:ext cx="5319713" cy="465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124200" y="990599"/>
            <a:ext cx="5791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 layer MIMOSA CMOS sensor calorimeter Si-W stack</a:t>
            </a:r>
            <a:endParaRPr lang="en-GB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4" y="1978229"/>
            <a:ext cx="89800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dirty="0"/>
              <a:t>1.5mm </a:t>
            </a:r>
            <a:r>
              <a:rPr lang="en-GB" sz="1400" dirty="0" smtClean="0"/>
              <a:t>W</a:t>
            </a:r>
            <a:endParaRPr lang="en-GB" sz="1400" dirty="0"/>
          </a:p>
        </p:txBody>
      </p:sp>
      <p:sp>
        <p:nvSpPr>
          <p:cNvPr id="15" name="TextBox 14"/>
          <p:cNvSpPr txBox="1"/>
          <p:nvPr/>
        </p:nvSpPr>
        <p:spPr>
          <a:xfrm>
            <a:off x="76203" y="838204"/>
            <a:ext cx="91439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200" b="1" dirty="0">
                <a:cs typeface="Arial" panose="020B0604020202020204" pitchFamily="34" charset="0"/>
              </a:rPr>
              <a:t>T. </a:t>
            </a:r>
            <a:r>
              <a:rPr lang="en-GB" sz="1200" b="1" dirty="0" smtClean="0">
                <a:cs typeface="Arial" panose="020B0604020202020204" pitchFamily="34" charset="0"/>
              </a:rPr>
              <a:t>Peitzmann: “</a:t>
            </a:r>
            <a:r>
              <a:rPr lang="en-GB" sz="1200" b="1" i="1" dirty="0" smtClean="0"/>
              <a:t>R&amp;D </a:t>
            </a:r>
            <a:r>
              <a:rPr lang="en-GB" sz="1200" b="1" i="1" dirty="0"/>
              <a:t>for the ALICE-</a:t>
            </a:r>
            <a:r>
              <a:rPr lang="en-GB" sz="1200" b="1" i="1" dirty="0" err="1"/>
              <a:t>FoCal</a:t>
            </a:r>
            <a:r>
              <a:rPr lang="en-GB" sz="1200" b="1" i="1" dirty="0"/>
              <a:t> Detector </a:t>
            </a:r>
            <a:r>
              <a:rPr lang="en-GB" sz="1200" b="1" i="1" dirty="0" smtClean="0"/>
              <a:t>Proposal -Towards </a:t>
            </a:r>
            <a:r>
              <a:rPr lang="en-GB" sz="1200" b="1" i="1" dirty="0"/>
              <a:t>Truly </a:t>
            </a:r>
            <a:r>
              <a:rPr lang="en-GB" sz="1200" b="1" i="1" dirty="0" smtClean="0"/>
              <a:t>High-Granularity Calorimeters</a:t>
            </a:r>
            <a:r>
              <a:rPr lang="en-GB" sz="1200" b="1" dirty="0" smtClean="0"/>
              <a:t>”, CERN Detector Seminar 25/10/19</a:t>
            </a:r>
            <a:endParaRPr lang="en-GB" sz="1200" b="1" dirty="0"/>
          </a:p>
        </p:txBody>
      </p:sp>
      <p:pic>
        <p:nvPicPr>
          <p:cNvPr id="16" name="PositionResolution_Final_ForPaper.pdf" descr="PositionResolution_Final_ForPaper.pd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0" y="4583502"/>
            <a:ext cx="2286000" cy="212209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Rectangle 1"/>
          <p:cNvSpPr/>
          <p:nvPr/>
        </p:nvSpPr>
        <p:spPr>
          <a:xfrm>
            <a:off x="3581400" y="5433539"/>
            <a:ext cx="144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defRPr sz="2800">
                <a:solidFill>
                  <a:srgbClr val="000000"/>
                </a:solidFill>
              </a:defRPr>
            </a:pPr>
            <a:r>
              <a:rPr lang="en-GB" sz="1050" b="1" dirty="0" smtClean="0">
                <a:solidFill>
                  <a:srgbClr val="FF0000"/>
                </a:solidFill>
              </a:rPr>
              <a:t>Single </a:t>
            </a:r>
            <a:r>
              <a:rPr lang="en-GB" sz="1050" b="1" dirty="0">
                <a:solidFill>
                  <a:srgbClr val="FF0000"/>
                </a:solidFill>
              </a:rPr>
              <a:t>shower position resolution obtained from width of residuals</a:t>
            </a:r>
          </a:p>
        </p:txBody>
      </p:sp>
      <p:pic>
        <p:nvPicPr>
          <p:cNvPr id="22" name="detector.pdf" descr="detector.pdf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54619" y="4796127"/>
            <a:ext cx="3724288" cy="100674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76200" y="6052322"/>
            <a:ext cx="3443344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</a:rPr>
              <a:t>A. de Haas, et al</a:t>
            </a:r>
            <a:r>
              <a:rPr lang="en-GB" sz="1050" b="1" dirty="0" smtClean="0">
                <a:solidFill>
                  <a:srgbClr val="C00000"/>
                </a:solidFill>
              </a:rPr>
              <a:t>., “</a:t>
            </a:r>
            <a:r>
              <a:rPr lang="en-GB" sz="1050" b="1" i="1" dirty="0" smtClean="0">
                <a:solidFill>
                  <a:srgbClr val="C00000"/>
                </a:solidFill>
              </a:rPr>
              <a:t>The </a:t>
            </a:r>
            <a:r>
              <a:rPr lang="en-GB" sz="1050" b="1" i="1" dirty="0" err="1">
                <a:solidFill>
                  <a:srgbClr val="C00000"/>
                </a:solidFill>
              </a:rPr>
              <a:t>FoCal</a:t>
            </a:r>
            <a:r>
              <a:rPr lang="en-GB" sz="1050" b="1" i="1" dirty="0">
                <a:solidFill>
                  <a:srgbClr val="C00000"/>
                </a:solidFill>
              </a:rPr>
              <a:t> </a:t>
            </a:r>
            <a:r>
              <a:rPr lang="en-GB" sz="1050" b="1" i="1" dirty="0" smtClean="0">
                <a:solidFill>
                  <a:srgbClr val="C00000"/>
                </a:solidFill>
              </a:rPr>
              <a:t>prototype - </a:t>
            </a:r>
            <a:r>
              <a:rPr lang="en-GB" sz="1050" b="1" i="1" dirty="0">
                <a:solidFill>
                  <a:srgbClr val="C00000"/>
                </a:solidFill>
              </a:rPr>
              <a:t>an </a:t>
            </a:r>
            <a:r>
              <a:rPr lang="en-GB" sz="1050" b="1" i="1" dirty="0" smtClean="0">
                <a:solidFill>
                  <a:srgbClr val="C00000"/>
                </a:solidFill>
              </a:rPr>
              <a:t>extremely    </a:t>
            </a:r>
            <a:r>
              <a:rPr lang="en-GB" sz="1050" b="1" i="1" dirty="0">
                <a:solidFill>
                  <a:srgbClr val="C00000"/>
                </a:solidFill>
              </a:rPr>
              <a:t>fine-grained electromagnetic </a:t>
            </a:r>
            <a:r>
              <a:rPr lang="en-GB" sz="1050" b="1" i="1" dirty="0" smtClean="0">
                <a:solidFill>
                  <a:srgbClr val="C00000"/>
                </a:solidFill>
              </a:rPr>
              <a:t>calorimeter using </a:t>
            </a:r>
            <a:r>
              <a:rPr lang="en-GB" sz="1050" b="1" i="1" dirty="0">
                <a:solidFill>
                  <a:srgbClr val="C00000"/>
                </a:solidFill>
              </a:rPr>
              <a:t>CMOS pixel </a:t>
            </a:r>
            <a:r>
              <a:rPr lang="en-GB" sz="1050" b="1" i="1" dirty="0" smtClean="0">
                <a:solidFill>
                  <a:srgbClr val="C00000"/>
                </a:solidFill>
              </a:rPr>
              <a:t>sensors</a:t>
            </a:r>
            <a:r>
              <a:rPr lang="en-GB" sz="1050" b="1" dirty="0" smtClean="0">
                <a:solidFill>
                  <a:srgbClr val="C00000"/>
                </a:solidFill>
              </a:rPr>
              <a:t>”, </a:t>
            </a:r>
            <a:r>
              <a:rPr lang="en-GB" sz="1050" b="1" dirty="0">
                <a:solidFill>
                  <a:srgbClr val="002060"/>
                </a:solidFill>
              </a:rPr>
              <a:t>JINST13(2018) P01014</a:t>
            </a:r>
          </a:p>
        </p:txBody>
      </p:sp>
    </p:spTree>
    <p:extLst>
      <p:ext uri="{BB962C8B-B14F-4D97-AF65-F5344CB8AC3E}">
        <p14:creationId xmlns:p14="http://schemas.microsoft.com/office/powerpoint/2010/main" val="369025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049199"/>
            <a:ext cx="5867400" cy="2525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43797"/>
            <a:ext cx="161960" cy="32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165" tIns="40083" rIns="80165" bIns="40083" numCol="1" anchor="ctr" anchorCtr="0" compatLnSpc="1">
            <a:prstTxWarp prst="textNoShape">
              <a:avLst/>
            </a:prstTxWarp>
            <a:spAutoFit/>
          </a:bodyPr>
          <a:lstStyle/>
          <a:p>
            <a:pPr defTabSz="801654" fontAlgn="base">
              <a:spcBef>
                <a:spcPct val="0"/>
              </a:spcBef>
              <a:spcAft>
                <a:spcPct val="0"/>
              </a:spcAft>
            </a:pPr>
            <a:endParaRPr lang="en-US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143000" y="76206"/>
            <a:ext cx="7239000" cy="112378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 smtClean="0"/>
              <a:t>ALICE </a:t>
            </a:r>
            <a:r>
              <a:rPr lang="en-GB" sz="2400" dirty="0" err="1" smtClean="0"/>
              <a:t>FoCal</a:t>
            </a:r>
            <a:r>
              <a:rPr lang="en-GB" sz="2400" dirty="0" smtClean="0"/>
              <a:t> ALPIDE Test Beam</a:t>
            </a:r>
            <a:endParaRPr lang="en-GB" sz="2400" dirty="0"/>
          </a:p>
        </p:txBody>
      </p:sp>
      <p:pic>
        <p:nvPicPr>
          <p:cNvPr id="16" name="Image" descr="Image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686436"/>
            <a:ext cx="2491902" cy="1412695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17" name="Group"/>
          <p:cNvGrpSpPr/>
          <p:nvPr/>
        </p:nvGrpSpPr>
        <p:grpSpPr>
          <a:xfrm>
            <a:off x="2667003" y="720734"/>
            <a:ext cx="2081515" cy="1445399"/>
            <a:chOff x="1" y="0"/>
            <a:chExt cx="3581554" cy="3260630"/>
          </a:xfrm>
        </p:grpSpPr>
        <p:pic>
          <p:nvPicPr>
            <p:cNvPr id="20" name="Image" descr="Image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" y="0"/>
              <a:ext cx="3408945" cy="296555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2" name="mTower layer prototype at LTU"/>
            <p:cNvSpPr txBox="1"/>
            <p:nvPr/>
          </p:nvSpPr>
          <p:spPr>
            <a:xfrm>
              <a:off x="57564" y="2670472"/>
              <a:ext cx="3523991" cy="59015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lc="http://schemas.openxmlformats.org/drawingml/2006/lockedCanvas"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38100" tIns="38100" rIns="38100" bIns="38100" numCol="1" anchor="ctr">
              <a:spAutoFit/>
            </a:bodyPr>
            <a:lstStyle>
              <a:defPPr marL="0" marR="0" indent="0" algn="l" defTabSz="914400" rtl="0" fontAlgn="auto" latinLnBrk="1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1800" b="0" i="0" u="none" strike="noStrike" cap="none" spc="0" normalizeH="0" baseline="0">
                  <a:ln>
                    <a:noFill/>
                  </a:ln>
                  <a:solidFill>
                    <a:srgbClr val="000000"/>
                  </a:solidFill>
                  <a:effectLst/>
                  <a:uFillTx/>
                </a:defRPr>
              </a:defPPr>
              <a:lvl1pPr marL="0" marR="0" indent="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1pPr>
              <a:lvl2pPr marL="0" marR="0" indent="2286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2pPr>
              <a:lvl3pPr marL="0" marR="0" indent="4572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3pPr>
              <a:lvl4pPr marL="0" marR="0" indent="6858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4pPr>
              <a:lvl5pPr marL="0" marR="0" indent="9144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5pPr>
              <a:lvl6pPr marL="0" marR="0" indent="11430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6pPr>
              <a:lvl7pPr marL="0" marR="0" indent="13716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7pPr>
              <a:lvl8pPr marL="0" marR="0" indent="16002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8pPr>
              <a:lvl9pPr marL="0" marR="0" indent="1828800" algn="l" defTabSz="584200" rtl="0" fontAlgn="auto" latinLnBrk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kumimoji="0" sz="2400" b="0" i="0" u="none" strike="noStrike" cap="none" spc="0" normalizeH="0" baseline="0">
                  <a:ln>
                    <a:noFill/>
                  </a:ln>
                  <a:solidFill>
                    <a:srgbClr val="101F98"/>
                  </a:solidFill>
                  <a:effectLst/>
                  <a:uFillTx/>
                  <a:latin typeface="+mj-lt"/>
                  <a:ea typeface="+mj-ea"/>
                  <a:cs typeface="+mj-cs"/>
                  <a:sym typeface="Helvetica"/>
                </a:defRPr>
              </a:lvl9pPr>
            </a:lstStyle>
            <a:p>
              <a:r>
                <a:rPr lang="en-GB" sz="1200" dirty="0" smtClean="0"/>
                <a:t>EPICAL-2</a:t>
              </a:r>
              <a:r>
                <a:rPr sz="1200" dirty="0" smtClean="0"/>
                <a:t> </a:t>
              </a:r>
              <a:r>
                <a:rPr sz="1200" dirty="0"/>
                <a:t>layer prototype at LTU</a:t>
              </a:r>
            </a:p>
          </p:txBody>
        </p:sp>
      </p:grpSp>
      <p:pic>
        <p:nvPicPr>
          <p:cNvPr id="24" name="DSC_2317.JPG" descr="DSC_2317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9692" y="993578"/>
            <a:ext cx="2590800" cy="1457325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DSC_2337.JPG" descr="DSC_2337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19495" y="685806"/>
            <a:ext cx="1473809" cy="1755577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5739335" y="685806"/>
            <a:ext cx="2256759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DESY </a:t>
            </a:r>
            <a:r>
              <a:rPr lang="en-GB" sz="1400" b="1" dirty="0">
                <a:solidFill>
                  <a:srgbClr val="C00000"/>
                </a:solidFill>
              </a:rPr>
              <a:t>Test </a:t>
            </a:r>
            <a:r>
              <a:rPr lang="en-GB" sz="1400" b="1" dirty="0" smtClean="0">
                <a:solidFill>
                  <a:srgbClr val="C00000"/>
                </a:solidFill>
              </a:rPr>
              <a:t>Beam (Nov 2019)</a:t>
            </a:r>
            <a:endParaRPr lang="en-GB" sz="1400" b="1" dirty="0">
              <a:solidFill>
                <a:srgbClr val="C00000"/>
              </a:solidFill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3674" y="2155197"/>
            <a:ext cx="2233426" cy="18939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6466" y="2473742"/>
            <a:ext cx="4366363" cy="3012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1" y="4069285"/>
            <a:ext cx="609600" cy="807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52400" y="2564302"/>
            <a:ext cx="2819400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u="sng" dirty="0" smtClean="0"/>
              <a:t>Online data displays</a:t>
            </a:r>
          </a:p>
          <a:p>
            <a:endParaRPr lang="en-GB" b="1" dirty="0"/>
          </a:p>
          <a:p>
            <a:r>
              <a:rPr lang="en-GB" sz="1600" b="1" dirty="0" smtClean="0"/>
              <a:t>Raw hits already show very reasonable longitudinal shower profiles</a:t>
            </a:r>
            <a:endParaRPr lang="en-GB" sz="16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6019800" y="5562603"/>
            <a:ext cx="289069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C00000"/>
                </a:solidFill>
              </a:rPr>
              <a:t>Full test beam analysis results expected imminently. 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3810003" y="4035623"/>
            <a:ext cx="84189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solidFill>
                  <a:srgbClr val="002060"/>
                </a:solidFill>
              </a:rPr>
              <a:t>EPICAL-2</a:t>
            </a:r>
          </a:p>
        </p:txBody>
      </p:sp>
    </p:spTree>
    <p:extLst>
      <p:ext uri="{BB962C8B-B14F-4D97-AF65-F5344CB8AC3E}">
        <p14:creationId xmlns:p14="http://schemas.microsoft.com/office/powerpoint/2010/main" val="402740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43797"/>
            <a:ext cx="161960" cy="32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165" tIns="40083" rIns="80165" bIns="40083" numCol="1" anchor="ctr" anchorCtr="0" compatLnSpc="1">
            <a:prstTxWarp prst="textNoShape">
              <a:avLst/>
            </a:prstTxWarp>
            <a:spAutoFit/>
          </a:bodyPr>
          <a:lstStyle/>
          <a:p>
            <a:pPr defTabSz="801654" fontAlgn="base">
              <a:spcBef>
                <a:spcPct val="0"/>
              </a:spcBef>
              <a:spcAft>
                <a:spcPct val="0"/>
              </a:spcAft>
            </a:pPr>
            <a:endParaRPr lang="en-US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95400" y="6"/>
            <a:ext cx="7239000" cy="112378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 smtClean="0"/>
              <a:t>Small Diode CMOS Prototyping </a:t>
            </a:r>
            <a:endParaRPr lang="en-GB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" y="1343381"/>
            <a:ext cx="9143999" cy="51336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63443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Developments with STFC CMOS Sensor Design Group (CSDG) in technology also used for ALPIDE and MALTA developments by CERN 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19600" y="1154668"/>
            <a:ext cx="4747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solidFill>
                  <a:srgbClr val="C00000"/>
                </a:solidFill>
              </a:rPr>
              <a:t>Walter Snoeys </a:t>
            </a:r>
            <a:r>
              <a:rPr lang="en-GB" dirty="0" smtClean="0">
                <a:solidFill>
                  <a:srgbClr val="C00000"/>
                </a:solidFill>
              </a:rPr>
              <a:t>FCC workshop CERN, Jan 14, 2020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81800" y="4038600"/>
            <a:ext cx="2209800" cy="198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1747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4"/>
          <p:cNvSpPr>
            <a:spLocks noChangeArrowheads="1"/>
          </p:cNvSpPr>
          <p:nvPr/>
        </p:nvSpPr>
        <p:spPr bwMode="auto">
          <a:xfrm>
            <a:off x="0" y="43797"/>
            <a:ext cx="161960" cy="327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80165" tIns="40083" rIns="80165" bIns="40083" numCol="1" anchor="ctr" anchorCtr="0" compatLnSpc="1">
            <a:prstTxWarp prst="textNoShape">
              <a:avLst/>
            </a:prstTxWarp>
            <a:spAutoFit/>
          </a:bodyPr>
          <a:lstStyle/>
          <a:p>
            <a:pPr defTabSz="801654" fontAlgn="base">
              <a:spcBef>
                <a:spcPct val="0"/>
              </a:spcBef>
              <a:spcAft>
                <a:spcPct val="0"/>
              </a:spcAft>
            </a:pPr>
            <a:endParaRPr lang="en-US" altLang="en-US" sz="1600"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1295400" y="6"/>
            <a:ext cx="7239000" cy="112378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2400" dirty="0"/>
              <a:t>A</a:t>
            </a:r>
            <a:r>
              <a:rPr lang="en-GB" sz="2400" dirty="0" smtClean="0"/>
              <a:t>pplications of Large Format Sensors </a:t>
            </a:r>
            <a:endParaRPr lang="en-GB" sz="24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668219" y="3976782"/>
            <a:ext cx="2475780" cy="2043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0" y="634430"/>
            <a:ext cx="7924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Developments with STFC CMOS Sensor Design Group (CSDG) in technology also used for ALPIDE and MALTA developments by CERN </a:t>
            </a:r>
            <a:endParaRPr lang="en-GB" sz="16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6781800" y="4038600"/>
            <a:ext cx="2209800" cy="19812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6738" y="1676400"/>
            <a:ext cx="1643062" cy="1508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328" y="1676406"/>
            <a:ext cx="3014472" cy="135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355594" y="3668327"/>
            <a:ext cx="1892809" cy="166567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4091" y="5371656"/>
            <a:ext cx="1425111" cy="125774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4291" y="5371656"/>
            <a:ext cx="1425111" cy="12577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15176" y="5486400"/>
            <a:ext cx="57259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100µm</a:t>
            </a:r>
            <a:endParaRPr lang="en-GB" sz="1050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5486400"/>
            <a:ext cx="50366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25µm</a:t>
            </a:r>
            <a:endParaRPr lang="en-GB" sz="1050" dirty="0"/>
          </a:p>
        </p:txBody>
      </p:sp>
      <p:sp>
        <p:nvSpPr>
          <p:cNvPr id="6" name="Rectangle 5"/>
          <p:cNvSpPr/>
          <p:nvPr/>
        </p:nvSpPr>
        <p:spPr>
          <a:xfrm>
            <a:off x="6324600" y="3048006"/>
            <a:ext cx="2895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S. Flynn, T Price. (NPL and </a:t>
            </a:r>
            <a:r>
              <a:rPr lang="en-GB" sz="1200" b="1" dirty="0" err="1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UoB</a:t>
            </a:r>
            <a:r>
              <a:rPr lang="en-GB" sz="1200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)</a:t>
            </a:r>
          </a:p>
          <a:p>
            <a:r>
              <a:rPr lang="en-GB" sz="1200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225 </a:t>
            </a:r>
            <a:r>
              <a:rPr lang="en-GB" sz="1200" b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kV, 1.65 </a:t>
            </a:r>
            <a:r>
              <a:rPr lang="en-GB" sz="1200" b="1" dirty="0" err="1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Gy</a:t>
            </a:r>
            <a:r>
              <a:rPr lang="en-GB" sz="1200" b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/min, Helmholtz  Research Centre in </a:t>
            </a:r>
            <a:r>
              <a:rPr lang="en-GB" sz="1200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Munich</a:t>
            </a:r>
            <a:endParaRPr lang="en-GB" sz="1200" b="1" dirty="0">
              <a:solidFill>
                <a:srgbClr val="00206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267204" y="3456801"/>
            <a:ext cx="190629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 err="1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Microbeam</a:t>
            </a:r>
            <a:r>
              <a:rPr lang="en-GB" sz="1200" b="1" dirty="0" smtClean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sz="1200" b="1" dirty="0">
                <a:solidFill>
                  <a:srgbClr val="00206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slit system </a:t>
            </a:r>
            <a:endParaRPr lang="en-GB" sz="1200" dirty="0">
              <a:solidFill>
                <a:srgbClr val="002060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324603" y="3581406"/>
            <a:ext cx="280403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400" b="1" dirty="0">
                <a:hlinkClick r:id="rId8"/>
              </a:rPr>
              <a:t>https://doi.org/10.1002/mp.13971</a:t>
            </a:r>
            <a:endParaRPr lang="en-GB" sz="1400" b="1" dirty="0"/>
          </a:p>
        </p:txBody>
      </p:sp>
      <p:sp>
        <p:nvSpPr>
          <p:cNvPr id="17" name="Rectangle 16"/>
          <p:cNvSpPr/>
          <p:nvPr/>
        </p:nvSpPr>
        <p:spPr>
          <a:xfrm>
            <a:off x="4662544" y="1219200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400" b="1" dirty="0" smtClean="0"/>
              <a:t>“</a:t>
            </a:r>
            <a:r>
              <a:rPr lang="en-GB" sz="1400" b="1" i="1" dirty="0" smtClean="0"/>
              <a:t>Evaluation </a:t>
            </a:r>
            <a:r>
              <a:rPr lang="en-GB" sz="1400" b="1" i="1" dirty="0"/>
              <a:t>of a pixelated large format CMOS sensor for x‐ray </a:t>
            </a:r>
            <a:r>
              <a:rPr lang="en-GB" sz="1400" b="1" i="1" dirty="0" err="1"/>
              <a:t>microbeam</a:t>
            </a:r>
            <a:r>
              <a:rPr lang="en-GB" sz="1400" b="1" i="1" dirty="0"/>
              <a:t> </a:t>
            </a:r>
            <a:r>
              <a:rPr lang="en-GB" sz="1400" b="1" i="1" dirty="0" smtClean="0"/>
              <a:t>radiotherapy</a:t>
            </a:r>
            <a:r>
              <a:rPr lang="en-GB" sz="1400" b="1" dirty="0" smtClean="0"/>
              <a:t>” Medical Physics, 2020</a:t>
            </a:r>
            <a:endParaRPr lang="en-GB" sz="1400" b="1" dirty="0"/>
          </a:p>
        </p:txBody>
      </p:sp>
      <p:sp>
        <p:nvSpPr>
          <p:cNvPr id="2" name="Rectangle 1"/>
          <p:cNvSpPr/>
          <p:nvPr/>
        </p:nvSpPr>
        <p:spPr>
          <a:xfrm>
            <a:off x="80981" y="1371604"/>
            <a:ext cx="456722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CSDG have also developed many applications of large format sensors for space, electron microscopy, x-ray detection and medical imaging.</a:t>
            </a:r>
          </a:p>
          <a:p>
            <a:endParaRPr lang="en-GB" sz="1600" b="1" dirty="0" smtClean="0">
              <a:solidFill>
                <a:schemeClr val="accent2">
                  <a:lumMod val="7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radiotherapy, FLASH (2-40 </a:t>
            </a:r>
            <a:r>
              <a:rPr lang="en-GB" b="1" dirty="0" err="1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Gy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in 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less than 500ms) and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Mini-beam or Micro-beam  (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sub mm)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treatments currently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very exciting as found to greatly improved sparing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of </a:t>
            </a:r>
            <a:r>
              <a:rPr lang="en-GB" b="1" dirty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healthy </a:t>
            </a:r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tissue (both x-ray and hadrons)</a:t>
            </a:r>
            <a:endParaRPr lang="en-GB" b="1" dirty="0">
              <a:solidFill>
                <a:schemeClr val="accent2">
                  <a:lumMod val="7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endParaRPr lang="en-GB" sz="1600" b="1" dirty="0">
              <a:solidFill>
                <a:schemeClr val="accent2">
                  <a:lumMod val="75000"/>
                </a:schemeClr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One recent example using the LASSENA senor shows resolution (contrast) better than film with</a:t>
            </a:r>
          </a:p>
          <a:p>
            <a:r>
              <a:rPr lang="en-GB" b="1" dirty="0" smtClean="0">
                <a:solidFill>
                  <a:schemeClr val="accent2">
                    <a:lumMod val="75000"/>
                  </a:schemeClr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fast (34fps) </a:t>
            </a:r>
            <a:r>
              <a:rPr lang="en-GB" b="1" u="sng" dirty="0" smtClean="0">
                <a:latin typeface="Lucida Sans Unicode" panose="020B0602030504020204" pitchFamily="34" charset="0"/>
                <a:cs typeface="Lucida Sans Unicode" panose="020B0602030504020204" pitchFamily="34" charset="0"/>
              </a:rPr>
              <a:t>real time image</a:t>
            </a:r>
          </a:p>
          <a:p>
            <a:endParaRPr lang="en-GB" sz="1600" b="1" dirty="0">
              <a:solidFill>
                <a:srgbClr val="C00000"/>
              </a:solidFill>
              <a:latin typeface="Lucida Sans Unicode" panose="020B0602030504020204" pitchFamily="34" charset="0"/>
              <a:cs typeface="Lucida Sans Unicode" panose="020B0602030504020204" pitchFamily="34" charset="0"/>
            </a:endParaRPr>
          </a:p>
          <a:p>
            <a:r>
              <a:rPr lang="en-GB" b="1" dirty="0" smtClean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Needs further development </a:t>
            </a:r>
          </a:p>
          <a:p>
            <a:r>
              <a:rPr lang="en-GB" b="1" dirty="0" smtClean="0">
                <a:solidFill>
                  <a:srgbClr val="C00000"/>
                </a:solidFill>
                <a:latin typeface="Lucida Sans Unicode" panose="020B0602030504020204" pitchFamily="34" charset="0"/>
                <a:cs typeface="Lucida Sans Unicode" panose="020B0602030504020204" pitchFamily="34" charset="0"/>
              </a:rPr>
              <a:t>For use at hadron facilities</a:t>
            </a:r>
          </a:p>
        </p:txBody>
      </p:sp>
    </p:spTree>
    <p:extLst>
      <p:ext uri="{BB962C8B-B14F-4D97-AF65-F5344CB8AC3E}">
        <p14:creationId xmlns:p14="http://schemas.microsoft.com/office/powerpoint/2010/main" val="41668628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AA4F4850-119C-6448-B47B-F400270FD1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Small collection electrode development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6EC3C0A4-702A-6E44-AAAA-64B4F7947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The small collection electrode design has a </a:t>
            </a:r>
            <a:r>
              <a:rPr lang="en-GB" dirty="0">
                <a:solidFill>
                  <a:srgbClr val="FF0000"/>
                </a:solidFill>
              </a:rPr>
              <a:t>very small detector capacitance </a:t>
            </a:r>
            <a:r>
              <a:rPr lang="en-GB" dirty="0"/>
              <a:t>that allows to design a compact, low power FE </a:t>
            </a:r>
            <a:r>
              <a:rPr lang="en-GB" dirty="0">
                <a:sym typeface="Wingdings" pitchFamily="2" charset="2"/>
              </a:rPr>
              <a:t>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small pixels and low material</a:t>
            </a:r>
          </a:p>
          <a:p>
            <a:pPr lvl="1"/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&lt;5fC </a:t>
            </a:r>
            <a:r>
              <a:rPr lang="en-GB" dirty="0">
                <a:sym typeface="Wingdings" pitchFamily="2" charset="2"/>
              </a:rPr>
              <a:t>for small electrode vs. a 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few hundred </a:t>
            </a:r>
            <a:r>
              <a:rPr lang="en-GB" dirty="0" err="1">
                <a:solidFill>
                  <a:srgbClr val="FF0000"/>
                </a:solidFill>
                <a:sym typeface="Wingdings" pitchFamily="2" charset="2"/>
              </a:rPr>
              <a:t>fC</a:t>
            </a:r>
            <a:r>
              <a:rPr lang="en-GB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dirty="0">
                <a:sym typeface="Wingdings" pitchFamily="2" charset="2"/>
              </a:rPr>
              <a:t>for large electrode</a:t>
            </a:r>
          </a:p>
          <a:p>
            <a:endParaRPr lang="en-GB" dirty="0">
              <a:solidFill>
                <a:srgbClr val="FF0000"/>
              </a:solidFill>
              <a:sym typeface="Wingdings" pitchFamily="2" charset="2"/>
            </a:endParaRPr>
          </a:p>
          <a:p>
            <a:endParaRPr lang="en-GB" dirty="0">
              <a:solidFill>
                <a:srgbClr val="FF0000"/>
              </a:solidFill>
              <a:sym typeface="Wingdings" pitchFamily="2" charset="2"/>
            </a:endParaRPr>
          </a:p>
          <a:p>
            <a:endParaRPr lang="en-GB" dirty="0">
              <a:solidFill>
                <a:srgbClr val="FF0000"/>
              </a:solidFill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Radiation-hardness is challenging, significant effort to develop process </a:t>
            </a:r>
            <a:r>
              <a:rPr lang="en-GB">
                <a:sym typeface="Wingdings" pitchFamily="2" charset="2"/>
              </a:rPr>
              <a:t>modifications (</a:t>
            </a:r>
            <a:r>
              <a:rPr lang="en-GB" dirty="0">
                <a:sym typeface="Wingdings" pitchFamily="2" charset="2"/>
              </a:rPr>
              <a:t>CERN/TJ collaboration)</a:t>
            </a:r>
          </a:p>
          <a:p>
            <a:r>
              <a:rPr lang="en-GB" dirty="0">
                <a:sym typeface="Wingdings" pitchFamily="2" charset="2"/>
              </a:rPr>
              <a:t>Different readout architectures explored for low power readout at high rate</a:t>
            </a:r>
          </a:p>
          <a:p>
            <a:pPr lvl="1"/>
            <a:r>
              <a:rPr lang="en-GB" dirty="0">
                <a:sym typeface="Wingdings" pitchFamily="2" charset="2"/>
              </a:rPr>
              <a:t>MALTA: novel asynchronous architecture</a:t>
            </a:r>
          </a:p>
          <a:p>
            <a:pPr lvl="1"/>
            <a:r>
              <a:rPr lang="en-GB" dirty="0">
                <a:sym typeface="Wingdings" pitchFamily="2" charset="2"/>
              </a:rPr>
              <a:t>TJ-MONOPIX: synchronous column drain architecture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EDAC0FE-90A5-4A4A-99C3-A2B22E21E06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>
                <a:solidFill>
                  <a:srgbClr val="ECECEC">
                    <a:tint val="75000"/>
                  </a:srgbClr>
                </a:solidFill>
              </a:rPr>
              <a:t>Laura Gonella | UoB seminar | 24 November 2021</a:t>
            </a:r>
            <a:endParaRPr lang="en-US" dirty="0">
              <a:solidFill>
                <a:srgbClr val="ECECEC">
                  <a:tint val="75000"/>
                </a:srgb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08551387-DEC6-DB4C-BD4C-970DBC4A480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04F66AC-06AD-5D4D-B499-BCF1FB165643}" type="slidenum">
              <a:rPr lang="en-US" smtClean="0">
                <a:solidFill>
                  <a:srgbClr val="ECECEC">
                    <a:tint val="75000"/>
                  </a:srgbClr>
                </a:solidFill>
              </a:rPr>
              <a:pPr/>
              <a:t>36</a:t>
            </a:fld>
            <a:endParaRPr lang="en-US">
              <a:solidFill>
                <a:srgbClr val="ECECEC">
                  <a:tint val="75000"/>
                </a:srgbClr>
              </a:solidFill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="" xmlns:a16="http://schemas.microsoft.com/office/drawing/2014/main" id="{5F479C26-E12C-2F46-915D-272020C73F37}"/>
              </a:ext>
            </a:extLst>
          </p:cNvPr>
          <p:cNvGrpSpPr/>
          <p:nvPr/>
        </p:nvGrpSpPr>
        <p:grpSpPr>
          <a:xfrm>
            <a:off x="799011" y="2013006"/>
            <a:ext cx="5255537" cy="2429352"/>
            <a:chOff x="2052911" y="2066092"/>
            <a:chExt cx="5255537" cy="2429352"/>
          </a:xfrm>
        </p:grpSpPr>
        <p:grpSp>
          <p:nvGrpSpPr>
            <p:cNvPr id="12" name="Group 11">
              <a:extLst>
                <a:ext uri="{FF2B5EF4-FFF2-40B4-BE49-F238E27FC236}">
                  <a16:creationId xmlns="" xmlns:a16="http://schemas.microsoft.com/office/drawing/2014/main" id="{8D2D64DC-B4D6-0B49-9C9C-44A4D2600326}"/>
                </a:ext>
              </a:extLst>
            </p:cNvPr>
            <p:cNvGrpSpPr/>
            <p:nvPr/>
          </p:nvGrpSpPr>
          <p:grpSpPr>
            <a:xfrm>
              <a:off x="2458179" y="2362556"/>
              <a:ext cx="4445000" cy="2132888"/>
              <a:chOff x="2186539" y="2027160"/>
              <a:chExt cx="4445000" cy="2132888"/>
            </a:xfrm>
          </p:grpSpPr>
          <p:pic>
            <p:nvPicPr>
              <p:cNvPr id="6" name="Picture 5">
                <a:extLst>
                  <a:ext uri="{FF2B5EF4-FFF2-40B4-BE49-F238E27FC236}">
                    <a16:creationId xmlns="" xmlns:a16="http://schemas.microsoft.com/office/drawing/2014/main" id="{AA5927EA-EAE5-BF44-B118-995642E2D8D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991"/>
              <a:stretch/>
            </p:blipFill>
            <p:spPr>
              <a:xfrm>
                <a:off x="2186539" y="2227152"/>
                <a:ext cx="4445000" cy="1932896"/>
              </a:xfrm>
              <a:prstGeom prst="rect">
                <a:avLst/>
              </a:prstGeom>
            </p:spPr>
          </p:pic>
          <p:sp>
            <p:nvSpPr>
              <p:cNvPr id="7" name="Rectangle 6">
                <a:extLst>
                  <a:ext uri="{FF2B5EF4-FFF2-40B4-BE49-F238E27FC236}">
                    <a16:creationId xmlns="" xmlns:a16="http://schemas.microsoft.com/office/drawing/2014/main" id="{CF3EC59E-5B91-D140-A42B-1B4E37F3DF1C}"/>
                  </a:ext>
                </a:extLst>
              </p:cNvPr>
              <p:cNvSpPr/>
              <p:nvPr/>
            </p:nvSpPr>
            <p:spPr bwMode="auto">
              <a:xfrm>
                <a:off x="3702867" y="2488844"/>
                <a:ext cx="2761307" cy="336699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800" b="1">
                  <a:solidFill>
                    <a:srgbClr val="ECECEC"/>
                  </a:solidFill>
                  <a:ea typeface="ＭＳ Ｐゴシック" charset="0"/>
                </a:endParaRPr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="" xmlns:a16="http://schemas.microsoft.com/office/drawing/2014/main" id="{1591737F-CA82-E345-A4B6-4DB89F5B5FAB}"/>
                  </a:ext>
                </a:extLst>
              </p:cNvPr>
              <p:cNvSpPr/>
              <p:nvPr/>
            </p:nvSpPr>
            <p:spPr bwMode="auto">
              <a:xfrm>
                <a:off x="3695371" y="3010248"/>
                <a:ext cx="2761307" cy="336699"/>
              </a:xfrm>
              <a:prstGeom prst="rect">
                <a:avLst/>
              </a:prstGeom>
              <a:noFill/>
              <a:ln w="2857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GB" sz="2800" b="1">
                  <a:solidFill>
                    <a:srgbClr val="ECECEC"/>
                  </a:solidFill>
                  <a:ea typeface="ＭＳ Ｐゴシック" charset="0"/>
                </a:endParaRPr>
              </a:p>
            </p:txBody>
          </p:sp>
          <p:sp>
            <p:nvSpPr>
              <p:cNvPr id="9" name="TextBox 8">
                <a:extLst>
                  <a:ext uri="{FF2B5EF4-FFF2-40B4-BE49-F238E27FC236}">
                    <a16:creationId xmlns="" xmlns:a16="http://schemas.microsoft.com/office/drawing/2014/main" id="{6B2861E1-AA6D-A442-A205-E3A1B2DB415F}"/>
                  </a:ext>
                </a:extLst>
              </p:cNvPr>
              <p:cNvSpPr txBox="1"/>
              <p:nvPr/>
            </p:nvSpPr>
            <p:spPr>
              <a:xfrm>
                <a:off x="3802457" y="2027160"/>
                <a:ext cx="606582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000000"/>
                    </a:solidFill>
                    <a:ea typeface="ＭＳ Ｐゴシック" charset="0"/>
                  </a:rPr>
                  <a:t>MALTA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="" xmlns:a16="http://schemas.microsoft.com/office/drawing/2014/main" id="{82A3988A-A9EB-9443-9FBC-BAA306D2B95B}"/>
                  </a:ext>
                </a:extLst>
              </p:cNvPr>
              <p:cNvSpPr txBox="1"/>
              <p:nvPr/>
            </p:nvSpPr>
            <p:spPr>
              <a:xfrm>
                <a:off x="4604873" y="2027160"/>
                <a:ext cx="970639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000000"/>
                    </a:solidFill>
                    <a:ea typeface="ＭＳ Ｐゴシック" charset="0"/>
                  </a:rPr>
                  <a:t>TJ-MONOPIX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="" xmlns:a16="http://schemas.microsoft.com/office/drawing/2014/main" id="{B1F08087-4E29-C04B-A8D1-6A4411A4A202}"/>
                  </a:ext>
                </a:extLst>
              </p:cNvPr>
              <p:cNvSpPr txBox="1"/>
              <p:nvPr/>
            </p:nvSpPr>
            <p:spPr>
              <a:xfrm>
                <a:off x="5537310" y="2027160"/>
                <a:ext cx="1046557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000" dirty="0">
                    <a:solidFill>
                      <a:srgbClr val="000000"/>
                    </a:solidFill>
                    <a:ea typeface="ＭＳ Ｐゴシック" charset="0"/>
                  </a:rPr>
                  <a:t>LF-MONOPIX</a:t>
                </a:r>
              </a:p>
            </p:txBody>
          </p:sp>
        </p:grpSp>
        <p:sp>
          <p:nvSpPr>
            <p:cNvPr id="14" name="TextBox 13">
              <a:extLst>
                <a:ext uri="{FF2B5EF4-FFF2-40B4-BE49-F238E27FC236}">
                  <a16:creationId xmlns="" xmlns:a16="http://schemas.microsoft.com/office/drawing/2014/main" id="{E987527D-5D06-8441-A970-717F047579A1}"/>
                </a:ext>
              </a:extLst>
            </p:cNvPr>
            <p:cNvSpPr txBox="1"/>
            <p:nvPr/>
          </p:nvSpPr>
          <p:spPr>
            <a:xfrm>
              <a:off x="2052911" y="2066092"/>
              <a:ext cx="525553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400" dirty="0">
                  <a:solidFill>
                    <a:srgbClr val="000000"/>
                  </a:solidFill>
                  <a:ea typeface="ＭＳ Ｐゴシック" charset="0"/>
                </a:rPr>
                <a:t>Estimated power consumption of </a:t>
              </a:r>
              <a:r>
                <a:rPr lang="en-GB" sz="1400" dirty="0" err="1">
                  <a:solidFill>
                    <a:srgbClr val="000000"/>
                  </a:solidFill>
                  <a:ea typeface="ＭＳ Ｐゴシック" charset="0"/>
                </a:rPr>
                <a:t>ITk</a:t>
              </a:r>
              <a:r>
                <a:rPr lang="en-GB" sz="1400" dirty="0">
                  <a:solidFill>
                    <a:srgbClr val="000000"/>
                  </a:solidFill>
                  <a:ea typeface="ＭＳ Ｐゴシック" charset="0"/>
                </a:rPr>
                <a:t> full scale 2x2 cm</a:t>
              </a:r>
              <a:r>
                <a:rPr lang="en-GB" sz="1400" baseline="30000" dirty="0">
                  <a:solidFill>
                    <a:srgbClr val="000000"/>
                  </a:solidFill>
                  <a:ea typeface="ＭＳ Ｐゴシック" charset="0"/>
                </a:rPr>
                <a:t>2</a:t>
              </a:r>
              <a:r>
                <a:rPr lang="en-GB" sz="1400" dirty="0">
                  <a:solidFill>
                    <a:srgbClr val="000000"/>
                  </a:solidFill>
                  <a:ea typeface="ＭＳ Ｐゴシック" charset="0"/>
                </a:rPr>
                <a:t> DMAPS 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="" xmlns:a16="http://schemas.microsoft.com/office/drawing/2014/main" id="{878F8E8D-B60C-0746-A1F4-6976CEF16598}"/>
              </a:ext>
            </a:extLst>
          </p:cNvPr>
          <p:cNvSpPr txBox="1"/>
          <p:nvPr/>
        </p:nvSpPr>
        <p:spPr>
          <a:xfrm>
            <a:off x="5683359" y="3233887"/>
            <a:ext cx="2949498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  <a:ea typeface="ＭＳ Ｐゴシック" charset="0"/>
                <a:hlinkClick r:id="rId3"/>
              </a:rPr>
              <a:t>https://doi.org/10.1088/1748-0221/14/06/C06019</a:t>
            </a:r>
            <a:endParaRPr lang="en-GB" sz="1000" dirty="0">
              <a:solidFill>
                <a:srgbClr val="000000"/>
              </a:solidFill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700590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CERN TJ Developments</a:t>
            </a:r>
            <a:endParaRPr lang="en-GB" sz="2400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914400"/>
            <a:ext cx="9144000" cy="58270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49" tIns="45623" rIns="91249" bIns="45623">
            <a:spAutoFit/>
          </a:bodyPr>
          <a:lstStyle>
            <a:lvl1pPr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627063" indent="-360363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From ALPIDE, CERN has further developed the radiation hardness of the TJ process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500" b="1" dirty="0">
              <a:latin typeface="Arial" panose="020B0604020202020204" pitchFamily="34" charset="0"/>
            </a:endParaRP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>
                <a:latin typeface="Arial" panose="020B0604020202020204" pitchFamily="34" charset="0"/>
              </a:rPr>
              <a:t>S</a:t>
            </a:r>
            <a:r>
              <a:rPr lang="en-GB" sz="1600" b="1" dirty="0" smtClean="0">
                <a:latin typeface="Arial" panose="020B0604020202020204" pitchFamily="34" charset="0"/>
              </a:rPr>
              <a:t>imilar results with other processes and designs</a:t>
            </a:r>
          </a:p>
          <a:p>
            <a:pPr marL="268288" lvl="1" indent="-179388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Excellent for fast, full signal collection, as well as                                                                radiation hardness suitable for hadron colliders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000" y="1187651"/>
            <a:ext cx="8790600" cy="41463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00" y="5365554"/>
            <a:ext cx="1600200" cy="1263846"/>
          </a:xfrm>
          <a:prstGeom prst="rect">
            <a:avLst/>
          </a:prstGeom>
        </p:spPr>
      </p:pic>
      <p:pic>
        <p:nvPicPr>
          <p:cNvPr id="7" name="Image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00" y="5334000"/>
            <a:ext cx="1981200" cy="990600"/>
          </a:xfrm>
          <a:prstGeom prst="rect">
            <a:avLst/>
          </a:prstGeom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0" y="6323513"/>
            <a:ext cx="2133600" cy="3058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-76200" y="2286006"/>
            <a:ext cx="1039067" cy="5770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b="1" dirty="0">
                <a:solidFill>
                  <a:srgbClr val="C00000"/>
                </a:solidFill>
              </a:rPr>
              <a:t>Walter Snoeys </a:t>
            </a:r>
            <a:endParaRPr lang="en-GB" sz="1050" b="1" dirty="0" smtClean="0">
              <a:solidFill>
                <a:srgbClr val="C00000"/>
              </a:solidFill>
            </a:endParaRPr>
          </a:p>
          <a:p>
            <a:r>
              <a:rPr lang="en-GB" sz="1050" b="1" dirty="0" smtClean="0">
                <a:solidFill>
                  <a:srgbClr val="C00000"/>
                </a:solidFill>
              </a:rPr>
              <a:t>FCC workshop </a:t>
            </a:r>
          </a:p>
          <a:p>
            <a:r>
              <a:rPr lang="en-GB" sz="1050" b="1" dirty="0" smtClean="0">
                <a:solidFill>
                  <a:srgbClr val="C00000"/>
                </a:solidFill>
              </a:rPr>
              <a:t>CERN, Jan 2020</a:t>
            </a:r>
            <a:endParaRPr lang="en-GB" sz="105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31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2323" y="2322729"/>
            <a:ext cx="4021678" cy="5728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-260690"/>
            <a:ext cx="9144000" cy="1142040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GB" sz="2400" dirty="0" smtClean="0"/>
              <a:t>More Observations on CMOS Costs</a:t>
            </a:r>
            <a:endParaRPr lang="en-GB" sz="2400" dirty="0"/>
          </a:p>
        </p:txBody>
      </p:sp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2514600"/>
            <a:ext cx="4267200" cy="3014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0" y="957046"/>
            <a:ext cx="9144000" cy="5534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249" tIns="45623" rIns="91249" bIns="45623">
            <a:spAutoFit/>
          </a:bodyPr>
          <a:lstStyle>
            <a:lvl1pPr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1pPr>
            <a:lvl2pPr marL="627063" indent="-360363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2pPr>
            <a:lvl3pPr marL="11430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3pPr>
            <a:lvl4pPr marL="16002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4pPr>
            <a:lvl5pPr marL="2057400" indent="-228600" defTabSz="1041400" eaLnBrk="0" hangingPunct="0"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5pPr>
            <a:lvl6pPr marL="25146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6pPr>
            <a:lvl7pPr marL="29718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7pPr>
            <a:lvl8pPr marL="34290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8pPr>
            <a:lvl9pPr marL="3886200" indent="-228600" defTabSz="1041400" eaLnBrk="0" fontAlgn="base" hangingPunct="0">
              <a:spcBef>
                <a:spcPct val="0"/>
              </a:spcBef>
              <a:spcAft>
                <a:spcPct val="0"/>
              </a:spcAft>
              <a:tabLst>
                <a:tab pos="627063" algn="l"/>
              </a:tabLst>
              <a:defRPr>
                <a:solidFill>
                  <a:srgbClr val="000000"/>
                </a:solidFill>
                <a:latin typeface="Times New Roman" pitchFamily="18" charset="0"/>
                <a:cs typeface="Arial" pitchFamily="34" charset="0"/>
              </a:defRPr>
            </a:lvl9pPr>
          </a:lstStyle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Getting prices for commercial CMOS Imaging Sensors (CIS) not so easy, but entry costs (NRE, design, </a:t>
            </a:r>
            <a:r>
              <a:rPr lang="en-GB" sz="1600" b="1" dirty="0" err="1" smtClean="0">
                <a:latin typeface="Arial" panose="020B0604020202020204" pitchFamily="34" charset="0"/>
              </a:rPr>
              <a:t>etc</a:t>
            </a:r>
            <a:r>
              <a:rPr lang="en-GB" sz="1600" b="1" dirty="0" smtClean="0">
                <a:latin typeface="Arial" panose="020B0604020202020204" pitchFamily="34" charset="0"/>
              </a:rPr>
              <a:t>) are progressively higher with smaller feature size, so R&amp;D prototyping expenses make it highly advantageous to have more common developments.</a:t>
            </a: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r>
              <a:rPr lang="en-GB" sz="1600" b="1" dirty="0">
                <a:latin typeface="Arial" panose="020B0604020202020204" pitchFamily="34" charset="0"/>
              </a:rPr>
              <a:t>C</a:t>
            </a:r>
            <a:r>
              <a:rPr lang="en-GB" sz="1600" b="1" dirty="0" smtClean="0">
                <a:latin typeface="Arial" panose="020B0604020202020204" pitchFamily="34" charset="0"/>
              </a:rPr>
              <a:t>ost per transistor, rather than cost per area, tends to be what Moore’s law scaling  drives down most quickly (but we do </a:t>
            </a:r>
            <a:r>
              <a:rPr lang="en-GB" sz="1600" b="1" u="sng" dirty="0" smtClean="0">
                <a:latin typeface="Arial" panose="020B0604020202020204" pitchFamily="34" charset="0"/>
              </a:rPr>
              <a:t>not</a:t>
            </a:r>
            <a:r>
              <a:rPr lang="en-GB" sz="1600" b="1" dirty="0" smtClean="0">
                <a:latin typeface="Arial" panose="020B0604020202020204" pitchFamily="34" charset="0"/>
              </a:rPr>
              <a:t> need </a:t>
            </a:r>
            <a:r>
              <a:rPr lang="en-GB" sz="1600" b="1" i="1" dirty="0" smtClean="0">
                <a:solidFill>
                  <a:srgbClr val="0070C0"/>
                </a:solidFill>
                <a:latin typeface="Arial" panose="020B0604020202020204" pitchFamily="34" charset="0"/>
              </a:rPr>
              <a:t>cutting edge</a:t>
            </a:r>
            <a:r>
              <a:rPr lang="en-GB" sz="1600" b="1" dirty="0" smtClean="0">
                <a:latin typeface="Arial" panose="020B0604020202020204" pitchFamily="34" charset="0"/>
              </a:rPr>
              <a:t>).</a:t>
            </a: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 smtClean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400" b="1" dirty="0" smtClean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400" b="1" dirty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400" b="1" dirty="0" smtClean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400" b="1" dirty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400" b="1" dirty="0" smtClean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rgbClr val="FF0000"/>
              </a:buClr>
              <a:buFontTx/>
              <a:buChar char="•"/>
            </a:pPr>
            <a:endParaRPr lang="en-GB" sz="1600" b="1" dirty="0">
              <a:latin typeface="Arial" panose="020B0604020202020204" pitchFamily="34" charset="0"/>
            </a:endParaRPr>
          </a:p>
          <a:p>
            <a:pPr marL="268288" lvl="1" indent="-182563" eaLnBrk="1" hangingPunct="1">
              <a:spcBef>
                <a:spcPts val="526"/>
              </a:spcBef>
              <a:spcAft>
                <a:spcPts val="526"/>
              </a:spcAft>
              <a:buClr>
                <a:schemeClr val="bg1"/>
              </a:buClr>
              <a:buFontTx/>
              <a:buChar char="•"/>
            </a:pPr>
            <a:r>
              <a:rPr lang="en-GB" sz="1600" b="1" dirty="0" smtClean="0">
                <a:latin typeface="Arial" panose="020B0604020202020204" pitchFamily="34" charset="0"/>
              </a:rPr>
              <a:t>(Clearly for our purposes, we care about                                                                                                   larger area, as well as greater functionality,                                                                                             unlike the main commercial  drivers)</a:t>
            </a:r>
            <a:endParaRPr lang="en-GB" sz="1600" b="1" dirty="0">
              <a:latin typeface="Arial" panose="020B0604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5122322" y="2819400"/>
            <a:ext cx="3951146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dirty="0" smtClean="0"/>
              <a:t> </a:t>
            </a:r>
            <a:r>
              <a:rPr lang="en-GB" u="sng" dirty="0">
                <a:hlinkClick r:id="rId5"/>
              </a:rPr>
              <a:t>https://www.nber.org/chapters/c13897</a:t>
            </a: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22323" y="3152126"/>
            <a:ext cx="4021678" cy="2768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429006"/>
            <a:ext cx="4343400" cy="3162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020388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923" y="2841087"/>
            <a:ext cx="4362102" cy="38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50" y="554728"/>
            <a:ext cx="3710440" cy="30595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4" name="Straight Connector 43"/>
          <p:cNvCxnSpPr/>
          <p:nvPr/>
        </p:nvCxnSpPr>
        <p:spPr>
          <a:xfrm flipV="1">
            <a:off x="1271091" y="573596"/>
            <a:ext cx="3114904" cy="2487377"/>
          </a:xfrm>
          <a:prstGeom prst="line">
            <a:avLst/>
          </a:prstGeom>
          <a:ln w="25400">
            <a:solidFill>
              <a:srgbClr val="0066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upload.wikimedia.org/wikipedia/commons/thumb/6/6f/Hamilton_03.jpg/220px-Hamilton_03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0213" y="1360167"/>
            <a:ext cx="1437649" cy="10782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124812" y="1433386"/>
            <a:ext cx="1485767" cy="307766"/>
          </a:xfrm>
          <a:prstGeom prst="rect">
            <a:avLst/>
          </a:prstGeom>
          <a:noFill/>
        </p:spPr>
        <p:txBody>
          <a:bodyPr wrap="none" lIns="91428" tIns="45715" rIns="91428" bIns="45715" rtlCol="0">
            <a:spAutoFit/>
          </a:bodyPr>
          <a:lstStyle/>
          <a:p>
            <a:r>
              <a:rPr lang="en-GB" sz="1400" b="1" dirty="0">
                <a:solidFill>
                  <a:srgbClr val="FFFF00"/>
                </a:solidFill>
              </a:rPr>
              <a:t>10</a:t>
            </a:r>
            <a:r>
              <a:rPr lang="en-GB" sz="1400" b="1" baseline="30000" dirty="0">
                <a:solidFill>
                  <a:srgbClr val="FFFF00"/>
                </a:solidFill>
              </a:rPr>
              <a:t>4</a:t>
            </a:r>
            <a:r>
              <a:rPr lang="en-GB" sz="1400" b="1" dirty="0">
                <a:solidFill>
                  <a:srgbClr val="FFFF00"/>
                </a:solidFill>
              </a:rPr>
              <a:t>m</a:t>
            </a:r>
            <a:r>
              <a:rPr lang="en-GB" sz="1400" b="1" baseline="30000" dirty="0">
                <a:solidFill>
                  <a:srgbClr val="FFFF00"/>
                </a:solidFill>
              </a:rPr>
              <a:t>2 </a:t>
            </a:r>
            <a:r>
              <a:rPr lang="en-GB" sz="1400" b="1" dirty="0">
                <a:solidFill>
                  <a:srgbClr val="FFFF00"/>
                </a:solidFill>
              </a:rPr>
              <a:t>= 1 hectare</a:t>
            </a:r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5187839" y="3276600"/>
            <a:ext cx="3633437" cy="3046966"/>
          </a:xfrm>
          <a:prstGeom prst="line">
            <a:avLst/>
          </a:prstGeom>
          <a:ln w="25400">
            <a:solidFill>
              <a:srgbClr val="0066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3436" y="5069896"/>
            <a:ext cx="1427276" cy="1102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0" name="Picture 6" descr="http://www.hep.ph.ic.ac.uk/~hallg/Pix_CMS_1106/CMS_FinalContacts05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54858" y="2310831"/>
            <a:ext cx="1490246" cy="96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hep.ph.ic.ac.uk/~hallg/Pix_CMS_1106/CMS_FinalContacts05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181600" y="3598807"/>
            <a:ext cx="941530" cy="14229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19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7906" y="5284680"/>
            <a:ext cx="1229702" cy="95327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3082" name="Picture 10" descr="Left: a schematic of the upgraded inner tracking system (ITS) showing the MAPS layers, carbon-fibre supports (black) and the narrower beampipe in the central region (orange). Right: photograph of the upgraded ITS inner half-layers. Credits: C Gargiulo (left) and A Junique (right)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837" y="2670554"/>
            <a:ext cx="2400162" cy="758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Related image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95170" y="946681"/>
            <a:ext cx="1456871" cy="1471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adronic shower at CALICE GRPC DHCAL [1] and SDHCAL [2] Prototypes 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26382" y="1434824"/>
            <a:ext cx="685797" cy="764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6" descr="Related image"/>
          <p:cNvSpPr>
            <a:spLocks noChangeAspect="1" noChangeArrowheads="1"/>
          </p:cNvSpPr>
          <p:nvPr/>
        </p:nvSpPr>
        <p:spPr bwMode="auto">
          <a:xfrm>
            <a:off x="155575" y="-144462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8" descr="Related image"/>
          <p:cNvSpPr>
            <a:spLocks noChangeAspect="1" noChangeArrowheads="1"/>
          </p:cNvSpPr>
          <p:nvPr/>
        </p:nvSpPr>
        <p:spPr bwMode="auto">
          <a:xfrm>
            <a:off x="307975" y="794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28" tIns="45715" rIns="91428" bIns="45715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3092" name="Picture 20" descr="Artist rendition of the Fermi Gamma-ray Space telescope in orbit. Image: http://fermi.gsfc.nasa.gov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0483" y="3640222"/>
            <a:ext cx="1466609" cy="1617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3" name="Straight Arrow Connector 52"/>
          <p:cNvCxnSpPr/>
          <p:nvPr/>
        </p:nvCxnSpPr>
        <p:spPr>
          <a:xfrm>
            <a:off x="3866487" y="1599918"/>
            <a:ext cx="33492" cy="710908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/>
          <p:cNvCxnSpPr/>
          <p:nvPr/>
        </p:nvCxnSpPr>
        <p:spPr>
          <a:xfrm>
            <a:off x="2676887" y="2474526"/>
            <a:ext cx="599717" cy="303131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3340327" y="1433386"/>
            <a:ext cx="163458" cy="21480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 flipH="1" flipV="1">
            <a:off x="6172206" y="4733776"/>
            <a:ext cx="827929" cy="16711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7839053" y="5106056"/>
            <a:ext cx="304800" cy="152031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Straight Arrow Connector 68"/>
          <p:cNvCxnSpPr/>
          <p:nvPr/>
        </p:nvCxnSpPr>
        <p:spPr>
          <a:xfrm flipH="1" flipV="1">
            <a:off x="6586167" y="3534051"/>
            <a:ext cx="686670" cy="27594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70"/>
          <p:cNvCxnSpPr/>
          <p:nvPr/>
        </p:nvCxnSpPr>
        <p:spPr>
          <a:xfrm flipH="1" flipV="1">
            <a:off x="6858001" y="2310826"/>
            <a:ext cx="1130042" cy="61929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/>
          <p:cNvCxnSpPr/>
          <p:nvPr/>
        </p:nvCxnSpPr>
        <p:spPr>
          <a:xfrm>
            <a:off x="3757017" y="723901"/>
            <a:ext cx="1061320" cy="54939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93" name="Picture 2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70" y="3534051"/>
            <a:ext cx="2000250" cy="136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6" name="Straight Arrow Connector 55"/>
          <p:cNvCxnSpPr/>
          <p:nvPr/>
        </p:nvCxnSpPr>
        <p:spPr>
          <a:xfrm flipH="1">
            <a:off x="1271091" y="2604429"/>
            <a:ext cx="557711" cy="104439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2" descr="Related image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2871" y="5638801"/>
            <a:ext cx="1588291" cy="932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/>
          <p:cNvPicPr/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828800" y="5334000"/>
            <a:ext cx="1371600" cy="868326"/>
          </a:xfrm>
          <a:prstGeom prst="rect">
            <a:avLst/>
          </a:prstGeom>
        </p:spPr>
      </p:pic>
      <p:sp>
        <p:nvSpPr>
          <p:cNvPr id="54" name="Title 1"/>
          <p:cNvSpPr txBox="1">
            <a:spLocks/>
          </p:cNvSpPr>
          <p:nvPr/>
        </p:nvSpPr>
        <p:spPr>
          <a:xfrm>
            <a:off x="1828803" y="-151440"/>
            <a:ext cx="5888191" cy="1142040"/>
          </a:xfrm>
          <a:prstGeom prst="rect">
            <a:avLst/>
          </a:prstGeom>
        </p:spPr>
        <p:txBody>
          <a:bodyPr lIns="91428" tIns="45715" rIns="91428" bIns="45715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defRPr/>
            </a:pPr>
            <a:r>
              <a:rPr lang="en-US" sz="2400" dirty="0" smtClean="0"/>
              <a:t>Historical Development </a:t>
            </a:r>
            <a:r>
              <a:rPr lang="en-US" sz="2400" dirty="0"/>
              <a:t>of Silicon </a:t>
            </a:r>
            <a:r>
              <a:rPr lang="en-US" sz="2400" dirty="0" smtClean="0"/>
              <a:t>  Sensor Arrays        </a:t>
            </a:r>
            <a:r>
              <a:rPr lang="en-US" sz="2400" b="0" dirty="0" smtClean="0">
                <a:solidFill>
                  <a:schemeClr val="bg1"/>
                </a:solidFill>
                <a:effectLst/>
              </a:rPr>
              <a:t>.</a:t>
            </a:r>
            <a:r>
              <a:rPr lang="en-US" sz="2400" dirty="0" smtClean="0">
                <a:solidFill>
                  <a:srgbClr val="009999"/>
                </a:solidFill>
              </a:rPr>
              <a:t> </a:t>
            </a:r>
            <a:endParaRPr lang="en-US" sz="2400" dirty="0">
              <a:solidFill>
                <a:srgbClr val="009999"/>
              </a:solidFill>
            </a:endParaRPr>
          </a:p>
        </p:txBody>
      </p:sp>
      <p:pic>
        <p:nvPicPr>
          <p:cNvPr id="68" name="Picture 3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9036" y="4144297"/>
            <a:ext cx="1237138" cy="877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0" name="Straight Arrow Connector 69"/>
          <p:cNvCxnSpPr/>
          <p:nvPr/>
        </p:nvCxnSpPr>
        <p:spPr>
          <a:xfrm>
            <a:off x="7046044" y="4572000"/>
            <a:ext cx="802559" cy="44074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Picture 3"/>
          <p:cNvPicPr>
            <a:picLocks noChangeAspect="1" noChangeArrowheads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271093" y="423816"/>
            <a:ext cx="1218233" cy="13287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1271092" y="573600"/>
            <a:ext cx="176711" cy="37308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1271088" y="760134"/>
            <a:ext cx="126000" cy="9921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/>
          <p:cNvSpPr txBox="1"/>
          <p:nvPr/>
        </p:nvSpPr>
        <p:spPr>
          <a:xfrm>
            <a:off x="2286003" y="685800"/>
            <a:ext cx="54373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50" dirty="0" smtClean="0"/>
              <a:t>600m</a:t>
            </a:r>
            <a:r>
              <a:rPr lang="en-GB" sz="1050" baseline="30000" dirty="0" smtClean="0"/>
              <a:t>2</a:t>
            </a:r>
            <a:endParaRPr lang="en-GB" sz="1050" baseline="30000" dirty="0"/>
          </a:p>
        </p:txBody>
      </p:sp>
      <p:sp>
        <p:nvSpPr>
          <p:cNvPr id="8" name="Rectangle 7"/>
          <p:cNvSpPr/>
          <p:nvPr/>
        </p:nvSpPr>
        <p:spPr>
          <a:xfrm>
            <a:off x="3081197" y="946679"/>
            <a:ext cx="785293" cy="19632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/>
          <p:cNvCxnSpPr/>
          <p:nvPr/>
        </p:nvCxnSpPr>
        <p:spPr>
          <a:xfrm flipH="1" flipV="1">
            <a:off x="2381872" y="906706"/>
            <a:ext cx="699325" cy="140662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Rectangle 40"/>
          <p:cNvSpPr/>
          <p:nvPr/>
        </p:nvSpPr>
        <p:spPr>
          <a:xfrm>
            <a:off x="7272836" y="3711836"/>
            <a:ext cx="804363" cy="36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514602" y="508065"/>
            <a:ext cx="1722489" cy="215836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" name="Rectangle 44"/>
          <p:cNvSpPr/>
          <p:nvPr/>
        </p:nvSpPr>
        <p:spPr>
          <a:xfrm>
            <a:off x="7587999" y="2926756"/>
            <a:ext cx="1327402" cy="399747"/>
          </a:xfrm>
          <a:prstGeom prst="rect">
            <a:avLst/>
          </a:prstGeom>
          <a:solidFill>
            <a:srgbClr val="FFFF00">
              <a:alpha val="23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677520" y="1026541"/>
            <a:ext cx="4085483" cy="1480852"/>
          </a:xfrm>
          <a:prstGeom prst="rect">
            <a:avLst/>
          </a:prstGeom>
          <a:solidFill>
            <a:srgbClr val="FFFF00">
              <a:alpha val="7000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/>
          <p:cNvSpPr/>
          <p:nvPr/>
        </p:nvSpPr>
        <p:spPr>
          <a:xfrm>
            <a:off x="559800" y="532694"/>
            <a:ext cx="126000" cy="457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4648200" y="2868591"/>
            <a:ext cx="126000" cy="45790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TextBox 4"/>
          <p:cNvSpPr txBox="1"/>
          <p:nvPr/>
        </p:nvSpPr>
        <p:spPr>
          <a:xfrm rot="19799635">
            <a:off x="131042" y="3263722"/>
            <a:ext cx="8915400" cy="646331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b="1" u="sng" dirty="0" smtClean="0">
                <a:latin typeface="Arial" panose="020B0604020202020204" pitchFamily="34" charset="0"/>
                <a:cs typeface="Arial" panose="020B0604020202020204" pitchFamily="34" charset="0"/>
              </a:rPr>
              <a:t>very decade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instrumented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areas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have increased by a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factor of 10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while the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numbers of channels</a:t>
            </a:r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 the largest arrays have increased by a </a:t>
            </a:r>
            <a:r>
              <a:rPr lang="en-GB" b="1" u="sng" dirty="0">
                <a:latin typeface="Arial" panose="020B0604020202020204" pitchFamily="34" charset="0"/>
                <a:cs typeface="Arial" panose="020B0604020202020204" pitchFamily="34" charset="0"/>
              </a:rPr>
              <a:t>factor of 100</a:t>
            </a:r>
            <a:r>
              <a:rPr lang="en-GB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7598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931158" y="3886206"/>
            <a:ext cx="3250442" cy="258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FCC-eh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5400867" y="6059275"/>
            <a:ext cx="503853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also Luciano Musa (19/2/21)   </a:t>
            </a:r>
          </a:p>
          <a:p>
            <a:r>
              <a:rPr lang="en-GB" dirty="0" smtClean="0">
                <a:hlinkClick r:id="rId4"/>
              </a:rPr>
              <a:t>https</a:t>
            </a:r>
            <a:r>
              <a:rPr lang="en-GB" dirty="0">
                <a:hlinkClick r:id="rId4"/>
              </a:rPr>
              <a:t>://indico.cern.ch/event/994685</a:t>
            </a:r>
            <a:r>
              <a:rPr lang="en-GB" dirty="0" smtClean="0">
                <a:hlinkClick r:id="rId4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" y="798737"/>
            <a:ext cx="5113821" cy="308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08097" y="3472115"/>
            <a:ext cx="4535905" cy="27141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 rot="1461034">
            <a:off x="4543051" y="3183264"/>
            <a:ext cx="838200" cy="410040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029200" y="846207"/>
            <a:ext cx="2971800" cy="1271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2" y="3966298"/>
            <a:ext cx="2305347" cy="21297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/>
        </p:nvSpPr>
        <p:spPr>
          <a:xfrm>
            <a:off x="8386281" y="3352800"/>
            <a:ext cx="757720" cy="369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4876800" y="2656582"/>
            <a:ext cx="3810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Clr>
                <a:srgbClr val="FF0000"/>
              </a:buClr>
            </a:pP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GB" sz="1600" b="1" dirty="0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FCC-eh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scaled up version of</a:t>
            </a:r>
          </a:p>
          <a:p>
            <a:pPr>
              <a:buClr>
                <a:srgbClr val="FF0000"/>
              </a:buClr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proposed </a:t>
            </a:r>
            <a:r>
              <a:rPr lang="en-GB" sz="1600" b="1" dirty="0" err="1" smtClean="0">
                <a:solidFill>
                  <a:srgbClr val="0000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LHeC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detector </a:t>
            </a:r>
          </a:p>
          <a:p>
            <a:pPr>
              <a:buClr>
                <a:srgbClr val="FF0000"/>
              </a:buClr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en-US" sz="1600" b="1" dirty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arxiv.org/abs/2007.14491</a:t>
            </a:r>
            <a:r>
              <a:rPr lang="en-US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</a:t>
            </a:r>
            <a:endParaRPr lang="en-US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Clr>
                <a:srgbClr val="FF0000"/>
              </a:buClr>
            </a:pPr>
            <a:endParaRPr lang="en-GB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620000" y="838200"/>
            <a:ext cx="152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Complex magnet configuration  </a:t>
            </a:r>
          </a:p>
          <a:p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9999" y="1700215"/>
            <a:ext cx="1524003" cy="642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81603" y="2057406"/>
            <a:ext cx="39623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/>
              <a:t>Solenoid </a:t>
            </a:r>
            <a:r>
              <a:rPr lang="en-GB" sz="1200" b="1" dirty="0"/>
              <a:t>Detector Magnet (3.5T) </a:t>
            </a:r>
            <a:r>
              <a:rPr lang="en-GB" sz="1200" b="1" dirty="0" smtClean="0"/>
              <a:t> </a:t>
            </a:r>
          </a:p>
          <a:p>
            <a:r>
              <a:rPr lang="en-GB" sz="1200" b="1" dirty="0" smtClean="0"/>
              <a:t>Dual </a:t>
            </a:r>
            <a:r>
              <a:rPr lang="en-GB" sz="1200" b="1" dirty="0"/>
              <a:t>dipole magnets (0.15 – 0.3 T) throughout detector region (|z| &lt; 14m) </a:t>
            </a:r>
            <a:r>
              <a:rPr lang="en-GB" sz="1200" b="1" dirty="0" smtClean="0"/>
              <a:t>to guide and bend electron beam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873677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311890" y="846636"/>
            <a:ext cx="8755913" cy="585896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10</a:t>
            </a:r>
            <a:endParaRPr lang="en-GB" dirty="0"/>
          </a:p>
        </p:txBody>
      </p:sp>
      <p:pic>
        <p:nvPicPr>
          <p:cNvPr id="44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3923" y="2841087"/>
            <a:ext cx="4362102" cy="3876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16" descr="Related imag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18" descr="Related image"/>
          <p:cNvSpPr>
            <a:spLocks noChangeAspect="1" noChangeArrowheads="1"/>
          </p:cNvSpPr>
          <p:nvPr/>
        </p:nvSpPr>
        <p:spPr bwMode="auto">
          <a:xfrm>
            <a:off x="307975" y="794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" name="Rectangle 36"/>
          <p:cNvSpPr/>
          <p:nvPr/>
        </p:nvSpPr>
        <p:spPr>
          <a:xfrm>
            <a:off x="7960718" y="4029693"/>
            <a:ext cx="268885" cy="466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2" name="Rectangle 71"/>
          <p:cNvSpPr/>
          <p:nvPr/>
        </p:nvSpPr>
        <p:spPr>
          <a:xfrm>
            <a:off x="7848600" y="4114800"/>
            <a:ext cx="13444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9003" y="5105400"/>
            <a:ext cx="1534955" cy="9463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8710" y="2514600"/>
            <a:ext cx="2961915" cy="358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437" y="5401072"/>
            <a:ext cx="4351365" cy="1228328"/>
          </a:xfrm>
          <a:prstGeom prst="rect">
            <a:avLst/>
          </a:prstGeom>
          <a:noFill/>
          <a:ln w="25400">
            <a:solidFill>
              <a:srgbClr val="C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3" y="838200"/>
            <a:ext cx="5323873" cy="18460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6014" y="831322"/>
            <a:ext cx="3120136" cy="1683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5604245" y="789804"/>
            <a:ext cx="171095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True space-points</a:t>
            </a:r>
            <a:endParaRPr lang="en-GB" sz="12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1" name="Straight Connector 50"/>
          <p:cNvCxnSpPr/>
          <p:nvPr/>
        </p:nvCxnSpPr>
        <p:spPr>
          <a:xfrm flipH="1" flipV="1">
            <a:off x="8299322" y="1763009"/>
            <a:ext cx="747024" cy="34987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 flipH="1" flipV="1">
            <a:off x="7988043" y="1768657"/>
            <a:ext cx="270466" cy="107242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32915" y="4687675"/>
            <a:ext cx="11910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Hybrid Pixel Readout ASICs</a:t>
            </a:r>
            <a:endParaRPr lang="en-GB" sz="12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24203" y="789804"/>
            <a:ext cx="290781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8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Two orthogonal projections</a:t>
            </a:r>
            <a:endParaRPr lang="en-GB" sz="1200" b="1" dirty="0">
              <a:solidFill>
                <a:srgbClr val="8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Right Arrow 31"/>
          <p:cNvSpPr/>
          <p:nvPr/>
        </p:nvSpPr>
        <p:spPr>
          <a:xfrm>
            <a:off x="5250716" y="1219200"/>
            <a:ext cx="642157" cy="408872"/>
          </a:xfrm>
          <a:prstGeom prst="rightArrow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ectangle 38"/>
          <p:cNvSpPr/>
          <p:nvPr/>
        </p:nvSpPr>
        <p:spPr>
          <a:xfrm>
            <a:off x="7960718" y="4029693"/>
            <a:ext cx="268885" cy="466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7848600" y="4114800"/>
            <a:ext cx="13444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9" name="Picture 2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8036915" y="3657600"/>
            <a:ext cx="947598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0" name="Rectangle 49"/>
          <p:cNvSpPr/>
          <p:nvPr/>
        </p:nvSpPr>
        <p:spPr>
          <a:xfrm>
            <a:off x="7988043" y="4274647"/>
            <a:ext cx="622558" cy="378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3" name="Straight Connector 42"/>
          <p:cNvCxnSpPr/>
          <p:nvPr/>
        </p:nvCxnSpPr>
        <p:spPr>
          <a:xfrm flipV="1">
            <a:off x="5022113" y="3362692"/>
            <a:ext cx="3851643" cy="2742168"/>
          </a:xfrm>
          <a:prstGeom prst="line">
            <a:avLst/>
          </a:prstGeom>
          <a:ln w="25400">
            <a:solidFill>
              <a:srgbClr val="0066FF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/>
        </p:nvSpPr>
        <p:spPr>
          <a:xfrm>
            <a:off x="7960718" y="4029693"/>
            <a:ext cx="268885" cy="466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848600" y="4114800"/>
            <a:ext cx="13444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6" name="Straight Arrow Connector 55"/>
          <p:cNvCxnSpPr/>
          <p:nvPr/>
        </p:nvCxnSpPr>
        <p:spPr>
          <a:xfrm>
            <a:off x="6866981" y="4698000"/>
            <a:ext cx="981621" cy="609600"/>
          </a:xfrm>
          <a:prstGeom prst="straightConnector1">
            <a:avLst/>
          </a:prstGeom>
          <a:ln w="254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/>
        </p:nvSpPr>
        <p:spPr>
          <a:xfrm>
            <a:off x="7988043" y="4274647"/>
            <a:ext cx="622558" cy="3782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ectangle 58"/>
          <p:cNvSpPr/>
          <p:nvPr/>
        </p:nvSpPr>
        <p:spPr>
          <a:xfrm>
            <a:off x="6934200" y="4343400"/>
            <a:ext cx="1905000" cy="576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200" b="1" dirty="0" smtClean="0">
                <a:solidFill>
                  <a:srgbClr val="800000"/>
                </a:solidFill>
              </a:rPr>
              <a:t>Hybrid Pixel </a:t>
            </a:r>
          </a:p>
          <a:p>
            <a:pPr algn="ctr"/>
            <a:r>
              <a:rPr lang="en-GB" sz="1200" b="1" dirty="0" smtClean="0">
                <a:solidFill>
                  <a:srgbClr val="800000"/>
                </a:solidFill>
              </a:rPr>
              <a:t>Detectors </a:t>
            </a:r>
            <a:endParaRPr lang="en-GB" sz="1200" b="1" dirty="0">
              <a:solidFill>
                <a:srgbClr val="800000"/>
              </a:solidFill>
            </a:endParaRPr>
          </a:p>
        </p:txBody>
      </p:sp>
      <p:sp>
        <p:nvSpPr>
          <p:cNvPr id="62" name="Title 1"/>
          <p:cNvSpPr txBox="1">
            <a:spLocks/>
          </p:cNvSpPr>
          <p:nvPr/>
        </p:nvSpPr>
        <p:spPr>
          <a:xfrm>
            <a:off x="1828803" y="-151440"/>
            <a:ext cx="5888191" cy="1142040"/>
          </a:xfrm>
          <a:prstGeom prst="rect">
            <a:avLst/>
          </a:prstGeom>
        </p:spPr>
        <p:txBody>
          <a:bodyPr lIns="91428" tIns="45715" rIns="91428" bIns="45715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 algn="r">
              <a:defRPr/>
            </a:pPr>
            <a:r>
              <a:rPr lang="en-US" sz="2400" dirty="0" smtClean="0"/>
              <a:t>Historical Development </a:t>
            </a:r>
            <a:r>
              <a:rPr lang="en-US" sz="2400" dirty="0"/>
              <a:t>of Silicon </a:t>
            </a:r>
            <a:r>
              <a:rPr lang="en-US" sz="2400" dirty="0" smtClean="0"/>
              <a:t>  Sensor Arrays        </a:t>
            </a:r>
            <a:r>
              <a:rPr lang="en-US" sz="2400" b="0" dirty="0" smtClean="0">
                <a:solidFill>
                  <a:schemeClr val="bg1"/>
                </a:solidFill>
                <a:effectLst/>
              </a:rPr>
              <a:t>.</a:t>
            </a:r>
            <a:r>
              <a:rPr lang="en-US" sz="2400" dirty="0" smtClean="0">
                <a:solidFill>
                  <a:srgbClr val="009999"/>
                </a:solidFill>
              </a:rPr>
              <a:t> </a:t>
            </a:r>
            <a:endParaRPr lang="en-US" sz="2400" dirty="0">
              <a:solidFill>
                <a:srgbClr val="009999"/>
              </a:solidFill>
            </a:endParaRPr>
          </a:p>
        </p:txBody>
      </p:sp>
      <p:pic>
        <p:nvPicPr>
          <p:cNvPr id="4104" name="Picture 8" descr="Image result for flip chip bump pictures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58508" y="2123777"/>
            <a:ext cx="809292" cy="754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34004" y="4004846"/>
            <a:ext cx="6057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smtClean="0">
                <a:solidFill>
                  <a:schemeClr val="bg1"/>
                </a:solidFill>
              </a:rPr>
              <a:t>STAR</a:t>
            </a:r>
            <a:endParaRPr lang="en-GB" sz="1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640721" y="2286006"/>
            <a:ext cx="2217280" cy="19974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267206"/>
            <a:ext cx="1469408" cy="212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10" descr="Left: a schematic of the upgraded inner tracking system (ITS) showing the MAPS layers, carbon-fibre supports (black) and the narrower beampipe in the central region (orange). Right: photograph of the upgraded ITS inner half-layers. Credits: C Gargiulo (left) and A Junique (right)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/>
          <a:stretch/>
        </p:blipFill>
        <p:spPr bwMode="auto">
          <a:xfrm>
            <a:off x="6781800" y="3048000"/>
            <a:ext cx="739168" cy="485740"/>
          </a:xfrm>
          <a:prstGeom prst="rect">
            <a:avLst/>
          </a:prstGeom>
          <a:noFill/>
          <a:ln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" name="Rectangle 40"/>
          <p:cNvSpPr/>
          <p:nvPr/>
        </p:nvSpPr>
        <p:spPr>
          <a:xfrm>
            <a:off x="3865412" y="3385954"/>
            <a:ext cx="1011391" cy="5764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200" b="1" dirty="0" smtClean="0">
                <a:solidFill>
                  <a:srgbClr val="800000"/>
                </a:solidFill>
              </a:rPr>
              <a:t>Monolithic Active Pixel Detectors </a:t>
            </a:r>
            <a:endParaRPr lang="en-GB" sz="1200" b="1" dirty="0">
              <a:solidFill>
                <a:srgbClr val="800000"/>
              </a:solidFill>
            </a:endParaRPr>
          </a:p>
        </p:txBody>
      </p:sp>
      <p:pic>
        <p:nvPicPr>
          <p:cNvPr id="48" name="Picture 2"/>
          <p:cNvPicPr>
            <a:picLocks noChangeAspect="1" noChangeArrowheads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024035" y="2433656"/>
            <a:ext cx="1120966" cy="161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Rectangle 54"/>
          <p:cNvSpPr/>
          <p:nvPr/>
        </p:nvSpPr>
        <p:spPr>
          <a:xfrm>
            <a:off x="7272836" y="3711836"/>
            <a:ext cx="804363" cy="36000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60" name="Straight Arrow Connector 59"/>
          <p:cNvCxnSpPr/>
          <p:nvPr/>
        </p:nvCxnSpPr>
        <p:spPr>
          <a:xfrm flipH="1" flipV="1">
            <a:off x="6824977" y="3657600"/>
            <a:ext cx="447863" cy="15239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/>
          <p:cNvSpPr/>
          <p:nvPr/>
        </p:nvSpPr>
        <p:spPr>
          <a:xfrm>
            <a:off x="6400800" y="3024000"/>
            <a:ext cx="304800" cy="1524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" name="Picture 2"/>
          <p:cNvPicPr>
            <a:picLocks noChangeAspect="1" noChangeArrowheads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139690" y="2438400"/>
            <a:ext cx="1432310" cy="195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37"/>
          <p:cNvSpPr txBox="1"/>
          <p:nvPr/>
        </p:nvSpPr>
        <p:spPr>
          <a:xfrm>
            <a:off x="460378" y="685803"/>
            <a:ext cx="2587625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highest channel  count arrays are based  on pixelated detectors.</a:t>
            </a:r>
          </a:p>
          <a:p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hybrid pixel         sensors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connection to  the electronics requires flip-chip technologies.</a:t>
            </a:r>
          </a:p>
        </p:txBody>
      </p:sp>
    </p:spTree>
    <p:extLst>
      <p:ext uri="{BB962C8B-B14F-4D97-AF65-F5344CB8AC3E}">
        <p14:creationId xmlns:p14="http://schemas.microsoft.com/office/powerpoint/2010/main" val="7121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Content Placeholder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447800" y="1981206"/>
            <a:ext cx="443096" cy="263463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2648" y="4436793"/>
            <a:ext cx="3045155" cy="219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4" y="1446317"/>
            <a:ext cx="3098129" cy="21680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912496" y="609606"/>
            <a:ext cx="2584101" cy="365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8360" y="1063829"/>
            <a:ext cx="1385764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1.1×10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15</a:t>
            </a:r>
            <a:r>
              <a:rPr lang="en-GB" sz="1400" b="1" dirty="0" smtClean="0">
                <a:solidFill>
                  <a:srgbClr val="C00000"/>
                </a:solidFill>
              </a:rPr>
              <a:t>n</a:t>
            </a:r>
            <a:r>
              <a:rPr lang="en-GB" sz="1400" b="1" baseline="-25000" dirty="0" smtClean="0">
                <a:solidFill>
                  <a:srgbClr val="C00000"/>
                </a:solidFill>
              </a:rPr>
              <a:t>eq</a:t>
            </a:r>
            <a:r>
              <a:rPr lang="en-GB" sz="1400" b="1" dirty="0" smtClean="0">
                <a:solidFill>
                  <a:srgbClr val="C00000"/>
                </a:solidFill>
              </a:rPr>
              <a:t>/cm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2</a:t>
            </a:r>
            <a:endParaRPr lang="en-GB" sz="1400" b="1" baseline="30000" dirty="0">
              <a:solidFill>
                <a:srgbClr val="C0000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715000" y="1524006"/>
            <a:ext cx="1385764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1.9×10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16</a:t>
            </a:r>
            <a:r>
              <a:rPr lang="en-GB" sz="1400" b="1" dirty="0" smtClean="0">
                <a:solidFill>
                  <a:srgbClr val="C00000"/>
                </a:solidFill>
              </a:rPr>
              <a:t>n</a:t>
            </a:r>
            <a:r>
              <a:rPr lang="en-GB" sz="1400" b="1" baseline="-25000" dirty="0" smtClean="0">
                <a:solidFill>
                  <a:srgbClr val="C00000"/>
                </a:solidFill>
              </a:rPr>
              <a:t>eq</a:t>
            </a:r>
            <a:r>
              <a:rPr lang="en-GB" sz="1400" b="1" dirty="0" smtClean="0">
                <a:solidFill>
                  <a:srgbClr val="C00000"/>
                </a:solidFill>
              </a:rPr>
              <a:t>/cm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2</a:t>
            </a:r>
            <a:endParaRPr lang="en-GB" sz="1400" b="1" baseline="30000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08085" y="1244031"/>
            <a:ext cx="95891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GB" sz="1600" b="1" dirty="0" smtClean="0">
                <a:solidFill>
                  <a:srgbClr val="C00000"/>
                </a:solidFill>
              </a:rPr>
              <a:t>n</a:t>
            </a:r>
            <a:r>
              <a:rPr lang="en-GB" sz="1600" b="1" baseline="30000" dirty="0" smtClean="0">
                <a:solidFill>
                  <a:srgbClr val="C00000"/>
                </a:solidFill>
              </a:rPr>
              <a:t>+</a:t>
            </a:r>
            <a:r>
              <a:rPr lang="en-GB" sz="1600" b="1" dirty="0">
                <a:solidFill>
                  <a:srgbClr val="C00000"/>
                </a:solidFill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</a:rPr>
              <a:t>strips</a:t>
            </a:r>
          </a:p>
          <a:p>
            <a:pPr algn="r"/>
            <a:r>
              <a:rPr lang="en-GB" sz="1600" b="1" dirty="0">
                <a:solidFill>
                  <a:srgbClr val="C00000"/>
                </a:solidFill>
              </a:rPr>
              <a:t>i</a:t>
            </a:r>
            <a:r>
              <a:rPr lang="en-GB" sz="1600" b="1" dirty="0" smtClean="0">
                <a:solidFill>
                  <a:srgbClr val="C00000"/>
                </a:solidFill>
              </a:rPr>
              <a:t>n p</a:t>
            </a:r>
            <a:r>
              <a:rPr lang="en-GB" sz="1600" b="1" baseline="30000" dirty="0" smtClean="0">
                <a:solidFill>
                  <a:srgbClr val="C00000"/>
                </a:solidFill>
              </a:rPr>
              <a:t>-</a:t>
            </a:r>
            <a:r>
              <a:rPr lang="en-GB" sz="1600" b="1" dirty="0">
                <a:solidFill>
                  <a:srgbClr val="C00000"/>
                </a:solidFill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</a:rPr>
              <a:t>bulk</a:t>
            </a:r>
            <a:endParaRPr lang="en-GB" sz="1600" b="1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19800" y="4293519"/>
            <a:ext cx="2514600" cy="43088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Federico </a:t>
            </a:r>
            <a:r>
              <a:rPr lang="en-GB" sz="11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Faccio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:  PMOS 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urn-on V</a:t>
            </a:r>
            <a:r>
              <a:rPr lang="en-GB" sz="1100" baseline="-25000" dirty="0" smtClean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https</a:t>
            </a:r>
            <a:r>
              <a:rPr lang="en-GB" sz="1100" dirty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://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  <a:hlinkClick r:id="rId7"/>
              </a:rPr>
              <a:t>indico.cern.ch/event/468486/</a:t>
            </a:r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5674501" y="3578425"/>
            <a:ext cx="945067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1.3×10</a:t>
            </a:r>
            <a:r>
              <a:rPr lang="en-GB" sz="1400" b="1" baseline="30000" dirty="0">
                <a:solidFill>
                  <a:srgbClr val="C00000"/>
                </a:solidFill>
              </a:rPr>
              <a:t>7</a:t>
            </a:r>
            <a:r>
              <a:rPr lang="en-GB" sz="1400" b="1" dirty="0" smtClean="0">
                <a:solidFill>
                  <a:srgbClr val="C00000"/>
                </a:solidFill>
              </a:rPr>
              <a:t>Gy</a:t>
            </a:r>
            <a:endParaRPr lang="en-GB" sz="1400" b="1" baseline="30000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467600" y="2627299"/>
            <a:ext cx="1447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For Monolithic CMOS sensors initially target ~10</a:t>
            </a:r>
            <a:r>
              <a:rPr lang="en-GB" sz="14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15</a:t>
            </a: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n</a:t>
            </a:r>
            <a:r>
              <a:rPr lang="en-GB" sz="1400" b="1" baseline="-25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eq</a:t>
            </a: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/cm</a:t>
            </a:r>
            <a:r>
              <a:rPr lang="en-GB" sz="1400" b="1" baseline="30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2</a:t>
            </a:r>
            <a:endParaRPr lang="en-GB" sz="1400" b="1" baseline="3000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57803" y="1292429"/>
            <a:ext cx="6085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Strips</a:t>
            </a:r>
            <a:endParaRPr lang="en-GB" sz="1400" b="1" dirty="0">
              <a:solidFill>
                <a:srgbClr val="FFFF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5257428" y="1749623"/>
            <a:ext cx="609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00"/>
                </a:solidFill>
              </a:rPr>
              <a:t>Pixels</a:t>
            </a:r>
            <a:endParaRPr lang="en-GB" sz="1400" b="1" dirty="0">
              <a:solidFill>
                <a:srgbClr val="FFFF00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895602" y="1524000"/>
            <a:ext cx="2446977" cy="83820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3467100" y="1981199"/>
            <a:ext cx="1875478" cy="1036218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/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9400" y="4425950"/>
            <a:ext cx="3162300" cy="22796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91000" y="4309646"/>
            <a:ext cx="5389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1" dirty="0" err="1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niel</a:t>
            </a:r>
            <a:endParaRPr lang="en-GB" sz="16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V="1">
            <a:off x="2667001" y="6040316"/>
            <a:ext cx="5843954" cy="20808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itle 1"/>
          <p:cNvSpPr txBox="1">
            <a:spLocks/>
          </p:cNvSpPr>
          <p:nvPr/>
        </p:nvSpPr>
        <p:spPr>
          <a:xfrm>
            <a:off x="3810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US" sz="2400" dirty="0" smtClean="0"/>
              <a:t>Radiation Effects: Sensors and Electronics </a:t>
            </a:r>
            <a:endParaRPr lang="en-US" sz="2400" dirty="0"/>
          </a:p>
        </p:txBody>
      </p:sp>
      <p:sp>
        <p:nvSpPr>
          <p:cNvPr id="49" name="TextBox 48"/>
          <p:cNvSpPr txBox="1"/>
          <p:nvPr/>
        </p:nvSpPr>
        <p:spPr>
          <a:xfrm>
            <a:off x="5448036" y="3121229"/>
            <a:ext cx="805605" cy="307777"/>
          </a:xfrm>
          <a:prstGeom prst="rect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C00000"/>
                </a:solidFill>
              </a:rPr>
              <a:t>5×10</a:t>
            </a:r>
            <a:r>
              <a:rPr lang="en-GB" sz="1400" b="1" baseline="30000" dirty="0" smtClean="0">
                <a:solidFill>
                  <a:srgbClr val="C00000"/>
                </a:solidFill>
              </a:rPr>
              <a:t>5</a:t>
            </a:r>
            <a:r>
              <a:rPr lang="en-GB" sz="1400" b="1" dirty="0" smtClean="0">
                <a:solidFill>
                  <a:srgbClr val="C00000"/>
                </a:solidFill>
              </a:rPr>
              <a:t>Gy</a:t>
            </a:r>
            <a:endParaRPr lang="en-GB" sz="1400" b="1" baseline="30000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68598" y="3472190"/>
            <a:ext cx="1431802" cy="2616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sz="1100" dirty="0" err="1" smtClean="0"/>
              <a:t>Fluence</a:t>
            </a:r>
            <a:r>
              <a:rPr lang="en-GB" sz="1100" dirty="0" smtClean="0"/>
              <a:t> (10</a:t>
            </a:r>
            <a:r>
              <a:rPr lang="en-GB" sz="1100" baseline="30000" dirty="0" smtClean="0"/>
              <a:t>14</a:t>
            </a:r>
            <a:r>
              <a:rPr lang="en-GB" sz="1100" dirty="0" smtClean="0"/>
              <a:t>n</a:t>
            </a:r>
            <a:r>
              <a:rPr lang="en-GB" sz="1100" baseline="-25000" dirty="0" smtClean="0"/>
              <a:t>eq</a:t>
            </a:r>
            <a:r>
              <a:rPr lang="en-GB" sz="1100" dirty="0" smtClean="0"/>
              <a:t>/cm</a:t>
            </a:r>
            <a:r>
              <a:rPr lang="en-GB" sz="1100" baseline="30000" dirty="0" smtClean="0"/>
              <a:t>2</a:t>
            </a:r>
            <a:r>
              <a:rPr lang="en-GB" sz="1100" dirty="0" smtClean="0"/>
              <a:t>)</a:t>
            </a:r>
            <a:endParaRPr lang="en-GB" sz="1100" dirty="0"/>
          </a:p>
        </p:txBody>
      </p:sp>
      <p:sp>
        <p:nvSpPr>
          <p:cNvPr id="8" name="TextBox 7"/>
          <p:cNvSpPr txBox="1"/>
          <p:nvPr/>
        </p:nvSpPr>
        <p:spPr>
          <a:xfrm>
            <a:off x="76202" y="585789"/>
            <a:ext cx="5029201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Hybrid silicon detectors (pixels/strips)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signal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output drops with irradiation to very high doses</a:t>
            </a:r>
          </a:p>
          <a:p>
            <a:pPr marL="180975" indent="-180975">
              <a:buClr>
                <a:srgbClr val="FF0000"/>
              </a:buClr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</a:p>
          <a:p>
            <a:pPr marL="180975" indent="-180975">
              <a:buClr>
                <a:srgbClr val="FF0000"/>
              </a:buClr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ulk damage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(measured in units of 1MeV equivalent neutrons/cm</a:t>
            </a:r>
            <a:r>
              <a:rPr lang="en-GB" sz="16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(assuming scaling                with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on-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onising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nergy </a:t>
            </a:r>
            <a:r>
              <a:rPr lang="en-GB" sz="16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oss) drives                                       the deterioration of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sensors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 		                      </a:t>
            </a: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For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microelectronics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worry   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          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about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otal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onising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ose.</a:t>
            </a:r>
          </a:p>
          <a:p>
            <a:pPr marL="180975" indent="-180975"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(65nm CMOS -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RD53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) 		                           can start  to see                                                             significant deterioration                                                              above  </a:t>
            </a:r>
            <a:r>
              <a:rPr lang="en-GB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500Mrad (5MGy)</a:t>
            </a:r>
            <a:r>
              <a:rPr lang="en-GB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		                    </a:t>
            </a:r>
            <a:r>
              <a:rPr lang="en-GB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  <a:r>
              <a:rPr lang="en-GB" sz="16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Many different effects</a:t>
            </a:r>
            <a:r>
              <a:rPr lang="en-GB" sz="16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◊</a:t>
            </a:r>
          </a:p>
        </p:txBody>
      </p:sp>
      <p:pic>
        <p:nvPicPr>
          <p:cNvPr id="25" name="Picture 24" descr="Image result for atlas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20102" y="1407696"/>
            <a:ext cx="723901" cy="38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7420400" y="1066806"/>
            <a:ext cx="17998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Example of radiation expected at High Luminosity </a:t>
            </a:r>
          </a:p>
          <a:p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LHC (HL-LHC)</a:t>
            </a:r>
          </a:p>
          <a:p>
            <a:r>
              <a:rPr lang="en-GB" sz="1200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(Typically apply               1.5 safety factor)</a:t>
            </a:r>
            <a:endParaRPr lang="en-GB" sz="120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1631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3719" y="2019306"/>
            <a:ext cx="2286668" cy="2133599"/>
          </a:xfrm>
          <a:prstGeom prst="rect">
            <a:avLst/>
          </a:prstGeom>
        </p:spPr>
      </p:pic>
      <p:pic>
        <p:nvPicPr>
          <p:cNvPr id="15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710190" y="4114800"/>
            <a:ext cx="3368994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1674" y="4038600"/>
            <a:ext cx="1812929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Image"/>
          <p:cNvPicPr/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9586" y="723907"/>
            <a:ext cx="2213614" cy="1257299"/>
          </a:xfrm>
          <a:prstGeom prst="rect">
            <a:avLst/>
          </a:prstGeom>
        </p:spPr>
      </p:pic>
      <p:pic>
        <p:nvPicPr>
          <p:cNvPr id="19" name="Image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02684" y="685805"/>
            <a:ext cx="2476500" cy="1333501"/>
          </a:xfrm>
          <a:prstGeom prst="rect">
            <a:avLst/>
          </a:prstGeom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34201" y="2057405"/>
            <a:ext cx="2144984" cy="1774913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5" name="Straight Arrow Connector 4"/>
          <p:cNvCxnSpPr/>
          <p:nvPr/>
        </p:nvCxnSpPr>
        <p:spPr>
          <a:xfrm flipV="1">
            <a:off x="2590800" y="1352550"/>
            <a:ext cx="2628900" cy="360045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2057400" y="1447800"/>
            <a:ext cx="5486400" cy="4203412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/>
        </p:nvSpPr>
        <p:spPr>
          <a:xfrm>
            <a:off x="0" y="885669"/>
            <a:ext cx="5181600" cy="5432234"/>
          </a:xfrm>
          <a:prstGeom prst="rect">
            <a:avLst/>
          </a:prstGeom>
        </p:spPr>
        <p:txBody>
          <a:bodyPr wrap="square" lIns="91417" tIns="45709" rIns="91417" bIns="45709">
            <a:spAutoFit/>
          </a:bodyPr>
          <a:lstStyle/>
          <a:p>
            <a:pPr marL="176213" indent="-176213" defTabSz="457088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Commercial CMOS Image Sensors offer                                 possible dramatic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decrease in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costs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     (Monolithic Active Pixel Sensors)</a:t>
            </a:r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176213" indent="-176213" defTabSz="457088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MAPS can deliver very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low power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consumption                 at low R/O speeds,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possibly &lt;100mW/cm</a:t>
            </a:r>
            <a:r>
              <a:rPr lang="en-GB" sz="1400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2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        i.e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. simple water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cooling</a:t>
            </a:r>
            <a:endParaRPr lang="en-GB" sz="1400" b="1" baseline="300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446088" lvl="1" indent="-214313" defTabSz="457088">
              <a:spcBef>
                <a:spcPts val="600"/>
              </a:spcBef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Ultra low material budget (</a:t>
            </a:r>
            <a:r>
              <a:rPr lang="en-GB" sz="1200" b="1" dirty="0" err="1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cf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ALICE ITS upgrade:                               &lt;0.5% for inner </a:t>
            </a: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layers, &lt;1% for outer 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layers)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446088" lvl="1" indent="-214313" defTabSz="457088">
              <a:spcBef>
                <a:spcPts val="600"/>
              </a:spcBef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But these devices limited in </a:t>
            </a: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speed and radiation 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hardness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446088" lvl="1" indent="-214313" defTabSz="457088">
              <a:spcBef>
                <a:spcPts val="600"/>
              </a:spcBef>
              <a:buClr>
                <a:srgbClr val="FF0000"/>
              </a:buClr>
              <a:buFont typeface="Symbol" panose="05050102010706020507" pitchFamily="18" charset="2"/>
              <a:buChar char="-"/>
            </a:pP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Current and 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near future </a:t>
            </a: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MAPS for heavy ion 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experiments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623888" lvl="2" indent="-177800" defTabSz="457088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integration time up to 4μs (noise, electron diffusion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623888" lvl="2" indent="-177800" defTabSz="457088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radiation resistance up to few 10</a:t>
            </a:r>
            <a:r>
              <a:rPr lang="en-GB" sz="1200" b="1" baseline="30000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13</a:t>
            </a:r>
            <a:r>
              <a:rPr lang="en-GB" sz="12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</a:t>
            </a:r>
            <a:r>
              <a:rPr lang="en-GB" sz="1200" b="1" baseline="-25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eq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cm</a:t>
            </a:r>
            <a:r>
              <a:rPr lang="en-GB" sz="1200" b="1" baseline="30000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-2</a:t>
            </a:r>
            <a:r>
              <a:rPr lang="en-GB" sz="12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endParaRPr lang="en-GB" sz="1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623888" lvl="2" indent="-177800" defTabSz="457088">
              <a:spcBef>
                <a:spcPts val="600"/>
              </a:spcBef>
              <a:buClr>
                <a:srgbClr val="FF0000"/>
              </a:buClr>
              <a:buFont typeface="Wingdings" panose="05000000000000000000" pitchFamily="2" charset="2"/>
              <a:buChar char="Ø"/>
            </a:pPr>
            <a:endParaRPr lang="en-GB" sz="600" b="1" dirty="0" smtClean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176213" indent="-176213" defTabSz="457088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Major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developments in HV/HR-CMOS</a:t>
            </a:r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                                                 →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deep depletion region with charge collection                              by drift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not diffusion</a:t>
            </a:r>
            <a:r>
              <a:rPr lang="en-GB" sz="1400" b="1" dirty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→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huge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improvements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in             collection </a:t>
            </a:r>
            <a:r>
              <a:rPr lang="en-GB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speed and radiation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hardness</a:t>
            </a:r>
            <a:endParaRPr lang="en-GB" sz="14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  <a:sym typeface="Wingdings"/>
            </a:endParaRPr>
          </a:p>
          <a:p>
            <a:pPr marL="176213" indent="-176213" defTabSz="457088">
              <a:spcBef>
                <a:spcPts val="600"/>
              </a:spcBef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Can usually either have </a:t>
            </a:r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small collecting                                         node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(and therefore </a:t>
            </a:r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faster and low noise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)                            but shallow charge collection or deplete                                     from the  </a:t>
            </a:r>
            <a:r>
              <a:rPr lang="en-GB" sz="14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deep n-well 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with larger signal                                         produced in up to 100</a:t>
            </a:r>
            <a:r>
              <a:rPr lang="el-GR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μ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 of silicon but                                    higher capacitance (</a:t>
            </a:r>
            <a:r>
              <a:rPr lang="en-GB" sz="14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→</a:t>
            </a:r>
            <a:r>
              <a:rPr lang="en-GB" sz="14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  <a:sym typeface="Wingdings"/>
              </a:rPr>
              <a:t>more noise &amp; slower)</a:t>
            </a:r>
          </a:p>
        </p:txBody>
      </p:sp>
      <p:sp>
        <p:nvSpPr>
          <p:cNvPr id="34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MAPS: </a:t>
            </a:r>
            <a:r>
              <a:rPr lang="en-GB" sz="2400" dirty="0"/>
              <a:t>HV/HR-CMOS </a:t>
            </a:r>
            <a:r>
              <a:rPr lang="en-GB" sz="2400" dirty="0" smtClean="0"/>
              <a:t>Detectors</a:t>
            </a:r>
            <a:endParaRPr lang="en-GB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153400" y="4350606"/>
            <a:ext cx="10031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Arial" panose="020B0604020202020204" pitchFamily="34" charset="0"/>
                <a:cs typeface="Arial" panose="020B0604020202020204" pitchFamily="34" charset="0"/>
              </a:rPr>
              <a:t>Modified process with junction in substrate</a:t>
            </a:r>
            <a:endParaRPr lang="en-GB" sz="11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V="1">
            <a:off x="7426800" y="2286000"/>
            <a:ext cx="0" cy="1546312"/>
          </a:xfrm>
          <a:prstGeom prst="line">
            <a:avLst/>
          </a:prstGeom>
          <a:ln w="15875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3994473" y="5385143"/>
            <a:ext cx="1720528" cy="1015663"/>
          </a:xfrm>
          <a:prstGeom prst="rect">
            <a:avLst/>
          </a:prstGeom>
          <a:solidFill>
            <a:srgbClr val="FFFF00"/>
          </a:solidFill>
          <a:ln w="254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 presentation </a:t>
            </a:r>
          </a:p>
          <a:p>
            <a:r>
              <a:rPr lang="en-GB" sz="12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https://indico.cern.ch/event/803258/contributions/3582758</a:t>
            </a:r>
            <a:r>
              <a:rPr lang="en-GB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9"/>
              </a:rPr>
              <a:t>/</a:t>
            </a:r>
            <a:r>
              <a:rPr lang="en-GB" sz="12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by Heinz Pernegger</a:t>
            </a:r>
            <a:endParaRPr lang="en-GB" sz="1200" b="1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8006692" y="1828800"/>
            <a:ext cx="375308" cy="685800"/>
          </a:xfrm>
          <a:prstGeom prst="straightConnector1">
            <a:avLst/>
          </a:prstGeom>
          <a:ln w="127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180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FCC-eh</a:t>
            </a:r>
            <a:endParaRPr lang="en-GB" sz="2400" dirty="0"/>
          </a:p>
        </p:txBody>
      </p:sp>
      <p:sp>
        <p:nvSpPr>
          <p:cNvPr id="7" name="Rectangle 6"/>
          <p:cNvSpPr/>
          <p:nvPr/>
        </p:nvSpPr>
        <p:spPr>
          <a:xfrm>
            <a:off x="8386281" y="3876675"/>
            <a:ext cx="757720" cy="36957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19206"/>
            <a:ext cx="5810250" cy="3133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5943604" y="3572470"/>
                <a:ext cx="312419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/>
                  <a:t>Retain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1</a:t>
                </a:r>
                <a:r>
                  <a:rPr lang="en-GB" b="1" baseline="30000" dirty="0" smtClean="0">
                    <a:solidFill>
                      <a:srgbClr val="C00000"/>
                    </a:solidFill>
                  </a:rPr>
                  <a:t>o</a:t>
                </a:r>
                <a:r>
                  <a:rPr lang="en-GB" b="1" dirty="0" smtClean="0"/>
                  <a:t> tracking resolution for electrons and charged particles in jets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</a:rPr>
                        </m:ctrlPr>
                      </m:dPr>
                      <m:e>
                        <m:r>
                          <a:rPr lang="en-GB" b="1" i="1" smtClean="0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𝜼</m:t>
                        </m:r>
                      </m:e>
                    </m:d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≤</m:t>
                    </m:r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𝟓</m:t>
                    </m:r>
                    <m:r>
                      <a:rPr lang="en-GB" b="1" i="1" smtClean="0"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GB" b="1" dirty="0"/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43604" y="3572470"/>
                <a:ext cx="3124199" cy="923330"/>
              </a:xfrm>
              <a:prstGeom prst="rect">
                <a:avLst/>
              </a:prstGeom>
              <a:blipFill rotWithShape="1">
                <a:blip r:embed="rId4"/>
                <a:stretch>
                  <a:fillRect l="-1559" t="-3289" b="-921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887867"/>
            <a:ext cx="3810000" cy="1169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76203" y="916845"/>
            <a:ext cx="37198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https://arxiv.org/abs/2007.14491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334000" y="2057401"/>
            <a:ext cx="3810000" cy="15423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2" y="4428530"/>
            <a:ext cx="3510999" cy="1138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1" y="5562606"/>
            <a:ext cx="3510998" cy="11232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877" y="4267206"/>
            <a:ext cx="3949613" cy="23641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/>
          <p:cNvSpPr/>
          <p:nvPr/>
        </p:nvSpPr>
        <p:spPr>
          <a:xfrm>
            <a:off x="76204" y="621268"/>
            <a:ext cx="275171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CERN-ACC-Note-2020-0002</a:t>
            </a:r>
          </a:p>
        </p:txBody>
      </p:sp>
    </p:spTree>
    <p:extLst>
      <p:ext uri="{BB962C8B-B14F-4D97-AF65-F5344CB8AC3E}">
        <p14:creationId xmlns:p14="http://schemas.microsoft.com/office/powerpoint/2010/main" val="4289082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7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429000" y="985159"/>
            <a:ext cx="5707192" cy="379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</a:t>
            </a:r>
            <a:r>
              <a:rPr lang="en-GB" sz="2400" dirty="0" err="1" smtClean="0"/>
              <a:t>hh</a:t>
            </a:r>
            <a:endParaRPr lang="en-GB" sz="2400" dirty="0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2676" y="4179846"/>
            <a:ext cx="3614924" cy="23733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191000" y="4758272"/>
            <a:ext cx="4615540" cy="17949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102308" y="1447806"/>
            <a:ext cx="3326695" cy="26839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1292" y="985158"/>
            <a:ext cx="33477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600" dirty="0" smtClean="0"/>
              <a:t>(</a:t>
            </a:r>
            <a:r>
              <a:rPr lang="en-GB" sz="1600" dirty="0" smtClean="0">
                <a:hlinkClick r:id="rId7"/>
              </a:rPr>
              <a:t>https</a:t>
            </a:r>
            <a:r>
              <a:rPr lang="en-GB" sz="1600" dirty="0">
                <a:hlinkClick r:id="rId7"/>
              </a:rPr>
              <a:t>://fcc-cdr.web.cern.ch/#</a:t>
            </a:r>
            <a:r>
              <a:rPr lang="en-GB" sz="1600" dirty="0" smtClean="0">
                <a:hlinkClick r:id="rId7"/>
              </a:rPr>
              <a:t>FCCHH</a:t>
            </a:r>
            <a:r>
              <a:rPr lang="en-GB" sz="1600" dirty="0" smtClean="0"/>
              <a:t>) </a:t>
            </a:r>
            <a:endParaRPr lang="en-GB" sz="1600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" y="611379"/>
            <a:ext cx="9762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Martin Aleksa (19/2/21)  </a:t>
            </a:r>
            <a:r>
              <a:rPr lang="en-GB" dirty="0" smtClean="0">
                <a:hlinkClick r:id="rId8"/>
              </a:rPr>
              <a:t>https</a:t>
            </a:r>
            <a:r>
              <a:rPr lang="en-GB" dirty="0">
                <a:hlinkClick r:id="rId8"/>
              </a:rPr>
              <a:t>://indico.cern.ch/event/994685</a:t>
            </a:r>
            <a:r>
              <a:rPr lang="en-GB" dirty="0" smtClean="0">
                <a:hlinkClick r:id="rId8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45022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Image result for fcc cern"/>
          <p:cNvSpPr>
            <a:spLocks noChangeAspect="1" noChangeArrowheads="1"/>
          </p:cNvSpPr>
          <p:nvPr/>
        </p:nvSpPr>
        <p:spPr bwMode="auto">
          <a:xfrm>
            <a:off x="133056" y="-131054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AutoShape 4" descr="Image result for fcc cern"/>
          <p:cNvSpPr>
            <a:spLocks noChangeAspect="1" noChangeArrowheads="1"/>
          </p:cNvSpPr>
          <p:nvPr/>
        </p:nvSpPr>
        <p:spPr bwMode="auto">
          <a:xfrm>
            <a:off x="263394" y="7201"/>
            <a:ext cx="260675" cy="2765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0165" tIns="40083" rIns="80165" bIns="40083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FCC-</a:t>
            </a:r>
            <a:r>
              <a:rPr lang="en-GB" sz="2400" dirty="0" err="1" smtClean="0"/>
              <a:t>hh</a:t>
            </a:r>
            <a:endParaRPr lang="en-GB" sz="2400" dirty="0"/>
          </a:p>
        </p:txBody>
      </p:sp>
      <p:sp>
        <p:nvSpPr>
          <p:cNvPr id="20" name="TextBox 19"/>
          <p:cNvSpPr txBox="1"/>
          <p:nvPr/>
        </p:nvSpPr>
        <p:spPr>
          <a:xfrm>
            <a:off x="76200" y="611379"/>
            <a:ext cx="97629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Martin Aleksa (19/2/21)  </a:t>
            </a:r>
            <a:r>
              <a:rPr lang="en-GB" dirty="0" smtClean="0">
                <a:hlinkClick r:id="rId3"/>
              </a:rPr>
              <a:t>https</a:t>
            </a:r>
            <a:r>
              <a:rPr lang="en-GB" dirty="0">
                <a:hlinkClick r:id="rId3"/>
              </a:rPr>
              <a:t>://indico.cern.ch/event/994685</a:t>
            </a:r>
            <a:r>
              <a:rPr lang="en-GB" dirty="0" smtClean="0">
                <a:hlinkClick r:id="rId3"/>
              </a:rPr>
              <a:t>/</a:t>
            </a:r>
            <a:r>
              <a:rPr lang="en-GB" dirty="0" smtClean="0"/>
              <a:t> </a:t>
            </a:r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11541" y="980711"/>
            <a:ext cx="4969208" cy="23532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419601" y="3044272"/>
            <a:ext cx="4711700" cy="2142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-38235" y="4463498"/>
            <a:ext cx="4457837" cy="2242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7200000" y="4824006"/>
            <a:ext cx="1143000" cy="385767"/>
          </a:xfrm>
          <a:prstGeom prst="rect">
            <a:avLst/>
          </a:prstGeom>
          <a:noFill/>
          <a:ln w="22225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/>
              <p:cNvSpPr txBox="1"/>
              <p:nvPr/>
            </p:nvSpPr>
            <p:spPr>
              <a:xfrm>
                <a:off x="4800602" y="1494473"/>
                <a:ext cx="4258899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C00000"/>
                    </a:solidFill>
                  </a:rPr>
                  <a:t>Largest challenge is that radiation levels go well beyond what any currently available microelectronics can survive 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(</a:t>
                </a:r>
                <a14:m>
                  <m:oMath xmlns:m="http://schemas.openxmlformats.org/officeDocument/2006/math">
                    <m:r>
                      <a:rPr lang="en-GB" b="1" i="1" smtClean="0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≲</m:t>
                    </m:r>
                  </m:oMath>
                </a14:m>
                <a:r>
                  <a:rPr lang="en-GB" b="1" dirty="0" smtClean="0">
                    <a:solidFill>
                      <a:srgbClr val="C00000"/>
                    </a:solidFill>
                  </a:rPr>
                  <a:t> </a:t>
                </a:r>
                <a:r>
                  <a:rPr lang="en-GB" b="1" dirty="0" err="1" smtClean="0">
                    <a:solidFill>
                      <a:srgbClr val="C00000"/>
                    </a:solidFill>
                  </a:rPr>
                  <a:t>MGy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) and few sensor technologies can cope beyond ~10</a:t>
                </a:r>
                <a:r>
                  <a:rPr lang="en-GB" b="1" baseline="30000" dirty="0" smtClean="0">
                    <a:solidFill>
                      <a:srgbClr val="C00000"/>
                    </a:solidFill>
                  </a:rPr>
                  <a:t>16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n</a:t>
                </a:r>
                <a:r>
                  <a:rPr lang="en-GB" b="1" baseline="-25000" dirty="0" smtClean="0">
                    <a:solidFill>
                      <a:srgbClr val="C00000"/>
                    </a:solidFill>
                  </a:rPr>
                  <a:t>eq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/cm</a:t>
                </a:r>
                <a:r>
                  <a:rPr lang="en-GB" b="1" baseline="30000" dirty="0" smtClean="0">
                    <a:solidFill>
                      <a:srgbClr val="C00000"/>
                    </a:solidFill>
                  </a:rPr>
                  <a:t>2</a:t>
                </a:r>
                <a:r>
                  <a:rPr lang="en-GB" b="1" dirty="0" smtClean="0">
                    <a:solidFill>
                      <a:srgbClr val="C00000"/>
                    </a:solidFill>
                  </a:rPr>
                  <a:t> (HL-LHC vertex layers)</a:t>
                </a:r>
                <a:endParaRPr lang="en-GB" b="1" dirty="0">
                  <a:solidFill>
                    <a:srgbClr val="C00000"/>
                  </a:solidFill>
                </a:endParaRPr>
              </a:p>
            </p:txBody>
          </p:sp>
        </mc:Choice>
        <mc:Fallback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800602" y="1494473"/>
                <a:ext cx="4258899" cy="1477328"/>
              </a:xfrm>
              <a:prstGeom prst="rect">
                <a:avLst/>
              </a:prstGeom>
              <a:blipFill rotWithShape="1">
                <a:blip r:embed="rId7"/>
                <a:stretch>
                  <a:fillRect l="-1289" t="-2058" r="-1719" b="-53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8024" y="3295473"/>
            <a:ext cx="403057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Aim of FCC-</a:t>
            </a:r>
            <a:r>
              <a:rPr lang="en-GB" b="1" dirty="0" err="1" smtClean="0">
                <a:solidFill>
                  <a:srgbClr val="0070C0"/>
                </a:solidFill>
              </a:rPr>
              <a:t>hh</a:t>
            </a:r>
            <a:r>
              <a:rPr lang="en-GB" b="1" dirty="0">
                <a:solidFill>
                  <a:srgbClr val="0070C0"/>
                </a:solidFill>
              </a:rPr>
              <a:t> CDR </a:t>
            </a:r>
            <a:r>
              <a:rPr lang="en-GB" b="1" dirty="0" smtClean="0">
                <a:solidFill>
                  <a:srgbClr val="0070C0"/>
                </a:solidFill>
              </a:rPr>
              <a:t>was to prove that with known  detector techniques the primary physics goals could be met (see </a:t>
            </a:r>
          </a:p>
          <a:p>
            <a:r>
              <a:rPr lang="en-GB" b="1" dirty="0" smtClean="0">
                <a:solidFill>
                  <a:srgbClr val="0070C0"/>
                </a:solidFill>
                <a:hlinkClick r:id="rId8"/>
              </a:rPr>
              <a:t>https</a:t>
            </a:r>
            <a:r>
              <a:rPr lang="en-GB" b="1" dirty="0">
                <a:solidFill>
                  <a:srgbClr val="0070C0"/>
                </a:solidFill>
                <a:hlinkClick r:id="rId8"/>
              </a:rPr>
              <a:t>://fcc-cdr.web.cern.ch/#</a:t>
            </a:r>
            <a:r>
              <a:rPr lang="en-GB" b="1" dirty="0" smtClean="0">
                <a:solidFill>
                  <a:srgbClr val="0070C0"/>
                </a:solidFill>
                <a:hlinkClick r:id="rId8"/>
              </a:rPr>
              <a:t>FCCHH</a:t>
            </a:r>
            <a:r>
              <a:rPr lang="en-GB" b="1" dirty="0" smtClean="0">
                <a:solidFill>
                  <a:srgbClr val="0070C0"/>
                </a:solidFill>
              </a:rPr>
              <a:t>) 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72002" y="5401270"/>
            <a:ext cx="44874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FF0000"/>
                </a:solidFill>
              </a:rPr>
              <a:t>However, these radiation levels mean </a:t>
            </a:r>
          </a:p>
          <a:p>
            <a:r>
              <a:rPr lang="en-GB" b="1" u="sng" dirty="0" smtClean="0">
                <a:solidFill>
                  <a:srgbClr val="FF0000"/>
                </a:solidFill>
              </a:rPr>
              <a:t>no actual technologies currently exist to instrument much of the detector volume </a:t>
            </a:r>
            <a:endParaRPr lang="en-GB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63788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248469" y="1828805"/>
            <a:ext cx="6895533" cy="48006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We’ve been here before ….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76200" y="2007281"/>
            <a:ext cx="2895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“Genesis </a:t>
            </a:r>
            <a:r>
              <a:rPr lang="en-GB" sz="1400" b="1" dirty="0"/>
              <a:t>of the </a:t>
            </a:r>
            <a:r>
              <a:rPr lang="en-GB" sz="1400" b="1" dirty="0" smtClean="0"/>
              <a:t>LHC” </a:t>
            </a:r>
          </a:p>
          <a:p>
            <a:r>
              <a:rPr lang="en-GB" sz="1400" b="1" dirty="0" smtClean="0"/>
              <a:t>C. Llewellyn </a:t>
            </a:r>
            <a:r>
              <a:rPr lang="en-GB" sz="1400" b="1" dirty="0"/>
              <a:t>Smith</a:t>
            </a:r>
            <a:r>
              <a:rPr lang="en-GB" sz="1400" b="1" i="1" dirty="0"/>
              <a:t>, Phil Tran Roy </a:t>
            </a:r>
            <a:r>
              <a:rPr lang="en-GB" sz="1400" b="1" i="1" dirty="0" err="1"/>
              <a:t>Soc</a:t>
            </a:r>
            <a:r>
              <a:rPr lang="en-GB" sz="1400" b="1" i="1" dirty="0"/>
              <a:t> A373:20140037</a:t>
            </a:r>
            <a:r>
              <a:rPr lang="en-GB" sz="1400" b="1" dirty="0"/>
              <a:t> (</a:t>
            </a:r>
            <a:r>
              <a:rPr lang="en-GB" sz="1400" b="1" dirty="0" smtClean="0"/>
              <a:t>2016) </a:t>
            </a:r>
            <a:r>
              <a:rPr lang="en-GB" sz="1400" dirty="0" smtClean="0">
                <a:hlinkClick r:id="rId3"/>
              </a:rPr>
              <a:t>http</a:t>
            </a:r>
            <a:r>
              <a:rPr lang="en-GB" sz="1400" dirty="0">
                <a:hlinkClick r:id="rId3"/>
              </a:rPr>
              <a:t>://</a:t>
            </a:r>
            <a:r>
              <a:rPr lang="en-GB" sz="1400" dirty="0" smtClean="0">
                <a:hlinkClick r:id="rId3"/>
              </a:rPr>
              <a:t>dx.doi.</a:t>
            </a:r>
          </a:p>
          <a:p>
            <a:r>
              <a:rPr lang="en-GB" sz="1400" dirty="0" smtClean="0">
                <a:hlinkClick r:id="rId3"/>
              </a:rPr>
              <a:t>org/10.1098/rsta.2014.0037</a:t>
            </a:r>
            <a:r>
              <a:rPr lang="en-GB" sz="1400" dirty="0" smtClean="0"/>
              <a:t>  </a:t>
            </a:r>
            <a:endParaRPr lang="en-GB" sz="1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572000" y="1066807"/>
            <a:ext cx="4572000" cy="838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8027"/>
            <a:ext cx="4572000" cy="1089254"/>
          </a:xfrm>
          <a:prstGeom prst="rect">
            <a:avLst/>
          </a:prstGeom>
          <a:noFill/>
          <a:ln w="1905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7535" y="4876806"/>
            <a:ext cx="2172267" cy="1743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0" y="2946952"/>
            <a:ext cx="2667000" cy="2006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Straight Connector 4"/>
          <p:cNvCxnSpPr/>
          <p:nvPr/>
        </p:nvCxnSpPr>
        <p:spPr>
          <a:xfrm>
            <a:off x="576000" y="1404000"/>
            <a:ext cx="25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590800" y="1792800"/>
            <a:ext cx="252000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806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04800" y="1829623"/>
            <a:ext cx="8610600" cy="4799783"/>
          </a:xfrm>
          <a:prstGeom prst="rect">
            <a:avLst/>
          </a:prstGeom>
          <a:noFill/>
          <a:ln w="25400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228600" y="-304800"/>
            <a:ext cx="9144000" cy="114204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600" b="1" kern="120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pPr>
              <a:defRPr/>
            </a:pPr>
            <a:r>
              <a:rPr lang="en-GB" sz="2400" dirty="0" smtClean="0"/>
              <a:t>CERN EP R&amp;D</a:t>
            </a:r>
            <a:endParaRPr lang="en-GB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24783" y="609606"/>
            <a:ext cx="7484549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lnSpc>
                <a:spcPts val="216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Following </a:t>
            </a:r>
            <a:r>
              <a:rPr lang="en-US" dirty="0">
                <a:solidFill>
                  <a:srgbClr val="002060"/>
                </a:solidFill>
              </a:rPr>
              <a:t>tradition of </a:t>
            </a:r>
            <a:r>
              <a:rPr lang="en-US" b="1" dirty="0">
                <a:solidFill>
                  <a:srgbClr val="002060"/>
                </a:solidFill>
              </a:rPr>
              <a:t>DRDC</a:t>
            </a:r>
            <a:r>
              <a:rPr lang="en-US" dirty="0">
                <a:solidFill>
                  <a:srgbClr val="002060"/>
                </a:solidFill>
              </a:rPr>
              <a:t> (LHC </a:t>
            </a:r>
            <a:r>
              <a:rPr lang="en-US" dirty="0" smtClean="0">
                <a:solidFill>
                  <a:srgbClr val="002060"/>
                </a:solidFill>
              </a:rPr>
              <a:t>Phase-0</a:t>
            </a:r>
            <a:r>
              <a:rPr lang="en-US" dirty="0">
                <a:solidFill>
                  <a:srgbClr val="002060"/>
                </a:solidFill>
              </a:rPr>
              <a:t>), White Paper R&amp;D (LHC </a:t>
            </a:r>
            <a:r>
              <a:rPr lang="en-US" dirty="0" smtClean="0">
                <a:solidFill>
                  <a:srgbClr val="002060"/>
                </a:solidFill>
              </a:rPr>
              <a:t>Phase-I)</a:t>
            </a:r>
          </a:p>
          <a:p>
            <a:pPr marL="285750" indent="-285750">
              <a:lnSpc>
                <a:spcPts val="216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Target </a:t>
            </a:r>
            <a:r>
              <a:rPr lang="en-US" b="1" dirty="0">
                <a:solidFill>
                  <a:srgbClr val="002060"/>
                </a:solidFill>
              </a:rPr>
              <a:t>beyond approved LHC </a:t>
            </a:r>
            <a:r>
              <a:rPr lang="en-US" b="1" dirty="0" smtClean="0">
                <a:solidFill>
                  <a:srgbClr val="002060"/>
                </a:solidFill>
              </a:rPr>
              <a:t>upgrades</a:t>
            </a:r>
            <a:r>
              <a:rPr lang="en-US" dirty="0" smtClean="0">
                <a:solidFill>
                  <a:srgbClr val="002060"/>
                </a:solidFill>
              </a:rPr>
              <a:t>: </a:t>
            </a:r>
            <a:r>
              <a:rPr lang="en-US" dirty="0">
                <a:solidFill>
                  <a:srgbClr val="002060"/>
                </a:solidFill>
              </a:rPr>
              <a:t>e.g. </a:t>
            </a:r>
            <a:r>
              <a:rPr lang="en-US" dirty="0" smtClean="0">
                <a:solidFill>
                  <a:srgbClr val="002060"/>
                </a:solidFill>
              </a:rPr>
              <a:t>FCC-</a:t>
            </a:r>
            <a:r>
              <a:rPr lang="en-US" dirty="0" err="1" smtClean="0">
                <a:solidFill>
                  <a:srgbClr val="002060"/>
                </a:solidFill>
              </a:rPr>
              <a:t>ee</a:t>
            </a:r>
            <a:r>
              <a:rPr lang="en-US" dirty="0" smtClean="0">
                <a:solidFill>
                  <a:srgbClr val="002060"/>
                </a:solidFill>
              </a:rPr>
              <a:t>/eh/</a:t>
            </a:r>
            <a:r>
              <a:rPr lang="en-US" dirty="0" err="1" smtClean="0">
                <a:solidFill>
                  <a:srgbClr val="002060"/>
                </a:solidFill>
              </a:rPr>
              <a:t>hh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ts val="216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</a:rPr>
              <a:t>Strong </a:t>
            </a:r>
            <a:r>
              <a:rPr lang="en-US" dirty="0">
                <a:solidFill>
                  <a:srgbClr val="002060"/>
                </a:solidFill>
              </a:rPr>
              <a:t>links/overlap with RD50, RD51, RD18 and </a:t>
            </a:r>
            <a:r>
              <a:rPr lang="en-US" dirty="0" err="1" smtClean="0">
                <a:solidFill>
                  <a:srgbClr val="002060"/>
                </a:solidFill>
              </a:rPr>
              <a:t>AIDAinnova</a:t>
            </a:r>
            <a:endParaRPr lang="en-US" dirty="0" smtClean="0">
              <a:solidFill>
                <a:srgbClr val="002060"/>
              </a:solidFill>
            </a:endParaRPr>
          </a:p>
          <a:p>
            <a:pPr marL="285750" indent="-285750">
              <a:lnSpc>
                <a:spcPts val="216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r>
              <a:rPr lang="en-GB" dirty="0"/>
              <a:t>See materials </a:t>
            </a:r>
            <a:r>
              <a:rPr lang="en-GB" dirty="0" smtClean="0"/>
              <a:t>at </a:t>
            </a:r>
            <a:r>
              <a:rPr lang="en-GB" dirty="0">
                <a:hlinkClick r:id="rId3"/>
              </a:rPr>
              <a:t>https://ep-rnd.web.cern.ch/</a:t>
            </a:r>
            <a:r>
              <a:rPr lang="en-GB" dirty="0"/>
              <a:t>.</a:t>
            </a:r>
          </a:p>
          <a:p>
            <a:pPr marL="285750" indent="-285750">
              <a:lnSpc>
                <a:spcPts val="2160"/>
              </a:lnSpc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US" dirty="0">
              <a:solidFill>
                <a:srgbClr val="002060"/>
              </a:solidFill>
            </a:endParaRPr>
          </a:p>
          <a:p>
            <a:pPr>
              <a:lnSpc>
                <a:spcPts val="2160"/>
              </a:lnSpc>
              <a:buClr>
                <a:srgbClr val="FF0000"/>
              </a:buClr>
            </a:pPr>
            <a:endParaRPr lang="en-GB" dirty="0"/>
          </a:p>
          <a:p>
            <a:pPr marL="285750" indent="-285750">
              <a:buClr>
                <a:srgbClr val="FF0000"/>
              </a:buClr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00800" y="914406"/>
            <a:ext cx="914400" cy="849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163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>
        <p:circle/>
      </p:transition>
    </mc:Choice>
    <mc:Fallback xmlns="">
      <p:transition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UoB-blue">
  <a:themeElements>
    <a:clrScheme name="Custom 2">
      <a:dk1>
        <a:srgbClr val="91C8E1"/>
      </a:dk1>
      <a:lt1>
        <a:srgbClr val="ECECEC"/>
      </a:lt1>
      <a:dk2>
        <a:srgbClr val="000000"/>
      </a:dk2>
      <a:lt2>
        <a:srgbClr val="91C8E1"/>
      </a:lt2>
      <a:accent1>
        <a:srgbClr val="000000"/>
      </a:accent1>
      <a:accent2>
        <a:srgbClr val="ECECEC"/>
      </a:accent2>
      <a:accent3>
        <a:srgbClr val="AAAAAA"/>
      </a:accent3>
      <a:accent4>
        <a:srgbClr val="C9C9C9"/>
      </a:accent4>
      <a:accent5>
        <a:srgbClr val="AAAAAA"/>
      </a:accent5>
      <a:accent6>
        <a:srgbClr val="D6D6D6"/>
      </a:accent6>
      <a:hlink>
        <a:srgbClr val="91C8E1"/>
      </a:hlink>
      <a:folHlink>
        <a:srgbClr val="91C8E1"/>
      </a:folHlink>
    </a:clrScheme>
    <a:fontScheme name="Default Design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UoB-blue" id="{EDFDD406-3119-CB48-ADBB-4CF4B2EDDDAF}" vid="{321934B9-7D79-6746-AC25-5E051A2939A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73885</TotalTime>
  <Words>3688</Words>
  <Application>Microsoft Office PowerPoint</Application>
  <PresentationFormat>On-screen Show (4:3)</PresentationFormat>
  <Paragraphs>394</Paragraphs>
  <Slides>42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42</vt:i4>
      </vt:variant>
    </vt:vector>
  </HeadingPairs>
  <TitlesOfParts>
    <vt:vector size="44" baseType="lpstr">
      <vt:lpstr>Office Theme</vt:lpstr>
      <vt:lpstr>UoB-blue</vt:lpstr>
      <vt:lpstr>FCC R&amp;D: Detector Developments  P. Allport (Birmingham 1/12/2021)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Conclusions and Observations</vt:lpstr>
      <vt:lpstr>BACK-UP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Particle Flow Considerations</vt:lpstr>
      <vt:lpstr> SiW ECAL CMOS MAPS Motivation</vt:lpstr>
      <vt:lpstr> SiW ECAL CMOS MAPS Motivation</vt:lpstr>
      <vt:lpstr>ALICE FoCal MAPS R&amp;D</vt:lpstr>
      <vt:lpstr>ALICE FoCal ALPIDE Test Beam</vt:lpstr>
      <vt:lpstr>Small Diode CMOS Prototyping </vt:lpstr>
      <vt:lpstr>Applications of Large Format Sensors </vt:lpstr>
      <vt:lpstr>Small collection electrode development</vt:lpstr>
      <vt:lpstr>CERN TJ Developments</vt:lpstr>
      <vt:lpstr>More Observations on CMOS Costs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 Allport</dc:creator>
  <cp:lastModifiedBy>Phil Allport</cp:lastModifiedBy>
  <cp:revision>1183</cp:revision>
  <cp:lastPrinted>2020-10-04T08:35:21Z</cp:lastPrinted>
  <dcterms:created xsi:type="dcterms:W3CDTF">2006-08-16T00:00:00Z</dcterms:created>
  <dcterms:modified xsi:type="dcterms:W3CDTF">2021-11-30T10:17:22Z</dcterms:modified>
</cp:coreProperties>
</file>