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sldIdLst>
    <p:sldId id="256" r:id="rId5"/>
    <p:sldId id="477" r:id="rId6"/>
    <p:sldId id="513" r:id="rId7"/>
    <p:sldId id="525" r:id="rId8"/>
    <p:sldId id="497" r:id="rId9"/>
    <p:sldId id="532" r:id="rId10"/>
    <p:sldId id="523" r:id="rId11"/>
    <p:sldId id="529" r:id="rId12"/>
    <p:sldId id="526" r:id="rId13"/>
    <p:sldId id="530" r:id="rId14"/>
    <p:sldId id="498" r:id="rId15"/>
    <p:sldId id="531" r:id="rId16"/>
    <p:sldId id="533" r:id="rId17"/>
    <p:sldId id="505" r:id="rId18"/>
    <p:sldId id="506" r:id="rId19"/>
    <p:sldId id="521" r:id="rId20"/>
    <p:sldId id="524" r:id="rId21"/>
    <p:sldId id="508" r:id="rId22"/>
    <p:sldId id="518" r:id="rId23"/>
  </p:sldIdLst>
  <p:sldSz cx="12192000" cy="6858000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69EDF6D3-5CDA-422D-B1D3-F1BD0B5CD5E0}">
          <p14:sldIdLst>
            <p14:sldId id="256"/>
          </p14:sldIdLst>
        </p14:section>
        <p14:section name="Canada Data" id="{7B0DE412-903D-4390-9E77-BF75D0DD797C}">
          <p14:sldIdLst>
            <p14:sldId id="477"/>
            <p14:sldId id="513"/>
            <p14:sldId id="525"/>
            <p14:sldId id="497"/>
            <p14:sldId id="532"/>
          </p14:sldIdLst>
        </p14:section>
        <p14:section name="Literature" id="{6CDAB060-5D27-432D-A2CB-85FF835951F0}">
          <p14:sldIdLst>
            <p14:sldId id="523"/>
            <p14:sldId id="529"/>
          </p14:sldIdLst>
        </p14:section>
        <p14:section name="Public vs. Catholic" id="{F74ED683-DB2E-4758-84B8-763B92FBD926}">
          <p14:sldIdLst>
            <p14:sldId id="526"/>
            <p14:sldId id="530"/>
            <p14:sldId id="498"/>
            <p14:sldId id="531"/>
            <p14:sldId id="533"/>
            <p14:sldId id="505"/>
          </p14:sldIdLst>
        </p14:section>
        <p14:section name="Future Work" id="{2D064864-1063-4C69-A4C2-863159661D20}">
          <p14:sldIdLst>
            <p14:sldId id="506"/>
            <p14:sldId id="521"/>
            <p14:sldId id="524"/>
            <p14:sldId id="508"/>
            <p14:sldId id="51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C6612C5-DF9B-5831-9576-3CA5396D67C9}" name="Eamonn Corrigan" initials="EC" userId="Eamonn Corrigan" providerId="None"/>
  <p188:author id="{BF5DB5E4-C602-CE2D-14AC-5C545CB5B2C6}" name="Eamonn Corrigan" initials="EC" userId="S::eamonn@uoguelph.ca::bf303c9a-26ce-4b2a-844e-842c2ee08b5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amonn Corrigan" initials="EC" lastIdx="4" clrIdx="0">
    <p:extLst>
      <p:ext uri="{19B8F6BF-5375-455C-9EA6-DF929625EA0E}">
        <p15:presenceInfo xmlns:p15="http://schemas.microsoft.com/office/powerpoint/2012/main" userId="Eamonn Corrigan" providerId="None"/>
      </p:ext>
    </p:extLst>
  </p:cmAuthor>
  <p:cmAuthor id="2" name="Eric McCutcheon" initials="EM" lastIdx="8" clrIdx="1">
    <p:extLst>
      <p:ext uri="{19B8F6BF-5375-455C-9EA6-DF929625EA0E}">
        <p15:presenceInfo xmlns:p15="http://schemas.microsoft.com/office/powerpoint/2012/main" userId="S::mccutche@uoguelph.ca::f369f123-8bbe-40f9-8a17-9b992e42002e" providerId="AD"/>
      </p:ext>
    </p:extLst>
  </p:cmAuthor>
  <p:cmAuthor id="3" name="Madison Wright" initials="MW" lastIdx="18" clrIdx="2">
    <p:extLst>
      <p:ext uri="{19B8F6BF-5375-455C-9EA6-DF929625EA0E}">
        <p15:presenceInfo xmlns:p15="http://schemas.microsoft.com/office/powerpoint/2012/main" userId="Madison Wrigh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A3B9"/>
    <a:srgbClr val="FFF4D4"/>
    <a:srgbClr val="E1EDF1"/>
    <a:srgbClr val="FFEBB3"/>
    <a:srgbClr val="C20430"/>
    <a:srgbClr val="FFC72A"/>
    <a:srgbClr val="FECED9"/>
    <a:srgbClr val="6E021C"/>
    <a:srgbClr val="00AC51"/>
    <a:srgbClr val="CBD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F26900-F974-4EF2-8CCC-52B0810CB021}" v="743" dt="2023-06-21T16:39:20.6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6" autoAdjust="0"/>
    <p:restoredTop sz="94707" autoAdjust="0"/>
  </p:normalViewPr>
  <p:slideViewPr>
    <p:cSldViewPr snapToGrid="0" snapToObjects="1">
      <p:cViewPr varScale="1">
        <p:scale>
          <a:sx n="65" d="100"/>
          <a:sy n="65" d="100"/>
        </p:scale>
        <p:origin x="105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98352-7417-F44E-92FD-C3754C9F2561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D384E-CB59-FB4D-8B9F-A562BB7BFA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314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D384E-CB59-FB4D-8B9F-A562BB7BFA4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204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Go to the visualization app to briefly demo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D384E-CB59-FB4D-8B9F-A562BB7BFA4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932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3AE5FBE-9C3E-AC44-9F57-34DFAAF99D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D35D22-2410-EA48-B503-2726E93CE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>
            <a:lvl1pPr algn="ctr"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53050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460FE1-7542-2646-BD20-E2C7D1D3D2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516881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96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25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38313-AF62-2042-9DEF-A84126664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8DF600-E3BB-C54A-96BD-3BAD80A41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85F6-A11B-9E49-99FF-82F8C17464E7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9BD421-1781-9E45-B243-AD2D57F78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177CD6-DE39-3542-9F12-EB1A5037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0050B-9969-BF46-9824-52E5DA8D81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94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28A1E3-D6B6-4249-B313-0B85138F33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05200" y="0"/>
            <a:ext cx="68868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809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6A216-075E-7E47-9A4F-0AAFB2DD0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1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580D892-6500-9A45-8112-9B89F60E4C5D}"/>
              </a:ext>
            </a:extLst>
          </p:cNvPr>
          <p:cNvSpPr/>
          <p:nvPr userDrawn="1"/>
        </p:nvSpPr>
        <p:spPr>
          <a:xfrm>
            <a:off x="1066800" y="2377440"/>
            <a:ext cx="2516400" cy="2516400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A7F797C-DFB7-6746-A7F9-397C54DB51F9}"/>
              </a:ext>
            </a:extLst>
          </p:cNvPr>
          <p:cNvSpPr/>
          <p:nvPr userDrawn="1"/>
        </p:nvSpPr>
        <p:spPr>
          <a:xfrm>
            <a:off x="4837800" y="2377440"/>
            <a:ext cx="2516400" cy="2516400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F59328A-2454-7942-8D6B-0CFD3DC91616}"/>
              </a:ext>
            </a:extLst>
          </p:cNvPr>
          <p:cNvSpPr/>
          <p:nvPr userDrawn="1"/>
        </p:nvSpPr>
        <p:spPr>
          <a:xfrm>
            <a:off x="8608800" y="2377440"/>
            <a:ext cx="2516400" cy="2516400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A15BEE-67ED-2B43-B7DC-FA26DB28C475}"/>
              </a:ext>
            </a:extLst>
          </p:cNvPr>
          <p:cNvSpPr txBox="1"/>
          <p:nvPr userDrawn="1"/>
        </p:nvSpPr>
        <p:spPr>
          <a:xfrm>
            <a:off x="870600" y="5175275"/>
            <a:ext cx="2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text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F4B9DD-4B3A-2040-8063-CC87608B46EE}"/>
              </a:ext>
            </a:extLst>
          </p:cNvPr>
          <p:cNvSpPr txBox="1"/>
          <p:nvPr userDrawn="1"/>
        </p:nvSpPr>
        <p:spPr>
          <a:xfrm>
            <a:off x="4641600" y="5175275"/>
            <a:ext cx="2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F9485E-F2F1-1F45-9F80-41A26ADC131C}"/>
              </a:ext>
            </a:extLst>
          </p:cNvPr>
          <p:cNvSpPr txBox="1"/>
          <p:nvPr userDrawn="1"/>
        </p:nvSpPr>
        <p:spPr>
          <a:xfrm>
            <a:off x="8412600" y="5175275"/>
            <a:ext cx="2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texr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FCBA74-777C-E743-9B75-2E49D04961FB}"/>
              </a:ext>
            </a:extLst>
          </p:cNvPr>
          <p:cNvSpPr txBox="1"/>
          <p:nvPr userDrawn="1"/>
        </p:nvSpPr>
        <p:spPr>
          <a:xfrm>
            <a:off x="870600" y="5648032"/>
            <a:ext cx="2908800" cy="131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4BEB29-0F71-6F45-849D-375454FEFF24}"/>
              </a:ext>
            </a:extLst>
          </p:cNvPr>
          <p:cNvSpPr txBox="1"/>
          <p:nvPr userDrawn="1"/>
        </p:nvSpPr>
        <p:spPr>
          <a:xfrm>
            <a:off x="4641600" y="5648032"/>
            <a:ext cx="2908800" cy="131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206A8A-7DC6-2643-B412-12CBAEB3A519}"/>
              </a:ext>
            </a:extLst>
          </p:cNvPr>
          <p:cNvSpPr txBox="1"/>
          <p:nvPr userDrawn="1"/>
        </p:nvSpPr>
        <p:spPr>
          <a:xfrm>
            <a:off x="8412600" y="5648032"/>
            <a:ext cx="2908800" cy="131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76643FE-F5B1-C94B-B213-CB8BA6FFD7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5600" cy="3686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4438314-7F9D-3140-BDB8-A2FE2B7C6B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50400" y="0"/>
            <a:ext cx="3045600" cy="3686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DEC546FD-0595-934C-A5F8-E23CE5563B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5600" cy="3686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F840B53-7220-8E4D-BF87-E45E5CF8CE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6400" y="0"/>
            <a:ext cx="3045600" cy="3686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45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AD22C9-ABAF-1B42-994A-7256291438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4695" y="4908321"/>
            <a:ext cx="3438000" cy="1461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C75BEEB-05F5-4447-8A48-039A46D626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51256" y="2952000"/>
            <a:ext cx="1659520" cy="18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93013C3F-F07E-694F-AE92-A2A6E38661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63175" y="671679"/>
            <a:ext cx="1638000" cy="2138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50E48FD9-5462-644B-B5A8-93BEFBAA3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671679"/>
            <a:ext cx="3906000" cy="2138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EDAB292-F606-AA4B-831E-C13FB03BB13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 rot="5400000">
            <a:off x="5445607" y="3581128"/>
            <a:ext cx="3439186" cy="2138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CF3DA5F-FD02-8143-AFAA-CEFF4753126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163175" y="2952000"/>
            <a:ext cx="1659520" cy="18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067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4D03BD-E160-4856-82F8-203B0F5DB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85F6-A11B-9E49-99FF-82F8C17464E7}" type="datetimeFigureOut">
              <a:rPr lang="en-US" smtClean="0"/>
              <a:pPr/>
              <a:t>6/21/2023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939370-27BA-4717-9F9E-11E6968B6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185D4D-18BB-4B6E-8602-9ED116E88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0050B-9969-BF46-9824-52E5DA8D81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57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602953-4060-9B48-BED3-657760584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A63C0C-B985-2D45-82D6-4F17D6DDF4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094D85F6-A11B-9E49-99FF-82F8C17464E7}" type="datetimeFigureOut">
              <a:rPr lang="en-US" smtClean="0"/>
              <a:pPr/>
              <a:t>6/21/2023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3AC18-B65B-2643-A654-A127FC2F1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D6FE4-A7B9-BD43-932D-E7DFD12F2C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AFF0050B-9969-BF46-9824-52E5DA8D81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078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A901C16-9C31-8346-8E32-47C78AE6C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b="15626"/>
          <a:stretch/>
        </p:blipFill>
        <p:spPr>
          <a:xfrm>
            <a:off x="0" y="0"/>
            <a:ext cx="12192000" cy="6858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5CF6C4-77BF-D54A-9F9E-8DE372223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651" y="106451"/>
            <a:ext cx="8576438" cy="3462605"/>
          </a:xfrm>
        </p:spPr>
        <p:txBody>
          <a:bodyPr>
            <a:noAutofit/>
          </a:bodyPr>
          <a:lstStyle/>
          <a:p>
            <a:pPr algn="l"/>
            <a:r>
              <a:rPr lang="en-US" sz="48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A Canada-wide assessment of the gender gap in high school physics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BD40017-FCDD-459E-9260-4573FEEF0E01}"/>
              </a:ext>
            </a:extLst>
          </p:cNvPr>
          <p:cNvSpPr txBox="1">
            <a:spLocks/>
          </p:cNvSpPr>
          <p:nvPr/>
        </p:nvSpPr>
        <p:spPr>
          <a:xfrm>
            <a:off x="476121" y="4576160"/>
            <a:ext cx="6434402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600" dirty="0">
                <a:solidFill>
                  <a:schemeClr val="bg1"/>
                </a:solidFill>
              </a:rPr>
              <a:t>June 21</a:t>
            </a:r>
            <a:r>
              <a:rPr lang="en-US" sz="3600" baseline="30000" dirty="0">
                <a:solidFill>
                  <a:schemeClr val="bg1"/>
                </a:solidFill>
              </a:rPr>
              <a:t>st</a:t>
            </a:r>
            <a:r>
              <a:rPr lang="en-US" sz="3600" dirty="0">
                <a:solidFill>
                  <a:schemeClr val="bg1"/>
                </a:solidFill>
              </a:rPr>
              <a:t>, 2023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983C595-2BC6-472D-B743-48C3B7834443}"/>
              </a:ext>
            </a:extLst>
          </p:cNvPr>
          <p:cNvSpPr txBox="1">
            <a:spLocks/>
          </p:cNvSpPr>
          <p:nvPr/>
        </p:nvSpPr>
        <p:spPr>
          <a:xfrm>
            <a:off x="476121" y="5229388"/>
            <a:ext cx="6434402" cy="139844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dirty="0">
                <a:solidFill>
                  <a:schemeClr val="bg1"/>
                </a:solidFill>
              </a:rPr>
              <a:t>Eamonn Corrigan (He/Him)</a:t>
            </a:r>
          </a:p>
          <a:p>
            <a:pPr>
              <a:defRPr/>
            </a:pPr>
            <a:r>
              <a:rPr lang="en-US" sz="2800" dirty="0">
                <a:solidFill>
                  <a:schemeClr val="bg1"/>
                </a:solidFill>
              </a:rPr>
              <a:t>PhD Candidate – Department of Physics</a:t>
            </a:r>
          </a:p>
          <a:p>
            <a:pPr>
              <a:defRPr/>
            </a:pPr>
            <a:r>
              <a:rPr lang="en-US" sz="2800" dirty="0">
                <a:solidFill>
                  <a:schemeClr val="bg1"/>
                </a:solidFill>
              </a:rPr>
              <a:t>University of Guelph</a:t>
            </a:r>
          </a:p>
        </p:txBody>
      </p:sp>
    </p:spTree>
    <p:extLst>
      <p:ext uri="{BB962C8B-B14F-4D97-AF65-F5344CB8AC3E}">
        <p14:creationId xmlns:p14="http://schemas.microsoft.com/office/powerpoint/2010/main" val="252587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8" y="471442"/>
            <a:ext cx="8217911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Ontario’s Two-Part School System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F65D713-61BF-921C-0575-EEA8F9330E6E}"/>
              </a:ext>
            </a:extLst>
          </p:cNvPr>
          <p:cNvSpPr/>
          <p:nvPr/>
        </p:nvSpPr>
        <p:spPr>
          <a:xfrm>
            <a:off x="1466523" y="1396696"/>
            <a:ext cx="6480000" cy="4320000"/>
          </a:xfrm>
          <a:prstGeom prst="ellipse">
            <a:avLst/>
          </a:prstGeom>
          <a:solidFill>
            <a:srgbClr val="E1EDF1">
              <a:alpha val="69804"/>
            </a:srgb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06C7F0B-3706-8C1A-ED24-6F0D8DA090CF}"/>
              </a:ext>
            </a:extLst>
          </p:cNvPr>
          <p:cNvSpPr/>
          <p:nvPr/>
        </p:nvSpPr>
        <p:spPr>
          <a:xfrm>
            <a:off x="3703317" y="1369584"/>
            <a:ext cx="6480000" cy="4320000"/>
          </a:xfrm>
          <a:prstGeom prst="ellipse">
            <a:avLst/>
          </a:prstGeom>
          <a:solidFill>
            <a:srgbClr val="FFF4D4">
              <a:alpha val="50196"/>
            </a:srgb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CED270-FF57-9C17-7A77-EA211182EAF1}"/>
              </a:ext>
            </a:extLst>
          </p:cNvPr>
          <p:cNvSpPr txBox="1"/>
          <p:nvPr/>
        </p:nvSpPr>
        <p:spPr>
          <a:xfrm>
            <a:off x="433897" y="5619560"/>
            <a:ext cx="342631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CA" sz="3600" b="1" dirty="0">
                <a:ln>
                  <a:solidFill>
                    <a:schemeClr val="tx1"/>
                  </a:solidFill>
                </a:ln>
                <a:solidFill>
                  <a:srgbClr val="69A3B9"/>
                </a:solidFill>
                <a:ea typeface="Lato" panose="020B0604020202020204" pitchFamily="34" charset="0"/>
                <a:cs typeface="Lato" panose="020B0604020202020204" pitchFamily="34" charset="0"/>
              </a:rPr>
              <a:t>Public Schools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9B35CC-C2B9-A7F4-A940-D4AA4285C0D7}"/>
              </a:ext>
            </a:extLst>
          </p:cNvPr>
          <p:cNvSpPr txBox="1"/>
          <p:nvPr/>
        </p:nvSpPr>
        <p:spPr>
          <a:xfrm>
            <a:off x="8407552" y="5619560"/>
            <a:ext cx="3784448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CA" sz="3600" b="1" dirty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a typeface="Lato" panose="020B0604020202020204" pitchFamily="34" charset="0"/>
                <a:cs typeface="Lato" panose="020B0604020202020204" pitchFamily="34" charset="0"/>
              </a:rPr>
              <a:t>Catholic Schools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1455C2-5A9A-201E-193E-A6EA8AED796B}"/>
              </a:ext>
            </a:extLst>
          </p:cNvPr>
          <p:cNvSpPr txBox="1"/>
          <p:nvPr/>
        </p:nvSpPr>
        <p:spPr>
          <a:xfrm>
            <a:off x="4490897" y="2217868"/>
            <a:ext cx="384919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The same,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/>
              <a:t>STEM curriculum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/>
              <a:t>graduation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 dirty="0"/>
              <a:t>population of students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E7C30A-53E5-4008-9D56-81ACC94EFC1E}"/>
              </a:ext>
            </a:extLst>
          </p:cNvPr>
          <p:cNvSpPr txBox="1"/>
          <p:nvPr/>
        </p:nvSpPr>
        <p:spPr>
          <a:xfrm>
            <a:off x="1766047" y="2551837"/>
            <a:ext cx="18915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No required religion courses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91B265-F1A3-D207-8F0C-59A135067402}"/>
              </a:ext>
            </a:extLst>
          </p:cNvPr>
          <p:cNvSpPr txBox="1"/>
          <p:nvPr/>
        </p:nvSpPr>
        <p:spPr>
          <a:xfrm>
            <a:off x="7946523" y="2402534"/>
            <a:ext cx="20365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Four required religion courses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D0B2CA-C50D-AE62-121C-1C6054CDC502}"/>
              </a:ext>
            </a:extLst>
          </p:cNvPr>
          <p:cNvSpPr txBox="1"/>
          <p:nvPr/>
        </p:nvSpPr>
        <p:spPr>
          <a:xfrm>
            <a:off x="3508786" y="5865563"/>
            <a:ext cx="51744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/>
              <a:t>Context</a:t>
            </a:r>
            <a:r>
              <a:rPr lang="en-CA" sz="2800" dirty="0"/>
              <a:t>: Ontario students require 30 courses to graduate</a:t>
            </a:r>
          </a:p>
        </p:txBody>
      </p:sp>
    </p:spTree>
    <p:extLst>
      <p:ext uri="{BB962C8B-B14F-4D97-AF65-F5344CB8AC3E}">
        <p14:creationId xmlns:p14="http://schemas.microsoft.com/office/powerpoint/2010/main" val="342702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8" y="471442"/>
            <a:ext cx="9274201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Comparing Public and Catholic Schools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E1D81B2-4138-A77B-19F6-06C89EE157B4}"/>
              </a:ext>
            </a:extLst>
          </p:cNvPr>
          <p:cNvSpPr txBox="1">
            <a:spLocks/>
          </p:cNvSpPr>
          <p:nvPr/>
        </p:nvSpPr>
        <p:spPr>
          <a:xfrm>
            <a:off x="1534511" y="1078310"/>
            <a:ext cx="9520270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dirty="0"/>
              <a:t>Using Census data, we controlled for school demographics</a:t>
            </a:r>
          </a:p>
        </p:txBody>
      </p:sp>
      <p:grpSp>
        <p:nvGrpSpPr>
          <p:cNvPr id="31" name="Group 30" descr="Develop An introduction to deliver on their first day of class to confidently introduce themselves to their students&#10;&#10;Identify a set of appropriate classroom expectations and norms to implement&#10;&#10;Describe the role of a teaching assistant">
            <a:extLst>
              <a:ext uri="{FF2B5EF4-FFF2-40B4-BE49-F238E27FC236}">
                <a16:creationId xmlns:a16="http://schemas.microsoft.com/office/drawing/2014/main" id="{61D67331-1CA9-E008-D6ED-016F35E1E4F8}"/>
              </a:ext>
            </a:extLst>
          </p:cNvPr>
          <p:cNvGrpSpPr/>
          <p:nvPr/>
        </p:nvGrpSpPr>
        <p:grpSpPr>
          <a:xfrm>
            <a:off x="7115692" y="1646440"/>
            <a:ext cx="4343455" cy="4683904"/>
            <a:chOff x="7414070" y="1481534"/>
            <a:chExt cx="2947981" cy="430745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698D85B-7801-E55C-01BB-4776233E8F3C}"/>
                </a:ext>
              </a:extLst>
            </p:cNvPr>
            <p:cNvGrpSpPr/>
            <p:nvPr/>
          </p:nvGrpSpPr>
          <p:grpSpPr>
            <a:xfrm>
              <a:off x="7582620" y="1481534"/>
              <a:ext cx="2779431" cy="4307455"/>
              <a:chOff x="7582620" y="1481534"/>
              <a:chExt cx="2779431" cy="4307455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A97A064C-51D4-8D44-BBC9-42910E0121AD}"/>
                  </a:ext>
                </a:extLst>
              </p:cNvPr>
              <p:cNvGrpSpPr/>
              <p:nvPr/>
            </p:nvGrpSpPr>
            <p:grpSpPr>
              <a:xfrm>
                <a:off x="7582620" y="1481534"/>
                <a:ext cx="2779428" cy="1595745"/>
                <a:chOff x="8921975" y="1649102"/>
                <a:chExt cx="2926080" cy="1595745"/>
              </a:xfrm>
            </p:grpSpPr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7D075BA-9017-52DE-835A-0F576DED6F39}"/>
                    </a:ext>
                  </a:extLst>
                </p:cNvPr>
                <p:cNvSpPr txBox="1"/>
                <p:nvPr/>
              </p:nvSpPr>
              <p:spPr>
                <a:xfrm>
                  <a:off x="8921976" y="1649102"/>
                  <a:ext cx="2514526" cy="461665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r>
                    <a:rPr lang="en-US" sz="2400" b="1" noProof="1"/>
                    <a:t>Internal Context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06CBFE89-F83D-AF95-BC0A-F06301C8C333}"/>
                    </a:ext>
                  </a:extLst>
                </p:cNvPr>
                <p:cNvSpPr txBox="1"/>
                <p:nvPr/>
              </p:nvSpPr>
              <p:spPr>
                <a:xfrm>
                  <a:off x="8921975" y="2044518"/>
                  <a:ext cx="2926080" cy="1200329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v"/>
                  </a:pPr>
                  <a:r>
                    <a:rPr lang="en-US" sz="2400" noProof="1"/>
                    <a:t>Proportion of racialized and Indigenous people</a:t>
                  </a:r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12E2A082-A0EB-7264-E892-9E2C0C2E1655}"/>
                  </a:ext>
                </a:extLst>
              </p:cNvPr>
              <p:cNvGrpSpPr/>
              <p:nvPr/>
            </p:nvGrpSpPr>
            <p:grpSpPr>
              <a:xfrm>
                <a:off x="7582620" y="3033706"/>
                <a:ext cx="2779427" cy="1543466"/>
                <a:chOff x="8921975" y="1466725"/>
                <a:chExt cx="2926079" cy="1543466"/>
              </a:xfrm>
            </p:grpSpPr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6DA0DF5B-3C16-53AF-E528-52C1142CD118}"/>
                    </a:ext>
                  </a:extLst>
                </p:cNvPr>
                <p:cNvSpPr txBox="1"/>
                <p:nvPr/>
              </p:nvSpPr>
              <p:spPr>
                <a:xfrm>
                  <a:off x="8921978" y="1466725"/>
                  <a:ext cx="2514526" cy="461665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r>
                    <a:rPr lang="en-US" sz="2400" b="1" noProof="1">
                      <a:solidFill>
                        <a:srgbClr val="C20430"/>
                      </a:solidFill>
                    </a:rPr>
                    <a:t>Family Context</a:t>
                  </a: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EA0FDC1C-B365-F092-B355-5C8C2C30F236}"/>
                    </a:ext>
                  </a:extLst>
                </p:cNvPr>
                <p:cNvSpPr txBox="1"/>
                <p:nvPr/>
              </p:nvSpPr>
              <p:spPr>
                <a:xfrm>
                  <a:off x="8921975" y="1809862"/>
                  <a:ext cx="2926079" cy="1200329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v"/>
                  </a:pPr>
                  <a:r>
                    <a:rPr lang="en-US" sz="2400" noProof="1"/>
                    <a:t>Parental education</a:t>
                  </a:r>
                </a:p>
                <a:p>
                  <a:pPr marL="285750" indent="-285750">
                    <a:buFont typeface="Wingdings" panose="05000000000000000000" pitchFamily="2" charset="2"/>
                    <a:buChar char="v"/>
                  </a:pPr>
                  <a:r>
                    <a:rPr lang="en-US" sz="2400" noProof="1"/>
                    <a:t>Socioeconomic status</a:t>
                  </a:r>
                </a:p>
                <a:p>
                  <a:pPr marL="285750" indent="-285750">
                    <a:buFont typeface="Wingdings" panose="05000000000000000000" pitchFamily="2" charset="2"/>
                    <a:buChar char="v"/>
                  </a:pPr>
                  <a:r>
                    <a:rPr lang="en-US" sz="2400" noProof="1"/>
                    <a:t>Immigration status</a:t>
                  </a:r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FFE47F63-F642-A26B-6162-F56809DF24BF}"/>
                  </a:ext>
                </a:extLst>
              </p:cNvPr>
              <p:cNvGrpSpPr/>
              <p:nvPr/>
            </p:nvGrpSpPr>
            <p:grpSpPr>
              <a:xfrm>
                <a:off x="7582623" y="4522033"/>
                <a:ext cx="2779428" cy="1266956"/>
                <a:chOff x="8921977" y="1466725"/>
                <a:chExt cx="2926080" cy="1266956"/>
              </a:xfrm>
            </p:grpSpPr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D343D946-1B2E-6103-B46F-1D36B55CA198}"/>
                    </a:ext>
                  </a:extLst>
                </p:cNvPr>
                <p:cNvSpPr txBox="1"/>
                <p:nvPr/>
              </p:nvSpPr>
              <p:spPr>
                <a:xfrm>
                  <a:off x="8921978" y="1466725"/>
                  <a:ext cx="2514526" cy="461665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r>
                    <a:rPr lang="en-US" sz="2400" b="1" noProof="1">
                      <a:solidFill>
                        <a:srgbClr val="FFC72A"/>
                      </a:solidFill>
                    </a:rPr>
                    <a:t>School Context</a:t>
                  </a: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87C1191-06E0-CD21-2C49-DF8A1D929626}"/>
                    </a:ext>
                  </a:extLst>
                </p:cNvPr>
                <p:cNvSpPr txBox="1"/>
                <p:nvPr/>
              </p:nvSpPr>
              <p:spPr>
                <a:xfrm>
                  <a:off x="8921977" y="1902684"/>
                  <a:ext cx="2926080" cy="830997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marL="171450" indent="-171450">
                    <a:buFont typeface="Wingdings" panose="05000000000000000000" pitchFamily="2" charset="2"/>
                    <a:buChar char="v"/>
                  </a:pPr>
                  <a:r>
                    <a:rPr lang="en-US" sz="2400" noProof="1"/>
                    <a:t>Continuation in Other STEM courses</a:t>
                  </a:r>
                </a:p>
              </p:txBody>
            </p:sp>
          </p:grpSp>
        </p:grpSp>
        <p:sp>
          <p:nvSpPr>
            <p:cNvPr id="33" name="Rounded Rectangle 18">
              <a:extLst>
                <a:ext uri="{FF2B5EF4-FFF2-40B4-BE49-F238E27FC236}">
                  <a16:creationId xmlns:a16="http://schemas.microsoft.com/office/drawing/2014/main" id="{FB6915EA-05E2-237A-BF31-1933B5527308}"/>
                </a:ext>
              </a:extLst>
            </p:cNvPr>
            <p:cNvSpPr/>
            <p:nvPr/>
          </p:nvSpPr>
          <p:spPr>
            <a:xfrm>
              <a:off x="7417079" y="1651351"/>
              <a:ext cx="45719" cy="103681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ounded Rectangle 19">
              <a:extLst>
                <a:ext uri="{FF2B5EF4-FFF2-40B4-BE49-F238E27FC236}">
                  <a16:creationId xmlns:a16="http://schemas.microsoft.com/office/drawing/2014/main" id="{199333F3-1484-AB88-1AB7-6607B2E046B3}"/>
                </a:ext>
              </a:extLst>
            </p:cNvPr>
            <p:cNvSpPr/>
            <p:nvPr/>
          </p:nvSpPr>
          <p:spPr>
            <a:xfrm>
              <a:off x="7414070" y="3150828"/>
              <a:ext cx="45719" cy="1036810"/>
            </a:xfrm>
            <a:prstGeom prst="roundRect">
              <a:avLst/>
            </a:prstGeom>
            <a:solidFill>
              <a:srgbClr val="C204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ounded Rectangle 20">
              <a:extLst>
                <a:ext uri="{FF2B5EF4-FFF2-40B4-BE49-F238E27FC236}">
                  <a16:creationId xmlns:a16="http://schemas.microsoft.com/office/drawing/2014/main" id="{68DA8457-C56C-6A08-DDD1-9D5ACB61BF83}"/>
                </a:ext>
              </a:extLst>
            </p:cNvPr>
            <p:cNvSpPr/>
            <p:nvPr/>
          </p:nvSpPr>
          <p:spPr>
            <a:xfrm>
              <a:off x="7417079" y="4584119"/>
              <a:ext cx="45719" cy="10368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A06E7E6-7D60-4ABB-82DA-394C256529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30580" y="1888170"/>
            <a:ext cx="4099663" cy="4062429"/>
            <a:chOff x="2260730" y="1747060"/>
            <a:chExt cx="4099663" cy="4062429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D8998CE-E5EA-2682-86F0-7127140210E9}"/>
                </a:ext>
              </a:extLst>
            </p:cNvPr>
            <p:cNvGrpSpPr/>
            <p:nvPr/>
          </p:nvGrpSpPr>
          <p:grpSpPr>
            <a:xfrm>
              <a:off x="2260730" y="1747060"/>
              <a:ext cx="4099663" cy="4062429"/>
              <a:chOff x="2260730" y="1747060"/>
              <a:chExt cx="4099663" cy="4062429"/>
            </a:xfrm>
          </p:grpSpPr>
          <p:sp>
            <p:nvSpPr>
              <p:cNvPr id="50" name="Shape">
                <a:extLst>
                  <a:ext uri="{FF2B5EF4-FFF2-40B4-BE49-F238E27FC236}">
                    <a16:creationId xmlns:a16="http://schemas.microsoft.com/office/drawing/2014/main" id="{6EBE13B2-11C0-D07B-D464-26C8AD203DD4}"/>
                  </a:ext>
                </a:extLst>
              </p:cNvPr>
              <p:cNvSpPr/>
              <p:nvPr/>
            </p:nvSpPr>
            <p:spPr>
              <a:xfrm>
                <a:off x="3305425" y="1747060"/>
                <a:ext cx="2017258" cy="2247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8" extrusionOk="0">
                    <a:moveTo>
                      <a:pt x="21600" y="14715"/>
                    </a:moveTo>
                    <a:lnTo>
                      <a:pt x="21600" y="6653"/>
                    </a:lnTo>
                    <a:cubicBezTo>
                      <a:pt x="21600" y="5724"/>
                      <a:pt x="21039" y="4861"/>
                      <a:pt x="20143" y="4396"/>
                    </a:cubicBezTo>
                    <a:lnTo>
                      <a:pt x="12257" y="349"/>
                    </a:lnTo>
                    <a:cubicBezTo>
                      <a:pt x="11361" y="-116"/>
                      <a:pt x="10239" y="-116"/>
                      <a:pt x="9343" y="349"/>
                    </a:cubicBezTo>
                    <a:lnTo>
                      <a:pt x="1457" y="4396"/>
                    </a:lnTo>
                    <a:cubicBezTo>
                      <a:pt x="561" y="4861"/>
                      <a:pt x="0" y="5724"/>
                      <a:pt x="0" y="6653"/>
                    </a:cubicBezTo>
                    <a:lnTo>
                      <a:pt x="0" y="14715"/>
                    </a:lnTo>
                    <a:cubicBezTo>
                      <a:pt x="0" y="15644"/>
                      <a:pt x="561" y="16507"/>
                      <a:pt x="1457" y="16972"/>
                    </a:cubicBezTo>
                    <a:lnTo>
                      <a:pt x="9343" y="21019"/>
                    </a:lnTo>
                    <a:cubicBezTo>
                      <a:pt x="10239" y="21484"/>
                      <a:pt x="11361" y="21484"/>
                      <a:pt x="12257" y="21019"/>
                    </a:cubicBezTo>
                    <a:lnTo>
                      <a:pt x="20143" y="16972"/>
                    </a:lnTo>
                    <a:cubicBezTo>
                      <a:pt x="21039" y="16474"/>
                      <a:pt x="21600" y="15644"/>
                      <a:pt x="21600" y="14715"/>
                    </a:cubicBezTo>
                    <a:close/>
                  </a:path>
                </a:pathLst>
              </a:custGeom>
              <a:solidFill>
                <a:srgbClr val="C2043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 dirty="0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C7D5DC5A-A361-2F0E-6E85-B047F90A665C}"/>
                  </a:ext>
                </a:extLst>
              </p:cNvPr>
              <p:cNvGrpSpPr/>
              <p:nvPr/>
            </p:nvGrpSpPr>
            <p:grpSpPr>
              <a:xfrm>
                <a:off x="4343135" y="3442239"/>
                <a:ext cx="2017258" cy="2367250"/>
                <a:chOff x="7390567" y="3257067"/>
                <a:chExt cx="2410313" cy="2828499"/>
              </a:xfrm>
            </p:grpSpPr>
            <p:sp>
              <p:nvSpPr>
                <p:cNvPr id="56" name="Shape">
                  <a:extLst>
                    <a:ext uri="{FF2B5EF4-FFF2-40B4-BE49-F238E27FC236}">
                      <a16:creationId xmlns:a16="http://schemas.microsoft.com/office/drawing/2014/main" id="{B82046AD-A25A-1BD3-CC52-1E167B2B3646}"/>
                    </a:ext>
                  </a:extLst>
                </p:cNvPr>
                <p:cNvSpPr/>
                <p:nvPr/>
              </p:nvSpPr>
              <p:spPr>
                <a:xfrm>
                  <a:off x="7390567" y="3400031"/>
                  <a:ext cx="2410313" cy="26855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68" extrusionOk="0">
                      <a:moveTo>
                        <a:pt x="21600" y="14715"/>
                      </a:moveTo>
                      <a:lnTo>
                        <a:pt x="21600" y="6653"/>
                      </a:lnTo>
                      <a:cubicBezTo>
                        <a:pt x="21600" y="5724"/>
                        <a:pt x="21039" y="4861"/>
                        <a:pt x="20143" y="4396"/>
                      </a:cubicBezTo>
                      <a:lnTo>
                        <a:pt x="12257" y="349"/>
                      </a:lnTo>
                      <a:cubicBezTo>
                        <a:pt x="11361" y="-116"/>
                        <a:pt x="10239" y="-116"/>
                        <a:pt x="9343" y="349"/>
                      </a:cubicBezTo>
                      <a:lnTo>
                        <a:pt x="1457" y="4396"/>
                      </a:lnTo>
                      <a:cubicBezTo>
                        <a:pt x="561" y="4861"/>
                        <a:pt x="0" y="5724"/>
                        <a:pt x="0" y="6653"/>
                      </a:cubicBezTo>
                      <a:lnTo>
                        <a:pt x="0" y="14715"/>
                      </a:lnTo>
                      <a:cubicBezTo>
                        <a:pt x="0" y="15644"/>
                        <a:pt x="561" y="16507"/>
                        <a:pt x="1457" y="16972"/>
                      </a:cubicBezTo>
                      <a:lnTo>
                        <a:pt x="9343" y="21019"/>
                      </a:lnTo>
                      <a:cubicBezTo>
                        <a:pt x="10239" y="21484"/>
                        <a:pt x="11361" y="21484"/>
                        <a:pt x="12257" y="21019"/>
                      </a:cubicBezTo>
                      <a:lnTo>
                        <a:pt x="20143" y="16972"/>
                      </a:lnTo>
                      <a:cubicBezTo>
                        <a:pt x="21039" y="16507"/>
                        <a:pt x="21600" y="15644"/>
                        <a:pt x="21600" y="1471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 dirty="0"/>
                </a:p>
              </p:txBody>
            </p:sp>
            <p:sp>
              <p:nvSpPr>
                <p:cNvPr id="57" name="Shape">
                  <a:extLst>
                    <a:ext uri="{FF2B5EF4-FFF2-40B4-BE49-F238E27FC236}">
                      <a16:creationId xmlns:a16="http://schemas.microsoft.com/office/drawing/2014/main" id="{B7BEEFFA-CF36-5615-887D-FA4AE93ACAC3}"/>
                    </a:ext>
                  </a:extLst>
                </p:cNvPr>
                <p:cNvSpPr/>
                <p:nvPr/>
              </p:nvSpPr>
              <p:spPr>
                <a:xfrm>
                  <a:off x="7656011" y="3257067"/>
                  <a:ext cx="412680" cy="4990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358" h="20353" extrusionOk="0">
                      <a:moveTo>
                        <a:pt x="4518" y="1474"/>
                      </a:moveTo>
                      <a:cubicBezTo>
                        <a:pt x="404" y="3855"/>
                        <a:pt x="-1242" y="8447"/>
                        <a:pt x="1021" y="12189"/>
                      </a:cubicBezTo>
                      <a:cubicBezTo>
                        <a:pt x="2050" y="13720"/>
                        <a:pt x="3490" y="14910"/>
                        <a:pt x="5135" y="15761"/>
                      </a:cubicBezTo>
                      <a:cubicBezTo>
                        <a:pt x="5958" y="16101"/>
                        <a:pt x="6781" y="16441"/>
                        <a:pt x="7604" y="16611"/>
                      </a:cubicBezTo>
                      <a:cubicBezTo>
                        <a:pt x="8015" y="16611"/>
                        <a:pt x="8221" y="16781"/>
                        <a:pt x="8632" y="16781"/>
                      </a:cubicBezTo>
                      <a:cubicBezTo>
                        <a:pt x="10895" y="17291"/>
                        <a:pt x="12953" y="18482"/>
                        <a:pt x="14187" y="20183"/>
                      </a:cubicBezTo>
                      <a:lnTo>
                        <a:pt x="16038" y="19162"/>
                      </a:lnTo>
                      <a:cubicBezTo>
                        <a:pt x="16244" y="18992"/>
                        <a:pt x="16655" y="19162"/>
                        <a:pt x="16860" y="19332"/>
                      </a:cubicBezTo>
                      <a:lnTo>
                        <a:pt x="16860" y="19332"/>
                      </a:lnTo>
                      <a:cubicBezTo>
                        <a:pt x="17066" y="19502"/>
                        <a:pt x="16860" y="19843"/>
                        <a:pt x="16655" y="20013"/>
                      </a:cubicBezTo>
                      <a:lnTo>
                        <a:pt x="15832" y="20353"/>
                      </a:lnTo>
                      <a:lnTo>
                        <a:pt x="18095" y="20353"/>
                      </a:lnTo>
                      <a:cubicBezTo>
                        <a:pt x="18506" y="20353"/>
                        <a:pt x="18712" y="20183"/>
                        <a:pt x="18918" y="20013"/>
                      </a:cubicBezTo>
                      <a:lnTo>
                        <a:pt x="19946" y="18312"/>
                      </a:lnTo>
                      <a:lnTo>
                        <a:pt x="19124" y="18652"/>
                      </a:lnTo>
                      <a:cubicBezTo>
                        <a:pt x="18918" y="18822"/>
                        <a:pt x="18506" y="18652"/>
                        <a:pt x="18301" y="18482"/>
                      </a:cubicBezTo>
                      <a:lnTo>
                        <a:pt x="18301" y="18482"/>
                      </a:lnTo>
                      <a:cubicBezTo>
                        <a:pt x="18095" y="18312"/>
                        <a:pt x="18301" y="17972"/>
                        <a:pt x="18507" y="17802"/>
                      </a:cubicBezTo>
                      <a:lnTo>
                        <a:pt x="20358" y="16781"/>
                      </a:lnTo>
                      <a:cubicBezTo>
                        <a:pt x="19124" y="14911"/>
                        <a:pt x="18712" y="12870"/>
                        <a:pt x="19329" y="10999"/>
                      </a:cubicBezTo>
                      <a:cubicBezTo>
                        <a:pt x="19329" y="10658"/>
                        <a:pt x="19535" y="10488"/>
                        <a:pt x="19535" y="10148"/>
                      </a:cubicBezTo>
                      <a:cubicBezTo>
                        <a:pt x="19741" y="9468"/>
                        <a:pt x="19741" y="8788"/>
                        <a:pt x="19741" y="7937"/>
                      </a:cubicBezTo>
                      <a:cubicBezTo>
                        <a:pt x="19741" y="6577"/>
                        <a:pt x="19330" y="5046"/>
                        <a:pt x="18301" y="3855"/>
                      </a:cubicBezTo>
                      <a:cubicBezTo>
                        <a:pt x="15832" y="-57"/>
                        <a:pt x="9455" y="-1247"/>
                        <a:pt x="4518" y="1474"/>
                      </a:cubicBezTo>
                      <a:close/>
                    </a:path>
                  </a:pathLst>
                </a:custGeom>
                <a:solidFill>
                  <a:srgbClr val="FFC72A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 dirty="0"/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A2376606-925B-9E94-1509-680C371F6BDC}"/>
                  </a:ext>
                </a:extLst>
              </p:cNvPr>
              <p:cNvGrpSpPr/>
              <p:nvPr/>
            </p:nvGrpSpPr>
            <p:grpSpPr>
              <a:xfrm>
                <a:off x="2260730" y="3561890"/>
                <a:ext cx="2412050" cy="2247599"/>
                <a:chOff x="2260730" y="3561890"/>
                <a:chExt cx="2412050" cy="2247599"/>
              </a:xfrm>
            </p:grpSpPr>
            <p:sp>
              <p:nvSpPr>
                <p:cNvPr id="54" name="Shape">
                  <a:extLst>
                    <a:ext uri="{FF2B5EF4-FFF2-40B4-BE49-F238E27FC236}">
                      <a16:creationId xmlns:a16="http://schemas.microsoft.com/office/drawing/2014/main" id="{D59CE287-6768-75C4-1A5F-0C278D5D9D45}"/>
                    </a:ext>
                  </a:extLst>
                </p:cNvPr>
                <p:cNvSpPr/>
                <p:nvPr/>
              </p:nvSpPr>
              <p:spPr>
                <a:xfrm>
                  <a:off x="2260730" y="3561890"/>
                  <a:ext cx="2017258" cy="22475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68" extrusionOk="0">
                      <a:moveTo>
                        <a:pt x="21600" y="14715"/>
                      </a:moveTo>
                      <a:lnTo>
                        <a:pt x="21600" y="6653"/>
                      </a:lnTo>
                      <a:cubicBezTo>
                        <a:pt x="21600" y="5724"/>
                        <a:pt x="21039" y="4861"/>
                        <a:pt x="20143" y="4396"/>
                      </a:cubicBezTo>
                      <a:lnTo>
                        <a:pt x="12257" y="349"/>
                      </a:lnTo>
                      <a:cubicBezTo>
                        <a:pt x="11361" y="-116"/>
                        <a:pt x="10239" y="-116"/>
                        <a:pt x="9343" y="349"/>
                      </a:cubicBezTo>
                      <a:lnTo>
                        <a:pt x="1457" y="4396"/>
                      </a:lnTo>
                      <a:cubicBezTo>
                        <a:pt x="561" y="4861"/>
                        <a:pt x="0" y="5724"/>
                        <a:pt x="0" y="6653"/>
                      </a:cubicBezTo>
                      <a:lnTo>
                        <a:pt x="0" y="14715"/>
                      </a:lnTo>
                      <a:cubicBezTo>
                        <a:pt x="0" y="15644"/>
                        <a:pt x="561" y="16507"/>
                        <a:pt x="1457" y="16972"/>
                      </a:cubicBezTo>
                      <a:lnTo>
                        <a:pt x="9343" y="21019"/>
                      </a:lnTo>
                      <a:cubicBezTo>
                        <a:pt x="10239" y="21484"/>
                        <a:pt x="11361" y="21484"/>
                        <a:pt x="12257" y="21019"/>
                      </a:cubicBezTo>
                      <a:lnTo>
                        <a:pt x="20143" y="16972"/>
                      </a:lnTo>
                      <a:cubicBezTo>
                        <a:pt x="21039" y="16507"/>
                        <a:pt x="21600" y="15644"/>
                        <a:pt x="21600" y="147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 dirty="0"/>
                </a:p>
              </p:txBody>
            </p:sp>
            <p:sp>
              <p:nvSpPr>
                <p:cNvPr id="55" name="Shape">
                  <a:extLst>
                    <a:ext uri="{FF2B5EF4-FFF2-40B4-BE49-F238E27FC236}">
                      <a16:creationId xmlns:a16="http://schemas.microsoft.com/office/drawing/2014/main" id="{B512AFF3-E6CB-EF92-F0C8-B1DB3736C478}"/>
                    </a:ext>
                  </a:extLst>
                </p:cNvPr>
                <p:cNvSpPr/>
                <p:nvPr/>
              </p:nvSpPr>
              <p:spPr>
                <a:xfrm>
                  <a:off x="4212840" y="4504202"/>
                  <a:ext cx="459940" cy="3461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03" h="21426" extrusionOk="0">
                      <a:moveTo>
                        <a:pt x="21397" y="10194"/>
                      </a:moveTo>
                      <a:cubicBezTo>
                        <a:pt x="21234" y="5010"/>
                        <a:pt x="17986" y="474"/>
                        <a:pt x="14089" y="42"/>
                      </a:cubicBezTo>
                      <a:cubicBezTo>
                        <a:pt x="12465" y="-174"/>
                        <a:pt x="10840" y="474"/>
                        <a:pt x="9541" y="1338"/>
                      </a:cubicBezTo>
                      <a:cubicBezTo>
                        <a:pt x="8892" y="1770"/>
                        <a:pt x="8404" y="2418"/>
                        <a:pt x="7917" y="3066"/>
                      </a:cubicBezTo>
                      <a:cubicBezTo>
                        <a:pt x="7755" y="3282"/>
                        <a:pt x="7592" y="3498"/>
                        <a:pt x="7268" y="3930"/>
                      </a:cubicBezTo>
                      <a:cubicBezTo>
                        <a:pt x="5968" y="5658"/>
                        <a:pt x="4182" y="6738"/>
                        <a:pt x="2071" y="6738"/>
                      </a:cubicBezTo>
                      <a:lnTo>
                        <a:pt x="2071" y="9114"/>
                      </a:lnTo>
                      <a:cubicBezTo>
                        <a:pt x="2071" y="9546"/>
                        <a:pt x="1908" y="9762"/>
                        <a:pt x="1583" y="9762"/>
                      </a:cubicBezTo>
                      <a:lnTo>
                        <a:pt x="1583" y="9762"/>
                      </a:lnTo>
                      <a:cubicBezTo>
                        <a:pt x="1259" y="9762"/>
                        <a:pt x="1096" y="9546"/>
                        <a:pt x="1096" y="9114"/>
                      </a:cubicBezTo>
                      <a:lnTo>
                        <a:pt x="1096" y="8034"/>
                      </a:lnTo>
                      <a:lnTo>
                        <a:pt x="122" y="10194"/>
                      </a:lnTo>
                      <a:cubicBezTo>
                        <a:pt x="-41" y="10410"/>
                        <a:pt x="-41" y="10842"/>
                        <a:pt x="122" y="11274"/>
                      </a:cubicBezTo>
                      <a:lnTo>
                        <a:pt x="1096" y="13434"/>
                      </a:lnTo>
                      <a:lnTo>
                        <a:pt x="1096" y="12354"/>
                      </a:lnTo>
                      <a:cubicBezTo>
                        <a:pt x="1096" y="11922"/>
                        <a:pt x="1259" y="11706"/>
                        <a:pt x="1583" y="11706"/>
                      </a:cubicBezTo>
                      <a:lnTo>
                        <a:pt x="1583" y="11706"/>
                      </a:lnTo>
                      <a:cubicBezTo>
                        <a:pt x="1908" y="11706"/>
                        <a:pt x="2071" y="11922"/>
                        <a:pt x="2071" y="12354"/>
                      </a:cubicBezTo>
                      <a:lnTo>
                        <a:pt x="2071" y="14730"/>
                      </a:lnTo>
                      <a:cubicBezTo>
                        <a:pt x="4020" y="14730"/>
                        <a:pt x="5806" y="15810"/>
                        <a:pt x="7268" y="17538"/>
                      </a:cubicBezTo>
                      <a:cubicBezTo>
                        <a:pt x="7430" y="17754"/>
                        <a:pt x="7592" y="17970"/>
                        <a:pt x="7917" y="18402"/>
                      </a:cubicBezTo>
                      <a:cubicBezTo>
                        <a:pt x="8404" y="19050"/>
                        <a:pt x="8892" y="19698"/>
                        <a:pt x="9541" y="20130"/>
                      </a:cubicBezTo>
                      <a:cubicBezTo>
                        <a:pt x="10678" y="20994"/>
                        <a:pt x="11977" y="21426"/>
                        <a:pt x="13439" y="21426"/>
                      </a:cubicBezTo>
                      <a:cubicBezTo>
                        <a:pt x="17986" y="21426"/>
                        <a:pt x="21559" y="16458"/>
                        <a:pt x="21397" y="1019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 dirty="0"/>
                </a:p>
              </p:txBody>
            </p:sp>
          </p:grpSp>
          <p:sp>
            <p:nvSpPr>
              <p:cNvPr id="53" name="Shape">
                <a:extLst>
                  <a:ext uri="{FF2B5EF4-FFF2-40B4-BE49-F238E27FC236}">
                    <a16:creationId xmlns:a16="http://schemas.microsoft.com/office/drawing/2014/main" id="{139D378F-E136-0C1F-3743-6C8879707F76}"/>
                  </a:ext>
                </a:extLst>
              </p:cNvPr>
              <p:cNvSpPr/>
              <p:nvPr/>
            </p:nvSpPr>
            <p:spPr>
              <a:xfrm>
                <a:off x="3514831" y="3666591"/>
                <a:ext cx="346076" cy="4237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06" h="20649" extrusionOk="0">
                    <a:moveTo>
                      <a:pt x="5331" y="19729"/>
                    </a:moveTo>
                    <a:cubicBezTo>
                      <a:pt x="9813" y="21600"/>
                      <a:pt x="15315" y="20580"/>
                      <a:pt x="18168" y="17008"/>
                    </a:cubicBezTo>
                    <a:cubicBezTo>
                      <a:pt x="19391" y="15477"/>
                      <a:pt x="20002" y="13947"/>
                      <a:pt x="20002" y="12246"/>
                    </a:cubicBezTo>
                    <a:cubicBezTo>
                      <a:pt x="20002" y="11565"/>
                      <a:pt x="20002" y="10715"/>
                      <a:pt x="19595" y="10035"/>
                    </a:cubicBezTo>
                    <a:cubicBezTo>
                      <a:pt x="19595" y="9695"/>
                      <a:pt x="19391" y="9525"/>
                      <a:pt x="19187" y="9184"/>
                    </a:cubicBezTo>
                    <a:cubicBezTo>
                      <a:pt x="18576" y="7313"/>
                      <a:pt x="18983" y="5273"/>
                      <a:pt x="20206" y="3402"/>
                    </a:cubicBezTo>
                    <a:lnTo>
                      <a:pt x="18372" y="2551"/>
                    </a:lnTo>
                    <a:cubicBezTo>
                      <a:pt x="18168" y="2381"/>
                      <a:pt x="17965" y="2041"/>
                      <a:pt x="18168" y="1871"/>
                    </a:cubicBezTo>
                    <a:lnTo>
                      <a:pt x="18168" y="1871"/>
                    </a:lnTo>
                    <a:cubicBezTo>
                      <a:pt x="18372" y="1701"/>
                      <a:pt x="18780" y="1531"/>
                      <a:pt x="18983" y="1701"/>
                    </a:cubicBezTo>
                    <a:lnTo>
                      <a:pt x="19798" y="2041"/>
                    </a:lnTo>
                    <a:lnTo>
                      <a:pt x="18779" y="340"/>
                    </a:lnTo>
                    <a:cubicBezTo>
                      <a:pt x="18575" y="0"/>
                      <a:pt x="18372" y="0"/>
                      <a:pt x="17964" y="0"/>
                    </a:cubicBezTo>
                    <a:lnTo>
                      <a:pt x="15723" y="0"/>
                    </a:lnTo>
                    <a:lnTo>
                      <a:pt x="16538" y="340"/>
                    </a:lnTo>
                    <a:cubicBezTo>
                      <a:pt x="16741" y="510"/>
                      <a:pt x="16945" y="850"/>
                      <a:pt x="16741" y="1021"/>
                    </a:cubicBezTo>
                    <a:lnTo>
                      <a:pt x="16741" y="1021"/>
                    </a:lnTo>
                    <a:cubicBezTo>
                      <a:pt x="16538" y="1191"/>
                      <a:pt x="16130" y="1361"/>
                      <a:pt x="15927" y="1191"/>
                    </a:cubicBezTo>
                    <a:lnTo>
                      <a:pt x="13889" y="170"/>
                    </a:lnTo>
                    <a:cubicBezTo>
                      <a:pt x="12666" y="2041"/>
                      <a:pt x="10628" y="3232"/>
                      <a:pt x="8387" y="3742"/>
                    </a:cubicBezTo>
                    <a:cubicBezTo>
                      <a:pt x="7980" y="3742"/>
                      <a:pt x="7776" y="3912"/>
                      <a:pt x="7368" y="3912"/>
                    </a:cubicBezTo>
                    <a:cubicBezTo>
                      <a:pt x="6553" y="4082"/>
                      <a:pt x="5738" y="4422"/>
                      <a:pt x="4923" y="4762"/>
                    </a:cubicBezTo>
                    <a:cubicBezTo>
                      <a:pt x="3497" y="5443"/>
                      <a:pt x="2274" y="6463"/>
                      <a:pt x="1255" y="7824"/>
                    </a:cubicBezTo>
                    <a:cubicBezTo>
                      <a:pt x="-1394" y="12246"/>
                      <a:pt x="236" y="17518"/>
                      <a:pt x="5331" y="19729"/>
                    </a:cubicBezTo>
                    <a:close/>
                  </a:path>
                </a:pathLst>
              </a:custGeom>
              <a:solidFill>
                <a:srgbClr val="C2043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 dirty="0"/>
              </a:p>
            </p:txBody>
          </p:sp>
        </p:grpSp>
        <p:pic>
          <p:nvPicPr>
            <p:cNvPr id="47" name="Graphic 46" descr="Dollar with solid fill">
              <a:extLst>
                <a:ext uri="{FF2B5EF4-FFF2-40B4-BE49-F238E27FC236}">
                  <a16:creationId xmlns:a16="http://schemas.microsoft.com/office/drawing/2014/main" id="{FB9503FE-113A-FE38-5FF2-D8F1EBCE8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3615790" y="2403619"/>
              <a:ext cx="792844" cy="792844"/>
            </a:xfrm>
            <a:prstGeom prst="rect">
              <a:avLst/>
            </a:prstGeom>
          </p:spPr>
        </p:pic>
        <p:pic>
          <p:nvPicPr>
            <p:cNvPr id="48" name="Graphic 47" descr="Books with solid fill">
              <a:extLst>
                <a:ext uri="{FF2B5EF4-FFF2-40B4-BE49-F238E27FC236}">
                  <a16:creationId xmlns:a16="http://schemas.microsoft.com/office/drawing/2014/main" id="{27DBFA00-6E2D-7003-36C4-93EBA79EA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757764" y="4031864"/>
              <a:ext cx="1188000" cy="1188000"/>
            </a:xfrm>
            <a:prstGeom prst="rect">
              <a:avLst/>
            </a:prstGeom>
          </p:spPr>
        </p:pic>
        <p:pic>
          <p:nvPicPr>
            <p:cNvPr id="49" name="Graphic 48" descr="Pie chart with solid fill">
              <a:extLst>
                <a:ext uri="{FF2B5EF4-FFF2-40B4-BE49-F238E27FC236}">
                  <a16:creationId xmlns:a16="http://schemas.microsoft.com/office/drawing/2014/main" id="{C328808F-91E1-F4E0-3112-B77901808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2665096" y="4035340"/>
              <a:ext cx="1188000" cy="1188000"/>
            </a:xfrm>
            <a:prstGeom prst="rect">
              <a:avLst/>
            </a:prstGeom>
          </p:spPr>
        </p:pic>
      </p:grpSp>
      <p:pic>
        <p:nvPicPr>
          <p:cNvPr id="59" name="Graphic 58" descr="Graduation cap with solid fill">
            <a:extLst>
              <a:ext uri="{FF2B5EF4-FFF2-40B4-BE49-F238E27FC236}">
                <a16:creationId xmlns:a16="http://schemas.microsoft.com/office/drawing/2014/main" id="{3C21A192-3F59-BE07-154E-E8F9F84C4B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23523" y="24587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45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9" y="471442"/>
            <a:ext cx="9663488" cy="122826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Student Continuation Rate at Public and Catholic Schools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D72C34BE-9254-AC0A-B2C0-5F336692E16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216729" y="1839559"/>
              <a:ext cx="5492976" cy="348009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798122">
                      <a:extLst>
                        <a:ext uri="{9D8B030D-6E8A-4147-A177-3AD203B41FA5}">
                          <a16:colId xmlns:a16="http://schemas.microsoft.com/office/drawing/2014/main" val="691512184"/>
                        </a:ext>
                      </a:extLst>
                    </a:gridCol>
                    <a:gridCol w="2694854">
                      <a:extLst>
                        <a:ext uri="{9D8B030D-6E8A-4147-A177-3AD203B41FA5}">
                          <a16:colId xmlns:a16="http://schemas.microsoft.com/office/drawing/2014/main" val="1073389707"/>
                        </a:ext>
                      </a:extLst>
                    </a:gridCol>
                  </a:tblGrid>
                  <a:tr h="688168">
                    <a:tc gridSpan="2">
                      <a:txBody>
                        <a:bodyPr/>
                        <a:lstStyle/>
                        <a:p>
                          <a:r>
                            <a:rPr lang="en-CA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Regression Results Comparing SCR Between Catholic and Public Schools in Ontario</a:t>
                          </a:r>
                        </a:p>
                      </a:txBody>
                      <a:tcP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CA" dirty="0"/>
                            <a:t>Estimate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8245284"/>
                      </a:ext>
                    </a:extLst>
                  </a:tr>
                  <a:tr h="398701">
                    <a:tc gridSpan="2">
                      <a:txBody>
                        <a:bodyPr/>
                        <a:lstStyle/>
                        <a:p>
                          <a:r>
                            <a:rPr lang="en-CA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Grade 11 Physics</a:t>
                          </a:r>
                        </a:p>
                      </a:txBody>
                      <a:tcP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2450526"/>
                      </a:ext>
                    </a:extLst>
                  </a:tr>
                  <a:tr h="398701">
                    <a:tc>
                      <a:txBody>
                        <a:bodyPr/>
                        <a:lstStyle/>
                        <a:p>
                          <a:r>
                            <a:rPr lang="en-CA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Female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b="0" smtClean="0">
                                    <a:latin typeface="Cambria Math" panose="02040503050406030204" pitchFamily="18" charset="0"/>
                                  </a:rPr>
                                  <m:t>−2.9±</m:t>
                                </m:r>
                                <m:sSup>
                                  <m:sSup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0.3</m:t>
                                    </m:r>
                                  </m:e>
                                  <m:sup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∗∗∗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CA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833485623"/>
                      </a:ext>
                    </a:extLst>
                  </a:tr>
                  <a:tr h="398701">
                    <a:tc>
                      <a:txBody>
                        <a:bodyPr/>
                        <a:lstStyle/>
                        <a:p>
                          <a:r>
                            <a:rPr lang="en-CA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Male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b="0" smtClean="0">
                                    <a:latin typeface="Cambria Math" panose="02040503050406030204" pitchFamily="18" charset="0"/>
                                  </a:rPr>
                                  <m:t>−3.2±</m:t>
                                </m:r>
                                <m:sSup>
                                  <m:sSup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0.3</m:t>
                                    </m:r>
                                  </m:e>
                                  <m:sup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∗∗∗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CA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6183114"/>
                      </a:ext>
                    </a:extLst>
                  </a:tr>
                  <a:tr h="398701">
                    <a:tc gridSpan="2">
                      <a:txBody>
                        <a:bodyPr/>
                        <a:lstStyle/>
                        <a:p>
                          <a:r>
                            <a:rPr lang="en-CA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Grade 12 Physics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0097016"/>
                      </a:ext>
                    </a:extLst>
                  </a:tr>
                  <a:tr h="398701">
                    <a:tc>
                      <a:txBody>
                        <a:bodyPr/>
                        <a:lstStyle/>
                        <a:p>
                          <a:r>
                            <a:rPr lang="en-CA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Female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b="0" smtClean="0">
                                    <a:latin typeface="Cambria Math" panose="02040503050406030204" pitchFamily="18" charset="0"/>
                                  </a:rPr>
                                  <m:t>−1.9±</m:t>
                                </m:r>
                                <m:sSup>
                                  <m:sSup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0.3</m:t>
                                    </m:r>
                                  </m:e>
                                  <m:sup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∗∗∗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CA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108628115"/>
                      </a:ext>
                    </a:extLst>
                  </a:tr>
                  <a:tr h="398701">
                    <a:tc>
                      <a:txBody>
                        <a:bodyPr/>
                        <a:lstStyle/>
                        <a:p>
                          <a:r>
                            <a:rPr lang="en-CA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Male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b="0" smtClean="0">
                                    <a:latin typeface="Cambria Math" panose="02040503050406030204" pitchFamily="18" charset="0"/>
                                  </a:rPr>
                                  <m:t>−2.7±</m:t>
                                </m:r>
                                <m:sSup>
                                  <m:sSup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0.3</m:t>
                                    </m:r>
                                  </m:e>
                                  <m:sup>
                                    <m:r>
                                      <a:rPr lang="en-CA" b="0" smtClean="0">
                                        <a:latin typeface="Cambria Math" panose="02040503050406030204" pitchFamily="18" charset="0"/>
                                      </a:rPr>
                                      <m:t>∗∗∗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CA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34941747"/>
                      </a:ext>
                    </a:extLst>
                  </a:tr>
                  <a:tr h="399725">
                    <a:tc gridSpan="2"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CA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CA" b="0" smtClean="0">
                                      <a:latin typeface="Cambria Math" panose="02040503050406030204" pitchFamily="18" charset="0"/>
                                    </a:rPr>
                                    <m:t>∗∗∗</m:t>
                                  </m:r>
                                </m:sup>
                                <m:e>
                                  <m:r>
                                    <a:rPr lang="en-CA" b="0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</m:sPre>
                              <m:r>
                                <a:rPr lang="en-CA" dirty="0" smtClean="0">
                                  <a:latin typeface="Cambria Math" panose="02040503050406030204" pitchFamily="18" charset="0"/>
                                </a:rPr>
                                <m:t>𝑛𝑑𝑖𝑐𝑎𝑡𝑒𝑠</m:t>
                              </m:r>
                              <m:r>
                                <a:rPr lang="en-CA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CA" b="0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CA" b="0" smtClean="0">
                                  <a:latin typeface="Cambria Math" panose="02040503050406030204" pitchFamily="18" charset="0"/>
                                </a:rPr>
                                <m:t>&lt;.001</m:t>
                              </m:r>
                            </m:oMath>
                          </a14:m>
                          <a:r>
                            <a:rPr lang="en-CA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490233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D72C34BE-9254-AC0A-B2C0-5F336692E16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216729" y="1839559"/>
              <a:ext cx="5492976" cy="348009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798122">
                      <a:extLst>
                        <a:ext uri="{9D8B030D-6E8A-4147-A177-3AD203B41FA5}">
                          <a16:colId xmlns:a16="http://schemas.microsoft.com/office/drawing/2014/main" val="691512184"/>
                        </a:ext>
                      </a:extLst>
                    </a:gridCol>
                    <a:gridCol w="2694854">
                      <a:extLst>
                        <a:ext uri="{9D8B030D-6E8A-4147-A177-3AD203B41FA5}">
                          <a16:colId xmlns:a16="http://schemas.microsoft.com/office/drawing/2014/main" val="1073389707"/>
                        </a:ext>
                      </a:extLst>
                    </a:gridCol>
                  </a:tblGrid>
                  <a:tr h="688168">
                    <a:tc gridSpan="2">
                      <a:txBody>
                        <a:bodyPr/>
                        <a:lstStyle/>
                        <a:p>
                          <a:r>
                            <a:rPr lang="en-CA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Regression Results Comparing SCR Between Catholic and Public Schools in Ontario</a:t>
                          </a:r>
                        </a:p>
                      </a:txBody>
                      <a:tcP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CA" dirty="0"/>
                            <a:t>Estimate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8245284"/>
                      </a:ext>
                    </a:extLst>
                  </a:tr>
                  <a:tr h="398701">
                    <a:tc gridSpan="2">
                      <a:txBody>
                        <a:bodyPr/>
                        <a:lstStyle/>
                        <a:p>
                          <a:r>
                            <a:rPr lang="en-CA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Grade 11 Physics</a:t>
                          </a:r>
                        </a:p>
                      </a:txBody>
                      <a:tcP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2450526"/>
                      </a:ext>
                    </a:extLst>
                  </a:tr>
                  <a:tr h="398701">
                    <a:tc>
                      <a:txBody>
                        <a:bodyPr/>
                        <a:lstStyle/>
                        <a:p>
                          <a:r>
                            <a:rPr lang="en-CA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Female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103612" t="-283077" r="-677" b="-50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33485623"/>
                      </a:ext>
                    </a:extLst>
                  </a:tr>
                  <a:tr h="398701">
                    <a:tc>
                      <a:txBody>
                        <a:bodyPr/>
                        <a:lstStyle/>
                        <a:p>
                          <a:r>
                            <a:rPr lang="en-CA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Male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3612" t="-377273" r="-677" b="-3969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83114"/>
                      </a:ext>
                    </a:extLst>
                  </a:tr>
                  <a:tr h="398701">
                    <a:tc gridSpan="2">
                      <a:txBody>
                        <a:bodyPr/>
                        <a:lstStyle/>
                        <a:p>
                          <a:r>
                            <a:rPr lang="en-CA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Grade 12 Physics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0097016"/>
                      </a:ext>
                    </a:extLst>
                  </a:tr>
                  <a:tr h="398701">
                    <a:tc>
                      <a:txBody>
                        <a:bodyPr/>
                        <a:lstStyle/>
                        <a:p>
                          <a:r>
                            <a:rPr lang="en-CA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Female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103612" t="-575758" r="-677" b="-1984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8628115"/>
                      </a:ext>
                    </a:extLst>
                  </a:tr>
                  <a:tr h="398701">
                    <a:tc>
                      <a:txBody>
                        <a:bodyPr/>
                        <a:lstStyle/>
                        <a:p>
                          <a:r>
                            <a:rPr lang="en-CA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Male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3612" t="-686154" r="-677" b="-101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4941747"/>
                      </a:ext>
                    </a:extLst>
                  </a:tr>
                  <a:tr h="399725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t="-774242" r="-3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A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490233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89A46E64-FA89-5753-C774-CD1EBAA88583}"/>
              </a:ext>
            </a:extLst>
          </p:cNvPr>
          <p:cNvGrpSpPr/>
          <p:nvPr/>
        </p:nvGrpSpPr>
        <p:grpSpPr>
          <a:xfrm>
            <a:off x="10775146" y="2985247"/>
            <a:ext cx="1325878" cy="699224"/>
            <a:chOff x="6161442" y="3108960"/>
            <a:chExt cx="1325878" cy="699224"/>
          </a:xfrm>
        </p:grpSpPr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6F7E1E07-8205-344D-DBA6-0EF057CF41DB}"/>
                </a:ext>
              </a:extLst>
            </p:cNvPr>
            <p:cNvSpPr/>
            <p:nvPr/>
          </p:nvSpPr>
          <p:spPr>
            <a:xfrm>
              <a:off x="6161442" y="3108960"/>
              <a:ext cx="271631" cy="699224"/>
            </a:xfrm>
            <a:prstGeom prst="rightBrace">
              <a:avLst>
                <a:gd name="adj1" fmla="val 28135"/>
                <a:gd name="adj2" fmla="val 50000"/>
              </a:avLst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32DF2A1-A059-4A7E-9A5E-35441325F0E7}"/>
                    </a:ext>
                  </a:extLst>
                </p:cNvPr>
                <p:cNvSpPr txBox="1"/>
                <p:nvPr/>
              </p:nvSpPr>
              <p:spPr>
                <a:xfrm>
                  <a:off x="6244812" y="3241632"/>
                  <a:ext cx="12425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=.49</m:t>
                        </m:r>
                      </m:oMath>
                    </m:oMathPara>
                  </a14:m>
                  <a:endParaRPr lang="en-CA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32DF2A1-A059-4A7E-9A5E-35441325F0E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4812" y="3241632"/>
                  <a:ext cx="1242508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6A3218A-8587-8857-6690-33F423EA506D}"/>
              </a:ext>
            </a:extLst>
          </p:cNvPr>
          <p:cNvGrpSpPr/>
          <p:nvPr/>
        </p:nvGrpSpPr>
        <p:grpSpPr>
          <a:xfrm>
            <a:off x="10775145" y="4170382"/>
            <a:ext cx="1352774" cy="699224"/>
            <a:chOff x="6161441" y="4294095"/>
            <a:chExt cx="1352774" cy="699224"/>
          </a:xfrm>
        </p:grpSpPr>
        <p:sp>
          <p:nvSpPr>
            <p:cNvPr id="17" name="Right Brace 16">
              <a:extLst>
                <a:ext uri="{FF2B5EF4-FFF2-40B4-BE49-F238E27FC236}">
                  <a16:creationId xmlns:a16="http://schemas.microsoft.com/office/drawing/2014/main" id="{09DB2353-CA5A-683A-E122-B98E298B5324}"/>
                </a:ext>
              </a:extLst>
            </p:cNvPr>
            <p:cNvSpPr/>
            <p:nvPr/>
          </p:nvSpPr>
          <p:spPr>
            <a:xfrm>
              <a:off x="6161441" y="4294095"/>
              <a:ext cx="271631" cy="699224"/>
            </a:xfrm>
            <a:prstGeom prst="rightBrace">
              <a:avLst>
                <a:gd name="adj1" fmla="val 28135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8718EF22-70D2-683F-1AF1-4583E14BD51A}"/>
                    </a:ext>
                  </a:extLst>
                </p:cNvPr>
                <p:cNvSpPr txBox="1"/>
                <p:nvPr/>
              </p:nvSpPr>
              <p:spPr>
                <a:xfrm>
                  <a:off x="6271707" y="4426767"/>
                  <a:ext cx="12425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&lt;.001</m:t>
                        </m:r>
                      </m:oMath>
                    </m:oMathPara>
                  </a14:m>
                  <a:endParaRPr lang="en-CA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8718EF22-70D2-683F-1AF1-4583E14BD5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1707" y="4426767"/>
                  <a:ext cx="1242508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24AD263-1333-487B-89BD-5A47B64E02D6}"/>
              </a:ext>
            </a:extLst>
          </p:cNvPr>
          <p:cNvSpPr txBox="1"/>
          <p:nvPr/>
        </p:nvSpPr>
        <p:spPr>
          <a:xfrm>
            <a:off x="0" y="1930842"/>
            <a:ext cx="461665" cy="32975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CA" dirty="0">
                <a:ea typeface="Lato" panose="020B0604020202020204" pitchFamily="34" charset="0"/>
                <a:cs typeface="Lato" panose="020B0604020202020204" pitchFamily="34" charset="0"/>
              </a:rPr>
              <a:t>Student Continuation Rate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4C29D2-CC5C-CC32-F829-B1618BF24F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886"/>
          <a:stretch/>
        </p:blipFill>
        <p:spPr>
          <a:xfrm>
            <a:off x="418693" y="1699708"/>
            <a:ext cx="4266342" cy="44947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A95697-A5D2-9D50-764B-9EA8AEA350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642" t="93173" r="25717"/>
          <a:stretch/>
        </p:blipFill>
        <p:spPr>
          <a:xfrm>
            <a:off x="1619026" y="5814975"/>
            <a:ext cx="2275242" cy="58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4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9" y="471442"/>
            <a:ext cx="9663488" cy="122826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Conclusions</a:t>
            </a:r>
          </a:p>
        </p:txBody>
      </p:sp>
      <p:grpSp>
        <p:nvGrpSpPr>
          <p:cNvPr id="2" name="Group 1" descr="Develop An introduction to deliver on their first day of class to confidently introduce themselves to their students&#10;&#10;Identify a set of appropriate classroom expectations and norms to implement&#10;&#10;Describe the role of a teaching assistant">
            <a:extLst>
              <a:ext uri="{FF2B5EF4-FFF2-40B4-BE49-F238E27FC236}">
                <a16:creationId xmlns:a16="http://schemas.microsoft.com/office/drawing/2014/main" id="{DE3D80C6-905B-DE10-AFCD-928D0F9D4174}"/>
              </a:ext>
            </a:extLst>
          </p:cNvPr>
          <p:cNvGrpSpPr/>
          <p:nvPr/>
        </p:nvGrpSpPr>
        <p:grpSpPr>
          <a:xfrm>
            <a:off x="1086959" y="1686787"/>
            <a:ext cx="9179546" cy="4570932"/>
            <a:chOff x="7414070" y="1518638"/>
            <a:chExt cx="2947981" cy="420356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8B8086F-A73E-272B-73E7-9D333FE26DF0}"/>
                </a:ext>
              </a:extLst>
            </p:cNvPr>
            <p:cNvGrpSpPr/>
            <p:nvPr/>
          </p:nvGrpSpPr>
          <p:grpSpPr>
            <a:xfrm>
              <a:off x="7582620" y="1518638"/>
              <a:ext cx="2779431" cy="4203563"/>
              <a:chOff x="7582620" y="1518638"/>
              <a:chExt cx="2779431" cy="4203563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26700DE-084C-9B13-C901-204E1B39412E}"/>
                  </a:ext>
                </a:extLst>
              </p:cNvPr>
              <p:cNvGrpSpPr/>
              <p:nvPr/>
            </p:nvGrpSpPr>
            <p:grpSpPr>
              <a:xfrm>
                <a:off x="7582620" y="1518638"/>
                <a:ext cx="2779428" cy="1122521"/>
                <a:chOff x="8921975" y="1686206"/>
                <a:chExt cx="2926080" cy="1122521"/>
              </a:xfrm>
            </p:grpSpPr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BC5B9C56-9DF1-FA4B-BECB-B9AC338A1ABD}"/>
                    </a:ext>
                  </a:extLst>
                </p:cNvPr>
                <p:cNvSpPr txBox="1"/>
                <p:nvPr/>
              </p:nvSpPr>
              <p:spPr>
                <a:xfrm>
                  <a:off x="8921976" y="1686206"/>
                  <a:ext cx="2514526" cy="424561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r>
                    <a:rPr lang="en-US" sz="2400" b="1" noProof="1"/>
                    <a:t>Progress Has Been Made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57FE32A-E4C0-2265-D12A-A149F677828D}"/>
                    </a:ext>
                  </a:extLst>
                </p:cNvPr>
                <p:cNvSpPr txBox="1"/>
                <p:nvPr/>
              </p:nvSpPr>
              <p:spPr>
                <a:xfrm>
                  <a:off x="8921975" y="2044518"/>
                  <a:ext cx="2926080" cy="764209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v"/>
                  </a:pPr>
                  <a:r>
                    <a:rPr lang="en-US" sz="2400" noProof="1"/>
                    <a:t>Gender representation in Canadian high schools has been improving, albeit slowly</a:t>
                  </a: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C159AF29-1C77-19B1-3A7B-6C98A6CE0171}"/>
                  </a:ext>
                </a:extLst>
              </p:cNvPr>
              <p:cNvGrpSpPr/>
              <p:nvPr/>
            </p:nvGrpSpPr>
            <p:grpSpPr>
              <a:xfrm>
                <a:off x="7582620" y="3070810"/>
                <a:ext cx="2779427" cy="1070242"/>
                <a:chOff x="8921975" y="1503829"/>
                <a:chExt cx="2926079" cy="1070242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E65B9824-8336-1795-42C9-80DD4B602008}"/>
                    </a:ext>
                  </a:extLst>
                </p:cNvPr>
                <p:cNvSpPr txBox="1"/>
                <p:nvPr/>
              </p:nvSpPr>
              <p:spPr>
                <a:xfrm>
                  <a:off x="8921978" y="1503829"/>
                  <a:ext cx="2514526" cy="424561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r>
                    <a:rPr lang="en-US" sz="2400" b="1" noProof="1">
                      <a:solidFill>
                        <a:srgbClr val="C20430"/>
                      </a:solidFill>
                    </a:rPr>
                    <a:t>Interprovincial Differences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EF54B1E-97BF-3611-AC07-B1C57696EF8E}"/>
                    </a:ext>
                  </a:extLst>
                </p:cNvPr>
                <p:cNvSpPr txBox="1"/>
                <p:nvPr/>
              </p:nvSpPr>
              <p:spPr>
                <a:xfrm>
                  <a:off x="8921975" y="1809862"/>
                  <a:ext cx="2926079" cy="764209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v"/>
                  </a:pPr>
                  <a:r>
                    <a:rPr lang="en-US" sz="2400" noProof="1"/>
                    <a:t>Large gaps exist between provinces; may be attributable to structural differences in high school curricula</a:t>
                  </a: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F4EADA04-4DC1-D044-F6AC-B63F022CB7EC}"/>
                  </a:ext>
                </a:extLst>
              </p:cNvPr>
              <p:cNvGrpSpPr/>
              <p:nvPr/>
            </p:nvGrpSpPr>
            <p:grpSpPr>
              <a:xfrm>
                <a:off x="7582623" y="4559138"/>
                <a:ext cx="2779428" cy="1163063"/>
                <a:chOff x="8921977" y="1503830"/>
                <a:chExt cx="2926080" cy="1163063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48B9831-7EC9-3CCB-78BB-7B145B192C47}"/>
                    </a:ext>
                  </a:extLst>
                </p:cNvPr>
                <p:cNvSpPr txBox="1"/>
                <p:nvPr/>
              </p:nvSpPr>
              <p:spPr>
                <a:xfrm>
                  <a:off x="8921978" y="1503830"/>
                  <a:ext cx="2514526" cy="424561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r>
                    <a:rPr lang="en-CA" sz="2400" b="1" noProof="1">
                      <a:solidFill>
                        <a:srgbClr val="FFC72A"/>
                      </a:solidFill>
                    </a:rPr>
                    <a:t>Course Choice Can Make an Impact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E29B649-4E15-61E3-D423-88257F8064E9}"/>
                    </a:ext>
                  </a:extLst>
                </p:cNvPr>
                <p:cNvSpPr txBox="1"/>
                <p:nvPr/>
              </p:nvSpPr>
              <p:spPr>
                <a:xfrm>
                  <a:off x="8921977" y="1902684"/>
                  <a:ext cx="2926080" cy="764209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v"/>
                  </a:pPr>
                  <a:r>
                    <a:rPr lang="en-US" sz="2400" noProof="1"/>
                    <a:t>Data suggest their may be a negative correlation between amount of choice and female representation in physics</a:t>
                  </a:r>
                </a:p>
              </p:txBody>
            </p:sp>
          </p:grpSp>
        </p:grpSp>
        <p:sp>
          <p:nvSpPr>
            <p:cNvPr id="5" name="Rounded Rectangle 18">
              <a:extLst>
                <a:ext uri="{FF2B5EF4-FFF2-40B4-BE49-F238E27FC236}">
                  <a16:creationId xmlns:a16="http://schemas.microsoft.com/office/drawing/2014/main" id="{722D25B5-4CEE-7BB3-A70B-3C5A1B15FEAE}"/>
                </a:ext>
              </a:extLst>
            </p:cNvPr>
            <p:cNvSpPr/>
            <p:nvPr/>
          </p:nvSpPr>
          <p:spPr>
            <a:xfrm>
              <a:off x="7417079" y="1651351"/>
              <a:ext cx="45719" cy="103681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ounded Rectangle 19">
              <a:extLst>
                <a:ext uri="{FF2B5EF4-FFF2-40B4-BE49-F238E27FC236}">
                  <a16:creationId xmlns:a16="http://schemas.microsoft.com/office/drawing/2014/main" id="{3CE235CE-18D8-6C21-9E1D-8FA5A488EBC7}"/>
                </a:ext>
              </a:extLst>
            </p:cNvPr>
            <p:cNvSpPr/>
            <p:nvPr/>
          </p:nvSpPr>
          <p:spPr>
            <a:xfrm>
              <a:off x="7414070" y="3150828"/>
              <a:ext cx="45719" cy="1036810"/>
            </a:xfrm>
            <a:prstGeom prst="roundRect">
              <a:avLst/>
            </a:prstGeom>
            <a:solidFill>
              <a:srgbClr val="C204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ounded Rectangle 20">
              <a:extLst>
                <a:ext uri="{FF2B5EF4-FFF2-40B4-BE49-F238E27FC236}">
                  <a16:creationId xmlns:a16="http://schemas.microsoft.com/office/drawing/2014/main" id="{39F177E0-96DD-039A-4C90-5128810F1186}"/>
                </a:ext>
              </a:extLst>
            </p:cNvPr>
            <p:cNvSpPr/>
            <p:nvPr/>
          </p:nvSpPr>
          <p:spPr>
            <a:xfrm>
              <a:off x="7417079" y="4584119"/>
              <a:ext cx="45719" cy="103681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95715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>
            <a:extLst>
              <a:ext uri="{FF2B5EF4-FFF2-40B4-BE49-F238E27FC236}">
                <a16:creationId xmlns:a16="http://schemas.microsoft.com/office/drawing/2014/main" id="{903D0C4D-39A7-43EB-B42B-05D2C0DF1A5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927476" y="1935573"/>
            <a:ext cx="4643201" cy="212365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45720" rIns="0" bIns="45720" numCol="1" spcCol="0" rtlCol="0" fromWordArt="0" anchor="b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1">
                <a:ln>
                  <a:noFill/>
                </a:ln>
                <a:solidFill>
                  <a:srgbClr val="C2043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Questions, Comments, Thoughts?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3A586F-A332-471D-BE3D-E3947BE569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1106275"/>
            <a:ext cx="6078072" cy="5836815"/>
            <a:chOff x="0" y="1106275"/>
            <a:chExt cx="6078072" cy="5836815"/>
          </a:xfrm>
        </p:grpSpPr>
        <p:sp>
          <p:nvSpPr>
            <p:cNvPr id="28" name="Line">
              <a:extLst>
                <a:ext uri="{FF2B5EF4-FFF2-40B4-BE49-F238E27FC236}">
                  <a16:creationId xmlns:a16="http://schemas.microsoft.com/office/drawing/2014/main" id="{7D57BB59-0AED-4D4B-9F05-38823AFB8EC9}"/>
                </a:ext>
              </a:extLst>
            </p:cNvPr>
            <p:cNvSpPr/>
            <p:nvPr/>
          </p:nvSpPr>
          <p:spPr>
            <a:xfrm>
              <a:off x="3774473" y="3051880"/>
              <a:ext cx="15568" cy="3891210"/>
            </a:xfrm>
            <a:prstGeom prst="line">
              <a:avLst/>
            </a:prstGeom>
            <a:solidFill>
              <a:srgbClr val="FEF6B6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E6F9C50-7CE0-4882-AB54-EA6383D6B99F}"/>
                </a:ext>
              </a:extLst>
            </p:cNvPr>
            <p:cNvSpPr/>
            <p:nvPr/>
          </p:nvSpPr>
          <p:spPr>
            <a:xfrm>
              <a:off x="2451462" y="1339740"/>
              <a:ext cx="1176607" cy="2995546"/>
            </a:xfrm>
            <a:custGeom>
              <a:avLst/>
              <a:gdLst>
                <a:gd name="connsiteX0" fmla="*/ 1030463 w 1176607"/>
                <a:gd name="connsiteY0" fmla="*/ 2529294 h 2995546"/>
                <a:gd name="connsiteX1" fmla="*/ 1038249 w 1176607"/>
                <a:gd name="connsiteY1" fmla="*/ 2614894 h 2995546"/>
                <a:gd name="connsiteX2" fmla="*/ 1038249 w 1176607"/>
                <a:gd name="connsiteY2" fmla="*/ 2735526 h 2995546"/>
                <a:gd name="connsiteX3" fmla="*/ 1049928 w 1176607"/>
                <a:gd name="connsiteY3" fmla="*/ 2813370 h 2995546"/>
                <a:gd name="connsiteX4" fmla="*/ 968208 w 1176607"/>
                <a:gd name="connsiteY4" fmla="*/ 2953436 h 2995546"/>
                <a:gd name="connsiteX5" fmla="*/ 859248 w 1176607"/>
                <a:gd name="connsiteY5" fmla="*/ 2984570 h 2995546"/>
                <a:gd name="connsiteX6" fmla="*/ 828115 w 1176607"/>
                <a:gd name="connsiteY6" fmla="*/ 2875615 h 2995546"/>
                <a:gd name="connsiteX7" fmla="*/ 657923 w 1176607"/>
                <a:gd name="connsiteY7" fmla="*/ 2023434 h 2995546"/>
                <a:gd name="connsiteX8" fmla="*/ 743530 w 1176607"/>
                <a:gd name="connsiteY8" fmla="*/ 2159628 h 2995546"/>
                <a:gd name="connsiteX9" fmla="*/ 315496 w 1176607"/>
                <a:gd name="connsiteY9" fmla="*/ 2408673 h 2995546"/>
                <a:gd name="connsiteX10" fmla="*/ 206542 w 1176607"/>
                <a:gd name="connsiteY10" fmla="*/ 2381434 h 2995546"/>
                <a:gd name="connsiteX11" fmla="*/ 233780 w 1176607"/>
                <a:gd name="connsiteY11" fmla="*/ 2272479 h 2995546"/>
                <a:gd name="connsiteX12" fmla="*/ 77818 w 1176607"/>
                <a:gd name="connsiteY12" fmla="*/ 1439755 h 2995546"/>
                <a:gd name="connsiteX13" fmla="*/ 544778 w 1176607"/>
                <a:gd name="connsiteY13" fmla="*/ 1439755 h 2995546"/>
                <a:gd name="connsiteX14" fmla="*/ 544778 w 1176607"/>
                <a:gd name="connsiteY14" fmla="*/ 1474776 h 2995546"/>
                <a:gd name="connsiteX15" fmla="*/ 552555 w 1176607"/>
                <a:gd name="connsiteY15" fmla="*/ 1595403 h 2995546"/>
                <a:gd name="connsiteX16" fmla="*/ 77818 w 1176607"/>
                <a:gd name="connsiteY16" fmla="*/ 1595403 h 2995546"/>
                <a:gd name="connsiteX17" fmla="*/ 0 w 1176607"/>
                <a:gd name="connsiteY17" fmla="*/ 1517579 h 2995546"/>
                <a:gd name="connsiteX18" fmla="*/ 77818 w 1176607"/>
                <a:gd name="connsiteY18" fmla="*/ 1439755 h 2995546"/>
                <a:gd name="connsiteX19" fmla="*/ 252433 w 1176607"/>
                <a:gd name="connsiteY19" fmla="*/ 625428 h 2995546"/>
                <a:gd name="connsiteX20" fmla="*/ 312746 w 1176607"/>
                <a:gd name="connsiteY20" fmla="*/ 633694 h 2995546"/>
                <a:gd name="connsiteX21" fmla="*/ 697991 w 1176607"/>
                <a:gd name="connsiteY21" fmla="*/ 855492 h 2995546"/>
                <a:gd name="connsiteX22" fmla="*/ 624057 w 1176607"/>
                <a:gd name="connsiteY22" fmla="*/ 995587 h 2995546"/>
                <a:gd name="connsiteX23" fmla="*/ 234912 w 1176607"/>
                <a:gd name="connsiteY23" fmla="*/ 769901 h 2995546"/>
                <a:gd name="connsiteX24" fmla="*/ 203784 w 1176607"/>
                <a:gd name="connsiteY24" fmla="*/ 660929 h 2995546"/>
                <a:gd name="connsiteX25" fmla="*/ 252433 w 1176607"/>
                <a:gd name="connsiteY25" fmla="*/ 625428 h 2995546"/>
                <a:gd name="connsiteX26" fmla="*/ 917357 w 1176607"/>
                <a:gd name="connsiteY26" fmla="*/ 3187 h 2995546"/>
                <a:gd name="connsiteX27" fmla="*/ 962592 w 1176607"/>
                <a:gd name="connsiteY27" fmla="*/ 42094 h 2995546"/>
                <a:gd name="connsiteX28" fmla="*/ 1176607 w 1176607"/>
                <a:gd name="connsiteY28" fmla="*/ 411778 h 2995546"/>
                <a:gd name="connsiteX29" fmla="*/ 1040411 w 1176607"/>
                <a:gd name="connsiteY29" fmla="*/ 493490 h 2995546"/>
                <a:gd name="connsiteX30" fmla="*/ 826396 w 1176607"/>
                <a:gd name="connsiteY30" fmla="*/ 119918 h 2995546"/>
                <a:gd name="connsiteX31" fmla="*/ 857527 w 1176607"/>
                <a:gd name="connsiteY31" fmla="*/ 10968 h 2995546"/>
                <a:gd name="connsiteX32" fmla="*/ 917357 w 1176607"/>
                <a:gd name="connsiteY32" fmla="*/ 3187 h 2995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76607" h="2995546">
                  <a:moveTo>
                    <a:pt x="1030463" y="2529294"/>
                  </a:moveTo>
                  <a:cubicBezTo>
                    <a:pt x="1034356" y="2556527"/>
                    <a:pt x="1038249" y="2587660"/>
                    <a:pt x="1038249" y="2614894"/>
                  </a:cubicBezTo>
                  <a:lnTo>
                    <a:pt x="1038249" y="2735526"/>
                  </a:lnTo>
                  <a:cubicBezTo>
                    <a:pt x="1038249" y="2762782"/>
                    <a:pt x="1042142" y="2790015"/>
                    <a:pt x="1049928" y="2813370"/>
                  </a:cubicBezTo>
                  <a:lnTo>
                    <a:pt x="968208" y="2953436"/>
                  </a:lnTo>
                  <a:cubicBezTo>
                    <a:pt x="944861" y="2992370"/>
                    <a:pt x="898167" y="3007925"/>
                    <a:pt x="859248" y="2984570"/>
                  </a:cubicBezTo>
                  <a:cubicBezTo>
                    <a:pt x="820340" y="2961236"/>
                    <a:pt x="804768" y="2914526"/>
                    <a:pt x="828115" y="2875615"/>
                  </a:cubicBezTo>
                  <a:close/>
                  <a:moveTo>
                    <a:pt x="657923" y="2023434"/>
                  </a:moveTo>
                  <a:cubicBezTo>
                    <a:pt x="685162" y="2070137"/>
                    <a:pt x="712400" y="2116821"/>
                    <a:pt x="743530" y="2159628"/>
                  </a:cubicBezTo>
                  <a:lnTo>
                    <a:pt x="315496" y="2408673"/>
                  </a:lnTo>
                  <a:cubicBezTo>
                    <a:pt x="276584" y="2432015"/>
                    <a:pt x="229889" y="2420344"/>
                    <a:pt x="206542" y="2381434"/>
                  </a:cubicBezTo>
                  <a:cubicBezTo>
                    <a:pt x="183195" y="2342525"/>
                    <a:pt x="194868" y="2295821"/>
                    <a:pt x="233780" y="2272479"/>
                  </a:cubicBezTo>
                  <a:close/>
                  <a:moveTo>
                    <a:pt x="77818" y="1439755"/>
                  </a:moveTo>
                  <a:lnTo>
                    <a:pt x="544778" y="1439755"/>
                  </a:lnTo>
                  <a:cubicBezTo>
                    <a:pt x="544778" y="1451428"/>
                    <a:pt x="544778" y="1463102"/>
                    <a:pt x="544778" y="1474776"/>
                  </a:cubicBezTo>
                  <a:cubicBezTo>
                    <a:pt x="544778" y="1517579"/>
                    <a:pt x="544778" y="1560382"/>
                    <a:pt x="552555" y="1595403"/>
                  </a:cubicBezTo>
                  <a:lnTo>
                    <a:pt x="77818" y="1595403"/>
                  </a:lnTo>
                  <a:cubicBezTo>
                    <a:pt x="35021" y="1595403"/>
                    <a:pt x="0" y="1560382"/>
                    <a:pt x="0" y="1517579"/>
                  </a:cubicBezTo>
                  <a:cubicBezTo>
                    <a:pt x="0" y="1474776"/>
                    <a:pt x="35021" y="1439755"/>
                    <a:pt x="77818" y="1439755"/>
                  </a:cubicBezTo>
                  <a:close/>
                  <a:moveTo>
                    <a:pt x="252433" y="625428"/>
                  </a:moveTo>
                  <a:cubicBezTo>
                    <a:pt x="271891" y="620077"/>
                    <a:pt x="293294" y="622021"/>
                    <a:pt x="312746" y="633694"/>
                  </a:cubicBezTo>
                  <a:lnTo>
                    <a:pt x="697991" y="855492"/>
                  </a:lnTo>
                  <a:cubicBezTo>
                    <a:pt x="670738" y="902202"/>
                    <a:pt x="647410" y="948894"/>
                    <a:pt x="624057" y="995587"/>
                  </a:cubicBezTo>
                  <a:lnTo>
                    <a:pt x="234912" y="769901"/>
                  </a:lnTo>
                  <a:cubicBezTo>
                    <a:pt x="196007" y="746537"/>
                    <a:pt x="184331" y="699845"/>
                    <a:pt x="203784" y="660929"/>
                  </a:cubicBezTo>
                  <a:cubicBezTo>
                    <a:pt x="215460" y="643424"/>
                    <a:pt x="232974" y="630778"/>
                    <a:pt x="252433" y="625428"/>
                  </a:cubicBezTo>
                  <a:close/>
                  <a:moveTo>
                    <a:pt x="917357" y="3187"/>
                  </a:moveTo>
                  <a:cubicBezTo>
                    <a:pt x="936326" y="9025"/>
                    <a:pt x="952863" y="22643"/>
                    <a:pt x="962592" y="42094"/>
                  </a:cubicBezTo>
                  <a:lnTo>
                    <a:pt x="1176607" y="411778"/>
                  </a:lnTo>
                  <a:cubicBezTo>
                    <a:pt x="1129919" y="435127"/>
                    <a:pt x="1083214" y="462365"/>
                    <a:pt x="1040411" y="493490"/>
                  </a:cubicBezTo>
                  <a:lnTo>
                    <a:pt x="826396" y="119918"/>
                  </a:lnTo>
                  <a:cubicBezTo>
                    <a:pt x="806937" y="81018"/>
                    <a:pt x="818609" y="34318"/>
                    <a:pt x="857527" y="10968"/>
                  </a:cubicBezTo>
                  <a:cubicBezTo>
                    <a:pt x="876986" y="-706"/>
                    <a:pt x="898387" y="-2650"/>
                    <a:pt x="917357" y="3187"/>
                  </a:cubicBezTo>
                  <a:close/>
                </a:path>
              </a:pathLst>
            </a:custGeom>
            <a:solidFill>
              <a:srgbClr val="FFC72A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84808D90-EF31-41E9-A217-2D3A1C5F00BF}"/>
                </a:ext>
              </a:extLst>
            </p:cNvPr>
            <p:cNvSpPr/>
            <p:nvPr/>
          </p:nvSpPr>
          <p:spPr>
            <a:xfrm>
              <a:off x="4085770" y="1106275"/>
              <a:ext cx="155648" cy="501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60" y="0"/>
                    <a:pt x="0" y="1507"/>
                    <a:pt x="0" y="3349"/>
                  </a:cubicBezTo>
                  <a:lnTo>
                    <a:pt x="0" y="21600"/>
                  </a:lnTo>
                  <a:cubicBezTo>
                    <a:pt x="3780" y="21600"/>
                    <a:pt x="7560" y="21433"/>
                    <a:pt x="10800" y="21433"/>
                  </a:cubicBezTo>
                  <a:cubicBezTo>
                    <a:pt x="14580" y="21433"/>
                    <a:pt x="18360" y="21433"/>
                    <a:pt x="21600" y="21600"/>
                  </a:cubicBezTo>
                  <a:lnTo>
                    <a:pt x="21600" y="3349"/>
                  </a:lnTo>
                  <a:cubicBezTo>
                    <a:pt x="21600" y="1674"/>
                    <a:pt x="16740" y="0"/>
                    <a:pt x="10800" y="0"/>
                  </a:cubicBezTo>
                  <a:close/>
                </a:path>
              </a:pathLst>
            </a:custGeom>
            <a:solidFill>
              <a:srgbClr val="FFC72A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11B31C8-46B8-4205-AEF3-883F23508C38}"/>
                </a:ext>
              </a:extLst>
            </p:cNvPr>
            <p:cNvSpPr/>
            <p:nvPr/>
          </p:nvSpPr>
          <p:spPr>
            <a:xfrm>
              <a:off x="4902924" y="1261912"/>
              <a:ext cx="1175148" cy="2997705"/>
            </a:xfrm>
            <a:custGeom>
              <a:avLst/>
              <a:gdLst>
                <a:gd name="connsiteX0" fmla="*/ 175105 w 1175148"/>
                <a:gd name="connsiteY0" fmla="*/ 2529295 h 2997705"/>
                <a:gd name="connsiteX1" fmla="*/ 377446 w 1175148"/>
                <a:gd name="connsiteY1" fmla="*/ 2879511 h 2997705"/>
                <a:gd name="connsiteX2" fmla="*/ 346318 w 1175148"/>
                <a:gd name="connsiteY2" fmla="*/ 2988465 h 2997705"/>
                <a:gd name="connsiteX3" fmla="*/ 237362 w 1175148"/>
                <a:gd name="connsiteY3" fmla="*/ 2957332 h 2997705"/>
                <a:gd name="connsiteX4" fmla="*/ 155648 w 1175148"/>
                <a:gd name="connsiteY4" fmla="*/ 2817246 h 2997705"/>
                <a:gd name="connsiteX5" fmla="*/ 167320 w 1175148"/>
                <a:gd name="connsiteY5" fmla="*/ 2739425 h 2997705"/>
                <a:gd name="connsiteX6" fmla="*/ 167320 w 1175148"/>
                <a:gd name="connsiteY6" fmla="*/ 2614894 h 2997705"/>
                <a:gd name="connsiteX7" fmla="*/ 175105 w 1175148"/>
                <a:gd name="connsiteY7" fmla="*/ 2529295 h 2997705"/>
                <a:gd name="connsiteX8" fmla="*/ 513637 w 1175148"/>
                <a:gd name="connsiteY8" fmla="*/ 2023438 h 2997705"/>
                <a:gd name="connsiteX9" fmla="*/ 937777 w 1175148"/>
                <a:gd name="connsiteY9" fmla="*/ 2268583 h 2997705"/>
                <a:gd name="connsiteX10" fmla="*/ 965015 w 1175148"/>
                <a:gd name="connsiteY10" fmla="*/ 2381433 h 2997705"/>
                <a:gd name="connsiteX11" fmla="*/ 856062 w 1175148"/>
                <a:gd name="connsiteY11" fmla="*/ 2408671 h 2997705"/>
                <a:gd name="connsiteX12" fmla="*/ 428030 w 1175148"/>
                <a:gd name="connsiteY12" fmla="*/ 2159630 h 2997705"/>
                <a:gd name="connsiteX13" fmla="*/ 513637 w 1175148"/>
                <a:gd name="connsiteY13" fmla="*/ 2023438 h 2997705"/>
                <a:gd name="connsiteX14" fmla="*/ 630370 w 1175148"/>
                <a:gd name="connsiteY14" fmla="*/ 1439759 h 2997705"/>
                <a:gd name="connsiteX15" fmla="*/ 1097330 w 1175148"/>
                <a:gd name="connsiteY15" fmla="*/ 1439759 h 2997705"/>
                <a:gd name="connsiteX16" fmla="*/ 1175148 w 1175148"/>
                <a:gd name="connsiteY16" fmla="*/ 1521471 h 2997705"/>
                <a:gd name="connsiteX17" fmla="*/ 1097330 w 1175148"/>
                <a:gd name="connsiteY17" fmla="*/ 1599299 h 2997705"/>
                <a:gd name="connsiteX18" fmla="*/ 622593 w 1175148"/>
                <a:gd name="connsiteY18" fmla="*/ 1599299 h 2997705"/>
                <a:gd name="connsiteX19" fmla="*/ 630370 w 1175148"/>
                <a:gd name="connsiteY19" fmla="*/ 1474776 h 2997705"/>
                <a:gd name="connsiteX20" fmla="*/ 630370 w 1175148"/>
                <a:gd name="connsiteY20" fmla="*/ 1439759 h 2997705"/>
                <a:gd name="connsiteX21" fmla="*/ 912500 w 1175148"/>
                <a:gd name="connsiteY21" fmla="*/ 585950 h 2997705"/>
                <a:gd name="connsiteX22" fmla="*/ 961135 w 1175148"/>
                <a:gd name="connsiteY22" fmla="*/ 622908 h 2997705"/>
                <a:gd name="connsiteX23" fmla="*/ 933915 w 1175148"/>
                <a:gd name="connsiteY23" fmla="*/ 731860 h 2997705"/>
                <a:gd name="connsiteX24" fmla="*/ 540885 w 1175148"/>
                <a:gd name="connsiteY24" fmla="*/ 957556 h 2997705"/>
                <a:gd name="connsiteX25" fmla="*/ 466942 w 1175148"/>
                <a:gd name="connsiteY25" fmla="*/ 817466 h 2997705"/>
                <a:gd name="connsiteX26" fmla="*/ 852185 w 1175148"/>
                <a:gd name="connsiteY26" fmla="*/ 595675 h 2997705"/>
                <a:gd name="connsiteX27" fmla="*/ 912500 w 1175148"/>
                <a:gd name="connsiteY27" fmla="*/ 585950 h 2997705"/>
                <a:gd name="connsiteX28" fmla="*/ 262659 w 1175148"/>
                <a:gd name="connsiteY28" fmla="*/ 3187 h 2997705"/>
                <a:gd name="connsiteX29" fmla="*/ 322960 w 1175148"/>
                <a:gd name="connsiteY29" fmla="*/ 10969 h 2997705"/>
                <a:gd name="connsiteX30" fmla="*/ 350203 w 1175148"/>
                <a:gd name="connsiteY30" fmla="*/ 119919 h 2997705"/>
                <a:gd name="connsiteX31" fmla="*/ 136195 w 1175148"/>
                <a:gd name="connsiteY31" fmla="*/ 493493 h 2997705"/>
                <a:gd name="connsiteX32" fmla="*/ 0 w 1175148"/>
                <a:gd name="connsiteY32" fmla="*/ 411780 h 2997705"/>
                <a:gd name="connsiteX33" fmla="*/ 214008 w 1175148"/>
                <a:gd name="connsiteY33" fmla="*/ 42094 h 2997705"/>
                <a:gd name="connsiteX34" fmla="*/ 262659 w 1175148"/>
                <a:gd name="connsiteY34" fmla="*/ 3187 h 2997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75148" h="2997705">
                  <a:moveTo>
                    <a:pt x="175105" y="2529295"/>
                  </a:moveTo>
                  <a:lnTo>
                    <a:pt x="377446" y="2879511"/>
                  </a:lnTo>
                  <a:cubicBezTo>
                    <a:pt x="396903" y="2918422"/>
                    <a:pt x="385231" y="2965110"/>
                    <a:pt x="346318" y="2988465"/>
                  </a:cubicBezTo>
                  <a:cubicBezTo>
                    <a:pt x="307404" y="3007920"/>
                    <a:pt x="260706" y="2996243"/>
                    <a:pt x="237362" y="2957332"/>
                  </a:cubicBezTo>
                  <a:lnTo>
                    <a:pt x="155648" y="2817246"/>
                  </a:lnTo>
                  <a:cubicBezTo>
                    <a:pt x="163433" y="2790013"/>
                    <a:pt x="167320" y="2766658"/>
                    <a:pt x="167320" y="2739425"/>
                  </a:cubicBezTo>
                  <a:lnTo>
                    <a:pt x="167320" y="2614894"/>
                  </a:lnTo>
                  <a:cubicBezTo>
                    <a:pt x="167320" y="2583783"/>
                    <a:pt x="171218" y="2556528"/>
                    <a:pt x="175105" y="2529295"/>
                  </a:cubicBezTo>
                  <a:close/>
                  <a:moveTo>
                    <a:pt x="513637" y="2023438"/>
                  </a:moveTo>
                  <a:lnTo>
                    <a:pt x="937777" y="2268583"/>
                  </a:lnTo>
                  <a:cubicBezTo>
                    <a:pt x="976689" y="2291925"/>
                    <a:pt x="988363" y="2338627"/>
                    <a:pt x="965015" y="2381433"/>
                  </a:cubicBezTo>
                  <a:cubicBezTo>
                    <a:pt x="941668" y="2416446"/>
                    <a:pt x="894974" y="2432013"/>
                    <a:pt x="856062" y="2408671"/>
                  </a:cubicBezTo>
                  <a:lnTo>
                    <a:pt x="428030" y="2159630"/>
                  </a:lnTo>
                  <a:cubicBezTo>
                    <a:pt x="459160" y="2116824"/>
                    <a:pt x="490289" y="2070140"/>
                    <a:pt x="513637" y="2023438"/>
                  </a:cubicBezTo>
                  <a:close/>
                  <a:moveTo>
                    <a:pt x="630370" y="1439759"/>
                  </a:moveTo>
                  <a:lnTo>
                    <a:pt x="1097330" y="1439759"/>
                  </a:lnTo>
                  <a:cubicBezTo>
                    <a:pt x="1140128" y="1439759"/>
                    <a:pt x="1175148" y="1478669"/>
                    <a:pt x="1175148" y="1521471"/>
                  </a:cubicBezTo>
                  <a:cubicBezTo>
                    <a:pt x="1175148" y="1564281"/>
                    <a:pt x="1140128" y="1599299"/>
                    <a:pt x="1097330" y="1599299"/>
                  </a:cubicBezTo>
                  <a:lnTo>
                    <a:pt x="622593" y="1599299"/>
                  </a:lnTo>
                  <a:cubicBezTo>
                    <a:pt x="626482" y="1560389"/>
                    <a:pt x="630370" y="1517586"/>
                    <a:pt x="630370" y="1474776"/>
                  </a:cubicBezTo>
                  <a:cubicBezTo>
                    <a:pt x="630370" y="1463106"/>
                    <a:pt x="630370" y="1451429"/>
                    <a:pt x="630370" y="1439759"/>
                  </a:cubicBezTo>
                  <a:close/>
                  <a:moveTo>
                    <a:pt x="912500" y="585950"/>
                  </a:moveTo>
                  <a:cubicBezTo>
                    <a:pt x="931956" y="590815"/>
                    <a:pt x="949466" y="603460"/>
                    <a:pt x="961135" y="622908"/>
                  </a:cubicBezTo>
                  <a:cubicBezTo>
                    <a:pt x="984497" y="661823"/>
                    <a:pt x="972828" y="708514"/>
                    <a:pt x="933915" y="731860"/>
                  </a:cubicBezTo>
                  <a:lnTo>
                    <a:pt x="540885" y="957556"/>
                  </a:lnTo>
                  <a:cubicBezTo>
                    <a:pt x="521429" y="910865"/>
                    <a:pt x="494186" y="864174"/>
                    <a:pt x="466942" y="817466"/>
                  </a:cubicBezTo>
                  <a:lnTo>
                    <a:pt x="852185" y="595675"/>
                  </a:lnTo>
                  <a:cubicBezTo>
                    <a:pt x="871641" y="584002"/>
                    <a:pt x="893044" y="581086"/>
                    <a:pt x="912500" y="585950"/>
                  </a:cubicBezTo>
                  <a:close/>
                  <a:moveTo>
                    <a:pt x="262659" y="3187"/>
                  </a:moveTo>
                  <a:cubicBezTo>
                    <a:pt x="282114" y="-2650"/>
                    <a:pt x="303512" y="-706"/>
                    <a:pt x="322960" y="10969"/>
                  </a:cubicBezTo>
                  <a:cubicBezTo>
                    <a:pt x="361876" y="34318"/>
                    <a:pt x="377445" y="81018"/>
                    <a:pt x="350203" y="119919"/>
                  </a:cubicBezTo>
                  <a:lnTo>
                    <a:pt x="136195" y="493493"/>
                  </a:lnTo>
                  <a:cubicBezTo>
                    <a:pt x="93382" y="462368"/>
                    <a:pt x="46691" y="435130"/>
                    <a:pt x="0" y="411780"/>
                  </a:cubicBezTo>
                  <a:lnTo>
                    <a:pt x="214008" y="42094"/>
                  </a:lnTo>
                  <a:cubicBezTo>
                    <a:pt x="225690" y="22643"/>
                    <a:pt x="243203" y="9025"/>
                    <a:pt x="262659" y="3187"/>
                  </a:cubicBezTo>
                  <a:close/>
                </a:path>
              </a:pathLst>
            </a:custGeom>
            <a:solidFill>
              <a:srgbClr val="69A3B9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2" name="Shape">
              <a:extLst>
                <a:ext uri="{FF2B5EF4-FFF2-40B4-BE49-F238E27FC236}">
                  <a16:creationId xmlns:a16="http://schemas.microsoft.com/office/drawing/2014/main" id="{FA0B8817-9612-4795-9EFB-DE882829617B}"/>
                </a:ext>
              </a:extLst>
            </p:cNvPr>
            <p:cNvSpPr/>
            <p:nvPr/>
          </p:nvSpPr>
          <p:spPr>
            <a:xfrm>
              <a:off x="4358151" y="1806690"/>
              <a:ext cx="996180" cy="2381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600" extrusionOk="0">
                  <a:moveTo>
                    <a:pt x="0" y="0"/>
                  </a:moveTo>
                  <a:lnTo>
                    <a:pt x="0" y="3035"/>
                  </a:lnTo>
                  <a:cubicBezTo>
                    <a:pt x="7648" y="3600"/>
                    <a:pt x="13447" y="6106"/>
                    <a:pt x="13447" y="9141"/>
                  </a:cubicBezTo>
                  <a:cubicBezTo>
                    <a:pt x="13447" y="10906"/>
                    <a:pt x="11514" y="13200"/>
                    <a:pt x="8405" y="14329"/>
                  </a:cubicBezTo>
                  <a:cubicBezTo>
                    <a:pt x="6303" y="15106"/>
                    <a:pt x="5211" y="16024"/>
                    <a:pt x="5211" y="17118"/>
                  </a:cubicBezTo>
                  <a:lnTo>
                    <a:pt x="5211" y="21600"/>
                  </a:lnTo>
                  <a:lnTo>
                    <a:pt x="8993" y="21600"/>
                  </a:lnTo>
                  <a:cubicBezTo>
                    <a:pt x="10001" y="21600"/>
                    <a:pt x="10842" y="21247"/>
                    <a:pt x="10842" y="20824"/>
                  </a:cubicBezTo>
                  <a:lnTo>
                    <a:pt x="10842" y="19694"/>
                  </a:lnTo>
                  <a:cubicBezTo>
                    <a:pt x="10842" y="18106"/>
                    <a:pt x="12187" y="16729"/>
                    <a:pt x="14960" y="15635"/>
                  </a:cubicBezTo>
                  <a:cubicBezTo>
                    <a:pt x="18994" y="13976"/>
                    <a:pt x="21516" y="11682"/>
                    <a:pt x="21516" y="9106"/>
                  </a:cubicBezTo>
                  <a:cubicBezTo>
                    <a:pt x="21600" y="4094"/>
                    <a:pt x="11935" y="0"/>
                    <a:pt x="0" y="0"/>
                  </a:cubicBezTo>
                  <a:close/>
                </a:path>
              </a:pathLst>
            </a:custGeom>
            <a:solidFill>
              <a:srgbClr val="69A3B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4066F0B9-2E45-4A59-A009-157BF4010040}"/>
                </a:ext>
              </a:extLst>
            </p:cNvPr>
            <p:cNvSpPr/>
            <p:nvPr/>
          </p:nvSpPr>
          <p:spPr>
            <a:xfrm>
              <a:off x="4552712" y="4335976"/>
              <a:ext cx="377453" cy="751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11802" y="21600"/>
                    <a:pt x="21600" y="16788"/>
                    <a:pt x="21600" y="10744"/>
                  </a:cubicBezTo>
                  <a:cubicBezTo>
                    <a:pt x="21600" y="4812"/>
                    <a:pt x="12025" y="0"/>
                    <a:pt x="0" y="0"/>
                  </a:cubicBezTo>
                  <a:close/>
                </a:path>
              </a:pathLst>
            </a:custGeom>
            <a:solidFill>
              <a:srgbClr val="69A3B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699A253-F890-49A8-8FA0-234C6EA4F16D}"/>
                </a:ext>
              </a:extLst>
            </p:cNvPr>
            <p:cNvGrpSpPr/>
            <p:nvPr/>
          </p:nvGrpSpPr>
          <p:grpSpPr>
            <a:xfrm>
              <a:off x="0" y="4569412"/>
              <a:ext cx="4467106" cy="2288588"/>
              <a:chOff x="0" y="4569412"/>
              <a:chExt cx="4467106" cy="2288588"/>
            </a:xfrm>
          </p:grpSpPr>
          <p:sp>
            <p:nvSpPr>
              <p:cNvPr id="39" name="Shape">
                <a:extLst>
                  <a:ext uri="{FF2B5EF4-FFF2-40B4-BE49-F238E27FC236}">
                    <a16:creationId xmlns:a16="http://schemas.microsoft.com/office/drawing/2014/main" id="{CFC2B913-8C9D-48BB-9493-DBE80C6B816D}"/>
                  </a:ext>
                </a:extLst>
              </p:cNvPr>
              <p:cNvSpPr/>
              <p:nvPr/>
            </p:nvSpPr>
            <p:spPr>
              <a:xfrm>
                <a:off x="2879492" y="4608361"/>
                <a:ext cx="1408627" cy="1431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87" y="470"/>
                    </a:moveTo>
                    <a:lnTo>
                      <a:pt x="20108" y="470"/>
                    </a:lnTo>
                    <a:cubicBezTo>
                      <a:pt x="19273" y="470"/>
                      <a:pt x="18497" y="822"/>
                      <a:pt x="17900" y="1467"/>
                    </a:cubicBezTo>
                    <a:cubicBezTo>
                      <a:pt x="17304" y="2113"/>
                      <a:pt x="17005" y="2876"/>
                      <a:pt x="17005" y="3757"/>
                    </a:cubicBezTo>
                    <a:lnTo>
                      <a:pt x="17065" y="6750"/>
                    </a:lnTo>
                    <a:lnTo>
                      <a:pt x="15573" y="9274"/>
                    </a:lnTo>
                    <a:lnTo>
                      <a:pt x="16289" y="5224"/>
                    </a:lnTo>
                    <a:lnTo>
                      <a:pt x="14141" y="0"/>
                    </a:lnTo>
                    <a:lnTo>
                      <a:pt x="14022" y="0"/>
                    </a:lnTo>
                    <a:cubicBezTo>
                      <a:pt x="13366" y="117"/>
                      <a:pt x="12829" y="528"/>
                      <a:pt x="12471" y="1115"/>
                    </a:cubicBezTo>
                    <a:cubicBezTo>
                      <a:pt x="12113" y="1702"/>
                      <a:pt x="11993" y="2348"/>
                      <a:pt x="12172" y="2993"/>
                    </a:cubicBezTo>
                    <a:lnTo>
                      <a:pt x="12709" y="5283"/>
                    </a:lnTo>
                    <a:lnTo>
                      <a:pt x="10979" y="10330"/>
                    </a:lnTo>
                    <a:lnTo>
                      <a:pt x="2267" y="11035"/>
                    </a:lnTo>
                    <a:lnTo>
                      <a:pt x="2148" y="13324"/>
                    </a:lnTo>
                    <a:lnTo>
                      <a:pt x="0" y="21600"/>
                    </a:lnTo>
                    <a:lnTo>
                      <a:pt x="2625" y="20661"/>
                    </a:lnTo>
                    <a:lnTo>
                      <a:pt x="14857" y="19135"/>
                    </a:lnTo>
                    <a:cubicBezTo>
                      <a:pt x="16409" y="18959"/>
                      <a:pt x="17543" y="17785"/>
                      <a:pt x="18139" y="16259"/>
                    </a:cubicBezTo>
                    <a:lnTo>
                      <a:pt x="21600" y="7630"/>
                    </a:lnTo>
                    <a:lnTo>
                      <a:pt x="20287" y="470"/>
                    </a:lnTo>
                    <a:close/>
                  </a:path>
                </a:pathLst>
              </a:custGeom>
              <a:solidFill>
                <a:srgbClr val="F7931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ADB4D389-3F36-493A-BA2F-AF89C6D3C246}"/>
                  </a:ext>
                </a:extLst>
              </p:cNvPr>
              <p:cNvSpPr/>
              <p:nvPr/>
            </p:nvSpPr>
            <p:spPr>
              <a:xfrm>
                <a:off x="700415" y="4569412"/>
                <a:ext cx="3766691" cy="2288587"/>
              </a:xfrm>
              <a:custGeom>
                <a:avLst/>
                <a:gdLst>
                  <a:gd name="connsiteX0" fmla="*/ 2993432 w 3766691"/>
                  <a:gd name="connsiteY0" fmla="*/ 403 h 2288587"/>
                  <a:gd name="connsiteX1" fmla="*/ 3066191 w 3766691"/>
                  <a:gd name="connsiteY1" fmla="*/ 40935 h 2288587"/>
                  <a:gd name="connsiteX2" fmla="*/ 3085722 w 3766691"/>
                  <a:gd name="connsiteY2" fmla="*/ 149817 h 2288587"/>
                  <a:gd name="connsiteX3" fmla="*/ 3000100 w 3766691"/>
                  <a:gd name="connsiteY3" fmla="*/ 258807 h 2288587"/>
                  <a:gd name="connsiteX4" fmla="*/ 2751080 w 3766691"/>
                  <a:gd name="connsiteY4" fmla="*/ 398875 h 2288587"/>
                  <a:gd name="connsiteX5" fmla="*/ 2412601 w 3766691"/>
                  <a:gd name="connsiteY5" fmla="*/ 476678 h 2288587"/>
                  <a:gd name="connsiteX6" fmla="*/ 2299774 w 3766691"/>
                  <a:gd name="connsiteY6" fmla="*/ 589553 h 2288587"/>
                  <a:gd name="connsiteX7" fmla="*/ 2350346 w 3766691"/>
                  <a:gd name="connsiteY7" fmla="*/ 737390 h 2288587"/>
                  <a:gd name="connsiteX8" fmla="*/ 2521416 w 3766691"/>
                  <a:gd name="connsiteY8" fmla="*/ 869796 h 2288587"/>
                  <a:gd name="connsiteX9" fmla="*/ 3214069 w 3766691"/>
                  <a:gd name="connsiteY9" fmla="*/ 1056482 h 2288587"/>
                  <a:gd name="connsiteX10" fmla="*/ 3482620 w 3766691"/>
                  <a:gd name="connsiteY10" fmla="*/ 694658 h 2288587"/>
                  <a:gd name="connsiteX11" fmla="*/ 3502151 w 3766691"/>
                  <a:gd name="connsiteY11" fmla="*/ 496210 h 2288587"/>
                  <a:gd name="connsiteX12" fmla="*/ 3576090 w 3766691"/>
                  <a:gd name="connsiteY12" fmla="*/ 352257 h 2288587"/>
                  <a:gd name="connsiteX13" fmla="*/ 3727804 w 3766691"/>
                  <a:gd name="connsiteY13" fmla="*/ 305532 h 2288587"/>
                  <a:gd name="connsiteX14" fmla="*/ 3739487 w 3766691"/>
                  <a:gd name="connsiteY14" fmla="*/ 305532 h 2288587"/>
                  <a:gd name="connsiteX15" fmla="*/ 3766691 w 3766691"/>
                  <a:gd name="connsiteY15" fmla="*/ 788000 h 2288587"/>
                  <a:gd name="connsiteX16" fmla="*/ 3478784 w 3766691"/>
                  <a:gd name="connsiteY16" fmla="*/ 1332841 h 2288587"/>
                  <a:gd name="connsiteX17" fmla="*/ 3245284 w 3766691"/>
                  <a:gd name="connsiteY17" fmla="*/ 1496217 h 2288587"/>
                  <a:gd name="connsiteX18" fmla="*/ 2443641 w 3766691"/>
                  <a:gd name="connsiteY18" fmla="*/ 1500102 h 2288587"/>
                  <a:gd name="connsiteX19" fmla="*/ 1817254 w 3766691"/>
                  <a:gd name="connsiteY19" fmla="*/ 1651932 h 2288587"/>
                  <a:gd name="connsiteX20" fmla="*/ 903053 w 3766691"/>
                  <a:gd name="connsiteY20" fmla="*/ 2200880 h 2288587"/>
                  <a:gd name="connsiteX21" fmla="*/ 831438 w 3766691"/>
                  <a:gd name="connsiteY21" fmla="*/ 2288587 h 2288587"/>
                  <a:gd name="connsiteX22" fmla="*/ 735702 w 3766691"/>
                  <a:gd name="connsiteY22" fmla="*/ 2288587 h 2288587"/>
                  <a:gd name="connsiteX23" fmla="*/ 0 w 3766691"/>
                  <a:gd name="connsiteY23" fmla="*/ 1881458 h 2288587"/>
                  <a:gd name="connsiteX24" fmla="*/ 840530 w 3766691"/>
                  <a:gd name="connsiteY24" fmla="*/ 1165471 h 2288587"/>
                  <a:gd name="connsiteX25" fmla="*/ 1023459 w 3766691"/>
                  <a:gd name="connsiteY25" fmla="*/ 846380 h 2288587"/>
                  <a:gd name="connsiteX26" fmla="*/ 1793887 w 3766691"/>
                  <a:gd name="connsiteY26" fmla="*/ 184888 h 2288587"/>
                  <a:gd name="connsiteX27" fmla="*/ 1891193 w 3766691"/>
                  <a:gd name="connsiteY27" fmla="*/ 149817 h 2288587"/>
                  <a:gd name="connsiteX28" fmla="*/ 2517580 w 3766691"/>
                  <a:gd name="connsiteY28" fmla="*/ 72014 h 2288587"/>
                  <a:gd name="connsiteX29" fmla="*/ 2965049 w 3766691"/>
                  <a:gd name="connsiteY29" fmla="*/ 1980 h 2288587"/>
                  <a:gd name="connsiteX30" fmla="*/ 2993432 w 3766691"/>
                  <a:gd name="connsiteY30" fmla="*/ 403 h 228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766691" h="2288587">
                    <a:moveTo>
                      <a:pt x="2993432" y="403"/>
                    </a:moveTo>
                    <a:cubicBezTo>
                      <a:pt x="3020971" y="2958"/>
                      <a:pt x="3045788" y="17546"/>
                      <a:pt x="3066191" y="40935"/>
                    </a:cubicBezTo>
                    <a:cubicBezTo>
                      <a:pt x="3089559" y="72014"/>
                      <a:pt x="3097406" y="110969"/>
                      <a:pt x="3085722" y="149817"/>
                    </a:cubicBezTo>
                    <a:cubicBezTo>
                      <a:pt x="3074039" y="192658"/>
                      <a:pt x="3042998" y="231613"/>
                      <a:pt x="3000100" y="258807"/>
                    </a:cubicBezTo>
                    <a:lnTo>
                      <a:pt x="2751080" y="398875"/>
                    </a:lnTo>
                    <a:lnTo>
                      <a:pt x="2412601" y="476678"/>
                    </a:lnTo>
                    <a:cubicBezTo>
                      <a:pt x="2354182" y="488440"/>
                      <a:pt x="2311458" y="531173"/>
                      <a:pt x="2299774" y="589553"/>
                    </a:cubicBezTo>
                    <a:cubicBezTo>
                      <a:pt x="2284080" y="647932"/>
                      <a:pt x="2303611" y="702427"/>
                      <a:pt x="2350346" y="737390"/>
                    </a:cubicBezTo>
                    <a:lnTo>
                      <a:pt x="2521416" y="869796"/>
                    </a:lnTo>
                    <a:lnTo>
                      <a:pt x="3214069" y="1056482"/>
                    </a:lnTo>
                    <a:lnTo>
                      <a:pt x="3482620" y="694658"/>
                    </a:lnTo>
                    <a:lnTo>
                      <a:pt x="3502151" y="496210"/>
                    </a:lnTo>
                    <a:cubicBezTo>
                      <a:pt x="3505987" y="437830"/>
                      <a:pt x="3533191" y="391105"/>
                      <a:pt x="3576090" y="352257"/>
                    </a:cubicBezTo>
                    <a:cubicBezTo>
                      <a:pt x="3618814" y="313302"/>
                      <a:pt x="3673221" y="297762"/>
                      <a:pt x="3727804" y="305532"/>
                    </a:cubicBezTo>
                    <a:lnTo>
                      <a:pt x="3739487" y="305532"/>
                    </a:lnTo>
                    <a:lnTo>
                      <a:pt x="3766691" y="788000"/>
                    </a:lnTo>
                    <a:lnTo>
                      <a:pt x="3478784" y="1332841"/>
                    </a:lnTo>
                    <a:cubicBezTo>
                      <a:pt x="3428212" y="1426183"/>
                      <a:pt x="3346426" y="1496217"/>
                      <a:pt x="3245284" y="1496217"/>
                    </a:cubicBezTo>
                    <a:lnTo>
                      <a:pt x="2443641" y="1500102"/>
                    </a:lnTo>
                    <a:lnTo>
                      <a:pt x="1817254" y="1651932"/>
                    </a:lnTo>
                    <a:cubicBezTo>
                      <a:pt x="1452879" y="1740405"/>
                      <a:pt x="1148184" y="1924303"/>
                      <a:pt x="903053" y="2200880"/>
                    </a:cubicBezTo>
                    <a:lnTo>
                      <a:pt x="831438" y="2288587"/>
                    </a:lnTo>
                    <a:lnTo>
                      <a:pt x="735702" y="2288587"/>
                    </a:lnTo>
                    <a:lnTo>
                      <a:pt x="0" y="1881458"/>
                    </a:lnTo>
                    <a:lnTo>
                      <a:pt x="840530" y="1165471"/>
                    </a:lnTo>
                    <a:lnTo>
                      <a:pt x="1023459" y="846380"/>
                    </a:lnTo>
                    <a:cubicBezTo>
                      <a:pt x="1206213" y="527288"/>
                      <a:pt x="1459244" y="313302"/>
                      <a:pt x="1793887" y="184888"/>
                    </a:cubicBezTo>
                    <a:lnTo>
                      <a:pt x="1891193" y="149817"/>
                    </a:lnTo>
                    <a:lnTo>
                      <a:pt x="2517580" y="72014"/>
                    </a:lnTo>
                    <a:lnTo>
                      <a:pt x="2965049" y="1980"/>
                    </a:lnTo>
                    <a:cubicBezTo>
                      <a:pt x="2974771" y="37"/>
                      <a:pt x="2984253" y="-449"/>
                      <a:pt x="2993432" y="403"/>
                    </a:cubicBezTo>
                    <a:close/>
                  </a:path>
                </a:pathLst>
              </a:custGeom>
              <a:solidFill>
                <a:srgbClr val="F7931F">
                  <a:lumMod val="60000"/>
                  <a:lumOff val="40000"/>
                </a:srgbClr>
              </a:solidFill>
              <a:ln w="12700">
                <a:miter lim="400000"/>
              </a:ln>
            </p:spPr>
            <p:txBody>
              <a:bodyPr wrap="square" lIns="38100" tIns="38100" rIns="38100" bIns="3810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F0BA18A0-2CA7-4A42-A4FE-AD46E55D86DD}"/>
                  </a:ext>
                </a:extLst>
              </p:cNvPr>
              <p:cNvSpPr/>
              <p:nvPr/>
            </p:nvSpPr>
            <p:spPr>
              <a:xfrm>
                <a:off x="1096679" y="6062400"/>
                <a:ext cx="2038997" cy="795599"/>
              </a:xfrm>
              <a:custGeom>
                <a:avLst/>
                <a:gdLst>
                  <a:gd name="connsiteX0" fmla="*/ 1701758 w 2038997"/>
                  <a:gd name="connsiteY0" fmla="*/ 836 h 795599"/>
                  <a:gd name="connsiteX1" fmla="*/ 2038997 w 2038997"/>
                  <a:gd name="connsiteY1" fmla="*/ 9401 h 795599"/>
                  <a:gd name="connsiteX2" fmla="*/ 1412478 w 2038997"/>
                  <a:gd name="connsiteY2" fmla="*/ 161136 h 795599"/>
                  <a:gd name="connsiteX3" fmla="*/ 498336 w 2038997"/>
                  <a:gd name="connsiteY3" fmla="*/ 710121 h 795599"/>
                  <a:gd name="connsiteX4" fmla="*/ 428562 w 2038997"/>
                  <a:gd name="connsiteY4" fmla="*/ 795599 h 795599"/>
                  <a:gd name="connsiteX5" fmla="*/ 327622 w 2038997"/>
                  <a:gd name="connsiteY5" fmla="*/ 795599 h 795599"/>
                  <a:gd name="connsiteX6" fmla="*/ 0 w 2038997"/>
                  <a:gd name="connsiteY6" fmla="*/ 612546 h 795599"/>
                  <a:gd name="connsiteX7" fmla="*/ 1701758 w 2038997"/>
                  <a:gd name="connsiteY7" fmla="*/ 836 h 795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38997" h="795599">
                    <a:moveTo>
                      <a:pt x="1701758" y="836"/>
                    </a:moveTo>
                    <a:cubicBezTo>
                      <a:pt x="1809042" y="-1548"/>
                      <a:pt x="1921283" y="1130"/>
                      <a:pt x="2038997" y="9401"/>
                    </a:cubicBezTo>
                    <a:lnTo>
                      <a:pt x="1412478" y="161136"/>
                    </a:lnTo>
                    <a:cubicBezTo>
                      <a:pt x="1048219" y="249685"/>
                      <a:pt x="743442" y="433527"/>
                      <a:pt x="498336" y="710121"/>
                    </a:cubicBezTo>
                    <a:lnTo>
                      <a:pt x="428562" y="795599"/>
                    </a:lnTo>
                    <a:lnTo>
                      <a:pt x="327622" y="795599"/>
                    </a:lnTo>
                    <a:lnTo>
                      <a:pt x="0" y="612546"/>
                    </a:lnTo>
                    <a:cubicBezTo>
                      <a:pt x="442644" y="282250"/>
                      <a:pt x="950768" y="17526"/>
                      <a:pt x="1701758" y="836"/>
                    </a:cubicBezTo>
                    <a:close/>
                  </a:path>
                </a:pathLst>
              </a:custGeom>
              <a:solidFill>
                <a:srgbClr val="F7931F"/>
              </a:solidFill>
              <a:ln w="12700">
                <a:miter lim="400000"/>
              </a:ln>
            </p:spPr>
            <p:txBody>
              <a:bodyPr wrap="square" lIns="38100" tIns="38100" rIns="38100" bIns="3810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92FECEA9-0897-4B94-B5BA-A36A497D360E}"/>
                  </a:ext>
                </a:extLst>
              </p:cNvPr>
              <p:cNvSpPr/>
              <p:nvPr/>
            </p:nvSpPr>
            <p:spPr>
              <a:xfrm>
                <a:off x="364346" y="6048113"/>
                <a:ext cx="1476197" cy="809887"/>
              </a:xfrm>
              <a:custGeom>
                <a:avLst/>
                <a:gdLst>
                  <a:gd name="connsiteX0" fmla="*/ 787441 w 1476197"/>
                  <a:gd name="connsiteY0" fmla="*/ 0 h 809887"/>
                  <a:gd name="connsiteX1" fmla="*/ 1476197 w 1476197"/>
                  <a:gd name="connsiteY1" fmla="*/ 540882 h 809887"/>
                  <a:gd name="connsiteX2" fmla="*/ 1316257 w 1476197"/>
                  <a:gd name="connsiteY2" fmla="*/ 765821 h 809887"/>
                  <a:gd name="connsiteX3" fmla="*/ 1281941 w 1476197"/>
                  <a:gd name="connsiteY3" fmla="*/ 809887 h 809887"/>
                  <a:gd name="connsiteX4" fmla="*/ 0 w 1476197"/>
                  <a:gd name="connsiteY4" fmla="*/ 809887 h 809887"/>
                  <a:gd name="connsiteX5" fmla="*/ 20857 w 1476197"/>
                  <a:gd name="connsiteY5" fmla="*/ 521413 h 809887"/>
                  <a:gd name="connsiteX6" fmla="*/ 787441 w 1476197"/>
                  <a:gd name="connsiteY6" fmla="*/ 0 h 809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76197" h="809887">
                    <a:moveTo>
                      <a:pt x="787441" y="0"/>
                    </a:moveTo>
                    <a:cubicBezTo>
                      <a:pt x="787441" y="0"/>
                      <a:pt x="1223259" y="268513"/>
                      <a:pt x="1476197" y="540882"/>
                    </a:cubicBezTo>
                    <a:cubicBezTo>
                      <a:pt x="1476197" y="540882"/>
                      <a:pt x="1421853" y="627143"/>
                      <a:pt x="1316257" y="765821"/>
                    </a:cubicBezTo>
                    <a:lnTo>
                      <a:pt x="1281941" y="809887"/>
                    </a:lnTo>
                    <a:lnTo>
                      <a:pt x="0" y="809887"/>
                    </a:lnTo>
                    <a:lnTo>
                      <a:pt x="20857" y="521413"/>
                    </a:lnTo>
                    <a:cubicBezTo>
                      <a:pt x="24778" y="517558"/>
                      <a:pt x="417762" y="194590"/>
                      <a:pt x="787441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>
                <a:miter lim="400000"/>
              </a:ln>
            </p:spPr>
            <p:txBody>
              <a:bodyPr wrap="square" lIns="38100" tIns="38100" rIns="38100" bIns="3810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2B603504-6E22-4C42-91AC-32C2A618892C}"/>
                  </a:ext>
                </a:extLst>
              </p:cNvPr>
              <p:cNvSpPr/>
              <p:nvPr/>
            </p:nvSpPr>
            <p:spPr>
              <a:xfrm>
                <a:off x="0" y="6164849"/>
                <a:ext cx="1762718" cy="693151"/>
              </a:xfrm>
              <a:custGeom>
                <a:avLst/>
                <a:gdLst>
                  <a:gd name="connsiteX0" fmla="*/ 918327 w 1762718"/>
                  <a:gd name="connsiteY0" fmla="*/ 0 h 693151"/>
                  <a:gd name="connsiteX1" fmla="*/ 1762718 w 1762718"/>
                  <a:gd name="connsiteY1" fmla="*/ 536999 h 693151"/>
                  <a:gd name="connsiteX2" fmla="*/ 1694076 w 1762718"/>
                  <a:gd name="connsiteY2" fmla="*/ 636983 h 693151"/>
                  <a:gd name="connsiteX3" fmla="*/ 1654128 w 1762718"/>
                  <a:gd name="connsiteY3" fmla="*/ 693151 h 693151"/>
                  <a:gd name="connsiteX4" fmla="*/ 0 w 1762718"/>
                  <a:gd name="connsiteY4" fmla="*/ 693151 h 693151"/>
                  <a:gd name="connsiteX5" fmla="*/ 0 w 1762718"/>
                  <a:gd name="connsiteY5" fmla="*/ 435839 h 693151"/>
                  <a:gd name="connsiteX6" fmla="*/ 918327 w 1762718"/>
                  <a:gd name="connsiteY6" fmla="*/ 0 h 693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62718" h="693151">
                    <a:moveTo>
                      <a:pt x="918327" y="0"/>
                    </a:moveTo>
                    <a:cubicBezTo>
                      <a:pt x="918327" y="0"/>
                      <a:pt x="1435881" y="272399"/>
                      <a:pt x="1762718" y="536999"/>
                    </a:cubicBezTo>
                    <a:cubicBezTo>
                      <a:pt x="1762718" y="536999"/>
                      <a:pt x="1739324" y="572567"/>
                      <a:pt x="1694076" y="636983"/>
                    </a:cubicBezTo>
                    <a:lnTo>
                      <a:pt x="1654128" y="693151"/>
                    </a:lnTo>
                    <a:lnTo>
                      <a:pt x="0" y="693151"/>
                    </a:lnTo>
                    <a:lnTo>
                      <a:pt x="0" y="435839"/>
                    </a:lnTo>
                    <a:cubicBezTo>
                      <a:pt x="3917" y="435839"/>
                      <a:pt x="420278" y="202320"/>
                      <a:pt x="918327" y="0"/>
                    </a:cubicBezTo>
                    <a:close/>
                  </a:path>
                </a:pathLst>
              </a:custGeom>
              <a:solidFill>
                <a:srgbClr val="D3D3D3">
                  <a:lumMod val="10000"/>
                </a:srgbClr>
              </a:solidFill>
              <a:ln w="12700">
                <a:miter lim="400000"/>
              </a:ln>
            </p:spPr>
            <p:txBody>
              <a:bodyPr wrap="square" lIns="38100" tIns="38100" rIns="38100" bIns="38100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A6E71C1-EA1D-48F8-B6B5-8B9BEC902E04}"/>
                </a:ext>
              </a:extLst>
            </p:cNvPr>
            <p:cNvSpPr/>
            <p:nvPr/>
          </p:nvSpPr>
          <p:spPr>
            <a:xfrm>
              <a:off x="3744670" y="4180331"/>
              <a:ext cx="413906" cy="1035065"/>
            </a:xfrm>
            <a:custGeom>
              <a:avLst/>
              <a:gdLst>
                <a:gd name="connsiteX0" fmla="*/ 0 w 413906"/>
                <a:gd name="connsiteY0" fmla="*/ 0 h 1035065"/>
                <a:gd name="connsiteX1" fmla="*/ 178998 w 413906"/>
                <a:gd name="connsiteY1" fmla="*/ 0 h 1035065"/>
                <a:gd name="connsiteX2" fmla="*/ 319084 w 413906"/>
                <a:gd name="connsiteY2" fmla="*/ 0 h 1035065"/>
                <a:gd name="connsiteX3" fmla="*/ 342432 w 413906"/>
                <a:gd name="connsiteY3" fmla="*/ 0 h 1035065"/>
                <a:gd name="connsiteX4" fmla="*/ 413906 w 413906"/>
                <a:gd name="connsiteY4" fmla="*/ 0 h 1035065"/>
                <a:gd name="connsiteX5" fmla="*/ 413906 w 413906"/>
                <a:gd name="connsiteY5" fmla="*/ 1035065 h 1035065"/>
                <a:gd name="connsiteX6" fmla="*/ 299628 w 413906"/>
                <a:gd name="connsiteY6" fmla="*/ 1035065 h 1035065"/>
                <a:gd name="connsiteX7" fmla="*/ 260715 w 413906"/>
                <a:gd name="connsiteY7" fmla="*/ 1035065 h 1035065"/>
                <a:gd name="connsiteX8" fmla="*/ 0 w 413906"/>
                <a:gd name="connsiteY8" fmla="*/ 867730 h 1035065"/>
                <a:gd name="connsiteX9" fmla="*/ 0 w 413906"/>
                <a:gd name="connsiteY9" fmla="*/ 821056 h 1035065"/>
                <a:gd name="connsiteX10" fmla="*/ 0 w 413906"/>
                <a:gd name="connsiteY10" fmla="*/ 704324 h 1035065"/>
                <a:gd name="connsiteX11" fmla="*/ 0 w 413906"/>
                <a:gd name="connsiteY11" fmla="*/ 583662 h 1035065"/>
                <a:gd name="connsiteX12" fmla="*/ 0 w 413906"/>
                <a:gd name="connsiteY12" fmla="*/ 470859 h 1035065"/>
                <a:gd name="connsiteX13" fmla="*/ 0 w 413906"/>
                <a:gd name="connsiteY13" fmla="*/ 346316 h 1035065"/>
                <a:gd name="connsiteX14" fmla="*/ 0 w 413906"/>
                <a:gd name="connsiteY14" fmla="*/ 233465 h 103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3906" h="1035065">
                  <a:moveTo>
                    <a:pt x="0" y="0"/>
                  </a:moveTo>
                  <a:lnTo>
                    <a:pt x="178998" y="0"/>
                  </a:lnTo>
                  <a:lnTo>
                    <a:pt x="319084" y="0"/>
                  </a:lnTo>
                  <a:lnTo>
                    <a:pt x="342432" y="0"/>
                  </a:lnTo>
                  <a:lnTo>
                    <a:pt x="413906" y="0"/>
                  </a:lnTo>
                  <a:lnTo>
                    <a:pt x="413906" y="1035065"/>
                  </a:lnTo>
                  <a:lnTo>
                    <a:pt x="299628" y="1035065"/>
                  </a:lnTo>
                  <a:lnTo>
                    <a:pt x="260715" y="1035065"/>
                  </a:lnTo>
                  <a:lnTo>
                    <a:pt x="0" y="867730"/>
                  </a:lnTo>
                  <a:lnTo>
                    <a:pt x="0" y="821056"/>
                  </a:lnTo>
                  <a:lnTo>
                    <a:pt x="0" y="704324"/>
                  </a:lnTo>
                  <a:lnTo>
                    <a:pt x="0" y="583662"/>
                  </a:lnTo>
                  <a:lnTo>
                    <a:pt x="0" y="470859"/>
                  </a:lnTo>
                  <a:lnTo>
                    <a:pt x="0" y="346316"/>
                  </a:lnTo>
                  <a:lnTo>
                    <a:pt x="0" y="233465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6393CAE-8CA9-412D-A167-8019A1219223}"/>
                </a:ext>
              </a:extLst>
            </p:cNvPr>
            <p:cNvSpPr/>
            <p:nvPr/>
          </p:nvSpPr>
          <p:spPr>
            <a:xfrm>
              <a:off x="3744670" y="4286976"/>
              <a:ext cx="413906" cy="726018"/>
            </a:xfrm>
            <a:custGeom>
              <a:avLst/>
              <a:gdLst>
                <a:gd name="connsiteX0" fmla="*/ 413906 w 413906"/>
                <a:gd name="connsiteY0" fmla="*/ 505366 h 726018"/>
                <a:gd name="connsiteX1" fmla="*/ 413906 w 413906"/>
                <a:gd name="connsiteY1" fmla="*/ 626279 h 726018"/>
                <a:gd name="connsiteX2" fmla="*/ 321184 w 413906"/>
                <a:gd name="connsiteY2" fmla="*/ 647666 h 726018"/>
                <a:gd name="connsiteX3" fmla="*/ 0 w 413906"/>
                <a:gd name="connsiteY3" fmla="*/ 726018 h 726018"/>
                <a:gd name="connsiteX4" fmla="*/ 0 w 413906"/>
                <a:gd name="connsiteY4" fmla="*/ 714411 h 726018"/>
                <a:gd name="connsiteX5" fmla="*/ 0 w 413906"/>
                <a:gd name="connsiteY5" fmla="*/ 605105 h 726018"/>
                <a:gd name="connsiteX6" fmla="*/ 321184 w 413906"/>
                <a:gd name="connsiteY6" fmla="*/ 526754 h 726018"/>
                <a:gd name="connsiteX7" fmla="*/ 413906 w 413906"/>
                <a:gd name="connsiteY7" fmla="*/ 250559 h 726018"/>
                <a:gd name="connsiteX8" fmla="*/ 413906 w 413906"/>
                <a:gd name="connsiteY8" fmla="*/ 370990 h 726018"/>
                <a:gd name="connsiteX9" fmla="*/ 317018 w 413906"/>
                <a:gd name="connsiteY9" fmla="*/ 393338 h 726018"/>
                <a:gd name="connsiteX10" fmla="*/ 0 w 413906"/>
                <a:gd name="connsiteY10" fmla="*/ 470673 h 726018"/>
                <a:gd name="connsiteX11" fmla="*/ 0 w 413906"/>
                <a:gd name="connsiteY11" fmla="*/ 364214 h 726018"/>
                <a:gd name="connsiteX12" fmla="*/ 0 w 413906"/>
                <a:gd name="connsiteY12" fmla="*/ 349760 h 726018"/>
                <a:gd name="connsiteX13" fmla="*/ 317018 w 413906"/>
                <a:gd name="connsiteY13" fmla="*/ 272425 h 726018"/>
                <a:gd name="connsiteX14" fmla="*/ 379549 w 413906"/>
                <a:gd name="connsiteY14" fmla="*/ 259923 h 726018"/>
                <a:gd name="connsiteX15" fmla="*/ 413906 w 413906"/>
                <a:gd name="connsiteY15" fmla="*/ 0 h 726018"/>
                <a:gd name="connsiteX16" fmla="*/ 413906 w 413906"/>
                <a:gd name="connsiteY16" fmla="*/ 121030 h 726018"/>
                <a:gd name="connsiteX17" fmla="*/ 342035 w 413906"/>
                <a:gd name="connsiteY17" fmla="*/ 139010 h 726018"/>
                <a:gd name="connsiteX18" fmla="*/ 321184 w 413906"/>
                <a:gd name="connsiteY18" fmla="*/ 143155 h 726018"/>
                <a:gd name="connsiteX19" fmla="*/ 0 w 413906"/>
                <a:gd name="connsiteY19" fmla="*/ 221507 h 726018"/>
                <a:gd name="connsiteX20" fmla="*/ 0 w 413906"/>
                <a:gd name="connsiteY20" fmla="*/ 126820 h 726018"/>
                <a:gd name="connsiteX21" fmla="*/ 0 w 413906"/>
                <a:gd name="connsiteY21" fmla="*/ 100594 h 726018"/>
                <a:gd name="connsiteX22" fmla="*/ 321184 w 413906"/>
                <a:gd name="connsiteY22" fmla="*/ 22242 h 7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13906" h="726018">
                  <a:moveTo>
                    <a:pt x="413906" y="505366"/>
                  </a:moveTo>
                  <a:lnTo>
                    <a:pt x="413906" y="626279"/>
                  </a:lnTo>
                  <a:lnTo>
                    <a:pt x="321184" y="647666"/>
                  </a:lnTo>
                  <a:lnTo>
                    <a:pt x="0" y="726018"/>
                  </a:lnTo>
                  <a:lnTo>
                    <a:pt x="0" y="714411"/>
                  </a:lnTo>
                  <a:lnTo>
                    <a:pt x="0" y="605105"/>
                  </a:lnTo>
                  <a:lnTo>
                    <a:pt x="321184" y="526754"/>
                  </a:lnTo>
                  <a:close/>
                  <a:moveTo>
                    <a:pt x="413906" y="250559"/>
                  </a:moveTo>
                  <a:lnTo>
                    <a:pt x="413906" y="370990"/>
                  </a:lnTo>
                  <a:lnTo>
                    <a:pt x="317018" y="393338"/>
                  </a:lnTo>
                  <a:lnTo>
                    <a:pt x="0" y="470673"/>
                  </a:lnTo>
                  <a:lnTo>
                    <a:pt x="0" y="364214"/>
                  </a:lnTo>
                  <a:lnTo>
                    <a:pt x="0" y="349760"/>
                  </a:lnTo>
                  <a:lnTo>
                    <a:pt x="317018" y="272425"/>
                  </a:lnTo>
                  <a:cubicBezTo>
                    <a:pt x="342035" y="268247"/>
                    <a:pt x="362886" y="264102"/>
                    <a:pt x="379549" y="259923"/>
                  </a:cubicBezTo>
                  <a:close/>
                  <a:moveTo>
                    <a:pt x="413906" y="0"/>
                  </a:moveTo>
                  <a:lnTo>
                    <a:pt x="413906" y="121030"/>
                  </a:lnTo>
                  <a:lnTo>
                    <a:pt x="342035" y="139010"/>
                  </a:lnTo>
                  <a:lnTo>
                    <a:pt x="321184" y="143155"/>
                  </a:lnTo>
                  <a:lnTo>
                    <a:pt x="0" y="221507"/>
                  </a:lnTo>
                  <a:lnTo>
                    <a:pt x="0" y="126820"/>
                  </a:lnTo>
                  <a:lnTo>
                    <a:pt x="0" y="100594"/>
                  </a:lnTo>
                  <a:lnTo>
                    <a:pt x="321184" y="22242"/>
                  </a:lnTo>
                  <a:close/>
                </a:path>
              </a:pathLst>
            </a:custGeom>
            <a:solidFill>
              <a:srgbClr val="D3D3D3">
                <a:lumMod val="50000"/>
              </a:srgb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D8F1D8A-C4B6-4AEC-86E9-823143844214}"/>
                </a:ext>
              </a:extLst>
            </p:cNvPr>
            <p:cNvSpPr/>
            <p:nvPr/>
          </p:nvSpPr>
          <p:spPr>
            <a:xfrm>
              <a:off x="3164886" y="1811278"/>
              <a:ext cx="993690" cy="2380726"/>
            </a:xfrm>
            <a:custGeom>
              <a:avLst/>
              <a:gdLst>
                <a:gd name="connsiteX0" fmla="*/ 993690 w 993690"/>
                <a:gd name="connsiteY0" fmla="*/ 0 h 2380726"/>
                <a:gd name="connsiteX1" fmla="*/ 993690 w 993690"/>
                <a:gd name="connsiteY1" fmla="*/ 2380726 h 2380726"/>
                <a:gd name="connsiteX2" fmla="*/ 579792 w 993690"/>
                <a:gd name="connsiteY2" fmla="*/ 2376925 h 2380726"/>
                <a:gd name="connsiteX3" fmla="*/ 494187 w 993690"/>
                <a:gd name="connsiteY3" fmla="*/ 2291260 h 2380726"/>
                <a:gd name="connsiteX4" fmla="*/ 494187 w 993690"/>
                <a:gd name="connsiteY4" fmla="*/ 2166787 h 2380726"/>
                <a:gd name="connsiteX5" fmla="*/ 303531 w 993690"/>
                <a:gd name="connsiteY5" fmla="*/ 1719278 h 2380726"/>
                <a:gd name="connsiteX6" fmla="*/ 0 w 993690"/>
                <a:gd name="connsiteY6" fmla="*/ 999448 h 2380726"/>
                <a:gd name="connsiteX7" fmla="*/ 798423 w 993690"/>
                <a:gd name="connsiteY7" fmla="*/ 19668 h 238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3690" h="2380726">
                  <a:moveTo>
                    <a:pt x="993690" y="0"/>
                  </a:moveTo>
                  <a:lnTo>
                    <a:pt x="993690" y="2380726"/>
                  </a:lnTo>
                  <a:lnTo>
                    <a:pt x="579792" y="2376925"/>
                  </a:lnTo>
                  <a:cubicBezTo>
                    <a:pt x="533078" y="2376925"/>
                    <a:pt x="494187" y="2338007"/>
                    <a:pt x="494187" y="2291260"/>
                  </a:cubicBezTo>
                  <a:lnTo>
                    <a:pt x="494187" y="2166787"/>
                  </a:lnTo>
                  <a:cubicBezTo>
                    <a:pt x="494187" y="1991708"/>
                    <a:pt x="431916" y="1839892"/>
                    <a:pt x="303531" y="1719278"/>
                  </a:cubicBezTo>
                  <a:cubicBezTo>
                    <a:pt x="116718" y="1536371"/>
                    <a:pt x="0" y="1283455"/>
                    <a:pt x="0" y="999448"/>
                  </a:cubicBezTo>
                  <a:cubicBezTo>
                    <a:pt x="0" y="515942"/>
                    <a:pt x="342596" y="112879"/>
                    <a:pt x="798423" y="19668"/>
                  </a:cubicBezTo>
                  <a:close/>
                </a:path>
              </a:pathLst>
            </a:custGeom>
            <a:solidFill>
              <a:srgbClr val="FFC72A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BBD7DC6-2BF0-4981-AF2C-62C23058C481}"/>
                </a:ext>
              </a:extLst>
            </p:cNvPr>
            <p:cNvSpPr/>
            <p:nvPr/>
          </p:nvSpPr>
          <p:spPr>
            <a:xfrm>
              <a:off x="3741910" y="2701090"/>
              <a:ext cx="416666" cy="1488533"/>
            </a:xfrm>
            <a:custGeom>
              <a:avLst/>
              <a:gdLst>
                <a:gd name="connsiteX0" fmla="*/ 351545 w 416666"/>
                <a:gd name="connsiteY0" fmla="*/ 792009 h 1488533"/>
                <a:gd name="connsiteX1" fmla="*/ 351545 w 416666"/>
                <a:gd name="connsiteY1" fmla="*/ 1488533 h 1488533"/>
                <a:gd name="connsiteX2" fmla="*/ 328200 w 416666"/>
                <a:gd name="connsiteY2" fmla="*/ 1488533 h 1488533"/>
                <a:gd name="connsiteX3" fmla="*/ 188111 w 416666"/>
                <a:gd name="connsiteY3" fmla="*/ 1488533 h 1488533"/>
                <a:gd name="connsiteX4" fmla="*/ 188111 w 416666"/>
                <a:gd name="connsiteY4" fmla="*/ 823127 h 1488533"/>
                <a:gd name="connsiteX5" fmla="*/ 416666 w 416666"/>
                <a:gd name="connsiteY5" fmla="*/ 536982 h 1488533"/>
                <a:gd name="connsiteX6" fmla="*/ 416666 w 416666"/>
                <a:gd name="connsiteY6" fmla="*/ 696466 h 1488533"/>
                <a:gd name="connsiteX7" fmla="*/ 90838 w 416666"/>
                <a:gd name="connsiteY7" fmla="*/ 760892 h 1488533"/>
                <a:gd name="connsiteX8" fmla="*/ 1333 w 416666"/>
                <a:gd name="connsiteY8" fmla="*/ 698588 h 1488533"/>
                <a:gd name="connsiteX9" fmla="*/ 59705 w 416666"/>
                <a:gd name="connsiteY9" fmla="*/ 609099 h 1488533"/>
                <a:gd name="connsiteX10" fmla="*/ 416666 w 416666"/>
                <a:gd name="connsiteY10" fmla="*/ 272979 h 1488533"/>
                <a:gd name="connsiteX11" fmla="*/ 416666 w 416666"/>
                <a:gd name="connsiteY11" fmla="*/ 432632 h 1488533"/>
                <a:gd name="connsiteX12" fmla="*/ 94712 w 416666"/>
                <a:gd name="connsiteY12" fmla="*/ 496289 h 1488533"/>
                <a:gd name="connsiteX13" fmla="*/ 5227 w 416666"/>
                <a:gd name="connsiteY13" fmla="*/ 433985 h 1488533"/>
                <a:gd name="connsiteX14" fmla="*/ 24678 w 416666"/>
                <a:gd name="connsiteY14" fmla="*/ 363953 h 1488533"/>
                <a:gd name="connsiteX15" fmla="*/ 40234 w 416666"/>
                <a:gd name="connsiteY15" fmla="*/ 352292 h 1488533"/>
                <a:gd name="connsiteX16" fmla="*/ 44128 w 416666"/>
                <a:gd name="connsiteY16" fmla="*/ 348428 h 1488533"/>
                <a:gd name="connsiteX17" fmla="*/ 63599 w 416666"/>
                <a:gd name="connsiteY17" fmla="*/ 340632 h 1488533"/>
                <a:gd name="connsiteX18" fmla="*/ 304855 w 416666"/>
                <a:gd name="connsiteY18" fmla="*/ 293921 h 1488533"/>
                <a:gd name="connsiteX19" fmla="*/ 416666 w 416666"/>
                <a:gd name="connsiteY19" fmla="*/ 0 h 1488533"/>
                <a:gd name="connsiteX20" fmla="*/ 416666 w 416666"/>
                <a:gd name="connsiteY20" fmla="*/ 159463 h 1488533"/>
                <a:gd name="connsiteX21" fmla="*/ 90838 w 416666"/>
                <a:gd name="connsiteY21" fmla="*/ 223889 h 1488533"/>
                <a:gd name="connsiteX22" fmla="*/ 1333 w 416666"/>
                <a:gd name="connsiteY22" fmla="*/ 161654 h 1488533"/>
                <a:gd name="connsiteX23" fmla="*/ 63599 w 416666"/>
                <a:gd name="connsiteY23" fmla="*/ 72165 h 1488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16666" h="1488533">
                  <a:moveTo>
                    <a:pt x="351545" y="792009"/>
                  </a:moveTo>
                  <a:lnTo>
                    <a:pt x="351545" y="1488533"/>
                  </a:lnTo>
                  <a:lnTo>
                    <a:pt x="328200" y="1488533"/>
                  </a:lnTo>
                  <a:lnTo>
                    <a:pt x="188111" y="1488533"/>
                  </a:lnTo>
                  <a:lnTo>
                    <a:pt x="188111" y="823127"/>
                  </a:lnTo>
                  <a:close/>
                  <a:moveTo>
                    <a:pt x="416666" y="536982"/>
                  </a:moveTo>
                  <a:lnTo>
                    <a:pt x="416666" y="696466"/>
                  </a:lnTo>
                  <a:lnTo>
                    <a:pt x="90838" y="760892"/>
                  </a:lnTo>
                  <a:cubicBezTo>
                    <a:pt x="51916" y="768689"/>
                    <a:pt x="9101" y="741435"/>
                    <a:pt x="1333" y="698588"/>
                  </a:cubicBezTo>
                  <a:cubicBezTo>
                    <a:pt x="-6456" y="659673"/>
                    <a:pt x="20783" y="616895"/>
                    <a:pt x="59705" y="609099"/>
                  </a:cubicBezTo>
                  <a:close/>
                  <a:moveTo>
                    <a:pt x="416666" y="272979"/>
                  </a:moveTo>
                  <a:lnTo>
                    <a:pt x="416666" y="432632"/>
                  </a:lnTo>
                  <a:lnTo>
                    <a:pt x="94712" y="496289"/>
                  </a:lnTo>
                  <a:cubicBezTo>
                    <a:pt x="51916" y="504085"/>
                    <a:pt x="13015" y="476832"/>
                    <a:pt x="5227" y="433985"/>
                  </a:cubicBezTo>
                  <a:cubicBezTo>
                    <a:pt x="1333" y="406800"/>
                    <a:pt x="9101" y="383410"/>
                    <a:pt x="24678" y="363953"/>
                  </a:cubicBezTo>
                  <a:cubicBezTo>
                    <a:pt x="28572" y="360089"/>
                    <a:pt x="32466" y="356225"/>
                    <a:pt x="40234" y="352292"/>
                  </a:cubicBezTo>
                  <a:cubicBezTo>
                    <a:pt x="40234" y="352292"/>
                    <a:pt x="44128" y="352292"/>
                    <a:pt x="44128" y="348428"/>
                  </a:cubicBezTo>
                  <a:cubicBezTo>
                    <a:pt x="51916" y="344496"/>
                    <a:pt x="55811" y="344496"/>
                    <a:pt x="63599" y="340632"/>
                  </a:cubicBezTo>
                  <a:cubicBezTo>
                    <a:pt x="145296" y="325038"/>
                    <a:pt x="223138" y="309514"/>
                    <a:pt x="304855" y="293921"/>
                  </a:cubicBezTo>
                  <a:close/>
                  <a:moveTo>
                    <a:pt x="416666" y="0"/>
                  </a:moveTo>
                  <a:lnTo>
                    <a:pt x="416666" y="159463"/>
                  </a:lnTo>
                  <a:lnTo>
                    <a:pt x="90838" y="223889"/>
                  </a:lnTo>
                  <a:cubicBezTo>
                    <a:pt x="51916" y="231686"/>
                    <a:pt x="9101" y="204432"/>
                    <a:pt x="1333" y="161654"/>
                  </a:cubicBezTo>
                  <a:cubicBezTo>
                    <a:pt x="-6456" y="122740"/>
                    <a:pt x="20783" y="79892"/>
                    <a:pt x="63599" y="72165"/>
                  </a:cubicBezTo>
                  <a:close/>
                </a:path>
              </a:pathLst>
            </a:custGeom>
            <a:solidFill>
              <a:srgbClr val="FFCC4C">
                <a:lumMod val="40000"/>
                <a:lumOff val="60000"/>
              </a:srgb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1613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A8E363-93D0-5B48-A54C-B761CC487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9000" y="540932"/>
            <a:ext cx="10854000" cy="5760000"/>
          </a:xfrm>
          <a:prstGeom prst="rect">
            <a:avLst/>
          </a:prstGeom>
          <a:solidFill>
            <a:srgbClr val="69A3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06753B-44CD-8E45-8B32-5885DC91A1D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648173" y="3294791"/>
            <a:ext cx="5460847" cy="83099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Extra Slides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87D6E2-F033-5447-B02B-F1F9422C1FDE}"/>
              </a:ext>
            </a:extLst>
          </p:cNvPr>
          <p:cNvSpPr txBox="1"/>
          <p:nvPr/>
        </p:nvSpPr>
        <p:spPr>
          <a:xfrm>
            <a:off x="2712720" y="4565865"/>
            <a:ext cx="5246716" cy="10119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28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B2EBE1-3074-A34E-8F12-04967FBB5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2801630" y="4380266"/>
            <a:ext cx="25082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3">
            <a:extLst>
              <a:ext uri="{FF2B5EF4-FFF2-40B4-BE49-F238E27FC236}">
                <a16:creationId xmlns:a16="http://schemas.microsoft.com/office/drawing/2014/main" id="{312ED2B8-FF75-6E12-F854-E80AF3B9173E}"/>
              </a:ext>
            </a:extLst>
          </p:cNvPr>
          <p:cNvSpPr txBox="1">
            <a:spLocks/>
          </p:cNvSpPr>
          <p:nvPr/>
        </p:nvSpPr>
        <p:spPr>
          <a:xfrm>
            <a:off x="2659363" y="4508220"/>
            <a:ext cx="5460847" cy="5232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I thought you might ask…</a:t>
            </a:r>
          </a:p>
        </p:txBody>
      </p:sp>
    </p:spTree>
    <p:extLst>
      <p:ext uri="{BB962C8B-B14F-4D97-AF65-F5344CB8AC3E}">
        <p14:creationId xmlns:p14="http://schemas.microsoft.com/office/powerpoint/2010/main" val="3944472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9" y="471442"/>
            <a:ext cx="6434402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Canadian Enrolment Trends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E1D81B2-4138-A77B-19F6-06C89EE157B4}"/>
              </a:ext>
            </a:extLst>
          </p:cNvPr>
          <p:cNvSpPr txBox="1">
            <a:spLocks/>
          </p:cNvSpPr>
          <p:nvPr/>
        </p:nvSpPr>
        <p:spPr>
          <a:xfrm>
            <a:off x="1717396" y="943160"/>
            <a:ext cx="8445331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dirty="0"/>
              <a:t>Female Participation Over Time – Grade 12 Physics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8D105E-704F-5A4A-5B72-00510F95C4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631"/>
          <a:stretch/>
        </p:blipFill>
        <p:spPr>
          <a:xfrm>
            <a:off x="0" y="1318304"/>
            <a:ext cx="9830228" cy="53522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AA5B92-ADB3-F474-3D0A-FFB7ED56893C}"/>
              </a:ext>
            </a:extLst>
          </p:cNvPr>
          <p:cNvSpPr txBox="1"/>
          <p:nvPr/>
        </p:nvSpPr>
        <p:spPr>
          <a:xfrm>
            <a:off x="83859" y="2270235"/>
            <a:ext cx="461665" cy="32975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CA" dirty="0">
                <a:ea typeface="Lato" panose="020B0604020202020204" pitchFamily="34" charset="0"/>
                <a:cs typeface="Lato" panose="020B0604020202020204" pitchFamily="34" charset="0"/>
              </a:rPr>
              <a:t>Percentage of Female Students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8F06D24-2D50-1263-B076-EE3D2BF3B034}"/>
              </a:ext>
            </a:extLst>
          </p:cNvPr>
          <p:cNvGrpSpPr/>
          <p:nvPr/>
        </p:nvGrpSpPr>
        <p:grpSpPr>
          <a:xfrm>
            <a:off x="9712749" y="5170015"/>
            <a:ext cx="2479251" cy="1200329"/>
            <a:chOff x="9628481" y="4520475"/>
            <a:chExt cx="2479251" cy="1200329"/>
          </a:xfrm>
        </p:grpSpPr>
        <p:sp>
          <p:nvSpPr>
            <p:cNvPr id="4" name="Right Brace 3">
              <a:extLst>
                <a:ext uri="{FF2B5EF4-FFF2-40B4-BE49-F238E27FC236}">
                  <a16:creationId xmlns:a16="http://schemas.microsoft.com/office/drawing/2014/main" id="{560BA2C1-3AFA-D777-BA96-D5D1AA005F1F}"/>
                </a:ext>
              </a:extLst>
            </p:cNvPr>
            <p:cNvSpPr/>
            <p:nvPr/>
          </p:nvSpPr>
          <p:spPr>
            <a:xfrm>
              <a:off x="9628481" y="4593516"/>
              <a:ext cx="247426" cy="1054249"/>
            </a:xfrm>
            <a:prstGeom prst="rightBrace">
              <a:avLst>
                <a:gd name="adj1" fmla="val 36044"/>
                <a:gd name="adj2" fmla="val 5051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64E1541-F376-2C17-807E-AB22E3EC752F}"/>
                </a:ext>
              </a:extLst>
            </p:cNvPr>
            <p:cNvSpPr txBox="1"/>
            <p:nvPr/>
          </p:nvSpPr>
          <p:spPr>
            <a:xfrm>
              <a:off x="10000135" y="4520475"/>
              <a:ext cx="210759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/>
                <a:t>3 of Canada’s 4 largest provinces are the lowest (62.5% of Canada)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6BD3A68-CF0C-92B4-9BD7-5E4588467912}"/>
              </a:ext>
            </a:extLst>
          </p:cNvPr>
          <p:cNvGrpSpPr/>
          <p:nvPr/>
        </p:nvGrpSpPr>
        <p:grpSpPr>
          <a:xfrm>
            <a:off x="8019438" y="2775288"/>
            <a:ext cx="1869569" cy="984679"/>
            <a:chOff x="7817691" y="2630245"/>
            <a:chExt cx="1869569" cy="98467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1929391-6537-7937-D2BE-E030B3C0D557}"/>
                </a:ext>
              </a:extLst>
            </p:cNvPr>
            <p:cNvSpPr/>
            <p:nvPr/>
          </p:nvSpPr>
          <p:spPr>
            <a:xfrm>
              <a:off x="7817691" y="2974489"/>
              <a:ext cx="1489934" cy="640435"/>
            </a:xfrm>
            <a:prstGeom prst="round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A340D81-BBD8-9C6D-805B-50E9588DA293}"/>
                </a:ext>
              </a:extLst>
            </p:cNvPr>
            <p:cNvCxnSpPr>
              <a:stCxn id="8" idx="0"/>
            </p:cNvCxnSpPr>
            <p:nvPr/>
          </p:nvCxnSpPr>
          <p:spPr>
            <a:xfrm flipV="1">
              <a:off x="8562658" y="2630245"/>
              <a:ext cx="5808" cy="34424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5F924A3-295B-3DB9-9739-ED20ABEB4112}"/>
                </a:ext>
              </a:extLst>
            </p:cNvPr>
            <p:cNvCxnSpPr/>
            <p:nvPr/>
          </p:nvCxnSpPr>
          <p:spPr>
            <a:xfrm>
              <a:off x="8541142" y="2630245"/>
              <a:ext cx="1146118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6B9E931-AC87-7089-6E6E-22F583BC3548}"/>
              </a:ext>
            </a:extLst>
          </p:cNvPr>
          <p:cNvSpPr txBox="1"/>
          <p:nvPr/>
        </p:nvSpPr>
        <p:spPr>
          <a:xfrm>
            <a:off x="9830228" y="2355739"/>
            <a:ext cx="21075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The two provinces with distinctly different course pathways</a:t>
            </a:r>
          </a:p>
        </p:txBody>
      </p:sp>
    </p:spTree>
    <p:extLst>
      <p:ext uri="{BB962C8B-B14F-4D97-AF65-F5344CB8AC3E}">
        <p14:creationId xmlns:p14="http://schemas.microsoft.com/office/powerpoint/2010/main" val="394217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9" y="471442"/>
            <a:ext cx="6434402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Ontario Enrolment Trends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E1D81B2-4138-A77B-19F6-06C89EE157B4}"/>
              </a:ext>
            </a:extLst>
          </p:cNvPr>
          <p:cNvSpPr txBox="1">
            <a:spLocks/>
          </p:cNvSpPr>
          <p:nvPr/>
        </p:nvSpPr>
        <p:spPr>
          <a:xfrm>
            <a:off x="1717396" y="943160"/>
            <a:ext cx="8445331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dirty="0"/>
              <a:t>Female Proportion Over Time – Grade 11 Biology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AA71CB-5CA6-1873-B3F1-D01FB51F3F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753"/>
          <a:stretch/>
        </p:blipFill>
        <p:spPr>
          <a:xfrm>
            <a:off x="680457" y="1317811"/>
            <a:ext cx="10831085" cy="584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842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>
            <a:extLst>
              <a:ext uri="{FF2B5EF4-FFF2-40B4-BE49-F238E27FC236}">
                <a16:creationId xmlns:a16="http://schemas.microsoft.com/office/drawing/2014/main" id="{01E2D18A-4E2C-475D-B9CB-010C23985D37}"/>
              </a:ext>
            </a:extLst>
          </p:cNvPr>
          <p:cNvSpPr txBox="1">
            <a:spLocks/>
          </p:cNvSpPr>
          <p:nvPr/>
        </p:nvSpPr>
        <p:spPr>
          <a:xfrm>
            <a:off x="1372779" y="471442"/>
            <a:ext cx="6434402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Data Visualization Project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15BAA1-975B-E3CF-022C-70FDB0600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018" y="1644375"/>
            <a:ext cx="7691181" cy="433687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48E2028-48D9-232B-4376-92E25CF54F74}"/>
              </a:ext>
            </a:extLst>
          </p:cNvPr>
          <p:cNvSpPr txBox="1">
            <a:spLocks/>
          </p:cNvSpPr>
          <p:nvPr/>
        </p:nvSpPr>
        <p:spPr>
          <a:xfrm>
            <a:off x="554219" y="1929893"/>
            <a:ext cx="3312800" cy="400771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Interactive web app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Let’s visitors explore stats nationwide (for different STEM courses)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Data also available for individual provinces (for all STEM courses we have)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6247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9" y="471442"/>
            <a:ext cx="7072222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Check Out The Visualization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681EC0-4EC5-A2CE-1545-C476C27F2E24}"/>
              </a:ext>
            </a:extLst>
          </p:cNvPr>
          <p:cNvSpPr txBox="1">
            <a:spLocks/>
          </p:cNvSpPr>
          <p:nvPr/>
        </p:nvSpPr>
        <p:spPr>
          <a:xfrm>
            <a:off x="1595257" y="2318945"/>
            <a:ext cx="9001485" cy="1940411"/>
          </a:xfrm>
          <a:prstGeom prst="rect">
            <a:avLst/>
          </a:prstGeom>
          <a:noFill/>
          <a:ln w="57150">
            <a:solidFill>
              <a:srgbClr val="69A3B9"/>
            </a:solidFill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2800" dirty="0"/>
              <a:t>Visit:</a:t>
            </a:r>
            <a:endParaRPr lang="en-CA" sz="2000" dirty="0"/>
          </a:p>
          <a:p>
            <a:pPr>
              <a:defRPr/>
            </a:pPr>
            <a:endParaRPr lang="en-US" sz="1800" dirty="0"/>
          </a:p>
          <a:p>
            <a:pPr algn="ctr">
              <a:defRPr/>
            </a:pPr>
            <a:r>
              <a:rPr lang="en-US" sz="4800" dirty="0"/>
              <a:t>https://tinyurl.com/STEMviz</a:t>
            </a:r>
          </a:p>
        </p:txBody>
      </p:sp>
    </p:spTree>
    <p:extLst>
      <p:ext uri="{BB962C8B-B14F-4D97-AF65-F5344CB8AC3E}">
        <p14:creationId xmlns:p14="http://schemas.microsoft.com/office/powerpoint/2010/main" val="420802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A8E363-93D0-5B48-A54C-B761CC487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9000" y="540932"/>
            <a:ext cx="10854000" cy="5760000"/>
          </a:xfrm>
          <a:prstGeom prst="rect">
            <a:avLst/>
          </a:prstGeom>
          <a:solidFill>
            <a:srgbClr val="C20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06753B-44CD-8E45-8B32-5885DC91A1D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648173" y="3294791"/>
            <a:ext cx="5722104" cy="83099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How are we doing?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87D6E2-F033-5447-B02B-F1F9422C1FDE}"/>
              </a:ext>
            </a:extLst>
          </p:cNvPr>
          <p:cNvSpPr txBox="1"/>
          <p:nvPr/>
        </p:nvSpPr>
        <p:spPr>
          <a:xfrm>
            <a:off x="2712720" y="4565865"/>
            <a:ext cx="5246716" cy="10119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28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B2EBE1-3074-A34E-8F12-04967FBB5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2801630" y="4380266"/>
            <a:ext cx="25082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3">
            <a:extLst>
              <a:ext uri="{FF2B5EF4-FFF2-40B4-BE49-F238E27FC236}">
                <a16:creationId xmlns:a16="http://schemas.microsoft.com/office/drawing/2014/main" id="{9F796ABE-DA7F-FDCF-E081-B221BCBAC6AB}"/>
              </a:ext>
            </a:extLst>
          </p:cNvPr>
          <p:cNvSpPr txBox="1">
            <a:spLocks/>
          </p:cNvSpPr>
          <p:nvPr/>
        </p:nvSpPr>
        <p:spPr>
          <a:xfrm>
            <a:off x="2648173" y="4508220"/>
            <a:ext cx="5722104" cy="95410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The gender gap in Canada’s high schools over time</a:t>
            </a:r>
          </a:p>
        </p:txBody>
      </p:sp>
    </p:spTree>
    <p:extLst>
      <p:ext uri="{BB962C8B-B14F-4D97-AF65-F5344CB8AC3E}">
        <p14:creationId xmlns:p14="http://schemas.microsoft.com/office/powerpoint/2010/main" val="3059047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9" y="471442"/>
            <a:ext cx="6434402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School Enrolment Dataset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E1D81B2-4138-A77B-19F6-06C89EE157B4}"/>
              </a:ext>
            </a:extLst>
          </p:cNvPr>
          <p:cNvSpPr txBox="1">
            <a:spLocks/>
          </p:cNvSpPr>
          <p:nvPr/>
        </p:nvSpPr>
        <p:spPr>
          <a:xfrm>
            <a:off x="276298" y="1170666"/>
            <a:ext cx="4769038" cy="53861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Obtained 3-11 years of data from Ministries of Education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Reported total male and total female enrolments for all publicly funded secondary schools in each province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Data included grade 10-12 university stream Science and Math Courses required for undergraduate admissions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</p:txBody>
      </p:sp>
      <p:pic>
        <p:nvPicPr>
          <p:cNvPr id="37" name="Picture 36" descr="A picture containing text, screenshot, font, colorfulness&#10;&#10;Description automatically generated">
            <a:extLst>
              <a:ext uri="{FF2B5EF4-FFF2-40B4-BE49-F238E27FC236}">
                <a16:creationId xmlns:a16="http://schemas.microsoft.com/office/drawing/2014/main" id="{32D41ED1-B34B-F06D-00E5-3151D156E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154" y="2033482"/>
            <a:ext cx="7098362" cy="27144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B36277-387C-0AB4-3BB7-5C968A7B9CAA}"/>
              </a:ext>
            </a:extLst>
          </p:cNvPr>
          <p:cNvSpPr txBox="1"/>
          <p:nvPr/>
        </p:nvSpPr>
        <p:spPr>
          <a:xfrm>
            <a:off x="5248361" y="4969750"/>
            <a:ext cx="6503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Data collected for the following courses (or equivalents)</a:t>
            </a:r>
          </a:p>
        </p:txBody>
      </p:sp>
    </p:spTree>
    <p:extLst>
      <p:ext uri="{BB962C8B-B14F-4D97-AF65-F5344CB8AC3E}">
        <p14:creationId xmlns:p14="http://schemas.microsoft.com/office/powerpoint/2010/main" val="1339233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450D85A-A0F1-681B-E1B8-927684E7B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71" y="1497827"/>
            <a:ext cx="9806047" cy="536017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9" y="471442"/>
            <a:ext cx="6434402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Canadian Enrolment Trends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E1D81B2-4138-A77B-19F6-06C89EE157B4}"/>
              </a:ext>
            </a:extLst>
          </p:cNvPr>
          <p:cNvSpPr txBox="1">
            <a:spLocks/>
          </p:cNvSpPr>
          <p:nvPr/>
        </p:nvSpPr>
        <p:spPr>
          <a:xfrm>
            <a:off x="1717396" y="943160"/>
            <a:ext cx="8261223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dirty="0"/>
              <a:t>Female Participation Over Time – Grade 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010D80-7B2C-2E22-4632-B786E43D0D72}"/>
              </a:ext>
            </a:extLst>
          </p:cNvPr>
          <p:cNvSpPr txBox="1"/>
          <p:nvPr/>
        </p:nvSpPr>
        <p:spPr>
          <a:xfrm>
            <a:off x="227589" y="2270235"/>
            <a:ext cx="461665" cy="32975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CA" dirty="0">
                <a:ea typeface="Lato" panose="020B0604020202020204" pitchFamily="34" charset="0"/>
                <a:cs typeface="Lato" panose="020B0604020202020204" pitchFamily="34" charset="0"/>
              </a:rPr>
              <a:t>Percentage of Female Students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B0C8A3-281E-EC42-9264-A081EAFC0A5C}"/>
              </a:ext>
            </a:extLst>
          </p:cNvPr>
          <p:cNvSpPr txBox="1"/>
          <p:nvPr/>
        </p:nvSpPr>
        <p:spPr>
          <a:xfrm>
            <a:off x="4151100" y="6529116"/>
            <a:ext cx="774047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dirty="0">
                <a:ea typeface="Lato" panose="020B0604020202020204" pitchFamily="34" charset="0"/>
                <a:cs typeface="Lato" panose="020B0604020202020204" pitchFamily="34" charset="0"/>
              </a:rPr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2459033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9" y="471442"/>
            <a:ext cx="6434402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Canadian Enrolment Trends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E1D81B2-4138-A77B-19F6-06C89EE157B4}"/>
              </a:ext>
            </a:extLst>
          </p:cNvPr>
          <p:cNvSpPr txBox="1">
            <a:spLocks/>
          </p:cNvSpPr>
          <p:nvPr/>
        </p:nvSpPr>
        <p:spPr>
          <a:xfrm>
            <a:off x="1717396" y="943160"/>
            <a:ext cx="8261223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dirty="0"/>
              <a:t>Female Participation Over Time – Grade 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62F6B9-1183-35E4-7B67-5425F3E4D7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751"/>
          <a:stretch/>
        </p:blipFill>
        <p:spPr>
          <a:xfrm>
            <a:off x="227589" y="1404453"/>
            <a:ext cx="9276664" cy="545354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F02F434-A616-872D-1BAA-8505B7DB24CB}"/>
              </a:ext>
            </a:extLst>
          </p:cNvPr>
          <p:cNvGrpSpPr/>
          <p:nvPr/>
        </p:nvGrpSpPr>
        <p:grpSpPr>
          <a:xfrm>
            <a:off x="9628481" y="4520475"/>
            <a:ext cx="2479251" cy="1200329"/>
            <a:chOff x="9628481" y="4520475"/>
            <a:chExt cx="2479251" cy="1200329"/>
          </a:xfrm>
        </p:grpSpPr>
        <p:sp>
          <p:nvSpPr>
            <p:cNvPr id="2" name="Right Brace 1">
              <a:extLst>
                <a:ext uri="{FF2B5EF4-FFF2-40B4-BE49-F238E27FC236}">
                  <a16:creationId xmlns:a16="http://schemas.microsoft.com/office/drawing/2014/main" id="{4B550232-CF99-6F3A-AB44-2C616E39C1F1}"/>
                </a:ext>
              </a:extLst>
            </p:cNvPr>
            <p:cNvSpPr/>
            <p:nvPr/>
          </p:nvSpPr>
          <p:spPr>
            <a:xfrm>
              <a:off x="9628481" y="4593516"/>
              <a:ext cx="247426" cy="1054249"/>
            </a:xfrm>
            <a:prstGeom prst="rightBrace">
              <a:avLst>
                <a:gd name="adj1" fmla="val 36044"/>
                <a:gd name="adj2" fmla="val 5051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C20AB73-CF70-6EF7-62E9-810F6917BB23}"/>
                </a:ext>
              </a:extLst>
            </p:cNvPr>
            <p:cNvSpPr txBox="1"/>
            <p:nvPr/>
          </p:nvSpPr>
          <p:spPr>
            <a:xfrm>
              <a:off x="10000135" y="4520475"/>
              <a:ext cx="210759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/>
                <a:t>3 of Canada’s 4 largest provinces are the lowest (62.5% of Canada)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4C705BD-BDB0-3D80-9339-B6372119F638}"/>
              </a:ext>
            </a:extLst>
          </p:cNvPr>
          <p:cNvGrpSpPr/>
          <p:nvPr/>
        </p:nvGrpSpPr>
        <p:grpSpPr>
          <a:xfrm>
            <a:off x="7817691" y="2630245"/>
            <a:ext cx="1869569" cy="984679"/>
            <a:chOff x="7817691" y="2630245"/>
            <a:chExt cx="1869569" cy="984679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39DFC53-FFCF-D21C-EFD8-025F374C3893}"/>
                </a:ext>
              </a:extLst>
            </p:cNvPr>
            <p:cNvSpPr/>
            <p:nvPr/>
          </p:nvSpPr>
          <p:spPr>
            <a:xfrm>
              <a:off x="7817691" y="2974489"/>
              <a:ext cx="1489934" cy="640435"/>
            </a:xfrm>
            <a:prstGeom prst="round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B5025A-C288-A2A4-B507-C608EA75F310}"/>
                </a:ext>
              </a:extLst>
            </p:cNvPr>
            <p:cNvCxnSpPr>
              <a:stCxn id="5" idx="0"/>
            </p:cNvCxnSpPr>
            <p:nvPr/>
          </p:nvCxnSpPr>
          <p:spPr>
            <a:xfrm flipV="1">
              <a:off x="8562658" y="2630245"/>
              <a:ext cx="5808" cy="34424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D9F1EC4-50FB-BD87-3C9D-4CEA4C5C597E}"/>
                </a:ext>
              </a:extLst>
            </p:cNvPr>
            <p:cNvCxnSpPr/>
            <p:nvPr/>
          </p:nvCxnSpPr>
          <p:spPr>
            <a:xfrm>
              <a:off x="8541142" y="2630245"/>
              <a:ext cx="1146118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75FBC4B-C079-7991-F5CC-E05B657C78D4}"/>
              </a:ext>
            </a:extLst>
          </p:cNvPr>
          <p:cNvSpPr txBox="1"/>
          <p:nvPr/>
        </p:nvSpPr>
        <p:spPr>
          <a:xfrm>
            <a:off x="9628481" y="2210696"/>
            <a:ext cx="25635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The two provinces with distinctly different course pathways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4E1348-6EC8-3A42-6E9A-3B4EFC9F9FDF}"/>
              </a:ext>
            </a:extLst>
          </p:cNvPr>
          <p:cNvSpPr txBox="1"/>
          <p:nvPr/>
        </p:nvSpPr>
        <p:spPr>
          <a:xfrm>
            <a:off x="227589" y="2270235"/>
            <a:ext cx="461665" cy="32975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CA" dirty="0">
                <a:ea typeface="Lato" panose="020B0604020202020204" pitchFamily="34" charset="0"/>
                <a:cs typeface="Lato" panose="020B0604020202020204" pitchFamily="34" charset="0"/>
              </a:rPr>
              <a:t>Percentage of Female Students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18C166-BC1D-CD22-865B-AD8543FD6454}"/>
              </a:ext>
            </a:extLst>
          </p:cNvPr>
          <p:cNvSpPr txBox="1"/>
          <p:nvPr/>
        </p:nvSpPr>
        <p:spPr>
          <a:xfrm>
            <a:off x="4151100" y="6529116"/>
            <a:ext cx="774047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dirty="0">
                <a:ea typeface="Lato" panose="020B0604020202020204" pitchFamily="34" charset="0"/>
                <a:cs typeface="Lato" panose="020B0604020202020204" pitchFamily="34" charset="0"/>
              </a:rPr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198239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8" y="471441"/>
            <a:ext cx="8782687" cy="101311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High School Curricula Differences</a:t>
            </a:r>
          </a:p>
        </p:txBody>
      </p:sp>
      <p:graphicFrame>
        <p:nvGraphicFramePr>
          <p:cNvPr id="2" name="Table 10">
            <a:extLst>
              <a:ext uri="{FF2B5EF4-FFF2-40B4-BE49-F238E27FC236}">
                <a16:creationId xmlns:a16="http://schemas.microsoft.com/office/drawing/2014/main" id="{6B6879AD-1ABF-72A3-285C-D2BEBBCEEB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811640"/>
              </p:ext>
            </p:extLst>
          </p:nvPr>
        </p:nvGraphicFramePr>
        <p:xfrm>
          <a:off x="1170358" y="1703990"/>
          <a:ext cx="9208545" cy="26044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9515">
                  <a:extLst>
                    <a:ext uri="{9D8B030D-6E8A-4147-A177-3AD203B41FA5}">
                      <a16:colId xmlns:a16="http://schemas.microsoft.com/office/drawing/2014/main" val="2113198938"/>
                    </a:ext>
                  </a:extLst>
                </a:gridCol>
                <a:gridCol w="3069515">
                  <a:extLst>
                    <a:ext uri="{9D8B030D-6E8A-4147-A177-3AD203B41FA5}">
                      <a16:colId xmlns:a16="http://schemas.microsoft.com/office/drawing/2014/main" val="3379369962"/>
                    </a:ext>
                  </a:extLst>
                </a:gridCol>
                <a:gridCol w="3069515">
                  <a:extLst>
                    <a:ext uri="{9D8B030D-6E8A-4147-A177-3AD203B41FA5}">
                      <a16:colId xmlns:a16="http://schemas.microsoft.com/office/drawing/2014/main" val="915382318"/>
                    </a:ext>
                  </a:extLst>
                </a:gridCol>
              </a:tblGrid>
              <a:tr h="592768">
                <a:tc>
                  <a:txBody>
                    <a:bodyPr/>
                    <a:lstStyle/>
                    <a:p>
                      <a:pPr algn="ctr"/>
                      <a:r>
                        <a:rPr lang="en-CA" sz="3200" b="1" dirty="0"/>
                        <a:t>Quebec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3200" b="1" dirty="0"/>
                        <a:t>Overlap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3200" b="1" dirty="0"/>
                        <a:t>Saskatchewan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7230015"/>
                  </a:ext>
                </a:extLst>
              </a:tr>
              <a:tr h="1796511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en-CA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CA" dirty="0"/>
                        <a:t>Gr. 11 Physics and Chemistry both required for most </a:t>
                      </a:r>
                      <a:r>
                        <a:rPr lang="en-CA" sz="1800" b="0" dirty="0">
                          <a:solidFill>
                            <a:sysClr val="windowText" lastClr="000000"/>
                          </a:solidFill>
                        </a:rPr>
                        <a:t>CÉGEP science programs</a:t>
                      </a:r>
                      <a:endParaRPr lang="en-CA" b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en-CA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CA" dirty="0"/>
                        <a:t>Mandatory Grade 10 Science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en-CA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CA" dirty="0"/>
                        <a:t>Reduced Grade 11 Science courses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en-CA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en-CA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CA" dirty="0"/>
                        <a:t>One gr. 11/12 science course required for graduation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CA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4133607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925D89EF-155F-D496-45F7-8D7CB3937ED5}"/>
              </a:ext>
            </a:extLst>
          </p:cNvPr>
          <p:cNvGrpSpPr/>
          <p:nvPr/>
        </p:nvGrpSpPr>
        <p:grpSpPr>
          <a:xfrm>
            <a:off x="1170357" y="4527877"/>
            <a:ext cx="9208545" cy="1901872"/>
            <a:chOff x="1170357" y="4527877"/>
            <a:chExt cx="9208545" cy="1901872"/>
          </a:xfrm>
        </p:grpSpPr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B0C49E5F-6A48-D2EB-A888-30DF12F2C881}"/>
                </a:ext>
              </a:extLst>
            </p:cNvPr>
            <p:cNvSpPr/>
            <p:nvPr/>
          </p:nvSpPr>
          <p:spPr>
            <a:xfrm rot="5400000">
              <a:off x="5427696" y="270538"/>
              <a:ext cx="693868" cy="9208545"/>
            </a:xfrm>
            <a:prstGeom prst="rightBrace">
              <a:avLst>
                <a:gd name="adj1" fmla="val 64147"/>
                <a:gd name="adj2" fmla="val 5000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E663018-5B29-F595-4F22-B15074282D9B}"/>
                </a:ext>
              </a:extLst>
            </p:cNvPr>
            <p:cNvSpPr txBox="1"/>
            <p:nvPr/>
          </p:nvSpPr>
          <p:spPr>
            <a:xfrm>
              <a:off x="3827868" y="5475642"/>
              <a:ext cx="427560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b="1" dirty="0"/>
                <a:t>Lead to reduced choice for students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984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8" y="471442"/>
            <a:ext cx="8217911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Evidence for Negative Self-Selection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BD9CA3-6C28-D7C2-50D7-1177C2A18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808" y="1368636"/>
            <a:ext cx="5016663" cy="49025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266FC2-ED79-72A2-7FB2-F7719E8DFEFA}"/>
              </a:ext>
            </a:extLst>
          </p:cNvPr>
          <p:cNvSpPr txBox="1"/>
          <p:nvPr/>
        </p:nvSpPr>
        <p:spPr>
          <a:xfrm>
            <a:off x="1624911" y="6271207"/>
            <a:ext cx="342445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CA" sz="2000" b="1" dirty="0" err="1">
                <a:ea typeface="Lato" panose="020B0604020202020204" pitchFamily="34" charset="0"/>
                <a:cs typeface="Lato" panose="020B0604020202020204" pitchFamily="34" charset="0"/>
              </a:rPr>
              <a:t>Stoet</a:t>
            </a:r>
            <a:r>
              <a:rPr lang="en-CA" sz="2000" b="1" dirty="0">
                <a:ea typeface="Lato" panose="020B0604020202020204" pitchFamily="34" charset="0"/>
                <a:cs typeface="Lato" panose="020B0604020202020204" pitchFamily="34" charset="0"/>
              </a:rPr>
              <a:t> &amp; Geary (2018)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D3AF6C-ABD5-7D82-0E5A-BF60602E4F00}"/>
              </a:ext>
            </a:extLst>
          </p:cNvPr>
          <p:cNvSpPr txBox="1"/>
          <p:nvPr/>
        </p:nvSpPr>
        <p:spPr>
          <a:xfrm>
            <a:off x="6346531" y="2418456"/>
            <a:ext cx="4867836" cy="23083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CA" sz="3600" dirty="0">
                <a:ea typeface="Lato" panose="020B0604020202020204" pitchFamily="34" charset="0"/>
                <a:cs typeface="Lato" panose="020B0604020202020204" pitchFamily="34" charset="0"/>
              </a:rPr>
              <a:t>Countries with higher levels of gender equity have larger gender gaps in STEM</a:t>
            </a:r>
          </a:p>
        </p:txBody>
      </p:sp>
    </p:spTree>
    <p:extLst>
      <p:ext uri="{BB962C8B-B14F-4D97-AF65-F5344CB8AC3E}">
        <p14:creationId xmlns:p14="http://schemas.microsoft.com/office/powerpoint/2010/main" val="394749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B302DFF-BCCE-2439-6751-F7938216927A}"/>
              </a:ext>
            </a:extLst>
          </p:cNvPr>
          <p:cNvSpPr txBox="1">
            <a:spLocks/>
          </p:cNvSpPr>
          <p:nvPr/>
        </p:nvSpPr>
        <p:spPr>
          <a:xfrm>
            <a:off x="1383288" y="471442"/>
            <a:ext cx="8217911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Evidence for Negative Self-Selection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C48F47-F30F-9B99-7893-DCE8BF6C2187}"/>
              </a:ext>
            </a:extLst>
          </p:cNvPr>
          <p:cNvSpPr txBox="1"/>
          <p:nvPr/>
        </p:nvSpPr>
        <p:spPr>
          <a:xfrm>
            <a:off x="1840632" y="6106257"/>
            <a:ext cx="342445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CA" sz="2000" b="1" dirty="0">
                <a:ea typeface="Lato" panose="020B0604020202020204" pitchFamily="34" charset="0"/>
                <a:cs typeface="Lato" panose="020B0604020202020204" pitchFamily="34" charset="0"/>
              </a:rPr>
              <a:t>Breda &amp; </a:t>
            </a:r>
            <a:r>
              <a:rPr lang="en-CA" sz="2000" b="1" dirty="0" err="1">
                <a:ea typeface="Lato" panose="020B0604020202020204" pitchFamily="34" charset="0"/>
                <a:cs typeface="Lato" panose="020B0604020202020204" pitchFamily="34" charset="0"/>
              </a:rPr>
              <a:t>Napp</a:t>
            </a:r>
            <a:r>
              <a:rPr lang="en-CA" sz="2000" b="1" dirty="0">
                <a:ea typeface="Lato" panose="020B0604020202020204" pitchFamily="34" charset="0"/>
                <a:cs typeface="Lato" panose="020B0604020202020204" pitchFamily="34" charset="0"/>
              </a:rPr>
              <a:t> (2019)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3C57C6-4752-A2AA-D8ED-4EC0D3143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602" y="1359328"/>
            <a:ext cx="6112517" cy="438525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8D7A1DC-4A71-1BDE-155A-110AFAC55C88}"/>
              </a:ext>
            </a:extLst>
          </p:cNvPr>
          <p:cNvSpPr/>
          <p:nvPr/>
        </p:nvSpPr>
        <p:spPr>
          <a:xfrm>
            <a:off x="796066" y="1359328"/>
            <a:ext cx="3770555" cy="4525105"/>
          </a:xfrm>
          <a:prstGeom prst="roundRect">
            <a:avLst>
              <a:gd name="adj" fmla="val 6627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1228283-6851-18B2-2C91-8F9DB1A89F88}"/>
              </a:ext>
            </a:extLst>
          </p:cNvPr>
          <p:cNvGrpSpPr/>
          <p:nvPr/>
        </p:nvGrpSpPr>
        <p:grpSpPr>
          <a:xfrm>
            <a:off x="7159214" y="1884240"/>
            <a:ext cx="4236720" cy="1015663"/>
            <a:chOff x="7159214" y="1884240"/>
            <a:chExt cx="4236720" cy="101566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3581C61-3029-4FAF-5D83-6506206887A6}"/>
                </a:ext>
              </a:extLst>
            </p:cNvPr>
            <p:cNvSpPr/>
            <p:nvPr/>
          </p:nvSpPr>
          <p:spPr>
            <a:xfrm>
              <a:off x="7159214" y="2097742"/>
              <a:ext cx="332411" cy="338866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F645CC-4141-EBD1-7B6C-E79528F0BC87}"/>
                </a:ext>
              </a:extLst>
            </p:cNvPr>
            <p:cNvSpPr txBox="1"/>
            <p:nvPr/>
          </p:nvSpPr>
          <p:spPr>
            <a:xfrm>
              <a:off x="7640797" y="1884240"/>
              <a:ext cx="3755137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000" dirty="0">
                  <a:ea typeface="Lato" panose="020B0604020202020204" pitchFamily="34" charset="0"/>
                  <a:cs typeface="Lato" panose="020B0604020202020204" pitchFamily="34" charset="0"/>
                </a:rPr>
                <a:t>Large gender gaps persists when at math and reading ability separately </a:t>
              </a:r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8E3E116-CDB0-EC4F-B26E-60A651A3772E}"/>
              </a:ext>
            </a:extLst>
          </p:cNvPr>
          <p:cNvSpPr/>
          <p:nvPr/>
        </p:nvSpPr>
        <p:spPr>
          <a:xfrm>
            <a:off x="4604275" y="1364706"/>
            <a:ext cx="2042498" cy="4525105"/>
          </a:xfrm>
          <a:prstGeom prst="roundRect">
            <a:avLst>
              <a:gd name="adj" fmla="val 13211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0699A1-D364-8707-DDF2-64E877128256}"/>
              </a:ext>
            </a:extLst>
          </p:cNvPr>
          <p:cNvGrpSpPr/>
          <p:nvPr/>
        </p:nvGrpSpPr>
        <p:grpSpPr>
          <a:xfrm>
            <a:off x="7159214" y="3689444"/>
            <a:ext cx="4236719" cy="1323439"/>
            <a:chOff x="7159214" y="3689444"/>
            <a:chExt cx="4236719" cy="1323439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3BA40893-37A3-4160-AE4A-1FA3B5ED4753}"/>
                </a:ext>
              </a:extLst>
            </p:cNvPr>
            <p:cNvSpPr/>
            <p:nvPr/>
          </p:nvSpPr>
          <p:spPr>
            <a:xfrm>
              <a:off x="7159214" y="3858410"/>
              <a:ext cx="332411" cy="338866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AB59AD9-A661-370C-8393-6BE3C91B299A}"/>
                </a:ext>
              </a:extLst>
            </p:cNvPr>
            <p:cNvSpPr txBox="1"/>
            <p:nvPr/>
          </p:nvSpPr>
          <p:spPr>
            <a:xfrm>
              <a:off x="7640796" y="3689444"/>
              <a:ext cx="3755137" cy="132343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000" dirty="0">
                  <a:ea typeface="Lato" panose="020B0604020202020204" pitchFamily="34" charset="0"/>
                  <a:cs typeface="Lato" panose="020B0604020202020204" pitchFamily="34" charset="0"/>
                </a:rPr>
                <a:t>Controlling for the difference in reading vs. math ability accounted for ~75% of the gender gap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843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A8E363-93D0-5B48-A54C-B761CC487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9000" y="540932"/>
            <a:ext cx="10854000" cy="5760000"/>
          </a:xfrm>
          <a:prstGeom prst="rect">
            <a:avLst/>
          </a:prstGeom>
          <a:solidFill>
            <a:srgbClr val="69A3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06753B-44CD-8E45-8B32-5885DC91A1D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659363" y="2489942"/>
            <a:ext cx="4643225" cy="156966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The Impact of Student Choice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87D6E2-F033-5447-B02B-F1F9422C1FDE}"/>
              </a:ext>
            </a:extLst>
          </p:cNvPr>
          <p:cNvSpPr txBox="1"/>
          <p:nvPr/>
        </p:nvSpPr>
        <p:spPr>
          <a:xfrm>
            <a:off x="2712720" y="4565865"/>
            <a:ext cx="5246716" cy="10119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28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B2EBE1-3074-A34E-8F12-04967FBB5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2801630" y="4380266"/>
            <a:ext cx="25082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3">
            <a:extLst>
              <a:ext uri="{FF2B5EF4-FFF2-40B4-BE49-F238E27FC236}">
                <a16:creationId xmlns:a16="http://schemas.microsoft.com/office/drawing/2014/main" id="{312ED2B8-FF75-6E12-F854-E80AF3B9173E}"/>
              </a:ext>
            </a:extLst>
          </p:cNvPr>
          <p:cNvSpPr txBox="1">
            <a:spLocks/>
          </p:cNvSpPr>
          <p:nvPr/>
        </p:nvSpPr>
        <p:spPr>
          <a:xfrm>
            <a:off x="2659363" y="4508220"/>
            <a:ext cx="5460847" cy="95410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Comparing Ontario’s Public and Catholic Schools</a:t>
            </a:r>
          </a:p>
        </p:txBody>
      </p:sp>
    </p:spTree>
    <p:extLst>
      <p:ext uri="{BB962C8B-B14F-4D97-AF65-F5344CB8AC3E}">
        <p14:creationId xmlns:p14="http://schemas.microsoft.com/office/powerpoint/2010/main" val="36176784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0.18.4.1921"/>
  <p:tag name="SLIDO_PRESENTATION_ID" val="00000000-0000-0000-0000-000000000000"/>
  <p:tag name="SLIDO_EVENT_UUID" val="0e11c72d-4c0f-4f96-8201-011c404d3204"/>
  <p:tag name="SLIDO_EVENT_SECTION_UUID" val="db544a3b-2223-4d08-9945-4574be9dd534"/>
</p:tagLst>
</file>

<file path=ppt/theme/theme1.xml><?xml version="1.0" encoding="utf-8"?>
<a:theme xmlns:a="http://schemas.openxmlformats.org/drawingml/2006/main" name="Office Theme">
  <a:themeElements>
    <a:clrScheme name="Custom 4 1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C20430"/>
      </a:accent1>
      <a:accent2>
        <a:srgbClr val="FFC72A"/>
      </a:accent2>
      <a:accent3>
        <a:srgbClr val="69A3B9"/>
      </a:accent3>
      <a:accent4>
        <a:srgbClr val="BDBDBD"/>
      </a:accent4>
      <a:accent5>
        <a:srgbClr val="585759"/>
      </a:accent5>
      <a:accent6>
        <a:srgbClr val="515151"/>
      </a:accent6>
      <a:hlink>
        <a:srgbClr val="828282"/>
      </a:hlink>
      <a:folHlink>
        <a:srgbClr val="A5A5A5"/>
      </a:folHlink>
    </a:clrScheme>
    <a:fontScheme name="Custom 1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A958DEDC2D5C4DB9775EE4566BB966" ma:contentTypeVersion="15" ma:contentTypeDescription="Create a new document." ma:contentTypeScope="" ma:versionID="4205162ff054dbd479f22b6d65794f6c">
  <xsd:schema xmlns:xsd="http://www.w3.org/2001/XMLSchema" xmlns:xs="http://www.w3.org/2001/XMLSchema" xmlns:p="http://schemas.microsoft.com/office/2006/metadata/properties" xmlns:ns3="471cef36-82b7-4951-946c-7d484f1f0794" xmlns:ns4="4152e4b0-9273-4eb3-9219-cbfd475533bd" targetNamespace="http://schemas.microsoft.com/office/2006/metadata/properties" ma:root="true" ma:fieldsID="c467174c302692f6e7e26c2a814df507" ns3:_="" ns4:_="">
    <xsd:import namespace="471cef36-82b7-4951-946c-7d484f1f0794"/>
    <xsd:import namespace="4152e4b0-9273-4eb3-9219-cbfd475533b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1cef36-82b7-4951-946c-7d484f1f07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52e4b0-9273-4eb3-9219-cbfd475533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71cef36-82b7-4951-946c-7d484f1f0794" xsi:nil="true"/>
  </documentManagement>
</p:properties>
</file>

<file path=customXml/itemProps1.xml><?xml version="1.0" encoding="utf-8"?>
<ds:datastoreItem xmlns:ds="http://schemas.openxmlformats.org/officeDocument/2006/customXml" ds:itemID="{EF816966-DE83-499B-907F-A669F36EA3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1cef36-82b7-4951-946c-7d484f1f0794"/>
    <ds:schemaRef ds:uri="4152e4b0-9273-4eb3-9219-cbfd475533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4329226-4820-471D-8312-98D5EE3306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E5B09C-C155-43B3-B6AD-4CAC55DBC9FC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elements/1.1/"/>
    <ds:schemaRef ds:uri="4152e4b0-9273-4eb3-9219-cbfd475533bd"/>
    <ds:schemaRef ds:uri="http://purl.org/dc/dcmitype/"/>
    <ds:schemaRef ds:uri="http://www.w3.org/XML/1998/namespace"/>
    <ds:schemaRef ds:uri="471cef36-82b7-4951-946c-7d484f1f0794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4746</TotalTime>
  <Words>575</Words>
  <Application>Microsoft Office PowerPoint</Application>
  <PresentationFormat>Widescreen</PresentationFormat>
  <Paragraphs>113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Roboto</vt:lpstr>
      <vt:lpstr>Times New Roman</vt:lpstr>
      <vt:lpstr>Wingdings</vt:lpstr>
      <vt:lpstr>Office Theme</vt:lpstr>
      <vt:lpstr>A Canada-wide assessment of the gender gap in high school physics</vt:lpstr>
      <vt:lpstr>How are we doing?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Impact of Student Choice</vt:lpstr>
      <vt:lpstr>PowerPoint Presentation</vt:lpstr>
      <vt:lpstr>PowerPoint Presentation</vt:lpstr>
      <vt:lpstr>PowerPoint Presentation</vt:lpstr>
      <vt:lpstr>PowerPoint Presentation</vt:lpstr>
      <vt:lpstr>Questions, Comments, Thoughts?</vt:lpstr>
      <vt:lpstr>Extra Slides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Harleigh May</dc:creator>
  <cp:lastModifiedBy>Eamonn Corrigan</cp:lastModifiedBy>
  <cp:revision>55</cp:revision>
  <dcterms:created xsi:type="dcterms:W3CDTF">2020-10-02T16:18:25Z</dcterms:created>
  <dcterms:modified xsi:type="dcterms:W3CDTF">2023-06-21T18:39:56Z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lidoAppVersion">
    <vt:lpwstr>0.18.4.1921</vt:lpwstr>
  </property>
  <property fmtid="{D5CDD505-2E9C-101B-9397-08002B2CF9AE}" pid="3" name="ContentTypeId">
    <vt:lpwstr>0x010100F2A958DEDC2D5C4DB9775EE4566BB966</vt:lpwstr>
  </property>
</Properties>
</file>