
<file path=[Content_Types].xml><?xml version="1.0" encoding="utf-8"?>
<Types xmlns="http://schemas.openxmlformats.org/package/2006/content-types">
  <Default Extension="jpeg" ContentType="image/jpeg"/>
  <Default Extension="m4v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8" r:id="rId2"/>
    <p:sldId id="310" r:id="rId3"/>
    <p:sldId id="311" r:id="rId4"/>
    <p:sldId id="313" r:id="rId5"/>
    <p:sldId id="312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08" r:id="rId16"/>
    <p:sldId id="309" r:id="rId17"/>
    <p:sldId id="28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>
          <p15:clr>
            <a:srgbClr val="A4A3A4"/>
          </p15:clr>
        </p15:guide>
        <p15:guide id="2" pos="7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5284"/>
    <a:srgbClr val="F7B830"/>
    <a:srgbClr val="01416E"/>
    <a:srgbClr val="EAAA00"/>
    <a:srgbClr val="003057"/>
    <a:srgbClr val="D9A028"/>
    <a:srgbClr val="FDBF42"/>
    <a:srgbClr val="DBA10A"/>
    <a:srgbClr val="80963A"/>
    <a:srgbClr val="0238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7" autoAdjust="0"/>
    <p:restoredTop sz="95627" autoAdjust="0"/>
  </p:normalViewPr>
  <p:slideViewPr>
    <p:cSldViewPr>
      <p:cViewPr varScale="1">
        <p:scale>
          <a:sx n="63" d="100"/>
          <a:sy n="63" d="100"/>
        </p:scale>
        <p:origin x="1482" y="22"/>
      </p:cViewPr>
      <p:guideLst>
        <p:guide orient="horz" pos="1344"/>
        <p:guide pos="768"/>
      </p:guideLst>
    </p:cSldViewPr>
  </p:slideViewPr>
  <p:outlineViewPr>
    <p:cViewPr>
      <p:scale>
        <a:sx n="33" d="100"/>
        <a:sy n="33" d="100"/>
      </p:scale>
      <p:origin x="0" y="941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1988517060367501E-2"/>
          <c:y val="0.14952196549201799"/>
          <c:w val="0.53115079365079398"/>
          <c:h val="0.73142076502732201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</c:plotArea>
    <c:legend>
      <c:legendPos val="r"/>
      <c:layout>
        <c:manualLayout>
          <c:xMode val="edge"/>
          <c:yMode val="edge"/>
          <c:x val="0.76231053149606298"/>
          <c:y val="0.151262795275591"/>
          <c:w val="0.22102280183726999"/>
          <c:h val="0.6974744094488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988517060367501E-2"/>
          <c:y val="0.14952196549201799"/>
          <c:w val="0.53115079365079398"/>
          <c:h val="0.73142076502732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FDBF4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9CA-49F8-9BF6-1ECB0C06BBA3}"/>
              </c:ext>
            </c:extLst>
          </c:dPt>
          <c:dPt>
            <c:idx val="1"/>
            <c:bubble3D val="0"/>
            <c:spPr>
              <a:solidFill>
                <a:srgbClr val="EAA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9CA-49F8-9BF6-1ECB0C06BBA3}"/>
              </c:ext>
            </c:extLst>
          </c:dPt>
          <c:dPt>
            <c:idx val="2"/>
            <c:bubble3D val="0"/>
            <c:spPr>
              <a:solidFill>
                <a:srgbClr val="D9A02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9CA-49F8-9BF6-1ECB0C06BBA3}"/>
              </c:ext>
            </c:extLst>
          </c:dPt>
          <c:dPt>
            <c:idx val="3"/>
            <c:bubble3D val="0"/>
            <c:spPr>
              <a:solidFill>
                <a:srgbClr val="02528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9CA-49F8-9BF6-1ECB0C06BBA3}"/>
              </c:ext>
            </c:extLst>
          </c:dPt>
          <c:dPt>
            <c:idx val="4"/>
            <c:bubble3D val="0"/>
            <c:spPr>
              <a:solidFill>
                <a:srgbClr val="01416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9CA-49F8-9BF6-1ECB0C06BBA3}"/>
              </c:ext>
            </c:extLst>
          </c:dPt>
          <c:dPt>
            <c:idx val="5"/>
            <c:bubble3D val="0"/>
            <c:spPr>
              <a:solidFill>
                <a:srgbClr val="0030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9CA-49F8-9BF6-1ECB0C06BBA3}"/>
              </c:ext>
            </c:extLst>
          </c:dPt>
          <c:dPt>
            <c:idx val="6"/>
            <c:bubble3D val="0"/>
            <c:spPr>
              <a:solidFill>
                <a:srgbClr val="97B2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9CA-49F8-9BF6-1ECB0C06BBA3}"/>
              </c:ext>
            </c:extLst>
          </c:dPt>
          <c:dPt>
            <c:idx val="7"/>
            <c:bubble3D val="0"/>
            <c:spPr>
              <a:solidFill>
                <a:srgbClr val="80963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99CA-49F8-9BF6-1ECB0C06BBA3}"/>
              </c:ext>
            </c:extLst>
          </c:dPt>
          <c:cat>
            <c:strRef>
              <c:f>Sheet1!$A$2:$A$9</c:f>
              <c:strCache>
                <c:ptCount val="8"/>
                <c:pt idx="0">
                  <c:v>Label A</c:v>
                </c:pt>
                <c:pt idx="1">
                  <c:v>Label B</c:v>
                </c:pt>
                <c:pt idx="2">
                  <c:v>Label C</c:v>
                </c:pt>
                <c:pt idx="3">
                  <c:v>Label D</c:v>
                </c:pt>
                <c:pt idx="4">
                  <c:v>Label E</c:v>
                </c:pt>
                <c:pt idx="5">
                  <c:v>Label F</c:v>
                </c:pt>
                <c:pt idx="6">
                  <c:v>Label G</c:v>
                </c:pt>
                <c:pt idx="7">
                  <c:v>Label 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8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0.5</c:v>
                </c:pt>
                <c:pt idx="6">
                  <c:v>0.5</c:v>
                </c:pt>
                <c:pt idx="7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99CA-49F8-9BF6-1ECB0C06BB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legend>
      <c:legendPos val="r"/>
      <c:layout>
        <c:manualLayout>
          <c:xMode val="edge"/>
          <c:yMode val="edge"/>
          <c:x val="0.76231053149606298"/>
          <c:y val="0.151262795275591"/>
          <c:w val="0.22102280183726999"/>
          <c:h val="0.6974744094488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9884681967945E-2"/>
          <c:y val="0.100341637623166"/>
          <c:w val="0.94801144238992596"/>
          <c:h val="0.731420765027322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DBF4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786-473D-BDC4-40D6F13C554F}"/>
              </c:ext>
            </c:extLst>
          </c:dPt>
          <c:dPt>
            <c:idx val="1"/>
            <c:invertIfNegative val="0"/>
            <c:bubble3D val="0"/>
            <c:spPr>
              <a:solidFill>
                <a:srgbClr val="EAA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786-473D-BDC4-40D6F13C554F}"/>
              </c:ext>
            </c:extLst>
          </c:dPt>
          <c:dPt>
            <c:idx val="2"/>
            <c:invertIfNegative val="0"/>
            <c:bubble3D val="0"/>
            <c:spPr>
              <a:solidFill>
                <a:srgbClr val="D9A02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786-473D-BDC4-40D6F13C554F}"/>
              </c:ext>
            </c:extLst>
          </c:dPt>
          <c:dPt>
            <c:idx val="3"/>
            <c:invertIfNegative val="0"/>
            <c:bubble3D val="0"/>
            <c:spPr>
              <a:solidFill>
                <a:srgbClr val="02528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786-473D-BDC4-40D6F13C554F}"/>
              </c:ext>
            </c:extLst>
          </c:dPt>
          <c:dPt>
            <c:idx val="4"/>
            <c:invertIfNegative val="0"/>
            <c:bubble3D val="0"/>
            <c:spPr>
              <a:solidFill>
                <a:srgbClr val="01416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786-473D-BDC4-40D6F13C554F}"/>
              </c:ext>
            </c:extLst>
          </c:dPt>
          <c:dPt>
            <c:idx val="5"/>
            <c:invertIfNegative val="0"/>
            <c:bubble3D val="0"/>
            <c:spPr>
              <a:solidFill>
                <a:srgbClr val="0030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786-473D-BDC4-40D6F13C554F}"/>
              </c:ext>
            </c:extLst>
          </c:dPt>
          <c:dPt>
            <c:idx val="6"/>
            <c:invertIfNegative val="0"/>
            <c:bubble3D val="0"/>
            <c:spPr>
              <a:solidFill>
                <a:srgbClr val="97B2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786-473D-BDC4-40D6F13C554F}"/>
              </c:ext>
            </c:extLst>
          </c:dPt>
          <c:dPt>
            <c:idx val="7"/>
            <c:invertIfNegative val="0"/>
            <c:bubble3D val="0"/>
            <c:spPr>
              <a:solidFill>
                <a:srgbClr val="80963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786-473D-BDC4-40D6F13C554F}"/>
              </c:ext>
            </c:extLst>
          </c:dPt>
          <c:cat>
            <c:strRef>
              <c:f>Sheet1!$A$2:$A$9</c:f>
              <c:strCache>
                <c:ptCount val="8"/>
                <c:pt idx="0">
                  <c:v>Label A</c:v>
                </c:pt>
                <c:pt idx="1">
                  <c:v>Label B</c:v>
                </c:pt>
                <c:pt idx="2">
                  <c:v>Label C</c:v>
                </c:pt>
                <c:pt idx="3">
                  <c:v>Label D</c:v>
                </c:pt>
                <c:pt idx="4">
                  <c:v>Label E</c:v>
                </c:pt>
                <c:pt idx="5">
                  <c:v>Label F</c:v>
                </c:pt>
                <c:pt idx="6">
                  <c:v>Label G</c:v>
                </c:pt>
                <c:pt idx="7">
                  <c:v>Label 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8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0.5</c:v>
                </c:pt>
                <c:pt idx="6">
                  <c:v>0.5</c:v>
                </c:pt>
                <c:pt idx="7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786-473D-BDC4-40D6F13C55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36735192"/>
        <c:axId val="-2136731512"/>
      </c:barChart>
      <c:catAx>
        <c:axId val="-2136735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 rot="0" vert="horz"/>
          <a:lstStyle/>
          <a:p>
            <a: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defRPr>
            </a:pPr>
            <a:endParaRPr lang="en-US"/>
          </a:p>
        </c:txPr>
        <c:crossAx val="-2136731512"/>
        <c:crosses val="autoZero"/>
        <c:auto val="1"/>
        <c:lblAlgn val="ctr"/>
        <c:lblOffset val="100"/>
        <c:noMultiLvlLbl val="0"/>
      </c:catAx>
      <c:valAx>
        <c:axId val="-21367315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100">
                <a:solidFill>
                  <a:schemeClr val="bg1">
                    <a:lumMod val="65000"/>
                  </a:schemeClr>
                </a:solidFill>
              </a:defRPr>
            </a:pPr>
            <a:endParaRPr lang="en-US"/>
          </a:p>
        </c:txPr>
        <c:crossAx val="-21367351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584D7-EB7E-A741-801F-40F3C41DB6AB}" type="datetime1">
              <a:rPr lang="en-CA" smtClean="0"/>
              <a:t>2023-06-21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FB706-2A7B-344D-A858-2989E074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344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E4249-46BA-BD49-9079-A4A3CC8D694C}" type="datetime1">
              <a:rPr lang="en-CA" smtClean="0"/>
              <a:t>2023-06-21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3C6D4-509A-4847-93E5-035ABE02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86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99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– Gold">
    <p:bg>
      <p:bgPr>
        <a:solidFill>
          <a:srgbClr val="EA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743200"/>
            <a:ext cx="7162800" cy="1295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7000" b="0" spc="-15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19400" y="4038600"/>
            <a:ext cx="35052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1800" b="0" i="0" cap="all" spc="6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 SUPPORTING TEXT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730" y="6248400"/>
            <a:ext cx="120929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23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– Blue">
    <p:bg>
      <p:bgPr>
        <a:solidFill>
          <a:srgbClr val="0030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743200"/>
            <a:ext cx="7162800" cy="1295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7000" b="0" spc="-15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19400" y="4038600"/>
            <a:ext cx="35052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1800" b="0" i="0" cap="all" spc="6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 SUPPORTING TEXT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730" y="6248400"/>
            <a:ext cx="120929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6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Message – BU Campu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362200"/>
            <a:ext cx="7162800" cy="2057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7000" b="0" spc="-15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Small messages have big impact.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209800" y="4572000"/>
            <a:ext cx="50292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2200" b="0" i="0" cap="all" spc="3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SUPPORTING TEXT IF NEEDED </a:t>
            </a:r>
          </a:p>
        </p:txBody>
      </p:sp>
      <p:pic>
        <p:nvPicPr>
          <p:cNvPr id="5" name="Picture 4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42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Message – BU Tower Detail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362200"/>
            <a:ext cx="7162800" cy="2057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7000" b="0" spc="-15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Small messages have big impact.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209800" y="4572000"/>
            <a:ext cx="50292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2200" b="0" i="0" cap="all" spc="3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SUPPORTING TEXT IF NEEDED </a:t>
            </a:r>
          </a:p>
        </p:txBody>
      </p:sp>
      <p:pic>
        <p:nvPicPr>
          <p:cNvPr id="5" name="Picture 4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216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Message – Bobcat Statu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362200"/>
            <a:ext cx="7162800" cy="2057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7000" b="0" spc="-15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Small messages have big impact.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209800" y="4572000"/>
            <a:ext cx="50292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2200" b="0" i="0" cap="all" spc="3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SUPPORTING TEXT IF NEEDED </a:t>
            </a:r>
          </a:p>
        </p:txBody>
      </p:sp>
      <p:pic>
        <p:nvPicPr>
          <p:cNvPr id="5" name="Picture 4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34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– Navy Blue">
    <p:bg>
      <p:bgPr>
        <a:solidFill>
          <a:srgbClr val="0030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600200"/>
            <a:ext cx="7162800" cy="3657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buNone/>
              <a:defRPr sz="5400" b="0" i="1" spc="-150" baseline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/>
              <a:t>“An investment in knowledge always pays the best interest.”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486400"/>
            <a:ext cx="7162800" cy="838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80000"/>
              </a:lnSpc>
              <a:buNone/>
              <a:defRPr sz="1800" b="0" i="1" spc="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– Benjamin Franklin</a:t>
            </a:r>
          </a:p>
        </p:txBody>
      </p:sp>
    </p:spTree>
    <p:extLst>
      <p:ext uri="{BB962C8B-B14F-4D97-AF65-F5344CB8AC3E}">
        <p14:creationId xmlns:p14="http://schemas.microsoft.com/office/powerpoint/2010/main" val="181735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– Gold">
    <p:bg>
      <p:bgPr>
        <a:solidFill>
          <a:srgbClr val="EA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600200"/>
            <a:ext cx="7162800" cy="3657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buNone/>
              <a:defRPr sz="5400" b="0" i="1" spc="-150" baseline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/>
              <a:t>“An investment in knowledge always pays the best interest.”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486400"/>
            <a:ext cx="7162800" cy="838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80000"/>
              </a:lnSpc>
              <a:buNone/>
              <a:defRPr sz="1800" b="0" i="1" spc="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– Benjamin Franklin</a:t>
            </a:r>
          </a:p>
        </p:txBody>
      </p:sp>
    </p:spTree>
    <p:extLst>
      <p:ext uri="{BB962C8B-B14F-4D97-AF65-F5344CB8AC3E}">
        <p14:creationId xmlns:p14="http://schemas.microsoft.com/office/powerpoint/2010/main" val="1154616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– Dark Gre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600200"/>
            <a:ext cx="7162800" cy="3657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buNone/>
              <a:defRPr sz="5400" b="0" i="1" spc="-150" baseline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/>
              <a:t>“An investment in knowledge always pays the best interest.”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486400"/>
            <a:ext cx="7162800" cy="838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80000"/>
              </a:lnSpc>
              <a:buNone/>
              <a:defRPr sz="1800" b="0" i="1" spc="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– Benjamin Franklin</a:t>
            </a:r>
          </a:p>
        </p:txBody>
      </p:sp>
      <p:pic>
        <p:nvPicPr>
          <p:cNvPr id="6" name="Picture 5" descr="Brandon-University-Chevron-–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8436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– 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600200"/>
            <a:ext cx="7162800" cy="3657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buNone/>
              <a:defRPr sz="5400" b="0" i="1" spc="-150" baseline="0">
                <a:solidFill>
                  <a:schemeClr val="tx1">
                    <a:lumMod val="85000"/>
                    <a:lumOff val="15000"/>
                  </a:schemeClr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/>
              <a:t>“An investment in knowledge always pays the best interest.”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486400"/>
            <a:ext cx="7162800" cy="838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80000"/>
              </a:lnSpc>
              <a:buNone/>
              <a:defRPr sz="1800" b="0" i="1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– Benjamin Franklin</a:t>
            </a:r>
          </a:p>
        </p:txBody>
      </p:sp>
      <p:pic>
        <p:nvPicPr>
          <p:cNvPr id="6" name="Picture 5" descr="Brandon-University-Chevron-–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58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066800"/>
            <a:ext cx="6858000" cy="3505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buNone/>
              <a:defRPr sz="7200" b="0" spc="-150" baseline="0">
                <a:solidFill>
                  <a:srgbClr val="EAAA00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Thanks.</a:t>
            </a:r>
            <a:br>
              <a:rPr lang="en-US" dirty="0"/>
            </a:br>
            <a:r>
              <a:rPr lang="en-US" dirty="0"/>
              <a:t>Any Questions?</a:t>
            </a:r>
          </a:p>
        </p:txBody>
      </p:sp>
      <p:pic>
        <p:nvPicPr>
          <p:cNvPr id="10" name="Picture 9" descr="Brandon-University-Vertical-Logo---2-Colour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940311"/>
            <a:ext cx="2131423" cy="536689"/>
          </a:xfrm>
          <a:prstGeom prst="rect">
            <a:avLst/>
          </a:prstGeom>
        </p:spPr>
      </p:pic>
      <p:pic>
        <p:nvPicPr>
          <p:cNvPr id="7" name="Picture 6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4400" y="4401609"/>
            <a:ext cx="2989288" cy="253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66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 userDrawn="1">
            <p:extLst>
              <p:ext uri="{D42A27DB-BD31-4B8C-83A1-F6EECF244321}">
                <p14:modId xmlns:p14="http://schemas.microsoft.com/office/powerpoint/2010/main" val="29296593"/>
              </p:ext>
            </p:extLst>
          </p:nvPr>
        </p:nvGraphicFramePr>
        <p:xfrm>
          <a:off x="1219200" y="1676400"/>
          <a:ext cx="6781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8" descr="Brandon-University-Vertical-Logo---2-Colour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31" y="6248400"/>
            <a:ext cx="1210492" cy="304800"/>
          </a:xfrm>
          <a:prstGeom prst="rect">
            <a:avLst/>
          </a:prstGeom>
        </p:spPr>
      </p:pic>
      <p:pic>
        <p:nvPicPr>
          <p:cNvPr id="6" name="Picture 5" descr="Brandon-University-Chevron-–-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876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066800"/>
            <a:ext cx="6858000" cy="3505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buNone/>
              <a:defRPr sz="7200" b="0" spc="-150" baseline="0">
                <a:solidFill>
                  <a:srgbClr val="EAAA00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This is the Presentation Title</a:t>
            </a:r>
          </a:p>
        </p:txBody>
      </p:sp>
      <p:pic>
        <p:nvPicPr>
          <p:cNvPr id="8" name="Picture 7" descr="Brandon-University-Vertical-Logo---2-Colour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940311"/>
            <a:ext cx="2131423" cy="536689"/>
          </a:xfrm>
          <a:prstGeom prst="rect">
            <a:avLst/>
          </a:prstGeom>
        </p:spPr>
      </p:pic>
      <p:pic>
        <p:nvPicPr>
          <p:cNvPr id="7" name="Picture 6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4400" y="4401609"/>
            <a:ext cx="2989288" cy="253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0" spc="-150" baseline="0">
                <a:solidFill>
                  <a:srgbClr val="00305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Slide Title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905000"/>
            <a:ext cx="6858000" cy="3962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u="none"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Slide content goes here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  <a:p>
            <a:pPr lvl="0"/>
            <a:endParaRPr lang="en-US" dirty="0"/>
          </a:p>
        </p:txBody>
      </p:sp>
      <p:pic>
        <p:nvPicPr>
          <p:cNvPr id="7" name="Picture 6" descr="Brandon-University-Vertical-Logo---2-Colour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31" y="6248400"/>
            <a:ext cx="1210492" cy="304800"/>
          </a:xfrm>
          <a:prstGeom prst="rect">
            <a:avLst/>
          </a:prstGeom>
        </p:spPr>
      </p:pic>
      <p:pic>
        <p:nvPicPr>
          <p:cNvPr id="9" name="Picture 8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88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495800" y="3657600"/>
            <a:ext cx="25908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 i="0" u="none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Place image in this area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0" spc="-150" baseline="0">
                <a:solidFill>
                  <a:srgbClr val="00305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Slide Title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905000"/>
            <a:ext cx="2209800" cy="3962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u="none"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Slide content goes here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  <a:p>
            <a:pPr lvl="0"/>
            <a:endParaRPr lang="en-US" dirty="0"/>
          </a:p>
        </p:txBody>
      </p:sp>
      <p:pic>
        <p:nvPicPr>
          <p:cNvPr id="11" name="Picture 10" descr="Brandon-University-Vertical-Logo---2-Colour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31" y="6248400"/>
            <a:ext cx="1210492" cy="304800"/>
          </a:xfrm>
          <a:prstGeom prst="rect">
            <a:avLst/>
          </a:prstGeom>
        </p:spPr>
      </p:pic>
      <p:pic>
        <p:nvPicPr>
          <p:cNvPr id="14" name="Picture 13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2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 userDrawn="1">
            <p:extLst>
              <p:ext uri="{D42A27DB-BD31-4B8C-83A1-F6EECF244321}">
                <p14:modId xmlns:p14="http://schemas.microsoft.com/office/powerpoint/2010/main" val="3262410005"/>
              </p:ext>
            </p:extLst>
          </p:nvPr>
        </p:nvGraphicFramePr>
        <p:xfrm>
          <a:off x="1219200" y="1676400"/>
          <a:ext cx="6781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0" spc="-150" baseline="0">
                <a:solidFill>
                  <a:srgbClr val="00305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Chart Title</a:t>
            </a:r>
          </a:p>
        </p:txBody>
      </p:sp>
      <p:pic>
        <p:nvPicPr>
          <p:cNvPr id="9" name="Picture 8" descr="Brandon-University-Vertical-Logo---2-Colour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31" y="6248400"/>
            <a:ext cx="1210492" cy="304800"/>
          </a:xfrm>
          <a:prstGeom prst="rect">
            <a:avLst/>
          </a:prstGeom>
        </p:spPr>
      </p:pic>
      <p:pic>
        <p:nvPicPr>
          <p:cNvPr id="6" name="Picture 5" descr="Brandon-University-Chevron-–-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96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 userDrawn="1">
            <p:extLst>
              <p:ext uri="{D42A27DB-BD31-4B8C-83A1-F6EECF244321}">
                <p14:modId xmlns:p14="http://schemas.microsoft.com/office/powerpoint/2010/main" val="1280131666"/>
              </p:ext>
            </p:extLst>
          </p:nvPr>
        </p:nvGraphicFramePr>
        <p:xfrm>
          <a:off x="838200" y="1676400"/>
          <a:ext cx="716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0" spc="-150" baseline="0">
                <a:solidFill>
                  <a:srgbClr val="00305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Chart Title</a:t>
            </a:r>
          </a:p>
        </p:txBody>
      </p:sp>
      <p:pic>
        <p:nvPicPr>
          <p:cNvPr id="9" name="Picture 8" descr="Brandon-University-Vertical-Logo---2-Colour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31" y="6248400"/>
            <a:ext cx="1210492" cy="304800"/>
          </a:xfrm>
          <a:prstGeom prst="rect">
            <a:avLst/>
          </a:prstGeom>
        </p:spPr>
      </p:pic>
      <p:pic>
        <p:nvPicPr>
          <p:cNvPr id="7" name="Picture 6" descr="Brandon-University-Chevron-–-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46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with messag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76200" y="4114800"/>
            <a:ext cx="5257800" cy="1219200"/>
          </a:xfrm>
          <a:prstGeom prst="rect">
            <a:avLst/>
          </a:prstGeom>
          <a:solidFill>
            <a:srgbClr val="EAAA00"/>
          </a:solidFill>
          <a:ln>
            <a:noFill/>
          </a:ln>
        </p:spPr>
        <p:txBody>
          <a:bodyPr lIns="756000" anchor="ctr"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u="none" spc="0" baseline="0">
                <a:solidFill>
                  <a:schemeClr val="bg1"/>
                </a:solidFill>
                <a:latin typeface="Calibri"/>
                <a:cs typeface="Calibri"/>
              </a:defRPr>
            </a:lvl1pPr>
            <a:lvl2pPr marL="457200" indent="0">
              <a:buFontTx/>
              <a:buNone/>
              <a:defRPr/>
            </a:lvl2pPr>
            <a:lvl3pPr marL="0" indent="0" algn="l">
              <a:spcBef>
                <a:spcPts val="0"/>
              </a:spcBef>
              <a:buFontTx/>
              <a:buNone/>
              <a:defRPr baseline="0">
                <a:solidFill>
                  <a:schemeClr val="bg1"/>
                </a:solidFill>
                <a:latin typeface="Calibri"/>
                <a:cs typeface="Calibri"/>
              </a:defRPr>
            </a:lvl3pPr>
          </a:lstStyle>
          <a:p>
            <a:pPr lvl="2"/>
            <a:r>
              <a:rPr lang="en-US" dirty="0"/>
              <a:t>Insert image &gt; right click on image &gt; arrange &gt; send to back</a:t>
            </a:r>
          </a:p>
        </p:txBody>
      </p:sp>
    </p:spTree>
    <p:extLst>
      <p:ext uri="{BB962C8B-B14F-4D97-AF65-F5344CB8AC3E}">
        <p14:creationId xmlns:p14="http://schemas.microsoft.com/office/powerpoint/2010/main" val="43176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with messa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76200" y="4114800"/>
            <a:ext cx="9220200" cy="1219200"/>
          </a:xfrm>
          <a:prstGeom prst="rect">
            <a:avLst/>
          </a:prstGeom>
          <a:solidFill>
            <a:srgbClr val="EAAA00">
              <a:alpha val="90000"/>
            </a:srgbClr>
          </a:solidFill>
          <a:ln>
            <a:noFill/>
          </a:ln>
        </p:spPr>
        <p:txBody>
          <a:bodyPr lIns="756000" rIns="180000" anchor="ctr"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u="none" spc="0" baseline="0">
                <a:solidFill>
                  <a:schemeClr val="bg1"/>
                </a:solidFill>
                <a:latin typeface="Calibri"/>
                <a:cs typeface="Calibri"/>
              </a:defRPr>
            </a:lvl1pPr>
            <a:lvl2pPr marL="457200" indent="0">
              <a:buFontTx/>
              <a:buNone/>
              <a:defRPr/>
            </a:lvl2pPr>
            <a:lvl3pPr marL="0" indent="0" algn="l">
              <a:spcBef>
                <a:spcPts val="0"/>
              </a:spcBef>
              <a:buFontTx/>
              <a:buNone/>
              <a:defRPr baseline="0">
                <a:solidFill>
                  <a:schemeClr val="bg1"/>
                </a:solidFill>
                <a:latin typeface="Calibri"/>
                <a:cs typeface="Calibri"/>
              </a:defRPr>
            </a:lvl3pPr>
          </a:lstStyle>
          <a:p>
            <a:pPr lvl="2"/>
            <a:r>
              <a:rPr lang="en-US" dirty="0"/>
              <a:t>Insert image &gt; right click on image &gt; arrange &gt; send to back</a:t>
            </a:r>
          </a:p>
        </p:txBody>
      </p:sp>
    </p:spTree>
    <p:extLst>
      <p:ext uri="{BB962C8B-B14F-4D97-AF65-F5344CB8AC3E}">
        <p14:creationId xmlns:p14="http://schemas.microsoft.com/office/powerpoint/2010/main" val="2814972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59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55" r:id="rId3"/>
    <p:sldLayoutId id="2147483661" r:id="rId4"/>
    <p:sldLayoutId id="2147483683" r:id="rId5"/>
    <p:sldLayoutId id="2147483686" r:id="rId6"/>
    <p:sldLayoutId id="2147483687" r:id="rId7"/>
    <p:sldLayoutId id="2147483684" r:id="rId8"/>
    <p:sldLayoutId id="2147483685" r:id="rId9"/>
    <p:sldLayoutId id="2147483671" r:id="rId10"/>
    <p:sldLayoutId id="2147483679" r:id="rId11"/>
    <p:sldLayoutId id="2147483675" r:id="rId12"/>
    <p:sldLayoutId id="2147483678" r:id="rId13"/>
    <p:sldLayoutId id="2147483677" r:id="rId14"/>
    <p:sldLayoutId id="2147483668" r:id="rId15"/>
    <p:sldLayoutId id="2147483690" r:id="rId16"/>
    <p:sldLayoutId id="2147483680" r:id="rId17"/>
    <p:sldLayoutId id="2147483682" r:id="rId18"/>
    <p:sldLayoutId id="2147483681" r:id="rId1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4v"/><Relationship Id="rId1" Type="http://schemas.microsoft.com/office/2007/relationships/media" Target="../media/media2.m4v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143000" y="457200"/>
            <a:ext cx="6858000" cy="2057400"/>
          </a:xfrm>
        </p:spPr>
        <p:txBody>
          <a:bodyPr/>
          <a:lstStyle/>
          <a:p>
            <a:r>
              <a:rPr lang="en-US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Laboratory Exercise Illustrating Mean Error</a:t>
            </a:r>
            <a:endParaRPr lang="en-US" sz="6000" dirty="0"/>
          </a:p>
        </p:txBody>
      </p:sp>
      <p:pic>
        <p:nvPicPr>
          <p:cNvPr id="4" name="Picture 3" descr="A couple of men looking at a computer&#10;&#10;Description automatically generated with low confidence">
            <a:extLst>
              <a:ext uri="{FF2B5EF4-FFF2-40B4-BE49-F238E27FC236}">
                <a16:creationId xmlns:a16="http://schemas.microsoft.com/office/drawing/2014/main" id="{08288BC1-4F51-1047-523F-3EFC66C6E1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733" y="2881312"/>
            <a:ext cx="5198533" cy="29241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6DA847-9B9C-C628-C109-EABFB44A0137}"/>
              </a:ext>
            </a:extLst>
          </p:cNvPr>
          <p:cNvSpPr txBox="1"/>
          <p:nvPr/>
        </p:nvSpPr>
        <p:spPr>
          <a:xfrm>
            <a:off x="3124200" y="2258258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1416E"/>
                </a:solidFill>
              </a:rPr>
              <a:t>Todd Fugleberg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A7F707-E389-7EED-897C-3FA865ED063A}"/>
              </a:ext>
            </a:extLst>
          </p:cNvPr>
          <p:cNvSpPr txBox="1"/>
          <p:nvPr/>
        </p:nvSpPr>
        <p:spPr>
          <a:xfrm>
            <a:off x="2895600" y="5943600"/>
            <a:ext cx="27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CAP Conference 2023 - DPE</a:t>
            </a:r>
          </a:p>
        </p:txBody>
      </p:sp>
    </p:spTree>
    <p:extLst>
      <p:ext uri="{BB962C8B-B14F-4D97-AF65-F5344CB8AC3E}">
        <p14:creationId xmlns:p14="http://schemas.microsoft.com/office/powerpoint/2010/main" val="4074624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54A296B-C661-62DF-C673-F794DBDD1DAD}"/>
              </a:ext>
            </a:extLst>
          </p:cNvPr>
          <p:cNvSpPr txBox="1">
            <a:spLocks/>
          </p:cNvSpPr>
          <p:nvPr/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/>
              <a:t>Taking Data</a:t>
            </a:r>
          </a:p>
        </p:txBody>
      </p:sp>
      <p:pic>
        <p:nvPicPr>
          <p:cNvPr id="4" name="Run7_Widescreen_3times">
            <a:hlinkClick r:id="" action="ppaction://media"/>
            <a:extLst>
              <a:ext uri="{FF2B5EF4-FFF2-40B4-BE49-F238E27FC236}">
                <a16:creationId xmlns:a16="http://schemas.microsoft.com/office/drawing/2014/main" id="{65CDB1A6-BB19-03DA-6A6E-97CC0E183BB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25683" y="2134118"/>
            <a:ext cx="6292634" cy="353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48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54A296B-C661-62DF-C673-F794DBDD1DAD}"/>
              </a:ext>
            </a:extLst>
          </p:cNvPr>
          <p:cNvSpPr txBox="1">
            <a:spLocks/>
          </p:cNvSpPr>
          <p:nvPr/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/>
              <a:t>Single Run Analysis</a:t>
            </a:r>
          </a:p>
        </p:txBody>
      </p:sp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62795AAE-401C-DA20-6D5F-54E0323F5C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6814" y="2232318"/>
            <a:ext cx="6566341" cy="335773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435683F-070F-5C88-AC82-7C290CF2C43D}"/>
              </a:ext>
            </a:extLst>
          </p:cNvPr>
          <p:cNvSpPr/>
          <p:nvPr/>
        </p:nvSpPr>
        <p:spPr>
          <a:xfrm>
            <a:off x="3276599" y="3733799"/>
            <a:ext cx="460513" cy="102903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12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9A3DBB-A92D-4195-27A6-3F1D6EB94C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Standard Deviation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BA22C4-9D8B-4977-1C57-86D50C211B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Mean value:                                 32.13 cm</a:t>
            </a:r>
          </a:p>
          <a:p>
            <a:r>
              <a:rPr lang="en-US" dirty="0"/>
              <a:t>Standard Deviation:                      0.16 cm </a:t>
            </a:r>
          </a:p>
          <a:p>
            <a:r>
              <a:rPr lang="en-US" dirty="0"/>
              <a:t>Range:                                           31.97 cm   -  32.29 cm</a:t>
            </a:r>
          </a:p>
          <a:p>
            <a:r>
              <a:rPr lang="en-US" dirty="0"/>
              <a:t>Counts within 1 S.D:                    </a:t>
            </a:r>
          </a:p>
          <a:p>
            <a:r>
              <a:rPr lang="en-US" dirty="0"/>
              <a:t>58+71+85+68+75+82+66+58 = 563</a:t>
            </a:r>
          </a:p>
          <a:p>
            <a:r>
              <a:rPr lang="en-US" dirty="0"/>
              <a:t>Total Counts:                                 837</a:t>
            </a:r>
          </a:p>
          <a:p>
            <a:r>
              <a:rPr lang="en-US" dirty="0"/>
              <a:t>Frac of counts within 1 S.D. :     0.673  ~ 0.68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31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54A296B-C661-62DF-C673-F794DBDD1DAD}"/>
              </a:ext>
            </a:extLst>
          </p:cNvPr>
          <p:cNvSpPr txBox="1">
            <a:spLocks/>
          </p:cNvSpPr>
          <p:nvPr/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/>
              <a:t>Multiple Data Sets</a:t>
            </a:r>
          </a:p>
        </p:txBody>
      </p:sp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7EB96CAC-8946-9E76-68F4-3C92015A00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223" y="2206487"/>
            <a:ext cx="7091918" cy="339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274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32B1465F-1848-69D9-8C24-D206D16605E3}"/>
              </a:ext>
            </a:extLst>
          </p:cNvPr>
          <p:cNvSpPr txBox="1">
            <a:spLocks/>
          </p:cNvSpPr>
          <p:nvPr/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/>
              <a:t>Comparison of Multiple Runs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717585-565F-9F36-A634-7FF5DAD46B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1694"/>
              </p:ext>
            </p:extLst>
          </p:nvPr>
        </p:nvGraphicFramePr>
        <p:xfrm>
          <a:off x="744141" y="1783795"/>
          <a:ext cx="7655718" cy="2042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6792">
                  <a:extLst>
                    <a:ext uri="{9D8B030D-6E8A-4147-A177-3AD203B41FA5}">
                      <a16:colId xmlns:a16="http://schemas.microsoft.com/office/drawing/2014/main" val="1618733196"/>
                    </a:ext>
                  </a:extLst>
                </a:gridCol>
                <a:gridCol w="1899642">
                  <a:extLst>
                    <a:ext uri="{9D8B030D-6E8A-4147-A177-3AD203B41FA5}">
                      <a16:colId xmlns:a16="http://schemas.microsoft.com/office/drawing/2014/main" val="1978477864"/>
                    </a:ext>
                  </a:extLst>
                </a:gridCol>
                <a:gridCol w="1899642">
                  <a:extLst>
                    <a:ext uri="{9D8B030D-6E8A-4147-A177-3AD203B41FA5}">
                      <a16:colId xmlns:a16="http://schemas.microsoft.com/office/drawing/2014/main" val="786151291"/>
                    </a:ext>
                  </a:extLst>
                </a:gridCol>
                <a:gridCol w="1899642">
                  <a:extLst>
                    <a:ext uri="{9D8B030D-6E8A-4147-A177-3AD203B41FA5}">
                      <a16:colId xmlns:a16="http://schemas.microsoft.com/office/drawing/2014/main" val="17590737"/>
                    </a:ext>
                  </a:extLst>
                </a:gridCol>
              </a:tblGrid>
              <a:tr h="351234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Run #5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Run #6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Run #7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49081134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Mean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32.11 cm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32.08 cm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32.13 cm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5930339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Total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1157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1079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837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0833356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Standard Deviation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0.28 cm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0.34 cm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0.16 cm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889647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Mean Error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0.005 cm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0.010 cm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0.008 cm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3170717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Mean – Mean Error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32.105 cm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32.07 cm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32.122 cm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1821982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Mean + Mean Error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32.115 cm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32.09 cm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32.138 cm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4078174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1BBB183-5719-3F91-682C-917C7F33F53F}"/>
              </a:ext>
            </a:extLst>
          </p:cNvPr>
          <p:cNvSpPr txBox="1"/>
          <p:nvPr/>
        </p:nvSpPr>
        <p:spPr>
          <a:xfrm>
            <a:off x="1447800" y="4191000"/>
            <a:ext cx="6248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dirty="0"/>
              <a:t>Runs #5  and #7 </a:t>
            </a:r>
            <a:r>
              <a:rPr lang="en-US" sz="2000" i="1" dirty="0"/>
              <a:t>almost</a:t>
            </a:r>
            <a:r>
              <a:rPr lang="en-US" sz="2000" dirty="0"/>
              <a:t> agree within mean errors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2000" i="1" dirty="0"/>
              <a:t>almost</a:t>
            </a:r>
            <a:r>
              <a:rPr lang="en-US" sz="2000" dirty="0"/>
              <a:t>  2 out of 3</a:t>
            </a:r>
          </a:p>
          <a:p>
            <a:pPr marL="342900" lvl="1"/>
            <a:endParaRPr lang="en-US" sz="20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dirty="0"/>
              <a:t>But mean values agree quite closely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2000" dirty="0"/>
              <a:t>much closer than standard deviation!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153D05B-AD4C-4D2D-F78E-AE06E9541999}"/>
              </a:ext>
            </a:extLst>
          </p:cNvPr>
          <p:cNvSpPr/>
          <p:nvPr/>
        </p:nvSpPr>
        <p:spPr>
          <a:xfrm>
            <a:off x="2667000" y="3505200"/>
            <a:ext cx="903685" cy="414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7D9EF8C-CF2B-6673-4E2B-B1760587E059}"/>
              </a:ext>
            </a:extLst>
          </p:cNvPr>
          <p:cNvSpPr/>
          <p:nvPr/>
        </p:nvSpPr>
        <p:spPr>
          <a:xfrm>
            <a:off x="6477000" y="3221831"/>
            <a:ext cx="903685" cy="414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52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F2C5D-3552-FCF9-60ED-0FE1D6A1B7E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43000" y="1752600"/>
            <a:ext cx="7599363" cy="4191000"/>
          </a:xfrm>
          <a:prstGeom prst="rect">
            <a:avLst/>
          </a:prstGeom>
        </p:spPr>
        <p:txBody>
          <a:bodyPr/>
          <a:lstStyle/>
          <a:p>
            <a:r>
              <a:rPr lang="en-US" sz="2400" dirty="0"/>
              <a:t>Individual data runs </a:t>
            </a:r>
          </a:p>
          <a:p>
            <a:pPr lvl="1"/>
            <a:r>
              <a:rPr lang="en-US" sz="2400" dirty="0"/>
              <a:t>~ 68% of data points fall within 1 S.D of mean</a:t>
            </a:r>
          </a:p>
          <a:p>
            <a:pPr lvl="1"/>
            <a:r>
              <a:rPr lang="en-US" sz="2400" dirty="0"/>
              <a:t>very consistently</a:t>
            </a:r>
          </a:p>
          <a:p>
            <a:r>
              <a:rPr lang="en-US" sz="2400" dirty="0"/>
              <a:t>Multiple data runs</a:t>
            </a:r>
          </a:p>
          <a:p>
            <a:pPr lvl="1"/>
            <a:r>
              <a:rPr lang="en-US" sz="2400" dirty="0"/>
              <a:t>2 out of 3 mean values agree within mean errors</a:t>
            </a:r>
          </a:p>
          <a:p>
            <a:pPr lvl="1"/>
            <a:r>
              <a:rPr lang="en-US" sz="2400" dirty="0"/>
              <a:t>somewhat consistently</a:t>
            </a:r>
          </a:p>
          <a:p>
            <a:r>
              <a:rPr lang="en-US" sz="2400" dirty="0"/>
              <a:t>Students clearly see different meanings of standard deviation and mean error</a:t>
            </a:r>
          </a:p>
          <a:p>
            <a:r>
              <a:rPr lang="en-US" sz="2400" dirty="0"/>
              <a:t>Most students can finish within an hour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19B8E8-7BFB-C4FF-28C4-0AE94B396BC5}"/>
              </a:ext>
            </a:extLst>
          </p:cNvPr>
          <p:cNvSpPr txBox="1">
            <a:spLocks/>
          </p:cNvSpPr>
          <p:nvPr/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1845150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C5537-DD96-C2E7-B04B-CF06883A0F9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43000" y="1828800"/>
            <a:ext cx="7599363" cy="364966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sz="3100" dirty="0"/>
              <a:t>In this exercise students</a:t>
            </a:r>
          </a:p>
          <a:p>
            <a:pPr lvl="1"/>
            <a:r>
              <a:rPr lang="en-US" sz="3100" dirty="0"/>
              <a:t>see simple, concrete example of random error</a:t>
            </a:r>
          </a:p>
          <a:p>
            <a:pPr lvl="1"/>
            <a:r>
              <a:rPr lang="en-US" sz="3100" dirty="0"/>
              <a:t>test definition of standard deviation</a:t>
            </a:r>
          </a:p>
          <a:p>
            <a:pPr lvl="1"/>
            <a:r>
              <a:rPr lang="en-US" sz="3100" dirty="0"/>
              <a:t>test definition of mean error</a:t>
            </a:r>
          </a:p>
          <a:p>
            <a:pPr lvl="1"/>
            <a:r>
              <a:rPr lang="en-US" sz="3100" dirty="0"/>
              <a:t>compare and contrast the two values</a:t>
            </a:r>
          </a:p>
          <a:p>
            <a:r>
              <a:rPr lang="en-US" sz="3100" dirty="0"/>
              <a:t>Anecdotal results:   </a:t>
            </a:r>
          </a:p>
          <a:p>
            <a:pPr lvl="1"/>
            <a:r>
              <a:rPr lang="en-US" sz="3100" dirty="0"/>
              <a:t>more students understand diff. between standard deviation and mean error</a:t>
            </a:r>
          </a:p>
          <a:p>
            <a:pPr lvl="1"/>
            <a:r>
              <a:rPr lang="en-US" sz="3100" dirty="0"/>
              <a:t>mean error not just black box</a:t>
            </a:r>
          </a:p>
          <a:p>
            <a:r>
              <a:rPr lang="en-US" sz="3100" dirty="0"/>
              <a:t>Controlled study in future?</a:t>
            </a:r>
          </a:p>
          <a:p>
            <a:pPr lvl="1"/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831CA1FB-9605-ABC1-2296-B4BFB3166236}"/>
              </a:ext>
            </a:extLst>
          </p:cNvPr>
          <p:cNvSpPr txBox="1">
            <a:spLocks/>
          </p:cNvSpPr>
          <p:nvPr/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/>
              <a:t>Summary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900106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Thanks!  </a:t>
            </a:r>
          </a:p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56224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394121-E7D4-95D4-A0A4-05D503919D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8063E-9D2A-7B67-FA99-8DABF46F73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57175" indent="-257175">
              <a:buFont typeface="+mj-lt"/>
              <a:buAutoNum type="arabicPeriod"/>
            </a:pPr>
            <a:r>
              <a:rPr lang="en-US" sz="2400" dirty="0"/>
              <a:t>Random Error</a:t>
            </a:r>
          </a:p>
          <a:p>
            <a:pPr marL="257175" indent="-257175">
              <a:buFont typeface="+mj-lt"/>
              <a:buAutoNum type="arabicPeriod"/>
            </a:pPr>
            <a:r>
              <a:rPr lang="en-US" dirty="0"/>
              <a:t>Standard Deviation</a:t>
            </a:r>
            <a:endParaRPr lang="en-US" sz="2400" dirty="0"/>
          </a:p>
          <a:p>
            <a:pPr marL="257175" indent="-257175">
              <a:buFont typeface="+mj-lt"/>
              <a:buAutoNum type="arabicPeriod"/>
            </a:pPr>
            <a:r>
              <a:rPr lang="en-US" sz="2400" dirty="0"/>
              <a:t>Error of the Mean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2400" dirty="0"/>
              <a:t>Experimental Set-up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2400" dirty="0"/>
              <a:t>Taking Data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2400" dirty="0"/>
              <a:t>Illustration of Standard Deviation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2400" dirty="0"/>
              <a:t>Illustration of Mean Error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2400" dirty="0"/>
              <a:t>Conclusion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013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A27A6A-4ED1-FEC4-4BFB-D6031018B1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Random Error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E09B33-17F8-E649-C3A6-89BBED9B93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000" dirty="0"/>
              <a:t>Many measurements physics labs involve random error</a:t>
            </a:r>
          </a:p>
          <a:p>
            <a:endParaRPr lang="en-US" sz="2000" dirty="0"/>
          </a:p>
          <a:p>
            <a:r>
              <a:rPr lang="en-US" sz="2000" dirty="0"/>
              <a:t>Random Error: measurements fluctuate in </a:t>
            </a:r>
            <a:r>
              <a:rPr lang="en-US" sz="2000" u="sng" dirty="0"/>
              <a:t>unpredictable</a:t>
            </a:r>
            <a:r>
              <a:rPr lang="en-US" sz="2000" dirty="0"/>
              <a:t> way</a:t>
            </a:r>
          </a:p>
          <a:p>
            <a:pPr lvl="1"/>
            <a:r>
              <a:rPr lang="en-US" sz="2000" dirty="0"/>
              <a:t>random air currents</a:t>
            </a:r>
          </a:p>
          <a:p>
            <a:pPr lvl="1"/>
            <a:r>
              <a:rPr lang="en-US" sz="2000" dirty="0"/>
              <a:t>fluctuations in digital meters</a:t>
            </a:r>
          </a:p>
          <a:p>
            <a:r>
              <a:rPr lang="en-US" sz="2000" dirty="0"/>
              <a:t>Solution:</a:t>
            </a:r>
          </a:p>
          <a:p>
            <a:pPr lvl="1"/>
            <a:r>
              <a:rPr lang="en-US" sz="2000" dirty="0"/>
              <a:t>take multiple measurements</a:t>
            </a:r>
          </a:p>
          <a:p>
            <a:pPr lvl="1"/>
            <a:r>
              <a:rPr lang="en-US" sz="2000" dirty="0"/>
              <a:t>calculate mean value</a:t>
            </a:r>
          </a:p>
          <a:p>
            <a:pPr lvl="1"/>
            <a:r>
              <a:rPr lang="en-US" sz="2000" dirty="0"/>
              <a:t>mean value = experimental value of measurement</a:t>
            </a:r>
          </a:p>
          <a:p>
            <a:pPr lvl="1"/>
            <a:endParaRPr lang="en-US" sz="2000" dirty="0"/>
          </a:p>
          <a:p>
            <a:r>
              <a:rPr lang="en-US" sz="2000" dirty="0">
                <a:highlight>
                  <a:srgbClr val="F7B830"/>
                </a:highlight>
              </a:rPr>
              <a:t>Question:</a:t>
            </a:r>
            <a:r>
              <a:rPr lang="en-US" sz="2000" dirty="0"/>
              <a:t> What is the uncertainty in this value?</a:t>
            </a:r>
          </a:p>
        </p:txBody>
      </p:sp>
    </p:spTree>
    <p:extLst>
      <p:ext uri="{BB962C8B-B14F-4D97-AF65-F5344CB8AC3E}">
        <p14:creationId xmlns:p14="http://schemas.microsoft.com/office/powerpoint/2010/main" val="196905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1005B5-7566-8D88-9B4B-01CA1444FD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Standard Deviation (S. D.)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81B0CFAC-F953-63A1-134B-49CBDA741D17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1447800" y="3276600"/>
                <a:ext cx="7162800" cy="2590800"/>
              </a:xfrm>
            </p:spPr>
            <p:txBody>
              <a:bodyPr/>
              <a:lstStyle/>
              <a:p>
                <a:pPr>
                  <a:buClr>
                    <a:schemeClr val="accent3"/>
                  </a:buClr>
                </a:pPr>
                <a:r>
                  <a:rPr lang="en-US" sz="2000" dirty="0"/>
                  <a:t>Random error leads to </a:t>
                </a:r>
                <a:r>
                  <a:rPr lang="en-US" sz="2000" i="1" dirty="0"/>
                  <a:t>normal distribution</a:t>
                </a:r>
              </a:p>
              <a:p>
                <a:pPr>
                  <a:buClr>
                    <a:schemeClr val="accent3"/>
                  </a:buClr>
                </a:pPr>
                <a:r>
                  <a:rPr lang="en-US" sz="2000" i="1" dirty="0"/>
                  <a:t>Standard deviation</a:t>
                </a:r>
                <a:r>
                  <a:rPr lang="en-US" sz="2000" dirty="0"/>
                  <a:t>: quantifies the spread of values of </a:t>
                </a:r>
                <a:r>
                  <a:rPr lang="en-US" sz="2000" i="1" dirty="0"/>
                  <a:t>x</a:t>
                </a:r>
              </a:p>
              <a:p>
                <a:pPr>
                  <a:buClr>
                    <a:schemeClr val="accent3"/>
                  </a:buClr>
                </a:pPr>
                <a:r>
                  <a:rPr lang="en-US" sz="2000" dirty="0"/>
                  <a:t>For </a:t>
                </a:r>
                <a:r>
                  <a:rPr lang="en-US" sz="2000" i="1" dirty="0"/>
                  <a:t>N</a:t>
                </a:r>
                <a:r>
                  <a:rPr lang="en-US" sz="2000" dirty="0"/>
                  <a:t> measurements of </a:t>
                </a:r>
                <a:r>
                  <a:rPr lang="en-US" sz="2000" i="1" dirty="0"/>
                  <a:t>x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000" dirty="0"/>
                  <a:t>                                       </a:t>
                </a:r>
                <a:r>
                  <a:rPr lang="en-US" sz="2000" i="1" dirty="0"/>
                  <a:t>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=1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  <m:sup/>
                              <m:e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000" b="0" i="1" baseline="-2500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</m:d>
                                <m:r>
                                  <a:rPr lang="en-US" sz="2000" b="0" i="1" baseline="3000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nary>
                          </m:num>
                          <m:den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den>
                        </m:f>
                      </m:e>
                    </m:rad>
                  </m:oMath>
                </a14:m>
                <a:r>
                  <a:rPr lang="en-US" sz="2000" dirty="0"/>
                  <a:t> </a:t>
                </a:r>
                <a:endParaRPr lang="en-US" dirty="0"/>
              </a:p>
              <a:p>
                <a:pPr marL="1085850" lvl="1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sz="2000" dirty="0"/>
                  <a:t>~ 68% of measurements within 1 S.D. of mean,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Is S.D. the uncertainty 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2000" dirty="0"/>
                  <a:t>?    </a:t>
                </a:r>
              </a:p>
              <a:p>
                <a:pPr lvl="1" indent="0">
                  <a:buNone/>
                </a:pPr>
                <a:endParaRPr lang="en-US" sz="2400" dirty="0"/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81B0CFAC-F953-63A1-134B-49CBDA741D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1447800" y="3276600"/>
                <a:ext cx="7162800" cy="2590800"/>
              </a:xfrm>
              <a:blipFill>
                <a:blip r:embed="rId3"/>
                <a:stretch>
                  <a:fillRect l="-936" t="-1412" b="-4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diagram of a function&#10;&#10;Description automatically generated with low confidence">
            <a:extLst>
              <a:ext uri="{FF2B5EF4-FFF2-40B4-BE49-F238E27FC236}">
                <a16:creationId xmlns:a16="http://schemas.microsoft.com/office/drawing/2014/main" id="{B1295F8B-2BB4-6098-773D-854D99CDB9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524" y="1471448"/>
            <a:ext cx="5359676" cy="15765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9757A2-2A2A-FE04-2C31-417865A6F26D}"/>
              </a:ext>
            </a:extLst>
          </p:cNvPr>
          <p:cNvSpPr txBox="1"/>
          <p:nvPr/>
        </p:nvSpPr>
        <p:spPr>
          <a:xfrm>
            <a:off x="4114800" y="5467290"/>
            <a:ext cx="1257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          </a:t>
            </a:r>
            <a:r>
              <a:rPr lang="en-US" sz="2000" dirty="0">
                <a:solidFill>
                  <a:srgbClr val="025284"/>
                </a:solidFill>
              </a:rPr>
              <a:t>No!</a:t>
            </a:r>
          </a:p>
        </p:txBody>
      </p:sp>
    </p:spTree>
    <p:extLst>
      <p:ext uri="{BB962C8B-B14F-4D97-AF65-F5344CB8AC3E}">
        <p14:creationId xmlns:p14="http://schemas.microsoft.com/office/powerpoint/2010/main" val="285460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A27A6A-4ED1-FEC4-4BFB-D6031018B1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600" dirty="0"/>
              <a:t>Mean Error   (</a:t>
            </a:r>
            <a:r>
              <a:rPr lang="en-US" sz="3600" i="1" dirty="0"/>
              <a:t>Error of the mean</a:t>
            </a:r>
            <a:r>
              <a:rPr lang="en-US" sz="3600" dirty="0"/>
              <a:t>)</a:t>
            </a:r>
          </a:p>
          <a:p>
            <a:r>
              <a:rPr lang="en-US" sz="3600" dirty="0"/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7E09B33-17F8-E649-C3A6-89BBED9B9312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1143000" y="1447800"/>
                <a:ext cx="6858000" cy="4572000"/>
              </a:xfrm>
            </p:spPr>
            <p:txBody>
              <a:bodyPr/>
              <a:lstStyle/>
              <a:p>
                <a:pPr>
                  <a:buClr>
                    <a:schemeClr val="accent3"/>
                  </a:buClr>
                </a:pPr>
                <a:r>
                  <a:rPr lang="en-US" dirty="0"/>
                  <a:t>Meaning:</a:t>
                </a:r>
              </a:p>
              <a:p>
                <a:pPr marL="1085850" lvl="1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sz="2000" dirty="0"/>
                  <a:t>Repeat procedure many times</a:t>
                </a:r>
              </a:p>
              <a:p>
                <a:r>
                  <a:rPr lang="en-US" dirty="0"/>
                  <a:t>Formula:    For N measurements of </a:t>
                </a:r>
                <a:r>
                  <a:rPr lang="en-US" i="1" dirty="0"/>
                  <a:t>x</a:t>
                </a:r>
              </a:p>
              <a:p>
                <a:pPr marL="0" indent="0">
                  <a:buNone/>
                </a:pPr>
                <a:r>
                  <a:rPr lang="en-US" i="1" dirty="0"/>
                  <a:t>                     </a:t>
                </a:r>
                <a:r>
                  <a:rPr lang="en-US" dirty="0"/>
                  <a:t>    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28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</m:sup>
                              <m:e>
                                <m:d>
                                  <m:d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800" b="0" i="1" baseline="-2500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</m:d>
                                <m:r>
                                  <a:rPr lang="en-US" sz="2800" b="0" i="1" baseline="3000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nary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  <m:d>
                              <m:d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800" dirty="0"/>
                  <a:t> </a:t>
                </a:r>
              </a:p>
              <a:p>
                <a:pPr marL="1085850" lvl="1" indent="-342900">
                  <a:buClr>
                    <a:schemeClr val="accent3"/>
                  </a:buClr>
                  <a:buBlip>
                    <a:blip r:embed="rId2"/>
                  </a:buBlip>
                </a:pPr>
                <a:endParaRPr lang="en-US" sz="2800" dirty="0"/>
              </a:p>
              <a:p>
                <a:pPr marL="1085850" lvl="1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sz="2000" dirty="0"/>
                  <a:t>Prob ≈ 68% of means agree within mean error</a:t>
                </a:r>
              </a:p>
              <a:p>
                <a:pPr lvl="1" indent="0">
                  <a:buClr>
                    <a:schemeClr val="accent3"/>
                  </a:buClr>
                  <a:buNone/>
                </a:pPr>
                <a:endParaRPr lang="en-US" dirty="0"/>
              </a:p>
              <a:p>
                <a:r>
                  <a:rPr lang="en-US" dirty="0"/>
                  <a:t>Experimental Value: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7E09B33-17F8-E649-C3A6-89BBED9B93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1143000" y="1447800"/>
                <a:ext cx="6858000" cy="4572000"/>
              </a:xfrm>
              <a:blipFill>
                <a:blip r:embed="rId3"/>
                <a:stretch>
                  <a:fillRect l="-1422" t="-1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547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1005B5-7566-8D88-9B4B-01CA1444FD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600" dirty="0"/>
              <a:t>Conceptual Difficulty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B0CFAC-F953-63A1-134B-49CBDA741D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43000" y="3505200"/>
            <a:ext cx="6858000" cy="2743200"/>
          </a:xfrm>
        </p:spPr>
        <p:txBody>
          <a:bodyPr/>
          <a:lstStyle/>
          <a:p>
            <a:r>
              <a:rPr lang="en-US" dirty="0"/>
              <a:t>Graph of continuous function </a:t>
            </a:r>
          </a:p>
          <a:p>
            <a:pPr lvl="1"/>
            <a:r>
              <a:rPr lang="en-US" sz="2400" dirty="0"/>
              <a:t>doesn’t look like data</a:t>
            </a:r>
          </a:p>
          <a:p>
            <a:r>
              <a:rPr lang="en-US" dirty="0"/>
              <a:t>Standard deviation </a:t>
            </a:r>
            <a:r>
              <a:rPr lang="en-US" i="1" dirty="0"/>
              <a:t>vs</a:t>
            </a:r>
            <a:r>
              <a:rPr lang="en-US" dirty="0"/>
              <a:t> mean error</a:t>
            </a:r>
          </a:p>
          <a:p>
            <a:pPr lvl="1"/>
            <a:r>
              <a:rPr lang="en-US" sz="2400" dirty="0"/>
              <a:t>students confuse the two</a:t>
            </a:r>
          </a:p>
          <a:p>
            <a:r>
              <a:rPr lang="en-US" dirty="0"/>
              <a:t>Black box formula</a:t>
            </a:r>
          </a:p>
          <a:p>
            <a:pPr lvl="1"/>
            <a:r>
              <a:rPr lang="en-US" sz="2400" dirty="0"/>
              <a:t>What does “mean error” mean?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2" name="Picture 1" descr="A diagram of a function&#10;&#10;Description automatically generated with low confidence">
            <a:extLst>
              <a:ext uri="{FF2B5EF4-FFF2-40B4-BE49-F238E27FC236}">
                <a16:creationId xmlns:a16="http://schemas.microsoft.com/office/drawing/2014/main" id="{529A6347-F64B-6F76-6F15-3F386F8DA6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524" y="1471448"/>
            <a:ext cx="5690152" cy="180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596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35AA96-7187-C639-3F38-F6B2230F1F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600" dirty="0"/>
              <a:t>Requirements for Practical Illustration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F43DF78-2C62-9F45-9613-680A497826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Simple and easy visualizable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Able to generate random errors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Able to take large # of measurements quickly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Able to q</a:t>
            </a:r>
            <a:r>
              <a:rPr lang="en-US" sz="2400" dirty="0"/>
              <a:t>uickly display histogram of data with      </a:t>
            </a:r>
          </a:p>
          <a:p>
            <a:r>
              <a:rPr lang="en-US" sz="2400" dirty="0"/>
              <a:t>                   mean value and standard deviations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Able to d</a:t>
            </a:r>
            <a:r>
              <a:rPr lang="en-US" sz="2400" dirty="0"/>
              <a:t>isplay overlapping histograms of data sets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745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EA7371-9957-4328-E5EE-499EC05829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Experimental Setup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B63A25-AD15-287D-719A-01441DFFEB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43000" y="1500151"/>
            <a:ext cx="3609974" cy="4419600"/>
          </a:xfrm>
        </p:spPr>
        <p:txBody>
          <a:bodyPr/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dirty="0"/>
              <a:t>Triple pendulum of </a:t>
            </a:r>
            <a:r>
              <a:rPr lang="en-US" sz="2000" dirty="0" err="1"/>
              <a:t>styrofoam</a:t>
            </a:r>
            <a:r>
              <a:rPr lang="en-US" sz="2000" dirty="0"/>
              <a:t>    </a:t>
            </a:r>
          </a:p>
          <a:p>
            <a:r>
              <a:rPr lang="en-US" sz="2000" dirty="0"/>
              <a:t>           balls on string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PASCO ® motion sensor</a:t>
            </a:r>
            <a:endParaRPr lang="en-US" sz="200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2000" dirty="0"/>
              <a:t>return time of ultrasonic pulse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2000" dirty="0">
              <a:effectLst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PASCO Capstone® data acquisition software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Small battery-powered fan to create random air movements</a:t>
            </a:r>
          </a:p>
          <a:p>
            <a:endParaRPr lang="en-US" dirty="0"/>
          </a:p>
        </p:txBody>
      </p:sp>
      <p:pic>
        <p:nvPicPr>
          <p:cNvPr id="7" name="Content Placeholder 4" descr="A computer on a table&#10;&#10;Description automatically generated with low confidence">
            <a:extLst>
              <a:ext uri="{FF2B5EF4-FFF2-40B4-BE49-F238E27FC236}">
                <a16:creationId xmlns:a16="http://schemas.microsoft.com/office/drawing/2014/main" id="{7D5ED916-6148-B359-34B6-1BE63E1C44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646" y="1374775"/>
            <a:ext cx="3402928" cy="4108450"/>
          </a:xfrm>
        </p:spPr>
      </p:pic>
      <p:pic>
        <p:nvPicPr>
          <p:cNvPr id="11" name="Picture 10" descr="A picture containing wall, whiteboard, indoor, text&#10;&#10;Description automatically generated">
            <a:extLst>
              <a:ext uri="{FF2B5EF4-FFF2-40B4-BE49-F238E27FC236}">
                <a16:creationId xmlns:a16="http://schemas.microsoft.com/office/drawing/2014/main" id="{92DD4FC3-050D-5DBB-E5A5-95D4CA3FAB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65600" y="2146564"/>
            <a:ext cx="4927599" cy="2771774"/>
          </a:xfrm>
          <a:prstGeom prst="rect">
            <a:avLst/>
          </a:prstGeom>
        </p:spPr>
      </p:pic>
      <p:pic>
        <p:nvPicPr>
          <p:cNvPr id="10" name="Content Placeholder 4" descr="A computer on a table&#10;&#10;Description automatically generated with low confidence">
            <a:extLst>
              <a:ext uri="{FF2B5EF4-FFF2-40B4-BE49-F238E27FC236}">
                <a16:creationId xmlns:a16="http://schemas.microsoft.com/office/drawing/2014/main" id="{7CA6EBB5-C5E5-2990-D6FF-497EEA05B4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512" y="1042062"/>
            <a:ext cx="3402928" cy="4108450"/>
          </a:xfrm>
          <a:prstGeom prst="rect">
            <a:avLst/>
          </a:prstGeom>
        </p:spPr>
      </p:pic>
      <p:pic>
        <p:nvPicPr>
          <p:cNvPr id="3" name="Picture 2" descr="A picture containing cable, electrical wiring, electronics, headphones&#10;&#10;Description automatically generated">
            <a:extLst>
              <a:ext uri="{FF2B5EF4-FFF2-40B4-BE49-F238E27FC236}">
                <a16:creationId xmlns:a16="http://schemas.microsoft.com/office/drawing/2014/main" id="{B3D3CEB0-3ADC-9D98-750F-B13033185F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057400"/>
            <a:ext cx="3988567" cy="1725849"/>
          </a:xfrm>
          <a:prstGeom prst="rect">
            <a:avLst/>
          </a:prstGeom>
        </p:spPr>
      </p:pic>
      <p:pic>
        <p:nvPicPr>
          <p:cNvPr id="8" name="Picture 7" descr="A picture containing text, indoor, computer, personal computer&#10;&#10;Description automatically generated">
            <a:extLst>
              <a:ext uri="{FF2B5EF4-FFF2-40B4-BE49-F238E27FC236}">
                <a16:creationId xmlns:a16="http://schemas.microsoft.com/office/drawing/2014/main" id="{1BDA64DC-12CA-B87B-B467-A89A7A47D2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985" y="2600803"/>
            <a:ext cx="2931943" cy="221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54A296B-C661-62DF-C673-F794DBDD1DAD}"/>
              </a:ext>
            </a:extLst>
          </p:cNvPr>
          <p:cNvSpPr txBox="1">
            <a:spLocks/>
          </p:cNvSpPr>
          <p:nvPr/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/>
              <a:t>Procedure</a:t>
            </a:r>
          </a:p>
        </p:txBody>
      </p:sp>
      <p:pic>
        <p:nvPicPr>
          <p:cNvPr id="11" name="TakingData2">
            <a:hlinkClick r:id="" action="ppaction://media"/>
            <a:extLst>
              <a:ext uri="{FF2B5EF4-FFF2-40B4-BE49-F238E27FC236}">
                <a16:creationId xmlns:a16="http://schemas.microsoft.com/office/drawing/2014/main" id="{509BCDB5-7DFE-94C9-4239-F610BBC392E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6571" y="1699591"/>
            <a:ext cx="8310858" cy="345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03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3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10137</TotalTime>
  <Words>550</Words>
  <Application>Microsoft Office PowerPoint</Application>
  <PresentationFormat>On-screen Show (4:3)</PresentationFormat>
  <Paragraphs>132</Paragraphs>
  <Slides>17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Georgia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/ Culture Code</dc:title>
  <dc:creator>Tammy Wood</dc:creator>
  <cp:lastModifiedBy>Todd Fugleberg</cp:lastModifiedBy>
  <cp:revision>311</cp:revision>
  <cp:lastPrinted>2014-04-19T17:41:03Z</cp:lastPrinted>
  <dcterms:created xsi:type="dcterms:W3CDTF">2013-10-22T17:37:13Z</dcterms:created>
  <dcterms:modified xsi:type="dcterms:W3CDTF">2023-06-22T01:16:46Z</dcterms:modified>
</cp:coreProperties>
</file>