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87" r:id="rId3"/>
    <p:sldId id="286" r:id="rId4"/>
    <p:sldId id="289" r:id="rId5"/>
    <p:sldId id="290" r:id="rId6"/>
    <p:sldId id="288" r:id="rId7"/>
    <p:sldId id="264" r:id="rId8"/>
    <p:sldId id="271" r:id="rId9"/>
    <p:sldId id="262" r:id="rId10"/>
    <p:sldId id="280" r:id="rId11"/>
    <p:sldId id="283" r:id="rId12"/>
    <p:sldId id="291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1C1C1C"/>
    <a:srgbClr val="29292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660"/>
  </p:normalViewPr>
  <p:slideViewPr>
    <p:cSldViewPr>
      <p:cViewPr>
        <p:scale>
          <a:sx n="150" d="100"/>
          <a:sy n="150" d="100"/>
        </p:scale>
        <p:origin x="-672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2EFDA-8AD4-45D0-8C93-7A1A996EB56F}" type="datetimeFigureOut">
              <a:rPr lang="en-CA" smtClean="0"/>
              <a:t>2023-06-18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89F9-35B9-49DD-A539-C1456D2AE29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5928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89F9-35B9-49DD-A539-C1456D2AE29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597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89F9-35B9-49DD-A539-C1456D2AE29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597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89F9-35B9-49DD-A539-C1456D2AE29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7597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89F9-35B9-49DD-A539-C1456D2AE29C}" type="slidenum">
              <a:rPr lang="en-CA" smtClean="0">
                <a:solidFill>
                  <a:prstClr val="black"/>
                </a:solidFill>
              </a:rPr>
              <a:pPr/>
              <a:t>6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97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89F9-35B9-49DD-A539-C1456D2AE29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1763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AB43-2974-45E5-9807-2E7CE0274DDB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7769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7CCD6-4BD2-47CB-9FCC-8123EA181D29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4276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56E9B-A6B8-49F9-9FE9-2A8E8E47A560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221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7554E-880E-4F8D-83B7-BB5B36454B88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A0CF7020-53D1-426A-9ACD-5D4522D6A5A6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6641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8ED2C-A0E3-4A6D-857E-F0FA8300B074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98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4570D-1A40-4C30-A652-90D359EE5EAF}" type="datetime1">
              <a:rPr lang="en-CA" smtClean="0"/>
              <a:t>2023-06-18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144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7DFF1-B449-4A8E-850E-5B006C9A58D0}" type="datetime1">
              <a:rPr lang="en-CA" smtClean="0"/>
              <a:t>2023-06-18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0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014A2-8D9E-4058-9B6B-8BA8E85E5E30}" type="datetime1">
              <a:rPr lang="en-CA" smtClean="0"/>
              <a:t>2023-06-18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7578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97089-030D-46FC-8979-319844288437}" type="datetime1">
              <a:rPr lang="en-CA" smtClean="0"/>
              <a:t>2023-06-18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292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12ABF-59D8-42BF-9FC3-06E2EF244CED}" type="datetime1">
              <a:rPr lang="en-CA" smtClean="0"/>
              <a:t>2023-06-18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876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B8EE-BE7A-4A88-B65D-D4514F0C98AA}" type="datetime1">
              <a:rPr lang="en-CA" smtClean="0"/>
              <a:t>2023-06-18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444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28262-489F-451F-9745-ECF950733A0F}" type="datetime1">
              <a:rPr lang="en-CA" smtClean="0"/>
              <a:t>2023-06-18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76239" y="3210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F7020-53D1-426A-9ACD-5D4522D6A5A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869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A9EF215-DD30-4272-A1C7-F8A1E5302397}"/>
              </a:ext>
            </a:extLst>
          </p:cNvPr>
          <p:cNvSpPr txBox="1"/>
          <p:nvPr/>
        </p:nvSpPr>
        <p:spPr>
          <a:xfrm>
            <a:off x="107504" y="267494"/>
            <a:ext cx="8964488" cy="3597369"/>
          </a:xfrm>
          <a:prstGeom prst="rect">
            <a:avLst/>
          </a:prstGeom>
          <a:noFill/>
        </p:spPr>
        <p:txBody>
          <a:bodyPr wrap="square" lIns="87838" tIns="43929" rIns="87838" bIns="43929" rtlCol="0">
            <a:spAutoFit/>
          </a:bodyPr>
          <a:lstStyle/>
          <a:p>
            <a:pPr algn="ctr" defTabSz="439190"/>
            <a:r>
              <a:rPr lang="en-CA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Accelerated 2D Multislice MRI with Hyperpolarized </a:t>
            </a:r>
            <a:r>
              <a:rPr lang="en-CA" sz="3200" b="1" baseline="300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129</a:t>
            </a:r>
            <a:r>
              <a:rPr lang="en-CA" sz="32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Xe in Human Lungs</a:t>
            </a:r>
            <a:endParaRPr lang="en-CA" sz="40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3200" b="1" dirty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r>
              <a:rPr lang="en-US" sz="2400" u="sng" dirty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Samuel Perron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, Matthew S. Fox, </a:t>
            </a:r>
          </a:p>
          <a:p>
            <a:pPr algn="ctr" defTabSz="439190"/>
            <a:r>
              <a:rPr lang="en-US" sz="2400" dirty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 Alexei V. Ouriadov</a:t>
            </a:r>
          </a:p>
          <a:p>
            <a:pPr algn="ctr" defTabSz="439190"/>
            <a:endParaRPr lang="en-US" sz="2400" dirty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June 19</a:t>
            </a:r>
            <a:r>
              <a:rPr lang="en-US" sz="2000" baseline="300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</a:t>
            </a:r>
          </a:p>
          <a:p>
            <a:pPr algn="ctr" defTabSz="439190"/>
            <a:endParaRPr lang="en-US" sz="2000" i="1" dirty="0" smtClean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r>
              <a:rPr lang="en-US" sz="2000" i="1" dirty="0" smtClean="0">
                <a:solidFill>
                  <a:schemeClr val="tx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Physics in Medicine and Biology (DPMB)</a:t>
            </a:r>
            <a:endParaRPr lang="en-US" sz="2000" b="1" i="1" dirty="0" smtClean="0">
              <a:solidFill>
                <a:schemeClr val="tx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421789"/>
            <a:ext cx="2376264" cy="56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181623"/>
            <a:ext cx="1835696" cy="871440"/>
          </a:xfrm>
          <a:prstGeom prst="rect">
            <a:avLst/>
          </a:prstGeom>
          <a:effectLst>
            <a:outerShdw blurRad="50800" dist="50800" sx="1000" sy="1000" algn="ctr" rotWithShape="0">
              <a:srgbClr val="FFC000"/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526796" y="4049529"/>
            <a:ext cx="21259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/>
              <a:t>M2-3 MRI - 1</a:t>
            </a:r>
            <a:endParaRPr lang="en-CA" sz="2800" b="1" dirty="0"/>
          </a:p>
        </p:txBody>
      </p:sp>
    </p:spTree>
    <p:extLst>
      <p:ext uri="{BB962C8B-B14F-4D97-AF65-F5344CB8AC3E}">
        <p14:creationId xmlns:p14="http://schemas.microsoft.com/office/powerpoint/2010/main" val="93561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4990" y="123478"/>
            <a:ext cx="68772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Human Lungs – 7x Acceleration</a:t>
            </a:r>
            <a:endParaRPr lang="en-CA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10</a:t>
            </a:fld>
            <a:endParaRPr lang="en-CA" dirty="0"/>
          </a:p>
        </p:txBody>
      </p:sp>
      <p:pic>
        <p:nvPicPr>
          <p:cNvPr id="3074" name="Picture 2" descr="C:\Users\sampe\Documents\Documents\GRAD\2020\Conferences and Presentations\ImNO\ImNO 2023\Presentation\Figures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" t="7686" r="730" b="8758"/>
          <a:stretch/>
        </p:blipFill>
        <p:spPr bwMode="auto">
          <a:xfrm>
            <a:off x="14528" y="1491630"/>
            <a:ext cx="9105494" cy="11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89" y="3075806"/>
            <a:ext cx="910850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defTabSz="457200">
              <a:spcAft>
                <a:spcPts val="3000"/>
              </a:spcAft>
              <a:buSzPct val="75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~5x SNR increase over fully-sampled images</a:t>
            </a:r>
          </a:p>
          <a:p>
            <a:pPr marL="457200" indent="-457200" defTabSz="457200">
              <a:spcAft>
                <a:spcPts val="3000"/>
              </a:spcAft>
              <a:buSzPct val="75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63 images acquired in a single breath-hold!</a:t>
            </a:r>
          </a:p>
          <a:p>
            <a:pPr marL="457200" indent="-457200" defTabSz="457200">
              <a:spcAft>
                <a:spcPts val="3000"/>
              </a:spcAft>
              <a:buSzPct val="75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Acquired with centric-out Fast Gradient Recalled Echo (FGRE)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5536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</a:t>
            </a:r>
            <a:r>
              <a:rPr lang="en-US" sz="2000" dirty="0" smtClean="0"/>
              <a:t>9</a:t>
            </a:r>
            <a:endParaRPr lang="en-CA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34884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353412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21132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8316416" y="2499742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× 9</a:t>
            </a:r>
            <a:endParaRPr lang="en-CA" sz="2000" dirty="0"/>
          </a:p>
        </p:txBody>
      </p:sp>
      <p:sp>
        <p:nvSpPr>
          <p:cNvPr id="4" name="Left Brace 3"/>
          <p:cNvSpPr/>
          <p:nvPr/>
        </p:nvSpPr>
        <p:spPr>
          <a:xfrm rot="5400000">
            <a:off x="4334715" y="-2919123"/>
            <a:ext cx="576064" cy="8821506"/>
          </a:xfrm>
          <a:prstGeom prst="leftBrace">
            <a:avLst>
              <a:gd name="adj1" fmla="val 96264"/>
              <a:gd name="adj2" fmla="val 5074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2901947" y="795224"/>
            <a:ext cx="3330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7 seconds </a:t>
            </a:r>
            <a:r>
              <a:rPr lang="en-US" sz="2400" dirty="0" smtClean="0"/>
              <a:t>total scan time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7038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4990" y="123478"/>
            <a:ext cx="471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Moving Forward</a:t>
            </a:r>
            <a:endParaRPr lang="en-CA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11</a:t>
            </a:fld>
            <a:endParaRPr lang="en-CA"/>
          </a:p>
        </p:txBody>
      </p:sp>
      <p:pic>
        <p:nvPicPr>
          <p:cNvPr id="5" name="Picture 2" descr="D:\Users\MrBel\Documents\GRAD\2020\Conferences and Presentations\ISMRM\2022\abstract\Figures\Final\Figure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949" y="1164995"/>
            <a:ext cx="3969906" cy="397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21456" y="1605151"/>
            <a:ext cx="4464496" cy="3491657"/>
            <a:chOff x="5708011" y="2568040"/>
            <a:chExt cx="3045989" cy="2356743"/>
          </a:xfrm>
        </p:grpSpPr>
        <p:pic>
          <p:nvPicPr>
            <p:cNvPr id="6" name="Picture 2" descr="D:\Users\MrBel\Documents\GRAD\2020\Conferences and Presentations\ISMRM\2022\poster\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8011" y="2568040"/>
              <a:ext cx="1084922" cy="23451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D:\Users\MrBel\Documents\GRAD\2020\Conferences and Presentations\ISMRM\2022\poster\2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933" y="2568040"/>
              <a:ext cx="1046971" cy="2356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D:\Users\MrBel\Documents\GRAD\2020\Conferences and Presentations\ISMRM\2022\poster\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9904" y="2573252"/>
              <a:ext cx="914096" cy="2346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539552" y="735745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3000"/>
              </a:spcAft>
              <a:buSzPct val="75000"/>
            </a:pP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Build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human lung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training dataset for 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artefact removal neural network</a:t>
            </a:r>
            <a:endParaRPr lang="en-US" sz="2000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076056" y="2585426"/>
            <a:ext cx="3960440" cy="237626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121456" y="3481665"/>
            <a:ext cx="4464496" cy="1597896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3225" y="843558"/>
            <a:ext cx="504111" cy="4922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1</a:t>
            </a:r>
            <a:endParaRPr lang="en-CA" sz="2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4955072" y="489615"/>
            <a:ext cx="504111" cy="49226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</a:t>
            </a:r>
            <a:endParaRPr lang="en-CA" sz="28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52520" y="200421"/>
            <a:ext cx="36575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spcAft>
                <a:spcPts val="3000"/>
              </a:spcAft>
              <a:buSzPct val="75000"/>
            </a:pP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Develop </a:t>
            </a:r>
            <a:r>
              <a:rPr lang="en-US" sz="2000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and implement undersampled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X-Centric</a:t>
            </a:r>
            <a:r>
              <a:rPr lang="en-US" sz="2000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Frequency-Encoding Sectoral</a:t>
            </a:r>
            <a:endParaRPr lang="en-US" sz="2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835128" y="41942"/>
            <a:ext cx="0" cy="5037619"/>
          </a:xfrm>
          <a:prstGeom prst="line">
            <a:avLst/>
          </a:prstGeom>
          <a:ln w="1905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5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9EF215-DD30-4272-A1C7-F8A1E5302397}"/>
              </a:ext>
            </a:extLst>
          </p:cNvPr>
          <p:cNvSpPr txBox="1"/>
          <p:nvPr/>
        </p:nvSpPr>
        <p:spPr>
          <a:xfrm>
            <a:off x="234770" y="339502"/>
            <a:ext cx="8712968" cy="3351148"/>
          </a:xfrm>
          <a:prstGeom prst="rect">
            <a:avLst/>
          </a:prstGeom>
          <a:noFill/>
        </p:spPr>
        <p:txBody>
          <a:bodyPr wrap="square" lIns="87838" tIns="43929" rIns="87838" bIns="43929" rtlCol="0">
            <a:spAutoFit/>
          </a:bodyPr>
          <a:lstStyle/>
          <a:p>
            <a:pPr algn="ctr" defTabSz="439190"/>
            <a:endParaRPr lang="en-CA" sz="2800" b="1" dirty="0" smtClean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800" b="1" dirty="0" smtClean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800" b="1" dirty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CA" sz="2800" b="1" dirty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r>
              <a:rPr lang="en-CA" sz="2800" b="1" dirty="0" smtClean="0">
                <a:solidFill>
                  <a:srgbClr val="FFFFFF">
                    <a:lumMod val="95000"/>
                  </a:srgbClr>
                </a:solidFill>
                <a:latin typeface="Times New Roman" pitchFamily="18" charset="0"/>
                <a:cs typeface="Times New Roman" pitchFamily="18" charset="0"/>
              </a:rPr>
              <a:t>THANK YOU</a:t>
            </a:r>
            <a:endParaRPr lang="en-CA" sz="3600" b="1" dirty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3200" b="1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000" i="1" dirty="0" smtClean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000" i="1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421789"/>
            <a:ext cx="2376264" cy="56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181623"/>
            <a:ext cx="1835696" cy="871440"/>
          </a:xfrm>
          <a:prstGeom prst="rect">
            <a:avLst/>
          </a:prstGeom>
          <a:effectLst>
            <a:outerShdw blurRad="50800" dist="50800" sx="1000" sy="1000" algn="ctr" rotWithShape="0">
              <a:srgbClr val="FFC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83307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A9EF215-DD30-4272-A1C7-F8A1E5302397}"/>
              </a:ext>
            </a:extLst>
          </p:cNvPr>
          <p:cNvSpPr txBox="1"/>
          <p:nvPr/>
        </p:nvSpPr>
        <p:spPr>
          <a:xfrm>
            <a:off x="234770" y="339502"/>
            <a:ext cx="8712968" cy="3720479"/>
          </a:xfrm>
          <a:prstGeom prst="rect">
            <a:avLst/>
          </a:prstGeom>
          <a:noFill/>
        </p:spPr>
        <p:txBody>
          <a:bodyPr wrap="square" lIns="87838" tIns="43929" rIns="87838" bIns="43929" rtlCol="0">
            <a:spAutoFit/>
          </a:bodyPr>
          <a:lstStyle/>
          <a:p>
            <a:pPr algn="ctr" defTabSz="439190"/>
            <a:r>
              <a:rPr lang="en-CA" sz="2800" b="1" dirty="0" smtClean="0">
                <a:solidFill>
                  <a:srgbClr val="FFFFFF">
                    <a:lumMod val="95000"/>
                  </a:srgbClr>
                </a:solidFill>
                <a:latin typeface="Times New Roman" pitchFamily="18" charset="0"/>
                <a:cs typeface="Times New Roman" pitchFamily="18" charset="0"/>
              </a:rPr>
              <a:t>DISCLOSURES</a:t>
            </a:r>
            <a:endParaRPr lang="en-CA" sz="3600" b="1" dirty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3200" b="1" dirty="0" smtClean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3200" b="1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3200" b="1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r>
              <a:rPr lang="en-US" sz="2400" dirty="0" smtClean="0">
                <a:solidFill>
                  <a:srgbClr val="FFFFFF">
                    <a:lumMod val="95000"/>
                  </a:srgbClr>
                </a:solidFill>
                <a:latin typeface="Times New Roman" pitchFamily="18" charset="0"/>
                <a:cs typeface="Times New Roman" pitchFamily="18" charset="0"/>
              </a:rPr>
              <a:t>We acknowledge support from the Natural Sciences and Engineering Research Council of Canada (NSERC); grant number </a:t>
            </a:r>
            <a:r>
              <a:rPr lang="en-US" sz="2400" b="1" dirty="0" smtClean="0">
                <a:solidFill>
                  <a:srgbClr val="FFFFFF">
                    <a:lumMod val="95000"/>
                  </a:srgbClr>
                </a:solidFill>
                <a:latin typeface="Times New Roman" pitchFamily="18" charset="0"/>
                <a:cs typeface="Times New Roman" pitchFamily="18" charset="0"/>
              </a:rPr>
              <a:t>R5942A04</a:t>
            </a:r>
            <a:endParaRPr lang="en-US" sz="2400" b="1" dirty="0">
              <a:solidFill>
                <a:srgbClr val="FFFFFF">
                  <a:lumMod val="9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400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000" i="1" dirty="0" smtClean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defTabSz="439190"/>
            <a:endParaRPr lang="en-US" sz="2000" i="1" dirty="0">
              <a:solidFill>
                <a:srgbClr val="FFFFFF">
                  <a:lumMod val="8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4421789"/>
            <a:ext cx="2376264" cy="56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181623"/>
            <a:ext cx="1835696" cy="871440"/>
          </a:xfrm>
          <a:prstGeom prst="rect">
            <a:avLst/>
          </a:prstGeom>
          <a:effectLst>
            <a:outerShdw blurRad="50800" dist="50800" sx="1000" sy="1000" algn="ctr" rotWithShape="0">
              <a:srgbClr val="FFC000"/>
            </a:outerShdw>
          </a:effectLst>
        </p:spPr>
      </p:pic>
    </p:spTree>
    <p:extLst>
      <p:ext uri="{BB962C8B-B14F-4D97-AF65-F5344CB8AC3E}">
        <p14:creationId xmlns:p14="http://schemas.microsoft.com/office/powerpoint/2010/main" val="15629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3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755576" y="915566"/>
            <a:ext cx="4965864" cy="3954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Motivation</a:t>
            </a:r>
          </a:p>
          <a:p>
            <a:pPr marL="342900" lvl="1" indent="-34290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Background of Technique</a:t>
            </a:r>
          </a:p>
          <a:p>
            <a:pPr marL="342900" lvl="1" indent="-34290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In-Vitro MRI</a:t>
            </a:r>
          </a:p>
          <a:p>
            <a:pPr marL="342900" lvl="1" indent="-34290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In-Vivo Lung MRI</a:t>
            </a:r>
          </a:p>
          <a:p>
            <a:pPr marL="342900" lvl="1" indent="-34290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26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Future Work</a:t>
            </a:r>
            <a:endParaRPr lang="en-US" sz="2600" dirty="0">
              <a:solidFill>
                <a:schemeClr val="tx1">
                  <a:lumMod val="9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990" y="123478"/>
            <a:ext cx="471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Roadmap</a:t>
            </a:r>
            <a:endParaRPr lang="en-C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48285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4</a:t>
            </a:fld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107504" y="915566"/>
            <a:ext cx="44102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  <a:spcAft>
                <a:spcPts val="1800"/>
              </a:spcAft>
              <a:buSzPct val="75000"/>
            </a:pPr>
            <a:r>
              <a:rPr lang="en-US" sz="1700" dirty="0" smtClean="0">
                <a:cs typeface="Arial" pitchFamily="34" charset="0"/>
              </a:rPr>
              <a:t>Hyperpolarized xenon-129 has recently been FDA approved for human lung imaging.</a:t>
            </a:r>
          </a:p>
          <a:p>
            <a:pPr marL="0" lvl="1" algn="just">
              <a:lnSpc>
                <a:spcPct val="150000"/>
              </a:lnSpc>
              <a:spcAft>
                <a:spcPts val="1800"/>
              </a:spcAft>
              <a:buSzPct val="75000"/>
            </a:pPr>
            <a:r>
              <a:rPr lang="en-US" sz="1700" dirty="0" smtClean="0">
                <a:cs typeface="Arial" pitchFamily="34" charset="0"/>
              </a:rPr>
              <a:t>Several key issues still need to be addressed or have recently surfaced: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Patients with non-healthy lungs cannot hold their breath for long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Pressure to limit scan time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Increasing </a:t>
            </a:r>
            <a:r>
              <a:rPr lang="en-US" sz="1700" i="1" dirty="0">
                <a:cs typeface="Arial" pitchFamily="34" charset="0"/>
              </a:rPr>
              <a:t>costs of </a:t>
            </a:r>
            <a:r>
              <a:rPr lang="en-US" sz="1700" i="1" baseline="30000" dirty="0">
                <a:cs typeface="Arial" pitchFamily="34" charset="0"/>
              </a:rPr>
              <a:t>129</a:t>
            </a:r>
            <a:r>
              <a:rPr lang="en-US" sz="1700" i="1" dirty="0">
                <a:cs typeface="Arial" pitchFamily="34" charset="0"/>
              </a:rPr>
              <a:t>Xe </a:t>
            </a:r>
            <a:r>
              <a:rPr lang="en-US" sz="1700" i="1" dirty="0" smtClean="0">
                <a:cs typeface="Arial" pitchFamily="34" charset="0"/>
              </a:rPr>
              <a:t>gas</a:t>
            </a:r>
            <a:endParaRPr lang="en-US" sz="1700" i="1" dirty="0"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990" y="123478"/>
            <a:ext cx="471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Motivation</a:t>
            </a:r>
            <a:endParaRPr lang="en-CA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4354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5</a:t>
            </a:fld>
            <a:endParaRPr lang="en-CA"/>
          </a:p>
        </p:txBody>
      </p:sp>
      <p:sp>
        <p:nvSpPr>
          <p:cNvPr id="14" name="TextBox 13"/>
          <p:cNvSpPr txBox="1"/>
          <p:nvPr/>
        </p:nvSpPr>
        <p:spPr>
          <a:xfrm>
            <a:off x="214990" y="123478"/>
            <a:ext cx="471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Motivation</a:t>
            </a:r>
            <a:endParaRPr lang="en-CA" sz="2400" b="1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644008" y="915566"/>
            <a:ext cx="4499992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  <a:spcAft>
                <a:spcPts val="1800"/>
              </a:spcAft>
              <a:buSzPct val="75000"/>
            </a:pPr>
            <a:r>
              <a:rPr lang="en-US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We have recently 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shown</a:t>
            </a:r>
            <a:r>
              <a:rPr lang="en-US" b="1" baseline="300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1</a:t>
            </a:r>
            <a:r>
              <a:rPr lang="en-US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 that accelerated MRI using Compressed-Sensing (CS) and the Stretched-Exponential Model (SEM) is able to: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i="1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Provide significant increases in SNR without increasing scan duration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i="1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Lower the required amount of </a:t>
            </a:r>
            <a:r>
              <a:rPr lang="en-US" i="1" baseline="30000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129</a:t>
            </a:r>
            <a:r>
              <a:rPr lang="en-US" i="1" dirty="0" smtClean="0">
                <a:solidFill>
                  <a:schemeClr val="tx1">
                    <a:lumMod val="95000"/>
                  </a:schemeClr>
                </a:solidFill>
                <a:cs typeface="Arial" pitchFamily="34" charset="0"/>
              </a:rPr>
              <a:t>Xe to a third of typical dose for lung imaging</a:t>
            </a:r>
            <a:endParaRPr lang="en-US" i="1" dirty="0">
              <a:solidFill>
                <a:schemeClr val="tx1">
                  <a:lumMod val="95000"/>
                </a:schemeClr>
              </a:solidFill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123477"/>
            <a:ext cx="3384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Background</a:t>
            </a:r>
            <a:endParaRPr lang="en-CA" sz="240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6129358" y="4741492"/>
            <a:ext cx="2976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2400"/>
              </a:spcAft>
              <a:buSzPct val="75000"/>
            </a:pPr>
            <a:r>
              <a:rPr lang="en-US" sz="1400" b="1" i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1 - </a:t>
            </a:r>
            <a:r>
              <a:rPr lang="en-US" sz="1400" i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Perron</a:t>
            </a:r>
            <a:r>
              <a:rPr lang="en-US" sz="1400" i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S. et al., ISMRM (</a:t>
            </a:r>
            <a:r>
              <a:rPr lang="en-US" sz="1400" i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2022)</a:t>
            </a:r>
            <a:endParaRPr lang="en-US" sz="1400" i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915566"/>
            <a:ext cx="441023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just">
              <a:lnSpc>
                <a:spcPct val="150000"/>
              </a:lnSpc>
              <a:spcAft>
                <a:spcPts val="1800"/>
              </a:spcAft>
              <a:buSzPct val="75000"/>
            </a:pPr>
            <a:r>
              <a:rPr lang="en-US" sz="1700" dirty="0" smtClean="0">
                <a:cs typeface="Arial" pitchFamily="34" charset="0"/>
              </a:rPr>
              <a:t>Hyperpolarized xenon-129 has recently been FDA approved for human lung imaging.</a:t>
            </a:r>
          </a:p>
          <a:p>
            <a:pPr marL="0" lvl="1" algn="just">
              <a:lnSpc>
                <a:spcPct val="150000"/>
              </a:lnSpc>
              <a:spcAft>
                <a:spcPts val="1800"/>
              </a:spcAft>
              <a:buSzPct val="75000"/>
            </a:pPr>
            <a:r>
              <a:rPr lang="en-US" sz="1700" dirty="0" smtClean="0">
                <a:cs typeface="Arial" pitchFamily="34" charset="0"/>
              </a:rPr>
              <a:t>Several key issues still need to be addressed or have recently surfaced: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Patients with non-healthy lungs cannot hold their breath for long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Pressure to limit scan time</a:t>
            </a:r>
          </a:p>
          <a:p>
            <a:pPr marL="642692" indent="-514350" algn="just">
              <a:lnSpc>
                <a:spcPct val="150000"/>
              </a:lnSpc>
              <a:spcAft>
                <a:spcPts val="1800"/>
              </a:spcAft>
              <a:buSzPct val="75000"/>
              <a:buFont typeface="+mj-lt"/>
              <a:buAutoNum type="arabicPeriod"/>
            </a:pPr>
            <a:r>
              <a:rPr lang="en-US" sz="1700" i="1" dirty="0" smtClean="0">
                <a:cs typeface="Arial" pitchFamily="34" charset="0"/>
              </a:rPr>
              <a:t>Increasing </a:t>
            </a:r>
            <a:r>
              <a:rPr lang="en-US" sz="1700" i="1" dirty="0">
                <a:cs typeface="Arial" pitchFamily="34" charset="0"/>
              </a:rPr>
              <a:t>costs of </a:t>
            </a:r>
            <a:r>
              <a:rPr lang="en-US" sz="1700" i="1" baseline="30000" dirty="0">
                <a:cs typeface="Arial" pitchFamily="34" charset="0"/>
              </a:rPr>
              <a:t>129</a:t>
            </a:r>
            <a:r>
              <a:rPr lang="en-US" sz="1700" i="1" dirty="0">
                <a:cs typeface="Arial" pitchFamily="34" charset="0"/>
              </a:rPr>
              <a:t>Xe </a:t>
            </a:r>
            <a:r>
              <a:rPr lang="en-US" sz="1700" i="1" dirty="0" smtClean="0">
                <a:cs typeface="Arial" pitchFamily="34" charset="0"/>
              </a:rPr>
              <a:t>gas</a:t>
            </a:r>
            <a:endParaRPr lang="en-US" sz="1700" i="1" dirty="0">
              <a:cs typeface="Arial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572000" y="0"/>
            <a:ext cx="0" cy="5143500"/>
          </a:xfrm>
          <a:prstGeom prst="line">
            <a:avLst/>
          </a:prstGeom>
          <a:ln w="19050">
            <a:solidFill>
              <a:schemeClr val="tx1">
                <a:lumMod val="9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13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MrBel\Documents\GRAD\2020\Conferences and Presentations\ISMRM\2022\abstract\Figures\Final\Figure 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527" y="995577"/>
            <a:ext cx="4105839" cy="4107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61036" y="1197625"/>
            <a:ext cx="4899315" cy="3914944"/>
            <a:chOff x="4211960" y="1011576"/>
            <a:chExt cx="4899315" cy="3914944"/>
          </a:xfrm>
        </p:grpSpPr>
        <p:pic>
          <p:nvPicPr>
            <p:cNvPr id="1026" name="Picture 2" descr="D:\Users\MrBel\Documents\GRAD\2020\Conferences and Presentations\ISMRM\2022\poster\1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1021245"/>
              <a:ext cx="1802237" cy="3895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D:\Users\MrBel\Documents\GRAD\2020\Conferences and Presentations\ISMRM\2022\poster\2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9890" y="1011576"/>
              <a:ext cx="1739193" cy="3914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D:\Users\MrBel\Documents\GRAD\2020\Conferences and Presentations\ISMRM\2022\poster\3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2809" y="1011576"/>
              <a:ext cx="1518466" cy="38976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" name="Straight Connector 7"/>
          <p:cNvCxnSpPr/>
          <p:nvPr/>
        </p:nvCxnSpPr>
        <p:spPr>
          <a:xfrm>
            <a:off x="4962131" y="-82529"/>
            <a:ext cx="0" cy="5143500"/>
          </a:xfrm>
          <a:prstGeom prst="line">
            <a:avLst/>
          </a:prstGeom>
          <a:ln w="19050">
            <a:solidFill>
              <a:schemeClr val="tx1">
                <a:lumMod val="9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97174" y="195486"/>
            <a:ext cx="3925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solidFill>
                  <a:srgbClr val="FFFFFF"/>
                </a:solidFill>
              </a:rPr>
              <a:t>Retrospective </a:t>
            </a:r>
            <a:r>
              <a:rPr lang="en-CA" sz="2400" b="1" dirty="0" smtClean="0">
                <a:solidFill>
                  <a:srgbClr val="FFFFFF"/>
                </a:solidFill>
              </a:rPr>
              <a:t>Undersampling</a:t>
            </a:r>
            <a:endParaRPr lang="en-CA" b="1" dirty="0" smtClean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6596" y="195485"/>
            <a:ext cx="4083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>
                <a:solidFill>
                  <a:srgbClr val="FFFFFF"/>
                </a:solidFill>
              </a:rPr>
              <a:t>Artefact Removal - Phantom</a:t>
            </a:r>
            <a:endParaRPr lang="en-CA" b="1" dirty="0" smtClean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53758" y="595467"/>
            <a:ext cx="421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i="1" dirty="0" smtClean="0">
                <a:solidFill>
                  <a:srgbClr val="FFFFFF"/>
                </a:solidFill>
              </a:rPr>
              <a:t>3.0 T - inhaled hyperpolarized </a:t>
            </a:r>
            <a:r>
              <a:rPr lang="en-CA" sz="2000" i="1" baseline="30000" dirty="0" smtClean="0">
                <a:solidFill>
                  <a:srgbClr val="FFFFFF"/>
                </a:solidFill>
              </a:rPr>
              <a:t>129</a:t>
            </a:r>
            <a:r>
              <a:rPr lang="en-CA" sz="2000" i="1" dirty="0" smtClean="0">
                <a:solidFill>
                  <a:srgbClr val="FFFFFF"/>
                </a:solidFill>
              </a:rPr>
              <a:t>Xe</a:t>
            </a:r>
            <a:endParaRPr lang="en-CA" sz="2000" i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4098" y="595467"/>
            <a:ext cx="4688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aseline="30000" dirty="0" smtClean="0">
                <a:solidFill>
                  <a:srgbClr val="FFFFFF"/>
                </a:solidFill>
              </a:rPr>
              <a:t>1</a:t>
            </a:r>
            <a:r>
              <a:rPr lang="en-CA" sz="2000" dirty="0" smtClean="0">
                <a:solidFill>
                  <a:srgbClr val="FFFFFF"/>
                </a:solidFill>
              </a:rPr>
              <a:t>H MRI at 0.074 T - undersampled FGRE</a:t>
            </a:r>
            <a:endParaRPr lang="en-CA" sz="2000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>
                <a:solidFill>
                  <a:srgbClr val="FFFFFF">
                    <a:tint val="75000"/>
                  </a:srgbClr>
                </a:solidFill>
              </a:rPr>
              <a:pPr/>
              <a:t>6</a:t>
            </a:fld>
            <a:endParaRPr lang="en-CA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782134" y="2811037"/>
            <a:ext cx="360040" cy="392543"/>
          </a:xfrm>
          <a:prstGeom prst="downArrow">
            <a:avLst/>
          </a:prstGeom>
          <a:noFill/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Down Arrow 15"/>
          <p:cNvSpPr/>
          <p:nvPr/>
        </p:nvSpPr>
        <p:spPr>
          <a:xfrm>
            <a:off x="4021098" y="2811037"/>
            <a:ext cx="360040" cy="392543"/>
          </a:xfrm>
          <a:prstGeom prst="downArrow">
            <a:avLst/>
          </a:prstGeom>
          <a:noFill/>
          <a:ln>
            <a:solidFill>
              <a:schemeClr val="tx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1657742" y="2795229"/>
            <a:ext cx="1861639" cy="369332"/>
          </a:xfrm>
          <a:prstGeom prst="rect">
            <a:avLst/>
          </a:prstGeom>
          <a:noFill/>
          <a:ln>
            <a:solidFill>
              <a:schemeClr val="tx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Remove </a:t>
            </a:r>
            <a:r>
              <a:rPr lang="en-US" i="1" dirty="0" err="1" smtClean="0"/>
              <a:t>Artefacts</a:t>
            </a:r>
            <a:endParaRPr lang="en-CA" i="1" dirty="0"/>
          </a:p>
        </p:txBody>
      </p:sp>
    </p:spTree>
    <p:extLst>
      <p:ext uri="{BB962C8B-B14F-4D97-AF65-F5344CB8AC3E}">
        <p14:creationId xmlns:p14="http://schemas.microsoft.com/office/powerpoint/2010/main" val="306651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9" y="1298424"/>
            <a:ext cx="4398903" cy="3596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0994" y="123478"/>
            <a:ext cx="6841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Fitting to Stretched-Exponential Model</a:t>
            </a:r>
            <a:endParaRPr lang="en-CA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7</a:t>
            </a:fld>
            <a:endParaRPr lang="en-CA"/>
          </a:p>
        </p:txBody>
      </p:sp>
      <p:grpSp>
        <p:nvGrpSpPr>
          <p:cNvPr id="5" name="Group 4"/>
          <p:cNvGrpSpPr/>
          <p:nvPr/>
        </p:nvGrpSpPr>
        <p:grpSpPr>
          <a:xfrm>
            <a:off x="4485072" y="1298424"/>
            <a:ext cx="4572000" cy="2514831"/>
            <a:chOff x="4968044" y="1759501"/>
            <a:chExt cx="3525653" cy="1959727"/>
          </a:xfrm>
        </p:grpSpPr>
        <p:grpSp>
          <p:nvGrpSpPr>
            <p:cNvPr id="46" name="Group 45"/>
            <p:cNvGrpSpPr/>
            <p:nvPr/>
          </p:nvGrpSpPr>
          <p:grpSpPr>
            <a:xfrm>
              <a:off x="4968044" y="1759501"/>
              <a:ext cx="3525653" cy="1959727"/>
              <a:chOff x="4382355" y="3140337"/>
              <a:chExt cx="4492500" cy="2866967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382355" y="3140337"/>
                <a:ext cx="4492500" cy="28669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CA" sz="160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4475621" y="3166350"/>
                    <a:ext cx="4305966" cy="8797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defTabSz="457200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CA" sz="3200" i="1" smtClean="0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latin typeface="Cambria Math"/>
                            </a:rPr>
                            <m:t>𝑆</m:t>
                          </m:r>
                          <m:d>
                            <m:dPr>
                              <m:ctrlP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</m:d>
                          <m:r>
                            <a:rPr lang="en-CA" sz="3200" i="1">
                              <a:solidFill>
                                <a:schemeClr val="tx1">
                                  <a:lumMod val="95000"/>
                                </a:schemeClr>
                              </a:solidFill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CA" sz="3200" i="1">
                                  <a:solidFill>
                                    <a:schemeClr val="tx1">
                                      <a:lumMod val="95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CA" sz="3200" i="1">
                                      <a:solidFill>
                                        <a:schemeClr val="tx1">
                                          <a:lumMod val="95000"/>
                                        </a:schemeClr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CA" sz="3200" i="1">
                                          <a:solidFill>
                                            <a:schemeClr val="tx1">
                                              <a:lumMod val="9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CA" sz="3200" i="1">
                                          <a:solidFill>
                                            <a:schemeClr val="tx1">
                                              <a:lumMod val="95000"/>
                                            </a:schemeClr>
                                          </a:solidFill>
                                          <a:latin typeface="Cambria Math"/>
                                        </a:rPr>
                                        <m:t>𝑛</m:t>
                                      </m:r>
                                      <m:sSup>
                                        <m:sSupPr>
                                          <m:ctrlPr>
                                            <a:rPr lang="en-CA" sz="3200" i="1">
                                              <a:solidFill>
                                                <a:schemeClr val="tx1">
                                                  <a:lumMod val="9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CA" sz="3200" i="1">
                                              <a:solidFill>
                                                <a:schemeClr val="tx1">
                                                  <a:lumMod val="9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</m:e>
                                        <m:sup>
                                          <m:r>
                                            <a:rPr lang="en-CA" sz="3200" i="1">
                                              <a:solidFill>
                                                <a:schemeClr val="tx1">
                                                  <a:lumMod val="95000"/>
                                                </a:schemeClr>
                                              </a:solidFill>
                                              <a:latin typeface="Cambria Math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CA" sz="3200" i="1">
                                      <a:solidFill>
                                        <a:schemeClr val="tx1">
                                          <a:lumMod val="95000"/>
                                        </a:schemeClr>
                                      </a:solidFill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</m:sup>
                          </m:sSup>
                        </m:oMath>
                      </m:oMathPara>
                    </a14:m>
                    <a:endParaRPr lang="en-CA" sz="2000" dirty="0">
                      <a:solidFill>
                        <a:schemeClr val="tx1">
                          <a:lumMod val="95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8" name="TextBox 4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75622" y="3166350"/>
                    <a:ext cx="4305966" cy="880351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 b="-22222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49" name="TextBox 48"/>
              <p:cNvSpPr txBox="1"/>
              <p:nvPr/>
            </p:nvSpPr>
            <p:spPr>
              <a:xfrm>
                <a:off x="4475621" y="4141036"/>
                <a:ext cx="4305966" cy="13684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/>
                <a:r>
                  <a:rPr lang="el-GR" i="1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CA" i="1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CA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heterogeneity index (0 &lt; </a:t>
                </a:r>
                <a:r>
                  <a:rPr lang="el-GR" i="1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β</a:t>
                </a:r>
                <a:r>
                  <a:rPr lang="en-CA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&lt; 1)</a:t>
                </a:r>
              </a:p>
              <a:p>
                <a:pPr defTabSz="457200"/>
                <a:r>
                  <a:rPr lang="en-CA" i="1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n </a:t>
                </a:r>
                <a:r>
                  <a:rPr lang="en-CA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image number</a:t>
                </a:r>
              </a:p>
              <a:p>
                <a:pPr defTabSz="457200"/>
                <a:r>
                  <a:rPr lang="en-CA" i="1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r’ </a:t>
                </a:r>
                <a:r>
                  <a:rPr lang="en-CA" dirty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: apparent fractional-density parameter</a:t>
                </a:r>
                <a:endParaRPr lang="en-CA" sz="2400" dirty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968044" y="3343677"/>
              <a:ext cx="3301637" cy="324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defTabSz="45720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CA" sz="1600" dirty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Fit using Abascal </a:t>
              </a:r>
              <a:r>
                <a:rPr lang="en-CA" sz="1600" dirty="0" smtClean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Method</a:t>
              </a:r>
              <a:r>
                <a:rPr lang="en-CA" sz="1600" b="1" baseline="30000" dirty="0" smtClean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n-CA" sz="1600" b="1" dirty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4644008" y="4780284"/>
            <a:ext cx="442099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>
              <a:lnSpc>
                <a:spcPct val="150000"/>
              </a:lnSpc>
            </a:pPr>
            <a:r>
              <a:rPr lang="en-CA" sz="1400" b="1" i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2 - </a:t>
            </a:r>
            <a:r>
              <a:rPr lang="en-CA" sz="1400" i="1" dirty="0" smtClean="0">
                <a:solidFill>
                  <a:schemeClr val="tx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Abascal, J. et al. IEEE Trans Med Imaging. (2018)</a:t>
            </a:r>
            <a:endParaRPr lang="en-CA" sz="2000" i="1" dirty="0">
              <a:solidFill>
                <a:schemeClr val="tx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30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7"/>
          <a:stretch/>
        </p:blipFill>
        <p:spPr bwMode="auto">
          <a:xfrm>
            <a:off x="95712" y="1813173"/>
            <a:ext cx="3768000" cy="3121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0994" y="123478"/>
            <a:ext cx="4717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 smtClean="0"/>
              <a:t>Averaging Pattern</a:t>
            </a:r>
            <a:endParaRPr lang="en-CA" sz="2400" b="1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222462" y="221171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8</a:t>
            </a:r>
            <a:endParaRPr lang="en-CA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1403648" y="242773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7</a:t>
            </a:r>
            <a:endParaRPr lang="en-CA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1619672" y="264375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6</a:t>
            </a:r>
            <a:endParaRPr lang="en-CA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1799692" y="287041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5</a:t>
            </a:r>
            <a:endParaRPr lang="en-CA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1691680" y="372387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4</a:t>
            </a:r>
            <a:endParaRPr lang="en-CA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2120588" y="3990907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3</a:t>
            </a:r>
            <a:endParaRPr lang="en-CA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2771800" y="412566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2</a:t>
            </a:r>
            <a:endParaRPr lang="en-CA" sz="11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502" y="672320"/>
            <a:ext cx="6675903" cy="1041623"/>
          </a:xfrm>
          <a:prstGeom prst="rect">
            <a:avLst/>
          </a:prstGeom>
        </p:spPr>
      </p:pic>
      <p:cxnSp>
        <p:nvCxnSpPr>
          <p:cNvPr id="38" name="Straight Connector 37"/>
          <p:cNvCxnSpPr>
            <a:stCxn id="97" idx="3"/>
            <a:endCxn id="34" idx="2"/>
          </p:cNvCxnSpPr>
          <p:nvPr/>
        </p:nvCxnSpPr>
        <p:spPr>
          <a:xfrm flipV="1">
            <a:off x="1475656" y="1491630"/>
            <a:ext cx="3455801" cy="614103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8</a:t>
            </a:fld>
            <a:endParaRPr lang="en-CA"/>
          </a:p>
        </p:txBody>
      </p:sp>
      <p:sp>
        <p:nvSpPr>
          <p:cNvPr id="34" name="Rectangle 33"/>
          <p:cNvSpPr/>
          <p:nvPr/>
        </p:nvSpPr>
        <p:spPr>
          <a:xfrm>
            <a:off x="1762522" y="878605"/>
            <a:ext cx="6337870" cy="61302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762416" y="878606"/>
            <a:ext cx="5689904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62416" y="878606"/>
            <a:ext cx="4969824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763688" y="878606"/>
            <a:ext cx="4211535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772631" y="878606"/>
            <a:ext cx="3519449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41" name="Straight Connector 40"/>
          <p:cNvCxnSpPr>
            <a:endCxn id="35" idx="2"/>
          </p:cNvCxnSpPr>
          <p:nvPr/>
        </p:nvCxnSpPr>
        <p:spPr>
          <a:xfrm flipV="1">
            <a:off x="1475656" y="1491630"/>
            <a:ext cx="3131712" cy="825600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6" idx="2"/>
          </p:cNvCxnSpPr>
          <p:nvPr/>
        </p:nvCxnSpPr>
        <p:spPr>
          <a:xfrm flipV="1">
            <a:off x="1619672" y="1491630"/>
            <a:ext cx="2627656" cy="1044076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39" idx="2"/>
          </p:cNvCxnSpPr>
          <p:nvPr/>
        </p:nvCxnSpPr>
        <p:spPr>
          <a:xfrm flipV="1">
            <a:off x="1799692" y="1491630"/>
            <a:ext cx="2069764" cy="1282933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01" idx="0"/>
            <a:endCxn id="40" idx="2"/>
          </p:cNvCxnSpPr>
          <p:nvPr/>
        </p:nvCxnSpPr>
        <p:spPr>
          <a:xfrm flipV="1">
            <a:off x="1979712" y="1491630"/>
            <a:ext cx="1552644" cy="1375859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1766092" y="878606"/>
            <a:ext cx="2767268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65" name="Straight Connector 64"/>
          <p:cNvCxnSpPr>
            <a:endCxn id="61" idx="2"/>
          </p:cNvCxnSpPr>
          <p:nvPr/>
        </p:nvCxnSpPr>
        <p:spPr>
          <a:xfrm flipV="1">
            <a:off x="1979712" y="1491630"/>
            <a:ext cx="1170014" cy="2232248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4611218" y="878605"/>
            <a:ext cx="2841102" cy="61302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67" name="Straight Connector 66"/>
          <p:cNvCxnSpPr>
            <a:endCxn id="66" idx="2"/>
          </p:cNvCxnSpPr>
          <p:nvPr/>
        </p:nvCxnSpPr>
        <p:spPr>
          <a:xfrm flipV="1">
            <a:off x="2300608" y="1491630"/>
            <a:ext cx="3731161" cy="2232248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1762416" y="878605"/>
            <a:ext cx="2017496" cy="613025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endCxn id="68" idx="2"/>
          </p:cNvCxnSpPr>
          <p:nvPr/>
        </p:nvCxnSpPr>
        <p:spPr>
          <a:xfrm flipV="1">
            <a:off x="2411760" y="1491630"/>
            <a:ext cx="359404" cy="2503229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3863712" y="878606"/>
            <a:ext cx="2056929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72" name="Straight Connector 71"/>
          <p:cNvCxnSpPr>
            <a:endCxn id="71" idx="2"/>
          </p:cNvCxnSpPr>
          <p:nvPr/>
        </p:nvCxnSpPr>
        <p:spPr>
          <a:xfrm flipV="1">
            <a:off x="2699792" y="1491630"/>
            <a:ext cx="2192385" cy="2503229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/>
        </p:nvSpPr>
        <p:spPr>
          <a:xfrm>
            <a:off x="6046417" y="878606"/>
            <a:ext cx="2053975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77" name="Straight Connector 76"/>
          <p:cNvCxnSpPr>
            <a:endCxn id="76" idx="2"/>
          </p:cNvCxnSpPr>
          <p:nvPr/>
        </p:nvCxnSpPr>
        <p:spPr>
          <a:xfrm flipV="1">
            <a:off x="2886860" y="1491630"/>
            <a:ext cx="4186545" cy="2503229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1766092" y="878606"/>
            <a:ext cx="1293740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>
            <a:endCxn id="79" idx="2"/>
          </p:cNvCxnSpPr>
          <p:nvPr/>
        </p:nvCxnSpPr>
        <p:spPr>
          <a:xfrm flipH="1" flipV="1">
            <a:off x="2412962" y="1491630"/>
            <a:ext cx="628550" cy="2630082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3131841" y="878606"/>
            <a:ext cx="1401520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85" name="Straight Connector 84"/>
          <p:cNvCxnSpPr>
            <a:endCxn id="84" idx="2"/>
          </p:cNvCxnSpPr>
          <p:nvPr/>
        </p:nvCxnSpPr>
        <p:spPr>
          <a:xfrm flipV="1">
            <a:off x="3275856" y="1491630"/>
            <a:ext cx="556745" cy="2672444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4611218" y="878606"/>
            <a:ext cx="1309423" cy="613023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87" name="Straight Connector 86"/>
          <p:cNvCxnSpPr>
            <a:endCxn id="86" idx="2"/>
          </p:cNvCxnSpPr>
          <p:nvPr/>
        </p:nvCxnSpPr>
        <p:spPr>
          <a:xfrm flipV="1">
            <a:off x="3491880" y="1491629"/>
            <a:ext cx="1774050" cy="2672445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6046417" y="878606"/>
            <a:ext cx="1311572" cy="613024"/>
          </a:xfrm>
          <a:prstGeom prst="rect">
            <a:avLst/>
          </a:prstGeom>
          <a:noFill/>
          <a:ln w="19050"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CA" sz="1800">
              <a:solidFill>
                <a:prstClr val="white"/>
              </a:solidFill>
            </a:endParaRPr>
          </a:p>
        </p:txBody>
      </p:sp>
      <p:cxnSp>
        <p:nvCxnSpPr>
          <p:cNvPr id="89" name="Straight Connector 88"/>
          <p:cNvCxnSpPr>
            <a:endCxn id="88" idx="2"/>
          </p:cNvCxnSpPr>
          <p:nvPr/>
        </p:nvCxnSpPr>
        <p:spPr>
          <a:xfrm flipV="1">
            <a:off x="3707904" y="1491630"/>
            <a:ext cx="2994299" cy="2672444"/>
          </a:xfrm>
          <a:prstGeom prst="line">
            <a:avLst/>
          </a:prstGeom>
          <a:ln w="12700">
            <a:solidFill>
              <a:srgbClr val="FF0000"/>
            </a:solidFill>
            <a:prstDash val="lg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1115616" y="1970711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/>
              <a:t>9</a:t>
            </a:r>
            <a:endParaRPr lang="en-CA" sz="1100" dirty="0"/>
          </a:p>
        </p:txBody>
      </p:sp>
      <p:sp>
        <p:nvSpPr>
          <p:cNvPr id="97" name="TextBox 96"/>
          <p:cNvSpPr txBox="1"/>
          <p:nvPr/>
        </p:nvSpPr>
        <p:spPr>
          <a:xfrm>
            <a:off x="1115616" y="197492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9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22462" y="2211710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8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402482" y="242773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7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619672" y="2646526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6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799692" y="2867489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5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691680" y="372387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4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120588" y="3994859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3</a:t>
            </a:r>
            <a:endParaRPr lang="en-CA" sz="1100" dirty="0">
              <a:solidFill>
                <a:srgbClr val="FF000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779730" y="4125664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100" dirty="0" smtClean="0">
                <a:solidFill>
                  <a:srgbClr val="FF0000"/>
                </a:solidFill>
              </a:rPr>
              <a:t>2</a:t>
            </a:r>
            <a:endParaRPr lang="en-CA" sz="11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TextBox 104"/>
              <p:cNvSpPr txBox="1"/>
              <p:nvPr/>
            </p:nvSpPr>
            <p:spPr>
              <a:xfrm>
                <a:off x="5285795" y="2804003"/>
                <a:ext cx="3835418" cy="175939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CA" dirty="0" smtClean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Average for every unique combination </a:t>
                </a:r>
                <a:r>
                  <a:rPr lang="en-CA" u="sng" dirty="0" smtClean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without overlap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CA" dirty="0" smtClean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CA" dirty="0" smtClean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CA" dirty="0" smtClean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Predictable SNR ~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CA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radPr>
                      <m:deg/>
                      <m:e>
                        <m:r>
                          <a:rPr lang="en-CA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/>
                            <a:cs typeface="Arial" pitchFamily="34" charset="0"/>
                          </a:rPr>
                          <m:t>𝑛</m:t>
                        </m:r>
                      </m:e>
                    </m:rad>
                  </m:oMath>
                </a14:m>
                <a:endParaRPr lang="en-CA" sz="2400" dirty="0" smtClean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  <a:p>
                <a:r>
                  <a:rPr lang="en-CA" dirty="0" smtClean="0">
                    <a:solidFill>
                      <a:schemeClr val="tx1">
                        <a:lumMod val="9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     where 𝑛 is the image  number</a:t>
                </a:r>
                <a:endParaRPr lang="en-CA" dirty="0">
                  <a:solidFill>
                    <a:schemeClr val="tx1">
                      <a:lumMod val="9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795" y="2804003"/>
                <a:ext cx="3835418" cy="1759392"/>
              </a:xfrm>
              <a:prstGeom prst="rect">
                <a:avLst/>
              </a:prstGeom>
              <a:blipFill rotWithShape="1">
                <a:blip r:embed="rId4"/>
                <a:stretch>
                  <a:fillRect l="-954" t="-1730" b="-449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787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7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8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10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9" grpId="0" animBg="1"/>
      <p:bldP spid="39" grpId="1" animBg="1"/>
      <p:bldP spid="40" grpId="0" animBg="1"/>
      <p:bldP spid="40" grpId="1" animBg="1"/>
      <p:bldP spid="61" grpId="0" animBg="1"/>
      <p:bldP spid="61" grpId="1" animBg="1"/>
      <p:bldP spid="66" grpId="0" animBg="1"/>
      <p:bldP spid="66" grpId="1" animBg="1"/>
      <p:bldP spid="68" grpId="0" animBg="1"/>
      <p:bldP spid="68" grpId="1" animBg="1"/>
      <p:bldP spid="71" grpId="0" animBg="1"/>
      <p:bldP spid="71" grpId="1" animBg="1"/>
      <p:bldP spid="76" grpId="0" animBg="1"/>
      <p:bldP spid="76" grpId="1" animBg="1"/>
      <p:bldP spid="79" grpId="0" animBg="1"/>
      <p:bldP spid="84" grpId="0" animBg="1"/>
      <p:bldP spid="86" grpId="0" animBg="1"/>
      <p:bldP spid="88" grpId="0" animBg="1"/>
      <p:bldP spid="96" grpId="0"/>
      <p:bldP spid="96" grpId="1"/>
      <p:bldP spid="97" grpId="0"/>
      <p:bldP spid="97" grpId="1"/>
      <p:bldP spid="98" grpId="0"/>
      <p:bldP spid="98" grpId="1"/>
      <p:bldP spid="99" grpId="0"/>
      <p:bldP spid="99" grpId="1"/>
      <p:bldP spid="100" grpId="0"/>
      <p:bldP spid="100" grpId="1"/>
      <p:bldP spid="101" grpId="0"/>
      <p:bldP spid="101" grpId="1"/>
      <p:bldP spid="102" grpId="0"/>
      <p:bldP spid="102" grpId="1"/>
      <p:bldP spid="103" grpId="0"/>
      <p:bldP spid="103" grpId="1"/>
      <p:bldP spid="1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9" t="2271" r="8446" b="2688"/>
          <a:stretch/>
        </p:blipFill>
        <p:spPr bwMode="auto">
          <a:xfrm>
            <a:off x="3995937" y="539146"/>
            <a:ext cx="5120164" cy="450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4990" y="123478"/>
            <a:ext cx="5869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baseline="30000" dirty="0" smtClean="0"/>
              <a:t>129</a:t>
            </a:r>
            <a:r>
              <a:rPr lang="en-US" sz="3200" b="1" dirty="0" smtClean="0"/>
              <a:t>Xe Phantom </a:t>
            </a:r>
            <a:r>
              <a:rPr lang="en-US" sz="3200" b="1" dirty="0" smtClean="0"/>
              <a:t>Results – 74mT</a:t>
            </a:r>
            <a:endParaRPr lang="en-CA" sz="2400" b="1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F7020-53D1-426A-9ACD-5D4522D6A5A6}" type="slidenum">
              <a:rPr lang="en-CA" smtClean="0"/>
              <a:t>9</a:t>
            </a:fld>
            <a:endParaRPr lang="en-CA"/>
          </a:p>
        </p:txBody>
      </p:sp>
      <p:pic>
        <p:nvPicPr>
          <p:cNvPr id="1026" name="Picture 2" descr="C:\Users\sampe\Documents\Documents\GRAD\2020\Conferences and Presentations\ISMRM\2023\Figures\3_Capture_un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48" y="668129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ampe\Documents\Documents\GRAD\2020\Conferences and Presentations\ISMRM\2023\Figures\Captu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00" y="2839444"/>
            <a:ext cx="2242195" cy="2238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/>
          <p:cNvSpPr/>
          <p:nvPr/>
        </p:nvSpPr>
        <p:spPr>
          <a:xfrm>
            <a:off x="58440" y="2250278"/>
            <a:ext cx="2376264" cy="36004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463" y="692460"/>
            <a:ext cx="1866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200" dirty="0" smtClean="0">
                <a:solidFill>
                  <a:srgbClr val="FFFFFF"/>
                </a:solidFill>
              </a:rPr>
              <a:t>Undersampled</a:t>
            </a:r>
            <a:endParaRPr lang="en-CA" sz="22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7265" y="2882381"/>
            <a:ext cx="190866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200" dirty="0" smtClean="0">
                <a:solidFill>
                  <a:srgbClr val="FFFFFF"/>
                </a:solidFill>
              </a:rPr>
              <a:t>Reconstruction</a:t>
            </a:r>
            <a:endParaRPr lang="en-CA" sz="2200" dirty="0">
              <a:solidFill>
                <a:srgbClr val="FFFFFF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465" y="4410518"/>
            <a:ext cx="2376264" cy="36004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2833" y="3097824"/>
            <a:ext cx="1368152" cy="64633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RF Interference</a:t>
            </a:r>
            <a:endParaRPr lang="en-CA" dirty="0"/>
          </a:p>
        </p:txBody>
      </p:sp>
      <p:cxnSp>
        <p:nvCxnSpPr>
          <p:cNvPr id="14" name="Straight Arrow Connector 13"/>
          <p:cNvCxnSpPr>
            <a:stCxn id="6" idx="0"/>
          </p:cNvCxnSpPr>
          <p:nvPr/>
        </p:nvCxnSpPr>
        <p:spPr>
          <a:xfrm flipH="1" flipV="1">
            <a:off x="2483768" y="2499743"/>
            <a:ext cx="673141" cy="5980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2"/>
          </p:cNvCxnSpPr>
          <p:nvPr/>
        </p:nvCxnSpPr>
        <p:spPr>
          <a:xfrm flipH="1">
            <a:off x="2483768" y="3744155"/>
            <a:ext cx="673141" cy="77181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486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rgbClr val="00000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11304</TotalTime>
  <Words>444</Words>
  <Application>Microsoft Office PowerPoint</Application>
  <PresentationFormat>On-screen Show (16:9)</PresentationFormat>
  <Paragraphs>113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of Image Quality of 1H and 129Xe MRI by Using an Advanced Acquisition and Reconstruction Method Coupled with Deep Learning</dc:title>
  <dc:creator>Samuel Perron</dc:creator>
  <cp:lastModifiedBy>Samuel Perron</cp:lastModifiedBy>
  <cp:revision>154</cp:revision>
  <dcterms:created xsi:type="dcterms:W3CDTF">2022-04-27T00:51:44Z</dcterms:created>
  <dcterms:modified xsi:type="dcterms:W3CDTF">2023-06-19T16:29:00Z</dcterms:modified>
</cp:coreProperties>
</file>