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1"/>
  </p:notesMasterIdLst>
  <p:sldIdLst>
    <p:sldId id="341" r:id="rId3"/>
    <p:sldId id="258" r:id="rId4"/>
    <p:sldId id="259" r:id="rId5"/>
    <p:sldId id="260" r:id="rId6"/>
    <p:sldId id="266" r:id="rId7"/>
    <p:sldId id="261" r:id="rId8"/>
    <p:sldId id="267" r:id="rId9"/>
    <p:sldId id="262" r:id="rId10"/>
    <p:sldId id="263" r:id="rId11"/>
    <p:sldId id="264" r:id="rId12"/>
    <p:sldId id="265" r:id="rId13"/>
    <p:sldId id="268" r:id="rId14"/>
    <p:sldId id="269" r:id="rId15"/>
    <p:sldId id="272" r:id="rId16"/>
    <p:sldId id="270" r:id="rId17"/>
    <p:sldId id="308" r:id="rId18"/>
    <p:sldId id="307" r:id="rId19"/>
    <p:sldId id="306"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3" autoAdjust="0"/>
    <p:restoredTop sz="87984" autoAdjust="0"/>
  </p:normalViewPr>
  <p:slideViewPr>
    <p:cSldViewPr snapToGrid="0">
      <p:cViewPr varScale="1">
        <p:scale>
          <a:sx n="143" d="100"/>
          <a:sy n="143" d="100"/>
        </p:scale>
        <p:origin x="828"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ECE756-E734-46EC-93E6-57C4B0EC79A1}" type="datetimeFigureOut">
              <a:rPr lang="en-US" smtClean="0"/>
              <a:t>6/26/2023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8C2B3E-C30A-428B-9205-0AD9590DB477}" type="slidenum">
              <a:rPr lang="en-US" smtClean="0"/>
              <a:t>‹#›</a:t>
            </a:fld>
            <a:endParaRPr lang="en-US"/>
          </a:p>
        </p:txBody>
      </p:sp>
    </p:spTree>
    <p:extLst>
      <p:ext uri="{BB962C8B-B14F-4D97-AF65-F5344CB8AC3E}">
        <p14:creationId xmlns:p14="http://schemas.microsoft.com/office/powerpoint/2010/main" val="42649504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Hello everyone, I am </a:t>
            </a:r>
            <a:r>
              <a:rPr lang="en-US" dirty="0" err="1"/>
              <a:t>Jerit</a:t>
            </a:r>
            <a:r>
              <a:rPr lang="en-US" dirty="0"/>
              <a:t> Mitchell, a Master’s student at the University of Regina. Today I am going to be talking about </a:t>
            </a:r>
            <a:r>
              <a:rPr kumimoji="0" lang="en-US" sz="1200" b="0" i="0" u="none" strike="noStrike" kern="1200" cap="none" spc="0" normalizeH="0" baseline="0" noProof="0" dirty="0">
                <a:ln>
                  <a:noFill/>
                </a:ln>
                <a:effectLst/>
                <a:uLnTx/>
                <a:uFillTx/>
                <a:latin typeface="Calibri Light" panose="020F0302020204030204"/>
                <a:ea typeface="+mj-lt"/>
                <a:cs typeface="Calibri Light" panose="020F0302020204030204"/>
              </a:rPr>
              <a:t>Probing for blood vessel preservation in </a:t>
            </a:r>
            <a:r>
              <a:rPr kumimoji="0" lang="en-US" sz="1200" b="0" i="1" u="none" strike="noStrike" kern="1200" cap="none" spc="0" normalizeH="0" baseline="0" noProof="0" dirty="0">
                <a:ln>
                  <a:noFill/>
                </a:ln>
                <a:effectLst/>
                <a:uLnTx/>
                <a:uFillTx/>
                <a:latin typeface="Calibri Light" panose="020F0302020204030204"/>
                <a:ea typeface="+mj-lt"/>
                <a:cs typeface="Calibri Light" panose="020F0302020204030204"/>
              </a:rPr>
              <a:t>Tyrannosaurus rex </a:t>
            </a:r>
            <a:r>
              <a:rPr kumimoji="0" lang="en-US" sz="1200" b="0" i="0" u="none" strike="noStrike" kern="1200" cap="none" spc="0" normalizeH="0" baseline="0" noProof="0" dirty="0">
                <a:ln>
                  <a:noFill/>
                </a:ln>
                <a:effectLst/>
                <a:uLnTx/>
                <a:uFillTx/>
                <a:latin typeface="Calibri Light" panose="020F0302020204030204"/>
                <a:ea typeface="+mj-lt"/>
                <a:cs typeface="Calibri Light" panose="020F0302020204030204"/>
              </a:rPr>
              <a:t>using synchrotron radiation</a:t>
            </a:r>
            <a:endParaRPr lang="en-CA" sz="800" dirty="0"/>
          </a:p>
          <a:p>
            <a:endParaRPr lang="en-US" dirty="0"/>
          </a:p>
        </p:txBody>
      </p:sp>
      <p:sp>
        <p:nvSpPr>
          <p:cNvPr id="4" name="Slide Number Placeholder 3"/>
          <p:cNvSpPr>
            <a:spLocks noGrp="1"/>
          </p:cNvSpPr>
          <p:nvPr>
            <p:ph type="sldNum" sz="quarter" idx="5"/>
          </p:nvPr>
        </p:nvSpPr>
        <p:spPr/>
        <p:txBody>
          <a:bodyPr/>
          <a:lstStyle/>
          <a:p>
            <a:fld id="{968C2B3E-C30A-428B-9205-0AD9590DB477}" type="slidenum">
              <a:rPr lang="en-US" smtClean="0"/>
              <a:t>1</a:t>
            </a:fld>
            <a:endParaRPr lang="en-US"/>
          </a:p>
        </p:txBody>
      </p:sp>
    </p:spTree>
    <p:extLst>
      <p:ext uri="{BB962C8B-B14F-4D97-AF65-F5344CB8AC3E}">
        <p14:creationId xmlns:p14="http://schemas.microsoft.com/office/powerpoint/2010/main" val="10933433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with that, thank you for listening, and I am happy to take any questions.</a:t>
            </a:r>
          </a:p>
        </p:txBody>
      </p:sp>
      <p:sp>
        <p:nvSpPr>
          <p:cNvPr id="4" name="Slide Number Placeholder 3"/>
          <p:cNvSpPr>
            <a:spLocks noGrp="1"/>
          </p:cNvSpPr>
          <p:nvPr>
            <p:ph type="sldNum" sz="quarter" idx="5"/>
          </p:nvPr>
        </p:nvSpPr>
        <p:spPr/>
        <p:txBody>
          <a:bodyPr/>
          <a:lstStyle/>
          <a:p>
            <a:fld id="{968C2B3E-C30A-428B-9205-0AD9590DB477}" type="slidenum">
              <a:rPr lang="en-US" smtClean="0"/>
              <a:t>11</a:t>
            </a:fld>
            <a:endParaRPr lang="en-US"/>
          </a:p>
        </p:txBody>
      </p:sp>
    </p:spTree>
    <p:extLst>
      <p:ext uri="{BB962C8B-B14F-4D97-AF65-F5344CB8AC3E}">
        <p14:creationId xmlns:p14="http://schemas.microsoft.com/office/powerpoint/2010/main" val="3126312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I want to start off by saying that fossilization is a rare process.</a:t>
            </a:r>
          </a:p>
          <a:p>
            <a:endParaRPr lang="en-US" dirty="0"/>
          </a:p>
          <a:p>
            <a:r>
              <a:rPr lang="en-US" dirty="0"/>
              <a:t>Switching gears, I want to talk about Scotty. So Scotty is a T. rex specimen part of the Royal Saskatchewan Museum. </a:t>
            </a:r>
          </a:p>
          <a:p>
            <a:endParaRPr lang="en-US" dirty="0"/>
          </a:p>
          <a:p>
            <a:r>
              <a:rPr lang="en-US" dirty="0"/>
              <a:t>And if you are wondering where the name Scotty came from. It was from the celebratory drink the excavation team had the night they found the skeleton. So, Scotty unfortunately must have had a hard life as his bones show multiple injuries, like the rib bone here with a giant fracture. This is the sample we will be probing </a:t>
            </a:r>
          </a:p>
        </p:txBody>
      </p:sp>
      <p:sp>
        <p:nvSpPr>
          <p:cNvPr id="4" name="Slide Number Placeholder 3"/>
          <p:cNvSpPr>
            <a:spLocks noGrp="1"/>
          </p:cNvSpPr>
          <p:nvPr>
            <p:ph type="sldNum" sz="quarter" idx="5"/>
          </p:nvPr>
        </p:nvSpPr>
        <p:spPr/>
        <p:txBody>
          <a:bodyPr/>
          <a:lstStyle/>
          <a:p>
            <a:fld id="{968C2B3E-C30A-428B-9205-0AD9590DB477}" type="slidenum">
              <a:rPr lang="en-US" smtClean="0"/>
              <a:t>2</a:t>
            </a:fld>
            <a:endParaRPr lang="en-US"/>
          </a:p>
        </p:txBody>
      </p:sp>
    </p:spTree>
    <p:extLst>
      <p:ext uri="{BB962C8B-B14F-4D97-AF65-F5344CB8AC3E}">
        <p14:creationId xmlns:p14="http://schemas.microsoft.com/office/powerpoint/2010/main" val="13808732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 The sensitive probe we are going to be using is synchrotron radiation.</a:t>
            </a:r>
          </a:p>
          <a:p>
            <a:endParaRPr lang="en-US" dirty="0"/>
          </a:p>
          <a:p>
            <a:r>
              <a:rPr lang="en-US" dirty="0"/>
              <a:t>This radiation can be produced in specialized synchrotron light facilities, such as the Canadian Light Source which I will be take advantage of for my results. Electrons are accelerated and then circle in a storage ring until they are used by beamlines.</a:t>
            </a:r>
          </a:p>
          <a:p>
            <a:endParaRPr lang="en-US" dirty="0"/>
          </a:p>
          <a:p>
            <a:r>
              <a:rPr lang="en-US" dirty="0"/>
              <a:t>Modern light sources have many beamlines that feature specialized setups that have varying energy ranges, beam sizes and intensities, in order to solve specific </a:t>
            </a:r>
            <a:r>
              <a:rPr lang="en-US" dirty="0" err="1"/>
              <a:t>proplems</a:t>
            </a:r>
            <a:r>
              <a:rPr lang="en-US" dirty="0"/>
              <a:t>. Most of the radiation produced ends up in the X-ray range of the electromagnetic spectrum.</a:t>
            </a:r>
          </a:p>
        </p:txBody>
      </p:sp>
      <p:sp>
        <p:nvSpPr>
          <p:cNvPr id="4" name="Slide Number Placeholder 3"/>
          <p:cNvSpPr>
            <a:spLocks noGrp="1"/>
          </p:cNvSpPr>
          <p:nvPr>
            <p:ph type="sldNum" sz="quarter" idx="5"/>
          </p:nvPr>
        </p:nvSpPr>
        <p:spPr/>
        <p:txBody>
          <a:bodyPr/>
          <a:lstStyle/>
          <a:p>
            <a:fld id="{968C2B3E-C30A-428B-9205-0AD9590DB477}" type="slidenum">
              <a:rPr lang="en-US" smtClean="0"/>
              <a:t>3</a:t>
            </a:fld>
            <a:endParaRPr lang="en-US"/>
          </a:p>
        </p:txBody>
      </p:sp>
    </p:spTree>
    <p:extLst>
      <p:ext uri="{BB962C8B-B14F-4D97-AF65-F5344CB8AC3E}">
        <p14:creationId xmlns:p14="http://schemas.microsoft.com/office/powerpoint/2010/main" val="41597376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what happens when an X-Ray interacts with our rib bone?</a:t>
            </a:r>
          </a:p>
          <a:p>
            <a:endParaRPr lang="en-US" dirty="0"/>
          </a:p>
          <a:p>
            <a:r>
              <a:rPr lang="en-US" dirty="0"/>
              <a:t>There is also auger electron emission where the excitation energy is transferred to an outer shell electron.</a:t>
            </a:r>
          </a:p>
          <a:p>
            <a:endParaRPr lang="en-US" dirty="0"/>
          </a:p>
          <a:p>
            <a:r>
              <a:rPr lang="en-US" dirty="0"/>
              <a:t>End. As you can see there is a rich amount of information that can be pulled out of bulk matter. We are going to use many of these interactions to look for soft tissues in Scotty’s bones. </a:t>
            </a:r>
          </a:p>
        </p:txBody>
      </p:sp>
      <p:sp>
        <p:nvSpPr>
          <p:cNvPr id="4" name="Slide Number Placeholder 3"/>
          <p:cNvSpPr>
            <a:spLocks noGrp="1"/>
          </p:cNvSpPr>
          <p:nvPr>
            <p:ph type="sldNum" sz="quarter" idx="5"/>
          </p:nvPr>
        </p:nvSpPr>
        <p:spPr/>
        <p:txBody>
          <a:bodyPr/>
          <a:lstStyle/>
          <a:p>
            <a:fld id="{968C2B3E-C30A-428B-9205-0AD9590DB477}" type="slidenum">
              <a:rPr lang="en-US" smtClean="0"/>
              <a:t>4</a:t>
            </a:fld>
            <a:endParaRPr lang="en-US"/>
          </a:p>
        </p:txBody>
      </p:sp>
    </p:spTree>
    <p:extLst>
      <p:ext uri="{BB962C8B-B14F-4D97-AF65-F5344CB8AC3E}">
        <p14:creationId xmlns:p14="http://schemas.microsoft.com/office/powerpoint/2010/main" val="39585554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Intro. So getting to the specific techniques we are going to use.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 when X-rays transmit through a sample the amount of transmitted photons is dependent on the density of the sample at each point. You can then rotate your sample taking hundreds of projection images, which can be reconstructed into orthogonal slices. This essentially provides a 3D density model of the sample.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X-rays can also refract. So phase shifts can take place particular at changes in index of refraction in the sample. If you set your detector far enough away from the sample interference fringes build up. This is called propagation phase contrast, and it is critical to providing contrast on edges of small structures.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Lastly, is photon homogenization. So for large, dense bones we need to crank up the energy and flux to have any kind of photon transmission. The problem is that thinner areas in the field of view of the detector will have too much photon transmission that can overload the detector.  The solution is to add beads of a similar density that surround the sample, as well as a metal profiler in order to normalize the absorption in the field of view of the detector. This was critical for scanning the rib bone.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Next up is x-ray </a:t>
            </a:r>
            <a:r>
              <a:rPr lang="en-US" dirty="0" err="1"/>
              <a:t>fluorensce</a:t>
            </a:r>
            <a:r>
              <a:rPr lang="en-US" dirty="0"/>
              <a:t>, which results in a spectrum like the one here with peaks for the various transitions of the elements present in the sample. If you measure an XRF spectrum for a grid of points, we can create a chemical intensity map by integrating the transition peak of interest..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are also using X-ray absorption spectroscopy, particularly XANES. X-rays generally less absorbed for higher energies. However, when there is enough energy to ionize the particular atom, there is a sharp rise in the absorption seen here. We are interested in the edge region here as it gives information about the local chemical structure such as the oxidation state of the element.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Lastly, there is Scanning electron microscopy, which is not synchrotron based, but also useful. An SEM provides detection of secondary, backscattered, and fluorescence </a:t>
            </a:r>
            <a:r>
              <a:rPr lang="en-US" dirty="0" err="1"/>
              <a:t>xrays</a:t>
            </a:r>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968C2B3E-C30A-428B-9205-0AD9590DB477}" type="slidenum">
              <a:rPr lang="en-US" smtClean="0"/>
              <a:t>5</a:t>
            </a:fld>
            <a:endParaRPr lang="en-US"/>
          </a:p>
        </p:txBody>
      </p:sp>
    </p:spTree>
    <p:extLst>
      <p:ext uri="{BB962C8B-B14F-4D97-AF65-F5344CB8AC3E}">
        <p14:creationId xmlns:p14="http://schemas.microsoft.com/office/powerpoint/2010/main" val="15266186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finally getting to some of the results. We start with CT scanning that was taken at the Biomedical Imaging and Therapy beamline at the Canadian Light Source. Here is the resultant 3D model of the cross sectional scan. But the beauty of CT is that we can image inside the bone, and here I was able to pull out what appears to be a large vascular structure.  It is extensive, meandering and branching out,  just like blood vessels do, and is partially hollow. The brighter areas are infilled with dense material.</a:t>
            </a:r>
          </a:p>
        </p:txBody>
      </p:sp>
      <p:sp>
        <p:nvSpPr>
          <p:cNvPr id="4" name="Slide Number Placeholder 3"/>
          <p:cNvSpPr>
            <a:spLocks noGrp="1"/>
          </p:cNvSpPr>
          <p:nvPr>
            <p:ph type="sldNum" sz="quarter" idx="5"/>
          </p:nvPr>
        </p:nvSpPr>
        <p:spPr/>
        <p:txBody>
          <a:bodyPr/>
          <a:lstStyle/>
          <a:p>
            <a:fld id="{968C2B3E-C30A-428B-9205-0AD9590DB477}" type="slidenum">
              <a:rPr lang="en-US" smtClean="0"/>
              <a:t>6</a:t>
            </a:fld>
            <a:endParaRPr lang="en-US"/>
          </a:p>
        </p:txBody>
      </p:sp>
    </p:spTree>
    <p:extLst>
      <p:ext uri="{BB962C8B-B14F-4D97-AF65-F5344CB8AC3E}">
        <p14:creationId xmlns:p14="http://schemas.microsoft.com/office/powerpoint/2010/main" val="15491710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wanted to make sure this was  not a fluke and we knew we want to do chemical analysis, so we did have to cut into the bone to produce a cut cross section. We first CT scanned it, and what do you know more large vascular structures.</a:t>
            </a:r>
          </a:p>
        </p:txBody>
      </p:sp>
      <p:sp>
        <p:nvSpPr>
          <p:cNvPr id="4" name="Slide Number Placeholder 3"/>
          <p:cNvSpPr>
            <a:spLocks noGrp="1"/>
          </p:cNvSpPr>
          <p:nvPr>
            <p:ph type="sldNum" sz="quarter" idx="5"/>
          </p:nvPr>
        </p:nvSpPr>
        <p:spPr/>
        <p:txBody>
          <a:bodyPr/>
          <a:lstStyle/>
          <a:p>
            <a:fld id="{968C2B3E-C30A-428B-9205-0AD9590DB477}" type="slidenum">
              <a:rPr lang="en-US" smtClean="0"/>
              <a:t>7</a:t>
            </a:fld>
            <a:endParaRPr lang="en-US"/>
          </a:p>
        </p:txBody>
      </p:sp>
    </p:spTree>
    <p:extLst>
      <p:ext uri="{BB962C8B-B14F-4D97-AF65-F5344CB8AC3E}">
        <p14:creationId xmlns:p14="http://schemas.microsoft.com/office/powerpoint/2010/main" val="16386400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if we have preserved blood vessels, what are they made up of?</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are using the VESPERS beamline at the Canadian Light Source, as well as the SEM at the University of Regina for this.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First we have a backscattering electron image of the vessel. Here the brighter areas correspond to atoms of higher atomic number. Zooming in on the vessel, we have probed three location using XRF.</a:t>
            </a:r>
          </a:p>
          <a:p>
            <a:endParaRPr lang="en-US" dirty="0"/>
          </a:p>
        </p:txBody>
      </p:sp>
      <p:sp>
        <p:nvSpPr>
          <p:cNvPr id="4" name="Slide Number Placeholder 3"/>
          <p:cNvSpPr>
            <a:spLocks noGrp="1"/>
          </p:cNvSpPr>
          <p:nvPr>
            <p:ph type="sldNum" sz="quarter" idx="5"/>
          </p:nvPr>
        </p:nvSpPr>
        <p:spPr/>
        <p:txBody>
          <a:bodyPr/>
          <a:lstStyle/>
          <a:p>
            <a:fld id="{968C2B3E-C30A-428B-9205-0AD9590DB477}" type="slidenum">
              <a:rPr lang="en-US" smtClean="0"/>
              <a:t>8</a:t>
            </a:fld>
            <a:endParaRPr lang="en-US"/>
          </a:p>
        </p:txBody>
      </p:sp>
    </p:spTree>
    <p:extLst>
      <p:ext uri="{BB962C8B-B14F-4D97-AF65-F5344CB8AC3E}">
        <p14:creationId xmlns:p14="http://schemas.microsoft.com/office/powerpoint/2010/main" val="38072540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we know from an atomic level what the vessels are made of, but what about at a molecular level?</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are using the Soft X-ray micro characterization beamline at the Canadian Light Source for these measurements.</a:t>
            </a:r>
          </a:p>
          <a:p>
            <a:endParaRPr lang="en-US" dirty="0"/>
          </a:p>
        </p:txBody>
      </p:sp>
      <p:sp>
        <p:nvSpPr>
          <p:cNvPr id="4" name="Slide Number Placeholder 3"/>
          <p:cNvSpPr>
            <a:spLocks noGrp="1"/>
          </p:cNvSpPr>
          <p:nvPr>
            <p:ph type="sldNum" sz="quarter" idx="5"/>
          </p:nvPr>
        </p:nvSpPr>
        <p:spPr/>
        <p:txBody>
          <a:bodyPr/>
          <a:lstStyle/>
          <a:p>
            <a:fld id="{968C2B3E-C30A-428B-9205-0AD9590DB477}" type="slidenum">
              <a:rPr lang="en-US" smtClean="0"/>
              <a:t>9</a:t>
            </a:fld>
            <a:endParaRPr lang="en-US"/>
          </a:p>
        </p:txBody>
      </p:sp>
    </p:spTree>
    <p:extLst>
      <p:ext uri="{BB962C8B-B14F-4D97-AF65-F5344CB8AC3E}">
        <p14:creationId xmlns:p14="http://schemas.microsoft.com/office/powerpoint/2010/main" val="9331664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24C54-86F0-8687-0CF0-E8280B27095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696C8A87-C113-BD38-27FA-9A6C0B4881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F821365D-9CDD-EA4F-505B-9E67E87F84E2}"/>
              </a:ext>
            </a:extLst>
          </p:cNvPr>
          <p:cNvSpPr>
            <a:spLocks noGrp="1"/>
          </p:cNvSpPr>
          <p:nvPr>
            <p:ph type="dt" sz="half" idx="10"/>
          </p:nvPr>
        </p:nvSpPr>
        <p:spPr/>
        <p:txBody>
          <a:bodyPr/>
          <a:lstStyle/>
          <a:p>
            <a:fld id="{F8693526-58DA-41B9-9275-629174BBDA64}" type="datetimeFigureOut">
              <a:rPr lang="en-CA" smtClean="0"/>
              <a:t>2023-06-26</a:t>
            </a:fld>
            <a:endParaRPr lang="en-CA"/>
          </a:p>
        </p:txBody>
      </p:sp>
      <p:sp>
        <p:nvSpPr>
          <p:cNvPr id="5" name="Footer Placeholder 4">
            <a:extLst>
              <a:ext uri="{FF2B5EF4-FFF2-40B4-BE49-F238E27FC236}">
                <a16:creationId xmlns:a16="http://schemas.microsoft.com/office/drawing/2014/main" id="{A7ECE325-0D2E-4178-1B2C-723C7B5ECD30}"/>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E3B3BE35-D697-6A7A-A85D-BCD660D13730}"/>
              </a:ext>
            </a:extLst>
          </p:cNvPr>
          <p:cNvSpPr>
            <a:spLocks noGrp="1"/>
          </p:cNvSpPr>
          <p:nvPr>
            <p:ph type="sldNum" sz="quarter" idx="12"/>
          </p:nvPr>
        </p:nvSpPr>
        <p:spPr/>
        <p:txBody>
          <a:bodyPr/>
          <a:lstStyle/>
          <a:p>
            <a:fld id="{D1D811BB-82B6-4B91-986A-4A706110A563}" type="slidenum">
              <a:rPr lang="en-CA" smtClean="0"/>
              <a:t>‹#›</a:t>
            </a:fld>
            <a:endParaRPr lang="en-CA"/>
          </a:p>
        </p:txBody>
      </p:sp>
    </p:spTree>
    <p:extLst>
      <p:ext uri="{BB962C8B-B14F-4D97-AF65-F5344CB8AC3E}">
        <p14:creationId xmlns:p14="http://schemas.microsoft.com/office/powerpoint/2010/main" val="4010670106"/>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4767C-A1C5-61DC-D3EF-FE7C33A8B184}"/>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AF1E31F0-9DA5-3CB6-4DAF-9F99AFFBEA1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2CC07CEE-C91D-34D4-92A2-C86C5C4456E2}"/>
              </a:ext>
            </a:extLst>
          </p:cNvPr>
          <p:cNvSpPr>
            <a:spLocks noGrp="1"/>
          </p:cNvSpPr>
          <p:nvPr>
            <p:ph type="dt" sz="half" idx="10"/>
          </p:nvPr>
        </p:nvSpPr>
        <p:spPr/>
        <p:txBody>
          <a:bodyPr/>
          <a:lstStyle/>
          <a:p>
            <a:fld id="{F8693526-58DA-41B9-9275-629174BBDA64}" type="datetimeFigureOut">
              <a:rPr lang="en-CA" smtClean="0"/>
              <a:t>2023-06-26</a:t>
            </a:fld>
            <a:endParaRPr lang="en-CA"/>
          </a:p>
        </p:txBody>
      </p:sp>
      <p:sp>
        <p:nvSpPr>
          <p:cNvPr id="5" name="Footer Placeholder 4">
            <a:extLst>
              <a:ext uri="{FF2B5EF4-FFF2-40B4-BE49-F238E27FC236}">
                <a16:creationId xmlns:a16="http://schemas.microsoft.com/office/drawing/2014/main" id="{52E1ECA3-7B4D-35F0-33AC-0814DA901633}"/>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56AD15CC-96D2-CFAA-3F4A-240F5BF9E636}"/>
              </a:ext>
            </a:extLst>
          </p:cNvPr>
          <p:cNvSpPr>
            <a:spLocks noGrp="1"/>
          </p:cNvSpPr>
          <p:nvPr>
            <p:ph type="sldNum" sz="quarter" idx="12"/>
          </p:nvPr>
        </p:nvSpPr>
        <p:spPr/>
        <p:txBody>
          <a:bodyPr/>
          <a:lstStyle/>
          <a:p>
            <a:fld id="{D1D811BB-82B6-4B91-986A-4A706110A563}" type="slidenum">
              <a:rPr lang="en-CA" smtClean="0"/>
              <a:t>‹#›</a:t>
            </a:fld>
            <a:endParaRPr lang="en-CA"/>
          </a:p>
        </p:txBody>
      </p:sp>
    </p:spTree>
    <p:extLst>
      <p:ext uri="{BB962C8B-B14F-4D97-AF65-F5344CB8AC3E}">
        <p14:creationId xmlns:p14="http://schemas.microsoft.com/office/powerpoint/2010/main" val="1896393142"/>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5C45AA9-9301-0FFF-779A-E1AFB29E429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A51412B0-35F9-F32E-F7C5-D0806102DF3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CDD667EE-7BD4-499B-FA2B-96DE27E85B4F}"/>
              </a:ext>
            </a:extLst>
          </p:cNvPr>
          <p:cNvSpPr>
            <a:spLocks noGrp="1"/>
          </p:cNvSpPr>
          <p:nvPr>
            <p:ph type="dt" sz="half" idx="10"/>
          </p:nvPr>
        </p:nvSpPr>
        <p:spPr/>
        <p:txBody>
          <a:bodyPr/>
          <a:lstStyle/>
          <a:p>
            <a:fld id="{F8693526-58DA-41B9-9275-629174BBDA64}" type="datetimeFigureOut">
              <a:rPr lang="en-CA" smtClean="0"/>
              <a:t>2023-06-26</a:t>
            </a:fld>
            <a:endParaRPr lang="en-CA"/>
          </a:p>
        </p:txBody>
      </p:sp>
      <p:sp>
        <p:nvSpPr>
          <p:cNvPr id="5" name="Footer Placeholder 4">
            <a:extLst>
              <a:ext uri="{FF2B5EF4-FFF2-40B4-BE49-F238E27FC236}">
                <a16:creationId xmlns:a16="http://schemas.microsoft.com/office/drawing/2014/main" id="{B60389F0-9920-9F12-46E4-8E3D9511863B}"/>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D9205DE0-BBBA-7B33-F80B-DEEBF3D713A9}"/>
              </a:ext>
            </a:extLst>
          </p:cNvPr>
          <p:cNvSpPr>
            <a:spLocks noGrp="1"/>
          </p:cNvSpPr>
          <p:nvPr>
            <p:ph type="sldNum" sz="quarter" idx="12"/>
          </p:nvPr>
        </p:nvSpPr>
        <p:spPr/>
        <p:txBody>
          <a:bodyPr/>
          <a:lstStyle/>
          <a:p>
            <a:fld id="{D1D811BB-82B6-4B91-986A-4A706110A563}" type="slidenum">
              <a:rPr lang="en-CA" smtClean="0"/>
              <a:t>‹#›</a:t>
            </a:fld>
            <a:endParaRPr lang="en-CA"/>
          </a:p>
        </p:txBody>
      </p:sp>
    </p:spTree>
    <p:extLst>
      <p:ext uri="{BB962C8B-B14F-4D97-AF65-F5344CB8AC3E}">
        <p14:creationId xmlns:p14="http://schemas.microsoft.com/office/powerpoint/2010/main" val="2887251171"/>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6/26/2023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8207280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0354165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6/26/2023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513364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6/26/2023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8920510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6/26/2023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978300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6/26/2023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6085931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6/26/2023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31198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13914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A6446-9520-9C96-BD0F-C39C06E3FF16}"/>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73F23764-8C17-F8F0-B3C0-F0C634562D3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FF1897C3-C530-8508-2138-59FE898D64F1}"/>
              </a:ext>
            </a:extLst>
          </p:cNvPr>
          <p:cNvSpPr>
            <a:spLocks noGrp="1"/>
          </p:cNvSpPr>
          <p:nvPr>
            <p:ph type="dt" sz="half" idx="10"/>
          </p:nvPr>
        </p:nvSpPr>
        <p:spPr/>
        <p:txBody>
          <a:bodyPr/>
          <a:lstStyle/>
          <a:p>
            <a:fld id="{F8693526-58DA-41B9-9275-629174BBDA64}" type="datetimeFigureOut">
              <a:rPr lang="en-CA" smtClean="0"/>
              <a:t>2023-06-26</a:t>
            </a:fld>
            <a:endParaRPr lang="en-CA"/>
          </a:p>
        </p:txBody>
      </p:sp>
      <p:sp>
        <p:nvSpPr>
          <p:cNvPr id="5" name="Footer Placeholder 4">
            <a:extLst>
              <a:ext uri="{FF2B5EF4-FFF2-40B4-BE49-F238E27FC236}">
                <a16:creationId xmlns:a16="http://schemas.microsoft.com/office/drawing/2014/main" id="{5D73DCD8-E7AF-5B5D-A56A-A0868F329478}"/>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39DB9E35-A356-4EF6-69B0-40050E9673EF}"/>
              </a:ext>
            </a:extLst>
          </p:cNvPr>
          <p:cNvSpPr>
            <a:spLocks noGrp="1"/>
          </p:cNvSpPr>
          <p:nvPr>
            <p:ph type="sldNum" sz="quarter" idx="12"/>
          </p:nvPr>
        </p:nvSpPr>
        <p:spPr/>
        <p:txBody>
          <a:bodyPr/>
          <a:lstStyle/>
          <a:p>
            <a:fld id="{D1D811BB-82B6-4B91-986A-4A706110A563}" type="slidenum">
              <a:rPr lang="en-CA" smtClean="0"/>
              <a:t>‹#›</a:t>
            </a:fld>
            <a:endParaRPr lang="en-CA"/>
          </a:p>
        </p:txBody>
      </p:sp>
    </p:spTree>
    <p:extLst>
      <p:ext uri="{BB962C8B-B14F-4D97-AF65-F5344CB8AC3E}">
        <p14:creationId xmlns:p14="http://schemas.microsoft.com/office/powerpoint/2010/main" val="658080236"/>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542508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1457308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694965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F14F03-9E46-2D53-0ACA-2732BA43F70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204E3A96-B594-6BC3-2965-274C11E73F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F2C00CA-9CED-803B-4619-A396EB61ABCA}"/>
              </a:ext>
            </a:extLst>
          </p:cNvPr>
          <p:cNvSpPr>
            <a:spLocks noGrp="1"/>
          </p:cNvSpPr>
          <p:nvPr>
            <p:ph type="dt" sz="half" idx="10"/>
          </p:nvPr>
        </p:nvSpPr>
        <p:spPr/>
        <p:txBody>
          <a:bodyPr/>
          <a:lstStyle/>
          <a:p>
            <a:fld id="{F8693526-58DA-41B9-9275-629174BBDA64}" type="datetimeFigureOut">
              <a:rPr lang="en-CA" smtClean="0"/>
              <a:t>2023-06-26</a:t>
            </a:fld>
            <a:endParaRPr lang="en-CA"/>
          </a:p>
        </p:txBody>
      </p:sp>
      <p:sp>
        <p:nvSpPr>
          <p:cNvPr id="5" name="Footer Placeholder 4">
            <a:extLst>
              <a:ext uri="{FF2B5EF4-FFF2-40B4-BE49-F238E27FC236}">
                <a16:creationId xmlns:a16="http://schemas.microsoft.com/office/drawing/2014/main" id="{9E815B84-BE39-BEFA-44EA-BC50FC49D4BC}"/>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DB64BEF1-5D6E-22C8-2D15-D8ED66D80123}"/>
              </a:ext>
            </a:extLst>
          </p:cNvPr>
          <p:cNvSpPr>
            <a:spLocks noGrp="1"/>
          </p:cNvSpPr>
          <p:nvPr>
            <p:ph type="sldNum" sz="quarter" idx="12"/>
          </p:nvPr>
        </p:nvSpPr>
        <p:spPr/>
        <p:txBody>
          <a:bodyPr/>
          <a:lstStyle/>
          <a:p>
            <a:fld id="{D1D811BB-82B6-4B91-986A-4A706110A563}" type="slidenum">
              <a:rPr lang="en-CA" smtClean="0"/>
              <a:t>‹#›</a:t>
            </a:fld>
            <a:endParaRPr lang="en-CA"/>
          </a:p>
        </p:txBody>
      </p:sp>
    </p:spTree>
    <p:extLst>
      <p:ext uri="{BB962C8B-B14F-4D97-AF65-F5344CB8AC3E}">
        <p14:creationId xmlns:p14="http://schemas.microsoft.com/office/powerpoint/2010/main" val="279400281"/>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E28DE-F7BF-3951-03F5-A3CD0C65913E}"/>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E9B663C7-2782-6855-DED0-19E7EEE8161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71563BE5-4499-56D3-3651-9AA9194EEAD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0FC9ADE0-4A69-A94A-4F3C-BDD44B4F6A51}"/>
              </a:ext>
            </a:extLst>
          </p:cNvPr>
          <p:cNvSpPr>
            <a:spLocks noGrp="1"/>
          </p:cNvSpPr>
          <p:nvPr>
            <p:ph type="dt" sz="half" idx="10"/>
          </p:nvPr>
        </p:nvSpPr>
        <p:spPr/>
        <p:txBody>
          <a:bodyPr/>
          <a:lstStyle/>
          <a:p>
            <a:fld id="{F8693526-58DA-41B9-9275-629174BBDA64}" type="datetimeFigureOut">
              <a:rPr lang="en-CA" smtClean="0"/>
              <a:t>2023-06-26</a:t>
            </a:fld>
            <a:endParaRPr lang="en-CA"/>
          </a:p>
        </p:txBody>
      </p:sp>
      <p:sp>
        <p:nvSpPr>
          <p:cNvPr id="6" name="Footer Placeholder 5">
            <a:extLst>
              <a:ext uri="{FF2B5EF4-FFF2-40B4-BE49-F238E27FC236}">
                <a16:creationId xmlns:a16="http://schemas.microsoft.com/office/drawing/2014/main" id="{00F86E23-1A6C-B0E8-ADBC-DE7B82DF1500}"/>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5DF08DB8-F971-6328-E875-D6F268163FF1}"/>
              </a:ext>
            </a:extLst>
          </p:cNvPr>
          <p:cNvSpPr>
            <a:spLocks noGrp="1"/>
          </p:cNvSpPr>
          <p:nvPr>
            <p:ph type="sldNum" sz="quarter" idx="12"/>
          </p:nvPr>
        </p:nvSpPr>
        <p:spPr/>
        <p:txBody>
          <a:bodyPr/>
          <a:lstStyle/>
          <a:p>
            <a:fld id="{D1D811BB-82B6-4B91-986A-4A706110A563}" type="slidenum">
              <a:rPr lang="en-CA" smtClean="0"/>
              <a:t>‹#›</a:t>
            </a:fld>
            <a:endParaRPr lang="en-CA"/>
          </a:p>
        </p:txBody>
      </p:sp>
    </p:spTree>
    <p:extLst>
      <p:ext uri="{BB962C8B-B14F-4D97-AF65-F5344CB8AC3E}">
        <p14:creationId xmlns:p14="http://schemas.microsoft.com/office/powerpoint/2010/main" val="2576768982"/>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9DE6C-719A-9C24-411D-D5240F9673F5}"/>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27E8B7E1-AE12-4D6B-EF50-456727F281F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4AC472-A223-EF6B-64B3-F6FD01D6D95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8D15E6D5-34DC-73C3-0B9C-0AFECD93AE6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5149BB1-16BB-B302-7F42-4CBC64D8CFF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D17082F9-16EB-A526-A4C9-3FD812A6F44C}"/>
              </a:ext>
            </a:extLst>
          </p:cNvPr>
          <p:cNvSpPr>
            <a:spLocks noGrp="1"/>
          </p:cNvSpPr>
          <p:nvPr>
            <p:ph type="dt" sz="half" idx="10"/>
          </p:nvPr>
        </p:nvSpPr>
        <p:spPr/>
        <p:txBody>
          <a:bodyPr/>
          <a:lstStyle/>
          <a:p>
            <a:fld id="{F8693526-58DA-41B9-9275-629174BBDA64}" type="datetimeFigureOut">
              <a:rPr lang="en-CA" smtClean="0"/>
              <a:t>2023-06-26</a:t>
            </a:fld>
            <a:endParaRPr lang="en-CA"/>
          </a:p>
        </p:txBody>
      </p:sp>
      <p:sp>
        <p:nvSpPr>
          <p:cNvPr id="8" name="Footer Placeholder 7">
            <a:extLst>
              <a:ext uri="{FF2B5EF4-FFF2-40B4-BE49-F238E27FC236}">
                <a16:creationId xmlns:a16="http://schemas.microsoft.com/office/drawing/2014/main" id="{D34A9E24-F277-6078-E01B-FD8A74163372}"/>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64065307-CA2B-3304-2E44-94C892A565DD}"/>
              </a:ext>
            </a:extLst>
          </p:cNvPr>
          <p:cNvSpPr>
            <a:spLocks noGrp="1"/>
          </p:cNvSpPr>
          <p:nvPr>
            <p:ph type="sldNum" sz="quarter" idx="12"/>
          </p:nvPr>
        </p:nvSpPr>
        <p:spPr/>
        <p:txBody>
          <a:bodyPr/>
          <a:lstStyle/>
          <a:p>
            <a:fld id="{D1D811BB-82B6-4B91-986A-4A706110A563}" type="slidenum">
              <a:rPr lang="en-CA" smtClean="0"/>
              <a:t>‹#›</a:t>
            </a:fld>
            <a:endParaRPr lang="en-CA"/>
          </a:p>
        </p:txBody>
      </p:sp>
    </p:spTree>
    <p:extLst>
      <p:ext uri="{BB962C8B-B14F-4D97-AF65-F5344CB8AC3E}">
        <p14:creationId xmlns:p14="http://schemas.microsoft.com/office/powerpoint/2010/main" val="2569725887"/>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0A634-3B61-0193-E58B-3D381ACCF1E0}"/>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D32FF08E-77EA-5F44-427E-8E031E70AC1E}"/>
              </a:ext>
            </a:extLst>
          </p:cNvPr>
          <p:cNvSpPr>
            <a:spLocks noGrp="1"/>
          </p:cNvSpPr>
          <p:nvPr>
            <p:ph type="dt" sz="half" idx="10"/>
          </p:nvPr>
        </p:nvSpPr>
        <p:spPr/>
        <p:txBody>
          <a:bodyPr/>
          <a:lstStyle/>
          <a:p>
            <a:fld id="{F8693526-58DA-41B9-9275-629174BBDA64}" type="datetimeFigureOut">
              <a:rPr lang="en-CA" smtClean="0"/>
              <a:t>2023-06-26</a:t>
            </a:fld>
            <a:endParaRPr lang="en-CA"/>
          </a:p>
        </p:txBody>
      </p:sp>
      <p:sp>
        <p:nvSpPr>
          <p:cNvPr id="4" name="Footer Placeholder 3">
            <a:extLst>
              <a:ext uri="{FF2B5EF4-FFF2-40B4-BE49-F238E27FC236}">
                <a16:creationId xmlns:a16="http://schemas.microsoft.com/office/drawing/2014/main" id="{720AEBAB-401A-5117-1871-0D8EDEBC81BB}"/>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CA201995-D51A-6474-1793-96E935C7E9A6}"/>
              </a:ext>
            </a:extLst>
          </p:cNvPr>
          <p:cNvSpPr>
            <a:spLocks noGrp="1"/>
          </p:cNvSpPr>
          <p:nvPr>
            <p:ph type="sldNum" sz="quarter" idx="12"/>
          </p:nvPr>
        </p:nvSpPr>
        <p:spPr/>
        <p:txBody>
          <a:bodyPr/>
          <a:lstStyle/>
          <a:p>
            <a:fld id="{D1D811BB-82B6-4B91-986A-4A706110A563}" type="slidenum">
              <a:rPr lang="en-CA" smtClean="0"/>
              <a:t>‹#›</a:t>
            </a:fld>
            <a:endParaRPr lang="en-CA"/>
          </a:p>
        </p:txBody>
      </p:sp>
    </p:spTree>
    <p:extLst>
      <p:ext uri="{BB962C8B-B14F-4D97-AF65-F5344CB8AC3E}">
        <p14:creationId xmlns:p14="http://schemas.microsoft.com/office/powerpoint/2010/main" val="1856593727"/>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8DFDBAD-1549-3B97-E23E-D12EAEC71477}"/>
              </a:ext>
            </a:extLst>
          </p:cNvPr>
          <p:cNvSpPr>
            <a:spLocks noGrp="1"/>
          </p:cNvSpPr>
          <p:nvPr>
            <p:ph type="dt" sz="half" idx="10"/>
          </p:nvPr>
        </p:nvSpPr>
        <p:spPr/>
        <p:txBody>
          <a:bodyPr/>
          <a:lstStyle/>
          <a:p>
            <a:fld id="{F8693526-58DA-41B9-9275-629174BBDA64}" type="datetimeFigureOut">
              <a:rPr lang="en-CA" smtClean="0"/>
              <a:t>2023-06-26</a:t>
            </a:fld>
            <a:endParaRPr lang="en-CA"/>
          </a:p>
        </p:txBody>
      </p:sp>
      <p:sp>
        <p:nvSpPr>
          <p:cNvPr id="3" name="Footer Placeholder 2">
            <a:extLst>
              <a:ext uri="{FF2B5EF4-FFF2-40B4-BE49-F238E27FC236}">
                <a16:creationId xmlns:a16="http://schemas.microsoft.com/office/drawing/2014/main" id="{B4AFCB9F-4B05-7545-56C4-27F9F9A52C51}"/>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7826541A-00D4-B320-B5AA-6A92D82F5D6F}"/>
              </a:ext>
            </a:extLst>
          </p:cNvPr>
          <p:cNvSpPr>
            <a:spLocks noGrp="1"/>
          </p:cNvSpPr>
          <p:nvPr>
            <p:ph type="sldNum" sz="quarter" idx="12"/>
          </p:nvPr>
        </p:nvSpPr>
        <p:spPr/>
        <p:txBody>
          <a:bodyPr/>
          <a:lstStyle/>
          <a:p>
            <a:fld id="{D1D811BB-82B6-4B91-986A-4A706110A563}" type="slidenum">
              <a:rPr lang="en-CA" smtClean="0"/>
              <a:t>‹#›</a:t>
            </a:fld>
            <a:endParaRPr lang="en-CA"/>
          </a:p>
        </p:txBody>
      </p:sp>
    </p:spTree>
    <p:extLst>
      <p:ext uri="{BB962C8B-B14F-4D97-AF65-F5344CB8AC3E}">
        <p14:creationId xmlns:p14="http://schemas.microsoft.com/office/powerpoint/2010/main" val="2872198623"/>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3AE326-ED06-010F-3466-DEB957659C3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4DBC70D8-6168-81ED-661C-DC3866A89BA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A94F5D58-C62C-4F7F-70B3-AE43D1CE45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4F18A28-8A6C-5F02-54FA-5B0DF88F7F08}"/>
              </a:ext>
            </a:extLst>
          </p:cNvPr>
          <p:cNvSpPr>
            <a:spLocks noGrp="1"/>
          </p:cNvSpPr>
          <p:nvPr>
            <p:ph type="dt" sz="half" idx="10"/>
          </p:nvPr>
        </p:nvSpPr>
        <p:spPr/>
        <p:txBody>
          <a:bodyPr/>
          <a:lstStyle/>
          <a:p>
            <a:fld id="{F8693526-58DA-41B9-9275-629174BBDA64}" type="datetimeFigureOut">
              <a:rPr lang="en-CA" smtClean="0"/>
              <a:t>2023-06-26</a:t>
            </a:fld>
            <a:endParaRPr lang="en-CA"/>
          </a:p>
        </p:txBody>
      </p:sp>
      <p:sp>
        <p:nvSpPr>
          <p:cNvPr id="6" name="Footer Placeholder 5">
            <a:extLst>
              <a:ext uri="{FF2B5EF4-FFF2-40B4-BE49-F238E27FC236}">
                <a16:creationId xmlns:a16="http://schemas.microsoft.com/office/drawing/2014/main" id="{93447E37-C9FA-1BBF-F8DC-E2BAE863B6ED}"/>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1EC35A70-9B98-727A-87C2-F7C46FB400C4}"/>
              </a:ext>
            </a:extLst>
          </p:cNvPr>
          <p:cNvSpPr>
            <a:spLocks noGrp="1"/>
          </p:cNvSpPr>
          <p:nvPr>
            <p:ph type="sldNum" sz="quarter" idx="12"/>
          </p:nvPr>
        </p:nvSpPr>
        <p:spPr/>
        <p:txBody>
          <a:bodyPr/>
          <a:lstStyle/>
          <a:p>
            <a:fld id="{D1D811BB-82B6-4B91-986A-4A706110A563}" type="slidenum">
              <a:rPr lang="en-CA" smtClean="0"/>
              <a:t>‹#›</a:t>
            </a:fld>
            <a:endParaRPr lang="en-CA"/>
          </a:p>
        </p:txBody>
      </p:sp>
    </p:spTree>
    <p:extLst>
      <p:ext uri="{BB962C8B-B14F-4D97-AF65-F5344CB8AC3E}">
        <p14:creationId xmlns:p14="http://schemas.microsoft.com/office/powerpoint/2010/main" val="871953076"/>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B37D8-91B8-BF55-FF42-C102D45E902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33EE1A06-C2FB-0864-86C5-171AEFD40E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3CD41F52-537A-D3CE-A51A-63C02453DE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AEFB1EF-EF01-D97E-09A4-ACFFD461013D}"/>
              </a:ext>
            </a:extLst>
          </p:cNvPr>
          <p:cNvSpPr>
            <a:spLocks noGrp="1"/>
          </p:cNvSpPr>
          <p:nvPr>
            <p:ph type="dt" sz="half" idx="10"/>
          </p:nvPr>
        </p:nvSpPr>
        <p:spPr/>
        <p:txBody>
          <a:bodyPr/>
          <a:lstStyle/>
          <a:p>
            <a:fld id="{F8693526-58DA-41B9-9275-629174BBDA64}" type="datetimeFigureOut">
              <a:rPr lang="en-CA" smtClean="0"/>
              <a:t>2023-06-26</a:t>
            </a:fld>
            <a:endParaRPr lang="en-CA"/>
          </a:p>
        </p:txBody>
      </p:sp>
      <p:sp>
        <p:nvSpPr>
          <p:cNvPr id="6" name="Footer Placeholder 5">
            <a:extLst>
              <a:ext uri="{FF2B5EF4-FFF2-40B4-BE49-F238E27FC236}">
                <a16:creationId xmlns:a16="http://schemas.microsoft.com/office/drawing/2014/main" id="{8785A5B4-F78A-5A61-DCC7-9C0A112D7E34}"/>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0D0006CA-5ED5-76D6-9726-149E44207AAF}"/>
              </a:ext>
            </a:extLst>
          </p:cNvPr>
          <p:cNvSpPr>
            <a:spLocks noGrp="1"/>
          </p:cNvSpPr>
          <p:nvPr>
            <p:ph type="sldNum" sz="quarter" idx="12"/>
          </p:nvPr>
        </p:nvSpPr>
        <p:spPr/>
        <p:txBody>
          <a:bodyPr/>
          <a:lstStyle/>
          <a:p>
            <a:fld id="{D1D811BB-82B6-4B91-986A-4A706110A563}" type="slidenum">
              <a:rPr lang="en-CA" smtClean="0"/>
              <a:t>‹#›</a:t>
            </a:fld>
            <a:endParaRPr lang="en-CA"/>
          </a:p>
        </p:txBody>
      </p:sp>
    </p:spTree>
    <p:extLst>
      <p:ext uri="{BB962C8B-B14F-4D97-AF65-F5344CB8AC3E}">
        <p14:creationId xmlns:p14="http://schemas.microsoft.com/office/powerpoint/2010/main" val="2297248964"/>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9051853-995A-7555-229E-8FAAAF3493E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00E817B7-19A5-3CA6-8FF1-3BD3B4296C3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633BCA72-C78D-DAB3-ACC1-17162856A0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693526-58DA-41B9-9275-629174BBDA64}" type="datetimeFigureOut">
              <a:rPr lang="en-CA" smtClean="0"/>
              <a:t>2023-06-26</a:t>
            </a:fld>
            <a:endParaRPr lang="en-CA"/>
          </a:p>
        </p:txBody>
      </p:sp>
      <p:sp>
        <p:nvSpPr>
          <p:cNvPr id="5" name="Footer Placeholder 4">
            <a:extLst>
              <a:ext uri="{FF2B5EF4-FFF2-40B4-BE49-F238E27FC236}">
                <a16:creationId xmlns:a16="http://schemas.microsoft.com/office/drawing/2014/main" id="{FE430A8D-4F6A-C87D-6EC1-B34E2D9F74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996F6D1A-5AC4-2638-5A67-E08A6003C8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D811BB-82B6-4B91-986A-4A706110A563}" type="slidenum">
              <a:rPr lang="en-CA" smtClean="0"/>
              <a:t>‹#›</a:t>
            </a:fld>
            <a:endParaRPr lang="en-CA"/>
          </a:p>
        </p:txBody>
      </p:sp>
    </p:spTree>
    <p:extLst>
      <p:ext uri="{BB962C8B-B14F-4D97-AF65-F5344CB8AC3E}">
        <p14:creationId xmlns:p14="http://schemas.microsoft.com/office/powerpoint/2010/main" val="34667575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6/26/2023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35962750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37.png"/><Relationship Id="rId4" Type="http://schemas.openxmlformats.org/officeDocument/2006/relationships/image" Target="../media/image36.png"/></Relationships>
</file>

<file path=ppt/slides/_rels/slide1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14.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4.png"/><Relationship Id="rId7"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2" name="Freeform: Shape 9">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5" name="Picture 5" descr="A picture containing wall, reptile, indoor, dinosaur&#10;&#10;Description automatically generated">
            <a:extLst>
              <a:ext uri="{FF2B5EF4-FFF2-40B4-BE49-F238E27FC236}">
                <a16:creationId xmlns:a16="http://schemas.microsoft.com/office/drawing/2014/main" id="{75C86CA8-7B57-5F94-08C3-E977E7D1A665}"/>
              </a:ext>
            </a:extLst>
          </p:cNvPr>
          <p:cNvPicPr>
            <a:picLocks noChangeAspect="1"/>
          </p:cNvPicPr>
          <p:nvPr/>
        </p:nvPicPr>
        <p:blipFill rotWithShape="1">
          <a:blip r:embed="rId3"/>
          <a:srcRect t="4534" r="-1" b="12040"/>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pic>
        <p:nvPicPr>
          <p:cNvPr id="4" name="Picture 5" descr="Text&#10;&#10;Description automatically generated">
            <a:extLst>
              <a:ext uri="{FF2B5EF4-FFF2-40B4-BE49-F238E27FC236}">
                <a16:creationId xmlns:a16="http://schemas.microsoft.com/office/drawing/2014/main" id="{E530F039-63FF-F4C3-8D71-CBAA7B79B5FC}"/>
              </a:ext>
            </a:extLst>
          </p:cNvPr>
          <p:cNvPicPr>
            <a:picLocks noChangeAspect="1"/>
          </p:cNvPicPr>
          <p:nvPr/>
        </p:nvPicPr>
        <p:blipFill>
          <a:blip r:embed="rId4"/>
          <a:stretch>
            <a:fillRect/>
          </a:stretch>
        </p:blipFill>
        <p:spPr>
          <a:xfrm>
            <a:off x="239793" y="249381"/>
            <a:ext cx="3383780" cy="878453"/>
          </a:xfrm>
          <a:prstGeom prst="rect">
            <a:avLst/>
          </a:prstGeom>
        </p:spPr>
      </p:pic>
      <p:sp>
        <p:nvSpPr>
          <p:cNvPr id="9" name="TextBox 8">
            <a:extLst>
              <a:ext uri="{FF2B5EF4-FFF2-40B4-BE49-F238E27FC236}">
                <a16:creationId xmlns:a16="http://schemas.microsoft.com/office/drawing/2014/main" id="{A7E26384-B1C0-C18B-4FF6-C1DE2246EF5A}"/>
              </a:ext>
            </a:extLst>
          </p:cNvPr>
          <p:cNvSpPr txBox="1"/>
          <p:nvPr/>
        </p:nvSpPr>
        <p:spPr>
          <a:xfrm>
            <a:off x="7354290" y="397662"/>
            <a:ext cx="4837710" cy="3477875"/>
          </a:xfrm>
          <a:prstGeom prst="rect">
            <a:avLst/>
          </a:prstGeom>
          <a:noFill/>
        </p:spPr>
        <p:txBody>
          <a:bodyPr wrap="square">
            <a:spAutoFit/>
          </a:bodyPr>
          <a:lstStyle/>
          <a:p>
            <a:r>
              <a:rPr kumimoji="0" lang="en-US" sz="4400" b="0" i="0" u="none" strike="noStrike" kern="1200" cap="none" spc="0" normalizeH="0" baseline="0" noProof="0" dirty="0">
                <a:ln>
                  <a:noFill/>
                </a:ln>
                <a:effectLst/>
                <a:uLnTx/>
                <a:uFillTx/>
                <a:latin typeface="Calibri Light" panose="020F0302020204030204"/>
                <a:ea typeface="+mj-lt"/>
                <a:cs typeface="Calibri Light" panose="020F0302020204030204"/>
              </a:rPr>
              <a:t>Probing for blood vessel preservation in </a:t>
            </a:r>
            <a:r>
              <a:rPr kumimoji="0" lang="en-US" sz="4400" b="0" i="1" u="none" strike="noStrike" kern="1200" cap="none" spc="0" normalizeH="0" baseline="0" noProof="0" dirty="0">
                <a:ln>
                  <a:noFill/>
                </a:ln>
                <a:effectLst/>
                <a:uLnTx/>
                <a:uFillTx/>
                <a:latin typeface="Calibri Light" panose="020F0302020204030204"/>
                <a:ea typeface="+mj-lt"/>
                <a:cs typeface="Calibri Light" panose="020F0302020204030204"/>
              </a:rPr>
              <a:t>Tyrannosaurus rex </a:t>
            </a:r>
            <a:r>
              <a:rPr kumimoji="0" lang="en-US" sz="4400" b="0" i="0" u="none" strike="noStrike" kern="1200" cap="none" spc="0" normalizeH="0" baseline="0" noProof="0" dirty="0">
                <a:ln>
                  <a:noFill/>
                </a:ln>
                <a:effectLst/>
                <a:uLnTx/>
                <a:uFillTx/>
                <a:latin typeface="Calibri Light" panose="020F0302020204030204"/>
                <a:ea typeface="+mj-lt"/>
                <a:cs typeface="Calibri Light" panose="020F0302020204030204"/>
              </a:rPr>
              <a:t>using synchrotron radiation</a:t>
            </a:r>
            <a:endParaRPr lang="en-CA" sz="1400" dirty="0"/>
          </a:p>
        </p:txBody>
      </p:sp>
      <p:sp>
        <p:nvSpPr>
          <p:cNvPr id="15" name="Subtitle 2">
            <a:extLst>
              <a:ext uri="{FF2B5EF4-FFF2-40B4-BE49-F238E27FC236}">
                <a16:creationId xmlns:a16="http://schemas.microsoft.com/office/drawing/2014/main" id="{E133E301-A384-E2A0-8819-E449632D6E97}"/>
              </a:ext>
            </a:extLst>
          </p:cNvPr>
          <p:cNvSpPr>
            <a:spLocks noGrp="1"/>
          </p:cNvSpPr>
          <p:nvPr>
            <p:ph type="subTitle" idx="1"/>
          </p:nvPr>
        </p:nvSpPr>
        <p:spPr>
          <a:xfrm>
            <a:off x="7354290" y="4197408"/>
            <a:ext cx="3790797" cy="1080923"/>
          </a:xfrm>
          <a:noFill/>
        </p:spPr>
        <p:txBody>
          <a:bodyPr vert="horz" lIns="91440" tIns="45720" rIns="91440" bIns="45720" rtlCol="0" anchor="t">
            <a:normAutofit/>
          </a:bodyPr>
          <a:lstStyle/>
          <a:p>
            <a:pPr algn="l"/>
            <a:r>
              <a:rPr lang="en-CA" dirty="0">
                <a:cs typeface="Calibri"/>
              </a:rPr>
              <a:t>Jerit L. Mitchell, MSc student</a:t>
            </a:r>
          </a:p>
          <a:p>
            <a:pPr algn="l"/>
            <a:r>
              <a:rPr lang="en-CA" dirty="0">
                <a:ea typeface="Calibri"/>
                <a:cs typeface="Calibri"/>
              </a:rPr>
              <a:t>June 21, 2023</a:t>
            </a:r>
          </a:p>
        </p:txBody>
      </p:sp>
      <p:pic>
        <p:nvPicPr>
          <p:cNvPr id="16" name="Picture 8" descr="A picture containing logo&#10;&#10;Description automatically generated">
            <a:extLst>
              <a:ext uri="{FF2B5EF4-FFF2-40B4-BE49-F238E27FC236}">
                <a16:creationId xmlns:a16="http://schemas.microsoft.com/office/drawing/2014/main" id="{87419C15-6748-F17D-BA76-5F1DC9C17719}"/>
              </a:ext>
            </a:extLst>
          </p:cNvPr>
          <p:cNvPicPr>
            <a:picLocks noChangeAspect="1"/>
          </p:cNvPicPr>
          <p:nvPr/>
        </p:nvPicPr>
        <p:blipFill rotWithShape="1">
          <a:blip r:embed="rId5"/>
          <a:srcRect r="50200"/>
          <a:stretch/>
        </p:blipFill>
        <p:spPr>
          <a:xfrm>
            <a:off x="6418783" y="5470683"/>
            <a:ext cx="3790797" cy="1120747"/>
          </a:xfrm>
          <a:prstGeom prst="rect">
            <a:avLst/>
          </a:prstGeom>
        </p:spPr>
      </p:pic>
      <p:pic>
        <p:nvPicPr>
          <p:cNvPr id="17" name="Picture 6" descr="Text&#10;&#10;Description automatically generated">
            <a:extLst>
              <a:ext uri="{FF2B5EF4-FFF2-40B4-BE49-F238E27FC236}">
                <a16:creationId xmlns:a16="http://schemas.microsoft.com/office/drawing/2014/main" id="{3216A923-4F99-636E-9C1B-1E7F47136D9F}"/>
              </a:ext>
            </a:extLst>
          </p:cNvPr>
          <p:cNvPicPr>
            <a:picLocks noChangeAspect="1"/>
          </p:cNvPicPr>
          <p:nvPr/>
        </p:nvPicPr>
        <p:blipFill rotWithShape="1">
          <a:blip r:embed="rId6"/>
          <a:srcRect r="65942" b="-1316"/>
          <a:stretch/>
        </p:blipFill>
        <p:spPr>
          <a:xfrm>
            <a:off x="10369136" y="5452039"/>
            <a:ext cx="1405249" cy="1139391"/>
          </a:xfrm>
          <a:prstGeom prst="rect">
            <a:avLst/>
          </a:prstGeom>
        </p:spPr>
      </p:pic>
    </p:spTree>
    <p:extLst>
      <p:ext uri="{BB962C8B-B14F-4D97-AF65-F5344CB8AC3E}">
        <p14:creationId xmlns:p14="http://schemas.microsoft.com/office/powerpoint/2010/main" val="621818906"/>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Rounded Corners 11">
            <a:extLst>
              <a:ext uri="{FF2B5EF4-FFF2-40B4-BE49-F238E27FC236}">
                <a16:creationId xmlns:a16="http://schemas.microsoft.com/office/drawing/2014/main" id="{6D27D25B-8061-4DB6-5DFE-4150EC632692}"/>
              </a:ext>
            </a:extLst>
          </p:cNvPr>
          <p:cNvSpPr/>
          <p:nvPr/>
        </p:nvSpPr>
        <p:spPr>
          <a:xfrm>
            <a:off x="296882" y="118752"/>
            <a:ext cx="6214752" cy="2958935"/>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1F60004-5FD9-69D1-481E-56AAB0FDAAC2}"/>
              </a:ext>
            </a:extLst>
          </p:cNvPr>
          <p:cNvSpPr>
            <a:spLocks noGrp="1"/>
          </p:cNvSpPr>
          <p:nvPr>
            <p:ph type="title"/>
          </p:nvPr>
        </p:nvSpPr>
        <p:spPr>
          <a:xfrm>
            <a:off x="2035629" y="-139576"/>
            <a:ext cx="3093523" cy="1325563"/>
          </a:xfrm>
        </p:spPr>
        <p:txBody>
          <a:bodyPr/>
          <a:lstStyle/>
          <a:p>
            <a:r>
              <a:rPr lang="en-US" b="1" dirty="0"/>
              <a:t>Conclusions</a:t>
            </a:r>
            <a:endParaRPr lang="en-CA" b="1" dirty="0"/>
          </a:p>
        </p:txBody>
      </p:sp>
      <p:sp>
        <p:nvSpPr>
          <p:cNvPr id="5" name="TextBox 4">
            <a:extLst>
              <a:ext uri="{FF2B5EF4-FFF2-40B4-BE49-F238E27FC236}">
                <a16:creationId xmlns:a16="http://schemas.microsoft.com/office/drawing/2014/main" id="{C408C5A1-7188-C52D-67F0-C117A0D04DF0}"/>
              </a:ext>
            </a:extLst>
          </p:cNvPr>
          <p:cNvSpPr txBox="1"/>
          <p:nvPr/>
        </p:nvSpPr>
        <p:spPr>
          <a:xfrm>
            <a:off x="3402280" y="4131400"/>
            <a:ext cx="3014351"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ea typeface="Calibri"/>
                <a:cs typeface="Calibri"/>
              </a:rPr>
              <a:t>Looking at soft tissue and organic preservation in insects trapped in amber</a:t>
            </a:r>
          </a:p>
        </p:txBody>
      </p:sp>
      <p:sp>
        <p:nvSpPr>
          <p:cNvPr id="6" name="TextBox 5">
            <a:extLst>
              <a:ext uri="{FF2B5EF4-FFF2-40B4-BE49-F238E27FC236}">
                <a16:creationId xmlns:a16="http://schemas.microsoft.com/office/drawing/2014/main" id="{D9FBDE54-AA52-F9B3-8190-77091F2F24F0}"/>
              </a:ext>
            </a:extLst>
          </p:cNvPr>
          <p:cNvSpPr txBox="1"/>
          <p:nvPr/>
        </p:nvSpPr>
        <p:spPr>
          <a:xfrm>
            <a:off x="6937169" y="860958"/>
            <a:ext cx="4771900" cy="188256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nSpc>
                <a:spcPct val="90000"/>
              </a:lnSpc>
              <a:spcBef>
                <a:spcPts val="1000"/>
              </a:spcBef>
              <a:buFont typeface="Arial"/>
              <a:buChar char="•"/>
            </a:pPr>
            <a:r>
              <a:rPr lang="en-CA" sz="2400" dirty="0">
                <a:cs typeface="Calibri"/>
              </a:rPr>
              <a:t>Test if this level of preservation is found in other pathogenic bones (bones with injury or disease).</a:t>
            </a:r>
            <a:endParaRPr lang="en-CA" sz="2400" dirty="0">
              <a:ea typeface="Calibri"/>
              <a:cs typeface="Calibri"/>
            </a:endParaRPr>
          </a:p>
          <a:p>
            <a:pPr marL="342900" indent="-342900">
              <a:lnSpc>
                <a:spcPct val="90000"/>
              </a:lnSpc>
              <a:spcBef>
                <a:spcPts val="1000"/>
              </a:spcBef>
              <a:buFont typeface="Arial"/>
              <a:buChar char="•"/>
            </a:pPr>
            <a:r>
              <a:rPr lang="en-CA" sz="2400" dirty="0">
                <a:ea typeface="Calibri"/>
                <a:cs typeface="Calibri"/>
              </a:rPr>
              <a:t>Compare the vascular activity to modern relatives</a:t>
            </a:r>
          </a:p>
        </p:txBody>
      </p:sp>
      <p:sp>
        <p:nvSpPr>
          <p:cNvPr id="8" name="TextBox 7">
            <a:extLst>
              <a:ext uri="{FF2B5EF4-FFF2-40B4-BE49-F238E27FC236}">
                <a16:creationId xmlns:a16="http://schemas.microsoft.com/office/drawing/2014/main" id="{87336DAF-39FF-56C8-A629-5FFDD2C1298E}"/>
              </a:ext>
            </a:extLst>
          </p:cNvPr>
          <p:cNvSpPr txBox="1"/>
          <p:nvPr/>
        </p:nvSpPr>
        <p:spPr>
          <a:xfrm>
            <a:off x="7802089" y="122710"/>
            <a:ext cx="3495303"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b="1" dirty="0">
                <a:latin typeface="Calibri Light"/>
              </a:rPr>
              <a:t>Future work</a:t>
            </a:r>
            <a:endParaRPr lang="en-US" dirty="0"/>
          </a:p>
        </p:txBody>
      </p:sp>
      <p:sp>
        <p:nvSpPr>
          <p:cNvPr id="9" name="TextBox 8">
            <a:extLst>
              <a:ext uri="{FF2B5EF4-FFF2-40B4-BE49-F238E27FC236}">
                <a16:creationId xmlns:a16="http://schemas.microsoft.com/office/drawing/2014/main" id="{2BFD1FA8-5514-BC28-CED5-0ED51605F34C}"/>
              </a:ext>
            </a:extLst>
          </p:cNvPr>
          <p:cNvSpPr txBox="1"/>
          <p:nvPr/>
        </p:nvSpPr>
        <p:spPr>
          <a:xfrm>
            <a:off x="1811373" y="3315387"/>
            <a:ext cx="3327070"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b="1" dirty="0">
                <a:latin typeface="Calibri Light"/>
                <a:cs typeface="Calibri Light"/>
              </a:rPr>
              <a:t>Other studies</a:t>
            </a:r>
          </a:p>
        </p:txBody>
      </p:sp>
      <p:pic>
        <p:nvPicPr>
          <p:cNvPr id="10" name="Picture 10" descr="A picture containing diagram&#10;&#10;Description automatically generated">
            <a:extLst>
              <a:ext uri="{FF2B5EF4-FFF2-40B4-BE49-F238E27FC236}">
                <a16:creationId xmlns:a16="http://schemas.microsoft.com/office/drawing/2014/main" id="{C669C252-987E-94B5-4225-F50B13E1E7FE}"/>
              </a:ext>
            </a:extLst>
          </p:cNvPr>
          <p:cNvPicPr>
            <a:picLocks noChangeAspect="1"/>
          </p:cNvPicPr>
          <p:nvPr/>
        </p:nvPicPr>
        <p:blipFill>
          <a:blip r:embed="rId2"/>
          <a:stretch>
            <a:fillRect/>
          </a:stretch>
        </p:blipFill>
        <p:spPr>
          <a:xfrm>
            <a:off x="591678" y="4084828"/>
            <a:ext cx="2664030" cy="2414933"/>
          </a:xfrm>
          <a:prstGeom prst="rect">
            <a:avLst/>
          </a:prstGeom>
        </p:spPr>
      </p:pic>
      <p:sp>
        <p:nvSpPr>
          <p:cNvPr id="13" name="Rectangle: Rounded Corners 12">
            <a:extLst>
              <a:ext uri="{FF2B5EF4-FFF2-40B4-BE49-F238E27FC236}">
                <a16:creationId xmlns:a16="http://schemas.microsoft.com/office/drawing/2014/main" id="{F59B7AC6-9BC5-9F4A-5CAA-A2D61C5F59B7}"/>
              </a:ext>
            </a:extLst>
          </p:cNvPr>
          <p:cNvSpPr/>
          <p:nvPr/>
        </p:nvSpPr>
        <p:spPr>
          <a:xfrm>
            <a:off x="296882" y="3275610"/>
            <a:ext cx="6254336" cy="3404257"/>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B22C603B-2DD1-8011-25C0-9B7CB1D4499A}"/>
              </a:ext>
            </a:extLst>
          </p:cNvPr>
          <p:cNvSpPr/>
          <p:nvPr/>
        </p:nvSpPr>
        <p:spPr>
          <a:xfrm>
            <a:off x="6759037" y="118752"/>
            <a:ext cx="5136076" cy="6561115"/>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5">
            <a:extLst>
              <a:ext uri="{FF2B5EF4-FFF2-40B4-BE49-F238E27FC236}">
                <a16:creationId xmlns:a16="http://schemas.microsoft.com/office/drawing/2014/main" id="{BABBEDFA-50C5-94D7-B70F-395E3FDC6E4A}"/>
              </a:ext>
            </a:extLst>
          </p:cNvPr>
          <p:cNvPicPr>
            <a:picLocks noChangeAspect="1"/>
          </p:cNvPicPr>
          <p:nvPr/>
        </p:nvPicPr>
        <p:blipFill rotWithShape="1">
          <a:blip r:embed="rId3"/>
          <a:srcRect l="18466" t="239" r="19034" b="-422"/>
          <a:stretch/>
        </p:blipFill>
        <p:spPr>
          <a:xfrm rot="5400000">
            <a:off x="8237985" y="1635769"/>
            <a:ext cx="1963012" cy="4237367"/>
          </a:xfrm>
          <a:prstGeom prst="rect">
            <a:avLst/>
          </a:prstGeom>
        </p:spPr>
      </p:pic>
      <p:sp>
        <p:nvSpPr>
          <p:cNvPr id="4" name="TextBox 3">
            <a:extLst>
              <a:ext uri="{FF2B5EF4-FFF2-40B4-BE49-F238E27FC236}">
                <a16:creationId xmlns:a16="http://schemas.microsoft.com/office/drawing/2014/main" id="{3F2EEF36-C78F-1B65-B337-C6FCD3951482}"/>
              </a:ext>
            </a:extLst>
          </p:cNvPr>
          <p:cNvSpPr txBox="1"/>
          <p:nvPr/>
        </p:nvSpPr>
        <p:spPr>
          <a:xfrm>
            <a:off x="376051" y="376049"/>
            <a:ext cx="6313079" cy="267560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nSpc>
                <a:spcPct val="90000"/>
              </a:lnSpc>
              <a:spcBef>
                <a:spcPts val="1000"/>
              </a:spcBef>
              <a:buFont typeface="Arial"/>
              <a:buChar char="•"/>
            </a:pPr>
            <a:endParaRPr lang="en-CA" sz="2400" dirty="0">
              <a:ea typeface="Calibri"/>
              <a:cs typeface="Calibri"/>
            </a:endParaRPr>
          </a:p>
          <a:p>
            <a:pPr marL="342900" indent="-342900">
              <a:lnSpc>
                <a:spcPct val="90000"/>
              </a:lnSpc>
              <a:spcBef>
                <a:spcPts val="1000"/>
              </a:spcBef>
              <a:buFont typeface="Arial"/>
              <a:buChar char="•"/>
            </a:pPr>
            <a:r>
              <a:rPr lang="en-CA" sz="2400" dirty="0">
                <a:ea typeface="Calibri"/>
                <a:cs typeface="Calibri"/>
              </a:rPr>
              <a:t>Iron in the form of goethite (</a:t>
            </a:r>
            <a:r>
              <a:rPr lang="en-CA" sz="2400" dirty="0" err="1">
                <a:ea typeface="Calibri"/>
                <a:cs typeface="Calibri"/>
              </a:rPr>
              <a:t>FeO</a:t>
            </a:r>
            <a:r>
              <a:rPr lang="en-CA" sz="2400" dirty="0">
                <a:ea typeface="Calibri"/>
                <a:cs typeface="Calibri"/>
              </a:rPr>
              <a:t>(OH)) is related to exceptional soft tissue preservation</a:t>
            </a:r>
          </a:p>
          <a:p>
            <a:pPr marL="342900" indent="-342900">
              <a:lnSpc>
                <a:spcPct val="90000"/>
              </a:lnSpc>
              <a:spcBef>
                <a:spcPts val="1000"/>
              </a:spcBef>
              <a:buFont typeface="Arial"/>
              <a:buChar char="•"/>
            </a:pPr>
            <a:r>
              <a:rPr lang="en-CA" sz="2400" dirty="0">
                <a:ea typeface="Calibri"/>
                <a:cs typeface="Calibri"/>
              </a:rPr>
              <a:t>Soft tissue preservation in fossils is more common than conventionally believed, as long as we know where to look and the have the right tools to probe for it.</a:t>
            </a:r>
          </a:p>
        </p:txBody>
      </p:sp>
      <p:sp>
        <p:nvSpPr>
          <p:cNvPr id="11" name="TextBox 10">
            <a:extLst>
              <a:ext uri="{FF2B5EF4-FFF2-40B4-BE49-F238E27FC236}">
                <a16:creationId xmlns:a16="http://schemas.microsoft.com/office/drawing/2014/main" id="{BA3957FD-8B77-0221-2AFE-1AB57D61A919}"/>
              </a:ext>
            </a:extLst>
          </p:cNvPr>
          <p:cNvSpPr txBox="1"/>
          <p:nvPr/>
        </p:nvSpPr>
        <p:spPr>
          <a:xfrm>
            <a:off x="-79169" y="6353298"/>
            <a:ext cx="645226"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200" dirty="0">
                <a:ea typeface="Calibri"/>
                <a:cs typeface="Calibri"/>
              </a:rPr>
              <a:t>10</a:t>
            </a:r>
          </a:p>
        </p:txBody>
      </p:sp>
      <p:pic>
        <p:nvPicPr>
          <p:cNvPr id="16" name="Picture 15">
            <a:extLst>
              <a:ext uri="{FF2B5EF4-FFF2-40B4-BE49-F238E27FC236}">
                <a16:creationId xmlns:a16="http://schemas.microsoft.com/office/drawing/2014/main" id="{8C6FA2BF-7D8B-B97A-CE3D-40A29FDC2F1D}"/>
              </a:ext>
            </a:extLst>
          </p:cNvPr>
          <p:cNvPicPr>
            <a:picLocks noChangeAspect="1"/>
          </p:cNvPicPr>
          <p:nvPr/>
        </p:nvPicPr>
        <p:blipFill rotWithShape="1">
          <a:blip r:embed="rId4">
            <a:extLst>
              <a:ext uri="{28A0092B-C50C-407E-A947-70E740481C1C}">
                <a14:useLocalDpi xmlns:a14="http://schemas.microsoft.com/office/drawing/2010/main" val="0"/>
              </a:ext>
            </a:extLst>
          </a:blip>
          <a:srcRect t="28501" b="49751"/>
          <a:stretch/>
        </p:blipFill>
        <p:spPr>
          <a:xfrm>
            <a:off x="7130387" y="4977738"/>
            <a:ext cx="4167005" cy="1208288"/>
          </a:xfrm>
          <a:prstGeom prst="rect">
            <a:avLst/>
          </a:prstGeom>
        </p:spPr>
      </p:pic>
      <p:sp>
        <p:nvSpPr>
          <p:cNvPr id="18" name="TextBox 17">
            <a:extLst>
              <a:ext uri="{FF2B5EF4-FFF2-40B4-BE49-F238E27FC236}">
                <a16:creationId xmlns:a16="http://schemas.microsoft.com/office/drawing/2014/main" id="{F0C50517-8D6C-FA10-EB64-7AF6AAB25FA2}"/>
              </a:ext>
            </a:extLst>
          </p:cNvPr>
          <p:cNvSpPr txBox="1"/>
          <p:nvPr/>
        </p:nvSpPr>
        <p:spPr>
          <a:xfrm>
            <a:off x="3416881" y="5806836"/>
            <a:ext cx="3520288" cy="646331"/>
          </a:xfrm>
          <a:prstGeom prst="rect">
            <a:avLst/>
          </a:prstGeom>
          <a:noFill/>
        </p:spPr>
        <p:txBody>
          <a:bodyPr wrap="square">
            <a:spAutoFit/>
          </a:bodyPr>
          <a:lstStyle/>
          <a:p>
            <a:r>
              <a:rPr lang="en-CA" u="sng" dirty="0">
                <a:solidFill>
                  <a:srgbClr val="0070C0"/>
                </a:solidFill>
              </a:rPr>
              <a:t>https://www.nature.com/</a:t>
            </a:r>
          </a:p>
          <a:p>
            <a:r>
              <a:rPr lang="en-CA" u="sng" dirty="0">
                <a:solidFill>
                  <a:srgbClr val="0070C0"/>
                </a:solidFill>
              </a:rPr>
              <a:t>articles/s41598-023-32557-w</a:t>
            </a:r>
          </a:p>
        </p:txBody>
      </p:sp>
    </p:spTree>
    <p:extLst>
      <p:ext uri="{BB962C8B-B14F-4D97-AF65-F5344CB8AC3E}">
        <p14:creationId xmlns:p14="http://schemas.microsoft.com/office/powerpoint/2010/main" val="292946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9" grpId="0"/>
      <p:bldP spid="13" grpId="0" animBg="1"/>
      <p:bldP spid="14" grpId="0" animBg="1"/>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8A6BD-C19C-9CE2-4D72-98BC53782203}"/>
              </a:ext>
            </a:extLst>
          </p:cNvPr>
          <p:cNvSpPr>
            <a:spLocks noGrp="1"/>
          </p:cNvSpPr>
          <p:nvPr>
            <p:ph type="title"/>
          </p:nvPr>
        </p:nvSpPr>
        <p:spPr>
          <a:xfrm>
            <a:off x="3645441" y="153847"/>
            <a:ext cx="4546582" cy="1325563"/>
          </a:xfrm>
        </p:spPr>
        <p:txBody>
          <a:bodyPr/>
          <a:lstStyle/>
          <a:p>
            <a:r>
              <a:rPr lang="en-US" b="1" dirty="0"/>
              <a:t>Acknowledgements</a:t>
            </a:r>
            <a:endParaRPr lang="en-CA" b="1" dirty="0"/>
          </a:p>
        </p:txBody>
      </p:sp>
      <p:pic>
        <p:nvPicPr>
          <p:cNvPr id="5" name="Picture 5">
            <a:extLst>
              <a:ext uri="{FF2B5EF4-FFF2-40B4-BE49-F238E27FC236}">
                <a16:creationId xmlns:a16="http://schemas.microsoft.com/office/drawing/2014/main" id="{49F21863-9869-381E-593E-98F5DCE71AAF}"/>
              </a:ext>
            </a:extLst>
          </p:cNvPr>
          <p:cNvPicPr>
            <a:picLocks noGrp="1" noChangeAspect="1"/>
          </p:cNvPicPr>
          <p:nvPr>
            <p:ph idx="1"/>
          </p:nvPr>
        </p:nvPicPr>
        <p:blipFill>
          <a:blip r:embed="rId3"/>
          <a:stretch>
            <a:fillRect/>
          </a:stretch>
        </p:blipFill>
        <p:spPr>
          <a:xfrm>
            <a:off x="4338451" y="5363522"/>
            <a:ext cx="4341792" cy="1120982"/>
          </a:xfrm>
        </p:spPr>
      </p:pic>
      <p:sp>
        <p:nvSpPr>
          <p:cNvPr id="4" name="TextBox 3">
            <a:extLst>
              <a:ext uri="{FF2B5EF4-FFF2-40B4-BE49-F238E27FC236}">
                <a16:creationId xmlns:a16="http://schemas.microsoft.com/office/drawing/2014/main" id="{BE8BDC29-1796-8F08-E799-62B0F579E825}"/>
              </a:ext>
            </a:extLst>
          </p:cNvPr>
          <p:cNvSpPr txBox="1"/>
          <p:nvPr/>
        </p:nvSpPr>
        <p:spPr>
          <a:xfrm>
            <a:off x="252919" y="1479410"/>
            <a:ext cx="11686162"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t>Thank you to:</a:t>
            </a:r>
            <a:endParaRPr lang="en-US" sz="2400" dirty="0">
              <a:ea typeface="Calibri"/>
              <a:cs typeface="Calibri"/>
            </a:endParaRPr>
          </a:p>
          <a:p>
            <a:pPr marL="285750" indent="-285750">
              <a:buFont typeface="Arial"/>
              <a:buChar char="•"/>
            </a:pPr>
            <a:r>
              <a:rPr lang="en-US" sz="2400" dirty="0"/>
              <a:t>My supervisors Dr. Mauricio Barbi and Dr. Ryan McKellar</a:t>
            </a:r>
          </a:p>
          <a:p>
            <a:pPr marL="285750" indent="-285750">
              <a:buFont typeface="Arial"/>
              <a:buChar char="•"/>
            </a:pPr>
            <a:r>
              <a:rPr lang="en-US" sz="2400" dirty="0">
                <a:ea typeface="Calibri" panose="020F0502020204030204"/>
                <a:cs typeface="Calibri" panose="020F0502020204030204"/>
              </a:rPr>
              <a:t>Co-authors: Ian Coulson, Andris </a:t>
            </a:r>
            <a:r>
              <a:rPr lang="en-US" sz="2400" dirty="0" err="1">
                <a:ea typeface="Calibri" panose="020F0502020204030204"/>
                <a:cs typeface="Calibri" panose="020F0502020204030204"/>
              </a:rPr>
              <a:t>Bukejs</a:t>
            </a:r>
            <a:r>
              <a:rPr lang="en-US" sz="2400" dirty="0">
                <a:ea typeface="Calibri" panose="020F0502020204030204"/>
                <a:cs typeface="Calibri" panose="020F0502020204030204"/>
              </a:rPr>
              <a:t>, Vitalii I. Alekseev, Hans C.E. Larsson, Adam </a:t>
            </a:r>
            <a:r>
              <a:rPr lang="en-US" sz="2400" dirty="0" err="1">
                <a:ea typeface="Calibri" panose="020F0502020204030204"/>
                <a:cs typeface="Calibri" panose="020F0502020204030204"/>
              </a:rPr>
              <a:t>Slipinski</a:t>
            </a:r>
            <a:endParaRPr lang="en-US" sz="2400" dirty="0">
              <a:ea typeface="Calibri" panose="020F0502020204030204"/>
              <a:cs typeface="Calibri" panose="020F0502020204030204"/>
            </a:endParaRPr>
          </a:p>
          <a:p>
            <a:pPr marL="285750" indent="-285750">
              <a:buFont typeface="Arial"/>
              <a:buChar char="•"/>
            </a:pPr>
            <a:r>
              <a:rPr lang="en-US" sz="2400" dirty="0"/>
              <a:t>Canadian Light Source beamline scientists</a:t>
            </a:r>
            <a:endParaRPr lang="en-US" sz="2400" dirty="0">
              <a:ea typeface="Calibri" panose="020F0502020204030204"/>
              <a:cs typeface="Calibri" panose="020F0502020204030204"/>
            </a:endParaRPr>
          </a:p>
          <a:p>
            <a:pPr marL="285750" indent="-285750">
              <a:buFont typeface="Arial"/>
              <a:buChar char="•"/>
            </a:pPr>
            <a:r>
              <a:rPr lang="en-US" sz="2400" dirty="0"/>
              <a:t>Funding from MITACS Accelerate and Friends of the Royal Saskatchewan Museum</a:t>
            </a:r>
            <a:endParaRPr lang="en-US" sz="2400" dirty="0">
              <a:ea typeface="Calibri"/>
              <a:cs typeface="Calibri"/>
            </a:endParaRPr>
          </a:p>
        </p:txBody>
      </p:sp>
      <p:pic>
        <p:nvPicPr>
          <p:cNvPr id="6" name="Picture 6" descr="A picture containing dark&#10;&#10;Description automatically generated">
            <a:extLst>
              <a:ext uri="{FF2B5EF4-FFF2-40B4-BE49-F238E27FC236}">
                <a16:creationId xmlns:a16="http://schemas.microsoft.com/office/drawing/2014/main" id="{E2D71F1A-44E4-3C4A-469D-5CC6F9F7B910}"/>
              </a:ext>
            </a:extLst>
          </p:cNvPr>
          <p:cNvPicPr>
            <a:picLocks noChangeAspect="1"/>
          </p:cNvPicPr>
          <p:nvPr/>
        </p:nvPicPr>
        <p:blipFill>
          <a:blip r:embed="rId4"/>
          <a:stretch>
            <a:fillRect/>
          </a:stretch>
        </p:blipFill>
        <p:spPr>
          <a:xfrm>
            <a:off x="9009413" y="3754377"/>
            <a:ext cx="3000498" cy="2169636"/>
          </a:xfrm>
          <a:prstGeom prst="rect">
            <a:avLst/>
          </a:prstGeom>
        </p:spPr>
      </p:pic>
      <p:pic>
        <p:nvPicPr>
          <p:cNvPr id="7" name="Picture 7" descr="A picture containing text&#10;&#10;Description automatically generated">
            <a:extLst>
              <a:ext uri="{FF2B5EF4-FFF2-40B4-BE49-F238E27FC236}">
                <a16:creationId xmlns:a16="http://schemas.microsoft.com/office/drawing/2014/main" id="{521FD306-4E57-3219-2345-A3B67418B33F}"/>
              </a:ext>
            </a:extLst>
          </p:cNvPr>
          <p:cNvPicPr>
            <a:picLocks noChangeAspect="1"/>
          </p:cNvPicPr>
          <p:nvPr/>
        </p:nvPicPr>
        <p:blipFill>
          <a:blip r:embed="rId5"/>
          <a:stretch>
            <a:fillRect/>
          </a:stretch>
        </p:blipFill>
        <p:spPr>
          <a:xfrm>
            <a:off x="317665" y="5154753"/>
            <a:ext cx="3703121" cy="1119376"/>
          </a:xfrm>
          <a:prstGeom prst="rect">
            <a:avLst/>
          </a:prstGeom>
        </p:spPr>
      </p:pic>
      <p:pic>
        <p:nvPicPr>
          <p:cNvPr id="8" name="Picture 8" descr="A picture containing logo&#10;&#10;Description automatically generated">
            <a:extLst>
              <a:ext uri="{FF2B5EF4-FFF2-40B4-BE49-F238E27FC236}">
                <a16:creationId xmlns:a16="http://schemas.microsoft.com/office/drawing/2014/main" id="{45C779DF-F713-C9F3-E305-D861D2D53B0C}"/>
              </a:ext>
            </a:extLst>
          </p:cNvPr>
          <p:cNvPicPr>
            <a:picLocks noChangeAspect="1"/>
          </p:cNvPicPr>
          <p:nvPr/>
        </p:nvPicPr>
        <p:blipFill>
          <a:blip r:embed="rId6"/>
          <a:stretch>
            <a:fillRect/>
          </a:stretch>
        </p:blipFill>
        <p:spPr>
          <a:xfrm>
            <a:off x="923691" y="3879002"/>
            <a:ext cx="7612084" cy="1120747"/>
          </a:xfrm>
          <a:prstGeom prst="rect">
            <a:avLst/>
          </a:prstGeom>
        </p:spPr>
      </p:pic>
      <p:sp>
        <p:nvSpPr>
          <p:cNvPr id="10" name="TextBox 9">
            <a:extLst>
              <a:ext uri="{FF2B5EF4-FFF2-40B4-BE49-F238E27FC236}">
                <a16:creationId xmlns:a16="http://schemas.microsoft.com/office/drawing/2014/main" id="{6F944A8A-B748-119F-FAB3-D50645BCC62A}"/>
              </a:ext>
            </a:extLst>
          </p:cNvPr>
          <p:cNvSpPr txBox="1"/>
          <p:nvPr/>
        </p:nvSpPr>
        <p:spPr>
          <a:xfrm>
            <a:off x="0" y="6274129"/>
            <a:ext cx="63533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200" dirty="0">
                <a:ea typeface="Calibri"/>
                <a:cs typeface="Calibri"/>
              </a:rPr>
              <a:t>11</a:t>
            </a:r>
          </a:p>
        </p:txBody>
      </p:sp>
    </p:spTree>
    <p:extLst>
      <p:ext uri="{BB962C8B-B14F-4D97-AF65-F5344CB8AC3E}">
        <p14:creationId xmlns:p14="http://schemas.microsoft.com/office/powerpoint/2010/main" val="23027823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A picture containing nature&#10;&#10;Description automatically generated">
            <a:extLst>
              <a:ext uri="{FF2B5EF4-FFF2-40B4-BE49-F238E27FC236}">
                <a16:creationId xmlns:a16="http://schemas.microsoft.com/office/drawing/2014/main" id="{BF0FE48A-5F70-2B80-472E-EEC0F9297BB8}"/>
              </a:ext>
            </a:extLst>
          </p:cNvPr>
          <p:cNvPicPr>
            <a:picLocks noChangeAspect="1"/>
          </p:cNvPicPr>
          <p:nvPr/>
        </p:nvPicPr>
        <p:blipFill>
          <a:blip r:embed="rId2"/>
          <a:stretch>
            <a:fillRect/>
          </a:stretch>
        </p:blipFill>
        <p:spPr>
          <a:xfrm>
            <a:off x="1102426" y="113027"/>
            <a:ext cx="9927770" cy="6612156"/>
          </a:xfrm>
          <a:prstGeom prst="rect">
            <a:avLst/>
          </a:prstGeom>
        </p:spPr>
      </p:pic>
    </p:spTree>
    <p:extLst>
      <p:ext uri="{BB962C8B-B14F-4D97-AF65-F5344CB8AC3E}">
        <p14:creationId xmlns:p14="http://schemas.microsoft.com/office/powerpoint/2010/main" val="19090076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7">
            <a:extLst>
              <a:ext uri="{FF2B5EF4-FFF2-40B4-BE49-F238E27FC236}">
                <a16:creationId xmlns:a16="http://schemas.microsoft.com/office/drawing/2014/main" id="{F54AB766-18B6-E056-B561-FFE499479DF7}"/>
              </a:ext>
            </a:extLst>
          </p:cNvPr>
          <p:cNvPicPr>
            <a:picLocks noGrp="1" noChangeAspect="1"/>
          </p:cNvPicPr>
          <p:nvPr>
            <p:ph idx="1"/>
          </p:nvPr>
        </p:nvPicPr>
        <p:blipFill>
          <a:blip r:embed="rId2"/>
          <a:stretch>
            <a:fillRect/>
          </a:stretch>
        </p:blipFill>
        <p:spPr>
          <a:xfrm>
            <a:off x="404601" y="291730"/>
            <a:ext cx="6078486" cy="6162324"/>
          </a:xfrm>
        </p:spPr>
      </p:pic>
      <p:pic>
        <p:nvPicPr>
          <p:cNvPr id="8" name="Picture 8" descr="A picture containing silhouette, night sky&#10;&#10;Description automatically generated">
            <a:extLst>
              <a:ext uri="{FF2B5EF4-FFF2-40B4-BE49-F238E27FC236}">
                <a16:creationId xmlns:a16="http://schemas.microsoft.com/office/drawing/2014/main" id="{5EA9A46B-1D6A-A2BF-6EE5-4FF1BE6A8B8A}"/>
              </a:ext>
            </a:extLst>
          </p:cNvPr>
          <p:cNvPicPr>
            <a:picLocks noChangeAspect="1"/>
          </p:cNvPicPr>
          <p:nvPr/>
        </p:nvPicPr>
        <p:blipFill>
          <a:blip r:embed="rId3"/>
          <a:stretch>
            <a:fillRect/>
          </a:stretch>
        </p:blipFill>
        <p:spPr>
          <a:xfrm>
            <a:off x="6762998" y="54804"/>
            <a:ext cx="5343896" cy="3606517"/>
          </a:xfrm>
          <a:prstGeom prst="rect">
            <a:avLst/>
          </a:prstGeom>
        </p:spPr>
      </p:pic>
      <p:pic>
        <p:nvPicPr>
          <p:cNvPr id="9" name="Picture 9" descr="A picture containing shape&#10;&#10;Description automatically generated">
            <a:extLst>
              <a:ext uri="{FF2B5EF4-FFF2-40B4-BE49-F238E27FC236}">
                <a16:creationId xmlns:a16="http://schemas.microsoft.com/office/drawing/2014/main" id="{E9F6840D-8837-6A7E-81D8-F19BA619C4FD}"/>
              </a:ext>
            </a:extLst>
          </p:cNvPr>
          <p:cNvPicPr>
            <a:picLocks noChangeAspect="1"/>
          </p:cNvPicPr>
          <p:nvPr/>
        </p:nvPicPr>
        <p:blipFill>
          <a:blip r:embed="rId4"/>
          <a:stretch>
            <a:fillRect/>
          </a:stretch>
        </p:blipFill>
        <p:spPr>
          <a:xfrm>
            <a:off x="7790211" y="3703349"/>
            <a:ext cx="2974769" cy="3012907"/>
          </a:xfrm>
          <a:prstGeom prst="rect">
            <a:avLst/>
          </a:prstGeom>
        </p:spPr>
      </p:pic>
    </p:spTree>
    <p:extLst>
      <p:ext uri="{BB962C8B-B14F-4D97-AF65-F5344CB8AC3E}">
        <p14:creationId xmlns:p14="http://schemas.microsoft.com/office/powerpoint/2010/main" val="24338846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8FF65A74-2AE1-B116-E1B6-80568412073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282"/>
          <a:stretch/>
        </p:blipFill>
        <p:spPr bwMode="auto">
          <a:xfrm>
            <a:off x="2309525" y="118752"/>
            <a:ext cx="7488237" cy="64958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73672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AD3C357-38E4-4338-E2A7-44861B72A473}"/>
              </a:ext>
            </a:extLst>
          </p:cNvPr>
          <p:cNvPicPr>
            <a:picLocks noChangeAspect="1"/>
          </p:cNvPicPr>
          <p:nvPr/>
        </p:nvPicPr>
        <p:blipFill>
          <a:blip r:embed="rId2"/>
          <a:stretch>
            <a:fillRect/>
          </a:stretch>
        </p:blipFill>
        <p:spPr>
          <a:xfrm>
            <a:off x="0" y="106695"/>
            <a:ext cx="12192000" cy="6644609"/>
          </a:xfrm>
          <a:prstGeom prst="rect">
            <a:avLst/>
          </a:prstGeom>
        </p:spPr>
      </p:pic>
      <p:sp>
        <p:nvSpPr>
          <p:cNvPr id="5" name="TextBox 4">
            <a:extLst>
              <a:ext uri="{FF2B5EF4-FFF2-40B4-BE49-F238E27FC236}">
                <a16:creationId xmlns:a16="http://schemas.microsoft.com/office/drawing/2014/main" id="{32818F85-7111-3BF7-80D0-3179E4D7A40E}"/>
              </a:ext>
            </a:extLst>
          </p:cNvPr>
          <p:cNvSpPr txBox="1"/>
          <p:nvPr/>
        </p:nvSpPr>
        <p:spPr>
          <a:xfrm>
            <a:off x="237507" y="373889"/>
            <a:ext cx="1750094" cy="369332"/>
          </a:xfrm>
          <a:prstGeom prst="rect">
            <a:avLst/>
          </a:prstGeom>
          <a:noFill/>
        </p:spPr>
        <p:txBody>
          <a:bodyPr wrap="none" rtlCol="0">
            <a:spAutoFit/>
          </a:bodyPr>
          <a:lstStyle/>
          <a:p>
            <a:r>
              <a:rPr lang="en-US" dirty="0"/>
              <a:t>VESPERS - Vessel</a:t>
            </a:r>
            <a:endParaRPr lang="en-CA" dirty="0"/>
          </a:p>
        </p:txBody>
      </p:sp>
    </p:spTree>
    <p:extLst>
      <p:ext uri="{BB962C8B-B14F-4D97-AF65-F5344CB8AC3E}">
        <p14:creationId xmlns:p14="http://schemas.microsoft.com/office/powerpoint/2010/main" val="24110088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8" descr="Chart, line chart&#10;&#10;Description automatically generated">
            <a:extLst>
              <a:ext uri="{FF2B5EF4-FFF2-40B4-BE49-F238E27FC236}">
                <a16:creationId xmlns:a16="http://schemas.microsoft.com/office/drawing/2014/main" id="{4AA7A61C-4D77-E2CC-FD7B-48B6E5B75AD0}"/>
              </a:ext>
            </a:extLst>
          </p:cNvPr>
          <p:cNvPicPr>
            <a:picLocks noChangeAspect="1"/>
          </p:cNvPicPr>
          <p:nvPr/>
        </p:nvPicPr>
        <p:blipFill rotWithShape="1">
          <a:blip r:embed="rId2"/>
          <a:srcRect t="6363"/>
          <a:stretch/>
        </p:blipFill>
        <p:spPr>
          <a:xfrm>
            <a:off x="3958" y="439386"/>
            <a:ext cx="6325589" cy="6415149"/>
          </a:xfrm>
          <a:prstGeom prst="rect">
            <a:avLst/>
          </a:prstGeom>
        </p:spPr>
      </p:pic>
      <p:sp>
        <p:nvSpPr>
          <p:cNvPr id="11" name="TextBox 10">
            <a:extLst>
              <a:ext uri="{FF2B5EF4-FFF2-40B4-BE49-F238E27FC236}">
                <a16:creationId xmlns:a16="http://schemas.microsoft.com/office/drawing/2014/main" id="{F0C94A9F-0393-D97F-D1EB-0F0290F1537F}"/>
              </a:ext>
            </a:extLst>
          </p:cNvPr>
          <p:cNvSpPr txBox="1"/>
          <p:nvPr/>
        </p:nvSpPr>
        <p:spPr>
          <a:xfrm>
            <a:off x="2685802" y="1037112"/>
            <a:ext cx="206420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ea typeface="+mn-lt"/>
                <a:cs typeface="+mn-lt"/>
              </a:rPr>
              <a:t>χ</a:t>
            </a:r>
            <a:r>
              <a:rPr lang="en-US" b="1" baseline="30000" dirty="0">
                <a:ea typeface="+mn-lt"/>
                <a:cs typeface="+mn-lt"/>
              </a:rPr>
              <a:t>2</a:t>
            </a:r>
            <a:r>
              <a:rPr lang="en-US" b="1" dirty="0">
                <a:ea typeface="+mn-lt"/>
                <a:cs typeface="+mn-lt"/>
              </a:rPr>
              <a:t> = </a:t>
            </a:r>
            <a:r>
              <a:rPr lang="en-US" dirty="0">
                <a:ea typeface="+mn-lt"/>
                <a:cs typeface="+mn-lt"/>
              </a:rPr>
              <a:t>0.00830</a:t>
            </a:r>
            <a:endParaRPr lang="en-US" dirty="0"/>
          </a:p>
          <a:p>
            <a:r>
              <a:rPr lang="en-US" b="1" dirty="0">
                <a:cs typeface="Calibri" panose="020F0502020204030204"/>
              </a:rPr>
              <a:t>χ</a:t>
            </a:r>
            <a:r>
              <a:rPr lang="en-US" b="1" baseline="30000" dirty="0">
                <a:cs typeface="Calibri" panose="020F0502020204030204"/>
              </a:rPr>
              <a:t>2</a:t>
            </a:r>
            <a:r>
              <a:rPr lang="en-US" b="1" dirty="0">
                <a:cs typeface="Calibri" panose="020F0502020204030204"/>
              </a:rPr>
              <a:t> / n</a:t>
            </a:r>
            <a:r>
              <a:rPr lang="en-US" dirty="0">
                <a:cs typeface="Calibri" panose="020F0502020204030204"/>
              </a:rPr>
              <a:t> =</a:t>
            </a:r>
            <a:r>
              <a:rPr lang="en-US" dirty="0">
                <a:ea typeface="+mn-lt"/>
                <a:cs typeface="+mn-lt"/>
              </a:rPr>
              <a:t> 0.0000494</a:t>
            </a:r>
            <a:endParaRPr lang="en-US" dirty="0">
              <a:cs typeface="Calibri" panose="020F0502020204030204"/>
            </a:endParaRPr>
          </a:p>
        </p:txBody>
      </p:sp>
      <p:sp>
        <p:nvSpPr>
          <p:cNvPr id="13" name="TextBox 12">
            <a:extLst>
              <a:ext uri="{FF2B5EF4-FFF2-40B4-BE49-F238E27FC236}">
                <a16:creationId xmlns:a16="http://schemas.microsoft.com/office/drawing/2014/main" id="{D98A1C79-4884-A5B5-C89D-72C6DD61A2F4}"/>
              </a:ext>
            </a:extLst>
          </p:cNvPr>
          <p:cNvSpPr txBox="1"/>
          <p:nvPr/>
        </p:nvSpPr>
        <p:spPr>
          <a:xfrm>
            <a:off x="3831771" y="2962893"/>
            <a:ext cx="65512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55%</a:t>
            </a:r>
          </a:p>
        </p:txBody>
      </p:sp>
      <p:sp>
        <p:nvSpPr>
          <p:cNvPr id="15" name="TextBox 14">
            <a:extLst>
              <a:ext uri="{FF2B5EF4-FFF2-40B4-BE49-F238E27FC236}">
                <a16:creationId xmlns:a16="http://schemas.microsoft.com/office/drawing/2014/main" id="{00D6BC7D-4DAA-18A4-5BEC-C972E7DCB3A8}"/>
              </a:ext>
            </a:extLst>
          </p:cNvPr>
          <p:cNvSpPr txBox="1"/>
          <p:nvPr/>
        </p:nvSpPr>
        <p:spPr>
          <a:xfrm>
            <a:off x="3831771" y="2557154"/>
            <a:ext cx="65512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35%</a:t>
            </a:r>
          </a:p>
        </p:txBody>
      </p:sp>
      <p:sp>
        <p:nvSpPr>
          <p:cNvPr id="17" name="TextBox 16">
            <a:extLst>
              <a:ext uri="{FF2B5EF4-FFF2-40B4-BE49-F238E27FC236}">
                <a16:creationId xmlns:a16="http://schemas.microsoft.com/office/drawing/2014/main" id="{C13ABE9A-B8CA-49BE-90EE-CAFE922798EF}"/>
              </a:ext>
            </a:extLst>
          </p:cNvPr>
          <p:cNvSpPr txBox="1"/>
          <p:nvPr/>
        </p:nvSpPr>
        <p:spPr>
          <a:xfrm>
            <a:off x="3950524" y="3150919"/>
            <a:ext cx="65512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6%</a:t>
            </a:r>
          </a:p>
        </p:txBody>
      </p:sp>
      <p:sp>
        <p:nvSpPr>
          <p:cNvPr id="18" name="TextBox 17">
            <a:extLst>
              <a:ext uri="{FF2B5EF4-FFF2-40B4-BE49-F238E27FC236}">
                <a16:creationId xmlns:a16="http://schemas.microsoft.com/office/drawing/2014/main" id="{461363EA-8FD0-E754-1B54-4F5C77EA0506}"/>
              </a:ext>
            </a:extLst>
          </p:cNvPr>
          <p:cNvSpPr txBox="1"/>
          <p:nvPr/>
        </p:nvSpPr>
        <p:spPr>
          <a:xfrm>
            <a:off x="3950524" y="2745178"/>
            <a:ext cx="65512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3%</a:t>
            </a:r>
          </a:p>
        </p:txBody>
      </p:sp>
      <p:pic>
        <p:nvPicPr>
          <p:cNvPr id="19" name="Picture 19" descr="Chart, line chart&#10;&#10;Description automatically generated">
            <a:extLst>
              <a:ext uri="{FF2B5EF4-FFF2-40B4-BE49-F238E27FC236}">
                <a16:creationId xmlns:a16="http://schemas.microsoft.com/office/drawing/2014/main" id="{43074231-F94B-62F5-9A9B-133627F10F17}"/>
              </a:ext>
            </a:extLst>
          </p:cNvPr>
          <p:cNvPicPr>
            <a:picLocks noChangeAspect="1"/>
          </p:cNvPicPr>
          <p:nvPr/>
        </p:nvPicPr>
        <p:blipFill rotWithShape="1">
          <a:blip r:embed="rId3"/>
          <a:srcRect t="6491"/>
          <a:stretch/>
        </p:blipFill>
        <p:spPr>
          <a:xfrm>
            <a:off x="5862453" y="439385"/>
            <a:ext cx="6325589" cy="6415149"/>
          </a:xfrm>
          <a:prstGeom prst="rect">
            <a:avLst/>
          </a:prstGeom>
        </p:spPr>
      </p:pic>
      <p:sp>
        <p:nvSpPr>
          <p:cNvPr id="20" name="TextBox 19">
            <a:extLst>
              <a:ext uri="{FF2B5EF4-FFF2-40B4-BE49-F238E27FC236}">
                <a16:creationId xmlns:a16="http://schemas.microsoft.com/office/drawing/2014/main" id="{6CC494CB-28AF-5C85-B000-EB0324E80E42}"/>
              </a:ext>
            </a:extLst>
          </p:cNvPr>
          <p:cNvSpPr txBox="1"/>
          <p:nvPr/>
        </p:nvSpPr>
        <p:spPr>
          <a:xfrm>
            <a:off x="8672944" y="1066800"/>
            <a:ext cx="206420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ea typeface="+mn-lt"/>
                <a:cs typeface="+mn-lt"/>
              </a:rPr>
              <a:t>χ</a:t>
            </a:r>
            <a:r>
              <a:rPr lang="en-US" b="1" baseline="30000" dirty="0">
                <a:ea typeface="+mn-lt"/>
                <a:cs typeface="+mn-lt"/>
              </a:rPr>
              <a:t>2</a:t>
            </a:r>
            <a:r>
              <a:rPr lang="en-US" b="1" dirty="0">
                <a:ea typeface="+mn-lt"/>
                <a:cs typeface="+mn-lt"/>
              </a:rPr>
              <a:t> = </a:t>
            </a:r>
            <a:r>
              <a:rPr lang="en-US" dirty="0">
                <a:ea typeface="+mn-lt"/>
                <a:cs typeface="+mn-lt"/>
              </a:rPr>
              <a:t>0.03736</a:t>
            </a:r>
            <a:endParaRPr lang="en-US" dirty="0"/>
          </a:p>
          <a:p>
            <a:r>
              <a:rPr lang="en-US" b="1" dirty="0">
                <a:cs typeface="Calibri" panose="020F0502020204030204"/>
              </a:rPr>
              <a:t>χ</a:t>
            </a:r>
            <a:r>
              <a:rPr lang="en-US" b="1" baseline="30000" dirty="0">
                <a:cs typeface="Calibri" panose="020F0502020204030204"/>
              </a:rPr>
              <a:t>2</a:t>
            </a:r>
            <a:r>
              <a:rPr lang="en-US" b="1" dirty="0">
                <a:cs typeface="Calibri" panose="020F0502020204030204"/>
              </a:rPr>
              <a:t> / n</a:t>
            </a:r>
            <a:r>
              <a:rPr lang="en-US" dirty="0">
                <a:cs typeface="Calibri" panose="020F0502020204030204"/>
              </a:rPr>
              <a:t> =</a:t>
            </a:r>
            <a:r>
              <a:rPr lang="en-US" dirty="0">
                <a:ea typeface="+mn-lt"/>
                <a:cs typeface="+mn-lt"/>
              </a:rPr>
              <a:t> 0.0002198</a:t>
            </a:r>
            <a:endParaRPr lang="en-US" dirty="0">
              <a:cs typeface="Calibri" panose="020F0502020204030204"/>
            </a:endParaRPr>
          </a:p>
        </p:txBody>
      </p:sp>
      <p:sp>
        <p:nvSpPr>
          <p:cNvPr id="21" name="TextBox 20">
            <a:extLst>
              <a:ext uri="{FF2B5EF4-FFF2-40B4-BE49-F238E27FC236}">
                <a16:creationId xmlns:a16="http://schemas.microsoft.com/office/drawing/2014/main" id="{C52194A6-8568-ABA6-73F3-9FA50543EB24}"/>
              </a:ext>
            </a:extLst>
          </p:cNvPr>
          <p:cNvSpPr txBox="1"/>
          <p:nvPr/>
        </p:nvSpPr>
        <p:spPr>
          <a:xfrm>
            <a:off x="9660575" y="2903516"/>
            <a:ext cx="65512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37%</a:t>
            </a:r>
          </a:p>
        </p:txBody>
      </p:sp>
      <p:sp>
        <p:nvSpPr>
          <p:cNvPr id="22" name="TextBox 21">
            <a:extLst>
              <a:ext uri="{FF2B5EF4-FFF2-40B4-BE49-F238E27FC236}">
                <a16:creationId xmlns:a16="http://schemas.microsoft.com/office/drawing/2014/main" id="{680E984B-428D-36CF-D1F8-9C1E5C35E70F}"/>
              </a:ext>
            </a:extLst>
          </p:cNvPr>
          <p:cNvSpPr txBox="1"/>
          <p:nvPr/>
        </p:nvSpPr>
        <p:spPr>
          <a:xfrm>
            <a:off x="9660575" y="3279567"/>
            <a:ext cx="65512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36%</a:t>
            </a:r>
          </a:p>
        </p:txBody>
      </p:sp>
      <p:sp>
        <p:nvSpPr>
          <p:cNvPr id="23" name="TextBox 22">
            <a:extLst>
              <a:ext uri="{FF2B5EF4-FFF2-40B4-BE49-F238E27FC236}">
                <a16:creationId xmlns:a16="http://schemas.microsoft.com/office/drawing/2014/main" id="{364B2420-F369-C9E7-DAB3-4AB7980EC7EC}"/>
              </a:ext>
            </a:extLst>
          </p:cNvPr>
          <p:cNvSpPr txBox="1"/>
          <p:nvPr/>
        </p:nvSpPr>
        <p:spPr>
          <a:xfrm>
            <a:off x="9660575" y="3091541"/>
            <a:ext cx="65512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25%</a:t>
            </a:r>
          </a:p>
        </p:txBody>
      </p:sp>
      <p:sp>
        <p:nvSpPr>
          <p:cNvPr id="24" name="TextBox 23">
            <a:extLst>
              <a:ext uri="{FF2B5EF4-FFF2-40B4-BE49-F238E27FC236}">
                <a16:creationId xmlns:a16="http://schemas.microsoft.com/office/drawing/2014/main" id="{677CC8FB-2AF2-9D32-4C0F-527113821628}"/>
              </a:ext>
            </a:extLst>
          </p:cNvPr>
          <p:cNvSpPr txBox="1"/>
          <p:nvPr/>
        </p:nvSpPr>
        <p:spPr>
          <a:xfrm>
            <a:off x="9789224" y="3467593"/>
            <a:ext cx="65512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2%</a:t>
            </a:r>
          </a:p>
        </p:txBody>
      </p:sp>
    </p:spTree>
    <p:extLst>
      <p:ext uri="{BB962C8B-B14F-4D97-AF65-F5344CB8AC3E}">
        <p14:creationId xmlns:p14="http://schemas.microsoft.com/office/powerpoint/2010/main" val="3758820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hart, line chart&#10;&#10;Description automatically generated">
            <a:extLst>
              <a:ext uri="{FF2B5EF4-FFF2-40B4-BE49-F238E27FC236}">
                <a16:creationId xmlns:a16="http://schemas.microsoft.com/office/drawing/2014/main" id="{76F2211E-D0C3-09EF-6348-BEC250D27350}"/>
              </a:ext>
            </a:extLst>
          </p:cNvPr>
          <p:cNvPicPr>
            <a:picLocks noChangeAspect="1"/>
          </p:cNvPicPr>
          <p:nvPr/>
        </p:nvPicPr>
        <p:blipFill rotWithShape="1">
          <a:blip r:embed="rId2"/>
          <a:srcRect l="2038" t="6503" r="5956" b="1640"/>
          <a:stretch/>
        </p:blipFill>
        <p:spPr>
          <a:xfrm>
            <a:off x="2745179" y="3463"/>
            <a:ext cx="6325432" cy="6857274"/>
          </a:xfrm>
          <a:prstGeom prst="rect">
            <a:avLst/>
          </a:prstGeom>
        </p:spPr>
      </p:pic>
    </p:spTree>
    <p:extLst>
      <p:ext uri="{BB962C8B-B14F-4D97-AF65-F5344CB8AC3E}">
        <p14:creationId xmlns:p14="http://schemas.microsoft.com/office/powerpoint/2010/main" val="19102612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hart, histogram&#10;&#10;Description automatically generated">
            <a:extLst>
              <a:ext uri="{FF2B5EF4-FFF2-40B4-BE49-F238E27FC236}">
                <a16:creationId xmlns:a16="http://schemas.microsoft.com/office/drawing/2014/main" id="{E164BD07-1D2A-9E8C-8D32-9A495763BE07}"/>
              </a:ext>
            </a:extLst>
          </p:cNvPr>
          <p:cNvPicPr>
            <a:picLocks noChangeAspect="1"/>
          </p:cNvPicPr>
          <p:nvPr/>
        </p:nvPicPr>
        <p:blipFill rotWithShape="1">
          <a:blip r:embed="rId2"/>
          <a:srcRect t="4809"/>
          <a:stretch/>
        </p:blipFill>
        <p:spPr>
          <a:xfrm>
            <a:off x="0" y="312965"/>
            <a:ext cx="12192000" cy="6253587"/>
          </a:xfrm>
          <a:prstGeom prst="rect">
            <a:avLst/>
          </a:prstGeom>
        </p:spPr>
      </p:pic>
    </p:spTree>
    <p:extLst>
      <p:ext uri="{BB962C8B-B14F-4D97-AF65-F5344CB8AC3E}">
        <p14:creationId xmlns:p14="http://schemas.microsoft.com/office/powerpoint/2010/main" val="2421193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04BDC2C-9E00-46AB-EC0F-A6437DDA6100}"/>
              </a:ext>
            </a:extLst>
          </p:cNvPr>
          <p:cNvSpPr txBox="1"/>
          <p:nvPr/>
        </p:nvSpPr>
        <p:spPr>
          <a:xfrm>
            <a:off x="296882" y="1187531"/>
            <a:ext cx="6127667"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ea typeface="Calibri"/>
                <a:cs typeface="Calibri"/>
              </a:rPr>
              <a:t>Preservation of million-year-old fossils is rare...</a:t>
            </a:r>
          </a:p>
        </p:txBody>
      </p:sp>
      <p:sp>
        <p:nvSpPr>
          <p:cNvPr id="7" name="TextBox 6">
            <a:extLst>
              <a:ext uri="{FF2B5EF4-FFF2-40B4-BE49-F238E27FC236}">
                <a16:creationId xmlns:a16="http://schemas.microsoft.com/office/drawing/2014/main" id="{9FCA4EFE-DE96-50F5-2AFD-6FAD38A00491}"/>
              </a:ext>
            </a:extLst>
          </p:cNvPr>
          <p:cNvSpPr txBox="1"/>
          <p:nvPr/>
        </p:nvSpPr>
        <p:spPr>
          <a:xfrm>
            <a:off x="290944" y="1587335"/>
            <a:ext cx="4880757"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t>Even rarer are preserved soft tissues or original organic material...</a:t>
            </a:r>
          </a:p>
        </p:txBody>
      </p:sp>
      <p:sp>
        <p:nvSpPr>
          <p:cNvPr id="3" name="TextBox 2">
            <a:extLst>
              <a:ext uri="{FF2B5EF4-FFF2-40B4-BE49-F238E27FC236}">
                <a16:creationId xmlns:a16="http://schemas.microsoft.com/office/drawing/2014/main" id="{C32507F6-93C4-A599-818E-A88EED25B9A8}"/>
              </a:ext>
            </a:extLst>
          </p:cNvPr>
          <p:cNvSpPr txBox="1"/>
          <p:nvPr/>
        </p:nvSpPr>
        <p:spPr>
          <a:xfrm>
            <a:off x="296884" y="2563090"/>
            <a:ext cx="4326577"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solidFill>
                  <a:schemeClr val="accent1"/>
                </a:solidFill>
                <a:cs typeface="Calibri"/>
              </a:rPr>
              <a:t>Hard tissues:</a:t>
            </a:r>
            <a:r>
              <a:rPr lang="en-US" sz="2400" dirty="0">
                <a:cs typeface="Calibri"/>
              </a:rPr>
              <a:t> bones and teeth</a:t>
            </a:r>
            <a:endParaRPr lang="en-US" sz="2400" dirty="0">
              <a:ea typeface="Calibri" panose="020F0502020204030204"/>
              <a:cs typeface="Calibri" panose="020F0502020204030204"/>
            </a:endParaRPr>
          </a:p>
        </p:txBody>
      </p:sp>
      <p:sp>
        <p:nvSpPr>
          <p:cNvPr id="14" name="TextBox 13">
            <a:extLst>
              <a:ext uri="{FF2B5EF4-FFF2-40B4-BE49-F238E27FC236}">
                <a16:creationId xmlns:a16="http://schemas.microsoft.com/office/drawing/2014/main" id="{274C4A23-2311-FB34-F1BA-EC050243D6F8}"/>
              </a:ext>
            </a:extLst>
          </p:cNvPr>
          <p:cNvSpPr txBox="1"/>
          <p:nvPr/>
        </p:nvSpPr>
        <p:spPr>
          <a:xfrm>
            <a:off x="296880" y="2949039"/>
            <a:ext cx="4890653"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solidFill>
                  <a:schemeClr val="accent1"/>
                </a:solidFill>
                <a:cs typeface="Calibri"/>
              </a:rPr>
              <a:t>Soft tissues:</a:t>
            </a:r>
            <a:r>
              <a:rPr lang="en-US" sz="2400" dirty="0">
                <a:cs typeface="Calibri"/>
              </a:rPr>
              <a:t> skin, scales, feathers, pigments, muscles, blood vessels, etc.</a:t>
            </a:r>
            <a:endParaRPr lang="en-US" sz="2400" dirty="0">
              <a:ea typeface="Calibri"/>
              <a:cs typeface="Calibri"/>
            </a:endParaRPr>
          </a:p>
        </p:txBody>
      </p:sp>
      <p:sp>
        <p:nvSpPr>
          <p:cNvPr id="16" name="TextBox 15">
            <a:extLst>
              <a:ext uri="{FF2B5EF4-FFF2-40B4-BE49-F238E27FC236}">
                <a16:creationId xmlns:a16="http://schemas.microsoft.com/office/drawing/2014/main" id="{CA220E77-5B0A-7643-14B3-EF8C6D2FDA6C}"/>
              </a:ext>
            </a:extLst>
          </p:cNvPr>
          <p:cNvSpPr txBox="1"/>
          <p:nvPr/>
        </p:nvSpPr>
        <p:spPr>
          <a:xfrm>
            <a:off x="296883" y="3918856"/>
            <a:ext cx="5385458"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solidFill>
                  <a:srgbClr val="FF0000"/>
                </a:solidFill>
                <a:cs typeface="Calibri"/>
              </a:rPr>
              <a:t>Problem: We need a sensitive probe for finding traces of soft tissues in fossils</a:t>
            </a:r>
          </a:p>
        </p:txBody>
      </p:sp>
      <p:pic>
        <p:nvPicPr>
          <p:cNvPr id="18" name="Picture 43">
            <a:extLst>
              <a:ext uri="{FF2B5EF4-FFF2-40B4-BE49-F238E27FC236}">
                <a16:creationId xmlns:a16="http://schemas.microsoft.com/office/drawing/2014/main" id="{BFA05772-A67E-6DDB-AF7D-D3480238B06B}"/>
              </a:ext>
            </a:extLst>
          </p:cNvPr>
          <p:cNvPicPr>
            <a:picLocks noChangeAspect="1"/>
          </p:cNvPicPr>
          <p:nvPr/>
        </p:nvPicPr>
        <p:blipFill rotWithShape="1">
          <a:blip r:embed="rId3"/>
          <a:srcRect l="1610" t="3636" b="9697"/>
          <a:stretch/>
        </p:blipFill>
        <p:spPr>
          <a:xfrm>
            <a:off x="6463523" y="-2586"/>
            <a:ext cx="5252222" cy="2751120"/>
          </a:xfrm>
          <a:prstGeom prst="rect">
            <a:avLst/>
          </a:prstGeom>
        </p:spPr>
      </p:pic>
      <p:sp>
        <p:nvSpPr>
          <p:cNvPr id="19" name="Arrow: Down 18">
            <a:extLst>
              <a:ext uri="{FF2B5EF4-FFF2-40B4-BE49-F238E27FC236}">
                <a16:creationId xmlns:a16="http://schemas.microsoft.com/office/drawing/2014/main" id="{85A5F759-1158-966F-FD61-71B7371A0309}"/>
              </a:ext>
            </a:extLst>
          </p:cNvPr>
          <p:cNvSpPr/>
          <p:nvPr/>
        </p:nvSpPr>
        <p:spPr>
          <a:xfrm rot="16200000">
            <a:off x="7659584" y="108857"/>
            <a:ext cx="267197" cy="870857"/>
          </a:xfrm>
          <a:prstGeom prst="down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ea typeface="Calibri"/>
              <a:cs typeface="Calibri"/>
            </a:endParaRPr>
          </a:p>
        </p:txBody>
      </p:sp>
      <p:sp>
        <p:nvSpPr>
          <p:cNvPr id="20" name="Rectangle 19">
            <a:extLst>
              <a:ext uri="{FF2B5EF4-FFF2-40B4-BE49-F238E27FC236}">
                <a16:creationId xmlns:a16="http://schemas.microsoft.com/office/drawing/2014/main" id="{0C0F8088-8A37-65EB-3B02-9FE83560A7D7}"/>
              </a:ext>
            </a:extLst>
          </p:cNvPr>
          <p:cNvSpPr/>
          <p:nvPr/>
        </p:nvSpPr>
        <p:spPr>
          <a:xfrm>
            <a:off x="8352311" y="2365167"/>
            <a:ext cx="1494312" cy="118753"/>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35A77107-3966-E6A1-D49E-20A2354F5A54}"/>
              </a:ext>
            </a:extLst>
          </p:cNvPr>
          <p:cNvSpPr txBox="1"/>
          <p:nvPr/>
        </p:nvSpPr>
        <p:spPr>
          <a:xfrm>
            <a:off x="8599713" y="1959429"/>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ea typeface="Calibri"/>
                <a:cs typeface="Calibri"/>
              </a:rPr>
              <a:t>10 cm</a:t>
            </a:r>
            <a:endParaRPr lang="en-US" sz="2400" dirty="0"/>
          </a:p>
        </p:txBody>
      </p:sp>
      <p:sp>
        <p:nvSpPr>
          <p:cNvPr id="15" name="TextBox 14">
            <a:extLst>
              <a:ext uri="{FF2B5EF4-FFF2-40B4-BE49-F238E27FC236}">
                <a16:creationId xmlns:a16="http://schemas.microsoft.com/office/drawing/2014/main" id="{1A93C3C2-1EA5-7B27-2A9C-E2CD73E6AB3F}"/>
              </a:ext>
            </a:extLst>
          </p:cNvPr>
          <p:cNvSpPr txBox="1"/>
          <p:nvPr/>
        </p:nvSpPr>
        <p:spPr>
          <a:xfrm>
            <a:off x="6056416" y="306781"/>
            <a:ext cx="1506187"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dirty="0">
                <a:ea typeface="Calibri"/>
                <a:cs typeface="Calibri"/>
              </a:rPr>
              <a:t>Fracture</a:t>
            </a:r>
            <a:endParaRPr lang="en-US" sz="2400" dirty="0"/>
          </a:p>
        </p:txBody>
      </p:sp>
      <p:pic>
        <p:nvPicPr>
          <p:cNvPr id="12" name="Picture 12" descr="A picture containing reptile, outdoor, dinosaur&#10;&#10;Description automatically generated">
            <a:extLst>
              <a:ext uri="{FF2B5EF4-FFF2-40B4-BE49-F238E27FC236}">
                <a16:creationId xmlns:a16="http://schemas.microsoft.com/office/drawing/2014/main" id="{BA44493E-347B-5A1B-560C-B7FA04792801}"/>
              </a:ext>
            </a:extLst>
          </p:cNvPr>
          <p:cNvPicPr>
            <a:picLocks noChangeAspect="1"/>
          </p:cNvPicPr>
          <p:nvPr/>
        </p:nvPicPr>
        <p:blipFill>
          <a:blip r:embed="rId4"/>
          <a:stretch>
            <a:fillRect/>
          </a:stretch>
        </p:blipFill>
        <p:spPr>
          <a:xfrm>
            <a:off x="6060374" y="2752106"/>
            <a:ext cx="5999017" cy="39960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TextBox 12">
            <a:extLst>
              <a:ext uri="{FF2B5EF4-FFF2-40B4-BE49-F238E27FC236}">
                <a16:creationId xmlns:a16="http://schemas.microsoft.com/office/drawing/2014/main" id="{E2624D9D-5142-1DC9-DFB3-C7A36BD2A450}"/>
              </a:ext>
            </a:extLst>
          </p:cNvPr>
          <p:cNvSpPr txBox="1"/>
          <p:nvPr/>
        </p:nvSpPr>
        <p:spPr>
          <a:xfrm>
            <a:off x="9064831" y="2850079"/>
            <a:ext cx="3030187"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6000" dirty="0">
                <a:latin typeface="Calibri"/>
                <a:ea typeface="Calibri"/>
                <a:cs typeface="Calibri"/>
              </a:rPr>
              <a:t>"Scotty"</a:t>
            </a:r>
            <a:endParaRPr lang="en-US" sz="6000" b="1" dirty="0">
              <a:latin typeface="Calibri"/>
              <a:ea typeface="Calibri"/>
              <a:cs typeface="Calibri"/>
            </a:endParaRPr>
          </a:p>
        </p:txBody>
      </p:sp>
      <p:sp>
        <p:nvSpPr>
          <p:cNvPr id="2" name="Arrow: Down 1">
            <a:extLst>
              <a:ext uri="{FF2B5EF4-FFF2-40B4-BE49-F238E27FC236}">
                <a16:creationId xmlns:a16="http://schemas.microsoft.com/office/drawing/2014/main" id="{287A0D2A-EC58-D1B4-BB9A-19B16792BFC6}"/>
              </a:ext>
            </a:extLst>
          </p:cNvPr>
          <p:cNvSpPr/>
          <p:nvPr/>
        </p:nvSpPr>
        <p:spPr>
          <a:xfrm rot="16200000">
            <a:off x="5663539" y="4670962"/>
            <a:ext cx="415638" cy="1583376"/>
          </a:xfrm>
          <a:prstGeom prst="down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ea typeface="Calibri"/>
              <a:cs typeface="Calibri"/>
            </a:endParaRPr>
          </a:p>
        </p:txBody>
      </p:sp>
      <p:sp>
        <p:nvSpPr>
          <p:cNvPr id="8" name="Title 1">
            <a:extLst>
              <a:ext uri="{FF2B5EF4-FFF2-40B4-BE49-F238E27FC236}">
                <a16:creationId xmlns:a16="http://schemas.microsoft.com/office/drawing/2014/main" id="{8818C46C-5621-B0ED-4C1D-A759E73D7A64}"/>
              </a:ext>
            </a:extLst>
          </p:cNvPr>
          <p:cNvSpPr>
            <a:spLocks noGrp="1"/>
          </p:cNvSpPr>
          <p:nvPr>
            <p:ph type="title"/>
          </p:nvPr>
        </p:nvSpPr>
        <p:spPr>
          <a:xfrm>
            <a:off x="1441863" y="226581"/>
            <a:ext cx="3004458" cy="632836"/>
          </a:xfrm>
        </p:spPr>
        <p:txBody>
          <a:bodyPr>
            <a:normAutofit fontScale="90000"/>
          </a:bodyPr>
          <a:lstStyle/>
          <a:p>
            <a:r>
              <a:rPr lang="en-US" b="1" dirty="0"/>
              <a:t> </a:t>
            </a:r>
            <a:r>
              <a:rPr lang="en-US" sz="4900" b="1" dirty="0"/>
              <a:t>Motivation</a:t>
            </a:r>
            <a:endParaRPr lang="en-CA" sz="4900" b="1" dirty="0"/>
          </a:p>
        </p:txBody>
      </p:sp>
      <p:sp>
        <p:nvSpPr>
          <p:cNvPr id="9" name="TextBox 8">
            <a:extLst>
              <a:ext uri="{FF2B5EF4-FFF2-40B4-BE49-F238E27FC236}">
                <a16:creationId xmlns:a16="http://schemas.microsoft.com/office/drawing/2014/main" id="{DFDB2245-7DB9-F91A-95A5-DF8586650163}"/>
              </a:ext>
            </a:extLst>
          </p:cNvPr>
          <p:cNvSpPr txBox="1"/>
          <p:nvPr/>
        </p:nvSpPr>
        <p:spPr>
          <a:xfrm>
            <a:off x="10816442" y="128650"/>
            <a:ext cx="1506187"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4800" dirty="0">
                <a:ea typeface="Calibri"/>
                <a:cs typeface="Calibri"/>
              </a:rPr>
              <a:t>Rib</a:t>
            </a:r>
            <a:endParaRPr lang="en-US" sz="4800" dirty="0"/>
          </a:p>
        </p:txBody>
      </p:sp>
      <p:sp>
        <p:nvSpPr>
          <p:cNvPr id="11" name="TextBox 10">
            <a:extLst>
              <a:ext uri="{FF2B5EF4-FFF2-40B4-BE49-F238E27FC236}">
                <a16:creationId xmlns:a16="http://schemas.microsoft.com/office/drawing/2014/main" id="{058018D3-E0B6-A89A-28D9-61A5DEFAAE80}"/>
              </a:ext>
            </a:extLst>
          </p:cNvPr>
          <p:cNvSpPr txBox="1"/>
          <p:nvPr/>
        </p:nvSpPr>
        <p:spPr>
          <a:xfrm>
            <a:off x="0" y="6274129"/>
            <a:ext cx="387928"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200" dirty="0">
                <a:ea typeface="Calibri"/>
                <a:cs typeface="Calibri"/>
              </a:rPr>
              <a:t>2</a:t>
            </a:r>
            <a:endParaRPr lang="en-US" sz="3200" dirty="0"/>
          </a:p>
        </p:txBody>
      </p:sp>
      <p:sp>
        <p:nvSpPr>
          <p:cNvPr id="5" name="Rectangle: Rounded Corners 4">
            <a:extLst>
              <a:ext uri="{FF2B5EF4-FFF2-40B4-BE49-F238E27FC236}">
                <a16:creationId xmlns:a16="http://schemas.microsoft.com/office/drawing/2014/main" id="{ACAB7585-B41B-3B76-05C4-3441BDE05FB4}"/>
              </a:ext>
            </a:extLst>
          </p:cNvPr>
          <p:cNvSpPr/>
          <p:nvPr/>
        </p:nvSpPr>
        <p:spPr>
          <a:xfrm>
            <a:off x="782286" y="4888673"/>
            <a:ext cx="4559631" cy="1595210"/>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ea typeface="Calibri"/>
                <a:cs typeface="Calibri"/>
              </a:rPr>
              <a:t>F</a:t>
            </a:r>
            <a:r>
              <a:rPr lang="en-US" sz="1800" dirty="0">
                <a:solidFill>
                  <a:schemeClr val="tx1"/>
                </a:solidFill>
                <a:ea typeface="Calibri"/>
                <a:cs typeface="Calibri"/>
              </a:rPr>
              <a:t>acts about Scotty</a:t>
            </a:r>
          </a:p>
          <a:p>
            <a:pPr marL="285750" indent="-285750">
              <a:buFont typeface="Arial"/>
              <a:buChar char="•"/>
            </a:pPr>
            <a:r>
              <a:rPr lang="en-US" sz="1800" dirty="0">
                <a:solidFill>
                  <a:schemeClr val="tx1"/>
                </a:solidFill>
                <a:ea typeface="Calibri"/>
                <a:cs typeface="Calibri"/>
              </a:rPr>
              <a:t>Largest </a:t>
            </a:r>
            <a:r>
              <a:rPr lang="en-US" sz="1800" i="1" dirty="0">
                <a:solidFill>
                  <a:schemeClr val="tx1"/>
                </a:solidFill>
                <a:ea typeface="Calibri"/>
                <a:cs typeface="Calibri"/>
              </a:rPr>
              <a:t>T. rex</a:t>
            </a:r>
            <a:r>
              <a:rPr lang="en-US" sz="1800" dirty="0">
                <a:solidFill>
                  <a:schemeClr val="tx1"/>
                </a:solidFill>
                <a:ea typeface="Calibri"/>
                <a:cs typeface="Calibri"/>
              </a:rPr>
              <a:t> ever discovered</a:t>
            </a:r>
          </a:p>
          <a:p>
            <a:pPr marL="285750" indent="-285750">
              <a:buFont typeface="Arial"/>
              <a:buChar char="•"/>
            </a:pPr>
            <a:r>
              <a:rPr lang="en-US" sz="1800" dirty="0">
                <a:solidFill>
                  <a:schemeClr val="tx1"/>
                </a:solidFill>
                <a:ea typeface="Calibri"/>
                <a:cs typeface="Calibri"/>
              </a:rPr>
              <a:t>Found in Southern Saskatchewan in 1991</a:t>
            </a:r>
          </a:p>
          <a:p>
            <a:pPr marL="285750" indent="-285750">
              <a:buFont typeface="Arial"/>
              <a:buChar char="•"/>
            </a:pPr>
            <a:r>
              <a:rPr lang="en-US" dirty="0">
                <a:solidFill>
                  <a:schemeClr val="tx1"/>
                </a:solidFill>
                <a:cs typeface="Calibri"/>
              </a:rPr>
              <a:t>From the Cretaceous period , ~67 Ma</a:t>
            </a:r>
            <a:endParaRPr lang="en-US" sz="1800" dirty="0">
              <a:solidFill>
                <a:schemeClr val="tx1"/>
              </a:solidFill>
              <a:ea typeface="Calibri"/>
              <a:cs typeface="Calibri"/>
            </a:endParaRPr>
          </a:p>
          <a:p>
            <a:pPr marL="285750" indent="-285750">
              <a:buFont typeface="Arial"/>
              <a:buChar char="•"/>
            </a:pPr>
            <a:r>
              <a:rPr lang="en-US" sz="1800" dirty="0">
                <a:solidFill>
                  <a:schemeClr val="tx1"/>
                </a:solidFill>
                <a:ea typeface="Calibri"/>
                <a:cs typeface="Calibri"/>
              </a:rPr>
              <a:t>Bones show many injuries</a:t>
            </a:r>
          </a:p>
        </p:txBody>
      </p:sp>
    </p:spTree>
    <p:extLst>
      <p:ext uri="{BB962C8B-B14F-4D97-AF65-F5344CB8AC3E}">
        <p14:creationId xmlns:p14="http://schemas.microsoft.com/office/powerpoint/2010/main" val="2240638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3" grpId="0"/>
      <p:bldP spid="14" grpId="0"/>
      <p:bldP spid="16" grpId="0"/>
      <p:bldP spid="19" grpId="0" animBg="1"/>
      <p:bldP spid="20" grpId="0" animBg="1"/>
      <p:bldP spid="21" grpId="0"/>
      <p:bldP spid="15" grpId="0"/>
      <p:bldP spid="13" grpId="0"/>
      <p:bldP spid="2" grpId="0" animBg="1"/>
      <p:bldP spid="9" grpId="0"/>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Rounded Corners 9">
            <a:extLst>
              <a:ext uri="{FF2B5EF4-FFF2-40B4-BE49-F238E27FC236}">
                <a16:creationId xmlns:a16="http://schemas.microsoft.com/office/drawing/2014/main" id="{1D063F5A-4F76-A6AE-3439-36D6CD762E59}"/>
              </a:ext>
            </a:extLst>
          </p:cNvPr>
          <p:cNvSpPr/>
          <p:nvPr/>
        </p:nvSpPr>
        <p:spPr>
          <a:xfrm>
            <a:off x="4335481" y="2016520"/>
            <a:ext cx="7747660" cy="1171986"/>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4A9FC50C-8359-8413-02B8-06E66CC3B4E7}"/>
              </a:ext>
            </a:extLst>
          </p:cNvPr>
          <p:cNvSpPr>
            <a:spLocks noGrp="1"/>
          </p:cNvSpPr>
          <p:nvPr>
            <p:ph type="title"/>
          </p:nvPr>
        </p:nvSpPr>
        <p:spPr>
          <a:xfrm>
            <a:off x="5855525" y="58346"/>
            <a:ext cx="5161808" cy="1325563"/>
          </a:xfrm>
        </p:spPr>
        <p:txBody>
          <a:bodyPr/>
          <a:lstStyle/>
          <a:p>
            <a:r>
              <a:rPr lang="en-US" b="1" dirty="0"/>
              <a:t>Synchrotron Radiation</a:t>
            </a:r>
            <a:endParaRPr lang="en-CA" b="1" dirty="0"/>
          </a:p>
        </p:txBody>
      </p:sp>
      <p:sp>
        <p:nvSpPr>
          <p:cNvPr id="3" name="Content Placeholder 2">
            <a:extLst>
              <a:ext uri="{FF2B5EF4-FFF2-40B4-BE49-F238E27FC236}">
                <a16:creationId xmlns:a16="http://schemas.microsoft.com/office/drawing/2014/main" id="{0279FB60-C149-0853-4410-EDD1F6C90773}"/>
              </a:ext>
            </a:extLst>
          </p:cNvPr>
          <p:cNvSpPr>
            <a:spLocks noGrp="1"/>
          </p:cNvSpPr>
          <p:nvPr>
            <p:ph idx="1"/>
          </p:nvPr>
        </p:nvSpPr>
        <p:spPr>
          <a:xfrm>
            <a:off x="4302825" y="2157314"/>
            <a:ext cx="3489366" cy="1075728"/>
          </a:xfrm>
        </p:spPr>
        <p:txBody>
          <a:bodyPr vert="horz" lIns="91440" tIns="45720" rIns="91440" bIns="45720" rtlCol="0" anchor="t">
            <a:normAutofit/>
          </a:bodyPr>
          <a:lstStyle/>
          <a:p>
            <a:pPr marL="0" indent="0" algn="ctr">
              <a:buNone/>
            </a:pPr>
            <a:r>
              <a:rPr lang="en-CA" b="1" dirty="0">
                <a:solidFill>
                  <a:srgbClr val="FF0000"/>
                </a:solidFill>
                <a:cs typeface="Calibri"/>
              </a:rPr>
              <a:t>high intensity light with small beam sizes</a:t>
            </a:r>
            <a:endParaRPr lang="en-US" b="1" dirty="0">
              <a:solidFill>
                <a:srgbClr val="FF0000"/>
              </a:solidFill>
              <a:ea typeface="Calibri" panose="020F0502020204030204"/>
              <a:cs typeface="Calibri" panose="020F0502020204030204"/>
            </a:endParaRPr>
          </a:p>
        </p:txBody>
      </p:sp>
      <p:pic>
        <p:nvPicPr>
          <p:cNvPr id="4" name="Picture 4" descr="Diagram, engineering drawing&#10;&#10;Description automatically generated">
            <a:extLst>
              <a:ext uri="{FF2B5EF4-FFF2-40B4-BE49-F238E27FC236}">
                <a16:creationId xmlns:a16="http://schemas.microsoft.com/office/drawing/2014/main" id="{FF9588B2-0474-4FE0-8DDC-0526B444E60B}"/>
              </a:ext>
            </a:extLst>
          </p:cNvPr>
          <p:cNvPicPr>
            <a:picLocks noChangeAspect="1"/>
          </p:cNvPicPr>
          <p:nvPr/>
        </p:nvPicPr>
        <p:blipFill>
          <a:blip r:embed="rId3"/>
          <a:stretch>
            <a:fillRect/>
          </a:stretch>
        </p:blipFill>
        <p:spPr>
          <a:xfrm>
            <a:off x="255155" y="130820"/>
            <a:ext cx="4435433" cy="3871000"/>
          </a:xfrm>
          <a:prstGeom prst="rect">
            <a:avLst/>
          </a:prstGeom>
        </p:spPr>
      </p:pic>
      <p:sp>
        <p:nvSpPr>
          <p:cNvPr id="5" name="Arrow: Left 4">
            <a:extLst>
              <a:ext uri="{FF2B5EF4-FFF2-40B4-BE49-F238E27FC236}">
                <a16:creationId xmlns:a16="http://schemas.microsoft.com/office/drawing/2014/main" id="{AEE0CB79-CE88-194C-B06F-FCAF48A8AC3D}"/>
              </a:ext>
            </a:extLst>
          </p:cNvPr>
          <p:cNvSpPr/>
          <p:nvPr/>
        </p:nvSpPr>
        <p:spPr>
          <a:xfrm rot="10800000">
            <a:off x="7794140" y="2327712"/>
            <a:ext cx="860962" cy="425533"/>
          </a:xfrm>
          <a:prstGeom prst="leftArrow">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C1A3F497-200C-D6D7-5C09-C3F6A8B30D13}"/>
              </a:ext>
            </a:extLst>
          </p:cNvPr>
          <p:cNvSpPr txBox="1"/>
          <p:nvPr/>
        </p:nvSpPr>
        <p:spPr>
          <a:xfrm>
            <a:off x="8561117" y="2125459"/>
            <a:ext cx="3554680"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CA" sz="2800" b="1" dirty="0">
                <a:solidFill>
                  <a:srgbClr val="FF0000"/>
                </a:solidFill>
              </a:rPr>
              <a:t>better resolution and faster data collection</a:t>
            </a:r>
            <a:endParaRPr lang="en-US" b="1" dirty="0">
              <a:solidFill>
                <a:srgbClr val="FF0000"/>
              </a:solidFill>
              <a:ea typeface="Calibri" panose="020F0502020204030204"/>
              <a:cs typeface="Calibri" panose="020F0502020204030204"/>
            </a:endParaRPr>
          </a:p>
        </p:txBody>
      </p:sp>
      <p:sp>
        <p:nvSpPr>
          <p:cNvPr id="7" name="TextBox 6">
            <a:extLst>
              <a:ext uri="{FF2B5EF4-FFF2-40B4-BE49-F238E27FC236}">
                <a16:creationId xmlns:a16="http://schemas.microsoft.com/office/drawing/2014/main" id="{0011C1E3-F805-AB56-8A95-370F17B33822}"/>
              </a:ext>
            </a:extLst>
          </p:cNvPr>
          <p:cNvSpPr txBox="1"/>
          <p:nvPr/>
        </p:nvSpPr>
        <p:spPr>
          <a:xfrm>
            <a:off x="6204857" y="1167740"/>
            <a:ext cx="5878284"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 panose="020B0604020202020204" pitchFamily="34" charset="0"/>
              <a:buChar char="•"/>
            </a:pPr>
            <a:r>
              <a:rPr lang="en-US" sz="2000" dirty="0">
                <a:latin typeface="Calibri"/>
                <a:ea typeface="Calibri Light"/>
                <a:cs typeface="Calibri Light"/>
              </a:rPr>
              <a:t>Synchrotron radiation is produced when relativistic charged particles are bent (centripetal acceleration)</a:t>
            </a:r>
            <a:endParaRPr lang="en-US" dirty="0"/>
          </a:p>
        </p:txBody>
      </p:sp>
      <p:pic>
        <p:nvPicPr>
          <p:cNvPr id="8" name="Picture 8" descr="Timeline&#10;&#10;Description automatically generated">
            <a:extLst>
              <a:ext uri="{FF2B5EF4-FFF2-40B4-BE49-F238E27FC236}">
                <a16:creationId xmlns:a16="http://schemas.microsoft.com/office/drawing/2014/main" id="{62B7CDDD-BC99-4168-81A0-36B1DD814442}"/>
              </a:ext>
            </a:extLst>
          </p:cNvPr>
          <p:cNvPicPr>
            <a:picLocks noChangeAspect="1"/>
          </p:cNvPicPr>
          <p:nvPr/>
        </p:nvPicPr>
        <p:blipFill>
          <a:blip r:embed="rId4"/>
          <a:stretch>
            <a:fillRect/>
          </a:stretch>
        </p:blipFill>
        <p:spPr>
          <a:xfrm>
            <a:off x="167855" y="4232937"/>
            <a:ext cx="7216237" cy="2091101"/>
          </a:xfrm>
          <a:prstGeom prst="rect">
            <a:avLst/>
          </a:prstGeom>
        </p:spPr>
      </p:pic>
      <p:sp>
        <p:nvSpPr>
          <p:cNvPr id="12" name="TextBox 11">
            <a:extLst>
              <a:ext uri="{FF2B5EF4-FFF2-40B4-BE49-F238E27FC236}">
                <a16:creationId xmlns:a16="http://schemas.microsoft.com/office/drawing/2014/main" id="{295BA92F-860A-3F47-6DEB-695EB7F68E26}"/>
              </a:ext>
            </a:extLst>
          </p:cNvPr>
          <p:cNvSpPr txBox="1"/>
          <p:nvPr/>
        </p:nvSpPr>
        <p:spPr>
          <a:xfrm>
            <a:off x="1593272" y="4324596"/>
            <a:ext cx="2743200" cy="4572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
        <p:nvSpPr>
          <p:cNvPr id="13" name="TextBox 12">
            <a:extLst>
              <a:ext uri="{FF2B5EF4-FFF2-40B4-BE49-F238E27FC236}">
                <a16:creationId xmlns:a16="http://schemas.microsoft.com/office/drawing/2014/main" id="{7B4E0EDB-D7B9-E6E2-B4CA-2DB09E0E8E4A}"/>
              </a:ext>
            </a:extLst>
          </p:cNvPr>
          <p:cNvSpPr txBox="1"/>
          <p:nvPr/>
        </p:nvSpPr>
        <p:spPr>
          <a:xfrm>
            <a:off x="7956468" y="3334985"/>
            <a:ext cx="3742706"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ea typeface="Calibri"/>
                <a:cs typeface="Calibri"/>
              </a:rPr>
              <a:t>The radiation can be produced with a simple dipole bending magnet or specialized insertion devices</a:t>
            </a:r>
          </a:p>
        </p:txBody>
      </p:sp>
      <p:pic>
        <p:nvPicPr>
          <p:cNvPr id="9" name="Picture 9" descr="Diagram&#10;&#10;Description automatically generated">
            <a:extLst>
              <a:ext uri="{FF2B5EF4-FFF2-40B4-BE49-F238E27FC236}">
                <a16:creationId xmlns:a16="http://schemas.microsoft.com/office/drawing/2014/main" id="{F69C3252-5CA1-CD6F-F6C9-4980CE64D9AC}"/>
              </a:ext>
            </a:extLst>
          </p:cNvPr>
          <p:cNvPicPr>
            <a:picLocks noChangeAspect="1"/>
          </p:cNvPicPr>
          <p:nvPr/>
        </p:nvPicPr>
        <p:blipFill>
          <a:blip r:embed="rId5"/>
          <a:stretch>
            <a:fillRect/>
          </a:stretch>
        </p:blipFill>
        <p:spPr>
          <a:xfrm>
            <a:off x="7792191" y="4258998"/>
            <a:ext cx="3980212" cy="2446889"/>
          </a:xfrm>
          <a:prstGeom prst="rect">
            <a:avLst/>
          </a:prstGeom>
        </p:spPr>
      </p:pic>
      <p:sp>
        <p:nvSpPr>
          <p:cNvPr id="11" name="TextBox 10">
            <a:extLst>
              <a:ext uri="{FF2B5EF4-FFF2-40B4-BE49-F238E27FC236}">
                <a16:creationId xmlns:a16="http://schemas.microsoft.com/office/drawing/2014/main" id="{49E7EB36-2848-1FCF-EA6B-D611F8A02C34}"/>
              </a:ext>
            </a:extLst>
          </p:cNvPr>
          <p:cNvSpPr txBox="1"/>
          <p:nvPr/>
        </p:nvSpPr>
        <p:spPr>
          <a:xfrm>
            <a:off x="3543211" y="590512"/>
            <a:ext cx="354904" cy="229644"/>
          </a:xfrm>
          <a:prstGeom prst="rect">
            <a:avLst/>
          </a:prstGeom>
          <a:noFill/>
          <a:ln w="28575">
            <a:solidFill>
              <a:srgbClr val="C0000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
        <p:nvSpPr>
          <p:cNvPr id="14" name="TextBox 13">
            <a:extLst>
              <a:ext uri="{FF2B5EF4-FFF2-40B4-BE49-F238E27FC236}">
                <a16:creationId xmlns:a16="http://schemas.microsoft.com/office/drawing/2014/main" id="{98811F3E-CFEA-85FD-1200-0BD39FC2D356}"/>
              </a:ext>
            </a:extLst>
          </p:cNvPr>
          <p:cNvSpPr txBox="1"/>
          <p:nvPr/>
        </p:nvSpPr>
        <p:spPr>
          <a:xfrm>
            <a:off x="3470141" y="1425579"/>
            <a:ext cx="427972" cy="219206"/>
          </a:xfrm>
          <a:prstGeom prst="rect">
            <a:avLst/>
          </a:prstGeom>
          <a:noFill/>
          <a:ln w="28575">
            <a:solidFill>
              <a:srgbClr val="C0000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
        <p:nvSpPr>
          <p:cNvPr id="15" name="TextBox 14">
            <a:extLst>
              <a:ext uri="{FF2B5EF4-FFF2-40B4-BE49-F238E27FC236}">
                <a16:creationId xmlns:a16="http://schemas.microsoft.com/office/drawing/2014/main" id="{EDBC1C5B-F983-F816-0829-5820DC68CCE4}"/>
              </a:ext>
            </a:extLst>
          </p:cNvPr>
          <p:cNvSpPr txBox="1"/>
          <p:nvPr/>
        </p:nvSpPr>
        <p:spPr>
          <a:xfrm>
            <a:off x="3543209" y="2177140"/>
            <a:ext cx="521917" cy="229644"/>
          </a:xfrm>
          <a:prstGeom prst="rect">
            <a:avLst/>
          </a:prstGeom>
          <a:noFill/>
          <a:ln w="28575">
            <a:solidFill>
              <a:srgbClr val="C0000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
        <p:nvSpPr>
          <p:cNvPr id="16" name="TextBox 15">
            <a:extLst>
              <a:ext uri="{FF2B5EF4-FFF2-40B4-BE49-F238E27FC236}">
                <a16:creationId xmlns:a16="http://schemas.microsoft.com/office/drawing/2014/main" id="{6EE37073-1689-5E3B-E671-28BDE9497A84}"/>
              </a:ext>
            </a:extLst>
          </p:cNvPr>
          <p:cNvSpPr txBox="1"/>
          <p:nvPr/>
        </p:nvSpPr>
        <p:spPr>
          <a:xfrm>
            <a:off x="4555730" y="4323238"/>
            <a:ext cx="914778" cy="187891"/>
          </a:xfrm>
          <a:prstGeom prst="rect">
            <a:avLst/>
          </a:prstGeom>
          <a:noFill/>
          <a:ln w="28575">
            <a:solidFill>
              <a:srgbClr val="C0000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
        <p:nvSpPr>
          <p:cNvPr id="17" name="TextBox 16">
            <a:extLst>
              <a:ext uri="{FF2B5EF4-FFF2-40B4-BE49-F238E27FC236}">
                <a16:creationId xmlns:a16="http://schemas.microsoft.com/office/drawing/2014/main" id="{A949FF77-7657-4241-56E1-6A3EEAE5454A}"/>
              </a:ext>
            </a:extLst>
          </p:cNvPr>
          <p:cNvSpPr txBox="1"/>
          <p:nvPr/>
        </p:nvSpPr>
        <p:spPr>
          <a:xfrm>
            <a:off x="5394186" y="5238016"/>
            <a:ext cx="845506" cy="187891"/>
          </a:xfrm>
          <a:prstGeom prst="rect">
            <a:avLst/>
          </a:prstGeom>
          <a:noFill/>
          <a:ln w="28575">
            <a:solidFill>
              <a:srgbClr val="C0000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
        <p:nvSpPr>
          <p:cNvPr id="18" name="TextBox 17">
            <a:extLst>
              <a:ext uri="{FF2B5EF4-FFF2-40B4-BE49-F238E27FC236}">
                <a16:creationId xmlns:a16="http://schemas.microsoft.com/office/drawing/2014/main" id="{49E9CF26-B92B-BCFD-8CBE-BE8733FC07B3}"/>
              </a:ext>
            </a:extLst>
          </p:cNvPr>
          <p:cNvSpPr txBox="1"/>
          <p:nvPr/>
        </p:nvSpPr>
        <p:spPr>
          <a:xfrm>
            <a:off x="3932682" y="5238016"/>
            <a:ext cx="993947" cy="177995"/>
          </a:xfrm>
          <a:prstGeom prst="rect">
            <a:avLst/>
          </a:prstGeom>
          <a:noFill/>
          <a:ln w="28575">
            <a:solidFill>
              <a:srgbClr val="C0000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
        <p:nvSpPr>
          <p:cNvPr id="19" name="Rectangle: Rounded Corners 18">
            <a:extLst>
              <a:ext uri="{FF2B5EF4-FFF2-40B4-BE49-F238E27FC236}">
                <a16:creationId xmlns:a16="http://schemas.microsoft.com/office/drawing/2014/main" id="{B6B8A618-9FE0-9A9D-D1B4-ADF3D7536893}"/>
              </a:ext>
            </a:extLst>
          </p:cNvPr>
          <p:cNvSpPr/>
          <p:nvPr/>
        </p:nvSpPr>
        <p:spPr>
          <a:xfrm>
            <a:off x="7580414" y="3315195"/>
            <a:ext cx="4502727" cy="3463634"/>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7678D8F4-F74C-9280-BC8E-CC225FFA863E}"/>
              </a:ext>
            </a:extLst>
          </p:cNvPr>
          <p:cNvSpPr txBox="1"/>
          <p:nvPr/>
        </p:nvSpPr>
        <p:spPr>
          <a:xfrm>
            <a:off x="0" y="6274129"/>
            <a:ext cx="387928"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200" dirty="0">
                <a:ea typeface="Calibri"/>
                <a:cs typeface="Calibri"/>
              </a:rPr>
              <a:t>3</a:t>
            </a:r>
            <a:endParaRPr lang="en-US" sz="3200" dirty="0"/>
          </a:p>
        </p:txBody>
      </p:sp>
    </p:spTree>
    <p:extLst>
      <p:ext uri="{BB962C8B-B14F-4D97-AF65-F5344CB8AC3E}">
        <p14:creationId xmlns:p14="http://schemas.microsoft.com/office/powerpoint/2010/main" val="1113128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0" end="0"/>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 grpId="0" build="p"/>
      <p:bldP spid="5" grpId="0" animBg="1"/>
      <p:bldP spid="6" grpId="0"/>
      <p:bldP spid="7" grpId="0"/>
      <p:bldP spid="13" grpId="0"/>
      <p:bldP spid="11" grpId="0" animBg="1"/>
      <p:bldP spid="14" grpId="0" animBg="1"/>
      <p:bldP spid="15" grpId="0" animBg="1"/>
      <p:bldP spid="16" grpId="0" animBg="1"/>
      <p:bldP spid="17" grpId="0" animBg="1"/>
      <p:bldP spid="18" grpId="0" animBg="1"/>
      <p:bldP spid="1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Rounded Corners 47">
            <a:extLst>
              <a:ext uri="{FF2B5EF4-FFF2-40B4-BE49-F238E27FC236}">
                <a16:creationId xmlns:a16="http://schemas.microsoft.com/office/drawing/2014/main" id="{B38A3210-9A4C-9A7A-AFCD-C7DA1407FAF2}"/>
              </a:ext>
            </a:extLst>
          </p:cNvPr>
          <p:cNvSpPr/>
          <p:nvPr/>
        </p:nvSpPr>
        <p:spPr>
          <a:xfrm>
            <a:off x="3720935" y="59377"/>
            <a:ext cx="8342414" cy="6699659"/>
          </a:xfrm>
          <a:prstGeom prst="roundRect">
            <a:avLst/>
          </a:prstGeom>
          <a:solidFill>
            <a:schemeClr val="bg1">
              <a:lumMod val="95000"/>
            </a:schemeClr>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67C746-2787-02F5-85C2-8AA11C25B07F}"/>
              </a:ext>
            </a:extLst>
          </p:cNvPr>
          <p:cNvSpPr>
            <a:spLocks noGrp="1"/>
          </p:cNvSpPr>
          <p:nvPr>
            <p:ph type="title"/>
          </p:nvPr>
        </p:nvSpPr>
        <p:spPr>
          <a:xfrm>
            <a:off x="-42554" y="483879"/>
            <a:ext cx="3905004" cy="791173"/>
          </a:xfrm>
        </p:spPr>
        <p:txBody>
          <a:bodyPr>
            <a:noAutofit/>
          </a:bodyPr>
          <a:lstStyle/>
          <a:p>
            <a:r>
              <a:rPr lang="en-US" b="1" dirty="0">
                <a:cs typeface="Calibri Light"/>
              </a:rPr>
              <a:t>Interactions of radiation in matter</a:t>
            </a:r>
          </a:p>
        </p:txBody>
      </p:sp>
      <p:sp>
        <p:nvSpPr>
          <p:cNvPr id="11" name="TextBox 10">
            <a:extLst>
              <a:ext uri="{FF2B5EF4-FFF2-40B4-BE49-F238E27FC236}">
                <a16:creationId xmlns:a16="http://schemas.microsoft.com/office/drawing/2014/main" id="{EC12F265-142F-4E74-A245-5C46D504BFF7}"/>
              </a:ext>
            </a:extLst>
          </p:cNvPr>
          <p:cNvSpPr txBox="1"/>
          <p:nvPr/>
        </p:nvSpPr>
        <p:spPr>
          <a:xfrm>
            <a:off x="3771874" y="3676483"/>
            <a:ext cx="2775119" cy="400110"/>
          </a:xfrm>
          <a:prstGeom prst="rect">
            <a:avLst/>
          </a:prstGeom>
          <a:noFill/>
        </p:spPr>
        <p:txBody>
          <a:bodyPr wrap="none" lIns="91440" tIns="45720" rIns="91440" bIns="45720" rtlCol="0" anchor="t">
            <a:spAutoFit/>
          </a:bodyPr>
          <a:lstStyle/>
          <a:p>
            <a:r>
              <a:rPr lang="en-US" sz="2000" b="1" dirty="0">
                <a:solidFill>
                  <a:srgbClr val="0070C0"/>
                </a:solidFill>
              </a:rPr>
              <a:t>Back scattered electrons</a:t>
            </a:r>
          </a:p>
        </p:txBody>
      </p:sp>
      <p:sp>
        <p:nvSpPr>
          <p:cNvPr id="13" name="TextBox 12">
            <a:extLst>
              <a:ext uri="{FF2B5EF4-FFF2-40B4-BE49-F238E27FC236}">
                <a16:creationId xmlns:a16="http://schemas.microsoft.com/office/drawing/2014/main" id="{691CEB71-A208-14F9-2D0F-AFB92F539152}"/>
              </a:ext>
            </a:extLst>
          </p:cNvPr>
          <p:cNvSpPr txBox="1"/>
          <p:nvPr/>
        </p:nvSpPr>
        <p:spPr>
          <a:xfrm>
            <a:off x="6741850" y="87791"/>
            <a:ext cx="2367638" cy="400110"/>
          </a:xfrm>
          <a:prstGeom prst="rect">
            <a:avLst/>
          </a:prstGeom>
          <a:noFill/>
        </p:spPr>
        <p:txBody>
          <a:bodyPr wrap="square" lIns="91440" tIns="45720" rIns="91440" bIns="45720" anchor="t">
            <a:spAutoFit/>
          </a:bodyPr>
          <a:lstStyle/>
          <a:p>
            <a:pPr algn="ctr"/>
            <a:r>
              <a:rPr lang="en-US" sz="2000" b="1" dirty="0">
                <a:solidFill>
                  <a:srgbClr val="7030A0"/>
                </a:solidFill>
              </a:rPr>
              <a:t>Atomic Fluorescence</a:t>
            </a:r>
            <a:endParaRPr lang="en-US" sz="2000"/>
          </a:p>
        </p:txBody>
      </p:sp>
      <p:sp>
        <p:nvSpPr>
          <p:cNvPr id="14" name="TextBox 13">
            <a:extLst>
              <a:ext uri="{FF2B5EF4-FFF2-40B4-BE49-F238E27FC236}">
                <a16:creationId xmlns:a16="http://schemas.microsoft.com/office/drawing/2014/main" id="{03E73E8A-F11E-7E2E-245F-FD18E8014C60}"/>
              </a:ext>
            </a:extLst>
          </p:cNvPr>
          <p:cNvSpPr txBox="1"/>
          <p:nvPr/>
        </p:nvSpPr>
        <p:spPr>
          <a:xfrm>
            <a:off x="4380949" y="489494"/>
            <a:ext cx="2319992" cy="400110"/>
          </a:xfrm>
          <a:prstGeom prst="rect">
            <a:avLst/>
          </a:prstGeom>
          <a:noFill/>
        </p:spPr>
        <p:txBody>
          <a:bodyPr wrap="square" lIns="91440" tIns="45720" rIns="91440" bIns="45720" anchor="t">
            <a:spAutoFit/>
          </a:bodyPr>
          <a:lstStyle/>
          <a:p>
            <a:r>
              <a:rPr lang="en-US" sz="2000" b="1" dirty="0">
                <a:solidFill>
                  <a:srgbClr val="7030A0"/>
                </a:solidFill>
              </a:rPr>
              <a:t>Secondary electrons</a:t>
            </a:r>
          </a:p>
        </p:txBody>
      </p:sp>
      <p:sp>
        <p:nvSpPr>
          <p:cNvPr id="15" name="TextBox 14">
            <a:extLst>
              <a:ext uri="{FF2B5EF4-FFF2-40B4-BE49-F238E27FC236}">
                <a16:creationId xmlns:a16="http://schemas.microsoft.com/office/drawing/2014/main" id="{1AFC5E93-0BFA-8B15-53CD-F2236093CAB3}"/>
              </a:ext>
            </a:extLst>
          </p:cNvPr>
          <p:cNvSpPr txBox="1"/>
          <p:nvPr/>
        </p:nvSpPr>
        <p:spPr>
          <a:xfrm>
            <a:off x="9860335" y="2495756"/>
            <a:ext cx="2167645" cy="400110"/>
          </a:xfrm>
          <a:prstGeom prst="rect">
            <a:avLst/>
          </a:prstGeom>
          <a:noFill/>
        </p:spPr>
        <p:txBody>
          <a:bodyPr wrap="none" lIns="91440" tIns="45720" rIns="91440" bIns="45720" rtlCol="0" anchor="t">
            <a:spAutoFit/>
          </a:bodyPr>
          <a:lstStyle/>
          <a:p>
            <a:r>
              <a:rPr lang="en-US" sz="2000" b="1" dirty="0">
                <a:solidFill>
                  <a:srgbClr val="C00000"/>
                </a:solidFill>
              </a:rPr>
              <a:t>Transmitted X-rays</a:t>
            </a:r>
          </a:p>
        </p:txBody>
      </p:sp>
      <p:sp>
        <p:nvSpPr>
          <p:cNvPr id="16" name="TextBox 15">
            <a:extLst>
              <a:ext uri="{FF2B5EF4-FFF2-40B4-BE49-F238E27FC236}">
                <a16:creationId xmlns:a16="http://schemas.microsoft.com/office/drawing/2014/main" id="{5342A0C8-C719-A6B6-4671-6E70635F2425}"/>
              </a:ext>
            </a:extLst>
          </p:cNvPr>
          <p:cNvSpPr txBox="1"/>
          <p:nvPr/>
        </p:nvSpPr>
        <p:spPr>
          <a:xfrm>
            <a:off x="9341218" y="483367"/>
            <a:ext cx="2835429" cy="400110"/>
          </a:xfrm>
          <a:prstGeom prst="rect">
            <a:avLst/>
          </a:prstGeom>
          <a:noFill/>
        </p:spPr>
        <p:txBody>
          <a:bodyPr wrap="square" lIns="91440" tIns="45720" rIns="91440" bIns="45720" anchor="t">
            <a:spAutoFit/>
          </a:bodyPr>
          <a:lstStyle/>
          <a:p>
            <a:r>
              <a:rPr lang="en-US" sz="2000" b="1" dirty="0">
                <a:solidFill>
                  <a:srgbClr val="7030A0"/>
                </a:solidFill>
              </a:rPr>
              <a:t>Auger electrons</a:t>
            </a:r>
            <a:endParaRPr lang="en-US" sz="2000" dirty="0"/>
          </a:p>
        </p:txBody>
      </p:sp>
      <p:sp>
        <p:nvSpPr>
          <p:cNvPr id="17" name="TextBox 16">
            <a:extLst>
              <a:ext uri="{FF2B5EF4-FFF2-40B4-BE49-F238E27FC236}">
                <a16:creationId xmlns:a16="http://schemas.microsoft.com/office/drawing/2014/main" id="{1F76F23B-EA61-C3E6-48BB-564D79C9AED1}"/>
              </a:ext>
            </a:extLst>
          </p:cNvPr>
          <p:cNvSpPr txBox="1"/>
          <p:nvPr/>
        </p:nvSpPr>
        <p:spPr>
          <a:xfrm>
            <a:off x="9628016" y="4586975"/>
            <a:ext cx="2402809" cy="1015663"/>
          </a:xfrm>
          <a:prstGeom prst="rect">
            <a:avLst/>
          </a:prstGeom>
          <a:noFill/>
        </p:spPr>
        <p:txBody>
          <a:bodyPr wrap="square" lIns="91440" tIns="45720" rIns="91440" bIns="45720" rtlCol="0" anchor="t">
            <a:spAutoFit/>
          </a:bodyPr>
          <a:lstStyle/>
          <a:p>
            <a:r>
              <a:rPr lang="en-US" sz="2000" b="1" dirty="0">
                <a:solidFill>
                  <a:srgbClr val="C00000"/>
                </a:solidFill>
              </a:rPr>
              <a:t>Scattered/Diffracted </a:t>
            </a:r>
            <a:endParaRPr lang="en-US" sz="2000" b="1" dirty="0">
              <a:solidFill>
                <a:srgbClr val="C00000"/>
              </a:solidFill>
              <a:cs typeface="Calibri"/>
            </a:endParaRPr>
          </a:p>
          <a:p>
            <a:r>
              <a:rPr lang="en-US" sz="2000" b="1" dirty="0">
                <a:solidFill>
                  <a:srgbClr val="C00000"/>
                </a:solidFill>
              </a:rPr>
              <a:t>X-rays</a:t>
            </a:r>
            <a:r>
              <a:rPr lang="en-US" sz="2000" b="1" dirty="0">
                <a:solidFill>
                  <a:srgbClr val="C00000"/>
                </a:solidFill>
                <a:cs typeface="Calibri"/>
              </a:rPr>
              <a:t> </a:t>
            </a:r>
          </a:p>
          <a:p>
            <a:r>
              <a:rPr lang="en-US" sz="2000" b="1" dirty="0">
                <a:solidFill>
                  <a:srgbClr val="C00000"/>
                </a:solidFill>
                <a:cs typeface="Calibri"/>
              </a:rPr>
              <a:t>(Elastic and Inelastic)</a:t>
            </a:r>
            <a:endParaRPr lang="en-US" sz="2000" dirty="0"/>
          </a:p>
        </p:txBody>
      </p:sp>
      <p:sp>
        <p:nvSpPr>
          <p:cNvPr id="24" name="Oval 23">
            <a:extLst>
              <a:ext uri="{FF2B5EF4-FFF2-40B4-BE49-F238E27FC236}">
                <a16:creationId xmlns:a16="http://schemas.microsoft.com/office/drawing/2014/main" id="{BC9C3149-4A46-E8FB-4A25-9E44786B49E5}"/>
              </a:ext>
            </a:extLst>
          </p:cNvPr>
          <p:cNvSpPr/>
          <p:nvPr/>
        </p:nvSpPr>
        <p:spPr>
          <a:xfrm>
            <a:off x="148442" y="4057401"/>
            <a:ext cx="583871" cy="593766"/>
          </a:xfrm>
          <a:prstGeom prst="ellipse">
            <a:avLst/>
          </a:prstGeom>
          <a:solidFill>
            <a:schemeClr val="accent6"/>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solidFill>
                  <a:srgbClr val="000000"/>
                </a:solidFill>
                <a:cs typeface="Calibri"/>
              </a:rPr>
              <a:t>e</a:t>
            </a:r>
            <a:r>
              <a:rPr lang="en-US" sz="2400" dirty="0">
                <a:solidFill>
                  <a:srgbClr val="000000"/>
                </a:solidFill>
                <a:cs typeface="Calibri"/>
              </a:rPr>
              <a:t>-</a:t>
            </a:r>
            <a:endParaRPr lang="en-US" sz="2000" dirty="0">
              <a:solidFill>
                <a:srgbClr val="000000"/>
              </a:solidFill>
              <a:cs typeface="Calibri"/>
            </a:endParaRPr>
          </a:p>
        </p:txBody>
      </p:sp>
      <p:sp>
        <p:nvSpPr>
          <p:cNvPr id="25" name="TextBox 24">
            <a:extLst>
              <a:ext uri="{FF2B5EF4-FFF2-40B4-BE49-F238E27FC236}">
                <a16:creationId xmlns:a16="http://schemas.microsoft.com/office/drawing/2014/main" id="{50FF0F53-EF0B-046B-D281-E5599A1668C3}"/>
              </a:ext>
            </a:extLst>
          </p:cNvPr>
          <p:cNvSpPr txBox="1"/>
          <p:nvPr/>
        </p:nvSpPr>
        <p:spPr>
          <a:xfrm>
            <a:off x="9866414" y="3414154"/>
            <a:ext cx="274320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solidFill>
                  <a:srgbClr val="C00000"/>
                </a:solidFill>
                <a:cs typeface="Calibri" panose="020F0502020204030204"/>
              </a:rPr>
              <a:t>Refracted X-rays</a:t>
            </a:r>
          </a:p>
        </p:txBody>
      </p:sp>
      <p:sp>
        <p:nvSpPr>
          <p:cNvPr id="26" name="TextBox 25">
            <a:extLst>
              <a:ext uri="{FF2B5EF4-FFF2-40B4-BE49-F238E27FC236}">
                <a16:creationId xmlns:a16="http://schemas.microsoft.com/office/drawing/2014/main" id="{F4C19497-504B-A99B-BD30-666808C39874}"/>
              </a:ext>
            </a:extLst>
          </p:cNvPr>
          <p:cNvSpPr txBox="1"/>
          <p:nvPr/>
        </p:nvSpPr>
        <p:spPr>
          <a:xfrm>
            <a:off x="3948543" y="2117767"/>
            <a:ext cx="190203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solidFill>
                  <a:srgbClr val="C00000"/>
                </a:solidFill>
                <a:cs typeface="Calibri"/>
              </a:rPr>
              <a:t>Reflected X-rays</a:t>
            </a:r>
            <a:endParaRPr lang="en-US" sz="2000" b="1">
              <a:solidFill>
                <a:srgbClr val="C00000"/>
              </a:solidFill>
              <a:cs typeface="Calibri"/>
            </a:endParaRPr>
          </a:p>
        </p:txBody>
      </p:sp>
      <p:pic>
        <p:nvPicPr>
          <p:cNvPr id="32" name="Picture 32">
            <a:extLst>
              <a:ext uri="{FF2B5EF4-FFF2-40B4-BE49-F238E27FC236}">
                <a16:creationId xmlns:a16="http://schemas.microsoft.com/office/drawing/2014/main" id="{18C5A1E1-8D58-A144-0A93-29A2B7B3931D}"/>
              </a:ext>
            </a:extLst>
          </p:cNvPr>
          <p:cNvPicPr>
            <a:picLocks noChangeAspect="1"/>
          </p:cNvPicPr>
          <p:nvPr/>
        </p:nvPicPr>
        <p:blipFill>
          <a:blip r:embed="rId3"/>
          <a:stretch>
            <a:fillRect/>
          </a:stretch>
        </p:blipFill>
        <p:spPr>
          <a:xfrm>
            <a:off x="152401" y="2576857"/>
            <a:ext cx="1793175" cy="645400"/>
          </a:xfrm>
          <a:prstGeom prst="rect">
            <a:avLst/>
          </a:prstGeom>
        </p:spPr>
      </p:pic>
      <p:pic>
        <p:nvPicPr>
          <p:cNvPr id="34" name="Picture 32">
            <a:extLst>
              <a:ext uri="{FF2B5EF4-FFF2-40B4-BE49-F238E27FC236}">
                <a16:creationId xmlns:a16="http://schemas.microsoft.com/office/drawing/2014/main" id="{E6A5BF1E-FAB2-CF2F-392E-6B27B685D0AD}"/>
              </a:ext>
            </a:extLst>
          </p:cNvPr>
          <p:cNvPicPr>
            <a:picLocks noChangeAspect="1"/>
          </p:cNvPicPr>
          <p:nvPr/>
        </p:nvPicPr>
        <p:blipFill>
          <a:blip r:embed="rId3"/>
          <a:stretch>
            <a:fillRect/>
          </a:stretch>
        </p:blipFill>
        <p:spPr>
          <a:xfrm>
            <a:off x="10167257" y="2982596"/>
            <a:ext cx="1793175" cy="289141"/>
          </a:xfrm>
          <a:prstGeom prst="rect">
            <a:avLst/>
          </a:prstGeom>
        </p:spPr>
      </p:pic>
      <p:sp>
        <p:nvSpPr>
          <p:cNvPr id="35" name="TextBox 34">
            <a:extLst>
              <a:ext uri="{FF2B5EF4-FFF2-40B4-BE49-F238E27FC236}">
                <a16:creationId xmlns:a16="http://schemas.microsoft.com/office/drawing/2014/main" id="{1A52E6EA-BE23-D0D6-5858-1A060711DDCB}"/>
              </a:ext>
            </a:extLst>
          </p:cNvPr>
          <p:cNvSpPr txBox="1"/>
          <p:nvPr/>
        </p:nvSpPr>
        <p:spPr>
          <a:xfrm>
            <a:off x="102920" y="2151412"/>
            <a:ext cx="1793174"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solidFill>
                  <a:srgbClr val="C00000"/>
                </a:solidFill>
              </a:rPr>
              <a:t>Incident X-rays</a:t>
            </a:r>
          </a:p>
        </p:txBody>
      </p:sp>
      <p:pic>
        <p:nvPicPr>
          <p:cNvPr id="39" name="Picture 32">
            <a:extLst>
              <a:ext uri="{FF2B5EF4-FFF2-40B4-BE49-F238E27FC236}">
                <a16:creationId xmlns:a16="http://schemas.microsoft.com/office/drawing/2014/main" id="{E68B483D-2AC4-3130-2E14-0D73D20FFB99}"/>
              </a:ext>
            </a:extLst>
          </p:cNvPr>
          <p:cNvPicPr>
            <a:picLocks noChangeAspect="1"/>
          </p:cNvPicPr>
          <p:nvPr/>
        </p:nvPicPr>
        <p:blipFill>
          <a:blip r:embed="rId3"/>
          <a:stretch>
            <a:fillRect/>
          </a:stretch>
        </p:blipFill>
        <p:spPr>
          <a:xfrm rot="660000">
            <a:off x="9929750" y="3902932"/>
            <a:ext cx="1793175" cy="289141"/>
          </a:xfrm>
          <a:prstGeom prst="rect">
            <a:avLst/>
          </a:prstGeom>
        </p:spPr>
      </p:pic>
      <p:pic>
        <p:nvPicPr>
          <p:cNvPr id="42" name="Picture 32">
            <a:extLst>
              <a:ext uri="{FF2B5EF4-FFF2-40B4-BE49-F238E27FC236}">
                <a16:creationId xmlns:a16="http://schemas.microsoft.com/office/drawing/2014/main" id="{C6C1F1AE-5B41-4AAC-7BD4-C1D79964FA92}"/>
              </a:ext>
            </a:extLst>
          </p:cNvPr>
          <p:cNvPicPr>
            <a:picLocks noChangeAspect="1"/>
          </p:cNvPicPr>
          <p:nvPr/>
        </p:nvPicPr>
        <p:blipFill>
          <a:blip r:embed="rId3"/>
          <a:stretch>
            <a:fillRect/>
          </a:stretch>
        </p:blipFill>
        <p:spPr>
          <a:xfrm rot="1740000">
            <a:off x="8063458" y="5488387"/>
            <a:ext cx="3148940" cy="645400"/>
          </a:xfrm>
          <a:prstGeom prst="rect">
            <a:avLst/>
          </a:prstGeom>
        </p:spPr>
      </p:pic>
      <p:pic>
        <p:nvPicPr>
          <p:cNvPr id="43" name="Picture 32">
            <a:extLst>
              <a:ext uri="{FF2B5EF4-FFF2-40B4-BE49-F238E27FC236}">
                <a16:creationId xmlns:a16="http://schemas.microsoft.com/office/drawing/2014/main" id="{9F2E1EAC-FEA8-C872-59D2-19460168D572}"/>
              </a:ext>
            </a:extLst>
          </p:cNvPr>
          <p:cNvPicPr>
            <a:picLocks noChangeAspect="1"/>
          </p:cNvPicPr>
          <p:nvPr/>
        </p:nvPicPr>
        <p:blipFill>
          <a:blip r:embed="rId3"/>
          <a:stretch>
            <a:fillRect/>
          </a:stretch>
        </p:blipFill>
        <p:spPr>
          <a:xfrm rot="10800000">
            <a:off x="3932710" y="2557067"/>
            <a:ext cx="1793175" cy="645400"/>
          </a:xfrm>
          <a:prstGeom prst="rect">
            <a:avLst/>
          </a:prstGeom>
        </p:spPr>
      </p:pic>
      <p:sp>
        <p:nvSpPr>
          <p:cNvPr id="4" name="TextBox 3">
            <a:extLst>
              <a:ext uri="{FF2B5EF4-FFF2-40B4-BE49-F238E27FC236}">
                <a16:creationId xmlns:a16="http://schemas.microsoft.com/office/drawing/2014/main" id="{C98DC200-2C16-7490-FF2A-8854ECF761E8}"/>
              </a:ext>
            </a:extLst>
          </p:cNvPr>
          <p:cNvSpPr txBox="1"/>
          <p:nvPr/>
        </p:nvSpPr>
        <p:spPr>
          <a:xfrm>
            <a:off x="4275118" y="5294415"/>
            <a:ext cx="1852550"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solidFill>
                  <a:srgbClr val="0070C0"/>
                </a:solidFill>
                <a:ea typeface="+mn-lt"/>
                <a:cs typeface="+mn-lt"/>
              </a:rPr>
              <a:t>Bremsstrahlung X-Rays</a:t>
            </a:r>
            <a:endParaRPr lang="en-US" sz="2000" dirty="0">
              <a:solidFill>
                <a:srgbClr val="0070C0"/>
              </a:solidFill>
              <a:cs typeface="Calibri" panose="020F0502020204030204"/>
            </a:endParaRPr>
          </a:p>
        </p:txBody>
      </p:sp>
      <p:sp>
        <p:nvSpPr>
          <p:cNvPr id="18" name="Oval 17">
            <a:extLst>
              <a:ext uri="{FF2B5EF4-FFF2-40B4-BE49-F238E27FC236}">
                <a16:creationId xmlns:a16="http://schemas.microsoft.com/office/drawing/2014/main" id="{9B914CB8-5D6E-5DA8-DE19-CA1792F1BAE0}"/>
              </a:ext>
            </a:extLst>
          </p:cNvPr>
          <p:cNvSpPr/>
          <p:nvPr/>
        </p:nvSpPr>
        <p:spPr>
          <a:xfrm>
            <a:off x="5047011" y="4116778"/>
            <a:ext cx="583871" cy="593766"/>
          </a:xfrm>
          <a:prstGeom prst="ellipse">
            <a:avLst/>
          </a:prstGeom>
          <a:solidFill>
            <a:schemeClr val="accent6"/>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solidFill>
                  <a:srgbClr val="000000"/>
                </a:solidFill>
                <a:cs typeface="Calibri"/>
              </a:rPr>
              <a:t>e</a:t>
            </a:r>
            <a:r>
              <a:rPr lang="en-US" sz="2400" dirty="0">
                <a:solidFill>
                  <a:srgbClr val="000000"/>
                </a:solidFill>
                <a:cs typeface="Calibri"/>
              </a:rPr>
              <a:t>-</a:t>
            </a:r>
            <a:endParaRPr lang="en-US" sz="2000" dirty="0">
              <a:solidFill>
                <a:srgbClr val="000000"/>
              </a:solidFill>
              <a:cs typeface="Calibri"/>
            </a:endParaRPr>
          </a:p>
        </p:txBody>
      </p:sp>
      <p:sp>
        <p:nvSpPr>
          <p:cNvPr id="21" name="Arrow: Right 20">
            <a:extLst>
              <a:ext uri="{FF2B5EF4-FFF2-40B4-BE49-F238E27FC236}">
                <a16:creationId xmlns:a16="http://schemas.microsoft.com/office/drawing/2014/main" id="{AFC5324F-082D-86AD-FFBC-50F896759CFC}"/>
              </a:ext>
            </a:extLst>
          </p:cNvPr>
          <p:cNvSpPr/>
          <p:nvPr/>
        </p:nvSpPr>
        <p:spPr>
          <a:xfrm>
            <a:off x="841168" y="4166258"/>
            <a:ext cx="959922" cy="257299"/>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b="1">
              <a:solidFill>
                <a:srgbClr val="7030A0"/>
              </a:solidFill>
              <a:cs typeface="Calibri"/>
            </a:endParaRPr>
          </a:p>
        </p:txBody>
      </p:sp>
      <p:sp>
        <p:nvSpPr>
          <p:cNvPr id="33" name="Oval 32">
            <a:extLst>
              <a:ext uri="{FF2B5EF4-FFF2-40B4-BE49-F238E27FC236}">
                <a16:creationId xmlns:a16="http://schemas.microsoft.com/office/drawing/2014/main" id="{FB7EDEDB-F5D7-8CA4-D058-0C71520824C8}"/>
              </a:ext>
            </a:extLst>
          </p:cNvPr>
          <p:cNvSpPr/>
          <p:nvPr/>
        </p:nvSpPr>
        <p:spPr>
          <a:xfrm>
            <a:off x="9638802" y="1355765"/>
            <a:ext cx="583871" cy="593766"/>
          </a:xfrm>
          <a:prstGeom prst="ellipse">
            <a:avLst/>
          </a:prstGeom>
          <a:solidFill>
            <a:schemeClr val="accent6"/>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solidFill>
                  <a:srgbClr val="000000"/>
                </a:solidFill>
                <a:cs typeface="Calibri"/>
              </a:rPr>
              <a:t>e</a:t>
            </a:r>
            <a:r>
              <a:rPr lang="en-US" sz="2400" dirty="0">
                <a:solidFill>
                  <a:srgbClr val="000000"/>
                </a:solidFill>
                <a:cs typeface="Calibri"/>
              </a:rPr>
              <a:t>-</a:t>
            </a:r>
            <a:endParaRPr lang="en-US" sz="2000" dirty="0">
              <a:solidFill>
                <a:srgbClr val="000000"/>
              </a:solidFill>
              <a:cs typeface="Calibri"/>
            </a:endParaRPr>
          </a:p>
        </p:txBody>
      </p:sp>
      <p:sp>
        <p:nvSpPr>
          <p:cNvPr id="36" name="Oval 35">
            <a:extLst>
              <a:ext uri="{FF2B5EF4-FFF2-40B4-BE49-F238E27FC236}">
                <a16:creationId xmlns:a16="http://schemas.microsoft.com/office/drawing/2014/main" id="{0C6C6CB4-3565-B093-FC05-3F0C5564C6EF}"/>
              </a:ext>
            </a:extLst>
          </p:cNvPr>
          <p:cNvSpPr/>
          <p:nvPr/>
        </p:nvSpPr>
        <p:spPr>
          <a:xfrm>
            <a:off x="5759530" y="1276595"/>
            <a:ext cx="583871" cy="593766"/>
          </a:xfrm>
          <a:prstGeom prst="ellipse">
            <a:avLst/>
          </a:prstGeom>
          <a:solidFill>
            <a:schemeClr val="accent6"/>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solidFill>
                  <a:srgbClr val="000000"/>
                </a:solidFill>
                <a:cs typeface="Calibri"/>
              </a:rPr>
              <a:t>e</a:t>
            </a:r>
            <a:r>
              <a:rPr lang="en-US" sz="2400" dirty="0">
                <a:solidFill>
                  <a:srgbClr val="000000"/>
                </a:solidFill>
                <a:cs typeface="Calibri"/>
              </a:rPr>
              <a:t>-</a:t>
            </a:r>
            <a:endParaRPr lang="en-US" sz="2000" dirty="0">
              <a:solidFill>
                <a:srgbClr val="000000"/>
              </a:solidFill>
              <a:cs typeface="Calibri"/>
            </a:endParaRPr>
          </a:p>
        </p:txBody>
      </p:sp>
      <p:pic>
        <p:nvPicPr>
          <p:cNvPr id="38" name="Picture 32">
            <a:extLst>
              <a:ext uri="{FF2B5EF4-FFF2-40B4-BE49-F238E27FC236}">
                <a16:creationId xmlns:a16="http://schemas.microsoft.com/office/drawing/2014/main" id="{EA48DCDA-4EB1-A0E7-108F-21A825CA15CE}"/>
              </a:ext>
            </a:extLst>
          </p:cNvPr>
          <p:cNvPicPr>
            <a:picLocks noChangeAspect="1"/>
          </p:cNvPicPr>
          <p:nvPr/>
        </p:nvPicPr>
        <p:blipFill>
          <a:blip r:embed="rId3"/>
          <a:stretch>
            <a:fillRect/>
          </a:stretch>
        </p:blipFill>
        <p:spPr>
          <a:xfrm rot="7680000">
            <a:off x="5740211" y="5224040"/>
            <a:ext cx="1595254" cy="863114"/>
          </a:xfrm>
          <a:prstGeom prst="rect">
            <a:avLst/>
          </a:prstGeom>
        </p:spPr>
      </p:pic>
      <p:sp>
        <p:nvSpPr>
          <p:cNvPr id="40" name="Arrow: Right 39">
            <a:extLst>
              <a:ext uri="{FF2B5EF4-FFF2-40B4-BE49-F238E27FC236}">
                <a16:creationId xmlns:a16="http://schemas.microsoft.com/office/drawing/2014/main" id="{FA8BFE91-F9D9-1DB7-7172-E26FBFEE9EB2}"/>
              </a:ext>
            </a:extLst>
          </p:cNvPr>
          <p:cNvSpPr/>
          <p:nvPr/>
        </p:nvSpPr>
        <p:spPr>
          <a:xfrm rot="12120000">
            <a:off x="4635803" y="1170714"/>
            <a:ext cx="1048986" cy="69273"/>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41" name="Picture 43">
            <a:extLst>
              <a:ext uri="{FF2B5EF4-FFF2-40B4-BE49-F238E27FC236}">
                <a16:creationId xmlns:a16="http://schemas.microsoft.com/office/drawing/2014/main" id="{F3167F3B-7623-6B69-319C-83ACE28C0AEA}"/>
              </a:ext>
            </a:extLst>
          </p:cNvPr>
          <p:cNvPicPr>
            <a:picLocks noChangeAspect="1"/>
          </p:cNvPicPr>
          <p:nvPr/>
        </p:nvPicPr>
        <p:blipFill rotWithShape="1">
          <a:blip r:embed="rId4"/>
          <a:srcRect l="1610" t="3636" b="9697"/>
          <a:stretch/>
        </p:blipFill>
        <p:spPr>
          <a:xfrm rot="5400000">
            <a:off x="1268069" y="2837595"/>
            <a:ext cx="2699027" cy="1415146"/>
          </a:xfrm>
          <a:prstGeom prst="rect">
            <a:avLst/>
          </a:prstGeom>
        </p:spPr>
      </p:pic>
      <p:sp>
        <p:nvSpPr>
          <p:cNvPr id="44" name="Rectangle 43">
            <a:extLst>
              <a:ext uri="{FF2B5EF4-FFF2-40B4-BE49-F238E27FC236}">
                <a16:creationId xmlns:a16="http://schemas.microsoft.com/office/drawing/2014/main" id="{80C0BFDC-3555-F474-7892-E13BD8E2E748}"/>
              </a:ext>
            </a:extLst>
          </p:cNvPr>
          <p:cNvSpPr/>
          <p:nvPr/>
        </p:nvSpPr>
        <p:spPr>
          <a:xfrm>
            <a:off x="1969324" y="3038104"/>
            <a:ext cx="395845" cy="112815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Arrow: Right 45">
            <a:extLst>
              <a:ext uri="{FF2B5EF4-FFF2-40B4-BE49-F238E27FC236}">
                <a16:creationId xmlns:a16="http://schemas.microsoft.com/office/drawing/2014/main" id="{D7677677-FBA2-F5A4-8F33-BC5B012C9C3B}"/>
              </a:ext>
            </a:extLst>
          </p:cNvPr>
          <p:cNvSpPr/>
          <p:nvPr/>
        </p:nvSpPr>
        <p:spPr>
          <a:xfrm rot="10800000">
            <a:off x="3948545" y="4285011"/>
            <a:ext cx="959922" cy="257299"/>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b="1">
              <a:solidFill>
                <a:srgbClr val="7030A0"/>
              </a:solidFill>
              <a:cs typeface="Calibri"/>
            </a:endParaRPr>
          </a:p>
        </p:txBody>
      </p:sp>
      <p:sp>
        <p:nvSpPr>
          <p:cNvPr id="47" name="Arrow: Right 46">
            <a:extLst>
              <a:ext uri="{FF2B5EF4-FFF2-40B4-BE49-F238E27FC236}">
                <a16:creationId xmlns:a16="http://schemas.microsoft.com/office/drawing/2014/main" id="{2F6B4119-CB20-124B-B20C-F1DA76BB1887}"/>
              </a:ext>
            </a:extLst>
          </p:cNvPr>
          <p:cNvSpPr/>
          <p:nvPr/>
        </p:nvSpPr>
        <p:spPr>
          <a:xfrm rot="19740000">
            <a:off x="10255579" y="1052497"/>
            <a:ext cx="1009403" cy="168235"/>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b="1">
              <a:solidFill>
                <a:srgbClr val="7030A0"/>
              </a:solidFill>
              <a:cs typeface="Calibri"/>
            </a:endParaRPr>
          </a:p>
        </p:txBody>
      </p:sp>
      <p:cxnSp>
        <p:nvCxnSpPr>
          <p:cNvPr id="6" name="Straight Arrow Connector 5">
            <a:extLst>
              <a:ext uri="{FF2B5EF4-FFF2-40B4-BE49-F238E27FC236}">
                <a16:creationId xmlns:a16="http://schemas.microsoft.com/office/drawing/2014/main" id="{72C76334-DBF9-0BAE-2D28-7C23152EFB44}"/>
              </a:ext>
            </a:extLst>
          </p:cNvPr>
          <p:cNvCxnSpPr>
            <a:cxnSpLocks/>
          </p:cNvCxnSpPr>
          <p:nvPr/>
        </p:nvCxnSpPr>
        <p:spPr>
          <a:xfrm>
            <a:off x="2555545" y="4935557"/>
            <a:ext cx="1587332" cy="1587333"/>
          </a:xfrm>
          <a:prstGeom prst="straightConnector1">
            <a:avLst/>
          </a:prstGeom>
        </p:spPr>
        <p:style>
          <a:lnRef idx="3">
            <a:schemeClr val="dk1"/>
          </a:lnRef>
          <a:fillRef idx="0">
            <a:schemeClr val="dk1"/>
          </a:fillRef>
          <a:effectRef idx="2">
            <a:schemeClr val="dk1"/>
          </a:effectRef>
          <a:fontRef idx="minor">
            <a:schemeClr val="tx1"/>
          </a:fontRef>
        </p:style>
      </p:cxnSp>
      <p:cxnSp>
        <p:nvCxnSpPr>
          <p:cNvPr id="5" name="Straight Arrow Connector 4">
            <a:extLst>
              <a:ext uri="{FF2B5EF4-FFF2-40B4-BE49-F238E27FC236}">
                <a16:creationId xmlns:a16="http://schemas.microsoft.com/office/drawing/2014/main" id="{A5B9211F-12F9-4482-29AF-22E8A1C0BD5C}"/>
              </a:ext>
            </a:extLst>
          </p:cNvPr>
          <p:cNvCxnSpPr/>
          <p:nvPr/>
        </p:nvCxnSpPr>
        <p:spPr>
          <a:xfrm flipV="1">
            <a:off x="2268556" y="318041"/>
            <a:ext cx="1874321" cy="1866401"/>
          </a:xfrm>
          <a:prstGeom prst="straightConnector1">
            <a:avLst/>
          </a:prstGeom>
        </p:spPr>
        <p:style>
          <a:lnRef idx="3">
            <a:schemeClr val="dk1"/>
          </a:lnRef>
          <a:fillRef idx="0">
            <a:schemeClr val="dk1"/>
          </a:fillRef>
          <a:effectRef idx="2">
            <a:schemeClr val="dk1"/>
          </a:effectRef>
          <a:fontRef idx="minor">
            <a:schemeClr val="tx1"/>
          </a:fontRef>
        </p:style>
      </p:cxnSp>
      <p:sp>
        <p:nvSpPr>
          <p:cNvPr id="50" name="Oval 49">
            <a:extLst>
              <a:ext uri="{FF2B5EF4-FFF2-40B4-BE49-F238E27FC236}">
                <a16:creationId xmlns:a16="http://schemas.microsoft.com/office/drawing/2014/main" id="{ED8CA623-2513-1682-7518-64D835C5ABEA}"/>
              </a:ext>
            </a:extLst>
          </p:cNvPr>
          <p:cNvSpPr/>
          <p:nvPr/>
        </p:nvSpPr>
        <p:spPr>
          <a:xfrm>
            <a:off x="6600700" y="2117767"/>
            <a:ext cx="2741220" cy="2741220"/>
          </a:xfrm>
          <a:prstGeom prst="ellipse">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3BF523A7-056D-5952-71BB-A3A790C59DB7}"/>
              </a:ext>
            </a:extLst>
          </p:cNvPr>
          <p:cNvSpPr/>
          <p:nvPr/>
        </p:nvSpPr>
        <p:spPr>
          <a:xfrm>
            <a:off x="7055921" y="2563092"/>
            <a:ext cx="1830779" cy="1830779"/>
          </a:xfrm>
          <a:prstGeom prst="ellipse">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21F6156F-875F-CB7E-448D-DA5F895A2CFD}"/>
              </a:ext>
            </a:extLst>
          </p:cNvPr>
          <p:cNvSpPr/>
          <p:nvPr/>
        </p:nvSpPr>
        <p:spPr>
          <a:xfrm>
            <a:off x="7521036" y="2968831"/>
            <a:ext cx="910442" cy="910442"/>
          </a:xfrm>
          <a:prstGeom prst="ellipse">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DBAD6654-C286-2FE8-ECC7-9082B2673C9C}"/>
              </a:ext>
            </a:extLst>
          </p:cNvPr>
          <p:cNvSpPr/>
          <p:nvPr/>
        </p:nvSpPr>
        <p:spPr>
          <a:xfrm>
            <a:off x="7827815" y="3275609"/>
            <a:ext cx="296884" cy="296884"/>
          </a:xfrm>
          <a:prstGeom prst="ellips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7912DD92-8E92-CB64-C999-4C5F6481B66E}"/>
              </a:ext>
            </a:extLst>
          </p:cNvPr>
          <p:cNvSpPr txBox="1"/>
          <p:nvPr/>
        </p:nvSpPr>
        <p:spPr>
          <a:xfrm>
            <a:off x="7540831" y="2642260"/>
            <a:ext cx="890647"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cs typeface="Calibri"/>
              </a:rPr>
              <a:t>K shell</a:t>
            </a:r>
            <a:endParaRPr lang="en-US" sz="2000" dirty="0"/>
          </a:p>
        </p:txBody>
      </p:sp>
      <p:sp>
        <p:nvSpPr>
          <p:cNvPr id="55" name="TextBox 54">
            <a:extLst>
              <a:ext uri="{FF2B5EF4-FFF2-40B4-BE49-F238E27FC236}">
                <a16:creationId xmlns:a16="http://schemas.microsoft.com/office/drawing/2014/main" id="{FE7F5A84-BEE0-C5FF-738C-44FBB2FEA824}"/>
              </a:ext>
            </a:extLst>
          </p:cNvPr>
          <p:cNvSpPr txBox="1"/>
          <p:nvPr/>
        </p:nvSpPr>
        <p:spPr>
          <a:xfrm>
            <a:off x="7540830" y="2226623"/>
            <a:ext cx="890647"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cs typeface="Calibri"/>
              </a:rPr>
              <a:t>L shell</a:t>
            </a:r>
            <a:endParaRPr lang="en-US" sz="2000" dirty="0"/>
          </a:p>
        </p:txBody>
      </p:sp>
      <p:sp>
        <p:nvSpPr>
          <p:cNvPr id="57" name="TextBox 56">
            <a:extLst>
              <a:ext uri="{FF2B5EF4-FFF2-40B4-BE49-F238E27FC236}">
                <a16:creationId xmlns:a16="http://schemas.microsoft.com/office/drawing/2014/main" id="{7E4CDD36-0FF0-840E-FBDE-71053DA64A54}"/>
              </a:ext>
            </a:extLst>
          </p:cNvPr>
          <p:cNvSpPr txBox="1"/>
          <p:nvPr/>
        </p:nvSpPr>
        <p:spPr>
          <a:xfrm>
            <a:off x="7481453" y="1751609"/>
            <a:ext cx="950024"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cs typeface="Calibri"/>
              </a:rPr>
              <a:t>M shell</a:t>
            </a:r>
            <a:endParaRPr lang="en-US" sz="2000" dirty="0"/>
          </a:p>
        </p:txBody>
      </p:sp>
      <p:sp>
        <p:nvSpPr>
          <p:cNvPr id="60" name="Arrow: Right 59">
            <a:extLst>
              <a:ext uri="{FF2B5EF4-FFF2-40B4-BE49-F238E27FC236}">
                <a16:creationId xmlns:a16="http://schemas.microsoft.com/office/drawing/2014/main" id="{E910BF4D-F3EC-1122-4424-C340C02F3142}"/>
              </a:ext>
            </a:extLst>
          </p:cNvPr>
          <p:cNvSpPr/>
          <p:nvPr/>
        </p:nvSpPr>
        <p:spPr>
          <a:xfrm rot="19800000">
            <a:off x="7125195" y="3631868"/>
            <a:ext cx="455221" cy="178131"/>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b="1">
              <a:solidFill>
                <a:srgbClr val="7030A0"/>
              </a:solidFill>
              <a:cs typeface="Calibri"/>
            </a:endParaRPr>
          </a:p>
        </p:txBody>
      </p:sp>
      <p:sp>
        <p:nvSpPr>
          <p:cNvPr id="62" name="Arrow: Right 61">
            <a:extLst>
              <a:ext uri="{FF2B5EF4-FFF2-40B4-BE49-F238E27FC236}">
                <a16:creationId xmlns:a16="http://schemas.microsoft.com/office/drawing/2014/main" id="{A3E29940-995C-6546-15E7-783133C69DD1}"/>
              </a:ext>
            </a:extLst>
          </p:cNvPr>
          <p:cNvSpPr/>
          <p:nvPr/>
        </p:nvSpPr>
        <p:spPr>
          <a:xfrm rot="18840000">
            <a:off x="6863962" y="4021000"/>
            <a:ext cx="969818" cy="197923"/>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b="1">
              <a:solidFill>
                <a:srgbClr val="7030A0"/>
              </a:solidFill>
              <a:cs typeface="Calibri"/>
            </a:endParaRPr>
          </a:p>
        </p:txBody>
      </p:sp>
      <p:sp>
        <p:nvSpPr>
          <p:cNvPr id="64" name="Arrow: Right 63">
            <a:extLst>
              <a:ext uri="{FF2B5EF4-FFF2-40B4-BE49-F238E27FC236}">
                <a16:creationId xmlns:a16="http://schemas.microsoft.com/office/drawing/2014/main" id="{5C5BA96D-7798-488F-9054-ACDD2942BBDF}"/>
              </a:ext>
            </a:extLst>
          </p:cNvPr>
          <p:cNvSpPr/>
          <p:nvPr/>
        </p:nvSpPr>
        <p:spPr>
          <a:xfrm rot="12480000">
            <a:off x="8787741" y="3879270"/>
            <a:ext cx="455221" cy="178131"/>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b="1">
              <a:solidFill>
                <a:srgbClr val="7030A0"/>
              </a:solidFill>
              <a:cs typeface="Calibri"/>
            </a:endParaRPr>
          </a:p>
        </p:txBody>
      </p:sp>
      <p:sp>
        <p:nvSpPr>
          <p:cNvPr id="65" name="TextBox 64">
            <a:extLst>
              <a:ext uri="{FF2B5EF4-FFF2-40B4-BE49-F238E27FC236}">
                <a16:creationId xmlns:a16="http://schemas.microsoft.com/office/drawing/2014/main" id="{2ACBC68A-67E2-6F29-D065-31255297EAFF}"/>
              </a:ext>
            </a:extLst>
          </p:cNvPr>
          <p:cNvSpPr txBox="1"/>
          <p:nvPr/>
        </p:nvSpPr>
        <p:spPr>
          <a:xfrm>
            <a:off x="7055921" y="3245922"/>
            <a:ext cx="483299"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dirty="0">
                <a:cs typeface="Calibri"/>
              </a:rPr>
              <a:t>Kα</a:t>
            </a:r>
          </a:p>
        </p:txBody>
      </p:sp>
      <p:sp>
        <p:nvSpPr>
          <p:cNvPr id="66" name="TextBox 65">
            <a:extLst>
              <a:ext uri="{FF2B5EF4-FFF2-40B4-BE49-F238E27FC236}">
                <a16:creationId xmlns:a16="http://schemas.microsoft.com/office/drawing/2014/main" id="{56DDDB64-5551-C020-7F14-780EF5ACAEFD}"/>
              </a:ext>
            </a:extLst>
          </p:cNvPr>
          <p:cNvSpPr txBox="1"/>
          <p:nvPr/>
        </p:nvSpPr>
        <p:spPr>
          <a:xfrm>
            <a:off x="8886700" y="3542804"/>
            <a:ext cx="465115"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dirty="0">
                <a:cs typeface="Calibri"/>
              </a:rPr>
              <a:t>Lα</a:t>
            </a:r>
          </a:p>
        </p:txBody>
      </p:sp>
      <p:sp>
        <p:nvSpPr>
          <p:cNvPr id="67" name="TextBox 66">
            <a:extLst>
              <a:ext uri="{FF2B5EF4-FFF2-40B4-BE49-F238E27FC236}">
                <a16:creationId xmlns:a16="http://schemas.microsoft.com/office/drawing/2014/main" id="{613AC7EA-A9C4-4590-42A1-57AA6E4DA02B}"/>
              </a:ext>
            </a:extLst>
          </p:cNvPr>
          <p:cNvSpPr txBox="1"/>
          <p:nvPr/>
        </p:nvSpPr>
        <p:spPr>
          <a:xfrm>
            <a:off x="7164778" y="4255324"/>
            <a:ext cx="486889"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dirty="0">
                <a:cs typeface="Calibri"/>
              </a:rPr>
              <a:t>Kβ</a:t>
            </a:r>
          </a:p>
        </p:txBody>
      </p:sp>
      <p:pic>
        <p:nvPicPr>
          <p:cNvPr id="68" name="Picture 32">
            <a:extLst>
              <a:ext uri="{FF2B5EF4-FFF2-40B4-BE49-F238E27FC236}">
                <a16:creationId xmlns:a16="http://schemas.microsoft.com/office/drawing/2014/main" id="{A3481A08-5C90-7319-25EE-61543DADDC71}"/>
              </a:ext>
            </a:extLst>
          </p:cNvPr>
          <p:cNvPicPr>
            <a:picLocks noChangeAspect="1"/>
          </p:cNvPicPr>
          <p:nvPr/>
        </p:nvPicPr>
        <p:blipFill>
          <a:blip r:embed="rId3"/>
          <a:stretch>
            <a:fillRect/>
          </a:stretch>
        </p:blipFill>
        <p:spPr>
          <a:xfrm rot="16200000">
            <a:off x="7366660" y="795557"/>
            <a:ext cx="1110346" cy="397998"/>
          </a:xfrm>
          <a:prstGeom prst="rect">
            <a:avLst/>
          </a:prstGeom>
        </p:spPr>
      </p:pic>
      <p:sp>
        <p:nvSpPr>
          <p:cNvPr id="10" name="TextBox 9">
            <a:extLst>
              <a:ext uri="{FF2B5EF4-FFF2-40B4-BE49-F238E27FC236}">
                <a16:creationId xmlns:a16="http://schemas.microsoft.com/office/drawing/2014/main" id="{8691A652-03CB-537D-26A0-F618DF1C9A71}"/>
              </a:ext>
            </a:extLst>
          </p:cNvPr>
          <p:cNvSpPr txBox="1"/>
          <p:nvPr/>
        </p:nvSpPr>
        <p:spPr>
          <a:xfrm>
            <a:off x="3957" y="3645722"/>
            <a:ext cx="2109849" cy="400110"/>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solidFill>
                  <a:srgbClr val="0070C0"/>
                </a:solidFill>
              </a:rPr>
              <a:t>Incident electrons</a:t>
            </a:r>
            <a:endParaRPr lang="en-US" sz="2000" b="1" dirty="0">
              <a:solidFill>
                <a:srgbClr val="0070C0"/>
              </a:solidFill>
              <a:cs typeface="Calibri"/>
            </a:endParaRPr>
          </a:p>
        </p:txBody>
      </p:sp>
      <p:sp>
        <p:nvSpPr>
          <p:cNvPr id="8" name="TextBox 7">
            <a:extLst>
              <a:ext uri="{FF2B5EF4-FFF2-40B4-BE49-F238E27FC236}">
                <a16:creationId xmlns:a16="http://schemas.microsoft.com/office/drawing/2014/main" id="{4E94BC54-F886-20CD-11F6-BC62F5C6A10F}"/>
              </a:ext>
            </a:extLst>
          </p:cNvPr>
          <p:cNvSpPr txBox="1"/>
          <p:nvPr/>
        </p:nvSpPr>
        <p:spPr>
          <a:xfrm>
            <a:off x="0" y="6274129"/>
            <a:ext cx="387928"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200" dirty="0">
                <a:ea typeface="Calibri"/>
                <a:cs typeface="Calibri"/>
              </a:rPr>
              <a:t>4</a:t>
            </a:r>
          </a:p>
        </p:txBody>
      </p:sp>
    </p:spTree>
    <p:extLst>
      <p:ext uri="{BB962C8B-B14F-4D97-AF65-F5344CB8AC3E}">
        <p14:creationId xmlns:p14="http://schemas.microsoft.com/office/powerpoint/2010/main" val="3662778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66"/>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6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6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6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60"/>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36"/>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4"/>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3"/>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47"/>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24"/>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46"/>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8"/>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1"/>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4"/>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38"/>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11" grpId="0"/>
      <p:bldP spid="13" grpId="0"/>
      <p:bldP spid="14" grpId="0"/>
      <p:bldP spid="15" grpId="0"/>
      <p:bldP spid="16" grpId="0"/>
      <p:bldP spid="17" grpId="0"/>
      <p:bldP spid="24" grpId="0" animBg="1"/>
      <p:bldP spid="25" grpId="0"/>
      <p:bldP spid="26" grpId="0"/>
      <p:bldP spid="4" grpId="0"/>
      <p:bldP spid="18" grpId="0" animBg="1"/>
      <p:bldP spid="21" grpId="0" animBg="1"/>
      <p:bldP spid="33" grpId="0" animBg="1"/>
      <p:bldP spid="36" grpId="0" animBg="1"/>
      <p:bldP spid="40" grpId="0" animBg="1"/>
      <p:bldP spid="46" grpId="0" animBg="1"/>
      <p:bldP spid="47" grpId="0" animBg="1"/>
      <p:bldP spid="50" grpId="0" animBg="1"/>
      <p:bldP spid="51" grpId="0" animBg="1"/>
      <p:bldP spid="52" grpId="0" animBg="1"/>
      <p:bldP spid="53" grpId="0" animBg="1"/>
      <p:bldP spid="54" grpId="0"/>
      <p:bldP spid="55" grpId="0"/>
      <p:bldP spid="57" grpId="0"/>
      <p:bldP spid="60" grpId="0" animBg="1"/>
      <p:bldP spid="62" grpId="0" animBg="1"/>
      <p:bldP spid="64" grpId="0" animBg="1"/>
      <p:bldP spid="65" grpId="0"/>
      <p:bldP spid="66" grpId="0"/>
      <p:bldP spid="67"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B06B1C4-BC24-5D62-FA73-0815B6FA5B77}"/>
              </a:ext>
            </a:extLst>
          </p:cNvPr>
          <p:cNvSpPr>
            <a:spLocks noGrp="1"/>
          </p:cNvSpPr>
          <p:nvPr>
            <p:ph idx="1"/>
          </p:nvPr>
        </p:nvSpPr>
        <p:spPr>
          <a:xfrm>
            <a:off x="185057" y="974628"/>
            <a:ext cx="5310248" cy="4351338"/>
          </a:xfrm>
        </p:spPr>
        <p:txBody>
          <a:bodyPr vert="horz" lIns="91440" tIns="45720" rIns="91440" bIns="45720" rtlCol="0" anchor="t">
            <a:normAutofit fontScale="92500" lnSpcReduction="10000"/>
          </a:bodyPr>
          <a:lstStyle/>
          <a:p>
            <a:pPr marL="514350" indent="-514350">
              <a:buAutoNum type="arabicPeriod"/>
            </a:pPr>
            <a:r>
              <a:rPr lang="en-CA" b="1" dirty="0">
                <a:solidFill>
                  <a:schemeClr val="accent1"/>
                </a:solidFill>
                <a:cs typeface="Calibri"/>
              </a:rPr>
              <a:t>Computed Tomography (CT)</a:t>
            </a:r>
            <a:r>
              <a:rPr lang="en-CA" dirty="0">
                <a:cs typeface="Calibri"/>
              </a:rPr>
              <a:t> with propagation phase contrast (PPC) and photon homogenization</a:t>
            </a:r>
            <a:endParaRPr lang="en-US" dirty="0">
              <a:ea typeface="Calibri" panose="020F0502020204030204"/>
              <a:cs typeface="Calibri" panose="020F0502020204030204"/>
            </a:endParaRPr>
          </a:p>
          <a:p>
            <a:pPr marL="514350" indent="-514350">
              <a:buAutoNum type="arabicPeriod"/>
            </a:pPr>
            <a:r>
              <a:rPr lang="en-CA" b="1" dirty="0">
                <a:solidFill>
                  <a:schemeClr val="accent1"/>
                </a:solidFill>
                <a:cs typeface="Calibri"/>
              </a:rPr>
              <a:t>X-ray Fluorescence (XRF)</a:t>
            </a:r>
            <a:r>
              <a:rPr lang="en-CA" dirty="0">
                <a:cs typeface="Calibri"/>
              </a:rPr>
              <a:t> with chemical mapping </a:t>
            </a:r>
            <a:endParaRPr lang="en-CA" dirty="0">
              <a:ea typeface="Calibri" panose="020F0502020204030204"/>
              <a:cs typeface="Calibri"/>
            </a:endParaRPr>
          </a:p>
          <a:p>
            <a:pPr marL="514350" indent="-514350">
              <a:buAutoNum type="arabicPeriod"/>
            </a:pPr>
            <a:r>
              <a:rPr lang="en-CA" b="1" dirty="0">
                <a:solidFill>
                  <a:schemeClr val="accent1"/>
                </a:solidFill>
                <a:cs typeface="Calibri"/>
              </a:rPr>
              <a:t>X-ray Absorption Near Edge Structure (XANES)</a:t>
            </a:r>
            <a:r>
              <a:rPr lang="en-CA" dirty="0">
                <a:cs typeface="Calibri"/>
              </a:rPr>
              <a:t> with linear combination fitting</a:t>
            </a:r>
            <a:endParaRPr lang="en-CA" dirty="0">
              <a:ea typeface="Calibri"/>
              <a:cs typeface="Calibri"/>
            </a:endParaRPr>
          </a:p>
          <a:p>
            <a:pPr marL="514350" indent="-514350">
              <a:buAutoNum type="arabicPeriod"/>
            </a:pPr>
            <a:r>
              <a:rPr lang="en-CA" b="1" dirty="0">
                <a:solidFill>
                  <a:schemeClr val="accent1"/>
                </a:solidFill>
                <a:cs typeface="Calibri"/>
              </a:rPr>
              <a:t>Scanning Electron Microscopy (SEM)</a:t>
            </a:r>
            <a:r>
              <a:rPr lang="en-CA" dirty="0">
                <a:cs typeface="Calibri"/>
              </a:rPr>
              <a:t> with secondary and back scattering electron imaging</a:t>
            </a:r>
            <a:r>
              <a:rPr lang="en-CA" b="1" dirty="0">
                <a:solidFill>
                  <a:schemeClr val="accent1"/>
                </a:solidFill>
                <a:cs typeface="Calibri"/>
              </a:rPr>
              <a:t> </a:t>
            </a:r>
            <a:r>
              <a:rPr lang="en-CA" dirty="0">
                <a:cs typeface="Calibri"/>
              </a:rPr>
              <a:t>(SE, BSE) and XRF</a:t>
            </a:r>
            <a:endParaRPr lang="en-CA" dirty="0">
              <a:ea typeface="Calibri" panose="020F0502020204030204"/>
              <a:cs typeface="Calibri"/>
            </a:endParaRPr>
          </a:p>
        </p:txBody>
      </p:sp>
      <p:pic>
        <p:nvPicPr>
          <p:cNvPr id="8" name="Picture 8" descr="Graphical user interface&#10;&#10;Description automatically generated">
            <a:extLst>
              <a:ext uri="{FF2B5EF4-FFF2-40B4-BE49-F238E27FC236}">
                <a16:creationId xmlns:a16="http://schemas.microsoft.com/office/drawing/2014/main" id="{993D83A4-B7E1-DFC6-CE02-293502B22667}"/>
              </a:ext>
            </a:extLst>
          </p:cNvPr>
          <p:cNvPicPr>
            <a:picLocks noChangeAspect="1"/>
          </p:cNvPicPr>
          <p:nvPr/>
        </p:nvPicPr>
        <p:blipFill>
          <a:blip r:embed="rId3"/>
          <a:stretch>
            <a:fillRect/>
          </a:stretch>
        </p:blipFill>
        <p:spPr>
          <a:xfrm>
            <a:off x="8880766" y="726338"/>
            <a:ext cx="3247900" cy="2581755"/>
          </a:xfrm>
          <a:prstGeom prst="rect">
            <a:avLst/>
          </a:prstGeom>
        </p:spPr>
      </p:pic>
      <p:sp>
        <p:nvSpPr>
          <p:cNvPr id="4" name="TextBox 3">
            <a:extLst>
              <a:ext uri="{FF2B5EF4-FFF2-40B4-BE49-F238E27FC236}">
                <a16:creationId xmlns:a16="http://schemas.microsoft.com/office/drawing/2014/main" id="{90B10D2D-5360-9BAD-3ED8-50F7315AF842}"/>
              </a:ext>
            </a:extLst>
          </p:cNvPr>
          <p:cNvSpPr txBox="1"/>
          <p:nvPr/>
        </p:nvSpPr>
        <p:spPr>
          <a:xfrm>
            <a:off x="603662" y="59374"/>
            <a:ext cx="11202388"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000" b="1" dirty="0">
                <a:latin typeface="Calibri Light"/>
                <a:ea typeface="Calibri"/>
                <a:cs typeface="Calibri"/>
              </a:rPr>
              <a:t>Techniques used: a mix of imaging and spectroscopy</a:t>
            </a:r>
          </a:p>
        </p:txBody>
      </p:sp>
      <p:pic>
        <p:nvPicPr>
          <p:cNvPr id="15" name="Picture 15" descr="Diagram&#10;&#10;Description automatically generated">
            <a:extLst>
              <a:ext uri="{FF2B5EF4-FFF2-40B4-BE49-F238E27FC236}">
                <a16:creationId xmlns:a16="http://schemas.microsoft.com/office/drawing/2014/main" id="{E92DECDE-405A-4F3F-EC9C-5A540A7901DC}"/>
              </a:ext>
            </a:extLst>
          </p:cNvPr>
          <p:cNvPicPr>
            <a:picLocks noChangeAspect="1"/>
          </p:cNvPicPr>
          <p:nvPr/>
        </p:nvPicPr>
        <p:blipFill>
          <a:blip r:embed="rId4"/>
          <a:stretch>
            <a:fillRect/>
          </a:stretch>
        </p:blipFill>
        <p:spPr>
          <a:xfrm>
            <a:off x="5947560" y="1885169"/>
            <a:ext cx="2753096" cy="1038170"/>
          </a:xfrm>
          <a:prstGeom prst="rect">
            <a:avLst/>
          </a:prstGeom>
        </p:spPr>
      </p:pic>
      <p:pic>
        <p:nvPicPr>
          <p:cNvPr id="16" name="Picture 16" descr="Diagram&#10;&#10;Description automatically generated">
            <a:extLst>
              <a:ext uri="{FF2B5EF4-FFF2-40B4-BE49-F238E27FC236}">
                <a16:creationId xmlns:a16="http://schemas.microsoft.com/office/drawing/2014/main" id="{069A662D-E1F6-8A30-8C3E-70272C9DEA7B}"/>
              </a:ext>
            </a:extLst>
          </p:cNvPr>
          <p:cNvPicPr>
            <a:picLocks noChangeAspect="1"/>
          </p:cNvPicPr>
          <p:nvPr/>
        </p:nvPicPr>
        <p:blipFill>
          <a:blip r:embed="rId5"/>
          <a:stretch>
            <a:fillRect/>
          </a:stretch>
        </p:blipFill>
        <p:spPr>
          <a:xfrm>
            <a:off x="8999519" y="3549907"/>
            <a:ext cx="3129147" cy="3093172"/>
          </a:xfrm>
          <a:prstGeom prst="rect">
            <a:avLst/>
          </a:prstGeom>
        </p:spPr>
      </p:pic>
      <p:sp>
        <p:nvSpPr>
          <p:cNvPr id="17" name="TextBox 16">
            <a:extLst>
              <a:ext uri="{FF2B5EF4-FFF2-40B4-BE49-F238E27FC236}">
                <a16:creationId xmlns:a16="http://schemas.microsoft.com/office/drawing/2014/main" id="{78DB806A-F3B2-711B-1C76-4BE4A8088458}"/>
              </a:ext>
            </a:extLst>
          </p:cNvPr>
          <p:cNvSpPr txBox="1"/>
          <p:nvPr/>
        </p:nvSpPr>
        <p:spPr>
          <a:xfrm>
            <a:off x="665397" y="5533335"/>
            <a:ext cx="5029197"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ea typeface="Calibri"/>
                <a:cs typeface="Calibri"/>
              </a:rPr>
              <a:t>All techniques are non-destructive, which is crucial for precious fossils</a:t>
            </a:r>
            <a:endParaRPr lang="en-US" sz="2400" dirty="0">
              <a:cs typeface="Calibri"/>
            </a:endParaRPr>
          </a:p>
        </p:txBody>
      </p:sp>
      <p:pic>
        <p:nvPicPr>
          <p:cNvPr id="18" name="Picture 18" descr="Diagram&#10;&#10;Description automatically generated">
            <a:extLst>
              <a:ext uri="{FF2B5EF4-FFF2-40B4-BE49-F238E27FC236}">
                <a16:creationId xmlns:a16="http://schemas.microsoft.com/office/drawing/2014/main" id="{3C64090F-4243-4265-3C34-6AC3D3E89B35}"/>
              </a:ext>
            </a:extLst>
          </p:cNvPr>
          <p:cNvPicPr>
            <a:picLocks noChangeAspect="1"/>
          </p:cNvPicPr>
          <p:nvPr/>
        </p:nvPicPr>
        <p:blipFill rotWithShape="1">
          <a:blip r:embed="rId6"/>
          <a:srcRect r="-361" b="13934"/>
          <a:stretch/>
        </p:blipFill>
        <p:spPr>
          <a:xfrm>
            <a:off x="5947551" y="806253"/>
            <a:ext cx="2753105" cy="1033833"/>
          </a:xfrm>
          <a:prstGeom prst="rect">
            <a:avLst/>
          </a:prstGeom>
        </p:spPr>
      </p:pic>
      <p:pic>
        <p:nvPicPr>
          <p:cNvPr id="6" name="Picture 6" descr="Diagram&#10;&#10;Description automatically generated">
            <a:extLst>
              <a:ext uri="{FF2B5EF4-FFF2-40B4-BE49-F238E27FC236}">
                <a16:creationId xmlns:a16="http://schemas.microsoft.com/office/drawing/2014/main" id="{2CEAF7A0-4F23-26E4-538B-81B367BFB4D8}"/>
              </a:ext>
            </a:extLst>
          </p:cNvPr>
          <p:cNvPicPr>
            <a:picLocks noChangeAspect="1"/>
          </p:cNvPicPr>
          <p:nvPr/>
        </p:nvPicPr>
        <p:blipFill>
          <a:blip r:embed="rId7"/>
          <a:stretch>
            <a:fillRect/>
          </a:stretch>
        </p:blipFill>
        <p:spPr>
          <a:xfrm>
            <a:off x="5630389" y="4716575"/>
            <a:ext cx="3123706" cy="2145653"/>
          </a:xfrm>
          <a:prstGeom prst="rect">
            <a:avLst/>
          </a:prstGeom>
        </p:spPr>
      </p:pic>
      <p:sp>
        <p:nvSpPr>
          <p:cNvPr id="11" name="TextBox 10">
            <a:extLst>
              <a:ext uri="{FF2B5EF4-FFF2-40B4-BE49-F238E27FC236}">
                <a16:creationId xmlns:a16="http://schemas.microsoft.com/office/drawing/2014/main" id="{C56022FA-0DBE-A085-51AF-BF0AD164CC5C}"/>
              </a:ext>
            </a:extLst>
          </p:cNvPr>
          <p:cNvSpPr txBox="1"/>
          <p:nvPr/>
        </p:nvSpPr>
        <p:spPr>
          <a:xfrm>
            <a:off x="0" y="6274129"/>
            <a:ext cx="387928"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200" dirty="0">
                <a:ea typeface="Calibri"/>
                <a:cs typeface="Calibri"/>
              </a:rPr>
              <a:t>5</a:t>
            </a:r>
          </a:p>
        </p:txBody>
      </p:sp>
      <p:sp>
        <p:nvSpPr>
          <p:cNvPr id="5" name="Rectangle: Rounded Corners 4">
            <a:extLst>
              <a:ext uri="{FF2B5EF4-FFF2-40B4-BE49-F238E27FC236}">
                <a16:creationId xmlns:a16="http://schemas.microsoft.com/office/drawing/2014/main" id="{D335A628-F70A-EF82-CFE0-FA1F91F03739}"/>
              </a:ext>
            </a:extLst>
          </p:cNvPr>
          <p:cNvSpPr/>
          <p:nvPr/>
        </p:nvSpPr>
        <p:spPr>
          <a:xfrm>
            <a:off x="553441" y="5464822"/>
            <a:ext cx="4639541" cy="968024"/>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24" name="Picture 23">
            <a:extLst>
              <a:ext uri="{FF2B5EF4-FFF2-40B4-BE49-F238E27FC236}">
                <a16:creationId xmlns:a16="http://schemas.microsoft.com/office/drawing/2014/main" id="{227C8778-E555-DE1A-1A2D-E08E1DD2D148}"/>
              </a:ext>
            </a:extLst>
          </p:cNvPr>
          <p:cNvPicPr>
            <a:picLocks noChangeAspect="1"/>
          </p:cNvPicPr>
          <p:nvPr/>
        </p:nvPicPr>
        <p:blipFill>
          <a:blip r:embed="rId8"/>
          <a:stretch>
            <a:fillRect/>
          </a:stretch>
        </p:blipFill>
        <p:spPr>
          <a:xfrm>
            <a:off x="5554682" y="2975985"/>
            <a:ext cx="3385460" cy="1740590"/>
          </a:xfrm>
          <a:prstGeom prst="rect">
            <a:avLst/>
          </a:prstGeom>
        </p:spPr>
      </p:pic>
    </p:spTree>
    <p:extLst>
      <p:ext uri="{BB962C8B-B14F-4D97-AF65-F5344CB8AC3E}">
        <p14:creationId xmlns:p14="http://schemas.microsoft.com/office/powerpoint/2010/main" val="2816564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2CF23-F196-4670-4581-6BF4E795923C}"/>
              </a:ext>
            </a:extLst>
          </p:cNvPr>
          <p:cNvSpPr>
            <a:spLocks noGrp="1"/>
          </p:cNvSpPr>
          <p:nvPr>
            <p:ph type="title"/>
          </p:nvPr>
        </p:nvSpPr>
        <p:spPr>
          <a:xfrm>
            <a:off x="1362694" y="-80200"/>
            <a:ext cx="10515600" cy="1325563"/>
          </a:xfrm>
        </p:spPr>
        <p:txBody>
          <a:bodyPr/>
          <a:lstStyle/>
          <a:p>
            <a:r>
              <a:rPr lang="en-US" b="1" dirty="0"/>
              <a:t>CT 3D reconstruction</a:t>
            </a:r>
            <a:endParaRPr lang="en-CA" b="1" dirty="0"/>
          </a:p>
        </p:txBody>
      </p:sp>
      <p:pic>
        <p:nvPicPr>
          <p:cNvPr id="3" name="Picture 3">
            <a:extLst>
              <a:ext uri="{FF2B5EF4-FFF2-40B4-BE49-F238E27FC236}">
                <a16:creationId xmlns:a16="http://schemas.microsoft.com/office/drawing/2014/main" id="{D7389BF7-0F6B-91CD-4CD8-E2DB5BB5B615}"/>
              </a:ext>
            </a:extLst>
          </p:cNvPr>
          <p:cNvPicPr>
            <a:picLocks noChangeAspect="1"/>
          </p:cNvPicPr>
          <p:nvPr/>
        </p:nvPicPr>
        <p:blipFill>
          <a:blip r:embed="rId3"/>
          <a:stretch>
            <a:fillRect/>
          </a:stretch>
        </p:blipFill>
        <p:spPr>
          <a:xfrm>
            <a:off x="9256816" y="156260"/>
            <a:ext cx="2743200" cy="568234"/>
          </a:xfrm>
          <a:prstGeom prst="rect">
            <a:avLst/>
          </a:prstGeom>
        </p:spPr>
      </p:pic>
      <p:pic>
        <p:nvPicPr>
          <p:cNvPr id="8" name="Picture 8">
            <a:extLst>
              <a:ext uri="{FF2B5EF4-FFF2-40B4-BE49-F238E27FC236}">
                <a16:creationId xmlns:a16="http://schemas.microsoft.com/office/drawing/2014/main" id="{8D0ACC0C-5647-8A5E-3563-069650B3DFAA}"/>
              </a:ext>
            </a:extLst>
          </p:cNvPr>
          <p:cNvPicPr>
            <a:picLocks noChangeAspect="1"/>
          </p:cNvPicPr>
          <p:nvPr/>
        </p:nvPicPr>
        <p:blipFill>
          <a:blip r:embed="rId4"/>
          <a:stretch>
            <a:fillRect/>
          </a:stretch>
        </p:blipFill>
        <p:spPr>
          <a:xfrm>
            <a:off x="4645231" y="1229412"/>
            <a:ext cx="7166758" cy="5250242"/>
          </a:xfrm>
          <a:prstGeom prst="rect">
            <a:avLst/>
          </a:prstGeom>
        </p:spPr>
      </p:pic>
      <p:pic>
        <p:nvPicPr>
          <p:cNvPr id="9" name="Picture 9" descr="Diagram&#10;&#10;Description automatically generated">
            <a:extLst>
              <a:ext uri="{FF2B5EF4-FFF2-40B4-BE49-F238E27FC236}">
                <a16:creationId xmlns:a16="http://schemas.microsoft.com/office/drawing/2014/main" id="{795A130C-C2CA-51A4-DDA2-224104926C7B}"/>
              </a:ext>
            </a:extLst>
          </p:cNvPr>
          <p:cNvPicPr>
            <a:picLocks noChangeAspect="1"/>
          </p:cNvPicPr>
          <p:nvPr/>
        </p:nvPicPr>
        <p:blipFill>
          <a:blip r:embed="rId5"/>
          <a:stretch>
            <a:fillRect/>
          </a:stretch>
        </p:blipFill>
        <p:spPr>
          <a:xfrm>
            <a:off x="380011" y="1225433"/>
            <a:ext cx="3920835" cy="2091444"/>
          </a:xfrm>
          <a:prstGeom prst="rect">
            <a:avLst/>
          </a:prstGeom>
        </p:spPr>
      </p:pic>
      <p:sp>
        <p:nvSpPr>
          <p:cNvPr id="15" name="TextBox 14">
            <a:extLst>
              <a:ext uri="{FF2B5EF4-FFF2-40B4-BE49-F238E27FC236}">
                <a16:creationId xmlns:a16="http://schemas.microsoft.com/office/drawing/2014/main" id="{2ED6ADBE-97A4-1987-0E06-0646B81D7808}"/>
              </a:ext>
            </a:extLst>
          </p:cNvPr>
          <p:cNvSpPr txBox="1"/>
          <p:nvPr/>
        </p:nvSpPr>
        <p:spPr>
          <a:xfrm>
            <a:off x="6016833" y="5818908"/>
            <a:ext cx="527660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dirty="0">
                <a:solidFill>
                  <a:schemeClr val="accent1"/>
                </a:solidFill>
                <a:cs typeface="Calibri"/>
              </a:rPr>
              <a:t>Large Vascular Structure!</a:t>
            </a:r>
            <a:endParaRPr lang="en-US" sz="3200" b="1" dirty="0" err="1">
              <a:solidFill>
                <a:schemeClr val="accent1"/>
              </a:solidFill>
              <a:cs typeface="Calibri" panose="020F0502020204030204"/>
            </a:endParaRPr>
          </a:p>
        </p:txBody>
      </p:sp>
      <p:pic>
        <p:nvPicPr>
          <p:cNvPr id="16" name="Picture 16" descr="Map&#10;&#10;Description automatically generated">
            <a:extLst>
              <a:ext uri="{FF2B5EF4-FFF2-40B4-BE49-F238E27FC236}">
                <a16:creationId xmlns:a16="http://schemas.microsoft.com/office/drawing/2014/main" id="{F005B40B-0C43-CBAA-6EE5-2F8788F6AB6E}"/>
              </a:ext>
            </a:extLst>
          </p:cNvPr>
          <p:cNvPicPr>
            <a:picLocks noChangeAspect="1"/>
          </p:cNvPicPr>
          <p:nvPr/>
        </p:nvPicPr>
        <p:blipFill>
          <a:blip r:embed="rId6"/>
          <a:stretch>
            <a:fillRect/>
          </a:stretch>
        </p:blipFill>
        <p:spPr>
          <a:xfrm>
            <a:off x="350322" y="3604477"/>
            <a:ext cx="3950523" cy="2875176"/>
          </a:xfrm>
          <a:prstGeom prst="rect">
            <a:avLst/>
          </a:prstGeom>
        </p:spPr>
      </p:pic>
      <p:sp>
        <p:nvSpPr>
          <p:cNvPr id="17" name="Rectangle 16">
            <a:extLst>
              <a:ext uri="{FF2B5EF4-FFF2-40B4-BE49-F238E27FC236}">
                <a16:creationId xmlns:a16="http://schemas.microsoft.com/office/drawing/2014/main" id="{063C554D-EBBB-6670-32FB-7202BEBA33C9}"/>
              </a:ext>
            </a:extLst>
          </p:cNvPr>
          <p:cNvSpPr/>
          <p:nvPr/>
        </p:nvSpPr>
        <p:spPr>
          <a:xfrm>
            <a:off x="4641273" y="1227117"/>
            <a:ext cx="7174675" cy="5254831"/>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AED87717-8351-61F1-1826-7F726BACDC54}"/>
              </a:ext>
            </a:extLst>
          </p:cNvPr>
          <p:cNvSpPr txBox="1"/>
          <p:nvPr/>
        </p:nvSpPr>
        <p:spPr>
          <a:xfrm>
            <a:off x="1425039" y="3928752"/>
            <a:ext cx="68481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chemeClr val="bg1"/>
                </a:solidFill>
                <a:ea typeface="Calibri"/>
                <a:cs typeface="Calibri"/>
              </a:rPr>
              <a:t>1 cm</a:t>
            </a:r>
            <a:endParaRPr lang="en-US" dirty="0">
              <a:solidFill>
                <a:schemeClr val="bg1"/>
              </a:solidFill>
            </a:endParaRPr>
          </a:p>
        </p:txBody>
      </p:sp>
      <p:sp>
        <p:nvSpPr>
          <p:cNvPr id="5" name="Rectangle 4">
            <a:extLst>
              <a:ext uri="{FF2B5EF4-FFF2-40B4-BE49-F238E27FC236}">
                <a16:creationId xmlns:a16="http://schemas.microsoft.com/office/drawing/2014/main" id="{4444A775-20C1-8E81-B318-F2B569CD0505}"/>
              </a:ext>
            </a:extLst>
          </p:cNvPr>
          <p:cNvSpPr/>
          <p:nvPr/>
        </p:nvSpPr>
        <p:spPr>
          <a:xfrm>
            <a:off x="1425038" y="4265219"/>
            <a:ext cx="593766" cy="6927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C6207B68-15A2-A3B0-DA93-266684398EA3}"/>
              </a:ext>
            </a:extLst>
          </p:cNvPr>
          <p:cNvSpPr txBox="1"/>
          <p:nvPr/>
        </p:nvSpPr>
        <p:spPr>
          <a:xfrm>
            <a:off x="7728857" y="4908466"/>
            <a:ext cx="77387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chemeClr val="bg1"/>
                </a:solidFill>
                <a:ea typeface="Calibri"/>
                <a:cs typeface="Calibri"/>
              </a:rPr>
              <a:t>1 mm</a:t>
            </a:r>
            <a:endParaRPr lang="en-US" dirty="0">
              <a:solidFill>
                <a:schemeClr val="bg1"/>
              </a:solidFill>
            </a:endParaRPr>
          </a:p>
        </p:txBody>
      </p:sp>
      <p:sp>
        <p:nvSpPr>
          <p:cNvPr id="11" name="Rectangle 10">
            <a:extLst>
              <a:ext uri="{FF2B5EF4-FFF2-40B4-BE49-F238E27FC236}">
                <a16:creationId xmlns:a16="http://schemas.microsoft.com/office/drawing/2014/main" id="{26BBA705-8F8D-2C36-FC7A-6F3AF997CEFF}"/>
              </a:ext>
            </a:extLst>
          </p:cNvPr>
          <p:cNvSpPr/>
          <p:nvPr/>
        </p:nvSpPr>
        <p:spPr>
          <a:xfrm>
            <a:off x="7926779" y="5274621"/>
            <a:ext cx="385948" cy="9896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EF51792-8265-1823-C8EF-B1635CCD5946}"/>
              </a:ext>
            </a:extLst>
          </p:cNvPr>
          <p:cNvSpPr/>
          <p:nvPr/>
        </p:nvSpPr>
        <p:spPr>
          <a:xfrm>
            <a:off x="1682337" y="5264725"/>
            <a:ext cx="1157845" cy="1019301"/>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5589CBEE-4EB7-57E4-1DBC-4907E035ACD5}"/>
              </a:ext>
            </a:extLst>
          </p:cNvPr>
          <p:cNvSpPr/>
          <p:nvPr/>
        </p:nvSpPr>
        <p:spPr>
          <a:xfrm>
            <a:off x="346362" y="3572491"/>
            <a:ext cx="3958442" cy="2909456"/>
          </a:xfrm>
          <a:prstGeom prst="rect">
            <a:avLst/>
          </a:prstGeom>
          <a:noFill/>
          <a:ln w="5715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70AD47"/>
              </a:solidFill>
            </a:endParaRPr>
          </a:p>
        </p:txBody>
      </p:sp>
      <p:sp>
        <p:nvSpPr>
          <p:cNvPr id="7" name="Arrow: Left 6">
            <a:extLst>
              <a:ext uri="{FF2B5EF4-FFF2-40B4-BE49-F238E27FC236}">
                <a16:creationId xmlns:a16="http://schemas.microsoft.com/office/drawing/2014/main" id="{D8A347A5-C9CA-54F8-D8A7-6E7D2F988279}"/>
              </a:ext>
            </a:extLst>
          </p:cNvPr>
          <p:cNvSpPr/>
          <p:nvPr/>
        </p:nvSpPr>
        <p:spPr>
          <a:xfrm rot="2220000">
            <a:off x="9511850" y="4765529"/>
            <a:ext cx="514598" cy="227612"/>
          </a:xfrm>
          <a:prstGeom prst="leftArrow">
            <a:avLst/>
          </a:prstGeom>
          <a:solidFill>
            <a:srgbClr val="C0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739B3ADA-6D53-8485-CEB0-B7D8D2F11D2F}"/>
              </a:ext>
            </a:extLst>
          </p:cNvPr>
          <p:cNvSpPr txBox="1"/>
          <p:nvPr/>
        </p:nvSpPr>
        <p:spPr>
          <a:xfrm>
            <a:off x="0" y="6274129"/>
            <a:ext cx="387928"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200" dirty="0">
                <a:ea typeface="Calibri"/>
                <a:cs typeface="Calibri"/>
              </a:rPr>
              <a:t>6</a:t>
            </a:r>
            <a:endParaRPr lang="en-US" sz="3200" dirty="0"/>
          </a:p>
        </p:txBody>
      </p:sp>
    </p:spTree>
    <p:extLst>
      <p:ext uri="{BB962C8B-B14F-4D97-AF65-F5344CB8AC3E}">
        <p14:creationId xmlns:p14="http://schemas.microsoft.com/office/powerpoint/2010/main" val="1589246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animBg="1"/>
      <p:bldP spid="4" grpId="0"/>
      <p:bldP spid="5" grpId="0" animBg="1"/>
      <p:bldP spid="6" grpId="0"/>
      <p:bldP spid="11" grpId="0" animBg="1"/>
      <p:bldP spid="12" grpId="0" animBg="1"/>
      <p:bldP spid="14"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Text&#10;&#10;Description automatically generated">
            <a:extLst>
              <a:ext uri="{FF2B5EF4-FFF2-40B4-BE49-F238E27FC236}">
                <a16:creationId xmlns:a16="http://schemas.microsoft.com/office/drawing/2014/main" id="{D15515AE-CCBC-816C-314D-F140BF701D16}"/>
              </a:ext>
            </a:extLst>
          </p:cNvPr>
          <p:cNvPicPr>
            <a:picLocks noChangeAspect="1"/>
          </p:cNvPicPr>
          <p:nvPr/>
        </p:nvPicPr>
        <p:blipFill>
          <a:blip r:embed="rId3"/>
          <a:stretch>
            <a:fillRect/>
          </a:stretch>
        </p:blipFill>
        <p:spPr>
          <a:xfrm>
            <a:off x="9256816" y="156260"/>
            <a:ext cx="2743200" cy="568234"/>
          </a:xfrm>
          <a:prstGeom prst="rect">
            <a:avLst/>
          </a:prstGeom>
        </p:spPr>
      </p:pic>
      <p:sp>
        <p:nvSpPr>
          <p:cNvPr id="6" name="Title 1">
            <a:extLst>
              <a:ext uri="{FF2B5EF4-FFF2-40B4-BE49-F238E27FC236}">
                <a16:creationId xmlns:a16="http://schemas.microsoft.com/office/drawing/2014/main" id="{B882362D-5B7A-227F-9480-3AA27B4F1D0E}"/>
              </a:ext>
            </a:extLst>
          </p:cNvPr>
          <p:cNvSpPr txBox="1">
            <a:spLocks/>
          </p:cNvSpPr>
          <p:nvPr/>
        </p:nvSpPr>
        <p:spPr>
          <a:xfrm>
            <a:off x="1362694" y="-8020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CT 3D reconstruction</a:t>
            </a:r>
            <a:endParaRPr lang="en-CA" b="1" dirty="0"/>
          </a:p>
        </p:txBody>
      </p:sp>
      <p:pic>
        <p:nvPicPr>
          <p:cNvPr id="7" name="Picture 7" descr="Diagram&#10;&#10;Description automatically generated">
            <a:extLst>
              <a:ext uri="{FF2B5EF4-FFF2-40B4-BE49-F238E27FC236}">
                <a16:creationId xmlns:a16="http://schemas.microsoft.com/office/drawing/2014/main" id="{ACBC855E-20EE-6A3F-0396-3E710E989D24}"/>
              </a:ext>
            </a:extLst>
          </p:cNvPr>
          <p:cNvPicPr>
            <a:picLocks noChangeAspect="1"/>
          </p:cNvPicPr>
          <p:nvPr/>
        </p:nvPicPr>
        <p:blipFill>
          <a:blip r:embed="rId4"/>
          <a:stretch>
            <a:fillRect/>
          </a:stretch>
        </p:blipFill>
        <p:spPr>
          <a:xfrm>
            <a:off x="380011" y="1210904"/>
            <a:ext cx="3930731" cy="2110609"/>
          </a:xfrm>
          <a:prstGeom prst="rect">
            <a:avLst/>
          </a:prstGeom>
        </p:spPr>
      </p:pic>
      <p:pic>
        <p:nvPicPr>
          <p:cNvPr id="9" name="Picture 9" descr="Map&#10;&#10;Description automatically generated">
            <a:extLst>
              <a:ext uri="{FF2B5EF4-FFF2-40B4-BE49-F238E27FC236}">
                <a16:creationId xmlns:a16="http://schemas.microsoft.com/office/drawing/2014/main" id="{6C9DEBC0-3331-8263-D9BF-69A0683536A7}"/>
              </a:ext>
            </a:extLst>
          </p:cNvPr>
          <p:cNvPicPr>
            <a:picLocks noChangeAspect="1"/>
          </p:cNvPicPr>
          <p:nvPr/>
        </p:nvPicPr>
        <p:blipFill>
          <a:blip r:embed="rId5"/>
          <a:stretch>
            <a:fillRect/>
          </a:stretch>
        </p:blipFill>
        <p:spPr>
          <a:xfrm>
            <a:off x="4595751" y="1365899"/>
            <a:ext cx="7364681" cy="4957474"/>
          </a:xfrm>
          <a:prstGeom prst="rect">
            <a:avLst/>
          </a:prstGeom>
        </p:spPr>
      </p:pic>
      <p:pic>
        <p:nvPicPr>
          <p:cNvPr id="10" name="Picture 10" descr="A picture containing map&#10;&#10;Description automatically generated">
            <a:extLst>
              <a:ext uri="{FF2B5EF4-FFF2-40B4-BE49-F238E27FC236}">
                <a16:creationId xmlns:a16="http://schemas.microsoft.com/office/drawing/2014/main" id="{7197F3BF-2139-F0A3-5AB6-620FC3FAB4EE}"/>
              </a:ext>
            </a:extLst>
          </p:cNvPr>
          <p:cNvPicPr>
            <a:picLocks noChangeAspect="1"/>
          </p:cNvPicPr>
          <p:nvPr/>
        </p:nvPicPr>
        <p:blipFill rotWithShape="1">
          <a:blip r:embed="rId6"/>
          <a:srcRect l="50181" r="-361" b="610"/>
          <a:stretch/>
        </p:blipFill>
        <p:spPr>
          <a:xfrm>
            <a:off x="676894" y="3156638"/>
            <a:ext cx="3197437" cy="3701640"/>
          </a:xfrm>
          <a:prstGeom prst="rect">
            <a:avLst/>
          </a:prstGeom>
        </p:spPr>
      </p:pic>
      <p:sp>
        <p:nvSpPr>
          <p:cNvPr id="12" name="Rectangle 11">
            <a:extLst>
              <a:ext uri="{FF2B5EF4-FFF2-40B4-BE49-F238E27FC236}">
                <a16:creationId xmlns:a16="http://schemas.microsoft.com/office/drawing/2014/main" id="{E4671644-A93A-9C12-A89B-5D1BBF6FDED0}"/>
              </a:ext>
            </a:extLst>
          </p:cNvPr>
          <p:cNvSpPr/>
          <p:nvPr/>
        </p:nvSpPr>
        <p:spPr>
          <a:xfrm>
            <a:off x="4562104" y="1355766"/>
            <a:ext cx="7402285" cy="4997533"/>
          </a:xfrm>
          <a:prstGeom prst="rect">
            <a:avLst/>
          </a:prstGeom>
          <a:noFill/>
          <a:ln w="57150">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sp>
        <p:nvSpPr>
          <p:cNvPr id="14" name="TextBox 13">
            <a:extLst>
              <a:ext uri="{FF2B5EF4-FFF2-40B4-BE49-F238E27FC236}">
                <a16:creationId xmlns:a16="http://schemas.microsoft.com/office/drawing/2014/main" id="{A955974A-FA2C-417B-CE0E-115250859724}"/>
              </a:ext>
            </a:extLst>
          </p:cNvPr>
          <p:cNvSpPr txBox="1"/>
          <p:nvPr/>
        </p:nvSpPr>
        <p:spPr>
          <a:xfrm>
            <a:off x="5967352" y="4769921"/>
            <a:ext cx="77387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chemeClr val="bg1"/>
                </a:solidFill>
                <a:ea typeface="Calibri"/>
                <a:cs typeface="Calibri"/>
              </a:rPr>
              <a:t>1 mm</a:t>
            </a:r>
            <a:endParaRPr lang="en-US" dirty="0">
              <a:solidFill>
                <a:schemeClr val="bg1"/>
              </a:solidFill>
            </a:endParaRPr>
          </a:p>
        </p:txBody>
      </p:sp>
      <p:sp>
        <p:nvSpPr>
          <p:cNvPr id="16" name="Rectangle 15">
            <a:extLst>
              <a:ext uri="{FF2B5EF4-FFF2-40B4-BE49-F238E27FC236}">
                <a16:creationId xmlns:a16="http://schemas.microsoft.com/office/drawing/2014/main" id="{229B3789-FEAC-D8AA-C780-E7E160202FB4}"/>
              </a:ext>
            </a:extLst>
          </p:cNvPr>
          <p:cNvSpPr/>
          <p:nvPr/>
        </p:nvSpPr>
        <p:spPr>
          <a:xfrm>
            <a:off x="6115792" y="5136076"/>
            <a:ext cx="385948" cy="9896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89AB0176-E752-E4F0-59AD-31567A5F11E7}"/>
              </a:ext>
            </a:extLst>
          </p:cNvPr>
          <p:cNvSpPr/>
          <p:nvPr/>
        </p:nvSpPr>
        <p:spPr>
          <a:xfrm>
            <a:off x="3265714" y="3107375"/>
            <a:ext cx="564078" cy="44532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452B28C-E14A-BE51-EF18-1A8E8E194193}"/>
              </a:ext>
            </a:extLst>
          </p:cNvPr>
          <p:cNvSpPr txBox="1"/>
          <p:nvPr/>
        </p:nvSpPr>
        <p:spPr>
          <a:xfrm>
            <a:off x="0" y="6274129"/>
            <a:ext cx="387928"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200" dirty="0">
                <a:ea typeface="Calibri"/>
                <a:cs typeface="Calibri"/>
              </a:rPr>
              <a:t>7</a:t>
            </a:r>
          </a:p>
        </p:txBody>
      </p:sp>
    </p:spTree>
    <p:extLst>
      <p:ext uri="{BB962C8B-B14F-4D97-AF65-F5344CB8AC3E}">
        <p14:creationId xmlns:p14="http://schemas.microsoft.com/office/powerpoint/2010/main" val="3236947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P spid="16" grpId="0" animBg="1"/>
      <p:bldP spid="1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04B567FF-66E5-9485-B762-671822F2BDBA}"/>
              </a:ext>
            </a:extLst>
          </p:cNvPr>
          <p:cNvSpPr/>
          <p:nvPr/>
        </p:nvSpPr>
        <p:spPr>
          <a:xfrm>
            <a:off x="9495496" y="1890154"/>
            <a:ext cx="2342179" cy="1652649"/>
          </a:xfrm>
          <a:prstGeom prst="round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07C5272C-B509-DF61-840E-A11419F674EF}"/>
              </a:ext>
            </a:extLst>
          </p:cNvPr>
          <p:cNvSpPr/>
          <p:nvPr/>
        </p:nvSpPr>
        <p:spPr>
          <a:xfrm>
            <a:off x="236117" y="1862837"/>
            <a:ext cx="2167247" cy="1652649"/>
          </a:xfrm>
          <a:prstGeom prst="round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7" descr="Text&#10;&#10;Description automatically generated">
            <a:extLst>
              <a:ext uri="{FF2B5EF4-FFF2-40B4-BE49-F238E27FC236}">
                <a16:creationId xmlns:a16="http://schemas.microsoft.com/office/drawing/2014/main" id="{DD187B71-1295-19EB-927F-6CAC86542232}"/>
              </a:ext>
            </a:extLst>
          </p:cNvPr>
          <p:cNvPicPr>
            <a:picLocks noGrp="1" noChangeAspect="1"/>
          </p:cNvPicPr>
          <p:nvPr>
            <p:ph idx="1"/>
          </p:nvPr>
        </p:nvPicPr>
        <p:blipFill>
          <a:blip r:embed="rId3"/>
          <a:stretch>
            <a:fillRect/>
          </a:stretch>
        </p:blipFill>
        <p:spPr>
          <a:xfrm>
            <a:off x="9495496" y="180098"/>
            <a:ext cx="2552825" cy="754703"/>
          </a:xfrm>
        </p:spPr>
      </p:pic>
      <p:pic>
        <p:nvPicPr>
          <p:cNvPr id="4" name="Picture 8" descr="A picture containing logo&#10;&#10;Description automatically generated">
            <a:extLst>
              <a:ext uri="{FF2B5EF4-FFF2-40B4-BE49-F238E27FC236}">
                <a16:creationId xmlns:a16="http://schemas.microsoft.com/office/drawing/2014/main" id="{9AA16D64-3AC0-D7D5-1E3C-7EE5F48FA0F6}"/>
              </a:ext>
            </a:extLst>
          </p:cNvPr>
          <p:cNvPicPr>
            <a:picLocks noChangeAspect="1"/>
          </p:cNvPicPr>
          <p:nvPr/>
        </p:nvPicPr>
        <p:blipFill rotWithShape="1">
          <a:blip r:embed="rId4"/>
          <a:srcRect l="52481" t="-1020" r="1504" b="1020"/>
          <a:stretch/>
        </p:blipFill>
        <p:spPr>
          <a:xfrm>
            <a:off x="9426268" y="943631"/>
            <a:ext cx="2619000" cy="833897"/>
          </a:xfrm>
          <a:prstGeom prst="rect">
            <a:avLst/>
          </a:prstGeom>
        </p:spPr>
      </p:pic>
      <p:pic>
        <p:nvPicPr>
          <p:cNvPr id="8" name="Picture 8" descr="A picture containing text&#10;&#10;Description automatically generated">
            <a:extLst>
              <a:ext uri="{FF2B5EF4-FFF2-40B4-BE49-F238E27FC236}">
                <a16:creationId xmlns:a16="http://schemas.microsoft.com/office/drawing/2014/main" id="{9F7A0DFA-00A5-8066-D77A-82BB424FB02C}"/>
              </a:ext>
            </a:extLst>
          </p:cNvPr>
          <p:cNvPicPr>
            <a:picLocks noChangeAspect="1"/>
          </p:cNvPicPr>
          <p:nvPr/>
        </p:nvPicPr>
        <p:blipFill>
          <a:blip r:embed="rId5"/>
          <a:stretch>
            <a:fillRect/>
          </a:stretch>
        </p:blipFill>
        <p:spPr>
          <a:xfrm>
            <a:off x="8163697" y="3726881"/>
            <a:ext cx="3792186" cy="2964500"/>
          </a:xfrm>
          <a:prstGeom prst="rect">
            <a:avLst/>
          </a:prstGeom>
        </p:spPr>
      </p:pic>
      <p:sp>
        <p:nvSpPr>
          <p:cNvPr id="15" name="TextBox 14">
            <a:extLst>
              <a:ext uri="{FF2B5EF4-FFF2-40B4-BE49-F238E27FC236}">
                <a16:creationId xmlns:a16="http://schemas.microsoft.com/office/drawing/2014/main" id="{000F7E10-47E4-C413-AAC2-437B85DB25F5}"/>
              </a:ext>
            </a:extLst>
          </p:cNvPr>
          <p:cNvSpPr txBox="1"/>
          <p:nvPr/>
        </p:nvSpPr>
        <p:spPr>
          <a:xfrm>
            <a:off x="346365" y="1919843"/>
            <a:ext cx="2090058"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ea typeface="Calibri"/>
                <a:cs typeface="Calibri"/>
              </a:rPr>
              <a:t>The vascular structure is extremely rich in </a:t>
            </a:r>
            <a:r>
              <a:rPr lang="en-US" sz="2400" b="1" dirty="0">
                <a:solidFill>
                  <a:srgbClr val="FF0000"/>
                </a:solidFill>
                <a:ea typeface="Calibri"/>
                <a:cs typeface="Calibri"/>
              </a:rPr>
              <a:t>iron</a:t>
            </a:r>
          </a:p>
        </p:txBody>
      </p:sp>
      <p:pic>
        <p:nvPicPr>
          <p:cNvPr id="16" name="Picture 15">
            <a:extLst>
              <a:ext uri="{FF2B5EF4-FFF2-40B4-BE49-F238E27FC236}">
                <a16:creationId xmlns:a16="http://schemas.microsoft.com/office/drawing/2014/main" id="{19D3A1A2-729B-1B02-FCE6-518E57F5415F}"/>
              </a:ext>
            </a:extLst>
          </p:cNvPr>
          <p:cNvPicPr>
            <a:picLocks noChangeAspect="1"/>
          </p:cNvPicPr>
          <p:nvPr/>
        </p:nvPicPr>
        <p:blipFill>
          <a:blip r:embed="rId6"/>
          <a:stretch>
            <a:fillRect/>
          </a:stretch>
        </p:blipFill>
        <p:spPr>
          <a:xfrm>
            <a:off x="4224647" y="3724715"/>
            <a:ext cx="3742706" cy="2966666"/>
          </a:xfrm>
          <a:prstGeom prst="rect">
            <a:avLst/>
          </a:prstGeom>
        </p:spPr>
      </p:pic>
      <p:sp>
        <p:nvSpPr>
          <p:cNvPr id="17" name="TextBox 2">
            <a:extLst>
              <a:ext uri="{FF2B5EF4-FFF2-40B4-BE49-F238E27FC236}">
                <a16:creationId xmlns:a16="http://schemas.microsoft.com/office/drawing/2014/main" id="{FCA2D170-BA98-85B8-9528-F81AD9355BB3}"/>
              </a:ext>
            </a:extLst>
          </p:cNvPr>
          <p:cNvSpPr txBox="1"/>
          <p:nvPr/>
        </p:nvSpPr>
        <p:spPr>
          <a:xfrm>
            <a:off x="6761271" y="3793987"/>
            <a:ext cx="932213"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3600" dirty="0">
                <a:solidFill>
                  <a:schemeClr val="bg1"/>
                </a:solidFill>
                <a:cs typeface="Calibri"/>
              </a:rPr>
              <a:t>BSE</a:t>
            </a:r>
          </a:p>
        </p:txBody>
      </p:sp>
      <p:sp>
        <p:nvSpPr>
          <p:cNvPr id="20" name="Title 1">
            <a:extLst>
              <a:ext uri="{FF2B5EF4-FFF2-40B4-BE49-F238E27FC236}">
                <a16:creationId xmlns:a16="http://schemas.microsoft.com/office/drawing/2014/main" id="{4B3F9B47-F3C1-B392-FFFF-E8643E81312F}"/>
              </a:ext>
            </a:extLst>
          </p:cNvPr>
          <p:cNvSpPr txBox="1">
            <a:spLocks/>
          </p:cNvSpPr>
          <p:nvPr/>
        </p:nvSpPr>
        <p:spPr>
          <a:xfrm>
            <a:off x="115785" y="266164"/>
            <a:ext cx="232162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SEM/XRF Analysis</a:t>
            </a:r>
            <a:endParaRPr lang="en-US" b="1" dirty="0">
              <a:ea typeface="Calibri Light"/>
              <a:cs typeface="Calibri Light"/>
            </a:endParaRPr>
          </a:p>
        </p:txBody>
      </p:sp>
      <p:pic>
        <p:nvPicPr>
          <p:cNvPr id="23" name="Picture 23" descr="A picture containing map&#10;&#10;Description automatically generated">
            <a:extLst>
              <a:ext uri="{FF2B5EF4-FFF2-40B4-BE49-F238E27FC236}">
                <a16:creationId xmlns:a16="http://schemas.microsoft.com/office/drawing/2014/main" id="{520C15F1-DE09-0F29-24EB-D1CB18DE949C}"/>
              </a:ext>
            </a:extLst>
          </p:cNvPr>
          <p:cNvPicPr>
            <a:picLocks noChangeAspect="1"/>
          </p:cNvPicPr>
          <p:nvPr/>
        </p:nvPicPr>
        <p:blipFill>
          <a:blip r:embed="rId7"/>
          <a:stretch>
            <a:fillRect/>
          </a:stretch>
        </p:blipFill>
        <p:spPr>
          <a:xfrm>
            <a:off x="2557156" y="21888"/>
            <a:ext cx="6632367" cy="3518825"/>
          </a:xfrm>
          <a:prstGeom prst="rect">
            <a:avLst/>
          </a:prstGeom>
        </p:spPr>
      </p:pic>
      <p:sp>
        <p:nvSpPr>
          <p:cNvPr id="25" name="TextBox 24">
            <a:extLst>
              <a:ext uri="{FF2B5EF4-FFF2-40B4-BE49-F238E27FC236}">
                <a16:creationId xmlns:a16="http://schemas.microsoft.com/office/drawing/2014/main" id="{829E3AF3-48D6-086E-F6B5-E77FEB7549EB}"/>
              </a:ext>
            </a:extLst>
          </p:cNvPr>
          <p:cNvSpPr txBox="1"/>
          <p:nvPr/>
        </p:nvSpPr>
        <p:spPr>
          <a:xfrm>
            <a:off x="9587932" y="1931648"/>
            <a:ext cx="2367951"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ea typeface="Calibri"/>
                <a:cs typeface="Calibri"/>
              </a:rPr>
              <a:t>Other major contributing elements: </a:t>
            </a:r>
            <a:r>
              <a:rPr lang="en-US" sz="2400" b="1" dirty="0">
                <a:solidFill>
                  <a:srgbClr val="FF0000"/>
                </a:solidFill>
                <a:ea typeface="Calibri"/>
                <a:cs typeface="Calibri"/>
              </a:rPr>
              <a:t>oxygen</a:t>
            </a:r>
            <a:r>
              <a:rPr lang="en-US" sz="2400" b="1" dirty="0">
                <a:ea typeface="Calibri"/>
                <a:cs typeface="Calibri"/>
              </a:rPr>
              <a:t>, </a:t>
            </a:r>
            <a:r>
              <a:rPr lang="en-US" sz="2400" b="1" dirty="0" err="1">
                <a:solidFill>
                  <a:srgbClr val="FF0000"/>
                </a:solidFill>
                <a:ea typeface="Calibri"/>
                <a:cs typeface="Calibri"/>
              </a:rPr>
              <a:t>sulphur</a:t>
            </a:r>
            <a:endParaRPr lang="en-US" sz="2400" b="1" dirty="0">
              <a:solidFill>
                <a:srgbClr val="FF0000"/>
              </a:solidFill>
            </a:endParaRPr>
          </a:p>
        </p:txBody>
      </p:sp>
      <p:sp>
        <p:nvSpPr>
          <p:cNvPr id="28" name="Rectangle: Rounded Corners 27">
            <a:extLst>
              <a:ext uri="{FF2B5EF4-FFF2-40B4-BE49-F238E27FC236}">
                <a16:creationId xmlns:a16="http://schemas.microsoft.com/office/drawing/2014/main" id="{E4D6D2E1-49BD-E66B-D7AC-3173AAB8DC45}"/>
              </a:ext>
            </a:extLst>
          </p:cNvPr>
          <p:cNvSpPr/>
          <p:nvPr/>
        </p:nvSpPr>
        <p:spPr>
          <a:xfrm>
            <a:off x="10252321" y="3886135"/>
            <a:ext cx="1585354" cy="55418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4000" dirty="0">
                <a:solidFill>
                  <a:srgbClr val="FF0000"/>
                </a:solidFill>
                <a:cs typeface="Calibri"/>
              </a:rPr>
              <a:t>O</a:t>
            </a:r>
            <a:r>
              <a:rPr lang="en-US" sz="4000" dirty="0">
                <a:solidFill>
                  <a:srgbClr val="00B050"/>
                </a:solidFill>
                <a:cs typeface="Calibri"/>
              </a:rPr>
              <a:t> S </a:t>
            </a:r>
            <a:r>
              <a:rPr lang="en-US" sz="4000" dirty="0">
                <a:solidFill>
                  <a:srgbClr val="0070C0"/>
                </a:solidFill>
                <a:cs typeface="Calibri"/>
              </a:rPr>
              <a:t>Ca</a:t>
            </a:r>
          </a:p>
        </p:txBody>
      </p:sp>
      <p:sp>
        <p:nvSpPr>
          <p:cNvPr id="6" name="TextBox 5">
            <a:extLst>
              <a:ext uri="{FF2B5EF4-FFF2-40B4-BE49-F238E27FC236}">
                <a16:creationId xmlns:a16="http://schemas.microsoft.com/office/drawing/2014/main" id="{C4B10BE1-DBBF-F44B-9089-0004D9891CBA}"/>
              </a:ext>
            </a:extLst>
          </p:cNvPr>
          <p:cNvSpPr txBox="1"/>
          <p:nvPr/>
        </p:nvSpPr>
        <p:spPr>
          <a:xfrm>
            <a:off x="0" y="6274129"/>
            <a:ext cx="387928"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200" dirty="0">
                <a:ea typeface="Calibri"/>
                <a:cs typeface="Calibri"/>
              </a:rPr>
              <a:t>8</a:t>
            </a:r>
          </a:p>
        </p:txBody>
      </p:sp>
      <p:sp>
        <p:nvSpPr>
          <p:cNvPr id="2" name="TextBox 1">
            <a:extLst>
              <a:ext uri="{FF2B5EF4-FFF2-40B4-BE49-F238E27FC236}">
                <a16:creationId xmlns:a16="http://schemas.microsoft.com/office/drawing/2014/main" id="{7C0D32F8-0A42-66D0-65B9-089B736FFA7E}"/>
              </a:ext>
            </a:extLst>
          </p:cNvPr>
          <p:cNvSpPr txBox="1"/>
          <p:nvPr/>
        </p:nvSpPr>
        <p:spPr>
          <a:xfrm>
            <a:off x="6328701" y="1943595"/>
            <a:ext cx="301686" cy="369332"/>
          </a:xfrm>
          <a:prstGeom prst="rect">
            <a:avLst/>
          </a:prstGeom>
          <a:noFill/>
        </p:spPr>
        <p:txBody>
          <a:bodyPr wrap="none" rtlCol="0">
            <a:spAutoFit/>
          </a:bodyPr>
          <a:lstStyle/>
          <a:p>
            <a:r>
              <a:rPr lang="en-US" dirty="0">
                <a:solidFill>
                  <a:srgbClr val="92D050"/>
                </a:solidFill>
              </a:rPr>
              <a:t>1</a:t>
            </a:r>
            <a:endParaRPr lang="en-CA" dirty="0">
              <a:solidFill>
                <a:srgbClr val="92D050"/>
              </a:solidFill>
            </a:endParaRPr>
          </a:p>
        </p:txBody>
      </p:sp>
      <p:sp>
        <p:nvSpPr>
          <p:cNvPr id="5" name="Oval 4">
            <a:extLst>
              <a:ext uri="{FF2B5EF4-FFF2-40B4-BE49-F238E27FC236}">
                <a16:creationId xmlns:a16="http://schemas.microsoft.com/office/drawing/2014/main" id="{55258B7B-DCF0-81A3-5850-EC5C35018052}"/>
              </a:ext>
            </a:extLst>
          </p:cNvPr>
          <p:cNvSpPr/>
          <p:nvPr/>
        </p:nvSpPr>
        <p:spPr>
          <a:xfrm>
            <a:off x="6570754" y="2190515"/>
            <a:ext cx="103182" cy="104117"/>
          </a:xfrm>
          <a:prstGeom prst="ellipse">
            <a:avLst/>
          </a:prstGeom>
          <a:noFill/>
          <a:ln>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0" name="Picture 9">
            <a:extLst>
              <a:ext uri="{FF2B5EF4-FFF2-40B4-BE49-F238E27FC236}">
                <a16:creationId xmlns:a16="http://schemas.microsoft.com/office/drawing/2014/main" id="{3E73FB02-3A08-CFD7-3D54-8B2FCB48F983}"/>
              </a:ext>
            </a:extLst>
          </p:cNvPr>
          <p:cNvPicPr>
            <a:picLocks noChangeAspect="1"/>
          </p:cNvPicPr>
          <p:nvPr/>
        </p:nvPicPr>
        <p:blipFill>
          <a:blip r:embed="rId8"/>
          <a:stretch>
            <a:fillRect/>
          </a:stretch>
        </p:blipFill>
        <p:spPr>
          <a:xfrm>
            <a:off x="333355" y="3714523"/>
            <a:ext cx="3603316" cy="3121589"/>
          </a:xfrm>
          <a:prstGeom prst="rect">
            <a:avLst/>
          </a:prstGeom>
        </p:spPr>
      </p:pic>
      <p:sp>
        <p:nvSpPr>
          <p:cNvPr id="14" name="TextBox 13">
            <a:extLst>
              <a:ext uri="{FF2B5EF4-FFF2-40B4-BE49-F238E27FC236}">
                <a16:creationId xmlns:a16="http://schemas.microsoft.com/office/drawing/2014/main" id="{E4693F4E-B79D-D7BF-2185-CE858601174F}"/>
              </a:ext>
            </a:extLst>
          </p:cNvPr>
          <p:cNvSpPr txBox="1"/>
          <p:nvPr/>
        </p:nvSpPr>
        <p:spPr>
          <a:xfrm>
            <a:off x="2403364" y="3731726"/>
            <a:ext cx="1797498" cy="707886"/>
          </a:xfrm>
          <a:prstGeom prst="rect">
            <a:avLst/>
          </a:prstGeom>
          <a:noFill/>
        </p:spPr>
        <p:txBody>
          <a:bodyPr wrap="square">
            <a:spAutoFit/>
          </a:bodyPr>
          <a:lstStyle/>
          <a:p>
            <a:r>
              <a:rPr lang="en-US" sz="4000" dirty="0">
                <a:solidFill>
                  <a:srgbClr val="FFFF00"/>
                </a:solidFill>
              </a:rPr>
              <a:t>Fe k</a:t>
            </a:r>
            <a:r>
              <a:rPr lang="el-GR" sz="4000" b="1" dirty="0">
                <a:solidFill>
                  <a:srgbClr val="FFFF00"/>
                </a:solidFill>
              </a:rPr>
              <a:t>α</a:t>
            </a:r>
            <a:endParaRPr lang="en-CA" sz="4000" dirty="0">
              <a:solidFill>
                <a:srgbClr val="FFFF00"/>
              </a:solidFill>
            </a:endParaRPr>
          </a:p>
        </p:txBody>
      </p:sp>
    </p:spTree>
    <p:extLst>
      <p:ext uri="{BB962C8B-B14F-4D97-AF65-F5344CB8AC3E}">
        <p14:creationId xmlns:p14="http://schemas.microsoft.com/office/powerpoint/2010/main" val="1371686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animBg="1"/>
      <p:bldP spid="15" grpId="0"/>
      <p:bldP spid="17" grpId="0"/>
      <p:bldP spid="25" grpId="0"/>
      <p:bldP spid="28" grpId="0" animBg="1"/>
      <p:bldP spid="2" grpId="0"/>
      <p:bldP spid="5" grpId="0" animBg="1"/>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2C9D5685-05AB-AD1B-24D7-37C9CD8C286C}"/>
              </a:ext>
            </a:extLst>
          </p:cNvPr>
          <p:cNvPicPr>
            <a:picLocks noChangeAspect="1"/>
          </p:cNvPicPr>
          <p:nvPr/>
        </p:nvPicPr>
        <p:blipFill rotWithShape="1">
          <a:blip r:embed="rId3"/>
          <a:srcRect l="1911" t="10744" r="7528" b="6026"/>
          <a:stretch/>
        </p:blipFill>
        <p:spPr>
          <a:xfrm>
            <a:off x="26376" y="3611837"/>
            <a:ext cx="6248981" cy="3230489"/>
          </a:xfrm>
          <a:prstGeom prst="rect">
            <a:avLst/>
          </a:prstGeom>
        </p:spPr>
      </p:pic>
      <p:sp>
        <p:nvSpPr>
          <p:cNvPr id="6" name="TextBox 5">
            <a:extLst>
              <a:ext uri="{FF2B5EF4-FFF2-40B4-BE49-F238E27FC236}">
                <a16:creationId xmlns:a16="http://schemas.microsoft.com/office/drawing/2014/main" id="{42AB0E95-48B6-F4E1-90E1-803BCF149EC8}"/>
              </a:ext>
            </a:extLst>
          </p:cNvPr>
          <p:cNvSpPr txBox="1"/>
          <p:nvPr/>
        </p:nvSpPr>
        <p:spPr>
          <a:xfrm>
            <a:off x="0" y="6274129"/>
            <a:ext cx="387928"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200" dirty="0">
                <a:ea typeface="Calibri"/>
                <a:cs typeface="Calibri"/>
              </a:rPr>
              <a:t>9</a:t>
            </a:r>
          </a:p>
        </p:txBody>
      </p:sp>
      <p:pic>
        <p:nvPicPr>
          <p:cNvPr id="8" name="Picture 7">
            <a:extLst>
              <a:ext uri="{FF2B5EF4-FFF2-40B4-BE49-F238E27FC236}">
                <a16:creationId xmlns:a16="http://schemas.microsoft.com/office/drawing/2014/main" id="{F66D215C-A16C-2338-8B1A-48DD867DB159}"/>
              </a:ext>
            </a:extLst>
          </p:cNvPr>
          <p:cNvPicPr>
            <a:picLocks noChangeAspect="1"/>
          </p:cNvPicPr>
          <p:nvPr/>
        </p:nvPicPr>
        <p:blipFill>
          <a:blip r:embed="rId4"/>
          <a:stretch>
            <a:fillRect/>
          </a:stretch>
        </p:blipFill>
        <p:spPr>
          <a:xfrm>
            <a:off x="9293690" y="4498481"/>
            <a:ext cx="2644241" cy="2290732"/>
          </a:xfrm>
          <a:prstGeom prst="rect">
            <a:avLst/>
          </a:prstGeom>
        </p:spPr>
      </p:pic>
      <p:sp>
        <p:nvSpPr>
          <p:cNvPr id="9" name="Rectangle 8">
            <a:extLst>
              <a:ext uri="{FF2B5EF4-FFF2-40B4-BE49-F238E27FC236}">
                <a16:creationId xmlns:a16="http://schemas.microsoft.com/office/drawing/2014/main" id="{93B37130-3F92-4249-B7A5-36467A837209}"/>
              </a:ext>
            </a:extLst>
          </p:cNvPr>
          <p:cNvSpPr/>
          <p:nvPr/>
        </p:nvSpPr>
        <p:spPr>
          <a:xfrm>
            <a:off x="11222440" y="5272740"/>
            <a:ext cx="633352" cy="762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1" name="Picture 10" descr="Chart&#10;&#10;Description automatically generated">
            <a:extLst>
              <a:ext uri="{FF2B5EF4-FFF2-40B4-BE49-F238E27FC236}">
                <a16:creationId xmlns:a16="http://schemas.microsoft.com/office/drawing/2014/main" id="{F2120BD2-0C92-A1FD-FAB8-1D01AC82D42B}"/>
              </a:ext>
            </a:extLst>
          </p:cNvPr>
          <p:cNvPicPr>
            <a:picLocks noChangeAspect="1"/>
          </p:cNvPicPr>
          <p:nvPr/>
        </p:nvPicPr>
        <p:blipFill>
          <a:blip r:embed="rId5"/>
          <a:stretch>
            <a:fillRect/>
          </a:stretch>
        </p:blipFill>
        <p:spPr>
          <a:xfrm>
            <a:off x="6400974" y="4451530"/>
            <a:ext cx="2673927" cy="2315746"/>
          </a:xfrm>
          <a:prstGeom prst="rect">
            <a:avLst/>
          </a:prstGeom>
        </p:spPr>
      </p:pic>
      <p:sp>
        <p:nvSpPr>
          <p:cNvPr id="12" name="Oval 11">
            <a:extLst>
              <a:ext uri="{FF2B5EF4-FFF2-40B4-BE49-F238E27FC236}">
                <a16:creationId xmlns:a16="http://schemas.microsoft.com/office/drawing/2014/main" id="{3A704F59-3E8B-6608-8BF7-2AD4D57F4F38}"/>
              </a:ext>
            </a:extLst>
          </p:cNvPr>
          <p:cNvSpPr/>
          <p:nvPr/>
        </p:nvSpPr>
        <p:spPr>
          <a:xfrm>
            <a:off x="7297562" y="5198711"/>
            <a:ext cx="316676" cy="316676"/>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0000"/>
              </a:solidFill>
            </a:endParaRPr>
          </a:p>
        </p:txBody>
      </p:sp>
      <p:sp>
        <p:nvSpPr>
          <p:cNvPr id="13" name="Oval 12">
            <a:extLst>
              <a:ext uri="{FF2B5EF4-FFF2-40B4-BE49-F238E27FC236}">
                <a16:creationId xmlns:a16="http://schemas.microsoft.com/office/drawing/2014/main" id="{E2009F2F-8319-5515-A1D1-57F0974DADE8}"/>
              </a:ext>
            </a:extLst>
          </p:cNvPr>
          <p:cNvSpPr/>
          <p:nvPr/>
        </p:nvSpPr>
        <p:spPr>
          <a:xfrm>
            <a:off x="8049666" y="5119541"/>
            <a:ext cx="316676" cy="316676"/>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5" name="TextBox 5">
            <a:extLst>
              <a:ext uri="{FF2B5EF4-FFF2-40B4-BE49-F238E27FC236}">
                <a16:creationId xmlns:a16="http://schemas.microsoft.com/office/drawing/2014/main" id="{6534FCFE-706D-23CC-0084-D3B7C3850B24}"/>
              </a:ext>
            </a:extLst>
          </p:cNvPr>
          <p:cNvSpPr txBox="1"/>
          <p:nvPr/>
        </p:nvSpPr>
        <p:spPr>
          <a:xfrm>
            <a:off x="7985836" y="4772506"/>
            <a:ext cx="963880" cy="369332"/>
          </a:xfrm>
          <a:prstGeom prst="rect">
            <a:avLst/>
          </a:prstGeom>
          <a:noFill/>
          <a:ln>
            <a:noFill/>
          </a:ln>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solidFill>
                  <a:srgbClr val="FF0000"/>
                </a:solidFill>
                <a:cs typeface="Calibri"/>
              </a:rPr>
              <a:t>S Probe</a:t>
            </a:r>
          </a:p>
        </p:txBody>
      </p:sp>
      <p:pic>
        <p:nvPicPr>
          <p:cNvPr id="18" name="Picture 17">
            <a:extLst>
              <a:ext uri="{FF2B5EF4-FFF2-40B4-BE49-F238E27FC236}">
                <a16:creationId xmlns:a16="http://schemas.microsoft.com/office/drawing/2014/main" id="{42515775-3934-4636-3EBC-BCDCBE475FD4}"/>
              </a:ext>
            </a:extLst>
          </p:cNvPr>
          <p:cNvPicPr>
            <a:picLocks noChangeAspect="1"/>
          </p:cNvPicPr>
          <p:nvPr/>
        </p:nvPicPr>
        <p:blipFill>
          <a:blip r:embed="rId6"/>
          <a:stretch>
            <a:fillRect/>
          </a:stretch>
        </p:blipFill>
        <p:spPr>
          <a:xfrm>
            <a:off x="9273915" y="188409"/>
            <a:ext cx="2702350" cy="652861"/>
          </a:xfrm>
          <a:prstGeom prst="rect">
            <a:avLst/>
          </a:prstGeom>
        </p:spPr>
      </p:pic>
      <p:sp>
        <p:nvSpPr>
          <p:cNvPr id="19" name="TextBox 18">
            <a:extLst>
              <a:ext uri="{FF2B5EF4-FFF2-40B4-BE49-F238E27FC236}">
                <a16:creationId xmlns:a16="http://schemas.microsoft.com/office/drawing/2014/main" id="{CE982E8D-2C4F-2ED2-A5D6-ABF6091FBE85}"/>
              </a:ext>
            </a:extLst>
          </p:cNvPr>
          <p:cNvSpPr txBox="1"/>
          <p:nvPr/>
        </p:nvSpPr>
        <p:spPr>
          <a:xfrm>
            <a:off x="9273915" y="1770610"/>
            <a:ext cx="2789865" cy="1292662"/>
          </a:xfrm>
          <a:prstGeom prst="rect">
            <a:avLst/>
          </a:prstGeom>
          <a:noFill/>
        </p:spPr>
        <p:txBody>
          <a:bodyPr wrap="square" rtlCol="0">
            <a:spAutoFit/>
          </a:bodyPr>
          <a:lstStyle/>
          <a:p>
            <a:pPr marL="285750" indent="-285750">
              <a:buFont typeface="Arial" panose="020B0604020202020204" pitchFamily="34" charset="0"/>
              <a:buChar char="•"/>
            </a:pPr>
            <a:r>
              <a:rPr lang="en-US" sz="2000" b="1" dirty="0">
                <a:solidFill>
                  <a:srgbClr val="FF0000"/>
                </a:solidFill>
              </a:rPr>
              <a:t>Goethite/</a:t>
            </a:r>
            <a:r>
              <a:rPr lang="en-US" sz="2000" b="1" dirty="0" err="1">
                <a:solidFill>
                  <a:srgbClr val="FF0000"/>
                </a:solidFill>
              </a:rPr>
              <a:t>Akaganeite</a:t>
            </a:r>
            <a:r>
              <a:rPr lang="en-US" sz="2000" b="1" dirty="0">
                <a:solidFill>
                  <a:srgbClr val="FF0000"/>
                </a:solidFill>
              </a:rPr>
              <a:t> </a:t>
            </a:r>
            <a:r>
              <a:rPr lang="en-US" sz="2000" b="1" dirty="0">
                <a:solidFill>
                  <a:srgbClr val="FF0000"/>
                </a:solidFill>
                <a:cs typeface="Calibri"/>
              </a:rPr>
              <a:t>(</a:t>
            </a:r>
            <a:r>
              <a:rPr lang="en-US" sz="2000" b="1" dirty="0" err="1">
                <a:solidFill>
                  <a:srgbClr val="FF0000"/>
                </a:solidFill>
                <a:cs typeface="Calibri"/>
              </a:rPr>
              <a:t>FeO</a:t>
            </a:r>
            <a:r>
              <a:rPr lang="en-US" sz="2000" b="1" dirty="0">
                <a:solidFill>
                  <a:srgbClr val="FF0000"/>
                </a:solidFill>
                <a:cs typeface="Calibri"/>
              </a:rPr>
              <a:t>(OH)) </a:t>
            </a:r>
            <a:r>
              <a:rPr lang="en-US" sz="2000" b="1" dirty="0">
                <a:cs typeface="Calibri"/>
              </a:rPr>
              <a:t>constitutes most of the vessel</a:t>
            </a:r>
          </a:p>
          <a:p>
            <a:pPr marL="285750" indent="-285750">
              <a:buFont typeface="Arial" panose="020B0604020202020204" pitchFamily="34" charset="0"/>
              <a:buChar char="•"/>
            </a:pPr>
            <a:endParaRPr lang="en-CA" dirty="0"/>
          </a:p>
        </p:txBody>
      </p:sp>
      <p:sp>
        <p:nvSpPr>
          <p:cNvPr id="20" name="TextBox 19">
            <a:extLst>
              <a:ext uri="{FF2B5EF4-FFF2-40B4-BE49-F238E27FC236}">
                <a16:creationId xmlns:a16="http://schemas.microsoft.com/office/drawing/2014/main" id="{5B9FDB0C-E949-4888-6593-2DDB746A1D2D}"/>
              </a:ext>
            </a:extLst>
          </p:cNvPr>
          <p:cNvSpPr txBox="1"/>
          <p:nvPr/>
        </p:nvSpPr>
        <p:spPr>
          <a:xfrm>
            <a:off x="6469553" y="1753399"/>
            <a:ext cx="2673927" cy="1200329"/>
          </a:xfrm>
          <a:prstGeom prst="rect">
            <a:avLst/>
          </a:prstGeom>
          <a:noFill/>
        </p:spPr>
        <p:txBody>
          <a:bodyPr wrap="square" rtlCol="0">
            <a:spAutoFit/>
          </a:bodyPr>
          <a:lstStyle/>
          <a:p>
            <a:pPr marL="285750" indent="-285750">
              <a:buFont typeface="Arial" panose="020B0604020202020204" pitchFamily="34" charset="0"/>
              <a:buChar char="•"/>
            </a:pPr>
            <a:r>
              <a:rPr lang="en-US" b="1" dirty="0"/>
              <a:t>Apply Linear Combination Fitting (LCF) using up to 10 iron mineral references</a:t>
            </a:r>
            <a:endParaRPr lang="en-CA" b="1" dirty="0"/>
          </a:p>
        </p:txBody>
      </p:sp>
      <p:sp>
        <p:nvSpPr>
          <p:cNvPr id="21" name="TextBox 5">
            <a:extLst>
              <a:ext uri="{FF2B5EF4-FFF2-40B4-BE49-F238E27FC236}">
                <a16:creationId xmlns:a16="http://schemas.microsoft.com/office/drawing/2014/main" id="{CEE24F40-EC61-001A-D1EB-283F23400770}"/>
              </a:ext>
            </a:extLst>
          </p:cNvPr>
          <p:cNvSpPr txBox="1"/>
          <p:nvPr/>
        </p:nvSpPr>
        <p:spPr>
          <a:xfrm>
            <a:off x="6880936" y="4847458"/>
            <a:ext cx="1168730" cy="369332"/>
          </a:xfrm>
          <a:prstGeom prst="rect">
            <a:avLst/>
          </a:prstGeom>
          <a:noFill/>
          <a:ln>
            <a:noFill/>
          </a:ln>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solidFill>
                  <a:srgbClr val="FF0000"/>
                </a:solidFill>
                <a:cs typeface="Calibri"/>
              </a:rPr>
              <a:t>Fe Probe</a:t>
            </a:r>
          </a:p>
        </p:txBody>
      </p:sp>
      <p:sp>
        <p:nvSpPr>
          <p:cNvPr id="22" name="TextBox 21">
            <a:extLst>
              <a:ext uri="{FF2B5EF4-FFF2-40B4-BE49-F238E27FC236}">
                <a16:creationId xmlns:a16="http://schemas.microsoft.com/office/drawing/2014/main" id="{A8435164-9738-657A-E1B3-DCAEE927E8B6}"/>
              </a:ext>
            </a:extLst>
          </p:cNvPr>
          <p:cNvSpPr txBox="1"/>
          <p:nvPr/>
        </p:nvSpPr>
        <p:spPr>
          <a:xfrm>
            <a:off x="10924280" y="6104851"/>
            <a:ext cx="2464879" cy="461665"/>
          </a:xfrm>
          <a:prstGeom prst="rect">
            <a:avLst/>
          </a:prstGeom>
          <a:noFill/>
        </p:spPr>
        <p:txBody>
          <a:bodyPr wrap="square">
            <a:spAutoFit/>
          </a:bodyPr>
          <a:lstStyle/>
          <a:p>
            <a:r>
              <a:rPr lang="en-US" sz="2400" dirty="0">
                <a:solidFill>
                  <a:srgbClr val="FFFF00"/>
                </a:solidFill>
              </a:rPr>
              <a:t>Fe k</a:t>
            </a:r>
            <a:r>
              <a:rPr lang="el-GR" sz="2400" b="1" dirty="0">
                <a:solidFill>
                  <a:srgbClr val="FFFF00"/>
                </a:solidFill>
              </a:rPr>
              <a:t>α</a:t>
            </a:r>
            <a:endParaRPr lang="en-CA" sz="2400" dirty="0">
              <a:solidFill>
                <a:srgbClr val="FFFF00"/>
              </a:solidFill>
            </a:endParaRPr>
          </a:p>
        </p:txBody>
      </p:sp>
      <p:pic>
        <p:nvPicPr>
          <p:cNvPr id="24" name="Picture 23">
            <a:extLst>
              <a:ext uri="{FF2B5EF4-FFF2-40B4-BE49-F238E27FC236}">
                <a16:creationId xmlns:a16="http://schemas.microsoft.com/office/drawing/2014/main" id="{FECDF0A8-76C0-4743-189F-D84E1E9C6688}"/>
              </a:ext>
            </a:extLst>
          </p:cNvPr>
          <p:cNvPicPr>
            <a:picLocks noChangeAspect="1"/>
          </p:cNvPicPr>
          <p:nvPr/>
        </p:nvPicPr>
        <p:blipFill rotWithShape="1">
          <a:blip r:embed="rId7"/>
          <a:srcRect l="2626" t="10855" r="9274" b="4045"/>
          <a:stretch/>
        </p:blipFill>
        <p:spPr>
          <a:xfrm>
            <a:off x="66281" y="164664"/>
            <a:ext cx="6084365" cy="3305910"/>
          </a:xfrm>
          <a:prstGeom prst="rect">
            <a:avLst/>
          </a:prstGeom>
        </p:spPr>
      </p:pic>
      <p:sp>
        <p:nvSpPr>
          <p:cNvPr id="5" name="Title 1">
            <a:extLst>
              <a:ext uri="{FF2B5EF4-FFF2-40B4-BE49-F238E27FC236}">
                <a16:creationId xmlns:a16="http://schemas.microsoft.com/office/drawing/2014/main" id="{A49476B1-F6A5-8A14-EDF6-3AB48DDC5A8C}"/>
              </a:ext>
            </a:extLst>
          </p:cNvPr>
          <p:cNvSpPr txBox="1">
            <a:spLocks/>
          </p:cNvSpPr>
          <p:nvPr/>
        </p:nvSpPr>
        <p:spPr>
          <a:xfrm>
            <a:off x="6684790" y="123721"/>
            <a:ext cx="204086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XANES </a:t>
            </a:r>
          </a:p>
          <a:p>
            <a:r>
              <a:rPr lang="en-US" b="1" dirty="0"/>
              <a:t>Analysis</a:t>
            </a:r>
            <a:endParaRPr lang="en-US" b="1" dirty="0">
              <a:ea typeface="Calibri Light"/>
              <a:cs typeface="Calibri Light"/>
            </a:endParaRPr>
          </a:p>
        </p:txBody>
      </p:sp>
      <p:sp>
        <p:nvSpPr>
          <p:cNvPr id="27" name="TextBox 26">
            <a:extLst>
              <a:ext uri="{FF2B5EF4-FFF2-40B4-BE49-F238E27FC236}">
                <a16:creationId xmlns:a16="http://schemas.microsoft.com/office/drawing/2014/main" id="{F62326E8-531E-7A5C-F60A-01A4FE899880}"/>
              </a:ext>
            </a:extLst>
          </p:cNvPr>
          <p:cNvSpPr txBox="1"/>
          <p:nvPr/>
        </p:nvSpPr>
        <p:spPr>
          <a:xfrm>
            <a:off x="1809818" y="-76334"/>
            <a:ext cx="3071225" cy="400110"/>
          </a:xfrm>
          <a:prstGeom prst="rect">
            <a:avLst/>
          </a:prstGeom>
          <a:noFill/>
        </p:spPr>
        <p:txBody>
          <a:bodyPr wrap="none" rtlCol="0">
            <a:spAutoFit/>
          </a:bodyPr>
          <a:lstStyle/>
          <a:p>
            <a:r>
              <a:rPr lang="en-US" sz="2000" dirty="0"/>
              <a:t>Vessel XANES Fe K-Edge LCF</a:t>
            </a:r>
            <a:endParaRPr lang="en-CA" sz="2000" dirty="0"/>
          </a:p>
        </p:txBody>
      </p:sp>
      <p:sp>
        <p:nvSpPr>
          <p:cNvPr id="29" name="TextBox 28">
            <a:extLst>
              <a:ext uri="{FF2B5EF4-FFF2-40B4-BE49-F238E27FC236}">
                <a16:creationId xmlns:a16="http://schemas.microsoft.com/office/drawing/2014/main" id="{C1270788-4B5D-BF02-01DB-138BA57F60C9}"/>
              </a:ext>
            </a:extLst>
          </p:cNvPr>
          <p:cNvSpPr txBox="1"/>
          <p:nvPr/>
        </p:nvSpPr>
        <p:spPr>
          <a:xfrm>
            <a:off x="1855153" y="3345471"/>
            <a:ext cx="6172200" cy="400110"/>
          </a:xfrm>
          <a:prstGeom prst="rect">
            <a:avLst/>
          </a:prstGeom>
          <a:noFill/>
        </p:spPr>
        <p:txBody>
          <a:bodyPr wrap="square">
            <a:spAutoFit/>
          </a:bodyPr>
          <a:lstStyle/>
          <a:p>
            <a:r>
              <a:rPr lang="en-US" sz="2000" dirty="0"/>
              <a:t>Vessel XANES S K-Edge LCF</a:t>
            </a:r>
            <a:endParaRPr lang="en-CA" sz="2000" dirty="0"/>
          </a:p>
        </p:txBody>
      </p:sp>
      <p:sp>
        <p:nvSpPr>
          <p:cNvPr id="30" name="TextBox 29">
            <a:extLst>
              <a:ext uri="{FF2B5EF4-FFF2-40B4-BE49-F238E27FC236}">
                <a16:creationId xmlns:a16="http://schemas.microsoft.com/office/drawing/2014/main" id="{B7D61EFD-ACE1-22B3-BD58-2C0CBFF9DCE0}"/>
              </a:ext>
            </a:extLst>
          </p:cNvPr>
          <p:cNvSpPr txBox="1"/>
          <p:nvPr/>
        </p:nvSpPr>
        <p:spPr>
          <a:xfrm>
            <a:off x="7985836" y="6075588"/>
            <a:ext cx="2464879" cy="461665"/>
          </a:xfrm>
          <a:prstGeom prst="rect">
            <a:avLst/>
          </a:prstGeom>
          <a:noFill/>
        </p:spPr>
        <p:txBody>
          <a:bodyPr wrap="square">
            <a:spAutoFit/>
          </a:bodyPr>
          <a:lstStyle/>
          <a:p>
            <a:r>
              <a:rPr lang="en-US" sz="2400" dirty="0">
                <a:solidFill>
                  <a:srgbClr val="FFFF00"/>
                </a:solidFill>
              </a:rPr>
              <a:t>Fe k</a:t>
            </a:r>
            <a:r>
              <a:rPr lang="el-GR" sz="2400" b="1" dirty="0">
                <a:solidFill>
                  <a:srgbClr val="FFFF00"/>
                </a:solidFill>
              </a:rPr>
              <a:t>α</a:t>
            </a:r>
            <a:endParaRPr lang="en-CA" sz="2400" dirty="0">
              <a:solidFill>
                <a:srgbClr val="FFFF00"/>
              </a:solidFill>
            </a:endParaRPr>
          </a:p>
        </p:txBody>
      </p:sp>
      <p:sp>
        <p:nvSpPr>
          <p:cNvPr id="31" name="TextBox 30">
            <a:extLst>
              <a:ext uri="{FF2B5EF4-FFF2-40B4-BE49-F238E27FC236}">
                <a16:creationId xmlns:a16="http://schemas.microsoft.com/office/drawing/2014/main" id="{F3C68263-35B9-B5FB-CEC9-2B107D5125D6}"/>
              </a:ext>
            </a:extLst>
          </p:cNvPr>
          <p:cNvSpPr txBox="1"/>
          <p:nvPr/>
        </p:nvSpPr>
        <p:spPr>
          <a:xfrm>
            <a:off x="6469553" y="3045656"/>
            <a:ext cx="2929073" cy="1200329"/>
          </a:xfrm>
          <a:prstGeom prst="rect">
            <a:avLst/>
          </a:prstGeom>
          <a:noFill/>
        </p:spPr>
        <p:txBody>
          <a:bodyPr wrap="square" rtlCol="0">
            <a:spAutoFit/>
          </a:bodyPr>
          <a:lstStyle/>
          <a:p>
            <a:pPr marL="285750" indent="-285750">
              <a:buFont typeface="Arial" panose="020B0604020202020204" pitchFamily="34" charset="0"/>
              <a:buChar char="•"/>
            </a:pPr>
            <a:r>
              <a:rPr lang="en-US" b="1" dirty="0"/>
              <a:t>Iron in the form of 3+ oxidation state is uncommon in fossil mineralization</a:t>
            </a:r>
            <a:endParaRPr lang="en-CA" b="1" dirty="0"/>
          </a:p>
        </p:txBody>
      </p:sp>
      <p:sp>
        <p:nvSpPr>
          <p:cNvPr id="32" name="Rectangle: Rounded Corners 31">
            <a:extLst>
              <a:ext uri="{FF2B5EF4-FFF2-40B4-BE49-F238E27FC236}">
                <a16:creationId xmlns:a16="http://schemas.microsoft.com/office/drawing/2014/main" id="{C20DE0A9-FBC0-82A3-A3F1-BA1E5FD7E33B}"/>
              </a:ext>
            </a:extLst>
          </p:cNvPr>
          <p:cNvSpPr/>
          <p:nvPr/>
        </p:nvSpPr>
        <p:spPr>
          <a:xfrm>
            <a:off x="6383088" y="1600382"/>
            <a:ext cx="5635787" cy="2693996"/>
          </a:xfrm>
          <a:prstGeom prst="round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TextBox 33">
            <a:extLst>
              <a:ext uri="{FF2B5EF4-FFF2-40B4-BE49-F238E27FC236}">
                <a16:creationId xmlns:a16="http://schemas.microsoft.com/office/drawing/2014/main" id="{EC9DA3EF-D57F-7419-AC91-7004EE48F73C}"/>
              </a:ext>
            </a:extLst>
          </p:cNvPr>
          <p:cNvSpPr txBox="1"/>
          <p:nvPr/>
        </p:nvSpPr>
        <p:spPr>
          <a:xfrm>
            <a:off x="9293690" y="3063272"/>
            <a:ext cx="2439909" cy="923330"/>
          </a:xfrm>
          <a:prstGeom prst="rect">
            <a:avLst/>
          </a:prstGeom>
          <a:noFill/>
        </p:spPr>
        <p:txBody>
          <a:bodyPr wrap="square">
            <a:spAutoFit/>
          </a:bodyPr>
          <a:lstStyle/>
          <a:p>
            <a:pPr marL="285750" indent="-285750">
              <a:buFont typeface="Arial" panose="020B0604020202020204" pitchFamily="34" charset="0"/>
              <a:buChar char="•"/>
            </a:pPr>
            <a:r>
              <a:rPr lang="en-US" sz="1800" b="1" dirty="0">
                <a:solidFill>
                  <a:srgbClr val="FF0000"/>
                </a:solidFill>
                <a:ea typeface="Calibri"/>
                <a:cs typeface="Calibri"/>
              </a:rPr>
              <a:t>Pyrite (</a:t>
            </a:r>
            <a:r>
              <a:rPr lang="en-US" sz="1800" b="1" dirty="0">
                <a:solidFill>
                  <a:srgbClr val="FF0000"/>
                </a:solidFill>
                <a:cs typeface="Calibri"/>
              </a:rPr>
              <a:t>FeS</a:t>
            </a:r>
            <a:r>
              <a:rPr lang="en-US" sz="1800" b="1" baseline="-25000" dirty="0">
                <a:solidFill>
                  <a:srgbClr val="FF0000"/>
                </a:solidFill>
                <a:cs typeface="Calibri"/>
              </a:rPr>
              <a:t>2</a:t>
            </a:r>
            <a:r>
              <a:rPr lang="en-US" sz="1800" b="1" dirty="0">
                <a:solidFill>
                  <a:srgbClr val="FF0000"/>
                </a:solidFill>
                <a:ea typeface="Calibri"/>
                <a:cs typeface="Calibri"/>
              </a:rPr>
              <a:t>) </a:t>
            </a:r>
            <a:r>
              <a:rPr lang="en-US" sz="1800" b="1" dirty="0">
                <a:ea typeface="Calibri"/>
                <a:cs typeface="Calibri"/>
              </a:rPr>
              <a:t>is present in small patches in the vessel</a:t>
            </a:r>
            <a:endParaRPr lang="en-US" sz="1800" b="1" dirty="0"/>
          </a:p>
        </p:txBody>
      </p:sp>
      <p:sp>
        <p:nvSpPr>
          <p:cNvPr id="2" name="TextBox 1">
            <a:extLst>
              <a:ext uri="{FF2B5EF4-FFF2-40B4-BE49-F238E27FC236}">
                <a16:creationId xmlns:a16="http://schemas.microsoft.com/office/drawing/2014/main" id="{952E9D82-9E3F-CD88-C234-C387590FC253}"/>
              </a:ext>
            </a:extLst>
          </p:cNvPr>
          <p:cNvSpPr txBox="1"/>
          <p:nvPr/>
        </p:nvSpPr>
        <p:spPr>
          <a:xfrm>
            <a:off x="1936379" y="3711572"/>
            <a:ext cx="415498" cy="369332"/>
          </a:xfrm>
          <a:prstGeom prst="rect">
            <a:avLst/>
          </a:prstGeom>
          <a:noFill/>
        </p:spPr>
        <p:txBody>
          <a:bodyPr wrap="none" rtlCol="0">
            <a:spAutoFit/>
          </a:bodyPr>
          <a:lstStyle/>
          <a:p>
            <a:r>
              <a:rPr lang="en-US" dirty="0"/>
              <a:t>S</a:t>
            </a:r>
            <a:r>
              <a:rPr lang="en-US" baseline="30000" dirty="0"/>
              <a:t>-2</a:t>
            </a:r>
          </a:p>
        </p:txBody>
      </p:sp>
      <p:sp>
        <p:nvSpPr>
          <p:cNvPr id="4" name="TextBox 3">
            <a:extLst>
              <a:ext uri="{FF2B5EF4-FFF2-40B4-BE49-F238E27FC236}">
                <a16:creationId xmlns:a16="http://schemas.microsoft.com/office/drawing/2014/main" id="{09D12C85-2F11-9252-5353-C4845420FDA8}"/>
              </a:ext>
            </a:extLst>
          </p:cNvPr>
          <p:cNvSpPr txBox="1"/>
          <p:nvPr/>
        </p:nvSpPr>
        <p:spPr>
          <a:xfrm>
            <a:off x="3563651" y="3784253"/>
            <a:ext cx="555469" cy="369332"/>
          </a:xfrm>
          <a:prstGeom prst="rect">
            <a:avLst/>
          </a:prstGeom>
          <a:noFill/>
        </p:spPr>
        <p:txBody>
          <a:bodyPr wrap="square">
            <a:spAutoFit/>
          </a:bodyPr>
          <a:lstStyle/>
          <a:p>
            <a:r>
              <a:rPr lang="en-US" dirty="0"/>
              <a:t>S</a:t>
            </a:r>
            <a:r>
              <a:rPr lang="en-US" baseline="30000" dirty="0"/>
              <a:t>+6</a:t>
            </a:r>
          </a:p>
        </p:txBody>
      </p:sp>
      <p:sp>
        <p:nvSpPr>
          <p:cNvPr id="7" name="TextBox 6">
            <a:extLst>
              <a:ext uri="{FF2B5EF4-FFF2-40B4-BE49-F238E27FC236}">
                <a16:creationId xmlns:a16="http://schemas.microsoft.com/office/drawing/2014/main" id="{6AB9519F-87AE-2F07-6F1D-D492116B316E}"/>
              </a:ext>
            </a:extLst>
          </p:cNvPr>
          <p:cNvSpPr txBox="1"/>
          <p:nvPr/>
        </p:nvSpPr>
        <p:spPr>
          <a:xfrm>
            <a:off x="1378406" y="248726"/>
            <a:ext cx="557973" cy="369332"/>
          </a:xfrm>
          <a:prstGeom prst="rect">
            <a:avLst/>
          </a:prstGeom>
          <a:noFill/>
        </p:spPr>
        <p:txBody>
          <a:bodyPr wrap="none" rtlCol="0">
            <a:spAutoFit/>
          </a:bodyPr>
          <a:lstStyle/>
          <a:p>
            <a:r>
              <a:rPr lang="en-US" dirty="0"/>
              <a:t>Fe</a:t>
            </a:r>
            <a:r>
              <a:rPr lang="en-US" baseline="30000" dirty="0"/>
              <a:t>+3</a:t>
            </a:r>
          </a:p>
        </p:txBody>
      </p:sp>
    </p:spTree>
    <p:extLst>
      <p:ext uri="{BB962C8B-B14F-4D97-AF65-F5344CB8AC3E}">
        <p14:creationId xmlns:p14="http://schemas.microsoft.com/office/powerpoint/2010/main" val="977491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6"/>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3" grpId="0" animBg="1"/>
      <p:bldP spid="15" grpId="0"/>
      <p:bldP spid="19" grpId="0"/>
      <p:bldP spid="20" grpId="0"/>
      <p:bldP spid="21" grpId="0"/>
      <p:bldP spid="22" grpId="0"/>
      <p:bldP spid="27" grpId="0"/>
      <p:bldP spid="29" grpId="0"/>
      <p:bldP spid="30" grpId="0"/>
      <p:bldP spid="31" grpId="0"/>
      <p:bldP spid="32" grpId="0" animBg="1"/>
      <p:bldP spid="34" grpId="0"/>
      <p:bldP spid="2" grpId="0"/>
      <p:bldP spid="4" grpId="0"/>
      <p:bldP spid="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5519</TotalTime>
  <Words>1610</Words>
  <Application>Microsoft Office PowerPoint</Application>
  <PresentationFormat>Widescreen</PresentationFormat>
  <Paragraphs>175</Paragraphs>
  <Slides>18</Slides>
  <Notes>10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18</vt:i4>
      </vt:variant>
    </vt:vector>
  </HeadingPairs>
  <TitlesOfParts>
    <vt:vector size="23" baseType="lpstr">
      <vt:lpstr>Arial</vt:lpstr>
      <vt:lpstr>Calibri</vt:lpstr>
      <vt:lpstr>Calibri Light</vt:lpstr>
      <vt:lpstr>Office Theme</vt:lpstr>
      <vt:lpstr>1_office theme</vt:lpstr>
      <vt:lpstr>PowerPoint Presentation</vt:lpstr>
      <vt:lpstr> Motivation</vt:lpstr>
      <vt:lpstr>Synchrotron Radiation</vt:lpstr>
      <vt:lpstr>Interactions of radiation in matter</vt:lpstr>
      <vt:lpstr>PowerPoint Presentation</vt:lpstr>
      <vt:lpstr>CT 3D reconstruction</vt:lpstr>
      <vt:lpstr>PowerPoint Presentation</vt:lpstr>
      <vt:lpstr>PowerPoint Presentation</vt:lpstr>
      <vt:lpstr>PowerPoint Presentation</vt:lpstr>
      <vt:lpstr>Conclusions</vt:lpstr>
      <vt:lpstr>Acknowledgements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Jerit Mitchell</dc:creator>
  <cp:lastModifiedBy>Jerit Mitchell</cp:lastModifiedBy>
  <cp:revision>2294</cp:revision>
  <dcterms:created xsi:type="dcterms:W3CDTF">2023-06-05T19:18:33Z</dcterms:created>
  <dcterms:modified xsi:type="dcterms:W3CDTF">2023-06-26T19:08:38Z</dcterms:modified>
</cp:coreProperties>
</file>