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536" r:id="rId2"/>
    <p:sldId id="539" r:id="rId3"/>
    <p:sldId id="1032" r:id="rId4"/>
    <p:sldId id="264" r:id="rId5"/>
    <p:sldId id="1030" r:id="rId6"/>
    <p:sldId id="1031" r:id="rId7"/>
    <p:sldId id="1028" r:id="rId8"/>
    <p:sldId id="257" r:id="rId9"/>
    <p:sldId id="409" r:id="rId10"/>
    <p:sldId id="410" r:id="rId11"/>
    <p:sldId id="1029" r:id="rId12"/>
    <p:sldId id="537" r:id="rId13"/>
    <p:sldId id="1033" r:id="rId14"/>
    <p:sldId id="518" r:id="rId15"/>
    <p:sldId id="505" r:id="rId16"/>
    <p:sldId id="1020" r:id="rId17"/>
    <p:sldId id="1024" r:id="rId18"/>
    <p:sldId id="1016" r:id="rId19"/>
    <p:sldId id="1023"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3447" autoAdjust="0"/>
  </p:normalViewPr>
  <p:slideViewPr>
    <p:cSldViewPr snapToGrid="0">
      <p:cViewPr varScale="1">
        <p:scale>
          <a:sx n="60" d="100"/>
          <a:sy n="60" d="100"/>
        </p:scale>
        <p:origin x="840" y="44"/>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2-04T23:44:11.286"/>
    </inkml:context>
    <inkml:brush xml:id="br0">
      <inkml:brushProperty name="width" value="0.05" units="cm"/>
      <inkml:brushProperty name="height" value="0.05" units="cm"/>
      <inkml:brushProperty name="color" value="#00A0D7"/>
    </inkml:brush>
  </inkml:definitions>
  <inkml:trace contextRef="#ctx0" brushRef="#br0">45 0 1144,'0'0'10396,"-4"0"-9845,-13 0 6225,17 24-3952,0 335-893,7-289-1427,-6-55-420,5 32-1,-3-31-20,1 31 1,-3-34-21,0-1 0,1 0 1,5 17-1,-4-16 1,-1-1 1,1 1-1,-1 18 1,6 61 160,-8 242 811,-1-307-849,-1 1 0,-11 49-1,8-57-130,3-14-25,0 0 1,1 0-1,0 1 0,0-1 0,0 7 0,-6 71 147,0-1-15,0 14 308,7 304-49,-7-290-273,7 429 479,-8-432-567,2 35-26,3-98 12,4 64 0,0-39 6,-1 1337 498,1-1378-530,2-1 1,6 37 0,-7-51-2,-1-1 1,0 1-1,-3 26 1,1-23-2,1-1 1,2 22 0,11 115 2,-6-63-10,-7-66 19,1-1 0,4 26 0,-2-20-10,-3-24 0,0-1-1,1 1 0,-1 0 1,1-1-1,0 1 1,1-1-1,-1 1 0,1-1 1,2 6-1,1 0 4,-1-1 1,-1 1-1,0 0 0,4 18 0,7 24-1,-11-45-1,0 1 0,-1 0 0,0 0 0,-1 0 0,1 1 0,-1 14 0,-1-22-2,1 0-1,-1 0 1,0 0 0,0 0 0,1 0 0,-1 0 0,1 0 0,-1 0 0,1 0 0,-1 0 0,1 0 0,-1-1 0,2 2 0,-1-1 0,-1 0 0,1 0 1,0 0-1,0 0 0,-1 0 0,1 1 1,-1-1-1,1 0 0,-1 0 0,1 0 1,-1 1-1,0-1 0,0 2 0,2 1 6,-1 0-1,1-1 1,-1 1-1,1 0 1,0-1 0,0 0-1,4 6 1,4 5 7,-8-10-10,0-1-2,0 1-1,0-1 0,0 0 1,-1 0-1,0 1 0,0-1 1,1 5-1,-1-8 10,-1 1 1,0 0-1,1-1 0,-1 1 0,1-1 1,-1 1-1,1-1 0,-1 1 0,1-1 1,-1 1-1,1-1 0,-1 1 0,1-1 1,0 1-1,-1-1 0,1 0 0,0 0 1,-1 1-1,1-1 0,0 0 0,1 0 1,20 6 244,-16-5-268,37 19 47,-22-8-25,-8-8 14,0 0 0,0 0-1,1-2 1,-1 1 0,1-2 0,26 1 0,-17-2 13,29 6 0,9 1 5,1-2 1,69-4-1,-81-1 92,236 6 206,-63 1 21,1893-7 1406,-2094 0-1766,0 2 0,25 5 0,-20-4 0,0 0 0,33-2 0,-51-1 0,-2 0 0,64 0 0,-66 0 0,-2-1 0,2-2 0,-4 0 0,-1 0 0,5 0 0,26 1 0,-1 1 0,52 5 0,67 17 0,-103-14 0,169 15 0,180 10 0,-142-19 0,616-7 0,-805-9 0,50-3 0,36 3 0,98-1 0,-244 3 0,15-1 0,123-7 0,-119 4 0,-20 4 0,0 0 0,1 0 0,-1 0 0,0 1 0,1-1 0,-1 1 0,1 0 0,5 0 0,48-3 0,-23 3 0,-31 0 0,-1 0 0,0 0 0,1 1 0,-1-1 0,0 1 0,1 0 0,-1-1 0,0 1 0,0 0 0,1 0 0,-1 1 0,0-1 0,0 0 0,0 1 0,-1-1 0,1 1 0,0-1 0,-1 1 0,1 0 0,-1 0 0,2 2 0,8 8 0,-7-7 0,0-1 0,0 1 0,0 0 0,-1 0 0,0 0 0,0 0 0,0 0 0,0 1 0,-1-1 0,0 1 0,0 0 0,-1 0 0,0 0 0,1 7 0,6 22 0,-1 7 0,-5-35 0,-1 0 0,0 1 0,-1-1 0,1 1 0,-2-1 0,0 13 0,-1 6 0,4 13 0,-1-25 0,-1-1 0,1 0 0,-2 0 0,0 0 0,-1 1 0,-5 21 0,-43 87 0,41-104 0,-1 0 0,0 0 0,-1-1 0,-18 20 0,28-35 0,0 0 0,0-1 0,0 1 0,0 0 0,0 0 0,1 0 0,-1 0 0,1 0 0,-1 0 0,1 3 0,-2 4 0,0-5 0,0 1 0,0-1 0,0 1 0,0-1 0,-1 0 0,-3 5 0,-9 13 0,4 2 0,-1-1 0,-22 29 0,38-49 0,-2-1 0,0 0 0,1 0 0,-1 0 0,1 0 0,0 0 0,-1-1 0,1 1 0,0-1 0,0 0 0,0 0 0,6 1 0,-4-2 0,-10 0 0,-2 0 0,7 0 0,0 0 0,-1 0 0,1 0 0,0 0 0,0 0 0,-1 0 0,1 0 0,0 0 0,0 0 0,0 0 0,-1 0 0,1 0 0,0 1 0,0-1 0,0 0 0,-1 0 0,1 0 0,0 0 0,0 0 0,0 0 0,-1 0 0,1 1 0,0-1 0,0 0 0,0 0 0,0 0 0,0 0 0,-1 1 0,1-1 0,0 0 0,0 0 0,0 0 0,0 1 0,0-1 0,-2 9 0,1-1 0,1 1 0,-1 0 0,1-1 0,2 12 0,-1 5 0,-1 104 0,7-89 0,0 2 0,-5-15 0,1-1 0,2 1 0,1-1 0,0 0 0,16 38 0,-16-49 0,-2-4 0,1 0 0,12 17 0,8 21 0,-24-47 0,0 0 0,0 0 0,0 0 0,0-1 0,0 1 0,1 0 0,-1-1 0,3 3 0,10 14 0,-9-10 0,-1-1 0,1 0 0,1 0 0,6 7 0,13 19 0,-19-25 0,0 0 0,1-1 0,0 0 0,0 0 0,0 0 0,1-1 0,8 6 0,64 35 0,-53-32 0,68 28 0,-46-22 0,72 25 0,-98-37 0,44 10 0,-42-13 0,43 18 0,-32-14 0,-27-7 0,0 1 0,0 0 0,12 8 0,24 10 0,64 22 0,-48-23 0,-52-17 0,-3-3-41,-138-1-11619,80 0 3165</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2-04T23:44:11.287"/>
    </inkml:context>
    <inkml:brush xml:id="br0">
      <inkml:brushProperty name="width" value="0.05" units="cm"/>
      <inkml:brushProperty name="height" value="0.05" units="cm"/>
      <inkml:brushProperty name="color" value="#00A0D7"/>
    </inkml:brush>
  </inkml:definitions>
  <inkml:trace contextRef="#ctx0" brushRef="#br0">243 256 4385,'0'0'15687,"-1"0"-15670,0 0-1,0 0 0,0-1 1,0 1-1,0 0 1,0-1-1,0 1 0,0 0 1,1-1-1,-1 1 0,0-1 1,0 1-1,0-1 1,1 0-1,-1 1 0,0-1 1,0 0-1,-11-15 31,1 0 0,0 0 0,-11-24 0,-13-14 326,20 28-277,12 22-83,1 0 0,0 0 0,-1 0 0,1-1 0,0 1 0,1-1 0,-1 1 0,1-1 0,0 1 0,0-1 0,0-8 1,2-6 2527,7 26 709,-2 1-4186,26 25 1010,54 46-1,8 7 7,-93-86-82,0 1 1,0 0-1,0 0 1,0 0-1,0 0 1,-1 0-1,1 0 1,0 0-1,-1 0 0,1 0 1,0 0-1,-1 0 1,1 0-1,-1 1 1,0-1-1,1 0 1,-1 0-1,0 2 0,0-2 0,-1 1 0,0-1 0,0 0 0,0 0 0,0 0-1,0 0 1,0 0 0,0 0 0,0 0 0,0-1-1,-1 1 1,1 0 0,0-1 0,0 1 0,-1 0-1,-1 0 1,-64 26-10,0-3-1,-104 24 1,166-48 12,3 0 4,2 4-8,-2 27-1440,-1-12-2805,2-16 3090,0 17-9786</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2-04T23:44:11.294"/>
    </inkml:context>
    <inkml:brush xml:id="br0">
      <inkml:brushProperty name="width" value="0.05" units="cm"/>
      <inkml:brushProperty name="height" value="0.05" units="cm"/>
      <inkml:brushProperty name="color" value="#E71224"/>
    </inkml:brush>
  </inkml:definitions>
  <inkml:trace contextRef="#ctx0" brushRef="#br0">7394 7999 3289,'0'0'5174,"-8"4"-4439,-1 0-439,7-2-144,-1-1-1,0 1 1,0-1-1,0 0 1,0 0-1,0 0 1,-1 0 0,-12 1 11817,22-1-11840,0 0 1,1-1 0,-1 0 0,0 0 0,10-1 0,9 0-93,-15 0-20,-1-1 0,0 0 1,0 0-1,0 0 1,0-1-1,-1-1 0,1 0 1,-1 0-1,9-6 0,34-14 454,-32 16-162,-1-1 0,33-21 0,-24 13-285,8-4-2,-2-2 0,0-2 0,-2 0 0,51-54 0,-67 59 68,17-24-25,-7 9-50,38-43-1,-27 27 82,-25 40 150,-7 8-205,-1-1 0,0 1 0,0 0 0,-1-1 0,1 1 0,-1-1 0,3-4 0,-2 1-3,1 0 0,0 0 1,9-10-1,-9 12 3,1-1 1,-1 0-1,-1 0 0,1 0 1,3-9-1,-4 8 8,1 0 0,0 0-1,0 0 1,7-7 0,4-8 234,64-116 4,-35 58-2,-37 66-137,-5 11-142,0 0 0,-1 0 0,1 0 0,-1 0 0,0 0 0,0 0 0,0-1 0,0 1 0,-1 0 0,1-4 0,0-10-6,1 1 1,1-1-1,6-22 1,3-16 14,-1 6 12,-8 36 0,0 0 0,-1 0 1,2-24-1,3 0 4,0-77 101,-7-88 234,0 202-351,0-24 68,-1 18-79,0 0 0,0-1 0,-1 1 0,1 0 0,-2 0 1,1 0-1,-1 1 0,1-1 0,-5-6 0,-6-11 24,-48-88 69,23 46-97,34 58 3,4 6-1,0-1 0,-1 1-1,1 0 1,-1 0-1,0 0 1,1 0-1,-1 0 1,0 0-1,1 0 1,-1 0-1,0 0 1,-1-1-1,0 2 22,2-1-15,0 0-8,0 0 0,-1 0 0,1 0 0,-1 0 0,1 0 0,-1 0 1,1 0-1,-1 0 0,0 0 0,0 0 0,1 0 0,-1 0 0,-2-1 0,-1-2 3,-53-70 77,41 53-62,-1-1-1,-34-32 1,7 8 8,38 40-22,0 1 1,-1 0-1,1 0 1,-1 1-1,0-1 1,0 2-1,-14-7 1,15 8-3,-21-8 18,-1 1 1,-52-10-1,18 5-18,-2-4-7,31 8 9,-1 1 0,-1 2 0,1 1 1,-53-2-1,-116 8 170,-116 0-258,109 0 3571,208 1-3363,2-1-123,0 0 0,0 1-1,0-1 1,0 0 0,-1 1 0,1-1 0,0 0 0,0 0 0,0 1 0,-1-1 0,1 0 0,0 0 0,-1 1 0,1-1 0,0 0 0,-1 0 0,1 0 0,0 1-1,0-1 1,-1 0 0,1 0 0,-1 0 0,1 0 0,0 0 0,-1 0 0,1 0 0,-1 0 0,-18 7-6,18-3 5,1-2 0,-7-2 0,-187 0 0,143 0 0,-232 0 0,148-9 0,131 9 0,5-1 0,-1 1 0,0 0 0,0 0 0,0 0 0,0 0 0,0 0 0,0 0 0,0 0 0,0 0 0,0 0 0,0-1 0,0 1 0,0 0 0,0 0 0,0 0 0,0 0 0,0 0 0,0 0 0,0 0 0,0 0 0,0 0 0,0 0 0,0 0 0,0 0 0,0 0 0,0 0 0,0 0 0,0 0 0,0 0 0,0 0 0,0 0 0,0-1 0,0 1 0,-34 0 0,-5-3 0,1-1 0,0-2 0,-70-19 0,69 15 0,15 3 0,0 2 0,0 1 0,-1 0 0,-30 1 0,-62-6 0,-8-1 0,-223 3 0,98 7 0,132 10 0,59-3 0,15-1 0,-19 0 0,41-5 0,-31 5 0,5 1 0,8-2 0,-25 2 0,6 0 0,24-2 0,-359 28 0,342-25 0,24-3 0,-48 1 0,-108 0 0,-252-2 0,402-6 0,5 4 0,23 1 0,4-2 0,0 0 0,0-1 0,0 1 0,0 0 0,-1-1 0,1 1 0,0-1 0,0 0 0,0 0 0,-1 0 0,1 0 0,0 0 0,0 0 0,-4-1 0,-3 0 0,-58 2 0,14 0 0,-97-9 0,-84-15 0,127 14 0,-79-2 0,-37 8 0,118 4 0,-323-1 0,235-4 0,143 1 0,29 3 0,-57 0 0,72 0 0,-3-3 0,1 0 0,-1 1 0,0 1 0,1-1 0,-13 0 0,-31-4 0,45 4 0,0 0 0,0-1 0,0 0 0,1 0 0,-10-5 0,12 5 0,-1 1 0,0 0 0,0-1 0,0 2 0,-6-3 0,4 1 0,0 0 0,1 0 0,-1-1 0,1 0 0,0 0 0,0-1 0,0 0 0,1 0 0,-8-9 0,-1 1 0,-18-32 0,26 37 0,1-1 0,0 1 0,0-1 0,1 0 0,-3-12 0,1 2 0,0 0 0,2 0 0,0 0 0,-1-32 0,5-83 0,1 67 0,-1-64 0,0 122 0,1 1 0,1 0 0,-1-1 0,5-11 0,-3 11 0,-1 1 0,0-1 0,0 0 0,0-15 0,-2 21 0,0 1 0,0-1 0,1 1 0,-1-1 0,0 1 0,1-1 0,0 1 0,0-1 0,1-2 0,0 1 0,-1 0 0,0 0 0,0 0 0,0 0 0,0-8 0,2-2 0,14-62 0,-8 40 0,-1-1 0,-2 0 0,2-54 0,-1-13 0,1 30 0,-7 47 0,6-39 0,-1 40 0,-4 20 0,-1-1 0,1 1 0,-1-1 0,0-8 0,6-68 0,0-1 0,0 1 0,-5 52 0,7-43 0,-4 43 0,1-46 0,-6-808 0,7 840 0,0-39 0,0-97 0,-7-201 0,-7 326 0,7 47 0,-1 0 0,-1 0 0,-2-11 0,2 11 0,0 0 0,1 0 0,-1-13 0,-1-31 0,-14-78 0,17 127 0,-8-86 0,1 0 0,-1-10 0,-25-76 0,31 164 0,0 0 0,1-21 0,-3-12 0,2 21 0,0 1 0,4-44 0,-1 17 0,-1-638 0,7 653 0,-6 25 0,0 0 0,0-1 0,1 1 0,3-13 0,-2 11 0,-1-6 0,-2-10 0,-1 23 0,1-1 0,1 1 0,-1 0 0,1-1 0,0 1 0,0 0 0,1 0 0,-1-1 0,1 1 0,0 0 0,1 1 0,-1-1 0,1 0 0,0 1 0,0-1 0,7-6 0,-10 11 0,0-1 0,0 1 0,1 0 0,-1 0 0,0 0 0,0 0 0,0-1 0,0 1 0,0 0 0,0 0 0,0 0 0,1 0 0,-1-1 0,0 1 0,0 0 0,0 0 0,0-1 0,0 1 0,0 0 0,0 0 0,0 0 0,0-1 0,0 1 0,0 0 0,0 0 0,0 0 0,-1-1 0,1 1 0,0 0 0,0 0 0,0 0 0,0-1 0,0 1 0,0 0 0,0 0 0,-1 0 0,1-1 0,0 1 0,-2-2 0,1 0 0,-1 0 0,0 0 0,0 0 0,-1 0 0,1 0 0,0 0 0,0 1 0,-1-1 0,-3-1 0,-17-12 0,-40-35 0,43 42 0,-10-15 0,27 20 0,1 1 0,-1-1 0,0 1 0,0-1 0,0 1 0,0 0 0,-1 0 0,1 0 0,-1 1 0,1-1 0,-1 1 0,1 0 0,-6-1 0,1 2 0,-1-1 0,1 0 0,-12-3 0,-6 0 0,9 1 0,1 1 0,1 1 0,-23 1 0,0-1 0,17 0 0,-1 1 0,1 1 0,-33 6 0,47-7 0,1 0 0,0 1 0,0-1 0,1 1 0,-1 0 0,1 1 0,-1-1 0,-5 3 0,-18 5 0,23-10 0,5 1 0,-1 0 0,1 0 0,-1 0 0,0 0 0,1 0 0,-1 0 0,0 0 0,1 1 0,-1-1 0,1 1 0,-1-1 0,1 1 0,-1 0 0,1-1 0,-1 1 0,-2 2 0,0-1 0,0-1 0,-1 1 0,1-1 0,-1 0 0,0 0 0,-7 1 0,-4 0 0,-14-1 0,101-3-1845,9-3-3772,-3-4-3052</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2-04T23:44:11.295"/>
    </inkml:context>
    <inkml:brush xml:id="br0">
      <inkml:brushProperty name="width" value="0.05" units="cm"/>
      <inkml:brushProperty name="height" value="0.05" units="cm"/>
      <inkml:brushProperty name="color" value="#E71224"/>
    </inkml:brush>
  </inkml:definitions>
  <inkml:trace contextRef="#ctx0" brushRef="#br0">201 1 2961,'0'0'19740,"-2"10"-18125,-4 5-1610,-2 0-1,0-1 1,-1 0 0,-14 17 0,-1 2-4,5-7 14,1 0 0,2 2-1,1 0 1,1 1 0,-16 44-1,22-57 16,8-15-12,0-10-211,0 5 202,1 0 1,0-1-1,-1 1 0,2 0 1,-1-1-1,0 1 1,1 0-1,0 0 0,3-6 1,27-37 94,-8 13-69,-12 14-35,3-5 0,0 0 1,2 1-1,0 1 0,36-35 1,-51 56 8,0 1 0,0-1 0,1 1 0,-1 0-1,1 0 1,-1 0 0,1 0 0,-1 1 0,1-1 0,0 1 0,-1-1 0,1 1 0,0 0 0,-1 0 0,1 0 0,0 0 0,-1 1 0,1-1 0,0 1 0,-1-1 0,1 1 0,-1 0 0,1 0 0,-1 0 0,1 1 0,-1-1 0,0 0 0,0 1 0,1 0 0,-1-1 0,0 1 0,-1 0 0,4 4 0,46 58 139,-3 3 0,50 95 0,-92-151-542,-1 0 0,-1 1 0,0 0-1,-1 0 1,0 0 0,2 20 0,-4-11-5615</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2-04T23:44:11.296"/>
    </inkml:context>
    <inkml:brush xml:id="br0">
      <inkml:brushProperty name="width" value="0.05" units="cm"/>
      <inkml:brushProperty name="height" value="0.05" units="cm"/>
      <inkml:brushProperty name="color" value="#E71224"/>
    </inkml:brush>
  </inkml:definitions>
  <inkml:trace contextRef="#ctx0" brushRef="#br0">82 148 3993,'0'0'7396,"-5"0"-6506,-16 6 8371,20-5-9170,28-37 9,-17 23-82,22-25 0,-21 28-9,-1 0-1,2 1 1,13-9-1,-20 15 11,0 0-1,0 0 1,0 1-1,0 0 1,1 0-1,-1 0 1,1 1-1,-1 0 1,1 0-1,10 0 1,-14 1 162,-10 12-124,5-9-49,-2 2-6,-41 45 25,-99 84-1,103-105-22,42-27 43,-1-1 1,1 1-1,-1-1 0,1 1 1,0 0-1,0-1 0,0 1 1,0 0-1,0-1 0,0 1 1,1 2-1,-1 1 107,-1 8-15,1-10-78,-1 1 0,1 0 0,0 0 0,0-1 0,0 1 0,0 0 0,2 5-1,14-9 779,282-3-203,-297 3-636,-1-1-1,1 1 0,0 0 0,-1 0 0,1 0 0,0 0 0,0 0 1,-1 0-1,1 0 0,0 0 0,-1 0 0,1 0 0,0 1 0,-1-1 1,1 0-1,0 0 0,-1 1 0,1-1 0,0 0 0,-1 1 0,1-1 1,0 1-1,-1-1 0,1 1 0,-1-1 0,1 1 0,-1-1 1,1 1-1,-1-1 0,0 1 0,1 0 0,-1-1 0,0 1 0,1 0 1,-1 1-1,0-1-194</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2-04T23:44:11.297"/>
    </inkml:context>
    <inkml:brush xml:id="br0">
      <inkml:brushProperty name="width" value="0.05" units="cm"/>
      <inkml:brushProperty name="height" value="0.05" units="cm"/>
      <inkml:brushProperty name="color" value="#00A0D7"/>
    </inkml:brush>
  </inkml:definitions>
  <inkml:trace contextRef="#ctx0" brushRef="#br0">264 1 1272,'0'3'18023,"-14"1"-16999,12-3-957,0 0 1,0-1-1,1 1 0,-1 0 0,0-1 1,0 1-1,0-1 0,0 0 1,0 1-1,0-1 0,0 0 1,-3 0-1,-2 3 109,-1 0 0,1 1 0,0 0 0,0 0 0,0 1 0,-8 7 0,-7 9-63,17-16-98,1 0 1,-1-1-1,-1 1 0,1-1 0,-12 6 0,9-5 5,9-4-19,-1-1 1,0 1 59,-1-1-59,1 0 0,0 0 0,-1 0 0,1 1 0,-1-1-1,1 0 1,0 0 0,-1 0 0,1 1 0,0-1 0,-1 0 0,1 1 0,0-1-1,-1 0 1,1 1 0,0-1 0,0 0 0,-1 1 0,1-1 0,0 0 0,0 1 0,-1 3 3,1-1 0,-1 1 0,0-1 0,0 0 0,0 1 0,0-1 1,-1 0-1,1 0 0,-1 0 0,-2 4 0,2-5 0,0 1 0,1-1-1,-1 1 1,1 0 0,0 0 0,0 0-1,0 0 1,0 0 0,-1 6 0,-5 24 36,6-31-34,0-1-5,0 0 0,-1 0 0,1 0 0,0 1 0,0-1 0,1 0 1,-1 0-1,0 1 0,0-1 0,1 1 0,-1-1 0,0 1 0,1-1 0,0 1 1,-1-1-1,1 3 0,-1 1 8,-9 24-66,5-17-42,1-1 0,0 0 0,1 1 0,0-1 0,1 1 0,0 0 0,1 0 0,0 0 0,1 0 0,1 0 0,2 17 0,3-8-1414,1-1 1,1-1-1,17 32 0,4 3-5185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4B6AC6-644B-462A-B0CB-9B0029233598}" type="datetimeFigureOut">
              <a:rPr lang="en-CA" smtClean="0"/>
              <a:t>2023-06-19</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0A69F9-B8BA-401B-A7A1-594FC5B5BF90}" type="slidenum">
              <a:rPr lang="en-CA" smtClean="0"/>
              <a:t>‹#›</a:t>
            </a:fld>
            <a:endParaRPr lang="en-CA"/>
          </a:p>
        </p:txBody>
      </p:sp>
    </p:spTree>
    <p:extLst>
      <p:ext uri="{BB962C8B-B14F-4D97-AF65-F5344CB8AC3E}">
        <p14:creationId xmlns:p14="http://schemas.microsoft.com/office/powerpoint/2010/main" val="3243828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D87E15-A0CF-46F9-B2CC-D7E1C77DFD1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974F61B2-14A5-42CD-BE7B-C5F5845AA40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C1E3B480-09A9-437A-BA19-3D2AE6217902}"/>
              </a:ext>
            </a:extLst>
          </p:cNvPr>
          <p:cNvSpPr>
            <a:spLocks noGrp="1"/>
          </p:cNvSpPr>
          <p:nvPr>
            <p:ph type="dt" sz="half" idx="10"/>
          </p:nvPr>
        </p:nvSpPr>
        <p:spPr/>
        <p:txBody>
          <a:bodyPr/>
          <a:lstStyle/>
          <a:p>
            <a:fld id="{11F3CEA4-CBCD-4F26-B08D-B5DC14D96530}" type="datetimeFigureOut">
              <a:rPr lang="en-CA" smtClean="0"/>
              <a:t>2023-06-19</a:t>
            </a:fld>
            <a:endParaRPr lang="en-CA"/>
          </a:p>
        </p:txBody>
      </p:sp>
      <p:sp>
        <p:nvSpPr>
          <p:cNvPr id="5" name="Footer Placeholder 4">
            <a:extLst>
              <a:ext uri="{FF2B5EF4-FFF2-40B4-BE49-F238E27FC236}">
                <a16:creationId xmlns:a16="http://schemas.microsoft.com/office/drawing/2014/main" id="{E699FAB6-0DFA-4A1B-BEC3-453CBE2BA530}"/>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4CE668A3-07D3-4F69-8B00-640FFF96E458}"/>
              </a:ext>
            </a:extLst>
          </p:cNvPr>
          <p:cNvSpPr>
            <a:spLocks noGrp="1"/>
          </p:cNvSpPr>
          <p:nvPr>
            <p:ph type="sldNum" sz="quarter" idx="12"/>
          </p:nvPr>
        </p:nvSpPr>
        <p:spPr/>
        <p:txBody>
          <a:bodyPr/>
          <a:lstStyle/>
          <a:p>
            <a:fld id="{8BCDF5F6-9698-4176-951F-B498C7AEE22F}" type="slidenum">
              <a:rPr lang="en-CA" smtClean="0"/>
              <a:t>‹#›</a:t>
            </a:fld>
            <a:endParaRPr lang="en-CA"/>
          </a:p>
        </p:txBody>
      </p:sp>
    </p:spTree>
    <p:extLst>
      <p:ext uri="{BB962C8B-B14F-4D97-AF65-F5344CB8AC3E}">
        <p14:creationId xmlns:p14="http://schemas.microsoft.com/office/powerpoint/2010/main" val="28355860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0492E-036A-4BF6-8934-F083D940091D}"/>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E110C621-9837-4D5B-A859-CCC1F757681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60AB1196-0129-4AD4-AC8D-26124B7A1877}"/>
              </a:ext>
            </a:extLst>
          </p:cNvPr>
          <p:cNvSpPr>
            <a:spLocks noGrp="1"/>
          </p:cNvSpPr>
          <p:nvPr>
            <p:ph type="dt" sz="half" idx="10"/>
          </p:nvPr>
        </p:nvSpPr>
        <p:spPr/>
        <p:txBody>
          <a:bodyPr/>
          <a:lstStyle/>
          <a:p>
            <a:fld id="{11F3CEA4-CBCD-4F26-B08D-B5DC14D96530}" type="datetimeFigureOut">
              <a:rPr lang="en-CA" smtClean="0"/>
              <a:t>2023-06-19</a:t>
            </a:fld>
            <a:endParaRPr lang="en-CA"/>
          </a:p>
        </p:txBody>
      </p:sp>
      <p:sp>
        <p:nvSpPr>
          <p:cNvPr id="5" name="Footer Placeholder 4">
            <a:extLst>
              <a:ext uri="{FF2B5EF4-FFF2-40B4-BE49-F238E27FC236}">
                <a16:creationId xmlns:a16="http://schemas.microsoft.com/office/drawing/2014/main" id="{268E2E4B-5E5A-4357-9E24-77E3225F69AD}"/>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75D6C299-AF2B-4307-BBA6-8CDBFEDCE51D}"/>
              </a:ext>
            </a:extLst>
          </p:cNvPr>
          <p:cNvSpPr>
            <a:spLocks noGrp="1"/>
          </p:cNvSpPr>
          <p:nvPr>
            <p:ph type="sldNum" sz="quarter" idx="12"/>
          </p:nvPr>
        </p:nvSpPr>
        <p:spPr/>
        <p:txBody>
          <a:bodyPr/>
          <a:lstStyle/>
          <a:p>
            <a:fld id="{8BCDF5F6-9698-4176-951F-B498C7AEE22F}" type="slidenum">
              <a:rPr lang="en-CA" smtClean="0"/>
              <a:t>‹#›</a:t>
            </a:fld>
            <a:endParaRPr lang="en-CA"/>
          </a:p>
        </p:txBody>
      </p:sp>
    </p:spTree>
    <p:extLst>
      <p:ext uri="{BB962C8B-B14F-4D97-AF65-F5344CB8AC3E}">
        <p14:creationId xmlns:p14="http://schemas.microsoft.com/office/powerpoint/2010/main" val="5748659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AFB3C80-BC7A-4FD0-9F42-BB0DB69828B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8764F8C1-5ED0-43BF-8C4B-8CD353A22C1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FF445B3E-8B46-45DD-8CFF-681087F8B85D}"/>
              </a:ext>
            </a:extLst>
          </p:cNvPr>
          <p:cNvSpPr>
            <a:spLocks noGrp="1"/>
          </p:cNvSpPr>
          <p:nvPr>
            <p:ph type="dt" sz="half" idx="10"/>
          </p:nvPr>
        </p:nvSpPr>
        <p:spPr/>
        <p:txBody>
          <a:bodyPr/>
          <a:lstStyle/>
          <a:p>
            <a:fld id="{11F3CEA4-CBCD-4F26-B08D-B5DC14D96530}" type="datetimeFigureOut">
              <a:rPr lang="en-CA" smtClean="0"/>
              <a:t>2023-06-19</a:t>
            </a:fld>
            <a:endParaRPr lang="en-CA"/>
          </a:p>
        </p:txBody>
      </p:sp>
      <p:sp>
        <p:nvSpPr>
          <p:cNvPr id="5" name="Footer Placeholder 4">
            <a:extLst>
              <a:ext uri="{FF2B5EF4-FFF2-40B4-BE49-F238E27FC236}">
                <a16:creationId xmlns:a16="http://schemas.microsoft.com/office/drawing/2014/main" id="{AFF620C8-4792-435A-86B9-987E067122FF}"/>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D6ADE740-11A2-4125-9403-24E7AC7DD7EB}"/>
              </a:ext>
            </a:extLst>
          </p:cNvPr>
          <p:cNvSpPr>
            <a:spLocks noGrp="1"/>
          </p:cNvSpPr>
          <p:nvPr>
            <p:ph type="sldNum" sz="quarter" idx="12"/>
          </p:nvPr>
        </p:nvSpPr>
        <p:spPr/>
        <p:txBody>
          <a:bodyPr/>
          <a:lstStyle/>
          <a:p>
            <a:fld id="{8BCDF5F6-9698-4176-951F-B498C7AEE22F}" type="slidenum">
              <a:rPr lang="en-CA" smtClean="0"/>
              <a:t>‹#›</a:t>
            </a:fld>
            <a:endParaRPr lang="en-CA"/>
          </a:p>
        </p:txBody>
      </p:sp>
    </p:spTree>
    <p:extLst>
      <p:ext uri="{BB962C8B-B14F-4D97-AF65-F5344CB8AC3E}">
        <p14:creationId xmlns:p14="http://schemas.microsoft.com/office/powerpoint/2010/main" val="16686112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タイトルのみ">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CDEB72D-4569-445D-AF2A-33ECBC7C5DE6}" type="datetime1">
              <a:rPr kumimoji="1" lang="ja-JP" altLang="en-US" smtClean="0"/>
              <a:t>2023/6/19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a:xfrm>
            <a:off x="8993734" y="6372025"/>
            <a:ext cx="2743200" cy="365125"/>
          </a:xfrm>
        </p:spPr>
        <p:txBody>
          <a:bodyPr/>
          <a:lstStyle>
            <a:lvl1pPr>
              <a:defRPr sz="1600"/>
            </a:lvl1pPr>
          </a:lstStyle>
          <a:p>
            <a:fld id="{56F66B0C-C1E8-4781-87AE-1ECA225EA27B}" type="slidenum">
              <a:rPr lang="ja-JP" altLang="en-US" smtClean="0"/>
              <a:pPr/>
              <a:t>‹#›</a:t>
            </a:fld>
            <a:endParaRPr lang="ja-JP" altLang="en-US"/>
          </a:p>
        </p:txBody>
      </p:sp>
      <p:sp>
        <p:nvSpPr>
          <p:cNvPr id="6" name="Title 5"/>
          <p:cNvSpPr>
            <a:spLocks noGrp="1"/>
          </p:cNvSpPr>
          <p:nvPr>
            <p:ph type="title"/>
          </p:nvPr>
        </p:nvSpPr>
        <p:spPr/>
        <p:txBody>
          <a:bodyPr/>
          <a:lstStyle/>
          <a:p>
            <a:r>
              <a:rPr lang="ja-JP" altLang="en-US"/>
              <a:t>マスター タイトルの書式設定</a:t>
            </a:r>
            <a:endParaRPr lang="en-US"/>
          </a:p>
        </p:txBody>
      </p:sp>
    </p:spTree>
    <p:extLst>
      <p:ext uri="{BB962C8B-B14F-4D97-AF65-F5344CB8AC3E}">
        <p14:creationId xmlns:p14="http://schemas.microsoft.com/office/powerpoint/2010/main" val="1660468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34DE5-185F-4097-86DE-E72B9B88175D}"/>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5B5C6700-8180-4D61-B160-097179A934E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E0EE2475-A958-4C38-BCB8-E4B468ED99AD}"/>
              </a:ext>
            </a:extLst>
          </p:cNvPr>
          <p:cNvSpPr>
            <a:spLocks noGrp="1"/>
          </p:cNvSpPr>
          <p:nvPr>
            <p:ph type="dt" sz="half" idx="10"/>
          </p:nvPr>
        </p:nvSpPr>
        <p:spPr/>
        <p:txBody>
          <a:bodyPr/>
          <a:lstStyle/>
          <a:p>
            <a:fld id="{11F3CEA4-CBCD-4F26-B08D-B5DC14D96530}" type="datetimeFigureOut">
              <a:rPr lang="en-CA" smtClean="0"/>
              <a:t>2023-06-19</a:t>
            </a:fld>
            <a:endParaRPr lang="en-CA"/>
          </a:p>
        </p:txBody>
      </p:sp>
      <p:sp>
        <p:nvSpPr>
          <p:cNvPr id="5" name="Footer Placeholder 4">
            <a:extLst>
              <a:ext uri="{FF2B5EF4-FFF2-40B4-BE49-F238E27FC236}">
                <a16:creationId xmlns:a16="http://schemas.microsoft.com/office/drawing/2014/main" id="{FC31A00E-5365-4E2E-A70A-A605D96DB39E}"/>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497DC97B-97EE-4B77-8B19-A2B7D366ACF5}"/>
              </a:ext>
            </a:extLst>
          </p:cNvPr>
          <p:cNvSpPr>
            <a:spLocks noGrp="1"/>
          </p:cNvSpPr>
          <p:nvPr>
            <p:ph type="sldNum" sz="quarter" idx="12"/>
          </p:nvPr>
        </p:nvSpPr>
        <p:spPr/>
        <p:txBody>
          <a:bodyPr/>
          <a:lstStyle/>
          <a:p>
            <a:fld id="{8BCDF5F6-9698-4176-951F-B498C7AEE22F}" type="slidenum">
              <a:rPr lang="en-CA" smtClean="0"/>
              <a:t>‹#›</a:t>
            </a:fld>
            <a:endParaRPr lang="en-CA"/>
          </a:p>
        </p:txBody>
      </p:sp>
    </p:spTree>
    <p:extLst>
      <p:ext uri="{BB962C8B-B14F-4D97-AF65-F5344CB8AC3E}">
        <p14:creationId xmlns:p14="http://schemas.microsoft.com/office/powerpoint/2010/main" val="1227816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3E830D-9E22-4454-A6BB-79C8D694CA5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284C10C7-EB33-4F0E-B7EC-CA0A1D87D4E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4DDA9F4-BD6B-43CD-B52E-BE5128959B3A}"/>
              </a:ext>
            </a:extLst>
          </p:cNvPr>
          <p:cNvSpPr>
            <a:spLocks noGrp="1"/>
          </p:cNvSpPr>
          <p:nvPr>
            <p:ph type="dt" sz="half" idx="10"/>
          </p:nvPr>
        </p:nvSpPr>
        <p:spPr/>
        <p:txBody>
          <a:bodyPr/>
          <a:lstStyle/>
          <a:p>
            <a:fld id="{11F3CEA4-CBCD-4F26-B08D-B5DC14D96530}" type="datetimeFigureOut">
              <a:rPr lang="en-CA" smtClean="0"/>
              <a:t>2023-06-19</a:t>
            </a:fld>
            <a:endParaRPr lang="en-CA"/>
          </a:p>
        </p:txBody>
      </p:sp>
      <p:sp>
        <p:nvSpPr>
          <p:cNvPr id="5" name="Footer Placeholder 4">
            <a:extLst>
              <a:ext uri="{FF2B5EF4-FFF2-40B4-BE49-F238E27FC236}">
                <a16:creationId xmlns:a16="http://schemas.microsoft.com/office/drawing/2014/main" id="{8EA714A9-797F-4754-AC07-20A26700D9F0}"/>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E47E42BC-108F-4FBA-AB02-454ED6B7EE59}"/>
              </a:ext>
            </a:extLst>
          </p:cNvPr>
          <p:cNvSpPr>
            <a:spLocks noGrp="1"/>
          </p:cNvSpPr>
          <p:nvPr>
            <p:ph type="sldNum" sz="quarter" idx="12"/>
          </p:nvPr>
        </p:nvSpPr>
        <p:spPr/>
        <p:txBody>
          <a:bodyPr/>
          <a:lstStyle/>
          <a:p>
            <a:fld id="{8BCDF5F6-9698-4176-951F-B498C7AEE22F}" type="slidenum">
              <a:rPr lang="en-CA" smtClean="0"/>
              <a:t>‹#›</a:t>
            </a:fld>
            <a:endParaRPr lang="en-CA"/>
          </a:p>
        </p:txBody>
      </p:sp>
    </p:spTree>
    <p:extLst>
      <p:ext uri="{BB962C8B-B14F-4D97-AF65-F5344CB8AC3E}">
        <p14:creationId xmlns:p14="http://schemas.microsoft.com/office/powerpoint/2010/main" val="1628808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ACBE5-D0A3-4E09-929F-9F9981582058}"/>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9426C50A-1DB2-4A43-A157-0607D0E4FA6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4AB3127A-AF72-4799-AD1A-20E70A983A3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A1CB8208-40FC-46D5-A635-D0AF1EDCF100}"/>
              </a:ext>
            </a:extLst>
          </p:cNvPr>
          <p:cNvSpPr>
            <a:spLocks noGrp="1"/>
          </p:cNvSpPr>
          <p:nvPr>
            <p:ph type="dt" sz="half" idx="10"/>
          </p:nvPr>
        </p:nvSpPr>
        <p:spPr/>
        <p:txBody>
          <a:bodyPr/>
          <a:lstStyle/>
          <a:p>
            <a:fld id="{11F3CEA4-CBCD-4F26-B08D-B5DC14D96530}" type="datetimeFigureOut">
              <a:rPr lang="en-CA" smtClean="0"/>
              <a:t>2023-06-19</a:t>
            </a:fld>
            <a:endParaRPr lang="en-CA"/>
          </a:p>
        </p:txBody>
      </p:sp>
      <p:sp>
        <p:nvSpPr>
          <p:cNvPr id="6" name="Footer Placeholder 5">
            <a:extLst>
              <a:ext uri="{FF2B5EF4-FFF2-40B4-BE49-F238E27FC236}">
                <a16:creationId xmlns:a16="http://schemas.microsoft.com/office/drawing/2014/main" id="{29AC301F-48DF-4ED1-99FB-0779331F757C}"/>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4710CE9E-5765-4573-9C65-7D2A61497528}"/>
              </a:ext>
            </a:extLst>
          </p:cNvPr>
          <p:cNvSpPr>
            <a:spLocks noGrp="1"/>
          </p:cNvSpPr>
          <p:nvPr>
            <p:ph type="sldNum" sz="quarter" idx="12"/>
          </p:nvPr>
        </p:nvSpPr>
        <p:spPr/>
        <p:txBody>
          <a:bodyPr/>
          <a:lstStyle/>
          <a:p>
            <a:fld id="{8BCDF5F6-9698-4176-951F-B498C7AEE22F}" type="slidenum">
              <a:rPr lang="en-CA" smtClean="0"/>
              <a:t>‹#›</a:t>
            </a:fld>
            <a:endParaRPr lang="en-CA"/>
          </a:p>
        </p:txBody>
      </p:sp>
    </p:spTree>
    <p:extLst>
      <p:ext uri="{BB962C8B-B14F-4D97-AF65-F5344CB8AC3E}">
        <p14:creationId xmlns:p14="http://schemas.microsoft.com/office/powerpoint/2010/main" val="22283411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6C2547-72D3-44D5-B333-B767692F876D}"/>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71B082C4-0045-4E68-B830-8EF0AD4AF2E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B63D3FB-FD31-4976-B974-89A8483AFA4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67EACAA7-BF34-493A-9166-54E2517D5DC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B3698E8-14CD-4166-8483-C8539BDA3538}"/>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212DEF9E-9CE5-4E93-91EA-87928305BF80}"/>
              </a:ext>
            </a:extLst>
          </p:cNvPr>
          <p:cNvSpPr>
            <a:spLocks noGrp="1"/>
          </p:cNvSpPr>
          <p:nvPr>
            <p:ph type="dt" sz="half" idx="10"/>
          </p:nvPr>
        </p:nvSpPr>
        <p:spPr/>
        <p:txBody>
          <a:bodyPr/>
          <a:lstStyle/>
          <a:p>
            <a:fld id="{11F3CEA4-CBCD-4F26-B08D-B5DC14D96530}" type="datetimeFigureOut">
              <a:rPr lang="en-CA" smtClean="0"/>
              <a:t>2023-06-19</a:t>
            </a:fld>
            <a:endParaRPr lang="en-CA"/>
          </a:p>
        </p:txBody>
      </p:sp>
      <p:sp>
        <p:nvSpPr>
          <p:cNvPr id="8" name="Footer Placeholder 7">
            <a:extLst>
              <a:ext uri="{FF2B5EF4-FFF2-40B4-BE49-F238E27FC236}">
                <a16:creationId xmlns:a16="http://schemas.microsoft.com/office/drawing/2014/main" id="{395E3AFD-BCD9-406F-847D-49083D623947}"/>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75165F78-5E40-45AD-A4AF-D32F28526A7D}"/>
              </a:ext>
            </a:extLst>
          </p:cNvPr>
          <p:cNvSpPr>
            <a:spLocks noGrp="1"/>
          </p:cNvSpPr>
          <p:nvPr>
            <p:ph type="sldNum" sz="quarter" idx="12"/>
          </p:nvPr>
        </p:nvSpPr>
        <p:spPr/>
        <p:txBody>
          <a:bodyPr/>
          <a:lstStyle/>
          <a:p>
            <a:fld id="{8BCDF5F6-9698-4176-951F-B498C7AEE22F}" type="slidenum">
              <a:rPr lang="en-CA" smtClean="0"/>
              <a:t>‹#›</a:t>
            </a:fld>
            <a:endParaRPr lang="en-CA"/>
          </a:p>
        </p:txBody>
      </p:sp>
    </p:spTree>
    <p:extLst>
      <p:ext uri="{BB962C8B-B14F-4D97-AF65-F5344CB8AC3E}">
        <p14:creationId xmlns:p14="http://schemas.microsoft.com/office/powerpoint/2010/main" val="34661255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3B1CCB-DFDB-4F5A-8148-EBE8888B2AA0}"/>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CA55A231-4B5E-4CB8-9843-C331DC6D36C9}"/>
              </a:ext>
            </a:extLst>
          </p:cNvPr>
          <p:cNvSpPr>
            <a:spLocks noGrp="1"/>
          </p:cNvSpPr>
          <p:nvPr>
            <p:ph type="dt" sz="half" idx="10"/>
          </p:nvPr>
        </p:nvSpPr>
        <p:spPr/>
        <p:txBody>
          <a:bodyPr/>
          <a:lstStyle/>
          <a:p>
            <a:fld id="{11F3CEA4-CBCD-4F26-B08D-B5DC14D96530}" type="datetimeFigureOut">
              <a:rPr lang="en-CA" smtClean="0"/>
              <a:t>2023-06-19</a:t>
            </a:fld>
            <a:endParaRPr lang="en-CA"/>
          </a:p>
        </p:txBody>
      </p:sp>
      <p:sp>
        <p:nvSpPr>
          <p:cNvPr id="4" name="Footer Placeholder 3">
            <a:extLst>
              <a:ext uri="{FF2B5EF4-FFF2-40B4-BE49-F238E27FC236}">
                <a16:creationId xmlns:a16="http://schemas.microsoft.com/office/drawing/2014/main" id="{5F72A61A-970E-4C1A-9E28-A497D4F82A4B}"/>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D80CE4EB-74CB-444D-BA78-48137933340E}"/>
              </a:ext>
            </a:extLst>
          </p:cNvPr>
          <p:cNvSpPr>
            <a:spLocks noGrp="1"/>
          </p:cNvSpPr>
          <p:nvPr>
            <p:ph type="sldNum" sz="quarter" idx="12"/>
          </p:nvPr>
        </p:nvSpPr>
        <p:spPr/>
        <p:txBody>
          <a:bodyPr/>
          <a:lstStyle/>
          <a:p>
            <a:fld id="{8BCDF5F6-9698-4176-951F-B498C7AEE22F}" type="slidenum">
              <a:rPr lang="en-CA" smtClean="0"/>
              <a:t>‹#›</a:t>
            </a:fld>
            <a:endParaRPr lang="en-CA"/>
          </a:p>
        </p:txBody>
      </p:sp>
    </p:spTree>
    <p:extLst>
      <p:ext uri="{BB962C8B-B14F-4D97-AF65-F5344CB8AC3E}">
        <p14:creationId xmlns:p14="http://schemas.microsoft.com/office/powerpoint/2010/main" val="2559512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66DD89A-A532-47D2-8C89-3BD0134AB1DA}"/>
              </a:ext>
            </a:extLst>
          </p:cNvPr>
          <p:cNvSpPr>
            <a:spLocks noGrp="1"/>
          </p:cNvSpPr>
          <p:nvPr>
            <p:ph type="dt" sz="half" idx="10"/>
          </p:nvPr>
        </p:nvSpPr>
        <p:spPr/>
        <p:txBody>
          <a:bodyPr/>
          <a:lstStyle/>
          <a:p>
            <a:fld id="{11F3CEA4-CBCD-4F26-B08D-B5DC14D96530}" type="datetimeFigureOut">
              <a:rPr lang="en-CA" smtClean="0"/>
              <a:t>2023-06-19</a:t>
            </a:fld>
            <a:endParaRPr lang="en-CA"/>
          </a:p>
        </p:txBody>
      </p:sp>
      <p:sp>
        <p:nvSpPr>
          <p:cNvPr id="3" name="Footer Placeholder 2">
            <a:extLst>
              <a:ext uri="{FF2B5EF4-FFF2-40B4-BE49-F238E27FC236}">
                <a16:creationId xmlns:a16="http://schemas.microsoft.com/office/drawing/2014/main" id="{A3C2F013-B5F1-4FFE-979D-A5197323CCD6}"/>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BF66B048-DC6F-44EF-AA34-E6C74D4A3E7B}"/>
              </a:ext>
            </a:extLst>
          </p:cNvPr>
          <p:cNvSpPr>
            <a:spLocks noGrp="1"/>
          </p:cNvSpPr>
          <p:nvPr>
            <p:ph type="sldNum" sz="quarter" idx="12"/>
          </p:nvPr>
        </p:nvSpPr>
        <p:spPr/>
        <p:txBody>
          <a:bodyPr/>
          <a:lstStyle/>
          <a:p>
            <a:fld id="{8BCDF5F6-9698-4176-951F-B498C7AEE22F}" type="slidenum">
              <a:rPr lang="en-CA" smtClean="0"/>
              <a:t>‹#›</a:t>
            </a:fld>
            <a:endParaRPr lang="en-CA"/>
          </a:p>
        </p:txBody>
      </p:sp>
    </p:spTree>
    <p:extLst>
      <p:ext uri="{BB962C8B-B14F-4D97-AF65-F5344CB8AC3E}">
        <p14:creationId xmlns:p14="http://schemas.microsoft.com/office/powerpoint/2010/main" val="33201920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884464-0E3E-48FF-9CC1-96C3B09099B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D1951482-19A6-4234-90CC-D99D3AB9851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F842BF01-32DD-45F2-9316-0810046030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1D022D9-BCB2-4A48-B578-2D236EA384FD}"/>
              </a:ext>
            </a:extLst>
          </p:cNvPr>
          <p:cNvSpPr>
            <a:spLocks noGrp="1"/>
          </p:cNvSpPr>
          <p:nvPr>
            <p:ph type="dt" sz="half" idx="10"/>
          </p:nvPr>
        </p:nvSpPr>
        <p:spPr/>
        <p:txBody>
          <a:bodyPr/>
          <a:lstStyle/>
          <a:p>
            <a:fld id="{11F3CEA4-CBCD-4F26-B08D-B5DC14D96530}" type="datetimeFigureOut">
              <a:rPr lang="en-CA" smtClean="0"/>
              <a:t>2023-06-19</a:t>
            </a:fld>
            <a:endParaRPr lang="en-CA"/>
          </a:p>
        </p:txBody>
      </p:sp>
      <p:sp>
        <p:nvSpPr>
          <p:cNvPr id="6" name="Footer Placeholder 5">
            <a:extLst>
              <a:ext uri="{FF2B5EF4-FFF2-40B4-BE49-F238E27FC236}">
                <a16:creationId xmlns:a16="http://schemas.microsoft.com/office/drawing/2014/main" id="{BB0ADF47-D04E-4B7C-A3A1-6665BC4AF351}"/>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8590D315-8CD8-4123-8AD9-4E44E976F1FF}"/>
              </a:ext>
            </a:extLst>
          </p:cNvPr>
          <p:cNvSpPr>
            <a:spLocks noGrp="1"/>
          </p:cNvSpPr>
          <p:nvPr>
            <p:ph type="sldNum" sz="quarter" idx="12"/>
          </p:nvPr>
        </p:nvSpPr>
        <p:spPr/>
        <p:txBody>
          <a:bodyPr/>
          <a:lstStyle/>
          <a:p>
            <a:fld id="{8BCDF5F6-9698-4176-951F-B498C7AEE22F}" type="slidenum">
              <a:rPr lang="en-CA" smtClean="0"/>
              <a:t>‹#›</a:t>
            </a:fld>
            <a:endParaRPr lang="en-CA"/>
          </a:p>
        </p:txBody>
      </p:sp>
    </p:spTree>
    <p:extLst>
      <p:ext uri="{BB962C8B-B14F-4D97-AF65-F5344CB8AC3E}">
        <p14:creationId xmlns:p14="http://schemas.microsoft.com/office/powerpoint/2010/main" val="31380066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07443A-C36D-471C-A465-DD892238CD9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9A39710E-714F-42DE-9F96-00EE48C6ED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A85A6536-3746-49B1-9CE0-4608828EB1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E8C458A-07D5-40AD-AD97-9913C20DF95C}"/>
              </a:ext>
            </a:extLst>
          </p:cNvPr>
          <p:cNvSpPr>
            <a:spLocks noGrp="1"/>
          </p:cNvSpPr>
          <p:nvPr>
            <p:ph type="dt" sz="half" idx="10"/>
          </p:nvPr>
        </p:nvSpPr>
        <p:spPr/>
        <p:txBody>
          <a:bodyPr/>
          <a:lstStyle/>
          <a:p>
            <a:fld id="{11F3CEA4-CBCD-4F26-B08D-B5DC14D96530}" type="datetimeFigureOut">
              <a:rPr lang="en-CA" smtClean="0"/>
              <a:t>2023-06-19</a:t>
            </a:fld>
            <a:endParaRPr lang="en-CA"/>
          </a:p>
        </p:txBody>
      </p:sp>
      <p:sp>
        <p:nvSpPr>
          <p:cNvPr id="6" name="Footer Placeholder 5">
            <a:extLst>
              <a:ext uri="{FF2B5EF4-FFF2-40B4-BE49-F238E27FC236}">
                <a16:creationId xmlns:a16="http://schemas.microsoft.com/office/drawing/2014/main" id="{F9ED9163-62AE-44C7-B330-213647CB12C6}"/>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6093C1D1-D0A7-42FB-9684-561F45DB325D}"/>
              </a:ext>
            </a:extLst>
          </p:cNvPr>
          <p:cNvSpPr>
            <a:spLocks noGrp="1"/>
          </p:cNvSpPr>
          <p:nvPr>
            <p:ph type="sldNum" sz="quarter" idx="12"/>
          </p:nvPr>
        </p:nvSpPr>
        <p:spPr/>
        <p:txBody>
          <a:bodyPr/>
          <a:lstStyle/>
          <a:p>
            <a:fld id="{8BCDF5F6-9698-4176-951F-B498C7AEE22F}" type="slidenum">
              <a:rPr lang="en-CA" smtClean="0"/>
              <a:t>‹#›</a:t>
            </a:fld>
            <a:endParaRPr lang="en-CA"/>
          </a:p>
        </p:txBody>
      </p:sp>
    </p:spTree>
    <p:extLst>
      <p:ext uri="{BB962C8B-B14F-4D97-AF65-F5344CB8AC3E}">
        <p14:creationId xmlns:p14="http://schemas.microsoft.com/office/powerpoint/2010/main" val="40291765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F3B49CA-829F-4D40-A295-9685ED1A007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23802969-B38C-4687-82B2-6ACFC7B3F2D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CE3D3235-C1C8-4221-B583-85038212D4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F3CEA4-CBCD-4F26-B08D-B5DC14D96530}" type="datetimeFigureOut">
              <a:rPr lang="en-CA" smtClean="0"/>
              <a:t>2023-06-19</a:t>
            </a:fld>
            <a:endParaRPr lang="en-CA"/>
          </a:p>
        </p:txBody>
      </p:sp>
      <p:sp>
        <p:nvSpPr>
          <p:cNvPr id="5" name="Footer Placeholder 4">
            <a:extLst>
              <a:ext uri="{FF2B5EF4-FFF2-40B4-BE49-F238E27FC236}">
                <a16:creationId xmlns:a16="http://schemas.microsoft.com/office/drawing/2014/main" id="{1DBB6F83-E49D-41DD-BFFF-16D750BD30C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84A55630-706B-493D-8942-7400E4B315F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CDF5F6-9698-4176-951F-B498C7AEE22F}" type="slidenum">
              <a:rPr lang="en-CA" smtClean="0"/>
              <a:t>‹#›</a:t>
            </a:fld>
            <a:endParaRPr lang="en-CA"/>
          </a:p>
        </p:txBody>
      </p:sp>
    </p:spTree>
    <p:extLst>
      <p:ext uri="{BB962C8B-B14F-4D97-AF65-F5344CB8AC3E}">
        <p14:creationId xmlns:p14="http://schemas.microsoft.com/office/powerpoint/2010/main" val="34157057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6.emf"/><Relationship Id="rId5" Type="http://schemas.openxmlformats.org/officeDocument/2006/relationships/image" Target="../media/image25.emf"/><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5.png"/><Relationship Id="rId7" Type="http://schemas.openxmlformats.org/officeDocument/2006/relationships/image" Target="../media/image33.jpg"/><Relationship Id="rId12" Type="http://schemas.openxmlformats.org/officeDocument/2006/relationships/image" Target="../media/image24.png"/><Relationship Id="rId2" Type="http://schemas.openxmlformats.org/officeDocument/2006/relationships/image" Target="../media/image29.jpg"/><Relationship Id="rId1" Type="http://schemas.openxmlformats.org/officeDocument/2006/relationships/slideLayout" Target="../slideLayouts/slideLayout2.xml"/><Relationship Id="rId6" Type="http://schemas.openxmlformats.org/officeDocument/2006/relationships/image" Target="../media/image32.emf"/><Relationship Id="rId11" Type="http://schemas.openxmlformats.org/officeDocument/2006/relationships/image" Target="../media/image34.png"/><Relationship Id="rId5" Type="http://schemas.openxmlformats.org/officeDocument/2006/relationships/image" Target="../media/image31.jpg"/><Relationship Id="rId10" Type="http://schemas.openxmlformats.org/officeDocument/2006/relationships/image" Target="../media/image22.png"/><Relationship Id="rId4" Type="http://schemas.openxmlformats.org/officeDocument/2006/relationships/image" Target="../media/image30.png"/><Relationship Id="rId9" Type="http://schemas.openxmlformats.org/officeDocument/2006/relationships/image" Target="../media/image20.JPG"/></Relationships>
</file>

<file path=ppt/slides/_rels/slide1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2.xml"/><Relationship Id="rId5" Type="http://schemas.openxmlformats.org/officeDocument/2006/relationships/image" Target="../media/image9.emf"/><Relationship Id="rId4" Type="http://schemas.openxmlformats.org/officeDocument/2006/relationships/image" Target="../media/image8.emf"/></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 Id="rId5" Type="http://schemas.openxmlformats.org/officeDocument/2006/relationships/image" Target="../media/image15.emf"/><Relationship Id="rId4" Type="http://schemas.openxmlformats.org/officeDocument/2006/relationships/image" Target="../media/image14.emf"/></Relationships>
</file>

<file path=ppt/slides/_rels/slide8.xml.rels><?xml version="1.0" encoding="UTF-8" standalone="yes"?>
<Relationships xmlns="http://schemas.openxmlformats.org/package/2006/relationships"><Relationship Id="rId3" Type="http://schemas.openxmlformats.org/officeDocument/2006/relationships/customXml" Target="../ink/ink1.xml"/><Relationship Id="rId34" Type="http://schemas.openxmlformats.org/officeDocument/2006/relationships/image" Target="../media/image17.png"/><Relationship Id="rId17" Type="http://schemas.openxmlformats.org/officeDocument/2006/relationships/customXml" Target="../ink/ink3.xml"/><Relationship Id="rId33" Type="http://schemas.openxmlformats.org/officeDocument/2006/relationships/customXml" Target="../ink/ink5.xml"/><Relationship Id="rId38" Type="http://schemas.openxmlformats.org/officeDocument/2006/relationships/image" Target="../media/image20.png"/><Relationship Id="rId2" Type="http://schemas.openxmlformats.org/officeDocument/2006/relationships/image" Target="../media/image16.png"/><Relationship Id="rId16" Type="http://schemas.openxmlformats.org/officeDocument/2006/relationships/image" Target="../media/image8.png"/><Relationship Id="rId1" Type="http://schemas.openxmlformats.org/officeDocument/2006/relationships/slideLayout" Target="../slideLayouts/slideLayout2.xml"/><Relationship Id="rId32" Type="http://schemas.openxmlformats.org/officeDocument/2006/relationships/image" Target="../media/image160.png"/><Relationship Id="rId37" Type="http://schemas.openxmlformats.org/officeDocument/2006/relationships/image" Target="../media/image17.emf"/><Relationship Id="rId15" Type="http://schemas.openxmlformats.org/officeDocument/2006/relationships/customXml" Target="../ink/ink2.xml"/><Relationship Id="rId36" Type="http://schemas.openxmlformats.org/officeDocument/2006/relationships/image" Target="../media/image18.png"/><Relationship Id="rId31" Type="http://schemas.openxmlformats.org/officeDocument/2006/relationships/customXml" Target="../ink/ink4.xml"/><Relationship Id="rId14" Type="http://schemas.openxmlformats.org/officeDocument/2006/relationships/image" Target="../media/image7.png"/><Relationship Id="rId30" Type="http://schemas.openxmlformats.org/officeDocument/2006/relationships/image" Target="../media/image150.png"/><Relationship Id="rId35" Type="http://schemas.openxmlformats.org/officeDocument/2006/relationships/customXml" Target="../ink/ink6.xml"/></Relationships>
</file>

<file path=ppt/slides/_rels/slide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8A4C969-A6E5-43BD-A28C-2493160817AD}"/>
              </a:ext>
            </a:extLst>
          </p:cNvPr>
          <p:cNvPicPr>
            <a:picLocks noChangeAspect="1"/>
          </p:cNvPicPr>
          <p:nvPr/>
        </p:nvPicPr>
        <p:blipFill>
          <a:blip r:embed="rId2"/>
          <a:stretch>
            <a:fillRect/>
          </a:stretch>
        </p:blipFill>
        <p:spPr>
          <a:xfrm>
            <a:off x="234889" y="5833759"/>
            <a:ext cx="11722222" cy="934685"/>
          </a:xfrm>
          <a:prstGeom prst="rect">
            <a:avLst/>
          </a:prstGeom>
        </p:spPr>
      </p:pic>
      <p:pic>
        <p:nvPicPr>
          <p:cNvPr id="7" name="Picture 6">
            <a:extLst>
              <a:ext uri="{FF2B5EF4-FFF2-40B4-BE49-F238E27FC236}">
                <a16:creationId xmlns:a16="http://schemas.microsoft.com/office/drawing/2014/main" id="{41E7C664-35A7-4FB7-9FE8-F5DD7409D977}"/>
              </a:ext>
            </a:extLst>
          </p:cNvPr>
          <p:cNvPicPr>
            <a:picLocks noChangeAspect="1"/>
          </p:cNvPicPr>
          <p:nvPr/>
        </p:nvPicPr>
        <p:blipFill>
          <a:blip r:embed="rId3"/>
          <a:stretch>
            <a:fillRect/>
          </a:stretch>
        </p:blipFill>
        <p:spPr>
          <a:xfrm>
            <a:off x="184665" y="0"/>
            <a:ext cx="11822670" cy="1560135"/>
          </a:xfrm>
          <a:prstGeom prst="rect">
            <a:avLst/>
          </a:prstGeom>
        </p:spPr>
      </p:pic>
      <p:sp>
        <p:nvSpPr>
          <p:cNvPr id="9" name="Title 1">
            <a:extLst>
              <a:ext uri="{FF2B5EF4-FFF2-40B4-BE49-F238E27FC236}">
                <a16:creationId xmlns:a16="http://schemas.microsoft.com/office/drawing/2014/main" id="{18C87006-65F5-4FF8-B45C-08C8B8B10F06}"/>
              </a:ext>
            </a:extLst>
          </p:cNvPr>
          <p:cNvSpPr>
            <a:spLocks noGrp="1"/>
          </p:cNvSpPr>
          <p:nvPr>
            <p:ph type="ctrTitle"/>
          </p:nvPr>
        </p:nvSpPr>
        <p:spPr>
          <a:xfrm>
            <a:off x="1524000" y="931981"/>
            <a:ext cx="9144000" cy="2387600"/>
          </a:xfrm>
        </p:spPr>
        <p:txBody>
          <a:bodyPr/>
          <a:lstStyle/>
          <a:p>
            <a:r>
              <a:rPr lang="en-US" b="1" dirty="0"/>
              <a:t>The liquid deuterium moderator for TUCAN</a:t>
            </a:r>
          </a:p>
        </p:txBody>
      </p:sp>
      <p:sp>
        <p:nvSpPr>
          <p:cNvPr id="10" name="Content Placeholder 2">
            <a:extLst>
              <a:ext uri="{FF2B5EF4-FFF2-40B4-BE49-F238E27FC236}">
                <a16:creationId xmlns:a16="http://schemas.microsoft.com/office/drawing/2014/main" id="{115535D3-C2D2-4799-A4A4-D60A2C056A00}"/>
              </a:ext>
            </a:extLst>
          </p:cNvPr>
          <p:cNvSpPr>
            <a:spLocks noGrp="1"/>
          </p:cNvSpPr>
          <p:nvPr>
            <p:ph type="subTitle" idx="1"/>
          </p:nvPr>
        </p:nvSpPr>
        <p:spPr>
          <a:xfrm>
            <a:off x="1198880" y="3429000"/>
            <a:ext cx="9794240" cy="1655762"/>
          </a:xfrm>
        </p:spPr>
        <p:txBody>
          <a:bodyPr>
            <a:normAutofit/>
          </a:bodyPr>
          <a:lstStyle/>
          <a:p>
            <a:r>
              <a:rPr lang="en-US" b="1" dirty="0"/>
              <a:t>TRIUMF Ultra-Cold Advanced Neutron collaboration</a:t>
            </a:r>
          </a:p>
          <a:p>
            <a:r>
              <a:rPr lang="en-US" dirty="0"/>
              <a:t>Jeff Martin</a:t>
            </a:r>
          </a:p>
          <a:p>
            <a:r>
              <a:rPr lang="en-US" dirty="0"/>
              <a:t>The University of Winnipeg</a:t>
            </a:r>
          </a:p>
        </p:txBody>
      </p:sp>
      <p:pic>
        <p:nvPicPr>
          <p:cNvPr id="1026" name="Picture 2">
            <a:extLst>
              <a:ext uri="{FF2B5EF4-FFF2-40B4-BE49-F238E27FC236}">
                <a16:creationId xmlns:a16="http://schemas.microsoft.com/office/drawing/2014/main" id="{89F14449-B8EA-97CF-D57D-EECC39F63CC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126" y="976835"/>
            <a:ext cx="2019300" cy="4572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A7803D4F-4196-6828-BD09-DF5E6C501E08}"/>
              </a:ext>
            </a:extLst>
          </p:cNvPr>
          <p:cNvSpPr txBox="1"/>
          <p:nvPr/>
        </p:nvSpPr>
        <p:spPr>
          <a:xfrm>
            <a:off x="1198880" y="4726781"/>
            <a:ext cx="10302004" cy="923330"/>
          </a:xfrm>
          <a:prstGeom prst="rect">
            <a:avLst/>
          </a:prstGeom>
          <a:noFill/>
        </p:spPr>
        <p:txBody>
          <a:bodyPr wrap="square">
            <a:spAutoFit/>
          </a:bodyPr>
          <a:lstStyle/>
          <a:p>
            <a:pPr algn="l" fontAlgn="base"/>
            <a:r>
              <a:rPr lang="en-US" b="1" i="0" dirty="0">
                <a:solidFill>
                  <a:srgbClr val="292929"/>
                </a:solidFill>
                <a:effectLst/>
                <a:latin typeface="proxima-nova"/>
              </a:rPr>
              <a:t>Land acknowledgement</a:t>
            </a:r>
          </a:p>
          <a:p>
            <a:pPr algn="l" fontAlgn="base"/>
            <a:r>
              <a:rPr lang="en-US" b="0" i="1" dirty="0">
                <a:solidFill>
                  <a:srgbClr val="292929"/>
                </a:solidFill>
                <a:effectLst/>
                <a:latin typeface="inherit"/>
              </a:rPr>
              <a:t>We acknowledge that we are gathered on ancestral lands, on Treaty One Territory. These lands are the heartland of the Métis people. We acknowledge that our water is sourced from Shoal Lake 40 First Nation.</a:t>
            </a:r>
            <a:endParaRPr lang="en-US" b="0" i="0" dirty="0">
              <a:solidFill>
                <a:srgbClr val="292929"/>
              </a:solidFill>
              <a:effectLst/>
              <a:latin typeface="proxima-nova"/>
            </a:endParaRPr>
          </a:p>
        </p:txBody>
      </p:sp>
      <p:sp>
        <p:nvSpPr>
          <p:cNvPr id="2" name="TextBox 1">
            <a:extLst>
              <a:ext uri="{FF2B5EF4-FFF2-40B4-BE49-F238E27FC236}">
                <a16:creationId xmlns:a16="http://schemas.microsoft.com/office/drawing/2014/main" id="{BF0E284D-4B26-E351-FC72-78A916824F83}"/>
              </a:ext>
            </a:extLst>
          </p:cNvPr>
          <p:cNvSpPr txBox="1"/>
          <p:nvPr/>
        </p:nvSpPr>
        <p:spPr>
          <a:xfrm>
            <a:off x="10069240" y="1669554"/>
            <a:ext cx="1938095" cy="923330"/>
          </a:xfrm>
          <a:prstGeom prst="rect">
            <a:avLst/>
          </a:prstGeom>
          <a:noFill/>
          <a:ln>
            <a:solidFill>
              <a:schemeClr val="tx1"/>
            </a:solidFill>
          </a:ln>
        </p:spPr>
        <p:txBody>
          <a:bodyPr wrap="none" rtlCol="0">
            <a:spAutoFit/>
          </a:bodyPr>
          <a:lstStyle/>
          <a:p>
            <a:pPr algn="ctr"/>
            <a:r>
              <a:rPr lang="en-CA" dirty="0"/>
              <a:t>See also:</a:t>
            </a:r>
          </a:p>
          <a:p>
            <a:pPr algn="ctr"/>
            <a:r>
              <a:rPr lang="en-CA" dirty="0"/>
              <a:t>M. McCrea</a:t>
            </a:r>
            <a:r>
              <a:rPr lang="en-CA"/>
              <a:t>, T2-6</a:t>
            </a:r>
            <a:endParaRPr lang="en-CA" dirty="0"/>
          </a:p>
          <a:p>
            <a:pPr algn="ctr"/>
            <a:r>
              <a:rPr lang="en-CA" dirty="0"/>
              <a:t>S. </a:t>
            </a:r>
            <a:r>
              <a:rPr lang="en-CA" dirty="0" err="1"/>
              <a:t>Vanbergen</a:t>
            </a:r>
            <a:r>
              <a:rPr lang="en-CA" dirty="0"/>
              <a:t>, T4-6</a:t>
            </a:r>
          </a:p>
        </p:txBody>
      </p:sp>
    </p:spTree>
    <p:extLst>
      <p:ext uri="{BB962C8B-B14F-4D97-AF65-F5344CB8AC3E}">
        <p14:creationId xmlns:p14="http://schemas.microsoft.com/office/powerpoint/2010/main" val="9716971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B95A437-5660-9FF2-1229-A8E4FF339A9D}"/>
              </a:ext>
            </a:extLst>
          </p:cNvPr>
          <p:cNvPicPr>
            <a:picLocks noChangeAspect="1"/>
          </p:cNvPicPr>
          <p:nvPr/>
        </p:nvPicPr>
        <p:blipFill rotWithShape="1">
          <a:blip r:embed="rId2"/>
          <a:srcRect l="1" t="6359" r="707"/>
          <a:stretch/>
        </p:blipFill>
        <p:spPr>
          <a:xfrm>
            <a:off x="6481831" y="969454"/>
            <a:ext cx="2824204" cy="5533655"/>
          </a:xfrm>
          <a:prstGeom prst="rect">
            <a:avLst/>
          </a:prstGeom>
        </p:spPr>
      </p:pic>
      <p:sp>
        <p:nvSpPr>
          <p:cNvPr id="2" name="Title 1">
            <a:extLst>
              <a:ext uri="{FF2B5EF4-FFF2-40B4-BE49-F238E27FC236}">
                <a16:creationId xmlns:a16="http://schemas.microsoft.com/office/drawing/2014/main" id="{A91D7791-5C00-4C6E-84EF-54C32FBF0E99}"/>
              </a:ext>
            </a:extLst>
          </p:cNvPr>
          <p:cNvSpPr>
            <a:spLocks noGrp="1"/>
          </p:cNvSpPr>
          <p:nvPr>
            <p:ph type="title"/>
          </p:nvPr>
        </p:nvSpPr>
        <p:spPr>
          <a:xfrm>
            <a:off x="606509" y="198517"/>
            <a:ext cx="6772485" cy="650329"/>
          </a:xfrm>
        </p:spPr>
        <p:txBody>
          <a:bodyPr>
            <a:normAutofit fontScale="90000"/>
          </a:bodyPr>
          <a:lstStyle/>
          <a:p>
            <a:r>
              <a:rPr lang="en-US" sz="3200" dirty="0"/>
              <a:t>LD2 Cryostat – C. Marshall, et al. (TRIUMF)</a:t>
            </a:r>
          </a:p>
        </p:txBody>
      </p:sp>
      <p:sp>
        <p:nvSpPr>
          <p:cNvPr id="3" name="TextBox 2">
            <a:extLst>
              <a:ext uri="{FF2B5EF4-FFF2-40B4-BE49-F238E27FC236}">
                <a16:creationId xmlns:a16="http://schemas.microsoft.com/office/drawing/2014/main" id="{61645114-22D5-3B25-5DCB-F7D0CF217C3B}"/>
              </a:ext>
            </a:extLst>
          </p:cNvPr>
          <p:cNvSpPr txBox="1"/>
          <p:nvPr/>
        </p:nvSpPr>
        <p:spPr>
          <a:xfrm>
            <a:off x="239499" y="848846"/>
            <a:ext cx="4336330" cy="1200329"/>
          </a:xfrm>
          <a:prstGeom prst="rect">
            <a:avLst/>
          </a:prstGeom>
          <a:noFill/>
        </p:spPr>
        <p:txBody>
          <a:bodyPr wrap="square" rtlCol="0">
            <a:spAutoFit/>
          </a:bodyPr>
          <a:lstStyle/>
          <a:p>
            <a:pPr marL="285750" indent="-285750">
              <a:buFontTx/>
              <a:buChar char="-"/>
            </a:pPr>
            <a:r>
              <a:rPr lang="en-CA" dirty="0"/>
              <a:t>Expert review of the LD2 system - Completed </a:t>
            </a:r>
            <a:r>
              <a:rPr lang="en-CA" b="1" dirty="0"/>
              <a:t>Oct 2022.</a:t>
            </a:r>
            <a:endParaRPr lang="en-CA" dirty="0"/>
          </a:p>
          <a:p>
            <a:pPr marL="285750" indent="-285750">
              <a:buFontTx/>
              <a:buChar char="-"/>
            </a:pPr>
            <a:r>
              <a:rPr lang="en-CA" dirty="0"/>
              <a:t>Detailed drawings are now complete.</a:t>
            </a:r>
          </a:p>
          <a:p>
            <a:pPr marL="285750" indent="-285750">
              <a:buFontTx/>
              <a:buChar char="-"/>
            </a:pPr>
            <a:r>
              <a:rPr lang="en-CA" dirty="0"/>
              <a:t>Many parts starting to come together.</a:t>
            </a:r>
          </a:p>
        </p:txBody>
      </p:sp>
      <p:sp>
        <p:nvSpPr>
          <p:cNvPr id="5" name="TextBox 4">
            <a:extLst>
              <a:ext uri="{FF2B5EF4-FFF2-40B4-BE49-F238E27FC236}">
                <a16:creationId xmlns:a16="http://schemas.microsoft.com/office/drawing/2014/main" id="{6408C0A0-9CB9-073C-3BEB-2EF5A67FF131}"/>
              </a:ext>
            </a:extLst>
          </p:cNvPr>
          <p:cNvSpPr txBox="1"/>
          <p:nvPr/>
        </p:nvSpPr>
        <p:spPr>
          <a:xfrm>
            <a:off x="10694294" y="4819029"/>
            <a:ext cx="1151433" cy="923330"/>
          </a:xfrm>
          <a:prstGeom prst="rect">
            <a:avLst/>
          </a:prstGeom>
          <a:noFill/>
        </p:spPr>
        <p:txBody>
          <a:bodyPr wrap="square">
            <a:spAutoFit/>
          </a:bodyPr>
          <a:lstStyle/>
          <a:p>
            <a:r>
              <a:rPr lang="en-CA" dirty="0"/>
              <a:t>LD2 Heat exchanger section</a:t>
            </a:r>
          </a:p>
        </p:txBody>
      </p:sp>
      <p:pic>
        <p:nvPicPr>
          <p:cNvPr id="10" name="Picture 9" descr="A close-up of a machine&#10;&#10;Description automatically generated with medium confidence">
            <a:extLst>
              <a:ext uri="{FF2B5EF4-FFF2-40B4-BE49-F238E27FC236}">
                <a16:creationId xmlns:a16="http://schemas.microsoft.com/office/drawing/2014/main" id="{9B5AACF3-CBB6-1558-4B06-90B1910CDC7A}"/>
              </a:ext>
            </a:extLst>
          </p:cNvPr>
          <p:cNvPicPr>
            <a:picLocks noChangeAspect="1"/>
          </p:cNvPicPr>
          <p:nvPr/>
        </p:nvPicPr>
        <p:blipFill>
          <a:blip r:embed="rId3"/>
          <a:stretch>
            <a:fillRect/>
          </a:stretch>
        </p:blipFill>
        <p:spPr>
          <a:xfrm>
            <a:off x="9543588" y="993789"/>
            <a:ext cx="2354580" cy="3825240"/>
          </a:xfrm>
          <a:prstGeom prst="rect">
            <a:avLst/>
          </a:prstGeom>
        </p:spPr>
      </p:pic>
      <p:pic>
        <p:nvPicPr>
          <p:cNvPr id="18" name="Picture 17">
            <a:extLst>
              <a:ext uri="{FF2B5EF4-FFF2-40B4-BE49-F238E27FC236}">
                <a16:creationId xmlns:a16="http://schemas.microsoft.com/office/drawing/2014/main" id="{ED2DC064-CDCF-4B2D-9591-4DB11DCC2A1D}"/>
              </a:ext>
            </a:extLst>
          </p:cNvPr>
          <p:cNvPicPr>
            <a:picLocks noChangeAspect="1"/>
          </p:cNvPicPr>
          <p:nvPr/>
        </p:nvPicPr>
        <p:blipFill>
          <a:blip r:embed="rId4"/>
          <a:stretch>
            <a:fillRect/>
          </a:stretch>
        </p:blipFill>
        <p:spPr>
          <a:xfrm>
            <a:off x="531662" y="3154211"/>
            <a:ext cx="2836900" cy="212648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9" name="TextBox 18">
            <a:extLst>
              <a:ext uri="{FF2B5EF4-FFF2-40B4-BE49-F238E27FC236}">
                <a16:creationId xmlns:a16="http://schemas.microsoft.com/office/drawing/2014/main" id="{5017E587-8A3C-4320-95FF-1051A6C45563}"/>
              </a:ext>
            </a:extLst>
          </p:cNvPr>
          <p:cNvSpPr txBox="1"/>
          <p:nvPr/>
        </p:nvSpPr>
        <p:spPr>
          <a:xfrm>
            <a:off x="353249" y="2507880"/>
            <a:ext cx="3017275" cy="646331"/>
          </a:xfrm>
          <a:prstGeom prst="rect">
            <a:avLst/>
          </a:prstGeom>
          <a:noFill/>
        </p:spPr>
        <p:txBody>
          <a:bodyPr wrap="square" rtlCol="0">
            <a:spAutoFit/>
          </a:bodyPr>
          <a:lstStyle/>
          <a:p>
            <a:r>
              <a:rPr lang="en-CA" dirty="0"/>
              <a:t>D2 storage tank installed October 2022</a:t>
            </a:r>
          </a:p>
        </p:txBody>
      </p:sp>
      <p:sp>
        <p:nvSpPr>
          <p:cNvPr id="4" name="TextBox 3">
            <a:extLst>
              <a:ext uri="{FF2B5EF4-FFF2-40B4-BE49-F238E27FC236}">
                <a16:creationId xmlns:a16="http://schemas.microsoft.com/office/drawing/2014/main" id="{3EDADB8D-59CF-D588-2D52-01DE2DCCE397}"/>
              </a:ext>
            </a:extLst>
          </p:cNvPr>
          <p:cNvSpPr txBox="1"/>
          <p:nvPr/>
        </p:nvSpPr>
        <p:spPr>
          <a:xfrm>
            <a:off x="8783977" y="5256207"/>
            <a:ext cx="1151433" cy="923330"/>
          </a:xfrm>
          <a:prstGeom prst="rect">
            <a:avLst/>
          </a:prstGeom>
          <a:noFill/>
        </p:spPr>
        <p:txBody>
          <a:bodyPr wrap="square">
            <a:spAutoFit/>
          </a:bodyPr>
          <a:lstStyle/>
          <a:p>
            <a:r>
              <a:rPr lang="en-CA" dirty="0"/>
              <a:t>LD2 cryostat assembly</a:t>
            </a:r>
          </a:p>
        </p:txBody>
      </p:sp>
      <p:pic>
        <p:nvPicPr>
          <p:cNvPr id="7" name="Picture 6">
            <a:extLst>
              <a:ext uri="{FF2B5EF4-FFF2-40B4-BE49-F238E27FC236}">
                <a16:creationId xmlns:a16="http://schemas.microsoft.com/office/drawing/2014/main" id="{67FFF2A4-9951-FB4B-7765-F9DDF8CC5F6A}"/>
              </a:ext>
            </a:extLst>
          </p:cNvPr>
          <p:cNvPicPr>
            <a:picLocks noChangeAspect="1"/>
          </p:cNvPicPr>
          <p:nvPr/>
        </p:nvPicPr>
        <p:blipFill>
          <a:blip r:embed="rId5"/>
          <a:stretch>
            <a:fillRect/>
          </a:stretch>
        </p:blipFill>
        <p:spPr>
          <a:xfrm>
            <a:off x="3515639" y="3951449"/>
            <a:ext cx="3155866" cy="2476915"/>
          </a:xfrm>
          <a:prstGeom prst="rect">
            <a:avLst/>
          </a:prstGeom>
        </p:spPr>
      </p:pic>
      <p:sp>
        <p:nvSpPr>
          <p:cNvPr id="8" name="TextBox 7">
            <a:extLst>
              <a:ext uri="{FF2B5EF4-FFF2-40B4-BE49-F238E27FC236}">
                <a16:creationId xmlns:a16="http://schemas.microsoft.com/office/drawing/2014/main" id="{D72AB373-BF65-7E9D-5DBF-A2ADA81ADDFF}"/>
              </a:ext>
            </a:extLst>
          </p:cNvPr>
          <p:cNvSpPr txBox="1"/>
          <p:nvPr/>
        </p:nvSpPr>
        <p:spPr>
          <a:xfrm flipH="1">
            <a:off x="4299406" y="6488668"/>
            <a:ext cx="2183475" cy="369332"/>
          </a:xfrm>
          <a:prstGeom prst="rect">
            <a:avLst/>
          </a:prstGeom>
          <a:noFill/>
        </p:spPr>
        <p:txBody>
          <a:bodyPr wrap="square" rtlCol="0">
            <a:spAutoFit/>
          </a:bodyPr>
          <a:lstStyle/>
          <a:p>
            <a:r>
              <a:rPr lang="en-CA" dirty="0"/>
              <a:t>Gas handling design</a:t>
            </a:r>
          </a:p>
        </p:txBody>
      </p:sp>
      <p:pic>
        <p:nvPicPr>
          <p:cNvPr id="12" name="Picture 11">
            <a:extLst>
              <a:ext uri="{FF2B5EF4-FFF2-40B4-BE49-F238E27FC236}">
                <a16:creationId xmlns:a16="http://schemas.microsoft.com/office/drawing/2014/main" id="{A155E43C-EF58-C0E7-8B47-6202B9A5EF15}"/>
              </a:ext>
            </a:extLst>
          </p:cNvPr>
          <p:cNvPicPr>
            <a:picLocks noChangeAspect="1"/>
          </p:cNvPicPr>
          <p:nvPr/>
        </p:nvPicPr>
        <p:blipFill rotWithShape="1">
          <a:blip r:embed="rId6"/>
          <a:srcRect l="1337" r="20931"/>
          <a:stretch/>
        </p:blipFill>
        <p:spPr>
          <a:xfrm>
            <a:off x="4455041" y="969454"/>
            <a:ext cx="1850065" cy="2743452"/>
          </a:xfrm>
          <a:prstGeom prst="rect">
            <a:avLst/>
          </a:prstGeom>
        </p:spPr>
      </p:pic>
      <p:sp>
        <p:nvSpPr>
          <p:cNvPr id="16" name="TextBox 15">
            <a:extLst>
              <a:ext uri="{FF2B5EF4-FFF2-40B4-BE49-F238E27FC236}">
                <a16:creationId xmlns:a16="http://schemas.microsoft.com/office/drawing/2014/main" id="{26933051-5A4B-3430-A1F2-EEF469E11DE4}"/>
              </a:ext>
            </a:extLst>
          </p:cNvPr>
          <p:cNvSpPr txBox="1"/>
          <p:nvPr/>
        </p:nvSpPr>
        <p:spPr>
          <a:xfrm flipH="1">
            <a:off x="3566498" y="2769673"/>
            <a:ext cx="954825" cy="923330"/>
          </a:xfrm>
          <a:prstGeom prst="rect">
            <a:avLst/>
          </a:prstGeom>
          <a:noFill/>
        </p:spPr>
        <p:txBody>
          <a:bodyPr wrap="square" rtlCol="0">
            <a:spAutoFit/>
          </a:bodyPr>
          <a:lstStyle/>
          <a:p>
            <a:pPr algn="r"/>
            <a:r>
              <a:rPr lang="en-CA" dirty="0"/>
              <a:t>LD2 purifier design</a:t>
            </a:r>
          </a:p>
        </p:txBody>
      </p:sp>
    </p:spTree>
    <p:extLst>
      <p:ext uri="{BB962C8B-B14F-4D97-AF65-F5344CB8AC3E}">
        <p14:creationId xmlns:p14="http://schemas.microsoft.com/office/powerpoint/2010/main" val="30174034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4D58F1-BD30-07F0-CF88-3A4D4167E2EC}"/>
              </a:ext>
            </a:extLst>
          </p:cNvPr>
          <p:cNvSpPr>
            <a:spLocks noGrp="1"/>
          </p:cNvSpPr>
          <p:nvPr>
            <p:ph type="title"/>
          </p:nvPr>
        </p:nvSpPr>
        <p:spPr/>
        <p:txBody>
          <a:bodyPr/>
          <a:lstStyle/>
          <a:p>
            <a:r>
              <a:rPr lang="en-CA" dirty="0"/>
              <a:t>Summary and final thoughts</a:t>
            </a:r>
          </a:p>
        </p:txBody>
      </p:sp>
      <p:sp>
        <p:nvSpPr>
          <p:cNvPr id="3" name="Content Placeholder 2">
            <a:extLst>
              <a:ext uri="{FF2B5EF4-FFF2-40B4-BE49-F238E27FC236}">
                <a16:creationId xmlns:a16="http://schemas.microsoft.com/office/drawing/2014/main" id="{F8D7C52C-9569-9531-557A-34B28FD7F34D}"/>
              </a:ext>
            </a:extLst>
          </p:cNvPr>
          <p:cNvSpPr>
            <a:spLocks noGrp="1"/>
          </p:cNvSpPr>
          <p:nvPr>
            <p:ph idx="1"/>
          </p:nvPr>
        </p:nvSpPr>
        <p:spPr/>
        <p:txBody>
          <a:bodyPr/>
          <a:lstStyle/>
          <a:p>
            <a:r>
              <a:rPr lang="en-CA" dirty="0"/>
              <a:t>The TUCAN source needs a large flux of 1 </a:t>
            </a:r>
            <a:r>
              <a:rPr lang="en-CA" dirty="0" err="1"/>
              <a:t>meV</a:t>
            </a:r>
            <a:r>
              <a:rPr lang="en-CA" dirty="0"/>
              <a:t> neutrons, so that they can </a:t>
            </a:r>
            <a:r>
              <a:rPr lang="en-CA" dirty="0" err="1"/>
              <a:t>downscatter</a:t>
            </a:r>
            <a:r>
              <a:rPr lang="en-CA" dirty="0"/>
              <a:t> in superfluid helium and become ultracold.</a:t>
            </a:r>
          </a:p>
          <a:p>
            <a:r>
              <a:rPr lang="en-CA" dirty="0"/>
              <a:t>An LD</a:t>
            </a:r>
            <a:r>
              <a:rPr lang="en-CA" baseline="-25000" dirty="0"/>
              <a:t>2</a:t>
            </a:r>
            <a:r>
              <a:rPr lang="en-CA" dirty="0"/>
              <a:t> moderator at 20 K has been optimized to provide the 1 </a:t>
            </a:r>
            <a:r>
              <a:rPr lang="en-CA" dirty="0" err="1"/>
              <a:t>meV</a:t>
            </a:r>
            <a:r>
              <a:rPr lang="en-CA" dirty="0"/>
              <a:t> neutrons.</a:t>
            </a:r>
          </a:p>
          <a:p>
            <a:r>
              <a:rPr lang="en-CA" dirty="0"/>
              <a:t>The system relies on a thermosyphon design to cool the LD</a:t>
            </a:r>
            <a:r>
              <a:rPr lang="en-CA" baseline="-25000" dirty="0"/>
              <a:t>2</a:t>
            </a:r>
            <a:r>
              <a:rPr lang="en-CA" dirty="0"/>
              <a:t>.</a:t>
            </a:r>
          </a:p>
          <a:p>
            <a:r>
              <a:rPr lang="en-CA" dirty="0"/>
              <a:t>The technical design of the LD</a:t>
            </a:r>
            <a:r>
              <a:rPr lang="en-CA" baseline="-25000" dirty="0"/>
              <a:t>2</a:t>
            </a:r>
            <a:r>
              <a:rPr lang="en-CA" dirty="0"/>
              <a:t> moderator is nearing completion, with the component pieces (cryostat, heat exchanger, purifier, …) being prepared for construction.</a:t>
            </a:r>
          </a:p>
          <a:p>
            <a:r>
              <a:rPr lang="en-CA" dirty="0"/>
              <a:t>The LD</a:t>
            </a:r>
            <a:r>
              <a:rPr lang="en-CA" baseline="-25000" dirty="0"/>
              <a:t>2</a:t>
            </a:r>
            <a:r>
              <a:rPr lang="en-CA" dirty="0"/>
              <a:t> system will be completed in 2024.</a:t>
            </a:r>
          </a:p>
        </p:txBody>
      </p:sp>
    </p:spTree>
    <p:extLst>
      <p:ext uri="{BB962C8B-B14F-4D97-AF65-F5344CB8AC3E}">
        <p14:creationId xmlns:p14="http://schemas.microsoft.com/office/powerpoint/2010/main" val="100580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C9092B-E8AB-4103-B2DA-AF8BE155AD52}"/>
              </a:ext>
            </a:extLst>
          </p:cNvPr>
          <p:cNvSpPr>
            <a:spLocks noGrp="1"/>
          </p:cNvSpPr>
          <p:nvPr>
            <p:ph type="title"/>
          </p:nvPr>
        </p:nvSpPr>
        <p:spPr>
          <a:xfrm>
            <a:off x="838200" y="365125"/>
            <a:ext cx="8560324" cy="1325563"/>
          </a:xfrm>
        </p:spPr>
        <p:txBody>
          <a:bodyPr/>
          <a:lstStyle/>
          <a:p>
            <a:r>
              <a:rPr lang="en-US" dirty="0"/>
              <a:t>Thank you!</a:t>
            </a:r>
          </a:p>
        </p:txBody>
      </p:sp>
      <p:pic>
        <p:nvPicPr>
          <p:cNvPr id="6" name="Content Placeholder 5">
            <a:extLst>
              <a:ext uri="{FF2B5EF4-FFF2-40B4-BE49-F238E27FC236}">
                <a16:creationId xmlns:a16="http://schemas.microsoft.com/office/drawing/2014/main" id="{CCD99EF5-DEB7-4128-B402-CC814A973939}"/>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1140" t="25588" r="11256" b="9830"/>
          <a:stretch/>
        </p:blipFill>
        <p:spPr>
          <a:xfrm>
            <a:off x="661605" y="2213218"/>
            <a:ext cx="10661715" cy="4421171"/>
          </a:xfrm>
        </p:spPr>
      </p:pic>
      <p:pic>
        <p:nvPicPr>
          <p:cNvPr id="7" name="Picture 6">
            <a:extLst>
              <a:ext uri="{FF2B5EF4-FFF2-40B4-BE49-F238E27FC236}">
                <a16:creationId xmlns:a16="http://schemas.microsoft.com/office/drawing/2014/main" id="{08762F5E-3593-4E0F-AB12-7481D2A35931}"/>
              </a:ext>
            </a:extLst>
          </p:cNvPr>
          <p:cNvPicPr>
            <a:picLocks noChangeAspect="1"/>
          </p:cNvPicPr>
          <p:nvPr/>
        </p:nvPicPr>
        <p:blipFill rotWithShape="1">
          <a:blip r:embed="rId3"/>
          <a:srcRect b="30142"/>
          <a:stretch/>
        </p:blipFill>
        <p:spPr>
          <a:xfrm>
            <a:off x="9561810" y="223611"/>
            <a:ext cx="1985566" cy="1905317"/>
          </a:xfrm>
          <a:prstGeom prst="rect">
            <a:avLst/>
          </a:prstGeom>
        </p:spPr>
      </p:pic>
      <p:sp>
        <p:nvSpPr>
          <p:cNvPr id="3" name="Slide Number Placeholder 16">
            <a:extLst>
              <a:ext uri="{FF2B5EF4-FFF2-40B4-BE49-F238E27FC236}">
                <a16:creationId xmlns:a16="http://schemas.microsoft.com/office/drawing/2014/main" id="{9B5BBF63-53B4-66FC-ED87-619B96218ABF}"/>
              </a:ext>
            </a:extLst>
          </p:cNvPr>
          <p:cNvSpPr>
            <a:spLocks noGrp="1"/>
          </p:cNvSpPr>
          <p:nvPr>
            <p:ph type="sldNum" sz="quarter" idx="12"/>
          </p:nvPr>
        </p:nvSpPr>
        <p:spPr>
          <a:xfrm>
            <a:off x="8610600" y="6356350"/>
            <a:ext cx="2743200" cy="365125"/>
          </a:xfrm>
        </p:spPr>
        <p:txBody>
          <a:bodyPr/>
          <a:lstStyle/>
          <a:p>
            <a:fld id="{20ABF8A2-ED3C-470E-BF9F-6B7815943C10}" type="slidenum">
              <a:rPr lang="en-CA" smtClean="0"/>
              <a:t>12</a:t>
            </a:fld>
            <a:endParaRPr lang="en-CA" dirty="0"/>
          </a:p>
        </p:txBody>
      </p:sp>
      <p:sp>
        <p:nvSpPr>
          <p:cNvPr id="5" name="TextBox 4">
            <a:extLst>
              <a:ext uri="{FF2B5EF4-FFF2-40B4-BE49-F238E27FC236}">
                <a16:creationId xmlns:a16="http://schemas.microsoft.com/office/drawing/2014/main" id="{48D3862B-22D0-A954-ABB0-A29F5687A3E0}"/>
              </a:ext>
            </a:extLst>
          </p:cNvPr>
          <p:cNvSpPr txBox="1"/>
          <p:nvPr/>
        </p:nvSpPr>
        <p:spPr>
          <a:xfrm>
            <a:off x="661605" y="1843886"/>
            <a:ext cx="6096000" cy="369332"/>
          </a:xfrm>
          <a:prstGeom prst="rect">
            <a:avLst/>
          </a:prstGeom>
          <a:noFill/>
        </p:spPr>
        <p:txBody>
          <a:bodyPr wrap="square">
            <a:spAutoFit/>
          </a:bodyPr>
          <a:lstStyle/>
          <a:p>
            <a:r>
              <a:rPr lang="en-US" dirty="0"/>
              <a:t>Collaboration meeting January 2023</a:t>
            </a:r>
            <a:endParaRPr lang="en-CA" dirty="0"/>
          </a:p>
        </p:txBody>
      </p:sp>
    </p:spTree>
    <p:extLst>
      <p:ext uri="{BB962C8B-B14F-4D97-AF65-F5344CB8AC3E}">
        <p14:creationId xmlns:p14="http://schemas.microsoft.com/office/powerpoint/2010/main" val="8002859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289549-D053-D813-864E-62FF5C98192C}"/>
              </a:ext>
            </a:extLst>
          </p:cNvPr>
          <p:cNvSpPr>
            <a:spLocks noGrp="1"/>
          </p:cNvSpPr>
          <p:nvPr>
            <p:ph type="title"/>
          </p:nvPr>
        </p:nvSpPr>
        <p:spPr/>
        <p:txBody>
          <a:bodyPr/>
          <a:lstStyle/>
          <a:p>
            <a:endParaRPr lang="en-CA"/>
          </a:p>
        </p:txBody>
      </p:sp>
      <p:sp>
        <p:nvSpPr>
          <p:cNvPr id="3" name="Content Placeholder 2">
            <a:extLst>
              <a:ext uri="{FF2B5EF4-FFF2-40B4-BE49-F238E27FC236}">
                <a16:creationId xmlns:a16="http://schemas.microsoft.com/office/drawing/2014/main" id="{F9BB914C-E8CF-200D-78F5-6C613F249899}"/>
              </a:ext>
            </a:extLst>
          </p:cNvPr>
          <p:cNvSpPr>
            <a:spLocks noGrp="1"/>
          </p:cNvSpPr>
          <p:nvPr>
            <p:ph idx="1"/>
          </p:nvPr>
        </p:nvSpPr>
        <p:spPr/>
        <p:txBody>
          <a:bodyPr/>
          <a:lstStyle/>
          <a:p>
            <a:endParaRPr lang="en-CA"/>
          </a:p>
        </p:txBody>
      </p:sp>
    </p:spTree>
    <p:extLst>
      <p:ext uri="{BB962C8B-B14F-4D97-AF65-F5344CB8AC3E}">
        <p14:creationId xmlns:p14="http://schemas.microsoft.com/office/powerpoint/2010/main" val="30116439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78AF33-88F7-40FC-A7CC-350903EDA13F}"/>
              </a:ext>
            </a:extLst>
          </p:cNvPr>
          <p:cNvSpPr>
            <a:spLocks noGrp="1"/>
          </p:cNvSpPr>
          <p:nvPr>
            <p:ph type="title"/>
          </p:nvPr>
        </p:nvSpPr>
        <p:spPr>
          <a:xfrm>
            <a:off x="838200" y="365125"/>
            <a:ext cx="8824274" cy="1325563"/>
          </a:xfrm>
        </p:spPr>
        <p:txBody>
          <a:bodyPr/>
          <a:lstStyle/>
          <a:p>
            <a:r>
              <a:rPr lang="en-US" dirty="0"/>
              <a:t>TUCAN source and EDM Experiment</a:t>
            </a:r>
          </a:p>
        </p:txBody>
      </p:sp>
      <p:sp>
        <p:nvSpPr>
          <p:cNvPr id="3" name="Content Placeholder 2">
            <a:extLst>
              <a:ext uri="{FF2B5EF4-FFF2-40B4-BE49-F238E27FC236}">
                <a16:creationId xmlns:a16="http://schemas.microsoft.com/office/drawing/2014/main" id="{145A3A80-3276-472B-B21E-0BFB54CAE0BC}"/>
              </a:ext>
            </a:extLst>
          </p:cNvPr>
          <p:cNvSpPr>
            <a:spLocks noGrp="1"/>
          </p:cNvSpPr>
          <p:nvPr>
            <p:ph idx="1"/>
          </p:nvPr>
        </p:nvSpPr>
        <p:spPr>
          <a:xfrm>
            <a:off x="838199" y="1825625"/>
            <a:ext cx="10596513" cy="4351338"/>
          </a:xfrm>
        </p:spPr>
        <p:txBody>
          <a:bodyPr>
            <a:normAutofit/>
          </a:bodyPr>
          <a:lstStyle/>
          <a:p>
            <a:r>
              <a:rPr lang="en-US" dirty="0"/>
              <a:t>Enable search for neutron EDM with 1 x 10</a:t>
            </a:r>
            <a:r>
              <a:rPr lang="en-US" baseline="30000" dirty="0"/>
              <a:t>-27</a:t>
            </a:r>
            <a:r>
              <a:rPr lang="en-US" dirty="0"/>
              <a:t> </a:t>
            </a:r>
            <a:r>
              <a:rPr lang="en-US" i="1" dirty="0" err="1"/>
              <a:t>e</a:t>
            </a:r>
            <a:r>
              <a:rPr lang="en-US" dirty="0" err="1"/>
              <a:t>cm</a:t>
            </a:r>
            <a:r>
              <a:rPr lang="en-US" dirty="0"/>
              <a:t> precision.</a:t>
            </a:r>
          </a:p>
          <a:p>
            <a:pPr marL="0" indent="0">
              <a:buNone/>
            </a:pPr>
            <a:endParaRPr lang="en-US" dirty="0"/>
          </a:p>
        </p:txBody>
      </p:sp>
      <p:pic>
        <p:nvPicPr>
          <p:cNvPr id="1026" name="Picture 2" descr="https://lh3.googleusercontent.com/pw/AM-JKLXQ9h26Jc2tyPoEvIyDmXs4ZAbcYtpsVdYp7BLFmLi3VVl3qw5HsgrS1V5JP6R0se0Gcp44sVYjYskc5xHE19cML_6d5Q2bPPflkH5R-eIYI7inQ3RxXpzGB3Jon7WO6gCPFH7D9hz5C3rs6TgU15m8=w1083-h866-no?authuser=0">
            <a:extLst>
              <a:ext uri="{FF2B5EF4-FFF2-40B4-BE49-F238E27FC236}">
                <a16:creationId xmlns:a16="http://schemas.microsoft.com/office/drawing/2014/main" id="{D738793E-E47E-4A95-815C-4BD299E6F2F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951" b="15119"/>
          <a:stretch/>
        </p:blipFill>
        <p:spPr bwMode="auto">
          <a:xfrm>
            <a:off x="1433192" y="2514101"/>
            <a:ext cx="9325615" cy="417108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F04371AA-5494-40F7-9B7A-08AD8C7FB359}"/>
              </a:ext>
            </a:extLst>
          </p:cNvPr>
          <p:cNvPicPr>
            <a:picLocks noChangeAspect="1"/>
          </p:cNvPicPr>
          <p:nvPr/>
        </p:nvPicPr>
        <p:blipFill rotWithShape="1">
          <a:blip r:embed="rId3"/>
          <a:srcRect b="30142"/>
          <a:stretch/>
        </p:blipFill>
        <p:spPr>
          <a:xfrm>
            <a:off x="9561810" y="172811"/>
            <a:ext cx="1985566" cy="1905317"/>
          </a:xfrm>
          <a:prstGeom prst="rect">
            <a:avLst/>
          </a:prstGeom>
        </p:spPr>
      </p:pic>
      <p:sp>
        <p:nvSpPr>
          <p:cNvPr id="4" name="TextBox 3">
            <a:extLst>
              <a:ext uri="{FF2B5EF4-FFF2-40B4-BE49-F238E27FC236}">
                <a16:creationId xmlns:a16="http://schemas.microsoft.com/office/drawing/2014/main" id="{EF5CAC8E-2D96-4194-96FC-0838D75504F9}"/>
              </a:ext>
            </a:extLst>
          </p:cNvPr>
          <p:cNvSpPr txBox="1"/>
          <p:nvPr/>
        </p:nvSpPr>
        <p:spPr>
          <a:xfrm>
            <a:off x="3038215" y="2607128"/>
            <a:ext cx="1808106" cy="369332"/>
          </a:xfrm>
          <a:prstGeom prst="rect">
            <a:avLst/>
          </a:prstGeom>
          <a:solidFill>
            <a:srgbClr val="FFFFFF">
              <a:alpha val="87059"/>
            </a:srgbClr>
          </a:solidFill>
        </p:spPr>
        <p:txBody>
          <a:bodyPr wrap="square" rtlCol="0">
            <a:spAutoFit/>
          </a:bodyPr>
          <a:lstStyle/>
          <a:p>
            <a:r>
              <a:rPr lang="en-US" dirty="0"/>
              <a:t>EDM experiment</a:t>
            </a:r>
          </a:p>
        </p:txBody>
      </p:sp>
      <p:sp>
        <p:nvSpPr>
          <p:cNvPr id="7" name="TextBox 6">
            <a:extLst>
              <a:ext uri="{FF2B5EF4-FFF2-40B4-BE49-F238E27FC236}">
                <a16:creationId xmlns:a16="http://schemas.microsoft.com/office/drawing/2014/main" id="{02BC2372-50A9-4760-AE43-3248427768D4}"/>
              </a:ext>
            </a:extLst>
          </p:cNvPr>
          <p:cNvSpPr txBox="1"/>
          <p:nvPr/>
        </p:nvSpPr>
        <p:spPr>
          <a:xfrm>
            <a:off x="8482515" y="2791794"/>
            <a:ext cx="1352365" cy="369332"/>
          </a:xfrm>
          <a:prstGeom prst="rect">
            <a:avLst/>
          </a:prstGeom>
          <a:solidFill>
            <a:srgbClr val="FFFFFF">
              <a:alpha val="87059"/>
            </a:srgbClr>
          </a:solidFill>
        </p:spPr>
        <p:txBody>
          <a:bodyPr wrap="square" rtlCol="0">
            <a:spAutoFit/>
          </a:bodyPr>
          <a:lstStyle/>
          <a:p>
            <a:r>
              <a:rPr lang="en-US" dirty="0"/>
              <a:t>UCN source</a:t>
            </a:r>
          </a:p>
        </p:txBody>
      </p:sp>
      <p:sp>
        <p:nvSpPr>
          <p:cNvPr id="8" name="TextBox 7">
            <a:extLst>
              <a:ext uri="{FF2B5EF4-FFF2-40B4-BE49-F238E27FC236}">
                <a16:creationId xmlns:a16="http://schemas.microsoft.com/office/drawing/2014/main" id="{FDE69DA6-8AF0-4EE1-90D1-3A37BCE6C913}"/>
              </a:ext>
            </a:extLst>
          </p:cNvPr>
          <p:cNvSpPr txBox="1"/>
          <p:nvPr/>
        </p:nvSpPr>
        <p:spPr>
          <a:xfrm>
            <a:off x="7447279" y="6311900"/>
            <a:ext cx="3311527" cy="373289"/>
          </a:xfrm>
          <a:prstGeom prst="rect">
            <a:avLst/>
          </a:prstGeom>
          <a:solidFill>
            <a:srgbClr val="FFFFFF">
              <a:alpha val="87059"/>
            </a:srgbClr>
          </a:solidFill>
        </p:spPr>
        <p:txBody>
          <a:bodyPr wrap="square" rtlCol="0">
            <a:spAutoFit/>
          </a:bodyPr>
          <a:lstStyle/>
          <a:p>
            <a:r>
              <a:rPr lang="en-US" dirty="0"/>
              <a:t>View of future facility at TRIUMF</a:t>
            </a:r>
          </a:p>
        </p:txBody>
      </p:sp>
      <p:cxnSp>
        <p:nvCxnSpPr>
          <p:cNvPr id="9" name="Straight Arrow Connector 8">
            <a:extLst>
              <a:ext uri="{FF2B5EF4-FFF2-40B4-BE49-F238E27FC236}">
                <a16:creationId xmlns:a16="http://schemas.microsoft.com/office/drawing/2014/main" id="{A542E31E-166E-2D2E-06F4-4E989A7E6159}"/>
              </a:ext>
            </a:extLst>
          </p:cNvPr>
          <p:cNvCxnSpPr/>
          <p:nvPr/>
        </p:nvCxnSpPr>
        <p:spPr>
          <a:xfrm>
            <a:off x="2936240" y="6176963"/>
            <a:ext cx="1798320" cy="0"/>
          </a:xfrm>
          <a:prstGeom prst="straightConnector1">
            <a:avLst/>
          </a:prstGeom>
          <a:ln w="76200">
            <a:solidFill>
              <a:schemeClr val="bg1">
                <a:lumMod val="8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73307BE7-904A-912F-E886-C931D128E6B7}"/>
              </a:ext>
            </a:extLst>
          </p:cNvPr>
          <p:cNvSpPr txBox="1"/>
          <p:nvPr/>
        </p:nvSpPr>
        <p:spPr>
          <a:xfrm>
            <a:off x="3439160" y="6269990"/>
            <a:ext cx="792480" cy="369332"/>
          </a:xfrm>
          <a:prstGeom prst="rect">
            <a:avLst/>
          </a:prstGeom>
          <a:solidFill>
            <a:schemeClr val="bg1">
              <a:lumMod val="75000"/>
            </a:schemeClr>
          </a:solidFill>
          <a:ln>
            <a:noFill/>
          </a:ln>
        </p:spPr>
        <p:txBody>
          <a:bodyPr wrap="square" rtlCol="0">
            <a:spAutoFit/>
          </a:bodyPr>
          <a:lstStyle/>
          <a:p>
            <a:r>
              <a:rPr lang="en-CA" dirty="0"/>
              <a:t>3.4 m</a:t>
            </a:r>
          </a:p>
        </p:txBody>
      </p:sp>
      <p:sp>
        <p:nvSpPr>
          <p:cNvPr id="11" name="Slide Number Placeholder 16">
            <a:extLst>
              <a:ext uri="{FF2B5EF4-FFF2-40B4-BE49-F238E27FC236}">
                <a16:creationId xmlns:a16="http://schemas.microsoft.com/office/drawing/2014/main" id="{AE62B32F-CA68-A6C4-8BF5-EB747698D358}"/>
              </a:ext>
            </a:extLst>
          </p:cNvPr>
          <p:cNvSpPr>
            <a:spLocks noGrp="1"/>
          </p:cNvSpPr>
          <p:nvPr>
            <p:ph type="sldNum" sz="quarter" idx="12"/>
          </p:nvPr>
        </p:nvSpPr>
        <p:spPr>
          <a:xfrm>
            <a:off x="8610600" y="6356350"/>
            <a:ext cx="2743200" cy="365125"/>
          </a:xfrm>
        </p:spPr>
        <p:txBody>
          <a:bodyPr/>
          <a:lstStyle/>
          <a:p>
            <a:fld id="{20ABF8A2-ED3C-470E-BF9F-6B7815943C10}" type="slidenum">
              <a:rPr lang="en-CA" smtClean="0"/>
              <a:t>14</a:t>
            </a:fld>
            <a:endParaRPr lang="en-CA" dirty="0"/>
          </a:p>
        </p:txBody>
      </p:sp>
    </p:spTree>
    <p:extLst>
      <p:ext uri="{BB962C8B-B14F-4D97-AF65-F5344CB8AC3E}">
        <p14:creationId xmlns:p14="http://schemas.microsoft.com/office/powerpoint/2010/main" val="17820144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2ADD9F-F805-479F-A577-77342CAA379C}"/>
              </a:ext>
            </a:extLst>
          </p:cNvPr>
          <p:cNvSpPr>
            <a:spLocks noGrp="1"/>
          </p:cNvSpPr>
          <p:nvPr>
            <p:ph type="title"/>
          </p:nvPr>
        </p:nvSpPr>
        <p:spPr>
          <a:xfrm>
            <a:off x="813926" y="314325"/>
            <a:ext cx="10539874" cy="1325563"/>
          </a:xfrm>
        </p:spPr>
        <p:txBody>
          <a:bodyPr/>
          <a:lstStyle/>
          <a:p>
            <a:r>
              <a:rPr lang="en-CA" dirty="0"/>
              <a:t>Horizontal source upgrade</a:t>
            </a:r>
          </a:p>
        </p:txBody>
      </p:sp>
      <p:pic>
        <p:nvPicPr>
          <p:cNvPr id="5" name="Content Placeholder 4" descr="A picture containing miller&#10;&#10;Description automatically generated">
            <a:extLst>
              <a:ext uri="{FF2B5EF4-FFF2-40B4-BE49-F238E27FC236}">
                <a16:creationId xmlns:a16="http://schemas.microsoft.com/office/drawing/2014/main" id="{049E0C12-709C-48C4-A86C-CD9CCDFFA93E}"/>
              </a:ext>
            </a:extLst>
          </p:cNvPr>
          <p:cNvPicPr>
            <a:picLocks noGrp="1" noChangeAspect="1"/>
          </p:cNvPicPr>
          <p:nvPr>
            <p:ph idx="1"/>
          </p:nvPr>
        </p:nvPicPr>
        <p:blipFill>
          <a:blip r:embed="rId2"/>
          <a:stretch>
            <a:fillRect/>
          </a:stretch>
        </p:blipFill>
        <p:spPr>
          <a:xfrm>
            <a:off x="1941103" y="1219590"/>
            <a:ext cx="8592425" cy="5557058"/>
          </a:xfrm>
        </p:spPr>
      </p:pic>
      <p:sp>
        <p:nvSpPr>
          <p:cNvPr id="6" name="TextBox 5">
            <a:extLst>
              <a:ext uri="{FF2B5EF4-FFF2-40B4-BE49-F238E27FC236}">
                <a16:creationId xmlns:a16="http://schemas.microsoft.com/office/drawing/2014/main" id="{93268D05-4364-447F-A238-A972AEB6292C}"/>
              </a:ext>
            </a:extLst>
          </p:cNvPr>
          <p:cNvSpPr txBox="1"/>
          <p:nvPr/>
        </p:nvSpPr>
        <p:spPr>
          <a:xfrm>
            <a:off x="7470485" y="3868434"/>
            <a:ext cx="2036904" cy="369332"/>
          </a:xfrm>
          <a:prstGeom prst="rect">
            <a:avLst/>
          </a:prstGeom>
          <a:noFill/>
        </p:spPr>
        <p:txBody>
          <a:bodyPr wrap="none" rtlCol="0">
            <a:spAutoFit/>
          </a:bodyPr>
          <a:lstStyle/>
          <a:p>
            <a:r>
              <a:rPr lang="en-CA" dirty="0"/>
              <a:t>Tail section (constr.)</a:t>
            </a:r>
          </a:p>
        </p:txBody>
      </p:sp>
      <p:cxnSp>
        <p:nvCxnSpPr>
          <p:cNvPr id="10" name="Straight Arrow Connector 9">
            <a:extLst>
              <a:ext uri="{FF2B5EF4-FFF2-40B4-BE49-F238E27FC236}">
                <a16:creationId xmlns:a16="http://schemas.microsoft.com/office/drawing/2014/main" id="{E0CC4256-B5B4-4D6A-82A8-18FBBF03D98D}"/>
              </a:ext>
            </a:extLst>
          </p:cNvPr>
          <p:cNvCxnSpPr>
            <a:cxnSpLocks/>
            <a:stCxn id="16" idx="1"/>
          </p:cNvCxnSpPr>
          <p:nvPr/>
        </p:nvCxnSpPr>
        <p:spPr>
          <a:xfrm flipH="1" flipV="1">
            <a:off x="8823960" y="5460284"/>
            <a:ext cx="917088" cy="252786"/>
          </a:xfrm>
          <a:prstGeom prst="straightConnector1">
            <a:avLst/>
          </a:prstGeom>
          <a:ln>
            <a:tailEnd type="triangle"/>
          </a:ln>
          <a:effectLst>
            <a:glow rad="12700">
              <a:schemeClr val="bg1"/>
            </a:glow>
          </a:effectLst>
        </p:spPr>
        <p:style>
          <a:lnRef idx="3">
            <a:schemeClr val="dk1"/>
          </a:lnRef>
          <a:fillRef idx="0">
            <a:schemeClr val="dk1"/>
          </a:fillRef>
          <a:effectRef idx="2">
            <a:schemeClr val="dk1"/>
          </a:effectRef>
          <a:fontRef idx="minor">
            <a:schemeClr val="tx1"/>
          </a:fontRef>
        </p:style>
      </p:cxnSp>
      <p:cxnSp>
        <p:nvCxnSpPr>
          <p:cNvPr id="27" name="Straight Arrow Connector 26">
            <a:extLst>
              <a:ext uri="{FF2B5EF4-FFF2-40B4-BE49-F238E27FC236}">
                <a16:creationId xmlns:a16="http://schemas.microsoft.com/office/drawing/2014/main" id="{8CD53910-F9FD-4975-B128-9AFA302F0665}"/>
              </a:ext>
            </a:extLst>
          </p:cNvPr>
          <p:cNvCxnSpPr>
            <a:cxnSpLocks/>
            <a:stCxn id="6" idx="2"/>
          </p:cNvCxnSpPr>
          <p:nvPr/>
        </p:nvCxnSpPr>
        <p:spPr>
          <a:xfrm>
            <a:off x="8488937" y="4237766"/>
            <a:ext cx="228343" cy="578002"/>
          </a:xfrm>
          <a:prstGeom prst="straightConnector1">
            <a:avLst/>
          </a:prstGeom>
          <a:ln>
            <a:tailEnd type="triangle"/>
          </a:ln>
          <a:effectLst>
            <a:glow rad="12700">
              <a:schemeClr val="bg1"/>
            </a:glow>
          </a:effectLst>
        </p:spPr>
        <p:style>
          <a:lnRef idx="3">
            <a:schemeClr val="dk1"/>
          </a:lnRef>
          <a:fillRef idx="0">
            <a:schemeClr val="dk1"/>
          </a:fillRef>
          <a:effectRef idx="2">
            <a:schemeClr val="dk1"/>
          </a:effectRef>
          <a:fontRef idx="minor">
            <a:schemeClr val="tx1"/>
          </a:fontRef>
        </p:style>
      </p:cxnSp>
      <p:cxnSp>
        <p:nvCxnSpPr>
          <p:cNvPr id="39" name="Straight Arrow Connector 38">
            <a:extLst>
              <a:ext uri="{FF2B5EF4-FFF2-40B4-BE49-F238E27FC236}">
                <a16:creationId xmlns:a16="http://schemas.microsoft.com/office/drawing/2014/main" id="{AF32B8AA-D66D-4830-9FF1-F8CA382A404B}"/>
              </a:ext>
            </a:extLst>
          </p:cNvPr>
          <p:cNvCxnSpPr>
            <a:cxnSpLocks/>
          </p:cNvCxnSpPr>
          <p:nvPr/>
        </p:nvCxnSpPr>
        <p:spPr>
          <a:xfrm flipH="1" flipV="1">
            <a:off x="2424134" y="4376933"/>
            <a:ext cx="622569" cy="46576"/>
          </a:xfrm>
          <a:prstGeom prst="straightConnector1">
            <a:avLst/>
          </a:prstGeom>
          <a:ln>
            <a:tailEnd type="triangle"/>
          </a:ln>
          <a:effectLst>
            <a:glow rad="12700">
              <a:schemeClr val="bg1"/>
            </a:glow>
          </a:effectLst>
        </p:spPr>
        <p:style>
          <a:lnRef idx="3">
            <a:schemeClr val="dk1"/>
          </a:lnRef>
          <a:fillRef idx="0">
            <a:schemeClr val="dk1"/>
          </a:fillRef>
          <a:effectRef idx="2">
            <a:schemeClr val="dk1"/>
          </a:effectRef>
          <a:fontRef idx="minor">
            <a:schemeClr val="tx1"/>
          </a:fontRef>
        </p:style>
      </p:cxnSp>
      <p:sp>
        <p:nvSpPr>
          <p:cNvPr id="42" name="TextBox 41">
            <a:extLst>
              <a:ext uri="{FF2B5EF4-FFF2-40B4-BE49-F238E27FC236}">
                <a16:creationId xmlns:a16="http://schemas.microsoft.com/office/drawing/2014/main" id="{F329DEAB-8A7C-41C1-B8B1-1FD609368A1A}"/>
              </a:ext>
            </a:extLst>
          </p:cNvPr>
          <p:cNvSpPr txBox="1"/>
          <p:nvPr/>
        </p:nvSpPr>
        <p:spPr>
          <a:xfrm>
            <a:off x="2235704" y="3976035"/>
            <a:ext cx="1133708" cy="369332"/>
          </a:xfrm>
          <a:prstGeom prst="rect">
            <a:avLst/>
          </a:prstGeom>
          <a:noFill/>
        </p:spPr>
        <p:txBody>
          <a:bodyPr wrap="none" rtlCol="0">
            <a:spAutoFit/>
          </a:bodyPr>
          <a:lstStyle/>
          <a:p>
            <a:r>
              <a:rPr lang="en-CA" dirty="0"/>
              <a:t>To </a:t>
            </a:r>
            <a:r>
              <a:rPr lang="en-CA" dirty="0" err="1"/>
              <a:t>nEDM</a:t>
            </a:r>
            <a:endParaRPr lang="en-CA" dirty="0"/>
          </a:p>
        </p:txBody>
      </p:sp>
      <p:sp>
        <p:nvSpPr>
          <p:cNvPr id="50" name="TextBox 49">
            <a:extLst>
              <a:ext uri="{FF2B5EF4-FFF2-40B4-BE49-F238E27FC236}">
                <a16:creationId xmlns:a16="http://schemas.microsoft.com/office/drawing/2014/main" id="{27832E08-7920-420F-BBDD-19CCA0020A16}"/>
              </a:ext>
            </a:extLst>
          </p:cNvPr>
          <p:cNvSpPr txBox="1"/>
          <p:nvPr/>
        </p:nvSpPr>
        <p:spPr>
          <a:xfrm>
            <a:off x="2525796" y="1588698"/>
            <a:ext cx="1039067" cy="369332"/>
          </a:xfrm>
          <a:prstGeom prst="rect">
            <a:avLst/>
          </a:prstGeom>
          <a:noFill/>
        </p:spPr>
        <p:txBody>
          <a:bodyPr wrap="none" rtlCol="0">
            <a:spAutoFit/>
          </a:bodyPr>
          <a:lstStyle/>
          <a:p>
            <a:r>
              <a:rPr lang="en-CA" dirty="0"/>
              <a:t>Shielding</a:t>
            </a:r>
          </a:p>
        </p:txBody>
      </p:sp>
      <p:sp>
        <p:nvSpPr>
          <p:cNvPr id="51" name="TextBox 50">
            <a:extLst>
              <a:ext uri="{FF2B5EF4-FFF2-40B4-BE49-F238E27FC236}">
                <a16:creationId xmlns:a16="http://schemas.microsoft.com/office/drawing/2014/main" id="{BD74CC96-00FB-40F0-A5CF-3C321E4C75A4}"/>
              </a:ext>
            </a:extLst>
          </p:cNvPr>
          <p:cNvSpPr txBox="1"/>
          <p:nvPr/>
        </p:nvSpPr>
        <p:spPr>
          <a:xfrm>
            <a:off x="7538099" y="1588698"/>
            <a:ext cx="2861845" cy="1200329"/>
          </a:xfrm>
          <a:prstGeom prst="rect">
            <a:avLst/>
          </a:prstGeom>
          <a:noFill/>
        </p:spPr>
        <p:txBody>
          <a:bodyPr wrap="square" rtlCol="0">
            <a:spAutoFit/>
          </a:bodyPr>
          <a:lstStyle/>
          <a:p>
            <a:r>
              <a:rPr lang="en-CA" dirty="0"/>
              <a:t>He-II cryostat (tested in Japan, at TRIUMF)</a:t>
            </a:r>
          </a:p>
          <a:p>
            <a:endParaRPr lang="en-CA" dirty="0"/>
          </a:p>
          <a:p>
            <a:r>
              <a:rPr lang="en-CA" dirty="0"/>
              <a:t>LD</a:t>
            </a:r>
            <a:r>
              <a:rPr lang="en-CA" baseline="-25000" dirty="0"/>
              <a:t>2</a:t>
            </a:r>
            <a:r>
              <a:rPr lang="en-CA" dirty="0"/>
              <a:t> cryostat (designed)</a:t>
            </a:r>
          </a:p>
        </p:txBody>
      </p:sp>
      <p:cxnSp>
        <p:nvCxnSpPr>
          <p:cNvPr id="52" name="Straight Arrow Connector 51">
            <a:extLst>
              <a:ext uri="{FF2B5EF4-FFF2-40B4-BE49-F238E27FC236}">
                <a16:creationId xmlns:a16="http://schemas.microsoft.com/office/drawing/2014/main" id="{02EB9650-2593-41A3-8C37-B7F84B0FEEF6}"/>
              </a:ext>
            </a:extLst>
          </p:cNvPr>
          <p:cNvCxnSpPr>
            <a:cxnSpLocks/>
          </p:cNvCxnSpPr>
          <p:nvPr/>
        </p:nvCxnSpPr>
        <p:spPr>
          <a:xfrm flipH="1">
            <a:off x="6358972" y="2019951"/>
            <a:ext cx="1138812" cy="672517"/>
          </a:xfrm>
          <a:prstGeom prst="straightConnector1">
            <a:avLst/>
          </a:prstGeom>
          <a:ln>
            <a:tailEnd type="triangle"/>
          </a:ln>
          <a:effectLst>
            <a:glow rad="12700">
              <a:schemeClr val="bg1"/>
            </a:glow>
          </a:effectLst>
        </p:spPr>
        <p:style>
          <a:lnRef idx="3">
            <a:schemeClr val="dk1"/>
          </a:lnRef>
          <a:fillRef idx="0">
            <a:schemeClr val="dk1"/>
          </a:fillRef>
          <a:effectRef idx="2">
            <a:schemeClr val="dk1"/>
          </a:effectRef>
          <a:fontRef idx="minor">
            <a:schemeClr val="tx1"/>
          </a:fontRef>
        </p:style>
      </p:cxnSp>
      <p:cxnSp>
        <p:nvCxnSpPr>
          <p:cNvPr id="58" name="Straight Arrow Connector 57">
            <a:extLst>
              <a:ext uri="{FF2B5EF4-FFF2-40B4-BE49-F238E27FC236}">
                <a16:creationId xmlns:a16="http://schemas.microsoft.com/office/drawing/2014/main" id="{6B045485-EEEE-4445-B221-2CD3E4ECEACB}"/>
              </a:ext>
            </a:extLst>
          </p:cNvPr>
          <p:cNvCxnSpPr>
            <a:cxnSpLocks/>
          </p:cNvCxnSpPr>
          <p:nvPr/>
        </p:nvCxnSpPr>
        <p:spPr>
          <a:xfrm flipH="1">
            <a:off x="6908074" y="2545153"/>
            <a:ext cx="589710" cy="880714"/>
          </a:xfrm>
          <a:prstGeom prst="straightConnector1">
            <a:avLst/>
          </a:prstGeom>
          <a:ln>
            <a:tailEnd type="triangle"/>
          </a:ln>
          <a:effectLst>
            <a:glow rad="12700">
              <a:schemeClr val="bg1"/>
            </a:glow>
          </a:effectLst>
        </p:spPr>
        <p:style>
          <a:lnRef idx="3">
            <a:schemeClr val="dk1"/>
          </a:lnRef>
          <a:fillRef idx="0">
            <a:schemeClr val="dk1"/>
          </a:fillRef>
          <a:effectRef idx="2">
            <a:schemeClr val="dk1"/>
          </a:effectRef>
          <a:fontRef idx="minor">
            <a:schemeClr val="tx1"/>
          </a:fontRef>
        </p:style>
      </p:cxnSp>
      <p:sp>
        <p:nvSpPr>
          <p:cNvPr id="63" name="TextBox 62">
            <a:extLst>
              <a:ext uri="{FF2B5EF4-FFF2-40B4-BE49-F238E27FC236}">
                <a16:creationId xmlns:a16="http://schemas.microsoft.com/office/drawing/2014/main" id="{21B99A9F-6DD7-4948-9E6F-67AA4229813A}"/>
              </a:ext>
            </a:extLst>
          </p:cNvPr>
          <p:cNvSpPr txBox="1"/>
          <p:nvPr/>
        </p:nvSpPr>
        <p:spPr>
          <a:xfrm>
            <a:off x="5339770" y="5872870"/>
            <a:ext cx="4261430" cy="646331"/>
          </a:xfrm>
          <a:prstGeom prst="rect">
            <a:avLst/>
          </a:prstGeom>
          <a:noFill/>
        </p:spPr>
        <p:txBody>
          <a:bodyPr wrap="square" rtlCol="0">
            <a:spAutoFit/>
          </a:bodyPr>
          <a:lstStyle/>
          <a:p>
            <a:pPr algn="ctr"/>
            <a:r>
              <a:rPr lang="en-CA" dirty="0"/>
              <a:t>Cryo-connection box (with vendor, Canada)</a:t>
            </a:r>
          </a:p>
          <a:p>
            <a:pPr algn="ctr"/>
            <a:r>
              <a:rPr lang="en-CA" baseline="30000" dirty="0"/>
              <a:t>3</a:t>
            </a:r>
            <a:r>
              <a:rPr lang="en-CA" dirty="0"/>
              <a:t>He-</a:t>
            </a:r>
            <a:r>
              <a:rPr lang="en-CA" baseline="30000" dirty="0"/>
              <a:t>4</a:t>
            </a:r>
            <a:r>
              <a:rPr lang="en-CA" dirty="0"/>
              <a:t>He heat exchanger (prototype, Japan)</a:t>
            </a:r>
          </a:p>
        </p:txBody>
      </p:sp>
      <p:cxnSp>
        <p:nvCxnSpPr>
          <p:cNvPr id="64" name="Straight Arrow Connector 63">
            <a:extLst>
              <a:ext uri="{FF2B5EF4-FFF2-40B4-BE49-F238E27FC236}">
                <a16:creationId xmlns:a16="http://schemas.microsoft.com/office/drawing/2014/main" id="{C69C54AF-A3CF-4601-8878-770871697B80}"/>
              </a:ext>
            </a:extLst>
          </p:cNvPr>
          <p:cNvCxnSpPr>
            <a:cxnSpLocks/>
            <a:stCxn id="63" idx="0"/>
          </p:cNvCxnSpPr>
          <p:nvPr/>
        </p:nvCxnSpPr>
        <p:spPr>
          <a:xfrm flipH="1" flipV="1">
            <a:off x="6358972" y="4971165"/>
            <a:ext cx="1111513" cy="901705"/>
          </a:xfrm>
          <a:prstGeom prst="straightConnector1">
            <a:avLst/>
          </a:prstGeom>
          <a:ln>
            <a:tailEnd type="triangle"/>
          </a:ln>
          <a:effectLst>
            <a:glow rad="12700">
              <a:schemeClr val="bg1"/>
            </a:glow>
          </a:effectLst>
        </p:spPr>
        <p:style>
          <a:lnRef idx="3">
            <a:schemeClr val="dk1"/>
          </a:lnRef>
          <a:fillRef idx="0">
            <a:schemeClr val="dk1"/>
          </a:fillRef>
          <a:effectRef idx="2">
            <a:schemeClr val="dk1"/>
          </a:effectRef>
          <a:fontRef idx="minor">
            <a:schemeClr val="tx1"/>
          </a:fontRef>
        </p:style>
      </p:cxnSp>
      <p:sp>
        <p:nvSpPr>
          <p:cNvPr id="67" name="TextBox 66">
            <a:extLst>
              <a:ext uri="{FF2B5EF4-FFF2-40B4-BE49-F238E27FC236}">
                <a16:creationId xmlns:a16="http://schemas.microsoft.com/office/drawing/2014/main" id="{5D43E857-47B3-4EFD-AA02-0C33948C39FC}"/>
              </a:ext>
            </a:extLst>
          </p:cNvPr>
          <p:cNvSpPr txBox="1"/>
          <p:nvPr/>
        </p:nvSpPr>
        <p:spPr>
          <a:xfrm>
            <a:off x="2350909" y="5755469"/>
            <a:ext cx="2642775" cy="646331"/>
          </a:xfrm>
          <a:prstGeom prst="rect">
            <a:avLst/>
          </a:prstGeom>
          <a:noFill/>
        </p:spPr>
        <p:txBody>
          <a:bodyPr wrap="none" rtlCol="0">
            <a:spAutoFit/>
          </a:bodyPr>
          <a:lstStyle/>
          <a:p>
            <a:pPr algn="ctr"/>
            <a:r>
              <a:rPr lang="en-CA" dirty="0"/>
              <a:t>Superconducting polarizer</a:t>
            </a:r>
          </a:p>
          <a:p>
            <a:pPr algn="ctr"/>
            <a:r>
              <a:rPr lang="en-CA" dirty="0"/>
              <a:t>(previous project, Japan)</a:t>
            </a:r>
          </a:p>
        </p:txBody>
      </p:sp>
      <p:cxnSp>
        <p:nvCxnSpPr>
          <p:cNvPr id="68" name="Straight Arrow Connector 67">
            <a:extLst>
              <a:ext uri="{FF2B5EF4-FFF2-40B4-BE49-F238E27FC236}">
                <a16:creationId xmlns:a16="http://schemas.microsoft.com/office/drawing/2014/main" id="{0BB6BC3D-0D96-429D-B954-9AC08DF9D85A}"/>
              </a:ext>
            </a:extLst>
          </p:cNvPr>
          <p:cNvCxnSpPr>
            <a:cxnSpLocks/>
            <a:stCxn id="67" idx="0"/>
          </p:cNvCxnSpPr>
          <p:nvPr/>
        </p:nvCxnSpPr>
        <p:spPr>
          <a:xfrm flipV="1">
            <a:off x="3672297" y="4734488"/>
            <a:ext cx="1248161" cy="1020981"/>
          </a:xfrm>
          <a:prstGeom prst="straightConnector1">
            <a:avLst/>
          </a:prstGeom>
          <a:ln>
            <a:tailEnd type="triangle"/>
          </a:ln>
          <a:effectLst>
            <a:glow rad="12700">
              <a:schemeClr val="bg1"/>
            </a:glow>
          </a:effectLst>
        </p:spPr>
        <p:style>
          <a:lnRef idx="3">
            <a:schemeClr val="dk1"/>
          </a:lnRef>
          <a:fillRef idx="0">
            <a:schemeClr val="dk1"/>
          </a:fillRef>
          <a:effectRef idx="2">
            <a:schemeClr val="dk1"/>
          </a:effectRef>
          <a:fontRef idx="minor">
            <a:schemeClr val="tx1"/>
          </a:fontRef>
        </p:style>
      </p:cxnSp>
      <p:pic>
        <p:nvPicPr>
          <p:cNvPr id="3" name="Picture 2">
            <a:extLst>
              <a:ext uri="{FF2B5EF4-FFF2-40B4-BE49-F238E27FC236}">
                <a16:creationId xmlns:a16="http://schemas.microsoft.com/office/drawing/2014/main" id="{4EF0ED78-7F48-6144-19A4-3B684B12B899}"/>
              </a:ext>
            </a:extLst>
          </p:cNvPr>
          <p:cNvPicPr>
            <a:picLocks noChangeAspect="1"/>
          </p:cNvPicPr>
          <p:nvPr/>
        </p:nvPicPr>
        <p:blipFill rotWithShape="1">
          <a:blip r:embed="rId3"/>
          <a:srcRect b="30142"/>
          <a:stretch/>
        </p:blipFill>
        <p:spPr>
          <a:xfrm>
            <a:off x="2216005" y="1901125"/>
            <a:ext cx="1173106" cy="1125694"/>
          </a:xfrm>
          <a:prstGeom prst="rect">
            <a:avLst/>
          </a:prstGeom>
        </p:spPr>
      </p:pic>
      <p:sp>
        <p:nvSpPr>
          <p:cNvPr id="9" name="Slide Number Placeholder 2">
            <a:extLst>
              <a:ext uri="{FF2B5EF4-FFF2-40B4-BE49-F238E27FC236}">
                <a16:creationId xmlns:a16="http://schemas.microsoft.com/office/drawing/2014/main" id="{C2118BDA-8E16-E3E5-3676-F33B1C7A458A}"/>
              </a:ext>
            </a:extLst>
          </p:cNvPr>
          <p:cNvSpPr>
            <a:spLocks noGrp="1"/>
          </p:cNvSpPr>
          <p:nvPr>
            <p:ph type="sldNum" sz="quarter" idx="12"/>
          </p:nvPr>
        </p:nvSpPr>
        <p:spPr>
          <a:xfrm>
            <a:off x="8610600" y="6356350"/>
            <a:ext cx="2743200" cy="365125"/>
          </a:xfrm>
        </p:spPr>
        <p:txBody>
          <a:bodyPr/>
          <a:lstStyle/>
          <a:p>
            <a:fld id="{20ABF8A2-ED3C-470E-BF9F-6B7815943C10}" type="slidenum">
              <a:rPr lang="en-CA" smtClean="0"/>
              <a:t>15</a:t>
            </a:fld>
            <a:endParaRPr lang="en-CA" dirty="0"/>
          </a:p>
        </p:txBody>
      </p:sp>
      <p:sp>
        <p:nvSpPr>
          <p:cNvPr id="16" name="TextBox 15">
            <a:extLst>
              <a:ext uri="{FF2B5EF4-FFF2-40B4-BE49-F238E27FC236}">
                <a16:creationId xmlns:a16="http://schemas.microsoft.com/office/drawing/2014/main" id="{C867F859-E2F4-D599-B74C-C78606C1239C}"/>
              </a:ext>
            </a:extLst>
          </p:cNvPr>
          <p:cNvSpPr txBox="1"/>
          <p:nvPr/>
        </p:nvSpPr>
        <p:spPr>
          <a:xfrm>
            <a:off x="9741048" y="5528404"/>
            <a:ext cx="792480" cy="369332"/>
          </a:xfrm>
          <a:prstGeom prst="rect">
            <a:avLst/>
          </a:prstGeom>
          <a:noFill/>
        </p:spPr>
        <p:txBody>
          <a:bodyPr wrap="square">
            <a:spAutoFit/>
          </a:bodyPr>
          <a:lstStyle/>
          <a:p>
            <a:r>
              <a:rPr lang="en-CA" dirty="0"/>
              <a:t>Target</a:t>
            </a:r>
          </a:p>
        </p:txBody>
      </p:sp>
    </p:spTree>
    <p:extLst>
      <p:ext uri="{BB962C8B-B14F-4D97-AF65-F5344CB8AC3E}">
        <p14:creationId xmlns:p14="http://schemas.microsoft.com/office/powerpoint/2010/main" val="27534178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2ADD9F-F805-479F-A577-77342CAA379C}"/>
              </a:ext>
            </a:extLst>
          </p:cNvPr>
          <p:cNvSpPr>
            <a:spLocks noGrp="1"/>
          </p:cNvSpPr>
          <p:nvPr>
            <p:ph type="title"/>
          </p:nvPr>
        </p:nvSpPr>
        <p:spPr>
          <a:xfrm>
            <a:off x="813926" y="314325"/>
            <a:ext cx="10539874" cy="1325563"/>
          </a:xfrm>
        </p:spPr>
        <p:txBody>
          <a:bodyPr/>
          <a:lstStyle/>
          <a:p>
            <a:r>
              <a:rPr lang="en-CA" dirty="0"/>
              <a:t>Horizontal source upgrade</a:t>
            </a:r>
          </a:p>
        </p:txBody>
      </p:sp>
      <p:pic>
        <p:nvPicPr>
          <p:cNvPr id="5" name="Content Placeholder 4" descr="A picture containing miller&#10;&#10;Description automatically generated">
            <a:extLst>
              <a:ext uri="{FF2B5EF4-FFF2-40B4-BE49-F238E27FC236}">
                <a16:creationId xmlns:a16="http://schemas.microsoft.com/office/drawing/2014/main" id="{049E0C12-709C-48C4-A86C-CD9CCDFFA93E}"/>
              </a:ext>
            </a:extLst>
          </p:cNvPr>
          <p:cNvPicPr>
            <a:picLocks noGrp="1" noChangeAspect="1"/>
          </p:cNvPicPr>
          <p:nvPr>
            <p:ph idx="1"/>
          </p:nvPr>
        </p:nvPicPr>
        <p:blipFill>
          <a:blip r:embed="rId2"/>
          <a:stretch>
            <a:fillRect/>
          </a:stretch>
        </p:blipFill>
        <p:spPr>
          <a:xfrm>
            <a:off x="1941103" y="1219590"/>
            <a:ext cx="8592425" cy="5557058"/>
          </a:xfrm>
        </p:spPr>
      </p:pic>
      <p:sp>
        <p:nvSpPr>
          <p:cNvPr id="6" name="TextBox 5">
            <a:extLst>
              <a:ext uri="{FF2B5EF4-FFF2-40B4-BE49-F238E27FC236}">
                <a16:creationId xmlns:a16="http://schemas.microsoft.com/office/drawing/2014/main" id="{93268D05-4364-447F-A238-A972AEB6292C}"/>
              </a:ext>
            </a:extLst>
          </p:cNvPr>
          <p:cNvSpPr txBox="1"/>
          <p:nvPr/>
        </p:nvSpPr>
        <p:spPr>
          <a:xfrm>
            <a:off x="7470485" y="3868434"/>
            <a:ext cx="2036904" cy="369332"/>
          </a:xfrm>
          <a:prstGeom prst="rect">
            <a:avLst/>
          </a:prstGeom>
          <a:noFill/>
        </p:spPr>
        <p:txBody>
          <a:bodyPr wrap="none" rtlCol="0">
            <a:spAutoFit/>
          </a:bodyPr>
          <a:lstStyle/>
          <a:p>
            <a:r>
              <a:rPr lang="en-CA" dirty="0"/>
              <a:t>Tail section (constr.)</a:t>
            </a:r>
          </a:p>
        </p:txBody>
      </p:sp>
      <p:cxnSp>
        <p:nvCxnSpPr>
          <p:cNvPr id="10" name="Straight Arrow Connector 9">
            <a:extLst>
              <a:ext uri="{FF2B5EF4-FFF2-40B4-BE49-F238E27FC236}">
                <a16:creationId xmlns:a16="http://schemas.microsoft.com/office/drawing/2014/main" id="{E0CC4256-B5B4-4D6A-82A8-18FBBF03D98D}"/>
              </a:ext>
            </a:extLst>
          </p:cNvPr>
          <p:cNvCxnSpPr>
            <a:cxnSpLocks/>
            <a:stCxn id="16" idx="1"/>
          </p:cNvCxnSpPr>
          <p:nvPr/>
        </p:nvCxnSpPr>
        <p:spPr>
          <a:xfrm flipH="1" flipV="1">
            <a:off x="8823960" y="5460284"/>
            <a:ext cx="917088" cy="252786"/>
          </a:xfrm>
          <a:prstGeom prst="straightConnector1">
            <a:avLst/>
          </a:prstGeom>
          <a:ln>
            <a:tailEnd type="triangle"/>
          </a:ln>
          <a:effectLst>
            <a:glow rad="12700">
              <a:schemeClr val="bg1"/>
            </a:glow>
          </a:effectLst>
        </p:spPr>
        <p:style>
          <a:lnRef idx="3">
            <a:schemeClr val="dk1"/>
          </a:lnRef>
          <a:fillRef idx="0">
            <a:schemeClr val="dk1"/>
          </a:fillRef>
          <a:effectRef idx="2">
            <a:schemeClr val="dk1"/>
          </a:effectRef>
          <a:fontRef idx="minor">
            <a:schemeClr val="tx1"/>
          </a:fontRef>
        </p:style>
      </p:cxnSp>
      <p:cxnSp>
        <p:nvCxnSpPr>
          <p:cNvPr id="27" name="Straight Arrow Connector 26">
            <a:extLst>
              <a:ext uri="{FF2B5EF4-FFF2-40B4-BE49-F238E27FC236}">
                <a16:creationId xmlns:a16="http://schemas.microsoft.com/office/drawing/2014/main" id="{8CD53910-F9FD-4975-B128-9AFA302F0665}"/>
              </a:ext>
            </a:extLst>
          </p:cNvPr>
          <p:cNvCxnSpPr>
            <a:cxnSpLocks/>
            <a:stCxn id="6" idx="2"/>
          </p:cNvCxnSpPr>
          <p:nvPr/>
        </p:nvCxnSpPr>
        <p:spPr>
          <a:xfrm>
            <a:off x="8488937" y="4237766"/>
            <a:ext cx="228343" cy="578002"/>
          </a:xfrm>
          <a:prstGeom prst="straightConnector1">
            <a:avLst/>
          </a:prstGeom>
          <a:ln>
            <a:tailEnd type="triangle"/>
          </a:ln>
          <a:effectLst>
            <a:glow rad="12700">
              <a:schemeClr val="bg1"/>
            </a:glow>
          </a:effectLst>
        </p:spPr>
        <p:style>
          <a:lnRef idx="3">
            <a:schemeClr val="dk1"/>
          </a:lnRef>
          <a:fillRef idx="0">
            <a:schemeClr val="dk1"/>
          </a:fillRef>
          <a:effectRef idx="2">
            <a:schemeClr val="dk1"/>
          </a:effectRef>
          <a:fontRef idx="minor">
            <a:schemeClr val="tx1"/>
          </a:fontRef>
        </p:style>
      </p:cxnSp>
      <p:cxnSp>
        <p:nvCxnSpPr>
          <p:cNvPr id="39" name="Straight Arrow Connector 38">
            <a:extLst>
              <a:ext uri="{FF2B5EF4-FFF2-40B4-BE49-F238E27FC236}">
                <a16:creationId xmlns:a16="http://schemas.microsoft.com/office/drawing/2014/main" id="{AF32B8AA-D66D-4830-9FF1-F8CA382A404B}"/>
              </a:ext>
            </a:extLst>
          </p:cNvPr>
          <p:cNvCxnSpPr>
            <a:cxnSpLocks/>
          </p:cNvCxnSpPr>
          <p:nvPr/>
        </p:nvCxnSpPr>
        <p:spPr>
          <a:xfrm flipH="1" flipV="1">
            <a:off x="2424134" y="4376933"/>
            <a:ext cx="622569" cy="46576"/>
          </a:xfrm>
          <a:prstGeom prst="straightConnector1">
            <a:avLst/>
          </a:prstGeom>
          <a:ln>
            <a:tailEnd type="triangle"/>
          </a:ln>
          <a:effectLst>
            <a:glow rad="12700">
              <a:schemeClr val="bg1"/>
            </a:glow>
          </a:effectLst>
        </p:spPr>
        <p:style>
          <a:lnRef idx="3">
            <a:schemeClr val="dk1"/>
          </a:lnRef>
          <a:fillRef idx="0">
            <a:schemeClr val="dk1"/>
          </a:fillRef>
          <a:effectRef idx="2">
            <a:schemeClr val="dk1"/>
          </a:effectRef>
          <a:fontRef idx="minor">
            <a:schemeClr val="tx1"/>
          </a:fontRef>
        </p:style>
      </p:cxnSp>
      <p:sp>
        <p:nvSpPr>
          <p:cNvPr id="42" name="TextBox 41">
            <a:extLst>
              <a:ext uri="{FF2B5EF4-FFF2-40B4-BE49-F238E27FC236}">
                <a16:creationId xmlns:a16="http://schemas.microsoft.com/office/drawing/2014/main" id="{F329DEAB-8A7C-41C1-B8B1-1FD609368A1A}"/>
              </a:ext>
            </a:extLst>
          </p:cNvPr>
          <p:cNvSpPr txBox="1"/>
          <p:nvPr/>
        </p:nvSpPr>
        <p:spPr>
          <a:xfrm>
            <a:off x="2235704" y="3976035"/>
            <a:ext cx="1133708" cy="369332"/>
          </a:xfrm>
          <a:prstGeom prst="rect">
            <a:avLst/>
          </a:prstGeom>
          <a:noFill/>
        </p:spPr>
        <p:txBody>
          <a:bodyPr wrap="none" rtlCol="0">
            <a:spAutoFit/>
          </a:bodyPr>
          <a:lstStyle/>
          <a:p>
            <a:r>
              <a:rPr lang="en-CA" dirty="0"/>
              <a:t>To </a:t>
            </a:r>
            <a:r>
              <a:rPr lang="en-CA" dirty="0" err="1"/>
              <a:t>nEDM</a:t>
            </a:r>
            <a:endParaRPr lang="en-CA" dirty="0"/>
          </a:p>
        </p:txBody>
      </p:sp>
      <p:sp>
        <p:nvSpPr>
          <p:cNvPr id="50" name="TextBox 49">
            <a:extLst>
              <a:ext uri="{FF2B5EF4-FFF2-40B4-BE49-F238E27FC236}">
                <a16:creationId xmlns:a16="http://schemas.microsoft.com/office/drawing/2014/main" id="{27832E08-7920-420F-BBDD-19CCA0020A16}"/>
              </a:ext>
            </a:extLst>
          </p:cNvPr>
          <p:cNvSpPr txBox="1"/>
          <p:nvPr/>
        </p:nvSpPr>
        <p:spPr>
          <a:xfrm>
            <a:off x="2525796" y="1588698"/>
            <a:ext cx="1039067" cy="369332"/>
          </a:xfrm>
          <a:prstGeom prst="rect">
            <a:avLst/>
          </a:prstGeom>
          <a:noFill/>
        </p:spPr>
        <p:txBody>
          <a:bodyPr wrap="none" rtlCol="0">
            <a:spAutoFit/>
          </a:bodyPr>
          <a:lstStyle/>
          <a:p>
            <a:r>
              <a:rPr lang="en-CA" dirty="0"/>
              <a:t>Shielding</a:t>
            </a:r>
          </a:p>
        </p:txBody>
      </p:sp>
      <p:sp>
        <p:nvSpPr>
          <p:cNvPr id="51" name="TextBox 50">
            <a:extLst>
              <a:ext uri="{FF2B5EF4-FFF2-40B4-BE49-F238E27FC236}">
                <a16:creationId xmlns:a16="http://schemas.microsoft.com/office/drawing/2014/main" id="{BD74CC96-00FB-40F0-A5CF-3C321E4C75A4}"/>
              </a:ext>
            </a:extLst>
          </p:cNvPr>
          <p:cNvSpPr txBox="1"/>
          <p:nvPr/>
        </p:nvSpPr>
        <p:spPr>
          <a:xfrm>
            <a:off x="7538099" y="1588698"/>
            <a:ext cx="2861845" cy="1200329"/>
          </a:xfrm>
          <a:prstGeom prst="rect">
            <a:avLst/>
          </a:prstGeom>
          <a:noFill/>
        </p:spPr>
        <p:txBody>
          <a:bodyPr wrap="square" rtlCol="0">
            <a:spAutoFit/>
          </a:bodyPr>
          <a:lstStyle/>
          <a:p>
            <a:r>
              <a:rPr lang="en-CA" dirty="0"/>
              <a:t>He-II cryostat (tested in Japan, at TRIUMF)</a:t>
            </a:r>
          </a:p>
          <a:p>
            <a:endParaRPr lang="en-CA" dirty="0"/>
          </a:p>
          <a:p>
            <a:r>
              <a:rPr lang="en-CA" dirty="0"/>
              <a:t>LD</a:t>
            </a:r>
            <a:r>
              <a:rPr lang="en-CA" baseline="-25000" dirty="0"/>
              <a:t>2</a:t>
            </a:r>
            <a:r>
              <a:rPr lang="en-CA" dirty="0"/>
              <a:t> cryostat (designed)</a:t>
            </a:r>
          </a:p>
        </p:txBody>
      </p:sp>
      <p:cxnSp>
        <p:nvCxnSpPr>
          <p:cNvPr id="52" name="Straight Arrow Connector 51">
            <a:extLst>
              <a:ext uri="{FF2B5EF4-FFF2-40B4-BE49-F238E27FC236}">
                <a16:creationId xmlns:a16="http://schemas.microsoft.com/office/drawing/2014/main" id="{02EB9650-2593-41A3-8C37-B7F84B0FEEF6}"/>
              </a:ext>
            </a:extLst>
          </p:cNvPr>
          <p:cNvCxnSpPr>
            <a:cxnSpLocks/>
          </p:cNvCxnSpPr>
          <p:nvPr/>
        </p:nvCxnSpPr>
        <p:spPr>
          <a:xfrm flipH="1">
            <a:off x="6358972" y="2019951"/>
            <a:ext cx="1138812" cy="672517"/>
          </a:xfrm>
          <a:prstGeom prst="straightConnector1">
            <a:avLst/>
          </a:prstGeom>
          <a:ln>
            <a:tailEnd type="triangle"/>
          </a:ln>
          <a:effectLst>
            <a:glow rad="12700">
              <a:schemeClr val="bg1"/>
            </a:glow>
          </a:effectLst>
        </p:spPr>
        <p:style>
          <a:lnRef idx="3">
            <a:schemeClr val="dk1"/>
          </a:lnRef>
          <a:fillRef idx="0">
            <a:schemeClr val="dk1"/>
          </a:fillRef>
          <a:effectRef idx="2">
            <a:schemeClr val="dk1"/>
          </a:effectRef>
          <a:fontRef idx="minor">
            <a:schemeClr val="tx1"/>
          </a:fontRef>
        </p:style>
      </p:cxnSp>
      <p:cxnSp>
        <p:nvCxnSpPr>
          <p:cNvPr id="58" name="Straight Arrow Connector 57">
            <a:extLst>
              <a:ext uri="{FF2B5EF4-FFF2-40B4-BE49-F238E27FC236}">
                <a16:creationId xmlns:a16="http://schemas.microsoft.com/office/drawing/2014/main" id="{6B045485-EEEE-4445-B221-2CD3E4ECEACB}"/>
              </a:ext>
            </a:extLst>
          </p:cNvPr>
          <p:cNvCxnSpPr>
            <a:cxnSpLocks/>
          </p:cNvCxnSpPr>
          <p:nvPr/>
        </p:nvCxnSpPr>
        <p:spPr>
          <a:xfrm flipH="1">
            <a:off x="6908074" y="2545153"/>
            <a:ext cx="589710" cy="880714"/>
          </a:xfrm>
          <a:prstGeom prst="straightConnector1">
            <a:avLst/>
          </a:prstGeom>
          <a:ln>
            <a:tailEnd type="triangle"/>
          </a:ln>
          <a:effectLst>
            <a:glow rad="12700">
              <a:schemeClr val="bg1"/>
            </a:glow>
          </a:effectLst>
        </p:spPr>
        <p:style>
          <a:lnRef idx="3">
            <a:schemeClr val="dk1"/>
          </a:lnRef>
          <a:fillRef idx="0">
            <a:schemeClr val="dk1"/>
          </a:fillRef>
          <a:effectRef idx="2">
            <a:schemeClr val="dk1"/>
          </a:effectRef>
          <a:fontRef idx="minor">
            <a:schemeClr val="tx1"/>
          </a:fontRef>
        </p:style>
      </p:cxnSp>
      <p:sp>
        <p:nvSpPr>
          <p:cNvPr id="63" name="TextBox 62">
            <a:extLst>
              <a:ext uri="{FF2B5EF4-FFF2-40B4-BE49-F238E27FC236}">
                <a16:creationId xmlns:a16="http://schemas.microsoft.com/office/drawing/2014/main" id="{21B99A9F-6DD7-4948-9E6F-67AA4229813A}"/>
              </a:ext>
            </a:extLst>
          </p:cNvPr>
          <p:cNvSpPr txBox="1"/>
          <p:nvPr/>
        </p:nvSpPr>
        <p:spPr>
          <a:xfrm>
            <a:off x="5339770" y="5872870"/>
            <a:ext cx="4261430" cy="646331"/>
          </a:xfrm>
          <a:prstGeom prst="rect">
            <a:avLst/>
          </a:prstGeom>
          <a:noFill/>
        </p:spPr>
        <p:txBody>
          <a:bodyPr wrap="square" rtlCol="0">
            <a:spAutoFit/>
          </a:bodyPr>
          <a:lstStyle/>
          <a:p>
            <a:pPr algn="ctr"/>
            <a:r>
              <a:rPr lang="en-CA" dirty="0"/>
              <a:t>Cryo-connection box (with vendor, Canada)</a:t>
            </a:r>
          </a:p>
          <a:p>
            <a:pPr algn="ctr"/>
            <a:r>
              <a:rPr lang="en-CA" baseline="30000" dirty="0"/>
              <a:t>3</a:t>
            </a:r>
            <a:r>
              <a:rPr lang="en-CA" dirty="0"/>
              <a:t>He-</a:t>
            </a:r>
            <a:r>
              <a:rPr lang="en-CA" baseline="30000" dirty="0"/>
              <a:t>4</a:t>
            </a:r>
            <a:r>
              <a:rPr lang="en-CA" dirty="0"/>
              <a:t>He heat exchanger (prototype, Japan)</a:t>
            </a:r>
          </a:p>
        </p:txBody>
      </p:sp>
      <p:cxnSp>
        <p:nvCxnSpPr>
          <p:cNvPr id="64" name="Straight Arrow Connector 63">
            <a:extLst>
              <a:ext uri="{FF2B5EF4-FFF2-40B4-BE49-F238E27FC236}">
                <a16:creationId xmlns:a16="http://schemas.microsoft.com/office/drawing/2014/main" id="{C69C54AF-A3CF-4601-8878-770871697B80}"/>
              </a:ext>
            </a:extLst>
          </p:cNvPr>
          <p:cNvCxnSpPr>
            <a:cxnSpLocks/>
            <a:stCxn id="63" idx="0"/>
          </p:cNvCxnSpPr>
          <p:nvPr/>
        </p:nvCxnSpPr>
        <p:spPr>
          <a:xfrm flipH="1" flipV="1">
            <a:off x="6358972" y="4971165"/>
            <a:ext cx="1111513" cy="901705"/>
          </a:xfrm>
          <a:prstGeom prst="straightConnector1">
            <a:avLst/>
          </a:prstGeom>
          <a:ln>
            <a:tailEnd type="triangle"/>
          </a:ln>
          <a:effectLst>
            <a:glow rad="12700">
              <a:schemeClr val="bg1"/>
            </a:glow>
          </a:effectLst>
        </p:spPr>
        <p:style>
          <a:lnRef idx="3">
            <a:schemeClr val="dk1"/>
          </a:lnRef>
          <a:fillRef idx="0">
            <a:schemeClr val="dk1"/>
          </a:fillRef>
          <a:effectRef idx="2">
            <a:schemeClr val="dk1"/>
          </a:effectRef>
          <a:fontRef idx="minor">
            <a:schemeClr val="tx1"/>
          </a:fontRef>
        </p:style>
      </p:cxnSp>
      <p:sp>
        <p:nvSpPr>
          <p:cNvPr id="67" name="TextBox 66">
            <a:extLst>
              <a:ext uri="{FF2B5EF4-FFF2-40B4-BE49-F238E27FC236}">
                <a16:creationId xmlns:a16="http://schemas.microsoft.com/office/drawing/2014/main" id="{5D43E857-47B3-4EFD-AA02-0C33948C39FC}"/>
              </a:ext>
            </a:extLst>
          </p:cNvPr>
          <p:cNvSpPr txBox="1"/>
          <p:nvPr/>
        </p:nvSpPr>
        <p:spPr>
          <a:xfrm>
            <a:off x="2350909" y="5755469"/>
            <a:ext cx="2642775" cy="646331"/>
          </a:xfrm>
          <a:prstGeom prst="rect">
            <a:avLst/>
          </a:prstGeom>
          <a:noFill/>
        </p:spPr>
        <p:txBody>
          <a:bodyPr wrap="none" rtlCol="0">
            <a:spAutoFit/>
          </a:bodyPr>
          <a:lstStyle/>
          <a:p>
            <a:pPr algn="ctr"/>
            <a:r>
              <a:rPr lang="en-CA" dirty="0"/>
              <a:t>Superconducting polarizer</a:t>
            </a:r>
          </a:p>
          <a:p>
            <a:pPr algn="ctr"/>
            <a:r>
              <a:rPr lang="en-CA" dirty="0"/>
              <a:t>(previous project, Japan)</a:t>
            </a:r>
          </a:p>
        </p:txBody>
      </p:sp>
      <p:cxnSp>
        <p:nvCxnSpPr>
          <p:cNvPr id="68" name="Straight Arrow Connector 67">
            <a:extLst>
              <a:ext uri="{FF2B5EF4-FFF2-40B4-BE49-F238E27FC236}">
                <a16:creationId xmlns:a16="http://schemas.microsoft.com/office/drawing/2014/main" id="{0BB6BC3D-0D96-429D-B954-9AC08DF9D85A}"/>
              </a:ext>
            </a:extLst>
          </p:cNvPr>
          <p:cNvCxnSpPr>
            <a:cxnSpLocks/>
            <a:stCxn id="67" idx="0"/>
          </p:cNvCxnSpPr>
          <p:nvPr/>
        </p:nvCxnSpPr>
        <p:spPr>
          <a:xfrm flipV="1">
            <a:off x="3672297" y="4734488"/>
            <a:ext cx="1248161" cy="1020981"/>
          </a:xfrm>
          <a:prstGeom prst="straightConnector1">
            <a:avLst/>
          </a:prstGeom>
          <a:ln>
            <a:tailEnd type="triangle"/>
          </a:ln>
          <a:effectLst>
            <a:glow rad="12700">
              <a:schemeClr val="bg1"/>
            </a:glow>
          </a:effectLst>
        </p:spPr>
        <p:style>
          <a:lnRef idx="3">
            <a:schemeClr val="dk1"/>
          </a:lnRef>
          <a:fillRef idx="0">
            <a:schemeClr val="dk1"/>
          </a:fillRef>
          <a:effectRef idx="2">
            <a:schemeClr val="dk1"/>
          </a:effectRef>
          <a:fontRef idx="minor">
            <a:schemeClr val="tx1"/>
          </a:fontRef>
        </p:style>
      </p:cxnSp>
      <p:pic>
        <p:nvPicPr>
          <p:cNvPr id="3" name="Picture 2">
            <a:extLst>
              <a:ext uri="{FF2B5EF4-FFF2-40B4-BE49-F238E27FC236}">
                <a16:creationId xmlns:a16="http://schemas.microsoft.com/office/drawing/2014/main" id="{4EF0ED78-7F48-6144-19A4-3B684B12B899}"/>
              </a:ext>
            </a:extLst>
          </p:cNvPr>
          <p:cNvPicPr>
            <a:picLocks noChangeAspect="1"/>
          </p:cNvPicPr>
          <p:nvPr/>
        </p:nvPicPr>
        <p:blipFill rotWithShape="1">
          <a:blip r:embed="rId3"/>
          <a:srcRect b="30142"/>
          <a:stretch/>
        </p:blipFill>
        <p:spPr>
          <a:xfrm>
            <a:off x="2216005" y="1901125"/>
            <a:ext cx="1173106" cy="1125694"/>
          </a:xfrm>
          <a:prstGeom prst="rect">
            <a:avLst/>
          </a:prstGeom>
        </p:spPr>
      </p:pic>
      <p:sp>
        <p:nvSpPr>
          <p:cNvPr id="9" name="Slide Number Placeholder 2">
            <a:extLst>
              <a:ext uri="{FF2B5EF4-FFF2-40B4-BE49-F238E27FC236}">
                <a16:creationId xmlns:a16="http://schemas.microsoft.com/office/drawing/2014/main" id="{C2118BDA-8E16-E3E5-3676-F33B1C7A458A}"/>
              </a:ext>
            </a:extLst>
          </p:cNvPr>
          <p:cNvSpPr>
            <a:spLocks noGrp="1"/>
          </p:cNvSpPr>
          <p:nvPr>
            <p:ph type="sldNum" sz="quarter" idx="12"/>
          </p:nvPr>
        </p:nvSpPr>
        <p:spPr>
          <a:xfrm>
            <a:off x="8610600" y="6356350"/>
            <a:ext cx="2743200" cy="365125"/>
          </a:xfrm>
        </p:spPr>
        <p:txBody>
          <a:bodyPr/>
          <a:lstStyle/>
          <a:p>
            <a:fld id="{20ABF8A2-ED3C-470E-BF9F-6B7815943C10}" type="slidenum">
              <a:rPr lang="en-CA" smtClean="0"/>
              <a:t>16</a:t>
            </a:fld>
            <a:endParaRPr lang="en-CA" dirty="0"/>
          </a:p>
        </p:txBody>
      </p:sp>
      <p:sp>
        <p:nvSpPr>
          <p:cNvPr id="16" name="TextBox 15">
            <a:extLst>
              <a:ext uri="{FF2B5EF4-FFF2-40B4-BE49-F238E27FC236}">
                <a16:creationId xmlns:a16="http://schemas.microsoft.com/office/drawing/2014/main" id="{C867F859-E2F4-D599-B74C-C78606C1239C}"/>
              </a:ext>
            </a:extLst>
          </p:cNvPr>
          <p:cNvSpPr txBox="1"/>
          <p:nvPr/>
        </p:nvSpPr>
        <p:spPr>
          <a:xfrm>
            <a:off x="9741048" y="5528404"/>
            <a:ext cx="792480" cy="369332"/>
          </a:xfrm>
          <a:prstGeom prst="rect">
            <a:avLst/>
          </a:prstGeom>
          <a:noFill/>
        </p:spPr>
        <p:txBody>
          <a:bodyPr wrap="square">
            <a:spAutoFit/>
          </a:bodyPr>
          <a:lstStyle/>
          <a:p>
            <a:r>
              <a:rPr lang="en-CA" dirty="0"/>
              <a:t>Target</a:t>
            </a:r>
          </a:p>
        </p:txBody>
      </p:sp>
      <p:sp>
        <p:nvSpPr>
          <p:cNvPr id="4" name="Rectangle 3">
            <a:extLst>
              <a:ext uri="{FF2B5EF4-FFF2-40B4-BE49-F238E27FC236}">
                <a16:creationId xmlns:a16="http://schemas.microsoft.com/office/drawing/2014/main" id="{763DE4FE-DE8D-45E0-ECB0-88F09C23D999}"/>
              </a:ext>
            </a:extLst>
          </p:cNvPr>
          <p:cNvSpPr/>
          <p:nvPr/>
        </p:nvSpPr>
        <p:spPr>
          <a:xfrm>
            <a:off x="1792056" y="1178719"/>
            <a:ext cx="8798809" cy="5638800"/>
          </a:xfrm>
          <a:prstGeom prst="rect">
            <a:avLst/>
          </a:prstGeom>
          <a:solidFill>
            <a:schemeClr val="bg1">
              <a:lumMod val="50000"/>
              <a:alpha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7" name="Picture 6">
            <a:extLst>
              <a:ext uri="{FF2B5EF4-FFF2-40B4-BE49-F238E27FC236}">
                <a16:creationId xmlns:a16="http://schemas.microsoft.com/office/drawing/2014/main" id="{0C94CF8D-638A-5ACA-2AEB-C7F3FA5F77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14060" y="486959"/>
            <a:ext cx="2471207" cy="3292475"/>
          </a:xfrm>
          <a:prstGeom prst="rect">
            <a:avLst/>
          </a:prstGeom>
          <a:ln w="57150">
            <a:solidFill>
              <a:srgbClr val="FF0000"/>
            </a:solidFill>
          </a:ln>
          <a:effectLst>
            <a:outerShdw blurRad="50800" dist="38100" dir="2700000" algn="tl" rotWithShape="0">
              <a:prstClr val="black">
                <a:alpha val="40000"/>
              </a:prstClr>
            </a:outerShdw>
            <a:softEdge rad="0"/>
          </a:effectLst>
        </p:spPr>
      </p:pic>
      <p:pic>
        <p:nvPicPr>
          <p:cNvPr id="8" name="Picture 7" descr="A picture containing old, handcart, dirty&#10;&#10;Description automatically generated">
            <a:extLst>
              <a:ext uri="{FF2B5EF4-FFF2-40B4-BE49-F238E27FC236}">
                <a16:creationId xmlns:a16="http://schemas.microsoft.com/office/drawing/2014/main" id="{66C6F3AA-3AEE-0F32-DDFA-4C7CE30B3358}"/>
              </a:ext>
            </a:extLst>
          </p:cNvPr>
          <p:cNvPicPr>
            <a:picLocks noChangeAspect="1"/>
          </p:cNvPicPr>
          <p:nvPr/>
        </p:nvPicPr>
        <p:blipFill rotWithShape="1">
          <a:blip r:embed="rId5"/>
          <a:srcRect l="19210" t="17045" r="21100"/>
          <a:stretch/>
        </p:blipFill>
        <p:spPr>
          <a:xfrm>
            <a:off x="3628188" y="4011157"/>
            <a:ext cx="2467230" cy="2571629"/>
          </a:xfrm>
          <a:prstGeom prst="rect">
            <a:avLst/>
          </a:prstGeom>
          <a:ln w="57150">
            <a:solidFill>
              <a:srgbClr val="FF0000"/>
            </a:solidFill>
          </a:ln>
        </p:spPr>
      </p:pic>
      <p:pic>
        <p:nvPicPr>
          <p:cNvPr id="11" name="Picture 10">
            <a:extLst>
              <a:ext uri="{FF2B5EF4-FFF2-40B4-BE49-F238E27FC236}">
                <a16:creationId xmlns:a16="http://schemas.microsoft.com/office/drawing/2014/main" id="{68A0150F-E461-380E-A22A-913707F3290D}"/>
              </a:ext>
            </a:extLst>
          </p:cNvPr>
          <p:cNvPicPr>
            <a:picLocks noChangeAspect="1"/>
          </p:cNvPicPr>
          <p:nvPr/>
        </p:nvPicPr>
        <p:blipFill>
          <a:blip r:embed="rId6"/>
          <a:stretch>
            <a:fillRect/>
          </a:stretch>
        </p:blipFill>
        <p:spPr>
          <a:xfrm>
            <a:off x="798996" y="4262763"/>
            <a:ext cx="2565074" cy="2337789"/>
          </a:xfrm>
          <a:prstGeom prst="rect">
            <a:avLst/>
          </a:prstGeom>
          <a:ln w="57150">
            <a:solidFill>
              <a:srgbClr val="FF0000"/>
            </a:solidFill>
          </a:ln>
        </p:spPr>
      </p:pic>
      <p:pic>
        <p:nvPicPr>
          <p:cNvPr id="12" name="図 21" descr="屋内, 古い, 汚い, 座る が含まれている画像&#10;&#10;自動的に生成された説明">
            <a:extLst>
              <a:ext uri="{FF2B5EF4-FFF2-40B4-BE49-F238E27FC236}">
                <a16:creationId xmlns:a16="http://schemas.microsoft.com/office/drawing/2014/main" id="{101B9306-6226-2FCE-8B7B-F14A7989A736}"/>
              </a:ext>
            </a:extLst>
          </p:cNvPr>
          <p:cNvPicPr>
            <a:picLocks noChangeAspect="1"/>
          </p:cNvPicPr>
          <p:nvPr/>
        </p:nvPicPr>
        <p:blipFill rotWithShape="1">
          <a:blip r:embed="rId7">
            <a:extLst>
              <a:ext uri="{28A0092B-C50C-407E-A947-70E740481C1C}">
                <a14:useLocalDpi xmlns:a14="http://schemas.microsoft.com/office/drawing/2010/main" val="0"/>
              </a:ext>
            </a:extLst>
          </a:blip>
          <a:srcRect l="22502" t="2604" r="27298" b="10828"/>
          <a:stretch/>
        </p:blipFill>
        <p:spPr>
          <a:xfrm rot="5400000">
            <a:off x="1120042" y="1765100"/>
            <a:ext cx="1952747" cy="2525584"/>
          </a:xfrm>
          <a:prstGeom prst="rect">
            <a:avLst/>
          </a:prstGeom>
          <a:ln w="57150">
            <a:solidFill>
              <a:srgbClr val="FF0000"/>
            </a:solidFill>
          </a:ln>
        </p:spPr>
      </p:pic>
      <p:pic>
        <p:nvPicPr>
          <p:cNvPr id="13" name="Picture 12">
            <a:extLst>
              <a:ext uri="{FF2B5EF4-FFF2-40B4-BE49-F238E27FC236}">
                <a16:creationId xmlns:a16="http://schemas.microsoft.com/office/drawing/2014/main" id="{44AAF322-F536-56FD-1A88-26864C3547D3}"/>
              </a:ext>
            </a:extLst>
          </p:cNvPr>
          <p:cNvPicPr>
            <a:picLocks noChangeAspect="1"/>
          </p:cNvPicPr>
          <p:nvPr/>
        </p:nvPicPr>
        <p:blipFill rotWithShape="1">
          <a:blip r:embed="rId8"/>
          <a:srcRect l="7930" t="21055" r="2584" b="15812"/>
          <a:stretch/>
        </p:blipFill>
        <p:spPr>
          <a:xfrm>
            <a:off x="6349385" y="2551041"/>
            <a:ext cx="4955254" cy="1966483"/>
          </a:xfrm>
          <a:prstGeom prst="rect">
            <a:avLst/>
          </a:prstGeom>
          <a:ln w="57150" cap="sq">
            <a:solidFill>
              <a:srgbClr val="FF0000"/>
            </a:solidFill>
            <a:prstDash val="solid"/>
            <a:miter lim="800000"/>
          </a:ln>
          <a:effectLst>
            <a:outerShdw blurRad="50800" dist="38100" dir="2700000" algn="tl" rotWithShape="0">
              <a:srgbClr val="000000">
                <a:alpha val="43000"/>
              </a:srgbClr>
            </a:outerShdw>
          </a:effectLst>
        </p:spPr>
      </p:pic>
      <p:pic>
        <p:nvPicPr>
          <p:cNvPr id="14" name="Picture 13" descr="A picture containing boat&#10;&#10;Description automatically generated">
            <a:extLst>
              <a:ext uri="{FF2B5EF4-FFF2-40B4-BE49-F238E27FC236}">
                <a16:creationId xmlns:a16="http://schemas.microsoft.com/office/drawing/2014/main" id="{4C5093EE-A54B-3B03-6886-85412034638A}"/>
              </a:ext>
            </a:extLst>
          </p:cNvPr>
          <p:cNvPicPr>
            <a:picLocks noChangeAspect="1"/>
          </p:cNvPicPr>
          <p:nvPr/>
        </p:nvPicPr>
        <p:blipFill>
          <a:blip r:embed="rId9"/>
          <a:stretch>
            <a:fillRect/>
          </a:stretch>
        </p:blipFill>
        <p:spPr>
          <a:xfrm>
            <a:off x="6359536" y="4707227"/>
            <a:ext cx="4832323" cy="1875559"/>
          </a:xfrm>
          <a:prstGeom prst="rect">
            <a:avLst/>
          </a:prstGeom>
          <a:ln w="57150">
            <a:solidFill>
              <a:srgbClr val="FF0000"/>
            </a:solidFill>
          </a:ln>
        </p:spPr>
      </p:pic>
      <p:pic>
        <p:nvPicPr>
          <p:cNvPr id="15" name="Picture 14">
            <a:extLst>
              <a:ext uri="{FF2B5EF4-FFF2-40B4-BE49-F238E27FC236}">
                <a16:creationId xmlns:a16="http://schemas.microsoft.com/office/drawing/2014/main" id="{12718A97-8C4A-B328-4251-D3567C3843CF}"/>
              </a:ext>
            </a:extLst>
          </p:cNvPr>
          <p:cNvPicPr>
            <a:picLocks noChangeAspect="1"/>
          </p:cNvPicPr>
          <p:nvPr/>
        </p:nvPicPr>
        <p:blipFill rotWithShape="1">
          <a:blip r:embed="rId10"/>
          <a:srcRect l="1" t="6359" r="707"/>
          <a:stretch/>
        </p:blipFill>
        <p:spPr>
          <a:xfrm flipH="1">
            <a:off x="6340119" y="295953"/>
            <a:ext cx="1065269" cy="2087254"/>
          </a:xfrm>
          <a:prstGeom prst="rect">
            <a:avLst/>
          </a:prstGeom>
          <a:ln w="57150">
            <a:solidFill>
              <a:srgbClr val="FF0000"/>
            </a:solidFill>
          </a:ln>
        </p:spPr>
      </p:pic>
      <p:pic>
        <p:nvPicPr>
          <p:cNvPr id="17" name="Picture 16">
            <a:extLst>
              <a:ext uri="{FF2B5EF4-FFF2-40B4-BE49-F238E27FC236}">
                <a16:creationId xmlns:a16="http://schemas.microsoft.com/office/drawing/2014/main" id="{10138A98-55C9-D4B0-DB18-AD1C7C92C2BA}"/>
              </a:ext>
            </a:extLst>
          </p:cNvPr>
          <p:cNvPicPr>
            <a:picLocks noChangeAspect="1"/>
          </p:cNvPicPr>
          <p:nvPr/>
        </p:nvPicPr>
        <p:blipFill rotWithShape="1">
          <a:blip r:embed="rId11"/>
          <a:srcRect t="20456" b="17660"/>
          <a:stretch/>
        </p:blipFill>
        <p:spPr>
          <a:xfrm>
            <a:off x="7609488" y="882658"/>
            <a:ext cx="1793494" cy="1479311"/>
          </a:xfrm>
          <a:prstGeom prst="rect">
            <a:avLst/>
          </a:prstGeom>
          <a:ln w="57150" cap="sq">
            <a:solidFill>
              <a:srgbClr val="FF0000"/>
            </a:solidFill>
            <a:prstDash val="solid"/>
            <a:miter lim="800000"/>
          </a:ln>
          <a:effectLst>
            <a:outerShdw blurRad="50800" dist="38100" dir="2700000" algn="tl" rotWithShape="0">
              <a:srgbClr val="000000">
                <a:alpha val="43000"/>
              </a:srgbClr>
            </a:outerShdw>
          </a:effectLst>
        </p:spPr>
      </p:pic>
      <p:pic>
        <p:nvPicPr>
          <p:cNvPr id="18" name="Picture 17">
            <a:extLst>
              <a:ext uri="{FF2B5EF4-FFF2-40B4-BE49-F238E27FC236}">
                <a16:creationId xmlns:a16="http://schemas.microsoft.com/office/drawing/2014/main" id="{DED82FCB-CF3E-3F11-6298-25B6978CEC91}"/>
              </a:ext>
            </a:extLst>
          </p:cNvPr>
          <p:cNvPicPr>
            <a:picLocks noChangeAspect="1"/>
          </p:cNvPicPr>
          <p:nvPr/>
        </p:nvPicPr>
        <p:blipFill>
          <a:blip r:embed="rId12"/>
          <a:stretch>
            <a:fillRect/>
          </a:stretch>
        </p:blipFill>
        <p:spPr>
          <a:xfrm>
            <a:off x="9575760" y="964527"/>
            <a:ext cx="1859321" cy="1393709"/>
          </a:xfrm>
          <a:prstGeom prst="rect">
            <a:avLst/>
          </a:prstGeom>
          <a:ln w="57150" cap="sq">
            <a:solidFill>
              <a:srgbClr val="FF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8761725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図 42">
            <a:extLst>
              <a:ext uri="{FF2B5EF4-FFF2-40B4-BE49-F238E27FC236}">
                <a16:creationId xmlns:a16="http://schemas.microsoft.com/office/drawing/2014/main" id="{FBDCD6A9-90C7-F3C2-740E-3E7AB1B6AA64}"/>
              </a:ext>
            </a:extLst>
          </p:cNvPr>
          <p:cNvPicPr>
            <a:picLocks noChangeAspect="1"/>
          </p:cNvPicPr>
          <p:nvPr/>
        </p:nvPicPr>
        <p:blipFill rotWithShape="1">
          <a:blip r:embed="rId2">
            <a:extLst>
              <a:ext uri="{28A0092B-C50C-407E-A947-70E740481C1C}">
                <a14:useLocalDpi xmlns:a14="http://schemas.microsoft.com/office/drawing/2010/main" val="0"/>
              </a:ext>
            </a:extLst>
          </a:blip>
          <a:srcRect t="5725" r="6223" b="11234"/>
          <a:stretch/>
        </p:blipFill>
        <p:spPr>
          <a:xfrm>
            <a:off x="239287" y="1800566"/>
            <a:ext cx="6538585" cy="3256867"/>
          </a:xfrm>
          <a:prstGeom prst="rect">
            <a:avLst/>
          </a:prstGeom>
        </p:spPr>
      </p:pic>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17</a:t>
            </a:fld>
            <a:endParaRPr kumimoji="1" lang="ja-JP" altLang="en-US"/>
          </a:p>
        </p:txBody>
      </p:sp>
      <p:sp>
        <p:nvSpPr>
          <p:cNvPr id="2" name="タイトル 1"/>
          <p:cNvSpPr>
            <a:spLocks noGrp="1"/>
          </p:cNvSpPr>
          <p:nvPr>
            <p:ph type="title"/>
          </p:nvPr>
        </p:nvSpPr>
        <p:spPr>
          <a:xfrm>
            <a:off x="775504" y="4704"/>
            <a:ext cx="9740096" cy="1325563"/>
          </a:xfrm>
        </p:spPr>
        <p:txBody>
          <a:bodyPr>
            <a:normAutofit/>
          </a:bodyPr>
          <a:lstStyle/>
          <a:p>
            <a:r>
              <a:rPr lang="en-US" altLang="ja-JP" sz="3600" dirty="0"/>
              <a:t>TUCAN Source Upgrade Concept and Goals</a:t>
            </a:r>
            <a:endParaRPr lang="ja-JP" altLang="en-US" sz="3600" dirty="0"/>
          </a:p>
        </p:txBody>
      </p:sp>
      <p:sp>
        <p:nvSpPr>
          <p:cNvPr id="3" name="矢印: 右 2">
            <a:extLst>
              <a:ext uri="{FF2B5EF4-FFF2-40B4-BE49-F238E27FC236}">
                <a16:creationId xmlns:a16="http://schemas.microsoft.com/office/drawing/2014/main" id="{C58F78F6-3292-4684-9706-2CC44788C838}"/>
              </a:ext>
            </a:extLst>
          </p:cNvPr>
          <p:cNvSpPr/>
          <p:nvPr/>
        </p:nvSpPr>
        <p:spPr>
          <a:xfrm rot="18902399">
            <a:off x="4450262" y="4896727"/>
            <a:ext cx="384677" cy="26829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51F0189D-DC79-4F0A-AC0A-9887912DD71E}"/>
              </a:ext>
            </a:extLst>
          </p:cNvPr>
          <p:cNvSpPr txBox="1"/>
          <p:nvPr/>
        </p:nvSpPr>
        <p:spPr>
          <a:xfrm>
            <a:off x="2407954" y="4831448"/>
            <a:ext cx="2438488" cy="369332"/>
          </a:xfrm>
          <a:prstGeom prst="rect">
            <a:avLst/>
          </a:prstGeom>
          <a:noFill/>
        </p:spPr>
        <p:txBody>
          <a:bodyPr wrap="square" rtlCol="0">
            <a:spAutoFit/>
          </a:bodyPr>
          <a:lstStyle/>
          <a:p>
            <a:r>
              <a:rPr kumimoji="1" lang="en-US" altLang="ja-JP" dirty="0"/>
              <a:t>proton beam</a:t>
            </a:r>
            <a:r>
              <a:rPr lang="en-US" altLang="ja-JP" dirty="0"/>
              <a:t> (20 kW)</a:t>
            </a:r>
            <a:endParaRPr kumimoji="1" lang="en-US" altLang="ja-JP" dirty="0"/>
          </a:p>
        </p:txBody>
      </p:sp>
      <p:sp>
        <p:nvSpPr>
          <p:cNvPr id="15" name="矢印: 下 14">
            <a:extLst>
              <a:ext uri="{FF2B5EF4-FFF2-40B4-BE49-F238E27FC236}">
                <a16:creationId xmlns:a16="http://schemas.microsoft.com/office/drawing/2014/main" id="{8BEE7F83-AF0B-4FB2-B564-4F77E202EF20}"/>
              </a:ext>
            </a:extLst>
          </p:cNvPr>
          <p:cNvSpPr/>
          <p:nvPr/>
        </p:nvSpPr>
        <p:spPr>
          <a:xfrm rot="10800000">
            <a:off x="1805094" y="2976577"/>
            <a:ext cx="485422" cy="36628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id="{6526D1C4-64A5-48A3-A2EF-B4087F9FF0FA}"/>
              </a:ext>
            </a:extLst>
          </p:cNvPr>
          <p:cNvSpPr txBox="1"/>
          <p:nvPr/>
        </p:nvSpPr>
        <p:spPr>
          <a:xfrm>
            <a:off x="774797" y="2635572"/>
            <a:ext cx="1284326" cy="307777"/>
          </a:xfrm>
          <a:prstGeom prst="rect">
            <a:avLst/>
          </a:prstGeom>
          <a:solidFill>
            <a:schemeClr val="accent5">
              <a:lumMod val="20000"/>
              <a:lumOff val="80000"/>
            </a:schemeClr>
          </a:solidFill>
        </p:spPr>
        <p:txBody>
          <a:bodyPr wrap="square" rtlCol="0">
            <a:spAutoFit/>
          </a:bodyPr>
          <a:lstStyle/>
          <a:p>
            <a:r>
              <a:rPr lang="en-US" altLang="ja-JP" sz="1400" dirty="0"/>
              <a:t>3He pumping</a:t>
            </a:r>
            <a:endParaRPr kumimoji="1" lang="ja-JP" altLang="en-US" sz="1400" dirty="0"/>
          </a:p>
        </p:txBody>
      </p:sp>
      <p:cxnSp>
        <p:nvCxnSpPr>
          <p:cNvPr id="18" name="直線矢印コネクタ 17">
            <a:extLst>
              <a:ext uri="{FF2B5EF4-FFF2-40B4-BE49-F238E27FC236}">
                <a16:creationId xmlns:a16="http://schemas.microsoft.com/office/drawing/2014/main" id="{63B9CB71-CB73-4148-A5D3-0F4C5839BCDE}"/>
              </a:ext>
            </a:extLst>
          </p:cNvPr>
          <p:cNvCxnSpPr>
            <a:cxnSpLocks/>
          </p:cNvCxnSpPr>
          <p:nvPr/>
        </p:nvCxnSpPr>
        <p:spPr>
          <a:xfrm>
            <a:off x="1311447" y="3434440"/>
            <a:ext cx="654755" cy="619228"/>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E22C8D14-52DA-4623-B01B-26F6A86DA861}"/>
              </a:ext>
            </a:extLst>
          </p:cNvPr>
          <p:cNvSpPr txBox="1"/>
          <p:nvPr/>
        </p:nvSpPr>
        <p:spPr>
          <a:xfrm>
            <a:off x="882469" y="3159720"/>
            <a:ext cx="989373" cy="307777"/>
          </a:xfrm>
          <a:prstGeom prst="rect">
            <a:avLst/>
          </a:prstGeom>
          <a:solidFill>
            <a:schemeClr val="accent6">
              <a:lumMod val="20000"/>
              <a:lumOff val="80000"/>
            </a:schemeClr>
          </a:solidFill>
          <a:ln>
            <a:noFill/>
          </a:ln>
        </p:spPr>
        <p:txBody>
          <a:bodyPr wrap="square" rtlCol="0">
            <a:spAutoFit/>
          </a:bodyPr>
          <a:lstStyle/>
          <a:p>
            <a:r>
              <a:rPr lang="en-US" altLang="ja-JP" sz="1400" dirty="0"/>
              <a:t>liquid </a:t>
            </a:r>
            <a:r>
              <a:rPr lang="en-US" altLang="ja-JP" sz="1400" baseline="30000" dirty="0"/>
              <a:t>3</a:t>
            </a:r>
            <a:r>
              <a:rPr lang="en-US" altLang="ja-JP" sz="1400" dirty="0"/>
              <a:t>He</a:t>
            </a:r>
            <a:endParaRPr kumimoji="1" lang="ja-JP" altLang="en-US" sz="1400" dirty="0"/>
          </a:p>
        </p:txBody>
      </p:sp>
      <p:sp>
        <p:nvSpPr>
          <p:cNvPr id="57" name="テキスト ボックス 56">
            <a:extLst>
              <a:ext uri="{FF2B5EF4-FFF2-40B4-BE49-F238E27FC236}">
                <a16:creationId xmlns:a16="http://schemas.microsoft.com/office/drawing/2014/main" id="{5147CAF8-A962-467B-8A68-48205F1185B4}"/>
              </a:ext>
            </a:extLst>
          </p:cNvPr>
          <p:cNvSpPr txBox="1"/>
          <p:nvPr/>
        </p:nvSpPr>
        <p:spPr>
          <a:xfrm>
            <a:off x="5011010" y="4457134"/>
            <a:ext cx="657552" cy="307777"/>
          </a:xfrm>
          <a:prstGeom prst="rect">
            <a:avLst/>
          </a:prstGeom>
          <a:noFill/>
        </p:spPr>
        <p:txBody>
          <a:bodyPr wrap="square" rtlCol="0">
            <a:spAutoFit/>
          </a:bodyPr>
          <a:lstStyle/>
          <a:p>
            <a:r>
              <a:rPr kumimoji="1" lang="en-US" altLang="ja-JP" sz="1400" dirty="0">
                <a:solidFill>
                  <a:schemeClr val="bg1"/>
                </a:solidFill>
              </a:rPr>
              <a:t>300 K</a:t>
            </a:r>
            <a:endParaRPr kumimoji="1" lang="ja-JP" altLang="en-US" sz="1400" dirty="0">
              <a:solidFill>
                <a:schemeClr val="bg1"/>
              </a:solidFill>
            </a:endParaRPr>
          </a:p>
        </p:txBody>
      </p:sp>
      <p:sp>
        <p:nvSpPr>
          <p:cNvPr id="58" name="テキスト ボックス 57">
            <a:extLst>
              <a:ext uri="{FF2B5EF4-FFF2-40B4-BE49-F238E27FC236}">
                <a16:creationId xmlns:a16="http://schemas.microsoft.com/office/drawing/2014/main" id="{0EAC26A9-3086-4CA0-A4F1-E6692001FBF9}"/>
              </a:ext>
            </a:extLst>
          </p:cNvPr>
          <p:cNvSpPr txBox="1"/>
          <p:nvPr/>
        </p:nvSpPr>
        <p:spPr>
          <a:xfrm>
            <a:off x="4487732" y="4313156"/>
            <a:ext cx="500389" cy="307777"/>
          </a:xfrm>
          <a:prstGeom prst="rect">
            <a:avLst/>
          </a:prstGeom>
          <a:noFill/>
        </p:spPr>
        <p:txBody>
          <a:bodyPr wrap="square" rtlCol="0">
            <a:spAutoFit/>
          </a:bodyPr>
          <a:lstStyle/>
          <a:p>
            <a:r>
              <a:rPr kumimoji="1" lang="en-US" altLang="ja-JP" sz="1400" dirty="0">
                <a:solidFill>
                  <a:schemeClr val="bg1"/>
                </a:solidFill>
              </a:rPr>
              <a:t>20 K</a:t>
            </a:r>
            <a:endParaRPr kumimoji="1" lang="ja-JP" altLang="en-US" sz="1400" dirty="0">
              <a:solidFill>
                <a:schemeClr val="bg1"/>
              </a:solidFill>
            </a:endParaRPr>
          </a:p>
        </p:txBody>
      </p:sp>
      <p:grpSp>
        <p:nvGrpSpPr>
          <p:cNvPr id="78" name="グループ化 77">
            <a:extLst>
              <a:ext uri="{FF2B5EF4-FFF2-40B4-BE49-F238E27FC236}">
                <a16:creationId xmlns:a16="http://schemas.microsoft.com/office/drawing/2014/main" id="{2CC1E111-2AC9-8A9C-18D9-019D5081575E}"/>
              </a:ext>
            </a:extLst>
          </p:cNvPr>
          <p:cNvGrpSpPr/>
          <p:nvPr/>
        </p:nvGrpSpPr>
        <p:grpSpPr>
          <a:xfrm>
            <a:off x="1291317" y="3927976"/>
            <a:ext cx="3805415" cy="811459"/>
            <a:chOff x="2478791" y="2652614"/>
            <a:chExt cx="5024488" cy="1203969"/>
          </a:xfrm>
        </p:grpSpPr>
        <p:sp>
          <p:nvSpPr>
            <p:cNvPr id="23" name="楕円 22">
              <a:extLst>
                <a:ext uri="{FF2B5EF4-FFF2-40B4-BE49-F238E27FC236}">
                  <a16:creationId xmlns:a16="http://schemas.microsoft.com/office/drawing/2014/main" id="{8CE0BEF8-15BC-4404-B75D-2FFA3FF2E85C}"/>
                </a:ext>
              </a:extLst>
            </p:cNvPr>
            <p:cNvSpPr/>
            <p:nvPr/>
          </p:nvSpPr>
          <p:spPr>
            <a:xfrm>
              <a:off x="7121725" y="3746696"/>
              <a:ext cx="104172" cy="109887"/>
            </a:xfrm>
            <a:prstGeom prst="ellipse">
              <a:avLst/>
            </a:prstGeom>
            <a:gradFill flip="none" rotWithShape="1">
              <a:gsLst>
                <a:gs pos="100000">
                  <a:srgbClr val="0033CC"/>
                </a:gs>
                <a:gs pos="0">
                  <a:schemeClr val="accent1">
                    <a:lumMod val="45000"/>
                    <a:lumOff val="55000"/>
                  </a:schemeClr>
                </a:gs>
                <a:gs pos="100000">
                  <a:schemeClr val="accent1">
                    <a:lumMod val="30000"/>
                    <a:lumOff val="7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5" name="直線矢印コネクタ 24">
              <a:extLst>
                <a:ext uri="{FF2B5EF4-FFF2-40B4-BE49-F238E27FC236}">
                  <a16:creationId xmlns:a16="http://schemas.microsoft.com/office/drawing/2014/main" id="{BE5F4209-099E-40E8-B3DE-B8229846F6FE}"/>
                </a:ext>
              </a:extLst>
            </p:cNvPr>
            <p:cNvCxnSpPr>
              <a:cxnSpLocks/>
            </p:cNvCxnSpPr>
            <p:nvPr/>
          </p:nvCxnSpPr>
          <p:spPr>
            <a:xfrm flipV="1">
              <a:off x="7210088" y="3628614"/>
              <a:ext cx="214254" cy="14030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8" name="直線矢印コネクタ 27">
              <a:extLst>
                <a:ext uri="{FF2B5EF4-FFF2-40B4-BE49-F238E27FC236}">
                  <a16:creationId xmlns:a16="http://schemas.microsoft.com/office/drawing/2014/main" id="{5FEAC986-A3BD-4BA8-9C7E-06BCF7EA0D8B}"/>
                </a:ext>
              </a:extLst>
            </p:cNvPr>
            <p:cNvCxnSpPr>
              <a:cxnSpLocks/>
            </p:cNvCxnSpPr>
            <p:nvPr/>
          </p:nvCxnSpPr>
          <p:spPr>
            <a:xfrm flipH="1" flipV="1">
              <a:off x="7225897" y="3461561"/>
              <a:ext cx="277382" cy="16705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0" name="直線矢印コネクタ 29">
              <a:extLst>
                <a:ext uri="{FF2B5EF4-FFF2-40B4-BE49-F238E27FC236}">
                  <a16:creationId xmlns:a16="http://schemas.microsoft.com/office/drawing/2014/main" id="{080F941E-3ADD-4D20-A387-DB5E516C68C2}"/>
                </a:ext>
              </a:extLst>
            </p:cNvPr>
            <p:cNvCxnSpPr>
              <a:cxnSpLocks/>
            </p:cNvCxnSpPr>
            <p:nvPr/>
          </p:nvCxnSpPr>
          <p:spPr>
            <a:xfrm flipV="1">
              <a:off x="7225897" y="3305741"/>
              <a:ext cx="136977" cy="13199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2" name="直線矢印コネクタ 31">
              <a:extLst>
                <a:ext uri="{FF2B5EF4-FFF2-40B4-BE49-F238E27FC236}">
                  <a16:creationId xmlns:a16="http://schemas.microsoft.com/office/drawing/2014/main" id="{E921172F-218C-4DA6-A118-F2CB0614205A}"/>
                </a:ext>
              </a:extLst>
            </p:cNvPr>
            <p:cNvCxnSpPr>
              <a:cxnSpLocks/>
            </p:cNvCxnSpPr>
            <p:nvPr/>
          </p:nvCxnSpPr>
          <p:spPr>
            <a:xfrm flipH="1" flipV="1">
              <a:off x="7173811" y="3200084"/>
              <a:ext cx="186063" cy="8904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3" name="楕円 32">
              <a:extLst>
                <a:ext uri="{FF2B5EF4-FFF2-40B4-BE49-F238E27FC236}">
                  <a16:creationId xmlns:a16="http://schemas.microsoft.com/office/drawing/2014/main" id="{7052E0F0-D893-47B6-92C6-26E60BED7EA1}"/>
                </a:ext>
              </a:extLst>
            </p:cNvPr>
            <p:cNvSpPr/>
            <p:nvPr/>
          </p:nvSpPr>
          <p:spPr>
            <a:xfrm>
              <a:off x="7044565" y="3109017"/>
              <a:ext cx="104172" cy="109887"/>
            </a:xfrm>
            <a:prstGeom prst="ellipse">
              <a:avLst/>
            </a:prstGeom>
            <a:gradFill flip="none" rotWithShape="1">
              <a:gsLst>
                <a:gs pos="100000">
                  <a:srgbClr val="0033CC"/>
                </a:gs>
                <a:gs pos="0">
                  <a:schemeClr val="accent1">
                    <a:lumMod val="45000"/>
                    <a:lumOff val="55000"/>
                  </a:schemeClr>
                </a:gs>
                <a:gs pos="100000">
                  <a:schemeClr val="accent1">
                    <a:lumMod val="30000"/>
                    <a:lumOff val="7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5" name="直線矢印コネクタ 34">
              <a:extLst>
                <a:ext uri="{FF2B5EF4-FFF2-40B4-BE49-F238E27FC236}">
                  <a16:creationId xmlns:a16="http://schemas.microsoft.com/office/drawing/2014/main" id="{067A7289-00D1-4352-98EF-8BBB88E886CD}"/>
                </a:ext>
              </a:extLst>
            </p:cNvPr>
            <p:cNvCxnSpPr>
              <a:cxnSpLocks/>
            </p:cNvCxnSpPr>
            <p:nvPr/>
          </p:nvCxnSpPr>
          <p:spPr>
            <a:xfrm flipH="1" flipV="1">
              <a:off x="6822778" y="3002775"/>
              <a:ext cx="221788" cy="10835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7" name="直線矢印コネクタ 36">
              <a:extLst>
                <a:ext uri="{FF2B5EF4-FFF2-40B4-BE49-F238E27FC236}">
                  <a16:creationId xmlns:a16="http://schemas.microsoft.com/office/drawing/2014/main" id="{8F6621AF-D215-4D59-91B2-293D9F5CDA0A}"/>
                </a:ext>
              </a:extLst>
            </p:cNvPr>
            <p:cNvCxnSpPr>
              <a:cxnSpLocks/>
            </p:cNvCxnSpPr>
            <p:nvPr/>
          </p:nvCxnSpPr>
          <p:spPr>
            <a:xfrm flipH="1">
              <a:off x="6016918" y="2973112"/>
              <a:ext cx="616077" cy="12617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9" name="直線矢印コネクタ 38">
              <a:extLst>
                <a:ext uri="{FF2B5EF4-FFF2-40B4-BE49-F238E27FC236}">
                  <a16:creationId xmlns:a16="http://schemas.microsoft.com/office/drawing/2014/main" id="{19300222-70AF-4FEB-AA37-48A0B40E6853}"/>
                </a:ext>
              </a:extLst>
            </p:cNvPr>
            <p:cNvCxnSpPr>
              <a:cxnSpLocks/>
            </p:cNvCxnSpPr>
            <p:nvPr/>
          </p:nvCxnSpPr>
          <p:spPr>
            <a:xfrm flipH="1" flipV="1">
              <a:off x="5153887" y="2951340"/>
              <a:ext cx="619027" cy="16972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1" name="直線矢印コネクタ 40">
              <a:extLst>
                <a:ext uri="{FF2B5EF4-FFF2-40B4-BE49-F238E27FC236}">
                  <a16:creationId xmlns:a16="http://schemas.microsoft.com/office/drawing/2014/main" id="{F3617D3C-088F-4EDC-A60E-BAFADA7DA5AC}"/>
                </a:ext>
              </a:extLst>
            </p:cNvPr>
            <p:cNvCxnSpPr>
              <a:cxnSpLocks/>
            </p:cNvCxnSpPr>
            <p:nvPr/>
          </p:nvCxnSpPr>
          <p:spPr>
            <a:xfrm flipH="1">
              <a:off x="4210882" y="2981257"/>
              <a:ext cx="662070" cy="11803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4" name="直線矢印コネクタ 43">
              <a:extLst>
                <a:ext uri="{FF2B5EF4-FFF2-40B4-BE49-F238E27FC236}">
                  <a16:creationId xmlns:a16="http://schemas.microsoft.com/office/drawing/2014/main" id="{C3566857-F863-4840-B298-2F8FF4B2F051}"/>
                </a:ext>
              </a:extLst>
            </p:cNvPr>
            <p:cNvCxnSpPr>
              <a:cxnSpLocks/>
            </p:cNvCxnSpPr>
            <p:nvPr/>
          </p:nvCxnSpPr>
          <p:spPr>
            <a:xfrm flipH="1" flipV="1">
              <a:off x="3272357" y="2964065"/>
              <a:ext cx="496534" cy="16972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6" name="直線矢印コネクタ 45">
              <a:extLst>
                <a:ext uri="{FF2B5EF4-FFF2-40B4-BE49-F238E27FC236}">
                  <a16:creationId xmlns:a16="http://schemas.microsoft.com/office/drawing/2014/main" id="{9BE1AECF-7451-40B8-8D30-A925E0331436}"/>
                </a:ext>
              </a:extLst>
            </p:cNvPr>
            <p:cNvCxnSpPr>
              <a:cxnSpLocks/>
            </p:cNvCxnSpPr>
            <p:nvPr/>
          </p:nvCxnSpPr>
          <p:spPr>
            <a:xfrm flipH="1">
              <a:off x="2866995" y="2998865"/>
              <a:ext cx="172344" cy="5006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8" name="直線矢印コネクタ 47">
              <a:extLst>
                <a:ext uri="{FF2B5EF4-FFF2-40B4-BE49-F238E27FC236}">
                  <a16:creationId xmlns:a16="http://schemas.microsoft.com/office/drawing/2014/main" id="{8836EBDB-F431-4887-8E6F-3B9535EBC4AD}"/>
                </a:ext>
              </a:extLst>
            </p:cNvPr>
            <p:cNvCxnSpPr>
              <a:cxnSpLocks/>
            </p:cNvCxnSpPr>
            <p:nvPr/>
          </p:nvCxnSpPr>
          <p:spPr>
            <a:xfrm flipH="1" flipV="1">
              <a:off x="2478791" y="2652614"/>
              <a:ext cx="331787" cy="37128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sp>
        <p:nvSpPr>
          <p:cNvPr id="79" name="コンテンツ プレースホルダー 4">
            <a:extLst>
              <a:ext uri="{FF2B5EF4-FFF2-40B4-BE49-F238E27FC236}">
                <a16:creationId xmlns:a16="http://schemas.microsoft.com/office/drawing/2014/main" id="{A1E054A2-A607-63F6-A016-D34528D3B150}"/>
              </a:ext>
            </a:extLst>
          </p:cNvPr>
          <p:cNvSpPr txBox="1">
            <a:spLocks/>
          </p:cNvSpPr>
          <p:nvPr/>
        </p:nvSpPr>
        <p:spPr>
          <a:xfrm>
            <a:off x="6898431" y="1021626"/>
            <a:ext cx="5266094" cy="5659040"/>
          </a:xfrm>
          <a:prstGeom prst="rect">
            <a:avLst/>
          </a:prstGeom>
          <a:noFill/>
        </p:spPr>
        <p:txBody>
          <a:bodyPr>
            <a:normAutofit fontScale="55000" lnSpcReduction="20000"/>
          </a:bodyPr>
          <a:lstStyle>
            <a:lvl1pPr marL="228600" indent="-228600" algn="l" defTabSz="914400" rtl="0" eaLnBrk="1" latinLnBrk="0" hangingPunct="1">
              <a:lnSpc>
                <a:spcPct val="90000"/>
              </a:lnSpc>
              <a:spcBef>
                <a:spcPts val="1000"/>
              </a:spcBef>
              <a:buFont typeface="Wingdings 2" pitchFamily="18" charset="2"/>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9pPr>
          </a:lstStyle>
          <a:p>
            <a:r>
              <a:rPr lang="en-US" altLang="ja-JP" sz="4000" dirty="0"/>
              <a:t>LD</a:t>
            </a:r>
            <a:r>
              <a:rPr lang="en-US" altLang="ja-JP" sz="4000" baseline="-25000" dirty="0"/>
              <a:t>2</a:t>
            </a:r>
            <a:r>
              <a:rPr lang="en-US" altLang="ja-JP" sz="4000" dirty="0"/>
              <a:t> moderator</a:t>
            </a:r>
          </a:p>
          <a:p>
            <a:pPr lvl="1"/>
            <a:r>
              <a:rPr lang="en-US" altLang="ja-JP" sz="3600" dirty="0"/>
              <a:t>increase cold neutron flux at 1 </a:t>
            </a:r>
            <a:r>
              <a:rPr lang="en-US" altLang="ja-JP" sz="3600" dirty="0" err="1"/>
              <a:t>meV</a:t>
            </a:r>
            <a:r>
              <a:rPr lang="en-US" altLang="ja-JP" sz="3600" dirty="0"/>
              <a:t> (×2.5)</a:t>
            </a:r>
          </a:p>
          <a:p>
            <a:r>
              <a:rPr lang="en-US" altLang="ja-JP" sz="4000" dirty="0"/>
              <a:t>Helium Cryostat with high cooling power</a:t>
            </a:r>
          </a:p>
          <a:p>
            <a:pPr lvl="1"/>
            <a:r>
              <a:rPr lang="en-US" altLang="ja-JP" sz="3600" dirty="0"/>
              <a:t>production volume (×3)</a:t>
            </a:r>
          </a:p>
          <a:p>
            <a:pPr lvl="1"/>
            <a:r>
              <a:rPr lang="en-US" altLang="ja-JP" sz="4000" dirty="0"/>
              <a:t>proton beam power</a:t>
            </a:r>
            <a:r>
              <a:rPr lang="ja-JP" altLang="en-US" sz="4000" dirty="0"/>
              <a:t>　</a:t>
            </a:r>
            <a:r>
              <a:rPr lang="en-US" altLang="ja-JP" sz="4000" dirty="0"/>
              <a:t>(×50)</a:t>
            </a:r>
          </a:p>
          <a:p>
            <a:pPr lvl="2"/>
            <a:r>
              <a:rPr lang="en-US" altLang="ja-JP" sz="3600" dirty="0"/>
              <a:t>0.5 kW   -&gt; 20 kW </a:t>
            </a:r>
          </a:p>
          <a:p>
            <a:pPr lvl="2"/>
            <a:r>
              <a:rPr lang="en-US" altLang="ja-JP" sz="3600" dirty="0">
                <a:solidFill>
                  <a:srgbClr val="FF0000"/>
                </a:solidFill>
              </a:rPr>
              <a:t>heat load on superfluid : 8.1 W</a:t>
            </a:r>
          </a:p>
          <a:p>
            <a:pPr lvl="3"/>
            <a:r>
              <a:rPr lang="en-US" altLang="ja-JP" sz="3400" dirty="0"/>
              <a:t>include heat deposit on vessel</a:t>
            </a:r>
          </a:p>
          <a:p>
            <a:pPr lvl="1"/>
            <a:r>
              <a:rPr lang="en-US" altLang="ja-JP" sz="4000" dirty="0"/>
              <a:t>superfluid helium temperature (×1/3)</a:t>
            </a:r>
          </a:p>
          <a:p>
            <a:pPr lvl="2"/>
            <a:r>
              <a:rPr lang="en-US" altLang="ja-JP" sz="3600" dirty="0" err="1"/>
              <a:t>T</a:t>
            </a:r>
            <a:r>
              <a:rPr lang="en-US" altLang="ja-JP" sz="3600" baseline="-25000" dirty="0" err="1"/>
              <a:t>He</a:t>
            </a:r>
            <a:r>
              <a:rPr lang="en-US" altLang="ja-JP" sz="3600" baseline="-25000" dirty="0"/>
              <a:t>-II</a:t>
            </a:r>
            <a:r>
              <a:rPr lang="en-US" altLang="ja-JP" sz="3600" dirty="0"/>
              <a:t> = 1.2 K (0.8 K@RCNP)</a:t>
            </a:r>
          </a:p>
          <a:p>
            <a:pPr lvl="2"/>
            <a:r>
              <a:rPr lang="en-US" altLang="ja-JP" sz="3600" dirty="0"/>
              <a:t>Storage lifetime : </a:t>
            </a:r>
            <a:r>
              <a:rPr lang="ja-JP" altLang="en-US" sz="3600" dirty="0"/>
              <a:t>～ </a:t>
            </a:r>
            <a:r>
              <a:rPr lang="en-US" altLang="ja-JP" sz="3600" dirty="0"/>
              <a:t>30 sec</a:t>
            </a:r>
          </a:p>
          <a:p>
            <a:pPr lvl="2"/>
            <a:endParaRPr lang="en-US" altLang="ja-JP" sz="2200" dirty="0"/>
          </a:p>
          <a:p>
            <a:r>
              <a:rPr lang="en-US" altLang="ja-JP" sz="4400" dirty="0"/>
              <a:t>Estimated source performance</a:t>
            </a:r>
          </a:p>
          <a:p>
            <a:pPr lvl="1"/>
            <a:r>
              <a:rPr lang="en-US" altLang="ja-JP" sz="4000" dirty="0"/>
              <a:t>production rate: </a:t>
            </a:r>
            <a:r>
              <a:rPr lang="pl-PL" altLang="ja-JP" sz="4000" dirty="0"/>
              <a:t>1.4 x 10</a:t>
            </a:r>
            <a:r>
              <a:rPr lang="pl-PL" altLang="ja-JP" sz="4000" baseline="30000" dirty="0"/>
              <a:t>7</a:t>
            </a:r>
            <a:r>
              <a:rPr lang="pl-PL" altLang="ja-JP" sz="4000" dirty="0"/>
              <a:t> UCN/s</a:t>
            </a:r>
          </a:p>
          <a:p>
            <a:pPr lvl="1"/>
            <a:r>
              <a:rPr lang="en-US" altLang="ja-JP" sz="4000" dirty="0"/>
              <a:t>UCN density</a:t>
            </a:r>
          </a:p>
          <a:p>
            <a:pPr lvl="2"/>
            <a:r>
              <a:rPr lang="en-US" altLang="ja-JP" sz="3600" dirty="0"/>
              <a:t>6×10</a:t>
            </a:r>
            <a:r>
              <a:rPr lang="en-US" altLang="ja-JP" sz="3600" baseline="30000" dirty="0"/>
              <a:t>3</a:t>
            </a:r>
            <a:r>
              <a:rPr lang="en-US" altLang="ja-JP" sz="3600" dirty="0"/>
              <a:t> UCN/cm</a:t>
            </a:r>
            <a:r>
              <a:rPr lang="en-US" altLang="ja-JP" sz="3600" baseline="30000" dirty="0"/>
              <a:t>3 </a:t>
            </a:r>
            <a:r>
              <a:rPr lang="en-US" altLang="ja-JP" sz="3600" dirty="0"/>
              <a:t>@ production</a:t>
            </a:r>
          </a:p>
          <a:p>
            <a:pPr lvl="2"/>
            <a:r>
              <a:rPr lang="ja-JP" altLang="en-US" sz="3600" dirty="0"/>
              <a:t>～</a:t>
            </a:r>
            <a:r>
              <a:rPr lang="en-US" altLang="ja-JP" sz="3600" dirty="0"/>
              <a:t>220 UCN/cm</a:t>
            </a:r>
            <a:r>
              <a:rPr lang="en-US" altLang="ja-JP" sz="3600" baseline="30000" dirty="0"/>
              <a:t>3</a:t>
            </a:r>
            <a:r>
              <a:rPr lang="en-US" altLang="ja-JP" sz="3600" dirty="0"/>
              <a:t> @ measurement</a:t>
            </a:r>
          </a:p>
        </p:txBody>
      </p:sp>
    </p:spTree>
    <p:extLst>
      <p:ext uri="{BB962C8B-B14F-4D97-AF65-F5344CB8AC3E}">
        <p14:creationId xmlns:p14="http://schemas.microsoft.com/office/powerpoint/2010/main" val="595729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Diagram&#10;&#10;Description automatically generated">
            <a:extLst>
              <a:ext uri="{FF2B5EF4-FFF2-40B4-BE49-F238E27FC236}">
                <a16:creationId xmlns:a16="http://schemas.microsoft.com/office/drawing/2014/main" id="{B00B1F37-4F4C-2B6C-614B-54B361BC24F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50027" y="643466"/>
            <a:ext cx="10691946" cy="5571067"/>
          </a:xfrm>
          <a:prstGeom prst="rect">
            <a:avLst/>
          </a:prstGeom>
        </p:spPr>
      </p:pic>
      <p:sp>
        <p:nvSpPr>
          <p:cNvPr id="4" name="Slide Number Placeholder 3">
            <a:extLst>
              <a:ext uri="{FF2B5EF4-FFF2-40B4-BE49-F238E27FC236}">
                <a16:creationId xmlns:a16="http://schemas.microsoft.com/office/drawing/2014/main" id="{468CF38F-E0A2-4D1A-2ED5-00C0BC97D22A}"/>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pPr>
            <a:fld id="{20ABF8A2-ED3C-470E-BF9F-6B7815943C10}" type="slidenum">
              <a:rPr lang="en-US" smtClean="0"/>
              <a:pPr>
                <a:spcAft>
                  <a:spcPts val="600"/>
                </a:spcAft>
              </a:pPr>
              <a:t>18</a:t>
            </a:fld>
            <a:endParaRPr lang="en-US"/>
          </a:p>
        </p:txBody>
      </p:sp>
      <p:pic>
        <p:nvPicPr>
          <p:cNvPr id="7" name="Picture 6">
            <a:extLst>
              <a:ext uri="{FF2B5EF4-FFF2-40B4-BE49-F238E27FC236}">
                <a16:creationId xmlns:a16="http://schemas.microsoft.com/office/drawing/2014/main" id="{F5D656E3-9787-2B80-3735-4100B278159A}"/>
              </a:ext>
            </a:extLst>
          </p:cNvPr>
          <p:cNvPicPr>
            <a:picLocks noChangeAspect="1"/>
          </p:cNvPicPr>
          <p:nvPr/>
        </p:nvPicPr>
        <p:blipFill rotWithShape="1">
          <a:blip r:embed="rId3"/>
          <a:srcRect b="30142"/>
          <a:stretch/>
        </p:blipFill>
        <p:spPr>
          <a:xfrm>
            <a:off x="353076" y="293914"/>
            <a:ext cx="1173106" cy="1125694"/>
          </a:xfrm>
          <a:prstGeom prst="rect">
            <a:avLst/>
          </a:prstGeom>
        </p:spPr>
      </p:pic>
    </p:spTree>
    <p:extLst>
      <p:ext uri="{BB962C8B-B14F-4D97-AF65-F5344CB8AC3E}">
        <p14:creationId xmlns:p14="http://schemas.microsoft.com/office/powerpoint/2010/main" val="4365353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9FBA014-8865-9CA3-1F21-E0363DE5A993}"/>
              </a:ext>
            </a:extLst>
          </p:cNvPr>
          <p:cNvSpPr>
            <a:spLocks noGrp="1"/>
          </p:cNvSpPr>
          <p:nvPr>
            <p:ph type="title"/>
          </p:nvPr>
        </p:nvSpPr>
        <p:spPr/>
        <p:txBody>
          <a:bodyPr/>
          <a:lstStyle/>
          <a:p>
            <a:r>
              <a:rPr lang="en-US" altLang="ja-JP" dirty="0"/>
              <a:t>TUCAN Sensitivity Estimate</a:t>
            </a:r>
            <a:endParaRPr kumimoji="1" lang="ja-JP" altLang="en-US" dirty="0"/>
          </a:p>
        </p:txBody>
      </p:sp>
      <p:sp>
        <p:nvSpPr>
          <p:cNvPr id="4" name="スライド番号プレースホルダー 3">
            <a:extLst>
              <a:ext uri="{FF2B5EF4-FFF2-40B4-BE49-F238E27FC236}">
                <a16:creationId xmlns:a16="http://schemas.microsoft.com/office/drawing/2014/main" id="{23CA3415-B3CE-B5D5-C2AC-039A2CA2D653}"/>
              </a:ext>
            </a:extLst>
          </p:cNvPr>
          <p:cNvSpPr>
            <a:spLocks noGrp="1"/>
          </p:cNvSpPr>
          <p:nvPr>
            <p:ph type="sldNum" sz="quarter" idx="12"/>
          </p:nvPr>
        </p:nvSpPr>
        <p:spPr/>
        <p:txBody>
          <a:bodyPr/>
          <a:lstStyle/>
          <a:p>
            <a:fld id="{56F66B0C-C1E8-4781-87AE-1ECA225EA27B}" type="slidenum">
              <a:rPr kumimoji="1" lang="ja-JP" altLang="en-US" smtClean="0"/>
              <a:t>19</a:t>
            </a:fld>
            <a:endParaRPr kumimoji="1" lang="ja-JP" altLang="en-US"/>
          </a:p>
        </p:txBody>
      </p:sp>
      <p:graphicFrame>
        <p:nvGraphicFramePr>
          <p:cNvPr id="7" name="表 6">
            <a:extLst>
              <a:ext uri="{FF2B5EF4-FFF2-40B4-BE49-F238E27FC236}">
                <a16:creationId xmlns:a16="http://schemas.microsoft.com/office/drawing/2014/main" id="{87E8B683-93F2-4A6E-FA2B-82CE4DE205A8}"/>
              </a:ext>
            </a:extLst>
          </p:cNvPr>
          <p:cNvGraphicFramePr>
            <a:graphicFrameLocks noGrp="1"/>
          </p:cNvGraphicFramePr>
          <p:nvPr/>
        </p:nvGraphicFramePr>
        <p:xfrm>
          <a:off x="1329662" y="1904066"/>
          <a:ext cx="6534178" cy="1353594"/>
        </p:xfrm>
        <a:graphic>
          <a:graphicData uri="http://schemas.openxmlformats.org/drawingml/2006/table">
            <a:tbl>
              <a:tblPr firstRow="1" bandRow="1">
                <a:tableStyleId>{69CF1AB2-1976-4502-BF36-3FF5EA218861}</a:tableStyleId>
              </a:tblPr>
              <a:tblGrid>
                <a:gridCol w="2866418">
                  <a:extLst>
                    <a:ext uri="{9D8B030D-6E8A-4147-A177-3AD203B41FA5}">
                      <a16:colId xmlns:a16="http://schemas.microsoft.com/office/drawing/2014/main" val="20000"/>
                    </a:ext>
                  </a:extLst>
                </a:gridCol>
                <a:gridCol w="2123440">
                  <a:extLst>
                    <a:ext uri="{9D8B030D-6E8A-4147-A177-3AD203B41FA5}">
                      <a16:colId xmlns:a16="http://schemas.microsoft.com/office/drawing/2014/main" val="20001"/>
                    </a:ext>
                  </a:extLst>
                </a:gridCol>
                <a:gridCol w="1544320">
                  <a:extLst>
                    <a:ext uri="{9D8B030D-6E8A-4147-A177-3AD203B41FA5}">
                      <a16:colId xmlns:a16="http://schemas.microsoft.com/office/drawing/2014/main" val="3734927619"/>
                    </a:ext>
                  </a:extLst>
                </a:gridCol>
              </a:tblGrid>
              <a:tr h="451198">
                <a:tc>
                  <a:txBody>
                    <a:bodyPr/>
                    <a:lstStyle/>
                    <a:p>
                      <a:r>
                        <a:rPr kumimoji="1" lang="en-US" altLang="ja-JP" sz="1600" b="0" dirty="0"/>
                        <a:t>UCN</a:t>
                      </a:r>
                      <a:r>
                        <a:rPr kumimoji="1" lang="ja-JP" altLang="en-US" sz="1600" b="0" dirty="0"/>
                        <a:t> </a:t>
                      </a:r>
                      <a:r>
                        <a:rPr kumimoji="1" lang="en-US" altLang="ja-JP" sz="1600" b="0" dirty="0"/>
                        <a:t>production rate</a:t>
                      </a:r>
                      <a:endParaRPr kumimoji="1" lang="ja-JP" altLang="en-US" sz="1600" b="0" dirty="0"/>
                    </a:p>
                  </a:txBody>
                  <a:tcPr marL="77266" marR="77266" marT="38633" marB="38633"/>
                </a:tc>
                <a:tc>
                  <a:txBody>
                    <a:bodyPr/>
                    <a:lstStyle/>
                    <a:p>
                      <a:pPr algn="ctr"/>
                      <a:r>
                        <a:rPr kumimoji="1" lang="en-US" altLang="ja-JP" sz="1600" b="0" dirty="0"/>
                        <a:t>1.4×10</a:t>
                      </a:r>
                      <a:r>
                        <a:rPr kumimoji="1" lang="en-US" altLang="ja-JP" sz="1600" b="0" baseline="30000" dirty="0"/>
                        <a:t>7</a:t>
                      </a:r>
                      <a:r>
                        <a:rPr kumimoji="1" lang="en-US" altLang="ja-JP" sz="1600" b="0" dirty="0"/>
                        <a:t> UCN/sec</a:t>
                      </a:r>
                      <a:endParaRPr kumimoji="1" lang="ja-JP" altLang="en-US" sz="1600" b="0" dirty="0"/>
                    </a:p>
                  </a:txBody>
                  <a:tcPr marL="77266" marR="77266" marT="38633" marB="38633"/>
                </a:tc>
                <a:tc>
                  <a:txBody>
                    <a:bodyPr/>
                    <a:lstStyle/>
                    <a:p>
                      <a:pPr algn="ctr"/>
                      <a:endParaRPr kumimoji="1" lang="ja-JP" altLang="en-US" sz="1600" b="0" dirty="0"/>
                    </a:p>
                  </a:txBody>
                  <a:tcPr marL="77266" marR="77266" marT="38633" marB="38633"/>
                </a:tc>
                <a:extLst>
                  <a:ext uri="{0D108BD9-81ED-4DB2-BD59-A6C34878D82A}">
                    <a16:rowId xmlns:a16="http://schemas.microsoft.com/office/drawing/2014/main" val="10001"/>
                  </a:ext>
                </a:extLst>
              </a:tr>
              <a:tr h="451198">
                <a:tc>
                  <a:txBody>
                    <a:bodyPr/>
                    <a:lstStyle/>
                    <a:p>
                      <a:r>
                        <a:rPr kumimoji="1" lang="en-US" altLang="ja-JP" sz="1600" dirty="0"/>
                        <a:t>UCN loaded into EDM cell</a:t>
                      </a:r>
                      <a:endParaRPr kumimoji="1" lang="ja-JP" altLang="en-US" sz="1600" dirty="0"/>
                    </a:p>
                  </a:txBody>
                  <a:tcPr marL="77266" marR="77266" marT="38633" marB="38633"/>
                </a:tc>
                <a:tc>
                  <a:txBody>
                    <a:bodyPr/>
                    <a:lstStyle/>
                    <a:p>
                      <a:pPr algn="ctr"/>
                      <a:r>
                        <a:rPr kumimoji="1" lang="en-US" altLang="ja-JP" sz="1600" dirty="0"/>
                        <a:t>220 pol. UCN/cm</a:t>
                      </a:r>
                      <a:r>
                        <a:rPr kumimoji="1" lang="en-US" altLang="ja-JP" sz="1600" baseline="30000" dirty="0"/>
                        <a:t>3</a:t>
                      </a:r>
                      <a:endParaRPr kumimoji="1" lang="ja-JP" altLang="en-US" sz="1600" baseline="30000" dirty="0"/>
                    </a:p>
                  </a:txBody>
                  <a:tcPr marL="77266" marR="77266" marT="38633" marB="38633"/>
                </a:tc>
                <a:tc>
                  <a:txBody>
                    <a:bodyPr/>
                    <a:lstStyle/>
                    <a:p>
                      <a:pPr algn="ctr"/>
                      <a:r>
                        <a:rPr kumimoji="1" lang="en-CA" altLang="ja-JP" sz="1600" baseline="0" dirty="0"/>
                        <a:t>14M UCN</a:t>
                      </a:r>
                      <a:endParaRPr kumimoji="1" lang="ja-JP" altLang="en-US" sz="1600" baseline="0" dirty="0"/>
                    </a:p>
                  </a:txBody>
                  <a:tcPr marL="77266" marR="77266" marT="38633" marB="38633"/>
                </a:tc>
                <a:extLst>
                  <a:ext uri="{0D108BD9-81ED-4DB2-BD59-A6C34878D82A}">
                    <a16:rowId xmlns:a16="http://schemas.microsoft.com/office/drawing/2014/main" val="10002"/>
                  </a:ext>
                </a:extLst>
              </a:tr>
              <a:tr h="451198">
                <a:tc>
                  <a:txBody>
                    <a:bodyPr/>
                    <a:lstStyle/>
                    <a:p>
                      <a:r>
                        <a:rPr kumimoji="1" lang="en-US" altLang="ja-JP" sz="1600" dirty="0"/>
                        <a:t>UCN </a:t>
                      </a:r>
                      <a:r>
                        <a:rPr kumimoji="1" lang="en-CA" altLang="ja-JP" sz="1600" dirty="0"/>
                        <a:t>detected at end of cycle</a:t>
                      </a:r>
                      <a:endParaRPr kumimoji="1" lang="ja-JP" altLang="en-US" sz="1600" dirty="0"/>
                    </a:p>
                  </a:txBody>
                  <a:tcPr marL="77266" marR="77266" marT="38633" marB="38633"/>
                </a:tc>
                <a:tc>
                  <a:txBody>
                    <a:bodyPr/>
                    <a:lstStyle/>
                    <a:p>
                      <a:pPr algn="ctr"/>
                      <a:r>
                        <a:rPr kumimoji="1" lang="en-US" altLang="ja-JP" sz="1600" dirty="0"/>
                        <a:t>23 pol. UCN/cm</a:t>
                      </a:r>
                      <a:r>
                        <a:rPr kumimoji="1" lang="en-US" altLang="ja-JP" sz="1600" baseline="30000" dirty="0"/>
                        <a:t>3</a:t>
                      </a:r>
                      <a:endParaRPr kumimoji="1" lang="ja-JP" altLang="en-US" sz="1600" baseline="30000" dirty="0"/>
                    </a:p>
                  </a:txBody>
                  <a:tcPr marL="77266" marR="77266" marT="38633" marB="38633"/>
                </a:tc>
                <a:tc>
                  <a:txBody>
                    <a:bodyPr/>
                    <a:lstStyle/>
                    <a:p>
                      <a:pPr algn="ctr"/>
                      <a:r>
                        <a:rPr kumimoji="1" lang="en-CA" altLang="ja-JP" sz="1600" b="1" baseline="0" dirty="0"/>
                        <a:t>1.4M UCN</a:t>
                      </a:r>
                      <a:endParaRPr kumimoji="1" lang="ja-JP" altLang="en-US" sz="1600" b="1" baseline="0" dirty="0"/>
                    </a:p>
                  </a:txBody>
                  <a:tcPr marL="77266" marR="77266" marT="38633" marB="38633"/>
                </a:tc>
                <a:extLst>
                  <a:ext uri="{0D108BD9-81ED-4DB2-BD59-A6C34878D82A}">
                    <a16:rowId xmlns:a16="http://schemas.microsoft.com/office/drawing/2014/main" val="10003"/>
                  </a:ext>
                </a:extLst>
              </a:tr>
            </a:tbl>
          </a:graphicData>
        </a:graphic>
      </p:graphicFrame>
      <mc:AlternateContent xmlns:mc="http://schemas.openxmlformats.org/markup-compatibility/2006" xmlns:a14="http://schemas.microsoft.com/office/drawing/2010/main">
        <mc:Choice Requires="a14">
          <p:sp>
            <p:nvSpPr>
              <p:cNvPr id="8" name="テキスト ボックス 7">
                <a:extLst>
                  <a:ext uri="{FF2B5EF4-FFF2-40B4-BE49-F238E27FC236}">
                    <a16:creationId xmlns:a16="http://schemas.microsoft.com/office/drawing/2014/main" id="{A2AACF29-E350-6E4B-EDE1-4691F228FB0E}"/>
                  </a:ext>
                </a:extLst>
              </p:cNvPr>
              <p:cNvSpPr txBox="1"/>
              <p:nvPr/>
            </p:nvSpPr>
            <p:spPr>
              <a:xfrm>
                <a:off x="2933268" y="3951430"/>
                <a:ext cx="2548850" cy="901914"/>
              </a:xfrm>
              <a:prstGeom prst="rect">
                <a:avLst/>
              </a:prstGeom>
              <a:noFill/>
              <a:ln>
                <a:solidFill>
                  <a:schemeClr val="tx1"/>
                </a:solidFill>
              </a:ln>
            </p:spPr>
            <p:txBody>
              <a:bodyPr wrap="square" rtlCol="0">
                <a:spAutoFit/>
              </a:bodyPr>
              <a:lstStyle/>
              <a:p>
                <a:pPr/>
                <a14:m>
                  <m:oMathPara xmlns:m="http://schemas.openxmlformats.org/officeDocument/2006/math">
                    <m:oMathParaPr>
                      <m:jc m:val="center"/>
                    </m:oMathParaPr>
                    <m:oMath xmlns:m="http://schemas.openxmlformats.org/officeDocument/2006/math">
                      <m:sSub>
                        <m:sSubPr>
                          <m:ctrlPr>
                            <a:rPr kumimoji="1" lang="en-US" altLang="ja-JP" sz="2400" i="1">
                              <a:latin typeface="Cambria Math" panose="02040503050406030204" pitchFamily="18" charset="0"/>
                            </a:rPr>
                          </m:ctrlPr>
                        </m:sSubPr>
                        <m:e>
                          <m:r>
                            <a:rPr kumimoji="1" lang="ja-JP" altLang="en-US" sz="2400" i="1">
                              <a:latin typeface="Cambria Math"/>
                            </a:rPr>
                            <m:t>𝜎</m:t>
                          </m:r>
                        </m:e>
                        <m:sub>
                          <m:r>
                            <a:rPr kumimoji="1" lang="en-US" altLang="ja-JP" sz="2400" i="1">
                              <a:latin typeface="Cambria Math"/>
                            </a:rPr>
                            <m:t>𝑑</m:t>
                          </m:r>
                        </m:sub>
                      </m:sSub>
                      <m:r>
                        <a:rPr kumimoji="1" lang="en-US" altLang="ja-JP" sz="2400" i="1">
                          <a:latin typeface="Cambria Math"/>
                          <a:ea typeface="Cambria Math"/>
                        </a:rPr>
                        <m:t>=</m:t>
                      </m:r>
                      <m:f>
                        <m:fPr>
                          <m:ctrlPr>
                            <a:rPr kumimoji="1" lang="en-US" altLang="ja-JP" sz="2400" i="1">
                              <a:latin typeface="Cambria Math" panose="02040503050406030204" pitchFamily="18" charset="0"/>
                              <a:ea typeface="Cambria Math"/>
                            </a:rPr>
                          </m:ctrlPr>
                        </m:fPr>
                        <m:num>
                          <m:r>
                            <a:rPr kumimoji="1" lang="en-US" altLang="ja-JP" sz="2400" i="1">
                              <a:latin typeface="Cambria Math"/>
                              <a:ea typeface="Cambria Math"/>
                            </a:rPr>
                            <m:t>ℏ</m:t>
                          </m:r>
                        </m:num>
                        <m:den>
                          <m:r>
                            <a:rPr kumimoji="1" lang="en-US" altLang="ja-JP" sz="2400" i="1">
                              <a:latin typeface="Cambria Math"/>
                              <a:ea typeface="Cambria Math"/>
                            </a:rPr>
                            <m:t>2</m:t>
                          </m:r>
                          <m:r>
                            <a:rPr kumimoji="1" lang="ja-JP" altLang="en-US" sz="2400" i="1">
                              <a:latin typeface="Cambria Math"/>
                              <a:ea typeface="Cambria Math"/>
                            </a:rPr>
                            <m:t>𝛼</m:t>
                          </m:r>
                          <m:r>
                            <a:rPr kumimoji="1" lang="en-US" altLang="ja-JP" sz="2400" i="1">
                              <a:latin typeface="Cambria Math"/>
                              <a:ea typeface="Cambria Math"/>
                            </a:rPr>
                            <m:t>𝐸</m:t>
                          </m:r>
                          <m:sSub>
                            <m:sSubPr>
                              <m:ctrlPr>
                                <a:rPr kumimoji="1" lang="en-US" altLang="ja-JP" sz="2400" i="1">
                                  <a:latin typeface="Cambria Math" panose="02040503050406030204" pitchFamily="18" charset="0"/>
                                  <a:ea typeface="Cambria Math"/>
                                </a:rPr>
                              </m:ctrlPr>
                            </m:sSubPr>
                            <m:e>
                              <m:r>
                                <a:rPr kumimoji="1" lang="en-US" altLang="ja-JP" sz="2400" i="1">
                                  <a:latin typeface="Cambria Math"/>
                                  <a:ea typeface="Cambria Math"/>
                                </a:rPr>
                                <m:t>𝑡</m:t>
                              </m:r>
                            </m:e>
                            <m:sub>
                              <m:r>
                                <a:rPr kumimoji="1" lang="en-US" altLang="ja-JP" sz="2400" i="1">
                                  <a:latin typeface="Cambria Math"/>
                                  <a:ea typeface="Cambria Math"/>
                                </a:rPr>
                                <m:t>𝑐</m:t>
                              </m:r>
                            </m:sub>
                          </m:sSub>
                          <m:rad>
                            <m:radPr>
                              <m:degHide m:val="on"/>
                              <m:ctrlPr>
                                <a:rPr kumimoji="1" lang="en-US" altLang="ja-JP" sz="2400" i="1">
                                  <a:latin typeface="Cambria Math" panose="02040503050406030204" pitchFamily="18" charset="0"/>
                                  <a:ea typeface="Cambria Math"/>
                                </a:rPr>
                              </m:ctrlPr>
                            </m:radPr>
                            <m:deg/>
                            <m:e>
                              <m:r>
                                <a:rPr kumimoji="1" lang="en-US" altLang="ja-JP" sz="2400" i="1">
                                  <a:latin typeface="Cambria Math"/>
                                  <a:ea typeface="Cambria Math"/>
                                </a:rPr>
                                <m:t>𝑁</m:t>
                              </m:r>
                            </m:e>
                          </m:rad>
                        </m:den>
                      </m:f>
                    </m:oMath>
                  </m:oMathPara>
                </a14:m>
                <a:endParaRPr kumimoji="1" lang="ja-JP" altLang="en-US" sz="2400" dirty="0"/>
              </a:p>
            </p:txBody>
          </p:sp>
        </mc:Choice>
        <mc:Fallback xmlns="">
          <p:sp>
            <p:nvSpPr>
              <p:cNvPr id="8" name="テキスト ボックス 7">
                <a:extLst>
                  <a:ext uri="{FF2B5EF4-FFF2-40B4-BE49-F238E27FC236}">
                    <a16:creationId xmlns:a16="http://schemas.microsoft.com/office/drawing/2014/main" id="{A2AACF29-E350-6E4B-EDE1-4691F228FB0E}"/>
                  </a:ext>
                </a:extLst>
              </p:cNvPr>
              <p:cNvSpPr txBox="1">
                <a:spLocks noRot="1" noChangeAspect="1" noMove="1" noResize="1" noEditPoints="1" noAdjustHandles="1" noChangeArrowheads="1" noChangeShapeType="1" noTextEdit="1"/>
              </p:cNvSpPr>
              <p:nvPr/>
            </p:nvSpPr>
            <p:spPr>
              <a:xfrm>
                <a:off x="2933268" y="3951430"/>
                <a:ext cx="2548850" cy="901914"/>
              </a:xfrm>
              <a:prstGeom prst="rect">
                <a:avLst/>
              </a:prstGeom>
              <a:blipFill>
                <a:blip r:embed="rId2"/>
                <a:stretch>
                  <a:fillRect/>
                </a:stretch>
              </a:blipFill>
              <a:ln>
                <a:solidFill>
                  <a:schemeClr val="tx1"/>
                </a:solidFill>
              </a:ln>
            </p:spPr>
            <p:txBody>
              <a:bodyPr/>
              <a:lstStyle/>
              <a:p>
                <a:r>
                  <a:rPr lang="en-CA">
                    <a:noFill/>
                  </a:rPr>
                  <a:t> </a:t>
                </a:r>
              </a:p>
            </p:txBody>
          </p:sp>
        </mc:Fallback>
      </mc:AlternateContent>
      <p:sp>
        <p:nvSpPr>
          <p:cNvPr id="9" name="テキスト ボックス 8">
            <a:extLst>
              <a:ext uri="{FF2B5EF4-FFF2-40B4-BE49-F238E27FC236}">
                <a16:creationId xmlns:a16="http://schemas.microsoft.com/office/drawing/2014/main" id="{1952B22A-65C8-919B-7E18-9A2FA8BA81AC}"/>
              </a:ext>
            </a:extLst>
          </p:cNvPr>
          <p:cNvSpPr txBox="1"/>
          <p:nvPr/>
        </p:nvSpPr>
        <p:spPr>
          <a:xfrm>
            <a:off x="5874265" y="4008208"/>
            <a:ext cx="2160794" cy="861774"/>
          </a:xfrm>
          <a:prstGeom prst="rect">
            <a:avLst/>
          </a:prstGeom>
          <a:noFill/>
        </p:spPr>
        <p:txBody>
          <a:bodyPr wrap="square" rtlCol="0">
            <a:spAutoFit/>
          </a:bodyPr>
          <a:lstStyle/>
          <a:p>
            <a:r>
              <a:rPr lang="en-US" altLang="ja-JP" sz="1600" dirty="0"/>
              <a:t>E = 12.5 kV/cm</a:t>
            </a:r>
          </a:p>
          <a:p>
            <a:r>
              <a:rPr kumimoji="1" lang="en-US" altLang="ja-JP" sz="1600" dirty="0" err="1"/>
              <a:t>t</a:t>
            </a:r>
            <a:r>
              <a:rPr kumimoji="1" lang="en-US" altLang="ja-JP" sz="1600" baseline="-25000" dirty="0" err="1"/>
              <a:t>c</a:t>
            </a:r>
            <a:r>
              <a:rPr kumimoji="1" lang="en-US" altLang="ja-JP" sz="1600" dirty="0"/>
              <a:t> = 188 s</a:t>
            </a:r>
          </a:p>
          <a:p>
            <a:r>
              <a:rPr lang="en-US" altLang="ja-JP" sz="1600" dirty="0"/>
              <a:t> α  = 0.6  (visibility)</a:t>
            </a:r>
            <a:endParaRPr kumimoji="1" lang="ja-JP" altLang="en-US" sz="1600" dirty="0"/>
          </a:p>
        </p:txBody>
      </p:sp>
      <p:sp>
        <p:nvSpPr>
          <p:cNvPr id="11" name="テキスト ボックス 10">
            <a:extLst>
              <a:ext uri="{FF2B5EF4-FFF2-40B4-BE49-F238E27FC236}">
                <a16:creationId xmlns:a16="http://schemas.microsoft.com/office/drawing/2014/main" id="{418A508F-E34C-1E38-104B-349888CEC33D}"/>
              </a:ext>
            </a:extLst>
          </p:cNvPr>
          <p:cNvSpPr txBox="1"/>
          <p:nvPr/>
        </p:nvSpPr>
        <p:spPr>
          <a:xfrm>
            <a:off x="2820352" y="5229200"/>
            <a:ext cx="6521529" cy="830997"/>
          </a:xfrm>
          <a:prstGeom prst="rect">
            <a:avLst/>
          </a:prstGeom>
          <a:noFill/>
          <a:ln>
            <a:solidFill>
              <a:schemeClr val="tx1"/>
            </a:solidFill>
          </a:ln>
        </p:spPr>
        <p:txBody>
          <a:bodyPr wrap="none" rtlCol="0">
            <a:spAutoFit/>
          </a:bodyPr>
          <a:lstStyle/>
          <a:p>
            <a:pPr algn="ctr"/>
            <a:r>
              <a:rPr lang="en-US" altLang="ja-JP" sz="2400" b="1" dirty="0"/>
              <a:t>To reach statistical sensitivity of </a:t>
            </a:r>
            <a:r>
              <a:rPr lang="en-US" altLang="ja-JP" sz="2400" b="1" dirty="0" err="1"/>
              <a:t>σ</a:t>
            </a:r>
            <a:r>
              <a:rPr lang="en-US" altLang="ja-JP" sz="2400" b="1" baseline="-25000" dirty="0" err="1"/>
              <a:t>d</a:t>
            </a:r>
            <a:r>
              <a:rPr lang="en-US" altLang="ja-JP" sz="2400" b="1" dirty="0"/>
              <a:t> = 1×10</a:t>
            </a:r>
            <a:r>
              <a:rPr lang="en-US" altLang="ja-JP" sz="2400" b="1" baseline="30000" dirty="0"/>
              <a:t>-27</a:t>
            </a:r>
            <a:r>
              <a:rPr lang="en-US" altLang="ja-JP" sz="2400" b="1" dirty="0"/>
              <a:t> ecm</a:t>
            </a:r>
          </a:p>
          <a:p>
            <a:pPr algn="ctr"/>
            <a:r>
              <a:rPr lang="en-US" altLang="ja-JP" sz="2400" b="1" dirty="0">
                <a:solidFill>
                  <a:srgbClr val="FF0000"/>
                </a:solidFill>
              </a:rPr>
              <a:t>400 days of running required</a:t>
            </a:r>
          </a:p>
        </p:txBody>
      </p:sp>
      <p:sp>
        <p:nvSpPr>
          <p:cNvPr id="12" name="TextBox 11">
            <a:extLst>
              <a:ext uri="{FF2B5EF4-FFF2-40B4-BE49-F238E27FC236}">
                <a16:creationId xmlns:a16="http://schemas.microsoft.com/office/drawing/2014/main" id="{265E4B44-C4CA-80F0-470A-CE662B2953DD}"/>
              </a:ext>
            </a:extLst>
          </p:cNvPr>
          <p:cNvSpPr txBox="1"/>
          <p:nvPr/>
        </p:nvSpPr>
        <p:spPr>
          <a:xfrm flipH="1">
            <a:off x="8610600" y="1901378"/>
            <a:ext cx="3351029" cy="1754326"/>
          </a:xfrm>
          <a:prstGeom prst="rect">
            <a:avLst/>
          </a:prstGeom>
          <a:solidFill>
            <a:schemeClr val="accent2">
              <a:lumMod val="60000"/>
              <a:lumOff val="40000"/>
            </a:schemeClr>
          </a:solidFill>
        </p:spPr>
        <p:txBody>
          <a:bodyPr wrap="square" rtlCol="0">
            <a:spAutoFit/>
          </a:bodyPr>
          <a:lstStyle/>
          <a:p>
            <a:r>
              <a:rPr lang="en-CA" dirty="0"/>
              <a:t>Compare to </a:t>
            </a:r>
            <a:r>
              <a:rPr lang="en-CA" dirty="0" err="1"/>
              <a:t>typ</a:t>
            </a:r>
            <a:r>
              <a:rPr lang="en-CA" dirty="0"/>
              <a:t> </a:t>
            </a:r>
            <a:r>
              <a:rPr lang="en-CA" b="1" dirty="0"/>
              <a:t>15,000 UCN </a:t>
            </a:r>
            <a:r>
              <a:rPr lang="en-CA" dirty="0"/>
              <a:t>detected at previous best expt. (ILL/PSI), and </a:t>
            </a:r>
            <a:r>
              <a:rPr lang="en-CA" b="1" dirty="0"/>
              <a:t>121,000 UCN </a:t>
            </a:r>
            <a:r>
              <a:rPr lang="en-CA" dirty="0"/>
              <a:t>projected for n2EDM</a:t>
            </a:r>
          </a:p>
          <a:p>
            <a:endParaRPr lang="en-CA" dirty="0"/>
          </a:p>
          <a:p>
            <a:r>
              <a:rPr lang="en-CA" dirty="0"/>
              <a:t>N. Ayres, et al. arXiv:2101.08730</a:t>
            </a:r>
          </a:p>
        </p:txBody>
      </p:sp>
      <p:sp>
        <p:nvSpPr>
          <p:cNvPr id="17" name="TextBox 16">
            <a:extLst>
              <a:ext uri="{FF2B5EF4-FFF2-40B4-BE49-F238E27FC236}">
                <a16:creationId xmlns:a16="http://schemas.microsoft.com/office/drawing/2014/main" id="{32903171-FBF1-0684-6531-7FBFA9B0121A}"/>
              </a:ext>
            </a:extLst>
          </p:cNvPr>
          <p:cNvSpPr txBox="1"/>
          <p:nvPr/>
        </p:nvSpPr>
        <p:spPr>
          <a:xfrm>
            <a:off x="1267561" y="3286372"/>
            <a:ext cx="3210560" cy="369332"/>
          </a:xfrm>
          <a:prstGeom prst="rect">
            <a:avLst/>
          </a:prstGeom>
          <a:noFill/>
        </p:spPr>
        <p:txBody>
          <a:bodyPr wrap="square">
            <a:spAutoFit/>
          </a:bodyPr>
          <a:lstStyle/>
          <a:p>
            <a:r>
              <a:rPr lang="da-DK" dirty="0"/>
              <a:t>S. Sidhu, et al. arXiv:2212.04958</a:t>
            </a:r>
          </a:p>
        </p:txBody>
      </p:sp>
      <p:sp>
        <p:nvSpPr>
          <p:cNvPr id="18" name="TextBox 17">
            <a:extLst>
              <a:ext uri="{FF2B5EF4-FFF2-40B4-BE49-F238E27FC236}">
                <a16:creationId xmlns:a16="http://schemas.microsoft.com/office/drawing/2014/main" id="{DAA8FE36-6DFE-6C69-2E9D-7F619A2F606B}"/>
              </a:ext>
            </a:extLst>
          </p:cNvPr>
          <p:cNvSpPr txBox="1"/>
          <p:nvPr/>
        </p:nvSpPr>
        <p:spPr>
          <a:xfrm>
            <a:off x="8135382" y="4217721"/>
            <a:ext cx="2413000" cy="369332"/>
          </a:xfrm>
          <a:prstGeom prst="rect">
            <a:avLst/>
          </a:prstGeom>
          <a:noFill/>
        </p:spPr>
        <p:txBody>
          <a:bodyPr wrap="square" rtlCol="0">
            <a:spAutoFit/>
          </a:bodyPr>
          <a:lstStyle/>
          <a:p>
            <a:r>
              <a:rPr lang="en-CA" dirty="0" err="1"/>
              <a:t>σ</a:t>
            </a:r>
            <a:r>
              <a:rPr lang="en-CA" baseline="-25000" dirty="0" err="1"/>
              <a:t>d</a:t>
            </a:r>
            <a:r>
              <a:rPr lang="en-CA" dirty="0"/>
              <a:t> = 2 x 10</a:t>
            </a:r>
            <a:r>
              <a:rPr lang="en-CA" baseline="30000" dirty="0"/>
              <a:t>-25</a:t>
            </a:r>
            <a:r>
              <a:rPr lang="en-CA" dirty="0"/>
              <a:t> </a:t>
            </a:r>
            <a:r>
              <a:rPr lang="en-CA" i="1" dirty="0" err="1"/>
              <a:t>e</a:t>
            </a:r>
            <a:r>
              <a:rPr lang="en-CA" dirty="0" err="1"/>
              <a:t>cm</a:t>
            </a:r>
            <a:r>
              <a:rPr lang="en-CA" dirty="0"/>
              <a:t>/cycle</a:t>
            </a:r>
          </a:p>
        </p:txBody>
      </p:sp>
    </p:spTree>
    <p:extLst>
      <p:ext uri="{BB962C8B-B14F-4D97-AF65-F5344CB8AC3E}">
        <p14:creationId xmlns:p14="http://schemas.microsoft.com/office/powerpoint/2010/main" val="995876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F3E6DF6-8F97-421C-98C1-4CDBDF087B78}"/>
              </a:ext>
            </a:extLst>
          </p:cNvPr>
          <p:cNvPicPr>
            <a:picLocks noChangeAspect="1"/>
          </p:cNvPicPr>
          <p:nvPr/>
        </p:nvPicPr>
        <p:blipFill>
          <a:blip r:embed="rId2"/>
          <a:stretch>
            <a:fillRect/>
          </a:stretch>
        </p:blipFill>
        <p:spPr>
          <a:xfrm>
            <a:off x="5974590" y="2389041"/>
            <a:ext cx="5787342" cy="3009418"/>
          </a:xfrm>
          <a:prstGeom prst="rect">
            <a:avLst/>
          </a:prstGeom>
        </p:spPr>
      </p:pic>
      <p:sp>
        <p:nvSpPr>
          <p:cNvPr id="9" name="Title 1">
            <a:extLst>
              <a:ext uri="{FF2B5EF4-FFF2-40B4-BE49-F238E27FC236}">
                <a16:creationId xmlns:a16="http://schemas.microsoft.com/office/drawing/2014/main" id="{18C87006-65F5-4FF8-B45C-08C8B8B10F06}"/>
              </a:ext>
            </a:extLst>
          </p:cNvPr>
          <p:cNvSpPr>
            <a:spLocks noGrp="1"/>
          </p:cNvSpPr>
          <p:nvPr>
            <p:ph type="title"/>
          </p:nvPr>
        </p:nvSpPr>
        <p:spPr>
          <a:xfrm>
            <a:off x="545969" y="1063478"/>
            <a:ext cx="10515601" cy="1325563"/>
          </a:xfrm>
        </p:spPr>
        <p:txBody>
          <a:bodyPr/>
          <a:lstStyle/>
          <a:p>
            <a:r>
              <a:rPr lang="en-US" dirty="0"/>
              <a:t>TRIUMF Ultracold Advanced Neutron (TUCAN) Source</a:t>
            </a:r>
          </a:p>
        </p:txBody>
      </p:sp>
      <p:sp>
        <p:nvSpPr>
          <p:cNvPr id="10" name="Content Placeholder 2">
            <a:extLst>
              <a:ext uri="{FF2B5EF4-FFF2-40B4-BE49-F238E27FC236}">
                <a16:creationId xmlns:a16="http://schemas.microsoft.com/office/drawing/2014/main" id="{115535D3-C2D2-4799-A4A4-D60A2C056A00}"/>
              </a:ext>
            </a:extLst>
          </p:cNvPr>
          <p:cNvSpPr>
            <a:spLocks noGrp="1"/>
          </p:cNvSpPr>
          <p:nvPr>
            <p:ph idx="1"/>
          </p:nvPr>
        </p:nvSpPr>
        <p:spPr>
          <a:xfrm>
            <a:off x="430068" y="2413088"/>
            <a:ext cx="5496609" cy="3715343"/>
          </a:xfrm>
        </p:spPr>
        <p:txBody>
          <a:bodyPr>
            <a:normAutofit fontScale="70000" lnSpcReduction="20000"/>
          </a:bodyPr>
          <a:lstStyle/>
          <a:p>
            <a:r>
              <a:rPr lang="en-US" dirty="0"/>
              <a:t>Concept:</a:t>
            </a:r>
          </a:p>
          <a:p>
            <a:pPr lvl="1"/>
            <a:r>
              <a:rPr lang="en-US" dirty="0"/>
              <a:t>Use superfluid helium (He-II) to convert cold neutrons into </a:t>
            </a:r>
            <a:r>
              <a:rPr lang="en-US" b="1" dirty="0"/>
              <a:t>ultracold neutrons</a:t>
            </a:r>
            <a:r>
              <a:rPr lang="en-US" dirty="0"/>
              <a:t>.</a:t>
            </a:r>
            <a:endParaRPr lang="en-US" b="1" dirty="0"/>
          </a:p>
          <a:p>
            <a:pPr lvl="1"/>
            <a:r>
              <a:rPr lang="en-US" dirty="0"/>
              <a:t>Couple the He-II directly to a spallation source of neutrons and cold moderators that can be optimized fully.</a:t>
            </a:r>
          </a:p>
          <a:p>
            <a:pPr lvl="1"/>
            <a:r>
              <a:rPr lang="en-US" dirty="0"/>
              <a:t>Transport UCN to a room-temperature </a:t>
            </a:r>
            <a:r>
              <a:rPr lang="en-US" b="1" dirty="0"/>
              <a:t>neutron EDM experiment </a:t>
            </a:r>
            <a:r>
              <a:rPr lang="en-US" dirty="0"/>
              <a:t>located farther away from the neutron source and cryogenic systems.</a:t>
            </a:r>
          </a:p>
          <a:p>
            <a:r>
              <a:rPr lang="en-US" dirty="0"/>
              <a:t>We have been operating this system first at RCNP Osaka, then at TRIUMF.  We are now completing a </a:t>
            </a:r>
            <a:r>
              <a:rPr lang="en-US" b="1" dirty="0"/>
              <a:t>new upgrade</a:t>
            </a:r>
            <a:r>
              <a:rPr lang="en-US" dirty="0"/>
              <a:t>, scaling up the previous system with several key improvements to reach world-record UCN performance.</a:t>
            </a:r>
          </a:p>
          <a:p>
            <a:r>
              <a:rPr lang="en-US" dirty="0"/>
              <a:t>A major part of this upgrade is a </a:t>
            </a:r>
            <a:r>
              <a:rPr lang="en-US" b="1" dirty="0"/>
              <a:t>new liquid D</a:t>
            </a:r>
            <a:r>
              <a:rPr lang="en-US" b="1" baseline="-25000" dirty="0"/>
              <a:t>2</a:t>
            </a:r>
            <a:r>
              <a:rPr lang="en-US" b="1" dirty="0"/>
              <a:t> cold neutron moderator</a:t>
            </a:r>
            <a:r>
              <a:rPr lang="en-US" dirty="0"/>
              <a:t>.</a:t>
            </a:r>
          </a:p>
        </p:txBody>
      </p:sp>
      <p:pic>
        <p:nvPicPr>
          <p:cNvPr id="2" name="Picture 1">
            <a:extLst>
              <a:ext uri="{FF2B5EF4-FFF2-40B4-BE49-F238E27FC236}">
                <a16:creationId xmlns:a16="http://schemas.microsoft.com/office/drawing/2014/main" id="{D3584D80-AFE0-10F0-679B-08DEF0D90BE3}"/>
              </a:ext>
            </a:extLst>
          </p:cNvPr>
          <p:cNvPicPr>
            <a:picLocks noChangeAspect="1"/>
          </p:cNvPicPr>
          <p:nvPr/>
        </p:nvPicPr>
        <p:blipFill rotWithShape="1">
          <a:blip r:embed="rId3"/>
          <a:srcRect b="30142"/>
          <a:stretch/>
        </p:blipFill>
        <p:spPr>
          <a:xfrm>
            <a:off x="9776366" y="110819"/>
            <a:ext cx="1985566" cy="1905317"/>
          </a:xfrm>
          <a:prstGeom prst="rect">
            <a:avLst/>
          </a:prstGeom>
        </p:spPr>
      </p:pic>
      <p:sp>
        <p:nvSpPr>
          <p:cNvPr id="3" name="Slide Number Placeholder 16">
            <a:extLst>
              <a:ext uri="{FF2B5EF4-FFF2-40B4-BE49-F238E27FC236}">
                <a16:creationId xmlns:a16="http://schemas.microsoft.com/office/drawing/2014/main" id="{AAAC5657-C172-CA20-599E-561F517B3099}"/>
              </a:ext>
            </a:extLst>
          </p:cNvPr>
          <p:cNvSpPr>
            <a:spLocks noGrp="1"/>
          </p:cNvSpPr>
          <p:nvPr>
            <p:ph type="sldNum" sz="quarter" idx="12"/>
          </p:nvPr>
        </p:nvSpPr>
        <p:spPr>
          <a:xfrm>
            <a:off x="8610600" y="6356350"/>
            <a:ext cx="2743200" cy="365125"/>
          </a:xfrm>
        </p:spPr>
        <p:txBody>
          <a:bodyPr/>
          <a:lstStyle/>
          <a:p>
            <a:fld id="{20ABF8A2-ED3C-470E-BF9F-6B7815943C10}" type="slidenum">
              <a:rPr lang="en-CA" smtClean="0"/>
              <a:t>2</a:t>
            </a:fld>
            <a:endParaRPr lang="en-CA" dirty="0"/>
          </a:p>
        </p:txBody>
      </p:sp>
    </p:spTree>
    <p:extLst>
      <p:ext uri="{BB962C8B-B14F-4D97-AF65-F5344CB8AC3E}">
        <p14:creationId xmlns:p14="http://schemas.microsoft.com/office/powerpoint/2010/main" val="9982981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14356-3B57-AEA5-1964-2D055B647729}"/>
              </a:ext>
            </a:extLst>
          </p:cNvPr>
          <p:cNvSpPr>
            <a:spLocks noGrp="1"/>
          </p:cNvSpPr>
          <p:nvPr>
            <p:ph type="title"/>
          </p:nvPr>
        </p:nvSpPr>
        <p:spPr>
          <a:xfrm>
            <a:off x="838199" y="365125"/>
            <a:ext cx="11059633" cy="1325563"/>
          </a:xfrm>
        </p:spPr>
        <p:txBody>
          <a:bodyPr/>
          <a:lstStyle/>
          <a:p>
            <a:r>
              <a:rPr lang="en-CA" dirty="0"/>
              <a:t>What is deuterium?</a:t>
            </a:r>
          </a:p>
        </p:txBody>
      </p:sp>
      <p:sp>
        <p:nvSpPr>
          <p:cNvPr id="3" name="Content Placeholder 2">
            <a:extLst>
              <a:ext uri="{FF2B5EF4-FFF2-40B4-BE49-F238E27FC236}">
                <a16:creationId xmlns:a16="http://schemas.microsoft.com/office/drawing/2014/main" id="{90983DF8-3044-78FE-EAF4-CFF3B2180E45}"/>
              </a:ext>
            </a:extLst>
          </p:cNvPr>
          <p:cNvSpPr>
            <a:spLocks noGrp="1"/>
          </p:cNvSpPr>
          <p:nvPr>
            <p:ph idx="1"/>
          </p:nvPr>
        </p:nvSpPr>
        <p:spPr>
          <a:xfrm>
            <a:off x="838200" y="1825625"/>
            <a:ext cx="11059633" cy="4351338"/>
          </a:xfrm>
        </p:spPr>
        <p:txBody>
          <a:bodyPr>
            <a:normAutofit fontScale="92500" lnSpcReduction="20000"/>
          </a:bodyPr>
          <a:lstStyle/>
          <a:p>
            <a:r>
              <a:rPr lang="en-CA" dirty="0"/>
              <a:t>Hydrogen atom (H)= nucleus of one proton, which is orbited by an electron.</a:t>
            </a:r>
          </a:p>
          <a:p>
            <a:r>
              <a:rPr lang="en-CA" dirty="0"/>
              <a:t>Hydrogen molecule (H</a:t>
            </a:r>
            <a:r>
              <a:rPr lang="en-CA" baseline="-25000" dirty="0"/>
              <a:t>2</a:t>
            </a:r>
            <a:r>
              <a:rPr lang="en-CA" dirty="0"/>
              <a:t>) = two hydrogen atoms in a covalent bond.</a:t>
            </a:r>
          </a:p>
          <a:p>
            <a:r>
              <a:rPr lang="en-CA" dirty="0"/>
              <a:t>Deuteron (d) = one proton and one neutron bound together in a stable nucleus.</a:t>
            </a:r>
          </a:p>
          <a:p>
            <a:r>
              <a:rPr lang="en-CA" dirty="0"/>
              <a:t>Deuterium atom (D) = deuteron, which is orbited by an electron.</a:t>
            </a:r>
          </a:p>
          <a:p>
            <a:r>
              <a:rPr lang="en-CA" dirty="0"/>
              <a:t>Deuterium molecule (D</a:t>
            </a:r>
            <a:r>
              <a:rPr lang="en-CA" baseline="-25000" dirty="0"/>
              <a:t>2</a:t>
            </a:r>
            <a:r>
              <a:rPr lang="en-CA" dirty="0"/>
              <a:t>) = two deuterium atoms in a covalent bond</a:t>
            </a:r>
          </a:p>
          <a:p>
            <a:r>
              <a:rPr lang="en-CA" dirty="0"/>
              <a:t>Hydrogen/deuterium gas = think of the Hindenburg</a:t>
            </a:r>
          </a:p>
          <a:p>
            <a:r>
              <a:rPr lang="en-CA" dirty="0"/>
              <a:t>At about 20 K or so, both hydrogen and deuterium become a liquid (LH</a:t>
            </a:r>
            <a:r>
              <a:rPr lang="en-CA" baseline="-25000" dirty="0"/>
              <a:t>2</a:t>
            </a:r>
            <a:r>
              <a:rPr lang="en-CA" dirty="0"/>
              <a:t>, LD</a:t>
            </a:r>
            <a:r>
              <a:rPr lang="en-CA" baseline="-25000" dirty="0"/>
              <a:t>2</a:t>
            </a:r>
            <a:r>
              <a:rPr lang="en-CA" dirty="0"/>
              <a:t>).</a:t>
            </a:r>
          </a:p>
          <a:p>
            <a:r>
              <a:rPr lang="en-CA" dirty="0"/>
              <a:t>At about 4 K, helium becomes a liquid (He-I); below 2.7 K it becomes a superfluid (He-II).</a:t>
            </a:r>
          </a:p>
          <a:p>
            <a:r>
              <a:rPr lang="en-CA" dirty="0"/>
              <a:t>Slow moving, free neutrons (n) are what we want to make, ultracold neutrons or UCN.  Kinetic energy &lt; 300 </a:t>
            </a:r>
            <a:r>
              <a:rPr lang="en-CA" dirty="0" err="1"/>
              <a:t>neV.</a:t>
            </a:r>
            <a:endParaRPr lang="en-CA" dirty="0"/>
          </a:p>
        </p:txBody>
      </p:sp>
    </p:spTree>
    <p:extLst>
      <p:ext uri="{BB962C8B-B14F-4D97-AF65-F5344CB8AC3E}">
        <p14:creationId xmlns:p14="http://schemas.microsoft.com/office/powerpoint/2010/main" val="41301618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a:extLst>
              <a:ext uri="{FF2B5EF4-FFF2-40B4-BE49-F238E27FC236}">
                <a16:creationId xmlns:a16="http://schemas.microsoft.com/office/drawing/2014/main" id="{27A13D7D-8CD7-15E1-4A94-79231DE132E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449651" y="1277145"/>
            <a:ext cx="3875088" cy="250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Title 1">
            <a:extLst>
              <a:ext uri="{FF2B5EF4-FFF2-40B4-BE49-F238E27FC236}">
                <a16:creationId xmlns:a16="http://schemas.microsoft.com/office/drawing/2014/main" id="{16BA025D-12BC-DE29-94B3-C3F89E3FA804}"/>
              </a:ext>
            </a:extLst>
          </p:cNvPr>
          <p:cNvSpPr>
            <a:spLocks noGrp="1"/>
          </p:cNvSpPr>
          <p:nvPr>
            <p:ph type="title"/>
          </p:nvPr>
        </p:nvSpPr>
        <p:spPr/>
        <p:txBody>
          <a:bodyPr/>
          <a:lstStyle/>
          <a:p>
            <a:pPr eaLnBrk="1" hangingPunct="1"/>
            <a:r>
              <a:rPr lang="en-CA" altLang="en-US" dirty="0"/>
              <a:t>UCN production and losses in superfluid </a:t>
            </a:r>
            <a:r>
              <a:rPr lang="en-CA" altLang="en-US" baseline="30000" dirty="0"/>
              <a:t>4</a:t>
            </a:r>
            <a:r>
              <a:rPr lang="en-CA" altLang="en-US" dirty="0"/>
              <a:t>He</a:t>
            </a:r>
          </a:p>
        </p:txBody>
      </p:sp>
      <p:sp>
        <p:nvSpPr>
          <p:cNvPr id="12292" name="Content Placeholder 2">
            <a:extLst>
              <a:ext uri="{FF2B5EF4-FFF2-40B4-BE49-F238E27FC236}">
                <a16:creationId xmlns:a16="http://schemas.microsoft.com/office/drawing/2014/main" id="{BBE1E081-0F6F-1703-D6E4-5FA69D2E9304}"/>
              </a:ext>
            </a:extLst>
          </p:cNvPr>
          <p:cNvSpPr>
            <a:spLocks noGrp="1"/>
          </p:cNvSpPr>
          <p:nvPr>
            <p:ph idx="1"/>
          </p:nvPr>
        </p:nvSpPr>
        <p:spPr>
          <a:xfrm>
            <a:off x="520996" y="1600201"/>
            <a:ext cx="4613665" cy="4892674"/>
          </a:xfrm>
        </p:spPr>
        <p:txBody>
          <a:bodyPr>
            <a:normAutofit/>
          </a:bodyPr>
          <a:lstStyle/>
          <a:p>
            <a:r>
              <a:rPr lang="en-CA" altLang="en-US" dirty="0"/>
              <a:t>Production:</a:t>
            </a:r>
          </a:p>
          <a:p>
            <a:pPr lvl="1"/>
            <a:r>
              <a:rPr lang="en-CA" altLang="en-US" dirty="0"/>
              <a:t>Incident CN @ 1 </a:t>
            </a:r>
            <a:r>
              <a:rPr lang="en-CA" altLang="en-US" dirty="0" err="1"/>
              <a:t>meV</a:t>
            </a:r>
            <a:br>
              <a:rPr lang="en-CA" altLang="en-US" dirty="0"/>
            </a:br>
            <a:r>
              <a:rPr lang="en-CA" altLang="en-US" dirty="0"/>
              <a:t>excites one phonon</a:t>
            </a:r>
            <a:br>
              <a:rPr lang="en-CA" altLang="en-US" dirty="0"/>
            </a:br>
            <a:r>
              <a:rPr lang="en-CA" altLang="en-US" sz="1400" dirty="0"/>
              <a:t>Golub and Pendlebury, 1975, 1977</a:t>
            </a:r>
            <a:endParaRPr lang="en-CA" altLang="en-US" dirty="0"/>
          </a:p>
          <a:p>
            <a:pPr lvl="1"/>
            <a:r>
              <a:rPr lang="en-CA" altLang="en-US" dirty="0" err="1"/>
              <a:t>Multiphonon</a:t>
            </a:r>
            <a:r>
              <a:rPr lang="en-CA" altLang="en-US" dirty="0"/>
              <a:t> excitation</a:t>
            </a:r>
            <a:br>
              <a:rPr lang="en-CA" altLang="en-US" dirty="0"/>
            </a:br>
            <a:r>
              <a:rPr lang="en-CA" altLang="en-US" dirty="0"/>
              <a:t>give additional production.</a:t>
            </a:r>
          </a:p>
          <a:p>
            <a:r>
              <a:rPr lang="en-CA" altLang="en-US" dirty="0"/>
              <a:t>Losses:</a:t>
            </a:r>
          </a:p>
          <a:p>
            <a:pPr lvl="1"/>
            <a:r>
              <a:rPr lang="en-CA" altLang="en-US" dirty="0"/>
              <a:t>Loss rate dominated by 2-phonon </a:t>
            </a:r>
            <a:r>
              <a:rPr lang="en-CA" altLang="en-US" dirty="0" err="1"/>
              <a:t>upscattering</a:t>
            </a:r>
            <a:r>
              <a:rPr lang="en-CA" altLang="en-US" dirty="0"/>
              <a:t> ~ </a:t>
            </a:r>
            <a:r>
              <a:rPr lang="en-CA" altLang="en-US" i="1" dirty="0"/>
              <a:t>T</a:t>
            </a:r>
            <a:r>
              <a:rPr lang="en-CA" altLang="en-US" baseline="30000" dirty="0"/>
              <a:t>7</a:t>
            </a:r>
            <a:endParaRPr lang="en-CA" altLang="en-US" dirty="0"/>
          </a:p>
          <a:p>
            <a:pPr lvl="1"/>
            <a:r>
              <a:rPr lang="en-CA" altLang="en-US" i="1" dirty="0"/>
              <a:t>T</a:t>
            </a:r>
            <a:r>
              <a:rPr lang="en-CA" altLang="en-US" dirty="0"/>
              <a:t> = 1.1 K gives </a:t>
            </a:r>
            <a:r>
              <a:rPr lang="el-GR" altLang="en-US" i="1" dirty="0"/>
              <a:t>τ</a:t>
            </a:r>
            <a:r>
              <a:rPr lang="en-CA" altLang="en-US" baseline="-25000" dirty="0"/>
              <a:t>UCN</a:t>
            </a:r>
            <a:r>
              <a:rPr lang="en-CA" altLang="en-US" dirty="0"/>
              <a:t> = 64 s</a:t>
            </a:r>
          </a:p>
          <a:p>
            <a:pPr lvl="1"/>
            <a:r>
              <a:rPr lang="en-CA" altLang="en-US" dirty="0"/>
              <a:t>We must keep the superfluid much colder than </a:t>
            </a:r>
            <a:r>
              <a:rPr lang="en-CA" altLang="en-US" i="1" dirty="0" err="1"/>
              <a:t>T</a:t>
            </a:r>
            <a:r>
              <a:rPr lang="en-CA" altLang="en-US" i="1" baseline="-25000" dirty="0" err="1">
                <a:latin typeface="Calibri" panose="020F0502020204030204" pitchFamily="34" charset="0"/>
                <a:ea typeface="Calibri" panose="020F0502020204030204" pitchFamily="34" charset="0"/>
                <a:cs typeface="Calibri" panose="020F0502020204030204" pitchFamily="34" charset="0"/>
              </a:rPr>
              <a:t>λ</a:t>
            </a:r>
            <a:endParaRPr lang="en-CA" altLang="en-US" i="1" dirty="0"/>
          </a:p>
        </p:txBody>
      </p:sp>
      <p:sp>
        <p:nvSpPr>
          <p:cNvPr id="12293" name="TextBox 3">
            <a:extLst>
              <a:ext uri="{FF2B5EF4-FFF2-40B4-BE49-F238E27FC236}">
                <a16:creationId xmlns:a16="http://schemas.microsoft.com/office/drawing/2014/main" id="{9C8773CD-524A-EAC5-28DB-3EC89449802F}"/>
              </a:ext>
            </a:extLst>
          </p:cNvPr>
          <p:cNvSpPr txBox="1">
            <a:spLocks noChangeArrowheads="1"/>
          </p:cNvSpPr>
          <p:nvPr/>
        </p:nvSpPr>
        <p:spPr bwMode="auto">
          <a:xfrm>
            <a:off x="6092715" y="3659981"/>
            <a:ext cx="20478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CA" altLang="en-US" sz="1800"/>
              <a:t>Courtesy O. Zimmer</a:t>
            </a:r>
          </a:p>
        </p:txBody>
      </p:sp>
      <p:pic>
        <p:nvPicPr>
          <p:cNvPr id="12294" name="Picture 1">
            <a:extLst>
              <a:ext uri="{FF2B5EF4-FFF2-40B4-BE49-F238E27FC236}">
                <a16:creationId xmlns:a16="http://schemas.microsoft.com/office/drawing/2014/main" id="{7CB0617E-A332-D898-5B0C-3D6F9B2C984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81110" y="1337468"/>
            <a:ext cx="2605088" cy="232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5" name="Rectangle 1">
            <a:extLst>
              <a:ext uri="{FF2B5EF4-FFF2-40B4-BE49-F238E27FC236}">
                <a16:creationId xmlns:a16="http://schemas.microsoft.com/office/drawing/2014/main" id="{9A42AFDF-83E1-8C01-3D1D-E7027042FDA8}"/>
              </a:ext>
            </a:extLst>
          </p:cNvPr>
          <p:cNvSpPr>
            <a:spLocks noChangeArrowheads="1"/>
          </p:cNvSpPr>
          <p:nvPr/>
        </p:nvSpPr>
        <p:spPr bwMode="auto">
          <a:xfrm>
            <a:off x="9404240" y="3473322"/>
            <a:ext cx="21685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CA" altLang="en-US" sz="1800" dirty="0" err="1">
                <a:latin typeface="Times New Roman" panose="02020603050405020304" pitchFamily="18" charset="0"/>
              </a:rPr>
              <a:t>Korobkina</a:t>
            </a:r>
            <a:r>
              <a:rPr lang="en-CA" altLang="en-US" sz="1800" dirty="0">
                <a:latin typeface="Times New Roman" panose="02020603050405020304" pitchFamily="18" charset="0"/>
              </a:rPr>
              <a:t> et al., PLA </a:t>
            </a:r>
            <a:r>
              <a:rPr lang="en-CA" altLang="en-US" sz="1800" b="1" dirty="0">
                <a:latin typeface="Times New Roman" panose="02020603050405020304" pitchFamily="18" charset="0"/>
              </a:rPr>
              <a:t>301</a:t>
            </a:r>
            <a:r>
              <a:rPr lang="en-CA" altLang="en-US" sz="1800" dirty="0">
                <a:latin typeface="Times New Roman" panose="02020603050405020304" pitchFamily="18" charset="0"/>
              </a:rPr>
              <a:t> (2002) 462</a:t>
            </a:r>
            <a:endParaRPr lang="en-CA" altLang="en-US" sz="1800" dirty="0"/>
          </a:p>
        </p:txBody>
      </p:sp>
      <p:pic>
        <p:nvPicPr>
          <p:cNvPr id="2" name="Picture 1">
            <a:extLst>
              <a:ext uri="{FF2B5EF4-FFF2-40B4-BE49-F238E27FC236}">
                <a16:creationId xmlns:a16="http://schemas.microsoft.com/office/drawing/2014/main" id="{9FAA194F-1F63-DB10-35E2-21E73DBD9014}"/>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34661" y="4110038"/>
            <a:ext cx="3311525"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1">
            <a:extLst>
              <a:ext uri="{FF2B5EF4-FFF2-40B4-BE49-F238E27FC236}">
                <a16:creationId xmlns:a16="http://schemas.microsoft.com/office/drawing/2014/main" id="{A6272959-5B00-8183-AD6F-38B1DF8F0FDE}"/>
              </a:ext>
            </a:extLst>
          </p:cNvPr>
          <p:cNvSpPr>
            <a:spLocks noChangeArrowheads="1"/>
          </p:cNvSpPr>
          <p:nvPr/>
        </p:nvSpPr>
        <p:spPr bwMode="auto">
          <a:xfrm>
            <a:off x="5723622" y="4137026"/>
            <a:ext cx="27574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CA" altLang="en-US" sz="1800">
                <a:latin typeface="Times-Roman"/>
              </a:rPr>
              <a:t>Leung et al., PRC </a:t>
            </a:r>
            <a:r>
              <a:rPr lang="en-CA" altLang="en-US" sz="1800" b="1">
                <a:latin typeface="Times-Bold"/>
              </a:rPr>
              <a:t>93</a:t>
            </a:r>
            <a:r>
              <a:rPr lang="en-CA" altLang="en-US" sz="1800">
                <a:latin typeface="Times-Roman"/>
              </a:rPr>
              <a:t>, 025501 (2016)</a:t>
            </a:r>
            <a:endParaRPr lang="en-CA" altLang="en-US" sz="1800"/>
          </a:p>
        </p:txBody>
      </p:sp>
      <p:pic>
        <p:nvPicPr>
          <p:cNvPr id="4" name="Picture 2">
            <a:extLst>
              <a:ext uri="{FF2B5EF4-FFF2-40B4-BE49-F238E27FC236}">
                <a16:creationId xmlns:a16="http://schemas.microsoft.com/office/drawing/2014/main" id="{4BD3592A-E7A7-E294-C806-F45612CF84E9}"/>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494104" y="4145332"/>
            <a:ext cx="3405265" cy="2488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DF3E2333-33D2-9703-3DF1-B873FAECFCF0}"/>
              </a:ext>
            </a:extLst>
          </p:cNvPr>
          <p:cNvSpPr txBox="1"/>
          <p:nvPr/>
        </p:nvSpPr>
        <p:spPr>
          <a:xfrm flipH="1">
            <a:off x="1422774" y="6126091"/>
            <a:ext cx="2753833" cy="646331"/>
          </a:xfrm>
          <a:prstGeom prst="rect">
            <a:avLst/>
          </a:prstGeom>
          <a:noFill/>
          <a:ln>
            <a:solidFill>
              <a:srgbClr val="FF0000"/>
            </a:solidFill>
          </a:ln>
        </p:spPr>
        <p:txBody>
          <a:bodyPr wrap="square" rtlCol="0">
            <a:spAutoFit/>
          </a:bodyPr>
          <a:lstStyle/>
          <a:p>
            <a:r>
              <a:rPr lang="en-CA" dirty="0">
                <a:solidFill>
                  <a:srgbClr val="FF0000"/>
                </a:solidFill>
              </a:rPr>
              <a:t>Maximize 1 </a:t>
            </a:r>
            <a:r>
              <a:rPr lang="en-CA" dirty="0" err="1">
                <a:solidFill>
                  <a:srgbClr val="FF0000"/>
                </a:solidFill>
              </a:rPr>
              <a:t>meV</a:t>
            </a:r>
            <a:r>
              <a:rPr lang="en-CA" dirty="0">
                <a:solidFill>
                  <a:srgbClr val="FF0000"/>
                </a:solidFill>
              </a:rPr>
              <a:t> neutrons;</a:t>
            </a:r>
          </a:p>
          <a:p>
            <a:r>
              <a:rPr lang="en-CA" dirty="0">
                <a:solidFill>
                  <a:srgbClr val="FF0000"/>
                </a:solidFill>
              </a:rPr>
              <a:t>Minimize losses, heat.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139F836-08EA-2424-EC8D-EA1133F6DBDB}"/>
              </a:ext>
            </a:extLst>
          </p:cNvPr>
          <p:cNvPicPr>
            <a:picLocks noChangeAspect="1"/>
          </p:cNvPicPr>
          <p:nvPr/>
        </p:nvPicPr>
        <p:blipFill rotWithShape="1">
          <a:blip r:embed="rId2"/>
          <a:srcRect l="6586" t="18930" r="23435"/>
          <a:stretch/>
        </p:blipFill>
        <p:spPr>
          <a:xfrm>
            <a:off x="7612912" y="2932079"/>
            <a:ext cx="4579088" cy="2758536"/>
          </a:xfrm>
          <a:prstGeom prst="rect">
            <a:avLst/>
          </a:prstGeom>
        </p:spPr>
      </p:pic>
      <p:sp>
        <p:nvSpPr>
          <p:cNvPr id="2" name="Title 1">
            <a:extLst>
              <a:ext uri="{FF2B5EF4-FFF2-40B4-BE49-F238E27FC236}">
                <a16:creationId xmlns:a16="http://schemas.microsoft.com/office/drawing/2014/main" id="{EB0F7D7D-5221-3828-9CCC-165036543757}"/>
              </a:ext>
            </a:extLst>
          </p:cNvPr>
          <p:cNvSpPr>
            <a:spLocks noGrp="1"/>
          </p:cNvSpPr>
          <p:nvPr>
            <p:ph type="title"/>
          </p:nvPr>
        </p:nvSpPr>
        <p:spPr/>
        <p:txBody>
          <a:bodyPr/>
          <a:lstStyle/>
          <a:p>
            <a:r>
              <a:rPr lang="en-CA" dirty="0"/>
              <a:t>How to cool neutrons from 1 MeV to 1 </a:t>
            </a:r>
            <a:r>
              <a:rPr lang="en-CA" dirty="0" err="1"/>
              <a:t>meV</a:t>
            </a:r>
            <a:r>
              <a:rPr lang="en-CA" dirty="0"/>
              <a:t>?</a:t>
            </a:r>
          </a:p>
        </p:txBody>
      </p:sp>
      <p:sp>
        <p:nvSpPr>
          <p:cNvPr id="5" name="TextBox 4">
            <a:extLst>
              <a:ext uri="{FF2B5EF4-FFF2-40B4-BE49-F238E27FC236}">
                <a16:creationId xmlns:a16="http://schemas.microsoft.com/office/drawing/2014/main" id="{B2D7C4E9-52CB-96D8-070E-7806405269E3}"/>
              </a:ext>
            </a:extLst>
          </p:cNvPr>
          <p:cNvSpPr txBox="1"/>
          <p:nvPr/>
        </p:nvSpPr>
        <p:spPr>
          <a:xfrm>
            <a:off x="7612912" y="2797142"/>
            <a:ext cx="914400" cy="616689"/>
          </a:xfrm>
          <a:prstGeom prst="rect">
            <a:avLst/>
          </a:prstGeom>
          <a:solidFill>
            <a:schemeClr val="bg1"/>
          </a:solidFill>
        </p:spPr>
        <p:txBody>
          <a:bodyPr wrap="square" rtlCol="0">
            <a:spAutoFit/>
          </a:bodyPr>
          <a:lstStyle/>
          <a:p>
            <a:endParaRPr lang="en-CA"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BEDEBD6-9571-724F-2918-797CC3E9C4E9}"/>
                  </a:ext>
                </a:extLst>
              </p:cNvPr>
              <p:cNvSpPr>
                <a:spLocks noGrp="1"/>
              </p:cNvSpPr>
              <p:nvPr>
                <p:ph idx="1"/>
              </p:nvPr>
            </p:nvSpPr>
            <p:spPr>
              <a:xfrm>
                <a:off x="838200" y="1552353"/>
                <a:ext cx="7327605" cy="5061098"/>
              </a:xfrm>
            </p:spPr>
            <p:txBody>
              <a:bodyPr>
                <a:normAutofit fontScale="85000" lnSpcReduction="20000"/>
              </a:bodyPr>
              <a:lstStyle/>
              <a:p>
                <a:r>
                  <a:rPr lang="en-CA" dirty="0"/>
                  <a:t>It is easy to cool neutrons from 1 MeV to 1/40 eV = 25 </a:t>
                </a:r>
                <a:r>
                  <a:rPr lang="en-CA" dirty="0" err="1"/>
                  <a:t>meV</a:t>
                </a:r>
                <a:r>
                  <a:rPr lang="en-CA" dirty="0"/>
                  <a:t>.  Let them bounce off nuclei at room temperature T = 300 K.</a:t>
                </a:r>
              </a:p>
              <a:p>
                <a:r>
                  <a:rPr lang="en-CA" dirty="0"/>
                  <a:t>e.g. a neutron moderator based on hydrogen</a:t>
                </a:r>
              </a:p>
              <a:p>
                <a:pPr lvl="1"/>
                <a:r>
                  <a:rPr lang="en-CA" dirty="0"/>
                  <a:t>Neutrons scatter off protons elastically with </a:t>
                </a:r>
                <a14:m>
                  <m:oMath xmlns:m="http://schemas.openxmlformats.org/officeDocument/2006/math">
                    <m:r>
                      <a:rPr lang="en-CA" i="1" smtClean="0">
                        <a:latin typeface="Cambria Math" panose="02040503050406030204" pitchFamily="18" charset="0"/>
                        <a:ea typeface="Cambria Math" panose="02040503050406030204" pitchFamily="18" charset="0"/>
                      </a:rPr>
                      <m:t>𝜎</m:t>
                    </m:r>
                    <m:d>
                      <m:dPr>
                        <m:ctrlPr>
                          <a:rPr lang="en-CA" b="0" i="1" smtClean="0">
                            <a:latin typeface="Cambria Math" panose="02040503050406030204" pitchFamily="18" charset="0"/>
                            <a:ea typeface="Cambria Math" panose="02040503050406030204" pitchFamily="18" charset="0"/>
                          </a:rPr>
                        </m:ctrlPr>
                      </m:dPr>
                      <m:e>
                        <m:r>
                          <a:rPr lang="en-CA" b="0" i="1" smtClean="0">
                            <a:latin typeface="Cambria Math" panose="02040503050406030204" pitchFamily="18" charset="0"/>
                            <a:ea typeface="Cambria Math" panose="02040503050406030204" pitchFamily="18" charset="0"/>
                          </a:rPr>
                          <m:t>𝐸</m:t>
                        </m:r>
                      </m:e>
                    </m:d>
                    <m:r>
                      <a:rPr lang="en-CA" b="0" i="1" smtClean="0">
                        <a:latin typeface="Cambria Math" panose="02040503050406030204" pitchFamily="18" charset="0"/>
                        <a:ea typeface="Cambria Math" panose="02040503050406030204" pitchFamily="18" charset="0"/>
                      </a:rPr>
                      <m:t>=</m:t>
                    </m:r>
                  </m:oMath>
                </a14:m>
                <a:r>
                  <a:rPr lang="en-CA" dirty="0"/>
                  <a:t> const.</a:t>
                </a:r>
                <a:br>
                  <a:rPr lang="en-CA" dirty="0"/>
                </a:br>
                <a:r>
                  <a:rPr lang="en-CA" dirty="0"/>
                  <a:t>Their </a:t>
                </a:r>
                <a:r>
                  <a:rPr lang="en-CA" dirty="0" err="1"/>
                  <a:t>mfp</a:t>
                </a:r>
                <a:r>
                  <a:rPr lang="en-CA" dirty="0"/>
                  <a:t> is </a:t>
                </a:r>
                <a14:m>
                  <m:oMath xmlns:m="http://schemas.openxmlformats.org/officeDocument/2006/math">
                    <m:sSub>
                      <m:sSubPr>
                        <m:ctrlPr>
                          <a:rPr lang="en-CA" i="1" smtClean="0">
                            <a:latin typeface="Cambria Math" panose="02040503050406030204" pitchFamily="18" charset="0"/>
                            <a:ea typeface="Cambria Math" panose="02040503050406030204" pitchFamily="18" charset="0"/>
                          </a:rPr>
                        </m:ctrlPr>
                      </m:sSubPr>
                      <m:e>
                        <m:acc>
                          <m:accPr>
                            <m:chr m:val="̅"/>
                            <m:ctrlPr>
                              <a:rPr lang="en-CA" i="1">
                                <a:latin typeface="Cambria Math" panose="02040503050406030204" pitchFamily="18" charset="0"/>
                                <a:ea typeface="Cambria Math" panose="02040503050406030204" pitchFamily="18" charset="0"/>
                              </a:rPr>
                            </m:ctrlPr>
                          </m:accPr>
                          <m:e>
                            <m:r>
                              <a:rPr lang="en-CA" i="1">
                                <a:latin typeface="Cambria Math" panose="02040503050406030204" pitchFamily="18" charset="0"/>
                                <a:ea typeface="Cambria Math" panose="02040503050406030204" pitchFamily="18" charset="0"/>
                              </a:rPr>
                              <m:t>ℓ</m:t>
                            </m:r>
                          </m:e>
                        </m:acc>
                      </m:e>
                      <m:sub>
                        <m:r>
                          <a:rPr lang="en-CA" b="0" i="1" smtClean="0">
                            <a:latin typeface="Cambria Math" panose="02040503050406030204" pitchFamily="18" charset="0"/>
                            <a:ea typeface="Cambria Math" panose="02040503050406030204" pitchFamily="18" charset="0"/>
                          </a:rPr>
                          <m:t>𝑠</m:t>
                        </m:r>
                      </m:sub>
                    </m:sSub>
                    <m:r>
                      <a:rPr lang="en-CA" b="0" i="1" smtClean="0">
                        <a:latin typeface="Cambria Math" panose="02040503050406030204" pitchFamily="18" charset="0"/>
                        <a:ea typeface="Cambria Math" panose="02040503050406030204" pitchFamily="18" charset="0"/>
                      </a:rPr>
                      <m:t>=</m:t>
                    </m:r>
                    <m:f>
                      <m:fPr>
                        <m:ctrlPr>
                          <a:rPr lang="en-CA" b="0" i="1" smtClean="0">
                            <a:latin typeface="Cambria Math" panose="02040503050406030204" pitchFamily="18" charset="0"/>
                            <a:ea typeface="Cambria Math" panose="02040503050406030204" pitchFamily="18" charset="0"/>
                          </a:rPr>
                        </m:ctrlPr>
                      </m:fPr>
                      <m:num>
                        <m:r>
                          <a:rPr lang="en-CA" b="0" i="1" smtClean="0">
                            <a:latin typeface="Cambria Math" panose="02040503050406030204" pitchFamily="18" charset="0"/>
                            <a:ea typeface="Cambria Math" panose="02040503050406030204" pitchFamily="18" charset="0"/>
                          </a:rPr>
                          <m:t>1</m:t>
                        </m:r>
                      </m:num>
                      <m:den>
                        <m:r>
                          <a:rPr lang="en-CA" b="0" i="1" smtClean="0">
                            <a:latin typeface="Cambria Math" panose="02040503050406030204" pitchFamily="18" charset="0"/>
                            <a:ea typeface="Cambria Math" panose="02040503050406030204" pitchFamily="18" charset="0"/>
                          </a:rPr>
                          <m:t>𝑛</m:t>
                        </m:r>
                        <m:r>
                          <a:rPr lang="en-CA" b="0" i="1" smtClean="0">
                            <a:latin typeface="Cambria Math" panose="02040503050406030204" pitchFamily="18" charset="0"/>
                            <a:ea typeface="Cambria Math" panose="02040503050406030204" pitchFamily="18" charset="0"/>
                          </a:rPr>
                          <m:t>𝜎</m:t>
                        </m:r>
                      </m:den>
                    </m:f>
                  </m:oMath>
                </a14:m>
                <a:endParaRPr lang="en-CA" dirty="0"/>
              </a:p>
              <a:p>
                <a:pPr lvl="1"/>
                <a:r>
                  <a:rPr lang="en-CA" dirty="0"/>
                  <a:t>After </a:t>
                </a:r>
                <a:r>
                  <a:rPr lang="en-CA" i="1" dirty="0"/>
                  <a:t>N</a:t>
                </a:r>
                <a:r>
                  <a:rPr lang="en-CA" dirty="0"/>
                  <a:t> collisions </a:t>
                </a:r>
                <a14:m>
                  <m:oMath xmlns:m="http://schemas.openxmlformats.org/officeDocument/2006/math">
                    <m:sSub>
                      <m:sSubPr>
                        <m:ctrlPr>
                          <a:rPr lang="en-CA" i="1" smtClean="0">
                            <a:latin typeface="Cambria Math" panose="02040503050406030204" pitchFamily="18" charset="0"/>
                          </a:rPr>
                        </m:ctrlPr>
                      </m:sSubPr>
                      <m:e>
                        <m:d>
                          <m:dPr>
                            <m:begChr m:val="⟨"/>
                            <m:endChr m:val="⟩"/>
                            <m:ctrlPr>
                              <a:rPr lang="en-CA" i="1">
                                <a:latin typeface="Cambria Math" panose="02040503050406030204" pitchFamily="18" charset="0"/>
                              </a:rPr>
                            </m:ctrlPr>
                          </m:dPr>
                          <m:e>
                            <m:r>
                              <a:rPr lang="en-CA" i="1">
                                <a:latin typeface="Cambria Math" panose="02040503050406030204" pitchFamily="18" charset="0"/>
                              </a:rPr>
                              <m:t>𝐸</m:t>
                            </m:r>
                          </m:e>
                        </m:d>
                      </m:e>
                      <m:sub>
                        <m:r>
                          <a:rPr lang="en-CA" b="0" i="1" smtClean="0">
                            <a:latin typeface="Cambria Math" panose="02040503050406030204" pitchFamily="18" charset="0"/>
                          </a:rPr>
                          <m:t>𝑁</m:t>
                        </m:r>
                      </m:sub>
                    </m:sSub>
                    <m:r>
                      <a:rPr lang="en-CA" b="0" i="1" smtClean="0">
                        <a:latin typeface="Cambria Math" panose="02040503050406030204" pitchFamily="18" charset="0"/>
                      </a:rPr>
                      <m:t>=</m:t>
                    </m:r>
                    <m:sSup>
                      <m:sSupPr>
                        <m:ctrlPr>
                          <a:rPr lang="en-CA" b="0" i="1" smtClean="0">
                            <a:latin typeface="Cambria Math" panose="02040503050406030204" pitchFamily="18" charset="0"/>
                          </a:rPr>
                        </m:ctrlPr>
                      </m:sSupPr>
                      <m:e>
                        <m:d>
                          <m:dPr>
                            <m:ctrlPr>
                              <a:rPr lang="en-CA" i="1">
                                <a:latin typeface="Cambria Math" panose="02040503050406030204" pitchFamily="18" charset="0"/>
                              </a:rPr>
                            </m:ctrlPr>
                          </m:dPr>
                          <m:e>
                            <m:f>
                              <m:fPr>
                                <m:ctrlPr>
                                  <a:rPr lang="en-CA" i="1">
                                    <a:latin typeface="Cambria Math" panose="02040503050406030204" pitchFamily="18" charset="0"/>
                                  </a:rPr>
                                </m:ctrlPr>
                              </m:fPr>
                              <m:num>
                                <m:r>
                                  <a:rPr lang="en-CA" i="1">
                                    <a:latin typeface="Cambria Math" panose="02040503050406030204" pitchFamily="18" charset="0"/>
                                  </a:rPr>
                                  <m:t>1</m:t>
                                </m:r>
                              </m:num>
                              <m:den>
                                <m:r>
                                  <a:rPr lang="en-CA" i="1">
                                    <a:latin typeface="Cambria Math" panose="02040503050406030204" pitchFamily="18" charset="0"/>
                                  </a:rPr>
                                  <m:t>2</m:t>
                                </m:r>
                              </m:den>
                            </m:f>
                          </m:e>
                        </m:d>
                      </m:e>
                      <m:sup>
                        <m:r>
                          <a:rPr lang="en-CA" b="0" i="1" smtClean="0">
                            <a:latin typeface="Cambria Math" panose="02040503050406030204" pitchFamily="18" charset="0"/>
                          </a:rPr>
                          <m:t>𝑁</m:t>
                        </m:r>
                      </m:sup>
                    </m:sSup>
                    <m:sSub>
                      <m:sSubPr>
                        <m:ctrlPr>
                          <a:rPr lang="en-CA" b="0" i="1" smtClean="0">
                            <a:latin typeface="Cambria Math" panose="02040503050406030204" pitchFamily="18" charset="0"/>
                          </a:rPr>
                        </m:ctrlPr>
                      </m:sSubPr>
                      <m:e>
                        <m:r>
                          <a:rPr lang="en-CA" b="0" i="1" smtClean="0">
                            <a:latin typeface="Cambria Math" panose="02040503050406030204" pitchFamily="18" charset="0"/>
                          </a:rPr>
                          <m:t>𝐸</m:t>
                        </m:r>
                      </m:e>
                      <m:sub>
                        <m:r>
                          <a:rPr lang="en-CA" b="0" i="1" smtClean="0">
                            <a:latin typeface="Cambria Math" panose="02040503050406030204" pitchFamily="18" charset="0"/>
                          </a:rPr>
                          <m:t>0</m:t>
                        </m:r>
                      </m:sub>
                    </m:sSub>
                  </m:oMath>
                </a14:m>
                <a:r>
                  <a:rPr lang="en-CA" dirty="0"/>
                  <a:t>, so in order to reach 25 </a:t>
                </a:r>
                <a:r>
                  <a:rPr lang="en-CA" dirty="0" err="1"/>
                  <a:t>meV</a:t>
                </a:r>
                <a:r>
                  <a:rPr lang="en-CA" dirty="0"/>
                  <a:t>, you need about 25 collisions.</a:t>
                </a:r>
              </a:p>
              <a:p>
                <a:pPr lvl="1"/>
                <a:r>
                  <a:rPr lang="en-CA" dirty="0"/>
                  <a:t>Assuming random walk </a:t>
                </a:r>
                <a14:m>
                  <m:oMath xmlns:m="http://schemas.openxmlformats.org/officeDocument/2006/math">
                    <m:d>
                      <m:dPr>
                        <m:begChr m:val="⟨"/>
                        <m:endChr m:val="⟩"/>
                        <m:ctrlPr>
                          <a:rPr lang="en-CA" i="1" smtClean="0">
                            <a:latin typeface="Cambria Math" panose="02040503050406030204" pitchFamily="18" charset="0"/>
                          </a:rPr>
                        </m:ctrlPr>
                      </m:dPr>
                      <m:e>
                        <m:sSup>
                          <m:sSupPr>
                            <m:ctrlPr>
                              <a:rPr lang="en-CA" i="1" smtClean="0">
                                <a:latin typeface="Cambria Math" panose="02040503050406030204" pitchFamily="18" charset="0"/>
                              </a:rPr>
                            </m:ctrlPr>
                          </m:sSupPr>
                          <m:e>
                            <m:r>
                              <a:rPr lang="en-CA" b="0" i="1" smtClean="0">
                                <a:latin typeface="Cambria Math" panose="02040503050406030204" pitchFamily="18" charset="0"/>
                              </a:rPr>
                              <m:t>𝐷</m:t>
                            </m:r>
                          </m:e>
                          <m:sup>
                            <m:r>
                              <a:rPr lang="en-CA" b="0" i="1" smtClean="0">
                                <a:latin typeface="Cambria Math" panose="02040503050406030204" pitchFamily="18" charset="0"/>
                              </a:rPr>
                              <m:t>2</m:t>
                            </m:r>
                          </m:sup>
                        </m:sSup>
                      </m:e>
                    </m:d>
                    <m:r>
                      <a:rPr lang="en-CA" b="0" i="1" smtClean="0">
                        <a:latin typeface="Cambria Math" panose="02040503050406030204" pitchFamily="18" charset="0"/>
                      </a:rPr>
                      <m:t>=</m:t>
                    </m:r>
                    <m:sSup>
                      <m:sSupPr>
                        <m:ctrlPr>
                          <a:rPr lang="en-CA" b="0" i="1" smtClean="0">
                            <a:latin typeface="Cambria Math" panose="02040503050406030204" pitchFamily="18" charset="0"/>
                          </a:rPr>
                        </m:ctrlPr>
                      </m:sSupPr>
                      <m:e>
                        <m:d>
                          <m:dPr>
                            <m:ctrlPr>
                              <a:rPr lang="en-CA" i="1">
                                <a:latin typeface="Cambria Math" panose="02040503050406030204" pitchFamily="18" charset="0"/>
                              </a:rPr>
                            </m:ctrlPr>
                          </m:dPr>
                          <m:e>
                            <m:sSub>
                              <m:sSubPr>
                                <m:ctrlPr>
                                  <a:rPr lang="en-CA" i="1">
                                    <a:latin typeface="Cambria Math" panose="02040503050406030204" pitchFamily="18" charset="0"/>
                                    <a:ea typeface="Cambria Math" panose="02040503050406030204" pitchFamily="18" charset="0"/>
                                  </a:rPr>
                                </m:ctrlPr>
                              </m:sSubPr>
                              <m:e>
                                <m:acc>
                                  <m:accPr>
                                    <m:chr m:val="̅"/>
                                    <m:ctrlPr>
                                      <a:rPr lang="en-CA" i="1">
                                        <a:latin typeface="Cambria Math" panose="02040503050406030204" pitchFamily="18" charset="0"/>
                                        <a:ea typeface="Cambria Math" panose="02040503050406030204" pitchFamily="18" charset="0"/>
                                      </a:rPr>
                                    </m:ctrlPr>
                                  </m:accPr>
                                  <m:e>
                                    <m:r>
                                      <a:rPr lang="en-CA" i="1">
                                        <a:latin typeface="Cambria Math" panose="02040503050406030204" pitchFamily="18" charset="0"/>
                                        <a:ea typeface="Cambria Math" panose="02040503050406030204" pitchFamily="18" charset="0"/>
                                      </a:rPr>
                                      <m:t>ℓ</m:t>
                                    </m:r>
                                  </m:e>
                                </m:acc>
                              </m:e>
                              <m:sub>
                                <m:r>
                                  <a:rPr lang="en-CA" i="1">
                                    <a:latin typeface="Cambria Math" panose="02040503050406030204" pitchFamily="18" charset="0"/>
                                    <a:ea typeface="Cambria Math" panose="02040503050406030204" pitchFamily="18" charset="0"/>
                                  </a:rPr>
                                  <m:t>𝑠</m:t>
                                </m:r>
                              </m:sub>
                            </m:sSub>
                          </m:e>
                        </m:d>
                      </m:e>
                      <m:sup>
                        <m:r>
                          <a:rPr lang="en-CA" b="0" i="1" smtClean="0">
                            <a:latin typeface="Cambria Math" panose="02040503050406030204" pitchFamily="18" charset="0"/>
                          </a:rPr>
                          <m:t>2</m:t>
                        </m:r>
                      </m:sup>
                    </m:sSup>
                    <m:r>
                      <a:rPr lang="en-CA" b="0" i="1" smtClean="0">
                        <a:latin typeface="Cambria Math" panose="02040503050406030204" pitchFamily="18" charset="0"/>
                      </a:rPr>
                      <m:t>𝑁</m:t>
                    </m:r>
                  </m:oMath>
                </a14:m>
                <a:r>
                  <a:rPr lang="en-CA" dirty="0"/>
                  <a:t>; </a:t>
                </a:r>
                <a:r>
                  <a:rPr lang="en-CA" i="1" dirty="0"/>
                  <a:t>D</a:t>
                </a:r>
                <a:r>
                  <a:rPr lang="en-CA" dirty="0"/>
                  <a:t> is roughly the thickness of material needed to thermalize.</a:t>
                </a:r>
              </a:p>
              <a:p>
                <a:r>
                  <a:rPr lang="en-CA" dirty="0"/>
                  <a:t>If you want colder neutrons, just use a colder material, like liquid hydrogen!  Then T = 20 K or &lt;E&gt;</a:t>
                </a:r>
                <a:r>
                  <a:rPr lang="en-CA" baseline="-25000" dirty="0"/>
                  <a:t>N </a:t>
                </a:r>
                <a:r>
                  <a:rPr lang="en-CA" dirty="0"/>
                  <a:t>= 2 </a:t>
                </a:r>
                <a:r>
                  <a:rPr lang="en-CA" dirty="0" err="1"/>
                  <a:t>meV</a:t>
                </a:r>
                <a:r>
                  <a:rPr lang="en-CA" dirty="0"/>
                  <a:t>.</a:t>
                </a:r>
              </a:p>
              <a:p>
                <a:r>
                  <a:rPr lang="en-CA" dirty="0"/>
                  <a:t>In general, light materials that don’t absorb neutrons are best thermal moderators.</a:t>
                </a:r>
              </a:p>
              <a:p>
                <a:r>
                  <a:rPr lang="en-CA" dirty="0"/>
                  <a:t>Deuterium captures fewer neutrons, and as a result there is less gamma heating.</a:t>
                </a:r>
              </a:p>
            </p:txBody>
          </p:sp>
        </mc:Choice>
        <mc:Fallback xmlns="">
          <p:sp>
            <p:nvSpPr>
              <p:cNvPr id="3" name="Content Placeholder 2">
                <a:extLst>
                  <a:ext uri="{FF2B5EF4-FFF2-40B4-BE49-F238E27FC236}">
                    <a16:creationId xmlns:a16="http://schemas.microsoft.com/office/drawing/2014/main" id="{3BEDEBD6-9571-724F-2918-797CC3E9C4E9}"/>
                  </a:ext>
                </a:extLst>
              </p:cNvPr>
              <p:cNvSpPr>
                <a:spLocks noGrp="1" noRot="1" noChangeAspect="1" noMove="1" noResize="1" noEditPoints="1" noAdjustHandles="1" noChangeArrowheads="1" noChangeShapeType="1" noTextEdit="1"/>
              </p:cNvSpPr>
              <p:nvPr>
                <p:ph idx="1"/>
              </p:nvPr>
            </p:nvSpPr>
            <p:spPr>
              <a:xfrm>
                <a:off x="838200" y="1552353"/>
                <a:ext cx="7327605" cy="5061098"/>
              </a:xfrm>
              <a:blipFill>
                <a:blip r:embed="rId3"/>
                <a:stretch>
                  <a:fillRect l="-1165" t="-2771" b="-602"/>
                </a:stretch>
              </a:blipFill>
            </p:spPr>
            <p:txBody>
              <a:bodyPr/>
              <a:lstStyle/>
              <a:p>
                <a:r>
                  <a:rPr lang="en-CA">
                    <a:noFill/>
                  </a:rPr>
                  <a:t> </a:t>
                </a:r>
              </a:p>
            </p:txBody>
          </p:sp>
        </mc:Fallback>
      </mc:AlternateContent>
    </p:spTree>
    <p:extLst>
      <p:ext uri="{BB962C8B-B14F-4D97-AF65-F5344CB8AC3E}">
        <p14:creationId xmlns:p14="http://schemas.microsoft.com/office/powerpoint/2010/main" val="645752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B6C8430-AA42-F3BD-6F10-ED0A37B4BE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36677" y="35878"/>
            <a:ext cx="5287221" cy="3965416"/>
          </a:xfrm>
          <a:prstGeom prst="rect">
            <a:avLst/>
          </a:prstGeom>
        </p:spPr>
      </p:pic>
      <p:sp>
        <p:nvSpPr>
          <p:cNvPr id="2" name="Title 1">
            <a:extLst>
              <a:ext uri="{FF2B5EF4-FFF2-40B4-BE49-F238E27FC236}">
                <a16:creationId xmlns:a16="http://schemas.microsoft.com/office/drawing/2014/main" id="{0E658820-70D3-9315-88AC-E34180493509}"/>
              </a:ext>
            </a:extLst>
          </p:cNvPr>
          <p:cNvSpPr>
            <a:spLocks noGrp="1"/>
          </p:cNvSpPr>
          <p:nvPr>
            <p:ph type="title"/>
          </p:nvPr>
        </p:nvSpPr>
        <p:spPr/>
        <p:txBody>
          <a:bodyPr/>
          <a:lstStyle/>
          <a:p>
            <a:r>
              <a:rPr lang="en-CA" dirty="0"/>
              <a:t>Why LD</a:t>
            </a:r>
            <a:r>
              <a:rPr lang="en-CA" baseline="-25000" dirty="0"/>
              <a:t>2</a:t>
            </a:r>
            <a:r>
              <a:rPr lang="en-CA" dirty="0"/>
              <a:t>?</a:t>
            </a:r>
          </a:p>
        </p:txBody>
      </p:sp>
      <p:sp>
        <p:nvSpPr>
          <p:cNvPr id="3" name="Content Placeholder 2">
            <a:extLst>
              <a:ext uri="{FF2B5EF4-FFF2-40B4-BE49-F238E27FC236}">
                <a16:creationId xmlns:a16="http://schemas.microsoft.com/office/drawing/2014/main" id="{FE46A319-505E-C684-C278-ED448DA81152}"/>
              </a:ext>
            </a:extLst>
          </p:cNvPr>
          <p:cNvSpPr>
            <a:spLocks noGrp="1"/>
          </p:cNvSpPr>
          <p:nvPr>
            <p:ph idx="1"/>
          </p:nvPr>
        </p:nvSpPr>
        <p:spPr>
          <a:xfrm>
            <a:off x="838200" y="1825625"/>
            <a:ext cx="10113335" cy="4667250"/>
          </a:xfrm>
        </p:spPr>
        <p:txBody>
          <a:bodyPr>
            <a:normAutofit fontScale="92500" lnSpcReduction="10000"/>
          </a:bodyPr>
          <a:lstStyle/>
          <a:p>
            <a:r>
              <a:rPr lang="en-CA" dirty="0"/>
              <a:t>Relative to LH</a:t>
            </a:r>
            <a:r>
              <a:rPr lang="en-CA" baseline="-25000" dirty="0"/>
              <a:t>2</a:t>
            </a:r>
            <a:r>
              <a:rPr lang="en-CA" dirty="0"/>
              <a:t>:</a:t>
            </a:r>
          </a:p>
          <a:p>
            <a:pPr lvl="1"/>
            <a:r>
              <a:rPr lang="en-CA" dirty="0"/>
              <a:t>The scattering cross-section is smaller (bad)</a:t>
            </a:r>
          </a:p>
          <a:p>
            <a:pPr lvl="1"/>
            <a:r>
              <a:rPr lang="en-CA" dirty="0"/>
              <a:t>The absorption cross-section is MUCH smaller</a:t>
            </a:r>
            <a:br>
              <a:rPr lang="en-CA" dirty="0"/>
            </a:br>
            <a:r>
              <a:rPr lang="en-CA" dirty="0"/>
              <a:t>(great!) leading to fewer losses and less gamma</a:t>
            </a:r>
            <a:br>
              <a:rPr lang="en-CA" dirty="0"/>
            </a:br>
            <a:r>
              <a:rPr lang="en-CA" dirty="0"/>
              <a:t>heating of the nearby superfluid.</a:t>
            </a:r>
          </a:p>
          <a:p>
            <a:r>
              <a:rPr lang="en-CA" dirty="0"/>
              <a:t>Relative to D</a:t>
            </a:r>
            <a:r>
              <a:rPr lang="en-CA" baseline="-25000" dirty="0"/>
              <a:t>2</a:t>
            </a:r>
            <a:r>
              <a:rPr lang="en-CA" dirty="0"/>
              <a:t>O:</a:t>
            </a:r>
          </a:p>
          <a:p>
            <a:pPr lvl="1"/>
            <a:r>
              <a:rPr lang="en-CA" dirty="0"/>
              <a:t>No problem with the oxygen in D</a:t>
            </a:r>
            <a:r>
              <a:rPr lang="en-CA" baseline="-25000" dirty="0"/>
              <a:t>2</a:t>
            </a:r>
            <a:r>
              <a:rPr lang="en-CA" dirty="0"/>
              <a:t>O.</a:t>
            </a:r>
          </a:p>
          <a:p>
            <a:pPr lvl="1"/>
            <a:r>
              <a:rPr lang="en-CA" dirty="0"/>
              <a:t>Crystal structure makes D</a:t>
            </a:r>
            <a:r>
              <a:rPr lang="en-CA" baseline="-25000" dirty="0"/>
              <a:t>2</a:t>
            </a:r>
            <a:r>
              <a:rPr lang="en-CA" dirty="0"/>
              <a:t>O vibrate, even at low temperatures.  In previous experiments, we deduced that T = 80 K for neutrons in much colder D</a:t>
            </a:r>
            <a:r>
              <a:rPr lang="en-CA" baseline="-25000" dirty="0"/>
              <a:t>2</a:t>
            </a:r>
            <a:r>
              <a:rPr lang="en-CA" dirty="0"/>
              <a:t>O.</a:t>
            </a:r>
          </a:p>
          <a:p>
            <a:pPr lvl="1"/>
            <a:r>
              <a:rPr lang="en-CA" dirty="0"/>
              <a:t>Burping is a problem for D</a:t>
            </a:r>
            <a:r>
              <a:rPr lang="en-CA" baseline="-25000" dirty="0"/>
              <a:t>2</a:t>
            </a:r>
            <a:r>
              <a:rPr lang="en-CA" dirty="0"/>
              <a:t>O.  Progressive radiation damage to the crystal stores energy eventually leading to a catastrophic warm up.</a:t>
            </a:r>
          </a:p>
          <a:p>
            <a:r>
              <a:rPr lang="en-CA" dirty="0"/>
              <a:t>Issues for LD</a:t>
            </a:r>
            <a:r>
              <a:rPr lang="en-CA" baseline="-25000" dirty="0"/>
              <a:t>2</a:t>
            </a:r>
            <a:r>
              <a:rPr lang="en-CA" dirty="0"/>
              <a:t>:</a:t>
            </a:r>
          </a:p>
          <a:p>
            <a:pPr lvl="1"/>
            <a:r>
              <a:rPr lang="en-CA" dirty="0"/>
              <a:t>Cryogenics, safety:  engineering!</a:t>
            </a:r>
          </a:p>
        </p:txBody>
      </p:sp>
      <p:sp>
        <p:nvSpPr>
          <p:cNvPr id="9" name="TextBox 8">
            <a:extLst>
              <a:ext uri="{FF2B5EF4-FFF2-40B4-BE49-F238E27FC236}">
                <a16:creationId xmlns:a16="http://schemas.microsoft.com/office/drawing/2014/main" id="{35548A6C-EE5D-9E10-B3B9-B8199A491673}"/>
              </a:ext>
            </a:extLst>
          </p:cNvPr>
          <p:cNvSpPr txBox="1"/>
          <p:nvPr/>
        </p:nvSpPr>
        <p:spPr>
          <a:xfrm>
            <a:off x="8383836" y="1525435"/>
            <a:ext cx="3305059" cy="1200329"/>
          </a:xfrm>
          <a:prstGeom prst="rect">
            <a:avLst/>
          </a:prstGeom>
          <a:noFill/>
        </p:spPr>
        <p:txBody>
          <a:bodyPr wrap="square" rtlCol="0">
            <a:spAutoFit/>
          </a:bodyPr>
          <a:lstStyle/>
          <a:p>
            <a:r>
              <a:rPr lang="en-CA" dirty="0"/>
              <a:t>Maxwell-Boltzmann energy distribution (neutrons in thermal equilibrium with a material at temperature T)</a:t>
            </a:r>
          </a:p>
        </p:txBody>
      </p:sp>
    </p:spTree>
    <p:extLst>
      <p:ext uri="{BB962C8B-B14F-4D97-AF65-F5344CB8AC3E}">
        <p14:creationId xmlns:p14="http://schemas.microsoft.com/office/powerpoint/2010/main" val="205955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D9E1B88-C458-C18F-E711-B596D2C288F6}"/>
              </a:ext>
            </a:extLst>
          </p:cNvPr>
          <p:cNvPicPr>
            <a:picLocks noChangeAspect="1"/>
          </p:cNvPicPr>
          <p:nvPr/>
        </p:nvPicPr>
        <p:blipFill>
          <a:blip r:embed="rId2"/>
          <a:stretch>
            <a:fillRect/>
          </a:stretch>
        </p:blipFill>
        <p:spPr>
          <a:xfrm>
            <a:off x="838200" y="1236917"/>
            <a:ext cx="6078204" cy="3092419"/>
          </a:xfrm>
          <a:prstGeom prst="rect">
            <a:avLst/>
          </a:prstGeom>
        </p:spPr>
      </p:pic>
      <p:sp>
        <p:nvSpPr>
          <p:cNvPr id="2" name="Title 1">
            <a:extLst>
              <a:ext uri="{FF2B5EF4-FFF2-40B4-BE49-F238E27FC236}">
                <a16:creationId xmlns:a16="http://schemas.microsoft.com/office/drawing/2014/main" id="{73373ADE-7170-00AB-8964-074CBC5EBB43}"/>
              </a:ext>
            </a:extLst>
          </p:cNvPr>
          <p:cNvSpPr>
            <a:spLocks noGrp="1"/>
          </p:cNvSpPr>
          <p:nvPr>
            <p:ph type="title"/>
          </p:nvPr>
        </p:nvSpPr>
        <p:spPr>
          <a:xfrm>
            <a:off x="817949" y="165534"/>
            <a:ext cx="6332151" cy="1325563"/>
          </a:xfrm>
        </p:spPr>
        <p:txBody>
          <a:bodyPr/>
          <a:lstStyle/>
          <a:p>
            <a:r>
              <a:rPr lang="en-CA" dirty="0"/>
              <a:t>Neutron production and heat load requirements</a:t>
            </a:r>
          </a:p>
        </p:txBody>
      </p:sp>
      <p:sp>
        <p:nvSpPr>
          <p:cNvPr id="3" name="Content Placeholder 2">
            <a:extLst>
              <a:ext uri="{FF2B5EF4-FFF2-40B4-BE49-F238E27FC236}">
                <a16:creationId xmlns:a16="http://schemas.microsoft.com/office/drawing/2014/main" id="{A77C407A-6CC4-ED2E-0A63-A1B6B0ACB483}"/>
              </a:ext>
            </a:extLst>
          </p:cNvPr>
          <p:cNvSpPr>
            <a:spLocks noGrp="1"/>
          </p:cNvSpPr>
          <p:nvPr>
            <p:ph idx="1"/>
          </p:nvPr>
        </p:nvSpPr>
        <p:spPr>
          <a:xfrm>
            <a:off x="817949" y="6265117"/>
            <a:ext cx="7317737" cy="503462"/>
          </a:xfrm>
        </p:spPr>
        <p:txBody>
          <a:bodyPr>
            <a:normAutofit/>
          </a:bodyPr>
          <a:lstStyle/>
          <a:p>
            <a:r>
              <a:rPr lang="en-CA" dirty="0">
                <a:solidFill>
                  <a:srgbClr val="FF0000"/>
                </a:solidFill>
              </a:rPr>
              <a:t>Heat load to LD2 is 60 W instantaneously.</a:t>
            </a:r>
          </a:p>
        </p:txBody>
      </p:sp>
      <p:pic>
        <p:nvPicPr>
          <p:cNvPr id="5" name="Picture 4">
            <a:extLst>
              <a:ext uri="{FF2B5EF4-FFF2-40B4-BE49-F238E27FC236}">
                <a16:creationId xmlns:a16="http://schemas.microsoft.com/office/drawing/2014/main" id="{034171EF-63F4-DABD-5B76-B112DCDEFD01}"/>
              </a:ext>
            </a:extLst>
          </p:cNvPr>
          <p:cNvPicPr>
            <a:picLocks noChangeAspect="1"/>
          </p:cNvPicPr>
          <p:nvPr/>
        </p:nvPicPr>
        <p:blipFill>
          <a:blip r:embed="rId3"/>
          <a:stretch>
            <a:fillRect/>
          </a:stretch>
        </p:blipFill>
        <p:spPr>
          <a:xfrm>
            <a:off x="6926581" y="259617"/>
            <a:ext cx="5003928" cy="3524507"/>
          </a:xfrm>
          <a:prstGeom prst="rect">
            <a:avLst/>
          </a:prstGeom>
        </p:spPr>
      </p:pic>
      <p:pic>
        <p:nvPicPr>
          <p:cNvPr id="7" name="Picture 6">
            <a:extLst>
              <a:ext uri="{FF2B5EF4-FFF2-40B4-BE49-F238E27FC236}">
                <a16:creationId xmlns:a16="http://schemas.microsoft.com/office/drawing/2014/main" id="{8BA392D4-600D-AC85-1BD4-54E4746E9ADF}"/>
              </a:ext>
            </a:extLst>
          </p:cNvPr>
          <p:cNvPicPr>
            <a:picLocks noChangeAspect="1"/>
          </p:cNvPicPr>
          <p:nvPr/>
        </p:nvPicPr>
        <p:blipFill>
          <a:blip r:embed="rId4"/>
          <a:stretch>
            <a:fillRect/>
          </a:stretch>
        </p:blipFill>
        <p:spPr>
          <a:xfrm>
            <a:off x="7533507" y="3681210"/>
            <a:ext cx="4125093" cy="3035992"/>
          </a:xfrm>
          <a:prstGeom prst="rect">
            <a:avLst/>
          </a:prstGeom>
        </p:spPr>
      </p:pic>
      <p:pic>
        <p:nvPicPr>
          <p:cNvPr id="9" name="Picture 8">
            <a:extLst>
              <a:ext uri="{FF2B5EF4-FFF2-40B4-BE49-F238E27FC236}">
                <a16:creationId xmlns:a16="http://schemas.microsoft.com/office/drawing/2014/main" id="{840399C9-D4C0-13E2-1F53-5582666BCE34}"/>
              </a:ext>
            </a:extLst>
          </p:cNvPr>
          <p:cNvPicPr>
            <a:picLocks noChangeAspect="1"/>
          </p:cNvPicPr>
          <p:nvPr/>
        </p:nvPicPr>
        <p:blipFill rotWithShape="1">
          <a:blip r:embed="rId5"/>
          <a:srcRect t="29680"/>
          <a:stretch/>
        </p:blipFill>
        <p:spPr>
          <a:xfrm>
            <a:off x="2205119" y="4472576"/>
            <a:ext cx="5160072" cy="1475087"/>
          </a:xfrm>
          <a:prstGeom prst="rect">
            <a:avLst/>
          </a:prstGeom>
        </p:spPr>
      </p:pic>
      <p:sp>
        <p:nvSpPr>
          <p:cNvPr id="4" name="Content Placeholder 2">
            <a:extLst>
              <a:ext uri="{FF2B5EF4-FFF2-40B4-BE49-F238E27FC236}">
                <a16:creationId xmlns:a16="http://schemas.microsoft.com/office/drawing/2014/main" id="{14609F4F-17C6-6C8F-FA5E-D609A1E13EE7}"/>
              </a:ext>
            </a:extLst>
          </p:cNvPr>
          <p:cNvSpPr txBox="1">
            <a:spLocks/>
          </p:cNvSpPr>
          <p:nvPr/>
        </p:nvSpPr>
        <p:spPr>
          <a:xfrm>
            <a:off x="2923728" y="5971636"/>
            <a:ext cx="4778094" cy="315489"/>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CA" sz="1800" dirty="0"/>
              <a:t>W. Schreyer, et al., NIM A 959 (2020) 163525.</a:t>
            </a:r>
          </a:p>
        </p:txBody>
      </p:sp>
    </p:spTree>
    <p:extLst>
      <p:ext uri="{BB962C8B-B14F-4D97-AF65-F5344CB8AC3E}">
        <p14:creationId xmlns:p14="http://schemas.microsoft.com/office/powerpoint/2010/main" val="10863331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C8CAE-C204-4CEC-87CA-38C2F8281C37}"/>
              </a:ext>
            </a:extLst>
          </p:cNvPr>
          <p:cNvSpPr>
            <a:spLocks noGrp="1"/>
          </p:cNvSpPr>
          <p:nvPr>
            <p:ph type="title"/>
          </p:nvPr>
        </p:nvSpPr>
        <p:spPr>
          <a:xfrm>
            <a:off x="832151" y="110015"/>
            <a:ext cx="10763250" cy="1325563"/>
          </a:xfrm>
        </p:spPr>
        <p:txBody>
          <a:bodyPr/>
          <a:lstStyle/>
          <a:p>
            <a:r>
              <a:rPr lang="en-CA" dirty="0"/>
              <a:t>How to keep it cold?</a:t>
            </a:r>
            <a:br>
              <a:rPr lang="en-CA" dirty="0"/>
            </a:br>
            <a:r>
              <a:rPr lang="en-CA" dirty="0"/>
              <a:t>LD</a:t>
            </a:r>
            <a:r>
              <a:rPr lang="en-CA" baseline="-25000" dirty="0"/>
              <a:t>2</a:t>
            </a:r>
            <a:r>
              <a:rPr lang="en-CA" dirty="0"/>
              <a:t> thermosyphon (natural circulation system)</a:t>
            </a:r>
          </a:p>
        </p:txBody>
      </p:sp>
      <p:sp>
        <p:nvSpPr>
          <p:cNvPr id="3" name="Content Placeholder 2">
            <a:extLst>
              <a:ext uri="{FF2B5EF4-FFF2-40B4-BE49-F238E27FC236}">
                <a16:creationId xmlns:a16="http://schemas.microsoft.com/office/drawing/2014/main" id="{8198883F-DA2F-4061-82FD-BBFA83A04BD1}"/>
              </a:ext>
            </a:extLst>
          </p:cNvPr>
          <p:cNvSpPr>
            <a:spLocks noGrp="1"/>
          </p:cNvSpPr>
          <p:nvPr>
            <p:ph idx="1"/>
          </p:nvPr>
        </p:nvSpPr>
        <p:spPr>
          <a:xfrm>
            <a:off x="6697491" y="1737397"/>
            <a:ext cx="5072751" cy="933061"/>
          </a:xfrm>
        </p:spPr>
        <p:txBody>
          <a:bodyPr>
            <a:normAutofit/>
          </a:bodyPr>
          <a:lstStyle/>
          <a:p>
            <a:r>
              <a:rPr lang="en-CA" dirty="0"/>
              <a:t>Features:  single-phase, no moving parts</a:t>
            </a:r>
          </a:p>
        </p:txBody>
      </p:sp>
      <p:pic>
        <p:nvPicPr>
          <p:cNvPr id="136" name="Picture 135">
            <a:extLst>
              <a:ext uri="{FF2B5EF4-FFF2-40B4-BE49-F238E27FC236}">
                <a16:creationId xmlns:a16="http://schemas.microsoft.com/office/drawing/2014/main" id="{924C7F77-2884-4B9B-BC7C-EB07B3F24EC1}"/>
              </a:ext>
            </a:extLst>
          </p:cNvPr>
          <p:cNvPicPr>
            <a:picLocks noChangeAspect="1"/>
          </p:cNvPicPr>
          <p:nvPr/>
        </p:nvPicPr>
        <p:blipFill rotWithShape="1">
          <a:blip r:embed="rId2">
            <a:duotone>
              <a:schemeClr val="accent3">
                <a:shade val="45000"/>
                <a:satMod val="135000"/>
              </a:schemeClr>
              <a:prstClr val="white"/>
            </a:duotone>
          </a:blip>
          <a:srcRect l="21801" t="37527" r="46139" b="12109"/>
          <a:stretch/>
        </p:blipFill>
        <p:spPr>
          <a:xfrm>
            <a:off x="1029807" y="1690688"/>
            <a:ext cx="5457825" cy="4822825"/>
          </a:xfrm>
          <a:prstGeom prst="rect">
            <a:avLst/>
          </a:prstGeom>
        </p:spPr>
      </p:pic>
      <p:grpSp>
        <p:nvGrpSpPr>
          <p:cNvPr id="155" name="Group 154">
            <a:extLst>
              <a:ext uri="{FF2B5EF4-FFF2-40B4-BE49-F238E27FC236}">
                <a16:creationId xmlns:a16="http://schemas.microsoft.com/office/drawing/2014/main" id="{B4D352D3-0B91-4460-A9EB-38277B2AB00A}"/>
              </a:ext>
            </a:extLst>
          </p:cNvPr>
          <p:cNvGrpSpPr/>
          <p:nvPr/>
        </p:nvGrpSpPr>
        <p:grpSpPr>
          <a:xfrm>
            <a:off x="1589873" y="2942167"/>
            <a:ext cx="2777760" cy="2781360"/>
            <a:chOff x="7065640" y="2841360"/>
            <a:chExt cx="2777760" cy="2781360"/>
          </a:xfrm>
        </p:grpSpPr>
        <mc:AlternateContent xmlns:mc="http://schemas.openxmlformats.org/markup-compatibility/2006" xmlns:p14="http://schemas.microsoft.com/office/powerpoint/2010/main">
          <mc:Choice Requires="p14">
            <p:contentPart p14:bwMode="auto" r:id="rId3">
              <p14:nvContentPartPr>
                <p14:cNvPr id="157" name="Ink 156">
                  <a:extLst>
                    <a:ext uri="{FF2B5EF4-FFF2-40B4-BE49-F238E27FC236}">
                      <a16:creationId xmlns:a16="http://schemas.microsoft.com/office/drawing/2014/main" id="{61C561B2-D2EA-49EE-A922-B360C8B325A5}"/>
                    </a:ext>
                  </a:extLst>
                </p14:cNvPr>
                <p14:cNvContentPartPr/>
                <p14:nvPr/>
              </p14:nvContentPartPr>
              <p14:xfrm>
                <a:off x="7065640" y="2841360"/>
                <a:ext cx="2777760" cy="2781360"/>
              </p14:xfrm>
            </p:contentPart>
          </mc:Choice>
          <mc:Fallback xmlns="">
            <p:pic>
              <p:nvPicPr>
                <p:cNvPr id="78" name="Ink 77">
                  <a:extLst>
                    <a:ext uri="{FF2B5EF4-FFF2-40B4-BE49-F238E27FC236}">
                      <a16:creationId xmlns:a16="http://schemas.microsoft.com/office/drawing/2014/main" id="{C0742C90-5C14-46E4-A48C-0530CD574172}"/>
                    </a:ext>
                  </a:extLst>
                </p:cNvPr>
                <p:cNvPicPr/>
                <p:nvPr/>
              </p:nvPicPr>
              <p:blipFill>
                <a:blip r:embed="rId14"/>
                <a:stretch>
                  <a:fillRect/>
                </a:stretch>
              </p:blipFill>
              <p:spPr>
                <a:xfrm>
                  <a:off x="7056640" y="2832360"/>
                  <a:ext cx="2795400" cy="27990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58" name="Ink 157">
                  <a:extLst>
                    <a:ext uri="{FF2B5EF4-FFF2-40B4-BE49-F238E27FC236}">
                      <a16:creationId xmlns:a16="http://schemas.microsoft.com/office/drawing/2014/main" id="{C8FBC9F8-0714-4479-AE3E-8884D47B62CC}"/>
                    </a:ext>
                  </a:extLst>
                </p14:cNvPr>
                <p14:cNvContentPartPr/>
                <p14:nvPr/>
              </p14:nvContentPartPr>
              <p14:xfrm>
                <a:off x="9545680" y="5450640"/>
                <a:ext cx="122400" cy="153720"/>
              </p14:xfrm>
            </p:contentPart>
          </mc:Choice>
          <mc:Fallback xmlns="">
            <p:pic>
              <p:nvPicPr>
                <p:cNvPr id="79" name="Ink 78">
                  <a:extLst>
                    <a:ext uri="{FF2B5EF4-FFF2-40B4-BE49-F238E27FC236}">
                      <a16:creationId xmlns:a16="http://schemas.microsoft.com/office/drawing/2014/main" id="{3A8C9563-FBD5-49FF-A14B-9AA3CB2837DA}"/>
                    </a:ext>
                  </a:extLst>
                </p:cNvPr>
                <p:cNvPicPr/>
                <p:nvPr/>
              </p:nvPicPr>
              <p:blipFill>
                <a:blip r:embed="rId16"/>
                <a:stretch>
                  <a:fillRect/>
                </a:stretch>
              </p:blipFill>
              <p:spPr>
                <a:xfrm>
                  <a:off x="9536680" y="5441640"/>
                  <a:ext cx="140040" cy="171360"/>
                </a:xfrm>
                <a:prstGeom prst="rect">
                  <a:avLst/>
                </a:prstGeom>
              </p:spPr>
            </p:pic>
          </mc:Fallback>
        </mc:AlternateContent>
      </p:grpSp>
      <p:grpSp>
        <p:nvGrpSpPr>
          <p:cNvPr id="159" name="Group 158">
            <a:extLst>
              <a:ext uri="{FF2B5EF4-FFF2-40B4-BE49-F238E27FC236}">
                <a16:creationId xmlns:a16="http://schemas.microsoft.com/office/drawing/2014/main" id="{D184379B-D40F-48FD-B7BA-B149CA740665}"/>
              </a:ext>
            </a:extLst>
          </p:cNvPr>
          <p:cNvGrpSpPr/>
          <p:nvPr/>
        </p:nvGrpSpPr>
        <p:grpSpPr>
          <a:xfrm>
            <a:off x="1741793" y="2821567"/>
            <a:ext cx="3021120" cy="2887920"/>
            <a:chOff x="7217560" y="2720760"/>
            <a:chExt cx="3021120" cy="2887920"/>
          </a:xfrm>
        </p:grpSpPr>
        <mc:AlternateContent xmlns:mc="http://schemas.openxmlformats.org/markup-compatibility/2006" xmlns:p14="http://schemas.microsoft.com/office/powerpoint/2010/main">
          <mc:Choice Requires="p14">
            <p:contentPart p14:bwMode="auto" r:id="rId17">
              <p14:nvContentPartPr>
                <p14:cNvPr id="176" name="Ink 175">
                  <a:extLst>
                    <a:ext uri="{FF2B5EF4-FFF2-40B4-BE49-F238E27FC236}">
                      <a16:creationId xmlns:a16="http://schemas.microsoft.com/office/drawing/2014/main" id="{74E9E5AF-317E-44C4-9079-D620708F361F}"/>
                    </a:ext>
                  </a:extLst>
                </p14:cNvPr>
                <p14:cNvContentPartPr/>
                <p14:nvPr/>
              </p14:nvContentPartPr>
              <p14:xfrm>
                <a:off x="7217560" y="2720760"/>
                <a:ext cx="3021120" cy="2887920"/>
              </p14:xfrm>
            </p:contentPart>
          </mc:Choice>
          <mc:Fallback xmlns="">
            <p:pic>
              <p:nvPicPr>
                <p:cNvPr id="81" name="Ink 80">
                  <a:extLst>
                    <a:ext uri="{FF2B5EF4-FFF2-40B4-BE49-F238E27FC236}">
                      <a16:creationId xmlns:a16="http://schemas.microsoft.com/office/drawing/2014/main" id="{F35A5CB3-AAB3-4D2A-B19C-14BF69E89AE5}"/>
                    </a:ext>
                  </a:extLst>
                </p:cNvPr>
                <p:cNvPicPr/>
                <p:nvPr/>
              </p:nvPicPr>
              <p:blipFill>
                <a:blip r:embed="rId30"/>
                <a:stretch>
                  <a:fillRect/>
                </a:stretch>
              </p:blipFill>
              <p:spPr>
                <a:xfrm>
                  <a:off x="7208920" y="2711760"/>
                  <a:ext cx="3038760" cy="290556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194" name="Ink 193">
                  <a:extLst>
                    <a:ext uri="{FF2B5EF4-FFF2-40B4-BE49-F238E27FC236}">
                      <a16:creationId xmlns:a16="http://schemas.microsoft.com/office/drawing/2014/main" id="{1D5D8BB3-10B7-4939-97F5-EED270CF22B0}"/>
                    </a:ext>
                  </a:extLst>
                </p14:cNvPr>
                <p14:cNvContentPartPr/>
                <p14:nvPr/>
              </p14:nvContentPartPr>
              <p14:xfrm>
                <a:off x="7397200" y="3148440"/>
                <a:ext cx="185040" cy="171360"/>
              </p14:xfrm>
            </p:contentPart>
          </mc:Choice>
          <mc:Fallback xmlns="">
            <p:pic>
              <p:nvPicPr>
                <p:cNvPr id="83" name="Ink 82">
                  <a:extLst>
                    <a:ext uri="{FF2B5EF4-FFF2-40B4-BE49-F238E27FC236}">
                      <a16:creationId xmlns:a16="http://schemas.microsoft.com/office/drawing/2014/main" id="{D1C9A92B-5CF4-4463-94C8-10717A586509}"/>
                    </a:ext>
                  </a:extLst>
                </p:cNvPr>
                <p:cNvPicPr/>
                <p:nvPr/>
              </p:nvPicPr>
              <p:blipFill>
                <a:blip r:embed="rId32"/>
                <a:stretch>
                  <a:fillRect/>
                </a:stretch>
              </p:blipFill>
              <p:spPr>
                <a:xfrm>
                  <a:off x="7388560" y="3139800"/>
                  <a:ext cx="202680" cy="189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3">
            <p14:nvContentPartPr>
              <p14:cNvPr id="195" name="Ink 194">
                <a:extLst>
                  <a:ext uri="{FF2B5EF4-FFF2-40B4-BE49-F238E27FC236}">
                    <a16:creationId xmlns:a16="http://schemas.microsoft.com/office/drawing/2014/main" id="{5AC5F64C-3993-4156-960B-DCBF7290FEC2}"/>
                  </a:ext>
                </a:extLst>
              </p14:cNvPr>
              <p14:cNvContentPartPr/>
              <p14:nvPr/>
            </p14:nvContentPartPr>
            <p14:xfrm>
              <a:off x="2996033" y="4805167"/>
              <a:ext cx="121680" cy="114840"/>
            </p14:xfrm>
          </p:contentPart>
        </mc:Choice>
        <mc:Fallback xmlns="">
          <p:pic>
            <p:nvPicPr>
              <p:cNvPr id="195" name="Ink 194">
                <a:extLst>
                  <a:ext uri="{FF2B5EF4-FFF2-40B4-BE49-F238E27FC236}">
                    <a16:creationId xmlns:a16="http://schemas.microsoft.com/office/drawing/2014/main" id="{5AC5F64C-3993-4156-960B-DCBF7290FEC2}"/>
                  </a:ext>
                </a:extLst>
              </p:cNvPr>
              <p:cNvPicPr/>
              <p:nvPr/>
            </p:nvPicPr>
            <p:blipFill>
              <a:blip r:embed="rId34"/>
              <a:stretch>
                <a:fillRect/>
              </a:stretch>
            </p:blipFill>
            <p:spPr>
              <a:xfrm>
                <a:off x="2987033" y="4796167"/>
                <a:ext cx="139320" cy="132480"/>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196" name="Ink 195">
                <a:extLst>
                  <a:ext uri="{FF2B5EF4-FFF2-40B4-BE49-F238E27FC236}">
                    <a16:creationId xmlns:a16="http://schemas.microsoft.com/office/drawing/2014/main" id="{D68A6CC7-A4BE-40CF-A11A-387919BCDDCF}"/>
                  </a:ext>
                </a:extLst>
              </p14:cNvPr>
              <p14:cNvContentPartPr/>
              <p14:nvPr/>
            </p14:nvContentPartPr>
            <p14:xfrm>
              <a:off x="1608593" y="2861167"/>
              <a:ext cx="95400" cy="218520"/>
            </p14:xfrm>
          </p:contentPart>
        </mc:Choice>
        <mc:Fallback xmlns="">
          <p:pic>
            <p:nvPicPr>
              <p:cNvPr id="196" name="Ink 195">
                <a:extLst>
                  <a:ext uri="{FF2B5EF4-FFF2-40B4-BE49-F238E27FC236}">
                    <a16:creationId xmlns:a16="http://schemas.microsoft.com/office/drawing/2014/main" id="{D68A6CC7-A4BE-40CF-A11A-387919BCDDCF}"/>
                  </a:ext>
                </a:extLst>
              </p:cNvPr>
              <p:cNvPicPr/>
              <p:nvPr/>
            </p:nvPicPr>
            <p:blipFill>
              <a:blip r:embed="rId36"/>
              <a:stretch>
                <a:fillRect/>
              </a:stretch>
            </p:blipFill>
            <p:spPr>
              <a:xfrm>
                <a:off x="1599593" y="2852167"/>
                <a:ext cx="113040" cy="236160"/>
              </a:xfrm>
              <a:prstGeom prst="rect">
                <a:avLst/>
              </a:prstGeom>
            </p:spPr>
          </p:pic>
        </mc:Fallback>
      </mc:AlternateContent>
      <p:cxnSp>
        <p:nvCxnSpPr>
          <p:cNvPr id="35" name="Straight Arrow Connector 34">
            <a:extLst>
              <a:ext uri="{FF2B5EF4-FFF2-40B4-BE49-F238E27FC236}">
                <a16:creationId xmlns:a16="http://schemas.microsoft.com/office/drawing/2014/main" id="{DD7822B9-F8AF-437A-A131-518036F27BB3}"/>
              </a:ext>
            </a:extLst>
          </p:cNvPr>
          <p:cNvCxnSpPr/>
          <p:nvPr/>
        </p:nvCxnSpPr>
        <p:spPr>
          <a:xfrm>
            <a:off x="744058" y="2717167"/>
            <a:ext cx="810535" cy="144000"/>
          </a:xfrm>
          <a:prstGeom prst="straightConnector1">
            <a:avLst/>
          </a:prstGeom>
          <a:ln w="127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A1065DAD-474B-4A80-9C58-49DF7AEC23C9}"/>
              </a:ext>
            </a:extLst>
          </p:cNvPr>
          <p:cNvSpPr txBox="1"/>
          <p:nvPr/>
        </p:nvSpPr>
        <p:spPr>
          <a:xfrm>
            <a:off x="171128" y="2526367"/>
            <a:ext cx="648820" cy="369332"/>
          </a:xfrm>
          <a:prstGeom prst="rect">
            <a:avLst/>
          </a:prstGeom>
          <a:noFill/>
        </p:spPr>
        <p:txBody>
          <a:bodyPr wrap="square" rtlCol="0">
            <a:spAutoFit/>
          </a:bodyPr>
          <a:lstStyle/>
          <a:p>
            <a:r>
              <a:rPr lang="en-CA" dirty="0">
                <a:solidFill>
                  <a:schemeClr val="accent5"/>
                </a:solidFill>
              </a:rPr>
              <a:t>Cold</a:t>
            </a:r>
          </a:p>
        </p:txBody>
      </p:sp>
      <p:cxnSp>
        <p:nvCxnSpPr>
          <p:cNvPr id="281" name="Straight Arrow Connector 280">
            <a:extLst>
              <a:ext uri="{FF2B5EF4-FFF2-40B4-BE49-F238E27FC236}">
                <a16:creationId xmlns:a16="http://schemas.microsoft.com/office/drawing/2014/main" id="{6498190A-7952-468B-B094-03D2D60CA293}"/>
              </a:ext>
            </a:extLst>
          </p:cNvPr>
          <p:cNvCxnSpPr>
            <a:cxnSpLocks/>
          </p:cNvCxnSpPr>
          <p:nvPr/>
        </p:nvCxnSpPr>
        <p:spPr>
          <a:xfrm flipV="1">
            <a:off x="4213913" y="5862848"/>
            <a:ext cx="153720" cy="411119"/>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82" name="TextBox 281">
            <a:extLst>
              <a:ext uri="{FF2B5EF4-FFF2-40B4-BE49-F238E27FC236}">
                <a16:creationId xmlns:a16="http://schemas.microsoft.com/office/drawing/2014/main" id="{B3CF3204-EE92-428F-A539-41A7826D3370}"/>
              </a:ext>
            </a:extLst>
          </p:cNvPr>
          <p:cNvSpPr txBox="1"/>
          <p:nvPr/>
        </p:nvSpPr>
        <p:spPr>
          <a:xfrm>
            <a:off x="3759853" y="6144007"/>
            <a:ext cx="648820" cy="369332"/>
          </a:xfrm>
          <a:prstGeom prst="rect">
            <a:avLst/>
          </a:prstGeom>
          <a:noFill/>
        </p:spPr>
        <p:txBody>
          <a:bodyPr wrap="square" rtlCol="0">
            <a:spAutoFit/>
          </a:bodyPr>
          <a:lstStyle/>
          <a:p>
            <a:r>
              <a:rPr lang="en-CA" dirty="0">
                <a:solidFill>
                  <a:srgbClr val="FF0000"/>
                </a:solidFill>
              </a:rPr>
              <a:t>Hot</a:t>
            </a:r>
          </a:p>
        </p:txBody>
      </p:sp>
      <p:sp>
        <p:nvSpPr>
          <p:cNvPr id="46" name="TextBox 45">
            <a:extLst>
              <a:ext uri="{FF2B5EF4-FFF2-40B4-BE49-F238E27FC236}">
                <a16:creationId xmlns:a16="http://schemas.microsoft.com/office/drawing/2014/main" id="{AA7AA70C-5624-4CF5-8C37-76CBDFE0C709}"/>
              </a:ext>
            </a:extLst>
          </p:cNvPr>
          <p:cNvSpPr txBox="1"/>
          <p:nvPr/>
        </p:nvSpPr>
        <p:spPr>
          <a:xfrm>
            <a:off x="2449975" y="2490162"/>
            <a:ext cx="1798634" cy="369332"/>
          </a:xfrm>
          <a:prstGeom prst="rect">
            <a:avLst/>
          </a:prstGeom>
          <a:noFill/>
        </p:spPr>
        <p:txBody>
          <a:bodyPr wrap="none" rtlCol="0">
            <a:spAutoFit/>
          </a:bodyPr>
          <a:lstStyle/>
          <a:p>
            <a:r>
              <a:rPr lang="en-CA" dirty="0"/>
              <a:t>Cryocooler + HEX</a:t>
            </a:r>
          </a:p>
        </p:txBody>
      </p:sp>
      <p:grpSp>
        <p:nvGrpSpPr>
          <p:cNvPr id="66" name="Group 65">
            <a:extLst>
              <a:ext uri="{FF2B5EF4-FFF2-40B4-BE49-F238E27FC236}">
                <a16:creationId xmlns:a16="http://schemas.microsoft.com/office/drawing/2014/main" id="{9D47FFE7-4066-441D-B89E-0A34F7D03BB3}"/>
              </a:ext>
            </a:extLst>
          </p:cNvPr>
          <p:cNvGrpSpPr/>
          <p:nvPr/>
        </p:nvGrpSpPr>
        <p:grpSpPr>
          <a:xfrm>
            <a:off x="1652953" y="2214926"/>
            <a:ext cx="144780" cy="816289"/>
            <a:chOff x="8792300" y="2539103"/>
            <a:chExt cx="144780" cy="816289"/>
          </a:xfrm>
        </p:grpSpPr>
        <p:cxnSp>
          <p:nvCxnSpPr>
            <p:cNvPr id="52" name="Straight Connector 51">
              <a:extLst>
                <a:ext uri="{FF2B5EF4-FFF2-40B4-BE49-F238E27FC236}">
                  <a16:creationId xmlns:a16="http://schemas.microsoft.com/office/drawing/2014/main" id="{DA6861D2-B144-4567-BB52-BEB15A4EB96E}"/>
                </a:ext>
              </a:extLst>
            </p:cNvPr>
            <p:cNvCxnSpPr/>
            <p:nvPr/>
          </p:nvCxnSpPr>
          <p:spPr>
            <a:xfrm>
              <a:off x="8792300" y="2539103"/>
              <a:ext cx="0" cy="813942"/>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a:extLst>
                <a:ext uri="{FF2B5EF4-FFF2-40B4-BE49-F238E27FC236}">
                  <a16:creationId xmlns:a16="http://schemas.microsoft.com/office/drawing/2014/main" id="{043B06EC-7762-4D81-B675-FD74B8F653F4}"/>
                </a:ext>
              </a:extLst>
            </p:cNvPr>
            <p:cNvCxnSpPr/>
            <p:nvPr/>
          </p:nvCxnSpPr>
          <p:spPr>
            <a:xfrm>
              <a:off x="8937080" y="2539103"/>
              <a:ext cx="0" cy="813942"/>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1F65CD6C-3D55-4F41-A156-938F81287A93}"/>
                </a:ext>
              </a:extLst>
            </p:cNvPr>
            <p:cNvCxnSpPr/>
            <p:nvPr/>
          </p:nvCxnSpPr>
          <p:spPr>
            <a:xfrm>
              <a:off x="8792300" y="3353045"/>
              <a:ext cx="144780" cy="0"/>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BACD8AB5-7E10-4D38-A5A4-14840B274D1F}"/>
                </a:ext>
              </a:extLst>
            </p:cNvPr>
            <p:cNvCxnSpPr/>
            <p:nvPr/>
          </p:nvCxnSpPr>
          <p:spPr>
            <a:xfrm>
              <a:off x="8792300" y="2976896"/>
              <a:ext cx="144780" cy="0"/>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022D0A4-15A7-45E1-826A-838CF9690EB6}"/>
                </a:ext>
              </a:extLst>
            </p:cNvPr>
            <p:cNvCxnSpPr>
              <a:cxnSpLocks/>
            </p:cNvCxnSpPr>
            <p:nvPr/>
          </p:nvCxnSpPr>
          <p:spPr>
            <a:xfrm>
              <a:off x="8792300" y="2539103"/>
              <a:ext cx="144780" cy="0"/>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7F838029-90B3-47DA-9F46-D1FA16E474DB}"/>
                </a:ext>
              </a:extLst>
            </p:cNvPr>
            <p:cNvCxnSpPr/>
            <p:nvPr/>
          </p:nvCxnSpPr>
          <p:spPr>
            <a:xfrm>
              <a:off x="8864690" y="2976896"/>
              <a:ext cx="0" cy="376149"/>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4" name="Straight Connector 283">
              <a:extLst>
                <a:ext uri="{FF2B5EF4-FFF2-40B4-BE49-F238E27FC236}">
                  <a16:creationId xmlns:a16="http://schemas.microsoft.com/office/drawing/2014/main" id="{D2759CEE-B660-4EE3-9A5D-EF9A3861273D}"/>
                </a:ext>
              </a:extLst>
            </p:cNvPr>
            <p:cNvCxnSpPr>
              <a:cxnSpLocks/>
            </p:cNvCxnSpPr>
            <p:nvPr/>
          </p:nvCxnSpPr>
          <p:spPr>
            <a:xfrm flipH="1">
              <a:off x="8828920" y="2976896"/>
              <a:ext cx="1181" cy="376148"/>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5" name="Straight Connector 284">
              <a:extLst>
                <a:ext uri="{FF2B5EF4-FFF2-40B4-BE49-F238E27FC236}">
                  <a16:creationId xmlns:a16="http://schemas.microsoft.com/office/drawing/2014/main" id="{C29BC7A9-BBA7-48CB-81EC-978E8DD27C5D}"/>
                </a:ext>
              </a:extLst>
            </p:cNvPr>
            <p:cNvCxnSpPr/>
            <p:nvPr/>
          </p:nvCxnSpPr>
          <p:spPr>
            <a:xfrm>
              <a:off x="8904304" y="2979243"/>
              <a:ext cx="0" cy="376149"/>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68" name="Straight Arrow Connector 67">
            <a:extLst>
              <a:ext uri="{FF2B5EF4-FFF2-40B4-BE49-F238E27FC236}">
                <a16:creationId xmlns:a16="http://schemas.microsoft.com/office/drawing/2014/main" id="{7B07DC78-C8E4-4171-B326-C4BA1770602E}"/>
              </a:ext>
            </a:extLst>
          </p:cNvPr>
          <p:cNvCxnSpPr>
            <a:cxnSpLocks/>
          </p:cNvCxnSpPr>
          <p:nvPr/>
        </p:nvCxnSpPr>
        <p:spPr>
          <a:xfrm flipH="1" flipV="1">
            <a:off x="1830508" y="2652719"/>
            <a:ext cx="674757" cy="24125"/>
          </a:xfrm>
          <a:prstGeom prst="straightConnector1">
            <a:avLst/>
          </a:prstGeom>
          <a:ln w="127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97AB2D16-03FC-44E3-BC53-FDA17EE39FDB}"/>
              </a:ext>
            </a:extLst>
          </p:cNvPr>
          <p:cNvSpPr txBox="1"/>
          <p:nvPr/>
        </p:nvSpPr>
        <p:spPr>
          <a:xfrm>
            <a:off x="4836450" y="5912783"/>
            <a:ext cx="1651182" cy="646331"/>
          </a:xfrm>
          <a:prstGeom prst="rect">
            <a:avLst/>
          </a:prstGeom>
          <a:noFill/>
        </p:spPr>
        <p:txBody>
          <a:bodyPr wrap="square" rtlCol="0">
            <a:spAutoFit/>
          </a:bodyPr>
          <a:lstStyle/>
          <a:p>
            <a:r>
              <a:rPr lang="en-CA" dirty="0"/>
              <a:t>~ 60W for 40</a:t>
            </a:r>
            <a:r>
              <a:rPr lang="el-GR" dirty="0"/>
              <a:t>μ</a:t>
            </a:r>
            <a:r>
              <a:rPr lang="en-CA" dirty="0"/>
              <a:t>A current (inst.)</a:t>
            </a:r>
          </a:p>
        </p:txBody>
      </p:sp>
      <p:cxnSp>
        <p:nvCxnSpPr>
          <p:cNvPr id="72" name="Straight Arrow Connector 71">
            <a:extLst>
              <a:ext uri="{FF2B5EF4-FFF2-40B4-BE49-F238E27FC236}">
                <a16:creationId xmlns:a16="http://schemas.microsoft.com/office/drawing/2014/main" id="{2E7C2073-BE66-4672-A7C2-23AF4AA377A2}"/>
              </a:ext>
            </a:extLst>
          </p:cNvPr>
          <p:cNvCxnSpPr/>
          <p:nvPr/>
        </p:nvCxnSpPr>
        <p:spPr>
          <a:xfrm flipV="1">
            <a:off x="1921433" y="1516857"/>
            <a:ext cx="305350" cy="40957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E6963864-263D-465A-8F42-FFFD39A7EDDA}"/>
              </a:ext>
            </a:extLst>
          </p:cNvPr>
          <p:cNvSpPr txBox="1"/>
          <p:nvPr/>
        </p:nvSpPr>
        <p:spPr>
          <a:xfrm>
            <a:off x="2213143" y="1330844"/>
            <a:ext cx="1067280" cy="369332"/>
          </a:xfrm>
          <a:prstGeom prst="rect">
            <a:avLst/>
          </a:prstGeom>
          <a:noFill/>
        </p:spPr>
        <p:txBody>
          <a:bodyPr wrap="none" rtlCol="0">
            <a:spAutoFit/>
          </a:bodyPr>
          <a:lstStyle/>
          <a:p>
            <a:r>
              <a:rPr lang="en-CA" dirty="0"/>
              <a:t>To Ballast</a:t>
            </a:r>
          </a:p>
        </p:txBody>
      </p:sp>
      <p:pic>
        <p:nvPicPr>
          <p:cNvPr id="12" name="Picture 11">
            <a:extLst>
              <a:ext uri="{FF2B5EF4-FFF2-40B4-BE49-F238E27FC236}">
                <a16:creationId xmlns:a16="http://schemas.microsoft.com/office/drawing/2014/main" id="{2F5756C3-475F-079A-83A7-067E90B40F5C}"/>
              </a:ext>
            </a:extLst>
          </p:cNvPr>
          <p:cNvPicPr>
            <a:picLocks noChangeAspect="1"/>
          </p:cNvPicPr>
          <p:nvPr/>
        </p:nvPicPr>
        <p:blipFill>
          <a:blip r:embed="rId37"/>
          <a:stretch>
            <a:fillRect/>
          </a:stretch>
        </p:blipFill>
        <p:spPr>
          <a:xfrm>
            <a:off x="7327397" y="2895699"/>
            <a:ext cx="3737139" cy="2678283"/>
          </a:xfrm>
          <a:prstGeom prst="rect">
            <a:avLst/>
          </a:prstGeom>
        </p:spPr>
      </p:pic>
      <p:sp>
        <p:nvSpPr>
          <p:cNvPr id="13" name="TextBox 12">
            <a:extLst>
              <a:ext uri="{FF2B5EF4-FFF2-40B4-BE49-F238E27FC236}">
                <a16:creationId xmlns:a16="http://schemas.microsoft.com/office/drawing/2014/main" id="{A3D6B7E8-1B6E-2F52-DE3F-B135115952C8}"/>
              </a:ext>
            </a:extLst>
          </p:cNvPr>
          <p:cNvSpPr txBox="1"/>
          <p:nvPr/>
        </p:nvSpPr>
        <p:spPr>
          <a:xfrm rot="16200000">
            <a:off x="6656893" y="3982387"/>
            <a:ext cx="971676" cy="369332"/>
          </a:xfrm>
          <a:prstGeom prst="rect">
            <a:avLst/>
          </a:prstGeom>
          <a:noFill/>
        </p:spPr>
        <p:txBody>
          <a:bodyPr wrap="none" rtlCol="0">
            <a:spAutoFit/>
          </a:bodyPr>
          <a:lstStyle/>
          <a:p>
            <a:r>
              <a:rPr lang="en-CA" dirty="0"/>
              <a:t>T(</a:t>
            </a:r>
            <a:r>
              <a:rPr lang="en-CA" dirty="0" err="1"/>
              <a:t>s,t</a:t>
            </a:r>
            <a:r>
              <a:rPr lang="en-CA" dirty="0"/>
              <a:t>) (K)</a:t>
            </a:r>
          </a:p>
        </p:txBody>
      </p:sp>
      <p:sp>
        <p:nvSpPr>
          <p:cNvPr id="14" name="TextBox 13">
            <a:extLst>
              <a:ext uri="{FF2B5EF4-FFF2-40B4-BE49-F238E27FC236}">
                <a16:creationId xmlns:a16="http://schemas.microsoft.com/office/drawing/2014/main" id="{43BF69EC-5DB1-14A7-1D96-AB41039C9A6A}"/>
              </a:ext>
            </a:extLst>
          </p:cNvPr>
          <p:cNvSpPr txBox="1"/>
          <p:nvPr/>
        </p:nvSpPr>
        <p:spPr>
          <a:xfrm>
            <a:off x="7315680" y="5614557"/>
            <a:ext cx="3836371" cy="369332"/>
          </a:xfrm>
          <a:prstGeom prst="rect">
            <a:avLst/>
          </a:prstGeom>
          <a:noFill/>
        </p:spPr>
        <p:txBody>
          <a:bodyPr wrap="none" rtlCol="0">
            <a:spAutoFit/>
          </a:bodyPr>
          <a:lstStyle/>
          <a:p>
            <a:r>
              <a:rPr lang="en-CA" dirty="0"/>
              <a:t>Distance along thermosyphon loop (m)</a:t>
            </a:r>
          </a:p>
        </p:txBody>
      </p:sp>
      <p:cxnSp>
        <p:nvCxnSpPr>
          <p:cNvPr id="15" name="Straight Arrow Connector 14">
            <a:extLst>
              <a:ext uri="{FF2B5EF4-FFF2-40B4-BE49-F238E27FC236}">
                <a16:creationId xmlns:a16="http://schemas.microsoft.com/office/drawing/2014/main" id="{9F413C26-7ACC-D143-DC27-91F1EA2FA8FC}"/>
              </a:ext>
            </a:extLst>
          </p:cNvPr>
          <p:cNvCxnSpPr/>
          <p:nvPr/>
        </p:nvCxnSpPr>
        <p:spPr>
          <a:xfrm>
            <a:off x="8075982" y="3778437"/>
            <a:ext cx="404280" cy="891041"/>
          </a:xfrm>
          <a:prstGeom prst="straightConnector1">
            <a:avLst/>
          </a:prstGeom>
          <a:ln w="12700">
            <a:solidFill>
              <a:schemeClr val="accent5"/>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7C7F72AC-2191-BB2F-1A37-DAEEDEE75761}"/>
              </a:ext>
            </a:extLst>
          </p:cNvPr>
          <p:cNvSpPr txBox="1"/>
          <p:nvPr/>
        </p:nvSpPr>
        <p:spPr>
          <a:xfrm>
            <a:off x="8256869" y="3932563"/>
            <a:ext cx="579433" cy="369332"/>
          </a:xfrm>
          <a:prstGeom prst="rect">
            <a:avLst/>
          </a:prstGeom>
          <a:noFill/>
        </p:spPr>
        <p:txBody>
          <a:bodyPr wrap="square" rtlCol="0">
            <a:spAutoFit/>
          </a:bodyPr>
          <a:lstStyle/>
          <a:p>
            <a:r>
              <a:rPr lang="en-CA" dirty="0">
                <a:solidFill>
                  <a:schemeClr val="accent1"/>
                </a:solidFill>
              </a:rPr>
              <a:t>HEX</a:t>
            </a:r>
          </a:p>
        </p:txBody>
      </p:sp>
      <p:cxnSp>
        <p:nvCxnSpPr>
          <p:cNvPr id="17" name="Straight Arrow Connector 16">
            <a:extLst>
              <a:ext uri="{FF2B5EF4-FFF2-40B4-BE49-F238E27FC236}">
                <a16:creationId xmlns:a16="http://schemas.microsoft.com/office/drawing/2014/main" id="{E6F457F6-EB79-44A6-AE74-DBCB98A4DD2F}"/>
              </a:ext>
            </a:extLst>
          </p:cNvPr>
          <p:cNvCxnSpPr>
            <a:cxnSpLocks/>
          </p:cNvCxnSpPr>
          <p:nvPr/>
        </p:nvCxnSpPr>
        <p:spPr>
          <a:xfrm flipV="1">
            <a:off x="9817359" y="3781987"/>
            <a:ext cx="41804" cy="887493"/>
          </a:xfrm>
          <a:prstGeom prst="straightConnector1">
            <a:avLst/>
          </a:prstGeom>
          <a:ln w="127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0DB983B-8286-66BE-230C-88D0154FB56A}"/>
              </a:ext>
            </a:extLst>
          </p:cNvPr>
          <p:cNvSpPr txBox="1"/>
          <p:nvPr/>
        </p:nvSpPr>
        <p:spPr>
          <a:xfrm>
            <a:off x="9945175" y="4001729"/>
            <a:ext cx="747778" cy="369332"/>
          </a:xfrm>
          <a:prstGeom prst="rect">
            <a:avLst/>
          </a:prstGeom>
          <a:noFill/>
        </p:spPr>
        <p:txBody>
          <a:bodyPr wrap="square" rtlCol="0">
            <a:spAutoFit/>
          </a:bodyPr>
          <a:lstStyle/>
          <a:p>
            <a:r>
              <a:rPr lang="en-CA" dirty="0">
                <a:solidFill>
                  <a:srgbClr val="FF0000"/>
                </a:solidFill>
              </a:rPr>
              <a:t>Heat</a:t>
            </a:r>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18BE2723-6AB0-C6EA-8150-C622A5AA228D}"/>
                  </a:ext>
                </a:extLst>
              </p:cNvPr>
              <p:cNvSpPr txBox="1"/>
              <p:nvPr/>
            </p:nvSpPr>
            <p:spPr>
              <a:xfrm>
                <a:off x="7742446" y="2993718"/>
                <a:ext cx="1207492" cy="369332"/>
              </a:xfrm>
              <a:prstGeom prst="rect">
                <a:avLst/>
              </a:prstGeom>
              <a:noFill/>
              <a:ln>
                <a:solidFill>
                  <a:schemeClr val="tx1"/>
                </a:solidFill>
              </a:ln>
            </p:spPr>
            <p:txBody>
              <a:bodyPr wrap="square" rtlCol="0">
                <a:spAutoFit/>
              </a:bodyPr>
              <a:lstStyle/>
              <a:p>
                <a:r>
                  <a:rPr lang="en-CA" dirty="0"/>
                  <a:t>for </a:t>
                </a:r>
                <a14:m>
                  <m:oMath xmlns:m="http://schemas.openxmlformats.org/officeDocument/2006/math">
                    <m:r>
                      <a:rPr lang="en-CA" b="0" i="1" smtClean="0">
                        <a:latin typeface="Cambria Math" panose="02040503050406030204" pitchFamily="18" charset="0"/>
                      </a:rPr>
                      <m:t>𝑡</m:t>
                    </m:r>
                    <m:r>
                      <a:rPr lang="en-CA" b="0" i="1" smtClean="0">
                        <a:latin typeface="Cambria Math" panose="02040503050406030204" pitchFamily="18" charset="0"/>
                        <a:ea typeface="Cambria Math" panose="02040503050406030204" pitchFamily="18" charset="0"/>
                      </a:rPr>
                      <m:t>⟶∞</m:t>
                    </m:r>
                  </m:oMath>
                </a14:m>
                <a:endParaRPr lang="en-CA" dirty="0"/>
              </a:p>
            </p:txBody>
          </p:sp>
        </mc:Choice>
        <mc:Fallback xmlns="">
          <p:sp>
            <p:nvSpPr>
              <p:cNvPr id="19" name="TextBox 18">
                <a:extLst>
                  <a:ext uri="{FF2B5EF4-FFF2-40B4-BE49-F238E27FC236}">
                    <a16:creationId xmlns:a16="http://schemas.microsoft.com/office/drawing/2014/main" id="{18BE2723-6AB0-C6EA-8150-C622A5AA228D}"/>
                  </a:ext>
                </a:extLst>
              </p:cNvPr>
              <p:cNvSpPr txBox="1">
                <a:spLocks noRot="1" noChangeAspect="1" noMove="1" noResize="1" noEditPoints="1" noAdjustHandles="1" noChangeArrowheads="1" noChangeShapeType="1" noTextEdit="1"/>
              </p:cNvSpPr>
              <p:nvPr/>
            </p:nvSpPr>
            <p:spPr>
              <a:xfrm>
                <a:off x="7742446" y="2993718"/>
                <a:ext cx="1207492" cy="369332"/>
              </a:xfrm>
              <a:prstGeom prst="rect">
                <a:avLst/>
              </a:prstGeom>
              <a:blipFill>
                <a:blip r:embed="rId38"/>
                <a:stretch>
                  <a:fillRect l="-3500" t="-6349" b="-22222"/>
                </a:stretch>
              </a:blipFill>
              <a:ln>
                <a:solidFill>
                  <a:schemeClr val="tx1"/>
                </a:solidFill>
              </a:ln>
            </p:spPr>
            <p:txBody>
              <a:bodyPr/>
              <a:lstStyle/>
              <a:p>
                <a:r>
                  <a:rPr lang="en-CA">
                    <a:noFill/>
                  </a:rPr>
                  <a:t> </a:t>
                </a:r>
              </a:p>
            </p:txBody>
          </p:sp>
        </mc:Fallback>
      </mc:AlternateContent>
      <p:sp>
        <p:nvSpPr>
          <p:cNvPr id="20" name="TextBox 19">
            <a:extLst>
              <a:ext uri="{FF2B5EF4-FFF2-40B4-BE49-F238E27FC236}">
                <a16:creationId xmlns:a16="http://schemas.microsoft.com/office/drawing/2014/main" id="{AF13D34D-4B2D-A12D-7C1B-26D08256B8E8}"/>
              </a:ext>
            </a:extLst>
          </p:cNvPr>
          <p:cNvSpPr txBox="1"/>
          <p:nvPr/>
        </p:nvSpPr>
        <p:spPr>
          <a:xfrm>
            <a:off x="6878749" y="6143495"/>
            <a:ext cx="4429405" cy="646331"/>
          </a:xfrm>
          <a:prstGeom prst="rect">
            <a:avLst/>
          </a:prstGeom>
          <a:noFill/>
        </p:spPr>
        <p:txBody>
          <a:bodyPr wrap="square" rtlCol="0">
            <a:spAutoFit/>
          </a:bodyPr>
          <a:lstStyle/>
          <a:p>
            <a:pPr lvl="1"/>
            <a:r>
              <a:rPr lang="en-CA" dirty="0"/>
              <a:t>Time-dependent thermodynamic model by Kiera Augusto and Shawn </a:t>
            </a:r>
            <a:r>
              <a:rPr lang="en-CA" dirty="0" err="1"/>
              <a:t>Stargardter</a:t>
            </a:r>
            <a:endParaRPr lang="en-CA" dirty="0"/>
          </a:p>
        </p:txBody>
      </p:sp>
    </p:spTree>
    <p:extLst>
      <p:ext uri="{BB962C8B-B14F-4D97-AF65-F5344CB8AC3E}">
        <p14:creationId xmlns:p14="http://schemas.microsoft.com/office/powerpoint/2010/main" val="38820579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1D7791-5C00-4C6E-84EF-54C32FBF0E99}"/>
              </a:ext>
            </a:extLst>
          </p:cNvPr>
          <p:cNvSpPr>
            <a:spLocks noGrp="1"/>
          </p:cNvSpPr>
          <p:nvPr>
            <p:ph type="title"/>
          </p:nvPr>
        </p:nvSpPr>
        <p:spPr>
          <a:xfrm>
            <a:off x="3669768" y="-70702"/>
            <a:ext cx="5804169" cy="650329"/>
          </a:xfrm>
        </p:spPr>
        <p:txBody>
          <a:bodyPr>
            <a:normAutofit/>
          </a:bodyPr>
          <a:lstStyle/>
          <a:p>
            <a:r>
              <a:rPr lang="en-US" sz="3200" dirty="0"/>
              <a:t>Construction Status</a:t>
            </a:r>
          </a:p>
        </p:txBody>
      </p:sp>
      <p:pic>
        <p:nvPicPr>
          <p:cNvPr id="4" name="Picture 3">
            <a:extLst>
              <a:ext uri="{FF2B5EF4-FFF2-40B4-BE49-F238E27FC236}">
                <a16:creationId xmlns:a16="http://schemas.microsoft.com/office/drawing/2014/main" id="{3AE55F07-759B-2D11-E6ED-937A49A6619E}"/>
              </a:ext>
            </a:extLst>
          </p:cNvPr>
          <p:cNvPicPr>
            <a:picLocks noChangeAspect="1"/>
          </p:cNvPicPr>
          <p:nvPr/>
        </p:nvPicPr>
        <p:blipFill rotWithShape="1">
          <a:blip r:embed="rId2"/>
          <a:srcRect l="7930" t="21055" r="2584" b="15812"/>
          <a:stretch/>
        </p:blipFill>
        <p:spPr>
          <a:xfrm>
            <a:off x="179724" y="763910"/>
            <a:ext cx="6937513" cy="275313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extBox 4">
            <a:extLst>
              <a:ext uri="{FF2B5EF4-FFF2-40B4-BE49-F238E27FC236}">
                <a16:creationId xmlns:a16="http://schemas.microsoft.com/office/drawing/2014/main" id="{5D3075AA-FAEC-5A5E-736D-144E338429B3}"/>
              </a:ext>
            </a:extLst>
          </p:cNvPr>
          <p:cNvSpPr txBox="1"/>
          <p:nvPr/>
        </p:nvSpPr>
        <p:spPr>
          <a:xfrm>
            <a:off x="262949" y="354374"/>
            <a:ext cx="2640835" cy="369332"/>
          </a:xfrm>
          <a:prstGeom prst="rect">
            <a:avLst/>
          </a:prstGeom>
          <a:noFill/>
        </p:spPr>
        <p:txBody>
          <a:bodyPr wrap="square" rtlCol="0">
            <a:spAutoFit/>
          </a:bodyPr>
          <a:lstStyle/>
          <a:p>
            <a:r>
              <a:rPr lang="en-CA" dirty="0"/>
              <a:t>2219 Aluminum Domes</a:t>
            </a:r>
          </a:p>
        </p:txBody>
      </p:sp>
      <p:pic>
        <p:nvPicPr>
          <p:cNvPr id="13" name="Picture 12" descr="A picture containing boat&#10;&#10;Description automatically generated">
            <a:extLst>
              <a:ext uri="{FF2B5EF4-FFF2-40B4-BE49-F238E27FC236}">
                <a16:creationId xmlns:a16="http://schemas.microsoft.com/office/drawing/2014/main" id="{122CDEFD-1552-88F9-B3D7-A688BBEDF518}"/>
              </a:ext>
            </a:extLst>
          </p:cNvPr>
          <p:cNvPicPr>
            <a:picLocks noChangeAspect="1"/>
          </p:cNvPicPr>
          <p:nvPr/>
        </p:nvPicPr>
        <p:blipFill>
          <a:blip r:embed="rId3"/>
          <a:stretch>
            <a:fillRect/>
          </a:stretch>
        </p:blipFill>
        <p:spPr>
          <a:xfrm>
            <a:off x="772658" y="3741919"/>
            <a:ext cx="6394321" cy="2481814"/>
          </a:xfrm>
          <a:prstGeom prst="rect">
            <a:avLst/>
          </a:prstGeom>
        </p:spPr>
      </p:pic>
      <p:sp>
        <p:nvSpPr>
          <p:cNvPr id="14" name="TextBox 13">
            <a:extLst>
              <a:ext uri="{FF2B5EF4-FFF2-40B4-BE49-F238E27FC236}">
                <a16:creationId xmlns:a16="http://schemas.microsoft.com/office/drawing/2014/main" id="{9C0D18CD-56AA-AA97-3297-2FEF0EEA93CC}"/>
              </a:ext>
            </a:extLst>
          </p:cNvPr>
          <p:cNvSpPr txBox="1"/>
          <p:nvPr/>
        </p:nvSpPr>
        <p:spPr>
          <a:xfrm>
            <a:off x="3669768" y="6223733"/>
            <a:ext cx="3602000" cy="646331"/>
          </a:xfrm>
          <a:prstGeom prst="rect">
            <a:avLst/>
          </a:prstGeom>
          <a:noFill/>
        </p:spPr>
        <p:txBody>
          <a:bodyPr wrap="square">
            <a:spAutoFit/>
          </a:bodyPr>
          <a:lstStyle/>
          <a:p>
            <a:r>
              <a:rPr lang="en-CA" dirty="0"/>
              <a:t>“Wall 1” in </a:t>
            </a:r>
            <a:r>
              <a:rPr lang="en-CA" dirty="0" err="1"/>
              <a:t>kapton</a:t>
            </a:r>
            <a:r>
              <a:rPr lang="en-CA" dirty="0"/>
              <a:t> super-insulation, all sensors installed</a:t>
            </a:r>
          </a:p>
        </p:txBody>
      </p:sp>
      <p:sp>
        <p:nvSpPr>
          <p:cNvPr id="15" name="TextBox 14">
            <a:extLst>
              <a:ext uri="{FF2B5EF4-FFF2-40B4-BE49-F238E27FC236}">
                <a16:creationId xmlns:a16="http://schemas.microsoft.com/office/drawing/2014/main" id="{63D3D692-7E29-279B-F6FC-55FCBD4F1DBE}"/>
              </a:ext>
            </a:extLst>
          </p:cNvPr>
          <p:cNvSpPr txBox="1"/>
          <p:nvPr/>
        </p:nvSpPr>
        <p:spPr>
          <a:xfrm flipH="1">
            <a:off x="7728980" y="965200"/>
            <a:ext cx="3634450" cy="2031325"/>
          </a:xfrm>
          <a:prstGeom prst="rect">
            <a:avLst/>
          </a:prstGeom>
          <a:noFill/>
        </p:spPr>
        <p:txBody>
          <a:bodyPr wrap="square" rtlCol="0">
            <a:spAutoFit/>
          </a:bodyPr>
          <a:lstStyle/>
          <a:p>
            <a:pPr marL="285750" indent="-285750">
              <a:buFont typeface="Arial" panose="020B0604020202020204" pitchFamily="34" charset="0"/>
              <a:buChar char="•"/>
            </a:pPr>
            <a:r>
              <a:rPr lang="en-CA" dirty="0"/>
              <a:t>Innermost vessel “Wall 1” completed (it has even been tested with ultracold neutrons!)</a:t>
            </a:r>
          </a:p>
          <a:p>
            <a:pPr marL="285750" indent="-285750">
              <a:buFont typeface="Arial" panose="020B0604020202020204" pitchFamily="34" charset="0"/>
              <a:buChar char="•"/>
            </a:pPr>
            <a:r>
              <a:rPr lang="en-CA" dirty="0"/>
              <a:t>Now preparing and assembling the layers of the other vessels; the next layer to be assembled is the LD</a:t>
            </a:r>
            <a:r>
              <a:rPr lang="en-CA" baseline="-25000" dirty="0"/>
              <a:t>2</a:t>
            </a:r>
            <a:r>
              <a:rPr lang="en-CA" dirty="0"/>
              <a:t> layer.</a:t>
            </a:r>
          </a:p>
        </p:txBody>
      </p:sp>
      <p:pic>
        <p:nvPicPr>
          <p:cNvPr id="6" name="Picture 5">
            <a:extLst>
              <a:ext uri="{FF2B5EF4-FFF2-40B4-BE49-F238E27FC236}">
                <a16:creationId xmlns:a16="http://schemas.microsoft.com/office/drawing/2014/main" id="{B328EE06-55EA-7DBB-E677-52F0AD6F0924}"/>
              </a:ext>
            </a:extLst>
          </p:cNvPr>
          <p:cNvPicPr>
            <a:picLocks noChangeAspect="1"/>
          </p:cNvPicPr>
          <p:nvPr/>
        </p:nvPicPr>
        <p:blipFill>
          <a:blip r:embed="rId4"/>
          <a:stretch>
            <a:fillRect/>
          </a:stretch>
        </p:blipFill>
        <p:spPr>
          <a:xfrm>
            <a:off x="7784891" y="3538406"/>
            <a:ext cx="3634451" cy="2685327"/>
          </a:xfrm>
          <a:prstGeom prst="rect">
            <a:avLst/>
          </a:prstGeom>
        </p:spPr>
      </p:pic>
      <p:sp>
        <p:nvSpPr>
          <p:cNvPr id="8" name="TextBox 7">
            <a:extLst>
              <a:ext uri="{FF2B5EF4-FFF2-40B4-BE49-F238E27FC236}">
                <a16:creationId xmlns:a16="http://schemas.microsoft.com/office/drawing/2014/main" id="{8F5568A9-5778-E66A-A484-8ED911C6474A}"/>
              </a:ext>
            </a:extLst>
          </p:cNvPr>
          <p:cNvSpPr txBox="1"/>
          <p:nvPr/>
        </p:nvSpPr>
        <p:spPr>
          <a:xfrm>
            <a:off x="8485782" y="6223733"/>
            <a:ext cx="2933560" cy="369332"/>
          </a:xfrm>
          <a:prstGeom prst="rect">
            <a:avLst/>
          </a:prstGeom>
          <a:noFill/>
        </p:spPr>
        <p:txBody>
          <a:bodyPr wrap="none" rtlCol="0">
            <a:spAutoFit/>
          </a:bodyPr>
          <a:lstStyle/>
          <a:p>
            <a:r>
              <a:rPr lang="en-CA" dirty="0"/>
              <a:t>Thermal shock tests with LN2</a:t>
            </a:r>
          </a:p>
        </p:txBody>
      </p:sp>
    </p:spTree>
    <p:extLst>
      <p:ext uri="{BB962C8B-B14F-4D97-AF65-F5344CB8AC3E}">
        <p14:creationId xmlns:p14="http://schemas.microsoft.com/office/powerpoint/2010/main" val="41078150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9891</TotalTime>
  <Words>1425</Words>
  <Application>Microsoft Office PowerPoint</Application>
  <PresentationFormat>Widescreen</PresentationFormat>
  <Paragraphs>179</Paragraphs>
  <Slides>19</Slides>
  <Notes>0</Notes>
  <HiddenSlides>1</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19</vt:i4>
      </vt:variant>
    </vt:vector>
  </HeadingPairs>
  <TitlesOfParts>
    <vt:vector size="30" baseType="lpstr">
      <vt:lpstr>Arial</vt:lpstr>
      <vt:lpstr>Calibri</vt:lpstr>
      <vt:lpstr>Calibri Light</vt:lpstr>
      <vt:lpstr>Cambria Math</vt:lpstr>
      <vt:lpstr>inherit</vt:lpstr>
      <vt:lpstr>proxima-nova</vt:lpstr>
      <vt:lpstr>Times New Roman</vt:lpstr>
      <vt:lpstr>Times-Bold</vt:lpstr>
      <vt:lpstr>Times-Roman</vt:lpstr>
      <vt:lpstr>Wingdings 2</vt:lpstr>
      <vt:lpstr>Office Theme</vt:lpstr>
      <vt:lpstr>The liquid deuterium moderator for TUCAN</vt:lpstr>
      <vt:lpstr>TRIUMF Ultracold Advanced Neutron (TUCAN) Source</vt:lpstr>
      <vt:lpstr>What is deuterium?</vt:lpstr>
      <vt:lpstr>UCN production and losses in superfluid 4He</vt:lpstr>
      <vt:lpstr>How to cool neutrons from 1 MeV to 1 meV?</vt:lpstr>
      <vt:lpstr>Why LD2?</vt:lpstr>
      <vt:lpstr>Neutron production and heat load requirements</vt:lpstr>
      <vt:lpstr>How to keep it cold? LD2 thermosyphon (natural circulation system)</vt:lpstr>
      <vt:lpstr>Construction Status</vt:lpstr>
      <vt:lpstr>LD2 Cryostat – C. Marshall, et al. (TRIUMF)</vt:lpstr>
      <vt:lpstr>Summary and final thoughts</vt:lpstr>
      <vt:lpstr>Thank you!</vt:lpstr>
      <vt:lpstr>PowerPoint Presentation</vt:lpstr>
      <vt:lpstr>TUCAN source and EDM Experiment</vt:lpstr>
      <vt:lpstr>Horizontal source upgrade</vt:lpstr>
      <vt:lpstr>Horizontal source upgrade</vt:lpstr>
      <vt:lpstr>TUCAN Source Upgrade Concept and Goals</vt:lpstr>
      <vt:lpstr>PowerPoint Presentation</vt:lpstr>
      <vt:lpstr>TUCAN Sensitivity Estimate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TUCAN EDM TRIUMF Ultra-Cold Advanced Neutron project</dc:title>
  <dc:creator>Jeffery Martin</dc:creator>
  <cp:lastModifiedBy>Jeffery Martin</cp:lastModifiedBy>
  <cp:revision>213</cp:revision>
  <dcterms:created xsi:type="dcterms:W3CDTF">2019-08-14T00:54:02Z</dcterms:created>
  <dcterms:modified xsi:type="dcterms:W3CDTF">2023-06-19T13:50:02Z</dcterms:modified>
</cp:coreProperties>
</file>