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8" r:id="rId2"/>
    <p:sldId id="296" r:id="rId3"/>
    <p:sldId id="297" r:id="rId4"/>
    <p:sldId id="298" r:id="rId5"/>
    <p:sldId id="299" r:id="rId6"/>
    <p:sldId id="313" r:id="rId7"/>
    <p:sldId id="295" r:id="rId8"/>
    <p:sldId id="300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294" r:id="rId17"/>
    <p:sldId id="309" r:id="rId18"/>
    <p:sldId id="310" r:id="rId19"/>
    <p:sldId id="311" r:id="rId20"/>
    <p:sldId id="312" r:id="rId21"/>
    <p:sldId id="31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E2104F8-8929-417A-874E-B623E99F3E9F}">
          <p14:sldIdLst>
            <p14:sldId id="288"/>
            <p14:sldId id="296"/>
            <p14:sldId id="297"/>
            <p14:sldId id="298"/>
            <p14:sldId id="299"/>
            <p14:sldId id="313"/>
            <p14:sldId id="295"/>
            <p14:sldId id="300"/>
            <p14:sldId id="302"/>
            <p14:sldId id="303"/>
            <p14:sldId id="304"/>
            <p14:sldId id="305"/>
            <p14:sldId id="306"/>
            <p14:sldId id="307"/>
            <p14:sldId id="308"/>
            <p14:sldId id="294"/>
            <p14:sldId id="309"/>
            <p14:sldId id="310"/>
            <p14:sldId id="311"/>
            <p14:sldId id="312"/>
            <p14:sldId id="3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44">
          <p15:clr>
            <a:srgbClr val="A4A3A4"/>
          </p15:clr>
        </p15:guide>
        <p15:guide id="2" pos="7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F42"/>
    <a:srgbClr val="025284"/>
    <a:srgbClr val="003057"/>
    <a:srgbClr val="01416E"/>
    <a:srgbClr val="F7B830"/>
    <a:srgbClr val="EAAA00"/>
    <a:srgbClr val="D9A028"/>
    <a:srgbClr val="DBA10A"/>
    <a:srgbClr val="80963A"/>
    <a:srgbClr val="0238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4" autoAdjust="0"/>
    <p:restoredTop sz="95627" autoAdjust="0"/>
  </p:normalViewPr>
  <p:slideViewPr>
    <p:cSldViewPr>
      <p:cViewPr varScale="1">
        <p:scale>
          <a:sx n="63" d="100"/>
          <a:sy n="63" d="100"/>
        </p:scale>
        <p:origin x="1378" y="34"/>
      </p:cViewPr>
      <p:guideLst>
        <p:guide orient="horz" pos="1344"/>
        <p:guide pos="768"/>
      </p:guideLst>
    </p:cSldViewPr>
  </p:slideViewPr>
  <p:outlineViewPr>
    <p:cViewPr>
      <p:scale>
        <a:sx n="33" d="100"/>
        <a:sy n="33" d="100"/>
      </p:scale>
      <p:origin x="0" y="941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988517060367501E-2"/>
          <c:y val="0.14952196549201799"/>
          <c:w val="0.53115079365079398"/>
          <c:h val="0.73142076502732201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76231053149606298"/>
          <c:y val="0.151262795275591"/>
          <c:w val="0.22102280183726999"/>
          <c:h val="0.6974744094488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88517060367501E-2"/>
          <c:y val="0.14952196549201799"/>
          <c:w val="0.53115079365079398"/>
          <c:h val="0.73142076502732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FDBF4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7A7-4A92-8F6E-0D1CB1445BE2}"/>
              </c:ext>
            </c:extLst>
          </c:dPt>
          <c:dPt>
            <c:idx val="1"/>
            <c:bubble3D val="0"/>
            <c:spPr>
              <a:solidFill>
                <a:srgbClr val="EAA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7A7-4A92-8F6E-0D1CB1445BE2}"/>
              </c:ext>
            </c:extLst>
          </c:dPt>
          <c:dPt>
            <c:idx val="2"/>
            <c:bubble3D val="0"/>
            <c:spPr>
              <a:solidFill>
                <a:srgbClr val="D9A0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7A7-4A92-8F6E-0D1CB1445BE2}"/>
              </c:ext>
            </c:extLst>
          </c:dPt>
          <c:dPt>
            <c:idx val="3"/>
            <c:bubble3D val="0"/>
            <c:spPr>
              <a:solidFill>
                <a:srgbClr val="02528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7A7-4A92-8F6E-0D1CB1445BE2}"/>
              </c:ext>
            </c:extLst>
          </c:dPt>
          <c:dPt>
            <c:idx val="4"/>
            <c:bubble3D val="0"/>
            <c:spPr>
              <a:solidFill>
                <a:srgbClr val="01416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7A7-4A92-8F6E-0D1CB1445BE2}"/>
              </c:ext>
            </c:extLst>
          </c:dPt>
          <c:dPt>
            <c:idx val="5"/>
            <c:bubble3D val="0"/>
            <c:spPr>
              <a:solidFill>
                <a:srgbClr val="0030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7A7-4A92-8F6E-0D1CB1445BE2}"/>
              </c:ext>
            </c:extLst>
          </c:dPt>
          <c:dPt>
            <c:idx val="6"/>
            <c:bubble3D val="0"/>
            <c:spPr>
              <a:solidFill>
                <a:srgbClr val="97B2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7A7-4A92-8F6E-0D1CB1445BE2}"/>
              </c:ext>
            </c:extLst>
          </c:dPt>
          <c:dPt>
            <c:idx val="7"/>
            <c:bubble3D val="0"/>
            <c:spPr>
              <a:solidFill>
                <a:srgbClr val="80963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7A7-4A92-8F6E-0D1CB1445BE2}"/>
              </c:ext>
            </c:extLst>
          </c:dPt>
          <c:cat>
            <c:strRef>
              <c:f>Sheet1!$A$2:$A$9</c:f>
              <c:strCache>
                <c:ptCount val="8"/>
                <c:pt idx="0">
                  <c:v>Label A</c:v>
                </c:pt>
                <c:pt idx="1">
                  <c:v>Label B</c:v>
                </c:pt>
                <c:pt idx="2">
                  <c:v>Label C</c:v>
                </c:pt>
                <c:pt idx="3">
                  <c:v>Label D</c:v>
                </c:pt>
                <c:pt idx="4">
                  <c:v>Label E</c:v>
                </c:pt>
                <c:pt idx="5">
                  <c:v>Label F</c:v>
                </c:pt>
                <c:pt idx="6">
                  <c:v>Label G</c:v>
                </c:pt>
                <c:pt idx="7">
                  <c:v>Label 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0.5</c:v>
                </c:pt>
                <c:pt idx="7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7A7-4A92-8F6E-0D1CB1445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76231053149606298"/>
          <c:y val="0.151262795275591"/>
          <c:w val="0.22102280183726999"/>
          <c:h val="0.6974744094488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9884681967945E-2"/>
          <c:y val="0.100341637623166"/>
          <c:w val="0.94801144238992596"/>
          <c:h val="0.731420765027322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DBF4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2F-4F1E-A4A9-67E906259280}"/>
              </c:ext>
            </c:extLst>
          </c:dPt>
          <c:dPt>
            <c:idx val="1"/>
            <c:invertIfNegative val="0"/>
            <c:bubble3D val="0"/>
            <c:spPr>
              <a:solidFill>
                <a:srgbClr val="EAAA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F2F-4F1E-A4A9-67E906259280}"/>
              </c:ext>
            </c:extLst>
          </c:dPt>
          <c:dPt>
            <c:idx val="2"/>
            <c:invertIfNegative val="0"/>
            <c:bubble3D val="0"/>
            <c:spPr>
              <a:solidFill>
                <a:srgbClr val="D9A02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F2F-4F1E-A4A9-67E906259280}"/>
              </c:ext>
            </c:extLst>
          </c:dPt>
          <c:dPt>
            <c:idx val="3"/>
            <c:invertIfNegative val="0"/>
            <c:bubble3D val="0"/>
            <c:spPr>
              <a:solidFill>
                <a:srgbClr val="02528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F2F-4F1E-A4A9-67E906259280}"/>
              </c:ext>
            </c:extLst>
          </c:dPt>
          <c:dPt>
            <c:idx val="4"/>
            <c:invertIfNegative val="0"/>
            <c:bubble3D val="0"/>
            <c:spPr>
              <a:solidFill>
                <a:srgbClr val="01416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F2F-4F1E-A4A9-67E906259280}"/>
              </c:ext>
            </c:extLst>
          </c:dPt>
          <c:dPt>
            <c:idx val="5"/>
            <c:invertIfNegative val="0"/>
            <c:bubble3D val="0"/>
            <c:spPr>
              <a:solidFill>
                <a:srgbClr val="00305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F2F-4F1E-A4A9-67E906259280}"/>
              </c:ext>
            </c:extLst>
          </c:dPt>
          <c:dPt>
            <c:idx val="6"/>
            <c:invertIfNegative val="0"/>
            <c:bubble3D val="0"/>
            <c:spPr>
              <a:solidFill>
                <a:srgbClr val="97B24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F2F-4F1E-A4A9-67E906259280}"/>
              </c:ext>
            </c:extLst>
          </c:dPt>
          <c:dPt>
            <c:idx val="7"/>
            <c:invertIfNegative val="0"/>
            <c:bubble3D val="0"/>
            <c:spPr>
              <a:solidFill>
                <a:srgbClr val="80963A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F2F-4F1E-A4A9-67E906259280}"/>
              </c:ext>
            </c:extLst>
          </c:dPt>
          <c:cat>
            <c:strRef>
              <c:f>Sheet1!$A$2:$A$9</c:f>
              <c:strCache>
                <c:ptCount val="8"/>
                <c:pt idx="0">
                  <c:v>Label A</c:v>
                </c:pt>
                <c:pt idx="1">
                  <c:v>Label B</c:v>
                </c:pt>
                <c:pt idx="2">
                  <c:v>Label C</c:v>
                </c:pt>
                <c:pt idx="3">
                  <c:v>Label D</c:v>
                </c:pt>
                <c:pt idx="4">
                  <c:v>Label E</c:v>
                </c:pt>
                <c:pt idx="5">
                  <c:v>Label F</c:v>
                </c:pt>
                <c:pt idx="6">
                  <c:v>Label G</c:v>
                </c:pt>
                <c:pt idx="7">
                  <c:v>Label 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0.5</c:v>
                </c:pt>
                <c:pt idx="6">
                  <c:v>0.5</c:v>
                </c:pt>
                <c:pt idx="7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F2F-4F1E-A4A9-67E906259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136735192"/>
        <c:axId val="-2136731512"/>
      </c:barChart>
      <c:catAx>
        <c:axId val="-2136735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</a:defRPr>
            </a:pPr>
            <a:endParaRPr lang="en-US"/>
          </a:p>
        </c:txPr>
        <c:crossAx val="-2136731512"/>
        <c:crosses val="autoZero"/>
        <c:auto val="1"/>
        <c:lblAlgn val="ctr"/>
        <c:lblOffset val="100"/>
        <c:noMultiLvlLbl val="0"/>
      </c:catAx>
      <c:valAx>
        <c:axId val="-21367315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100">
                <a:solidFill>
                  <a:schemeClr val="bg1">
                    <a:lumMod val="65000"/>
                  </a:schemeClr>
                </a:solidFill>
              </a:defRPr>
            </a:pPr>
            <a:endParaRPr lang="en-US"/>
          </a:p>
        </c:txPr>
        <c:crossAx val="-2136735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584D7-EB7E-A741-801F-40F3C41DB6AB}" type="datetime1">
              <a:rPr lang="en-CA" smtClean="0"/>
              <a:t>2023-06-21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FB706-2A7B-344D-A858-2989E074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344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1T19:23:54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24575,'1'1'0,"0"1"0,0-1 0,-1 0 0,1 0 0,0 0 0,0 0 0,0 0 0,0 0 0,0 0 0,2 1 0,1 2 0,9 10 0,-3-4 0,-1 0 0,0 0 0,10 19 0,-13-19 0,6 18 0,-9-18 0,1 0 0,7 11 0,-4-10 0,1 0 0,0 0 0,1-1 0,0 0 0,13 11 0,6 7 0,-20-18 0,13 11 0,16 5 0,-19-13 0,-10-8 0,0 1 0,9 8 0,-11-8 0,1-1 0,11 7 0,-5-4 0,-5-2 0,2-2 0,-1 1 0,0-1 0,18 5 0,-15-3 0,-11-5 0,0 0 0,0-1 0,0 1 0,0 0 0,0-1 0,0 1 0,0 0 0,1-1 0,-1 0 0,0 1 0,0-1 0,2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1T19:23:55.8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24575,'1'1'0,"-1"0"0,1 1 0,0-1 0,0 0 0,0 0 0,0 0 0,0 0 0,0 0 0,1 1 0,3 2 0,-3 0 0,1-1 0,-1 1 0,0 0 0,3 8 0,6 10 0,-8-16 0,-1-1 0,5 10 0,1 5 0,-6-17 0,0 1 0,0-1 0,-1 1 0,0 0 0,2 7 0,-3-9-1365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1T19:23:57.2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43 24575,'4'-1'0,"0"1"0,0 0 0,-1-1 0,1 0 0,0 1 0,-1-1 0,1-1 0,-1 1 0,1-1 0,-1 1 0,1-1 0,3-3 0,-3 3 0,-1 1 0,1 0 0,-1-1 0,1 1 0,0 1 0,-1-1 0,9 0 0,12-3 0,-18 3 0,0-1 0,11 1 0,10-3 0,-22 3 229,-4 1-343,0 0 0,0 0 1,-1 0-1,1-1 0,0 1 0,-1 0 0,1 0 0,0 0 0,-1-1 0,1 1 1,0 0-1,-1-1 0,2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CE4249-46BA-BD49-9079-A4A3CC8D694C}" type="datetime1">
              <a:rPr lang="en-CA" smtClean="0"/>
              <a:t>2023-06-21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23C6D4-509A-4847-93E5-035ABE023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8863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23C6D4-509A-4847-93E5-035ABE023C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6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23C6D4-509A-4847-93E5-035ABE023C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5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23C6D4-509A-4847-93E5-035ABE023C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57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99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– Gold">
    <p:bg>
      <p:bgPr>
        <a:solidFill>
          <a:srgbClr val="EA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743200"/>
            <a:ext cx="7162800" cy="1295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19400" y="4038600"/>
            <a:ext cx="3505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1800" b="0" i="0" cap="all" spc="6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 SUPPORTING TEXT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730" y="6248400"/>
            <a:ext cx="120929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123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– Blue">
    <p:bg>
      <p:bgPr>
        <a:solidFill>
          <a:srgbClr val="0030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743200"/>
            <a:ext cx="7162800" cy="1295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19400" y="4038600"/>
            <a:ext cx="3505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1800" b="0" i="0" cap="all" spc="6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 SUPPORTING 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730" y="6248400"/>
            <a:ext cx="120929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6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Message – BU Campu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362200"/>
            <a:ext cx="7162800" cy="2057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Small messages have big impact.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4572000"/>
            <a:ext cx="5029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2200" b="0" i="0" cap="all" spc="3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SUPPORTING TEXT IF NEEDED </a:t>
            </a:r>
          </a:p>
        </p:txBody>
      </p:sp>
      <p:pic>
        <p:nvPicPr>
          <p:cNvPr id="5" name="Picture 4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842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Message – BU Tower Detail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362200"/>
            <a:ext cx="7162800" cy="2057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Small messages have big impact.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4572000"/>
            <a:ext cx="5029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2200" b="0" i="0" cap="all" spc="3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SUPPORTING TEXT IF NEEDED </a:t>
            </a:r>
          </a:p>
        </p:txBody>
      </p:sp>
      <p:pic>
        <p:nvPicPr>
          <p:cNvPr id="5" name="Picture 4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16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Message – Bobcat Stat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2362200"/>
            <a:ext cx="7162800" cy="2057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7000" b="0" spc="-15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Small messages have big impact.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209800" y="4572000"/>
            <a:ext cx="50292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anchor="ctr">
            <a:noAutofit/>
          </a:bodyPr>
          <a:lstStyle>
            <a:lvl1pPr marL="0" indent="0" algn="ctr">
              <a:lnSpc>
                <a:spcPct val="80000"/>
              </a:lnSpc>
              <a:buNone/>
              <a:defRPr sz="2200" b="0" i="0" cap="all" spc="30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SUPPORTING TEXT IF NEEDED </a:t>
            </a:r>
          </a:p>
        </p:txBody>
      </p:sp>
      <p:pic>
        <p:nvPicPr>
          <p:cNvPr id="5" name="Picture 4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34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Navy Blue">
    <p:bg>
      <p:bgPr>
        <a:solidFill>
          <a:srgbClr val="0030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</p:spTree>
    <p:extLst>
      <p:ext uri="{BB962C8B-B14F-4D97-AF65-F5344CB8AC3E}">
        <p14:creationId xmlns:p14="http://schemas.microsoft.com/office/powerpoint/2010/main" val="181735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Gold">
    <p:bg>
      <p:bgPr>
        <a:solidFill>
          <a:srgbClr val="EA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</p:spTree>
    <p:extLst>
      <p:ext uri="{BB962C8B-B14F-4D97-AF65-F5344CB8AC3E}">
        <p14:creationId xmlns:p14="http://schemas.microsoft.com/office/powerpoint/2010/main" val="1154616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Dark Gre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bg1"/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8436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– 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600200"/>
            <a:ext cx="7162800" cy="3657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00000"/>
              </a:lnSpc>
              <a:buNone/>
              <a:defRPr sz="5400" b="0" i="1" spc="-150" baseline="0">
                <a:solidFill>
                  <a:schemeClr val="tx1">
                    <a:lumMod val="85000"/>
                    <a:lumOff val="15000"/>
                  </a:schemeClr>
                </a:solidFill>
                <a:latin typeface="Georgia"/>
                <a:cs typeface="Georgia"/>
              </a:defRPr>
            </a:lvl1pPr>
          </a:lstStyle>
          <a:p>
            <a:pPr lvl="0"/>
            <a:r>
              <a:rPr lang="en-US" dirty="0"/>
              <a:t>“An investment in knowledge always pays the best interest.”</a:t>
            </a: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5486400"/>
            <a:ext cx="7162800" cy="838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>
              <a:lnSpc>
                <a:spcPct val="80000"/>
              </a:lnSpc>
              <a:buNone/>
              <a:defRPr sz="1800" b="0" i="1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– Benjamin Franklin</a:t>
            </a:r>
          </a:p>
        </p:txBody>
      </p:sp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58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066800"/>
            <a:ext cx="6858000" cy="3505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buNone/>
              <a:defRPr sz="7200" b="0" spc="-150" baseline="0">
                <a:solidFill>
                  <a:srgbClr val="EAAA00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Thanks.</a:t>
            </a:r>
            <a:br>
              <a:rPr lang="en-US" dirty="0"/>
            </a:br>
            <a:r>
              <a:rPr lang="en-US" dirty="0"/>
              <a:t>Any Questions?</a:t>
            </a:r>
          </a:p>
        </p:txBody>
      </p:sp>
      <p:pic>
        <p:nvPicPr>
          <p:cNvPr id="10" name="Picture 9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940311"/>
            <a:ext cx="2131423" cy="536689"/>
          </a:xfrm>
          <a:prstGeom prst="rect">
            <a:avLst/>
          </a:prstGeom>
        </p:spPr>
      </p:pic>
      <p:pic>
        <p:nvPicPr>
          <p:cNvPr id="7" name="Picture 6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4400" y="4401609"/>
            <a:ext cx="2989288" cy="253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66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 userDrawn="1">
            <p:extLst>
              <p:ext uri="{D42A27DB-BD31-4B8C-83A1-F6EECF244321}">
                <p14:modId xmlns:p14="http://schemas.microsoft.com/office/powerpoint/2010/main" val="29296593"/>
              </p:ext>
            </p:extLst>
          </p:nvPr>
        </p:nvGraphicFramePr>
        <p:xfrm>
          <a:off x="1219200" y="1676400"/>
          <a:ext cx="6781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 descr="Brandon-University-Vertical-Logo---2-Colour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76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1066800"/>
            <a:ext cx="6858000" cy="35052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buNone/>
              <a:defRPr sz="7200" b="0" spc="-150" baseline="0">
                <a:solidFill>
                  <a:srgbClr val="EAAA00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This is the Presentation Title</a:t>
            </a:r>
          </a:p>
        </p:txBody>
      </p:sp>
      <p:pic>
        <p:nvPicPr>
          <p:cNvPr id="8" name="Picture 7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5940311"/>
            <a:ext cx="2131423" cy="536689"/>
          </a:xfrm>
          <a:prstGeom prst="rect">
            <a:avLst/>
          </a:prstGeom>
        </p:spPr>
      </p:pic>
      <p:pic>
        <p:nvPicPr>
          <p:cNvPr id="7" name="Picture 6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4400" y="4401609"/>
            <a:ext cx="2989288" cy="253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05000"/>
            <a:ext cx="6858000" cy="3962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content goes here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pic>
        <p:nvPicPr>
          <p:cNvPr id="7" name="Picture 6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9" name="Picture 8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8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495800" y="3657600"/>
            <a:ext cx="25908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 b="0" i="0" u="none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Place image in this area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1905000"/>
            <a:ext cx="2209800" cy="39624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Slide content goes here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 </a:t>
            </a:r>
          </a:p>
          <a:p>
            <a:pPr lvl="0"/>
            <a:endParaRPr lang="en-US" dirty="0"/>
          </a:p>
        </p:txBody>
      </p:sp>
      <p:pic>
        <p:nvPicPr>
          <p:cNvPr id="11" name="Picture 10" descr="Brandon-University-Vertical-Logo---2-Colour-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14" name="Picture 13" descr="Brandon-University-Chevron-–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 userDrawn="1">
            <p:extLst>
              <p:ext uri="{D42A27DB-BD31-4B8C-83A1-F6EECF244321}">
                <p14:modId xmlns:p14="http://schemas.microsoft.com/office/powerpoint/2010/main" val="3262410005"/>
              </p:ext>
            </p:extLst>
          </p:nvPr>
        </p:nvGraphicFramePr>
        <p:xfrm>
          <a:off x="1219200" y="1676400"/>
          <a:ext cx="6781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Chart Title</a:t>
            </a:r>
          </a:p>
        </p:txBody>
      </p:sp>
      <p:pic>
        <p:nvPicPr>
          <p:cNvPr id="9" name="Picture 8" descr="Brandon-University-Vertical-Logo---2-Colour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6" name="Picture 5" descr="Brandon-University-Chevron-–-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6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 userDrawn="1">
            <p:extLst>
              <p:ext uri="{D42A27DB-BD31-4B8C-83A1-F6EECF244321}">
                <p14:modId xmlns:p14="http://schemas.microsoft.com/office/powerpoint/2010/main" val="1280131666"/>
              </p:ext>
            </p:extLst>
          </p:nvPr>
        </p:nvGraphicFramePr>
        <p:xfrm>
          <a:off x="838200" y="1676400"/>
          <a:ext cx="7162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762000"/>
            <a:ext cx="6858000" cy="838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 b="0" spc="-150" baseline="0">
                <a:solidFill>
                  <a:srgbClr val="003057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US" dirty="0"/>
              <a:t>Chart Title</a:t>
            </a:r>
          </a:p>
        </p:txBody>
      </p:sp>
      <p:pic>
        <p:nvPicPr>
          <p:cNvPr id="9" name="Picture 8" descr="Brandon-University-Vertical-Logo---2-Colour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131" y="6248400"/>
            <a:ext cx="1210492" cy="304800"/>
          </a:xfrm>
          <a:prstGeom prst="rect">
            <a:avLst/>
          </a:prstGeom>
        </p:spPr>
      </p:pic>
      <p:pic>
        <p:nvPicPr>
          <p:cNvPr id="7" name="Picture 6" descr="Brandon-University-Chevron-–-RGB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600" y="5856074"/>
            <a:ext cx="1182600" cy="100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46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messag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76200" y="4114800"/>
            <a:ext cx="5257800" cy="1219200"/>
          </a:xfrm>
          <a:prstGeom prst="rect">
            <a:avLst/>
          </a:prstGeom>
          <a:solidFill>
            <a:srgbClr val="EAAA00"/>
          </a:solidFill>
          <a:ln>
            <a:noFill/>
          </a:ln>
        </p:spPr>
        <p:txBody>
          <a:bodyPr lIns="756000" anchor="ctr"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57200" indent="0">
              <a:buFontTx/>
              <a:buNone/>
              <a:defRPr/>
            </a:lvl2pPr>
            <a:lvl3pPr marL="0" indent="0" algn="l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  <a:latin typeface="Calibri"/>
                <a:cs typeface="Calibri"/>
              </a:defRPr>
            </a:lvl3pPr>
          </a:lstStyle>
          <a:p>
            <a:pPr lvl="2"/>
            <a:r>
              <a:rPr lang="en-US" dirty="0"/>
              <a:t>Insert image &gt; right click on image &gt; arrange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43176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messa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76200" y="4114800"/>
            <a:ext cx="9220200" cy="1219200"/>
          </a:xfrm>
          <a:prstGeom prst="rect">
            <a:avLst/>
          </a:prstGeom>
          <a:solidFill>
            <a:srgbClr val="EAAA00">
              <a:alpha val="90000"/>
            </a:srgbClr>
          </a:solidFill>
          <a:ln>
            <a:noFill/>
          </a:ln>
        </p:spPr>
        <p:txBody>
          <a:bodyPr lIns="756000" rIns="180000" anchor="ctr">
            <a:noAutofit/>
          </a:bodyPr>
          <a:lstStyle>
            <a:lvl1pPr marL="0" indent="0">
              <a:lnSpc>
                <a:spcPct val="100000"/>
              </a:lnSpc>
              <a:buNone/>
              <a:defRPr sz="2400" b="0" i="0" u="none" spc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2pPr marL="457200" indent="0">
              <a:buFontTx/>
              <a:buNone/>
              <a:defRPr/>
            </a:lvl2pPr>
            <a:lvl3pPr marL="0" indent="0" algn="l">
              <a:spcBef>
                <a:spcPts val="0"/>
              </a:spcBef>
              <a:buFontTx/>
              <a:buNone/>
              <a:defRPr baseline="0">
                <a:solidFill>
                  <a:schemeClr val="bg1"/>
                </a:solidFill>
                <a:latin typeface="Calibri"/>
                <a:cs typeface="Calibri"/>
              </a:defRPr>
            </a:lvl3pPr>
          </a:lstStyle>
          <a:p>
            <a:pPr lvl="2"/>
            <a:r>
              <a:rPr lang="en-US" dirty="0"/>
              <a:t>Insert image &gt; right click on image &gt; arrange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2814972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59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55" r:id="rId3"/>
    <p:sldLayoutId id="2147483661" r:id="rId4"/>
    <p:sldLayoutId id="2147483683" r:id="rId5"/>
    <p:sldLayoutId id="2147483686" r:id="rId6"/>
    <p:sldLayoutId id="2147483687" r:id="rId7"/>
    <p:sldLayoutId id="2147483684" r:id="rId8"/>
    <p:sldLayoutId id="2147483685" r:id="rId9"/>
    <p:sldLayoutId id="2147483671" r:id="rId10"/>
    <p:sldLayoutId id="2147483679" r:id="rId11"/>
    <p:sldLayoutId id="2147483675" r:id="rId12"/>
    <p:sldLayoutId id="2147483678" r:id="rId13"/>
    <p:sldLayoutId id="2147483677" r:id="rId14"/>
    <p:sldLayoutId id="2147483668" r:id="rId15"/>
    <p:sldLayoutId id="2147483690" r:id="rId16"/>
    <p:sldLayoutId id="2147483680" r:id="rId17"/>
    <p:sldLayoutId id="2147483682" r:id="rId18"/>
    <p:sldLayoutId id="2147483681" r:id="rId1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.xml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customXml" Target="../ink/ink3.xml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381000"/>
            <a:ext cx="8458200" cy="3505200"/>
          </a:xfrm>
        </p:spPr>
        <p:txBody>
          <a:bodyPr/>
          <a:lstStyle/>
          <a:p>
            <a:r>
              <a:rPr lang="en-US" sz="4800" dirty="0"/>
              <a:t>Power Series Solution of Massless Klein-Gordon Equation in Spatially Dependent Gravitational Wave Background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82DF41-D51D-AB58-00BA-95296199268C}"/>
              </a:ext>
            </a:extLst>
          </p:cNvPr>
          <p:cNvSpPr txBox="1"/>
          <p:nvPr/>
        </p:nvSpPr>
        <p:spPr>
          <a:xfrm>
            <a:off x="3238500" y="3505200"/>
            <a:ext cx="4076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Todd Fugleberg</a:t>
            </a:r>
          </a:p>
          <a:p>
            <a:pPr algn="ctr"/>
            <a:r>
              <a:rPr lang="en-US" sz="2400" dirty="0"/>
              <a:t>and</a:t>
            </a:r>
          </a:p>
          <a:p>
            <a:pPr algn="ctr"/>
            <a:r>
              <a:rPr lang="en-US" sz="2400" dirty="0"/>
              <a:t>Jesse Elder</a:t>
            </a:r>
          </a:p>
          <a:p>
            <a:pPr algn="ctr"/>
            <a:endParaRPr lang="en-US" sz="2400" dirty="0"/>
          </a:p>
          <a:p>
            <a:pPr algn="ctr"/>
            <a:r>
              <a:rPr lang="en-US" sz="2000" b="1" dirty="0">
                <a:solidFill>
                  <a:srgbClr val="2D2D2D"/>
                </a:solidFill>
                <a:latin typeface="Open Sans" panose="020B0606030504020204" pitchFamily="34" charset="0"/>
              </a:rPr>
              <a:t>(</a:t>
            </a:r>
            <a:r>
              <a:rPr lang="en-US" sz="2000" b="1" i="0" u="none" strike="noStrike" dirty="0">
                <a:solidFill>
                  <a:srgbClr val="2D2D2D"/>
                </a:solidFill>
                <a:effectLst/>
                <a:latin typeface="Open Sans" panose="020B0606030504020204" pitchFamily="34" charset="0"/>
              </a:rPr>
              <a:t>arXiv:2306.05394)</a:t>
            </a:r>
            <a:r>
              <a:rPr lang="en-US" sz="2000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 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E33A90-3CD7-E5A0-2C2D-34DA75F95D57}"/>
              </a:ext>
            </a:extLst>
          </p:cNvPr>
          <p:cNvSpPr txBox="1"/>
          <p:nvPr/>
        </p:nvSpPr>
        <p:spPr>
          <a:xfrm>
            <a:off x="2819400" y="6248400"/>
            <a:ext cx="2790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CAP Conference 2023 - DTP</a:t>
            </a:r>
          </a:p>
        </p:txBody>
      </p:sp>
    </p:spTree>
    <p:extLst>
      <p:ext uri="{BB962C8B-B14F-4D97-AF65-F5344CB8AC3E}">
        <p14:creationId xmlns:p14="http://schemas.microsoft.com/office/powerpoint/2010/main" val="4074624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Spatially Dependent GWs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63F968-A0ED-19F8-AD5E-D25EB34942E7}"/>
                  </a:ext>
                </a:extLst>
              </p:cNvPr>
              <p:cNvSpPr txBox="1"/>
              <p:nvPr/>
            </p:nvSpPr>
            <p:spPr>
              <a:xfrm>
                <a:off x="1295400" y="1066800"/>
                <a:ext cx="7205330" cy="1621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accent3"/>
                  </a:buClr>
                </a:pPr>
                <a:r>
                  <a:rPr lang="en-US" dirty="0"/>
                  <a:t>Spatially dependent amplitude of GW :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>
                  <a:buClr>
                    <a:schemeClr val="accent3"/>
                  </a:buClr>
                </a:pPr>
                <a:r>
                  <a:rPr lang="en-US" dirty="0"/>
                  <a:t>                                                                               </a:t>
                </a:r>
                <a:r>
                  <a:rPr lang="en-US" i="1" dirty="0"/>
                  <a:t>z </a:t>
                </a:r>
                <a:r>
                  <a:rPr lang="en-US" dirty="0"/>
                  <a:t>= dist. from GW source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/>
                  <a:t>leads to unexpected </a:t>
                </a:r>
                <a:r>
                  <a:rPr lang="en-US" dirty="0" err="1"/>
                  <a:t>behaviour</a:t>
                </a:r>
                <a:endParaRPr lang="en-US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/>
                  <a:t>special case: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1800" dirty="0"/>
                  <a:t>KG-</a:t>
                </a:r>
                <a:r>
                  <a:rPr lang="en-US" dirty="0"/>
                  <a:t>equation: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63F968-A0ED-19F8-AD5E-D25EB3494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066800"/>
                <a:ext cx="7205330" cy="1621213"/>
              </a:xfrm>
              <a:prstGeom prst="rect">
                <a:avLst/>
              </a:prstGeom>
              <a:blipFill>
                <a:blip r:embed="rId3"/>
                <a:stretch>
                  <a:fillRect l="-762" b="-4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784D6CF-1E89-2F23-BFA8-8B053D6956D4}"/>
                  </a:ext>
                </a:extLst>
              </p:cNvPr>
              <p:cNvSpPr txBox="1"/>
              <p:nvPr/>
            </p:nvSpPr>
            <p:spPr>
              <a:xfrm>
                <a:off x="751054" y="2666542"/>
                <a:ext cx="7086600" cy="9097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en-US" dirty="0"/>
              </a:p>
              <a:p>
                <a:pPr algn="ctr"/>
                <a:r>
                  <a:rPr lang="en-US" dirty="0"/>
                  <a:t>                                                 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d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8784D6CF-1E89-2F23-BFA8-8B053D6956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054" y="2666542"/>
                <a:ext cx="7086600" cy="909736"/>
              </a:xfrm>
              <a:prstGeom prst="rect">
                <a:avLst/>
              </a:prstGeom>
              <a:blipFill>
                <a:blip r:embed="rId4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4DF466-2A69-008D-D9E1-9DF0EAEE7E2E}"/>
                  </a:ext>
                </a:extLst>
              </p:cNvPr>
              <p:cNvSpPr txBox="1"/>
              <p:nvPr/>
            </p:nvSpPr>
            <p:spPr>
              <a:xfrm>
                <a:off x="1447800" y="3732876"/>
                <a:ext cx="6096000" cy="28380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  <a:p>
                <a:pPr algn="ctr"/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54DF466-2A69-008D-D9E1-9DF0EAEE7E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732876"/>
                <a:ext cx="6096000" cy="28380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7066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Power Series Solution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3F968-A0ED-19F8-AD5E-D25EB34942E7}"/>
              </a:ext>
            </a:extLst>
          </p:cNvPr>
          <p:cNvSpPr txBox="1"/>
          <p:nvPr/>
        </p:nvSpPr>
        <p:spPr>
          <a:xfrm>
            <a:off x="1219200" y="1239619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</a:pPr>
            <a:r>
              <a:rPr lang="en-US" dirty="0"/>
              <a:t>Try assuming power series solution in </a:t>
            </a:r>
            <a:r>
              <a:rPr lang="en-US" i="1" dirty="0"/>
              <a:t>h/z</a:t>
            </a:r>
            <a:r>
              <a:rPr lang="en-US" dirty="0"/>
              <a:t> = </a:t>
            </a:r>
            <a:r>
              <a:rPr lang="en-US" i="1" dirty="0"/>
              <a:t>2h/(v-u)</a:t>
            </a:r>
          </a:p>
          <a:p>
            <a:pPr>
              <a:buClr>
                <a:schemeClr val="accent3"/>
              </a:buClr>
            </a:pPr>
            <a:r>
              <a:rPr lang="en-US" i="1" dirty="0"/>
              <a:t>    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/>
              <p:nvPr/>
            </p:nvSpPr>
            <p:spPr>
              <a:xfrm>
                <a:off x="1295400" y="1828800"/>
                <a:ext cx="6382325" cy="47731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𝒜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𝑖𝐴𝑢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×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𝑖𝐶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16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>
                    <a:ea typeface="Cambria Math" panose="02040503050406030204" pitchFamily="18" charset="0"/>
                  </a:rPr>
                  <a:t>sub. into KG eq’n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>
                    <a:ea typeface="Cambria Math" panose="02040503050406030204" pitchFamily="18" charset="0"/>
                  </a:rPr>
                  <a:t>keep terms up to order 1/z</a:t>
                </a:r>
                <a:r>
                  <a:rPr lang="en-US" baseline="30000" dirty="0">
                    <a:ea typeface="Cambria Math" panose="02040503050406030204" pitchFamily="18" charset="0"/>
                  </a:rPr>
                  <a:t>4</a:t>
                </a:r>
                <a:r>
                  <a:rPr lang="en-US" dirty="0">
                    <a:ea typeface="Cambria Math" panose="02040503050406030204" pitchFamily="18" charset="0"/>
                  </a:rPr>
                  <a:t> = 16/(v-u)</a:t>
                </a:r>
                <a:r>
                  <a:rPr lang="en-US" baseline="30000" dirty="0">
                    <a:ea typeface="Cambria Math" panose="02040503050406030204" pitchFamily="18" charset="0"/>
                  </a:rPr>
                  <a:t>4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>
                    <a:ea typeface="Cambria Math" panose="02040503050406030204" pitchFamily="18" charset="0"/>
                  </a:rPr>
                  <a:t>Group according to powers of 1/z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p>
                    </m:sSup>
                  </m:oMath>
                </a14:m>
                <a:endParaRPr lang="en-US" baseline="30000" dirty="0">
                  <a:ea typeface="Cambria Math" panose="02040503050406030204" pitchFamily="18" charset="0"/>
                </a:endParaRP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>
                    <a:ea typeface="Cambria Math" panose="02040503050406030204" pitchFamily="18" charset="0"/>
                  </a:rPr>
                  <a:t>set each term to zero</a:t>
                </a:r>
              </a:p>
              <a:p>
                <a:pPr>
                  <a:buClr>
                    <a:schemeClr val="accent3"/>
                  </a:buClr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Constraint eq’ns: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3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3"/>
                  </a:buClr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3"/>
                  </a:buClr>
                </a:pPr>
                <a:r>
                  <a:rPr lang="en-US" dirty="0">
                    <a:ea typeface="Cambria Math" panose="02040503050406030204" pitchFamily="18" charset="0"/>
                  </a:rPr>
                  <a:t>Collinear limit: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                                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828800"/>
                <a:ext cx="6382325" cy="4773102"/>
              </a:xfrm>
              <a:prstGeom prst="rect">
                <a:avLst/>
              </a:prstGeom>
              <a:blipFill>
                <a:blip r:embed="rId3"/>
                <a:stretch>
                  <a:fillRect l="-2294" b="-1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8B8B5F4-CC26-2FF0-1ADF-0CE790F9089E}"/>
              </a:ext>
            </a:extLst>
          </p:cNvPr>
          <p:cNvSpPr/>
          <p:nvPr/>
        </p:nvSpPr>
        <p:spPr>
          <a:xfrm>
            <a:off x="4648200" y="2133600"/>
            <a:ext cx="1295400" cy="685800"/>
          </a:xfrm>
          <a:prstGeom prst="roundRect">
            <a:avLst/>
          </a:prstGeom>
          <a:noFill/>
          <a:ln>
            <a:solidFill>
              <a:srgbClr val="F7B8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0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Collinear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/>
              <p:nvPr/>
            </p:nvSpPr>
            <p:spPr>
              <a:xfrm>
                <a:off x="1371600" y="1676400"/>
                <a:ext cx="5152373" cy="41582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Constraint equations:</a:t>
                </a:r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b="0" dirty="0">
                    <a:ea typeface="Cambria Math" panose="02040503050406030204" pitchFamily="18" charset="0"/>
                  </a:rPr>
                  <a:t>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0=0 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−3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+3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>
                    <a:ea typeface="Cambria Math" panose="02040503050406030204" pitchFamily="18" charset="0"/>
                  </a:rPr>
                  <a:t>No constraint on </a:t>
                </a:r>
                <a:r>
                  <a:rPr lang="en-US" sz="2000" i="1" dirty="0">
                    <a:ea typeface="Cambria Math" panose="02040503050406030204" pitchFamily="18" charset="0"/>
                  </a:rPr>
                  <a:t>D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>
                    <a:ea typeface="Cambria Math" panose="02040503050406030204" pitchFamily="18" charset="0"/>
                  </a:rPr>
                  <a:t>Null constraint: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200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                                  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676400"/>
                <a:ext cx="5152373" cy="4158254"/>
              </a:xfrm>
              <a:prstGeom prst="rect">
                <a:avLst/>
              </a:prstGeom>
              <a:blipFill>
                <a:blip r:embed="rId3"/>
                <a:stretch>
                  <a:fillRect l="-29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B78906-B50D-B308-3146-310BAECA9521}"/>
                  </a:ext>
                </a:extLst>
              </p:cNvPr>
              <p:cNvSpPr txBox="1"/>
              <p:nvPr/>
            </p:nvSpPr>
            <p:spPr>
              <a:xfrm>
                <a:off x="1295400" y="1151788"/>
                <a:ext cx="5715000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B78906-B50D-B308-3146-310BAECA95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400" y="1151788"/>
                <a:ext cx="5715000" cy="424283"/>
              </a:xfrm>
              <a:prstGeom prst="rect">
                <a:avLst/>
              </a:prstGeom>
              <a:blipFill>
                <a:blip r:embed="rId4"/>
                <a:stretch>
                  <a:fillRect b="-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809F737-2893-9D25-D641-9D2763A35CEF}"/>
              </a:ext>
            </a:extLst>
          </p:cNvPr>
          <p:cNvSpPr/>
          <p:nvPr/>
        </p:nvSpPr>
        <p:spPr>
          <a:xfrm>
            <a:off x="4695150" y="2781300"/>
            <a:ext cx="1676400" cy="6858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BFD55A7-7985-56FC-97E9-E3684D5F3F1F}"/>
              </a:ext>
            </a:extLst>
          </p:cNvPr>
          <p:cNvSpPr/>
          <p:nvPr/>
        </p:nvSpPr>
        <p:spPr>
          <a:xfrm>
            <a:off x="4648200" y="3657600"/>
            <a:ext cx="1905000" cy="8382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D7B2A2A-B52B-8FD0-AFCE-74BFFECA83F6}"/>
              </a:ext>
            </a:extLst>
          </p:cNvPr>
          <p:cNvSpPr/>
          <p:nvPr/>
        </p:nvSpPr>
        <p:spPr>
          <a:xfrm>
            <a:off x="4059220" y="2971800"/>
            <a:ext cx="457200" cy="304800"/>
          </a:xfrm>
          <a:prstGeom prst="rightArrow">
            <a:avLst/>
          </a:prstGeom>
          <a:solidFill>
            <a:srgbClr val="FDBF42"/>
          </a:solidFill>
          <a:ln>
            <a:solidFill>
              <a:srgbClr val="0141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57E27B53-23B1-889F-ECC7-B8349B7CC850}"/>
              </a:ext>
            </a:extLst>
          </p:cNvPr>
          <p:cNvSpPr/>
          <p:nvPr/>
        </p:nvSpPr>
        <p:spPr>
          <a:xfrm>
            <a:off x="4191000" y="3845679"/>
            <a:ext cx="457200" cy="304800"/>
          </a:xfrm>
          <a:prstGeom prst="rightArrow">
            <a:avLst/>
          </a:prstGeom>
          <a:solidFill>
            <a:srgbClr val="FDBF42"/>
          </a:solidFill>
          <a:ln>
            <a:solidFill>
              <a:srgbClr val="0141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5A4C67-7159-B7A3-8CEF-D8B6C09543C1}"/>
                  </a:ext>
                </a:extLst>
              </p:cNvPr>
              <p:cNvSpPr txBox="1"/>
              <p:nvPr/>
            </p:nvSpPr>
            <p:spPr>
              <a:xfrm>
                <a:off x="6424780" y="2832692"/>
                <a:ext cx="1441292" cy="5745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35A4C67-7159-B7A3-8CEF-D8B6C0954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4780" y="2832692"/>
                <a:ext cx="1441292" cy="5745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C3F00A-16DC-B710-0E00-82BD7505D137}"/>
                  </a:ext>
                </a:extLst>
              </p:cNvPr>
              <p:cNvSpPr txBox="1"/>
              <p:nvPr/>
            </p:nvSpPr>
            <p:spPr>
              <a:xfrm>
                <a:off x="6553200" y="3749815"/>
                <a:ext cx="1606337" cy="6537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C3F00A-16DC-B710-0E00-82BD7505D1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3749815"/>
                <a:ext cx="1606337" cy="6537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220FD4B-CB9C-5D65-E49E-99BDD0427AFF}"/>
              </a:ext>
            </a:extLst>
          </p:cNvPr>
          <p:cNvSpPr txBox="1"/>
          <p:nvPr/>
        </p:nvSpPr>
        <p:spPr>
          <a:xfrm>
            <a:off x="7086600" y="456356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DBF42"/>
                </a:solidFill>
              </a:rPr>
              <a:t>Resonance behavior</a:t>
            </a:r>
          </a:p>
        </p:txBody>
      </p:sp>
    </p:spTree>
    <p:extLst>
      <p:ext uri="{BB962C8B-B14F-4D97-AF65-F5344CB8AC3E}">
        <p14:creationId xmlns:p14="http://schemas.microsoft.com/office/powerpoint/2010/main" val="220648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Noncollinear Special Case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/>
              <p:nvPr/>
            </p:nvSpPr>
            <p:spPr>
              <a:xfrm>
                <a:off x="1154888" y="1472875"/>
                <a:ext cx="6769912" cy="51768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Constraint eq’ns:</a:t>
                </a:r>
              </a:p>
              <a:p>
                <a:r>
                  <a:rPr lang="en-US" b="0" dirty="0">
                    <a:ea typeface="Cambria Math" panose="02040503050406030204" pitchFamily="18" charset="0"/>
                  </a:rPr>
                  <a:t>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                       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    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              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b="0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+4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r"/>
                <a:r>
                  <a:rPr lang="en-US" b="0" dirty="0">
                    <a:ea typeface="Cambria Math" panose="02040503050406030204" pitchFamily="18" charset="0"/>
                  </a:rPr>
                  <a:t>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algn="r"/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−3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+3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 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highlight>
                      <a:srgbClr val="FDBF42"/>
                    </a:highlight>
                    <a:ea typeface="Cambria Math" panose="02040503050406030204" pitchFamily="18" charset="0"/>
                  </a:rPr>
                  <a:t>Problems!!</a:t>
                </a:r>
                <a:endParaRPr lang="en-US" dirty="0">
                  <a:highlight>
                    <a:srgbClr val="FDBF42"/>
                  </a:highlight>
                </a:endParaRP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lim>
                        </m:limLow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</m:fName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den>
                        </m:f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func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!</a:t>
                </a: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i="1" dirty="0">
                    <a:ea typeface="Cambria Math" panose="02040503050406030204" pitchFamily="18" charset="0"/>
                  </a:rPr>
                  <a:t>C</a:t>
                </a:r>
                <a:r>
                  <a:rPr lang="en-US" dirty="0">
                    <a:ea typeface="Cambria Math" panose="02040503050406030204" pitchFamily="18" charset="0"/>
                  </a:rPr>
                  <a:t> diverges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!</a:t>
                </a:r>
                <a:endParaRPr lang="en-US" i="1" dirty="0">
                  <a:ea typeface="Cambria Math" panose="02040503050406030204" pitchFamily="18" charset="0"/>
                </a:endParaRP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dirty="0">
                    <a:ea typeface="Cambria Math" panose="02040503050406030204" pitchFamily="18" charset="0"/>
                  </a:rPr>
                  <a:t>Constraints are inconsistent!</a:t>
                </a:r>
                <a:r>
                  <a:rPr lang="en-US" dirty="0"/>
                  <a:t>                                  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888" y="1472875"/>
                <a:ext cx="6769912" cy="5176866"/>
              </a:xfrm>
              <a:prstGeom prst="rect">
                <a:avLst/>
              </a:prstGeom>
              <a:blipFill>
                <a:blip r:embed="rId3"/>
                <a:stretch>
                  <a:fillRect l="-2250" b="-22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CC79EE-D68F-A368-613B-1CD4B8BBD749}"/>
              </a:ext>
            </a:extLst>
          </p:cNvPr>
          <p:cNvSpPr/>
          <p:nvPr/>
        </p:nvSpPr>
        <p:spPr>
          <a:xfrm>
            <a:off x="6477000" y="2743200"/>
            <a:ext cx="11430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3DFEB3-595A-71BC-72CF-F271E43CF6BD}"/>
                  </a:ext>
                </a:extLst>
              </p:cNvPr>
              <p:cNvSpPr txBox="1"/>
              <p:nvPr/>
            </p:nvSpPr>
            <p:spPr>
              <a:xfrm>
                <a:off x="1048697" y="1144400"/>
                <a:ext cx="2075503" cy="424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or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D3DFEB3-595A-71BC-72CF-F271E43CF6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697" y="1144400"/>
                <a:ext cx="2075503" cy="424283"/>
              </a:xfrm>
              <a:prstGeom prst="rect">
                <a:avLst/>
              </a:prstGeom>
              <a:blipFill>
                <a:blip r:embed="rId4"/>
                <a:stretch>
                  <a:fillRect l="-2933" t="-7246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rrow: Right 4">
            <a:extLst>
              <a:ext uri="{FF2B5EF4-FFF2-40B4-BE49-F238E27FC236}">
                <a16:creationId xmlns:a16="http://schemas.microsoft.com/office/drawing/2014/main" id="{C3C25D90-FD35-4BCF-81E8-E5A955743F26}"/>
              </a:ext>
            </a:extLst>
          </p:cNvPr>
          <p:cNvSpPr/>
          <p:nvPr/>
        </p:nvSpPr>
        <p:spPr>
          <a:xfrm>
            <a:off x="5451457" y="2209800"/>
            <a:ext cx="457200" cy="304800"/>
          </a:xfrm>
          <a:prstGeom prst="rightArrow">
            <a:avLst/>
          </a:prstGeom>
          <a:solidFill>
            <a:srgbClr val="FDBF42"/>
          </a:solidFill>
          <a:ln>
            <a:solidFill>
              <a:srgbClr val="0141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153822F-D3F1-B6FC-91DC-6E17D6A1A450}"/>
              </a:ext>
            </a:extLst>
          </p:cNvPr>
          <p:cNvSpPr/>
          <p:nvPr/>
        </p:nvSpPr>
        <p:spPr>
          <a:xfrm>
            <a:off x="5451457" y="2857500"/>
            <a:ext cx="457200" cy="304800"/>
          </a:xfrm>
          <a:prstGeom prst="rightArrow">
            <a:avLst/>
          </a:prstGeom>
          <a:solidFill>
            <a:srgbClr val="FDBF42"/>
          </a:solidFill>
          <a:ln>
            <a:solidFill>
              <a:srgbClr val="0141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3E58319A-E1CB-27AA-11ED-733F608B3621}"/>
              </a:ext>
            </a:extLst>
          </p:cNvPr>
          <p:cNvSpPr/>
          <p:nvPr/>
        </p:nvSpPr>
        <p:spPr>
          <a:xfrm flipV="1">
            <a:off x="3657600" y="3886200"/>
            <a:ext cx="551503" cy="532741"/>
          </a:xfrm>
          <a:prstGeom prst="bentArrow">
            <a:avLst/>
          </a:prstGeom>
          <a:solidFill>
            <a:srgbClr val="FDBF42"/>
          </a:solidFill>
          <a:ln>
            <a:solidFill>
              <a:srgbClr val="0141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C46F3EF-8856-6CDC-6DC1-8DECB6929948}"/>
              </a:ext>
            </a:extLst>
          </p:cNvPr>
          <p:cNvSpPr/>
          <p:nvPr/>
        </p:nvSpPr>
        <p:spPr>
          <a:xfrm>
            <a:off x="5451457" y="4953000"/>
            <a:ext cx="457200" cy="304800"/>
          </a:xfrm>
          <a:prstGeom prst="rightArrow">
            <a:avLst/>
          </a:prstGeom>
          <a:solidFill>
            <a:srgbClr val="FDBF42"/>
          </a:solidFill>
          <a:ln>
            <a:solidFill>
              <a:srgbClr val="01416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9D7EC1-E16E-F8AF-DB43-12A5CDEFC7E4}"/>
              </a:ext>
            </a:extLst>
          </p:cNvPr>
          <p:cNvCxnSpPr/>
          <p:nvPr/>
        </p:nvCxnSpPr>
        <p:spPr>
          <a:xfrm flipV="1">
            <a:off x="1828800" y="6477000"/>
            <a:ext cx="2900030" cy="76200"/>
          </a:xfrm>
          <a:prstGeom prst="line">
            <a:avLst/>
          </a:prstGeom>
          <a:ln>
            <a:solidFill>
              <a:srgbClr val="FDBF42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233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Improved “Power Series”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3F968-A0ED-19F8-AD5E-D25EB34942E7}"/>
              </a:ext>
            </a:extLst>
          </p:cNvPr>
          <p:cNvSpPr txBox="1"/>
          <p:nvPr/>
        </p:nvSpPr>
        <p:spPr>
          <a:xfrm>
            <a:off x="1066800" y="1148834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</a:pPr>
            <a:r>
              <a:rPr lang="en-US" dirty="0"/>
              <a:t>Assume solution of following form:</a:t>
            </a:r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/>
              <p:nvPr/>
            </p:nvSpPr>
            <p:spPr>
              <a:xfrm>
                <a:off x="1219200" y="1981362"/>
                <a:ext cx="7162800" cy="36737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𝒜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𝑖𝐴𝑢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×</m:t>
                      </m:r>
                      <m:d>
                        <m:dPr>
                          <m:begChr m:val="[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𝑖𝐶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16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den>
                                  </m:f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sub>
                                          </m:s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5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𝑢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Constraint equations too long to include</a:t>
                </a: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                                   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BEF3D81-5285-7472-29E4-018AA1C2AC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981362"/>
                <a:ext cx="7162800" cy="3673763"/>
              </a:xfrm>
              <a:prstGeom prst="rect">
                <a:avLst/>
              </a:prstGeom>
              <a:blipFill>
                <a:blip r:embed="rId2"/>
                <a:stretch>
                  <a:fillRect l="-1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C33C2B3-20AA-6473-673A-DB454B83A163}"/>
              </a:ext>
            </a:extLst>
          </p:cNvPr>
          <p:cNvSpPr/>
          <p:nvPr/>
        </p:nvSpPr>
        <p:spPr>
          <a:xfrm>
            <a:off x="4800600" y="3352800"/>
            <a:ext cx="9906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C9DBE1C-89C3-A9BC-6D4A-4BFC67FDEBA6}"/>
              </a:ext>
            </a:extLst>
          </p:cNvPr>
          <p:cNvSpPr/>
          <p:nvPr/>
        </p:nvSpPr>
        <p:spPr>
          <a:xfrm>
            <a:off x="6096000" y="3352800"/>
            <a:ext cx="12192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24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1FDC8E16-67D6-FB5C-BB8D-3239D293BE14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Power Series Coefficients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8109C6-88CD-DD37-A874-4D7156FE295D}"/>
                  </a:ext>
                </a:extLst>
              </p:cNvPr>
              <p:cNvSpPr txBox="1"/>
              <p:nvPr/>
            </p:nvSpPr>
            <p:spPr>
              <a:xfrm>
                <a:off x="1143000" y="1175073"/>
                <a:ext cx="7543800" cy="946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Coefficients:</a:t>
                </a:r>
                <a:endParaRPr lang="en-US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Clr>
                    <a:schemeClr val="accent3"/>
                  </a:buClr>
                </a:pP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>
                    <a:ea typeface="Cambria Math" panose="02040503050406030204" pitchFamily="18" charset="0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000" dirty="0">
                    <a:ea typeface="Cambria Math" panose="02040503050406030204" pitchFamily="18" charset="0"/>
                  </a:rPr>
                  <a:t>        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8109C6-88CD-DD37-A874-4D7156FE29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1175073"/>
                <a:ext cx="7543800" cy="946606"/>
              </a:xfrm>
              <a:prstGeom prst="rect">
                <a:avLst/>
              </a:prstGeom>
              <a:blipFill>
                <a:blip r:embed="rId2"/>
                <a:stretch>
                  <a:fillRect l="-889" t="-38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38C0DF9-2E42-AC44-9F7E-F45B5DFA6D56}"/>
                  </a:ext>
                </a:extLst>
              </p:cNvPr>
              <p:cNvSpPr txBox="1"/>
              <p:nvPr/>
            </p:nvSpPr>
            <p:spPr>
              <a:xfrm>
                <a:off x="800098" y="2520638"/>
                <a:ext cx="7358809" cy="689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9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+16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+3</m:t>
                              </m:r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38C0DF9-2E42-AC44-9F7E-F45B5DFA6D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098" y="2520638"/>
                <a:ext cx="7358809" cy="6890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D82C58-EAF4-A02D-9FB4-B87F049842A2}"/>
              </a:ext>
            </a:extLst>
          </p:cNvPr>
          <p:cNvSpPr/>
          <p:nvPr/>
        </p:nvSpPr>
        <p:spPr>
          <a:xfrm>
            <a:off x="1239357" y="2471501"/>
            <a:ext cx="2803402" cy="838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6EB9F2A-2D89-1BEF-6FD1-F380A6C0D4E3}"/>
              </a:ext>
            </a:extLst>
          </p:cNvPr>
          <p:cNvSpPr/>
          <p:nvPr/>
        </p:nvSpPr>
        <p:spPr>
          <a:xfrm>
            <a:off x="4894271" y="2541557"/>
            <a:ext cx="1277929" cy="6858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C025F5-1EBD-1E71-03B6-0A0ED8A7BD31}"/>
                  </a:ext>
                </a:extLst>
              </p:cNvPr>
              <p:cNvSpPr txBox="1"/>
              <p:nvPr/>
            </p:nvSpPr>
            <p:spPr>
              <a:xfrm>
                <a:off x="1239357" y="3598052"/>
                <a:ext cx="7251985" cy="6377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+2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</m:d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+2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+2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𝑔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C025F5-1EBD-1E71-03B6-0A0ED8A7BD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9357" y="3598052"/>
                <a:ext cx="7251985" cy="63773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DDEAB1-79CD-43E0-CD52-BF938FF9D4A6}"/>
                  </a:ext>
                </a:extLst>
              </p:cNvPr>
              <p:cNvSpPr txBox="1"/>
              <p:nvPr/>
            </p:nvSpPr>
            <p:spPr>
              <a:xfrm>
                <a:off x="1524000" y="4496329"/>
                <a:ext cx="5254259" cy="682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/>
                  <a:t>  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+2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+2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+4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DDEAB1-79CD-43E0-CD52-BF938FF9D4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496329"/>
                <a:ext cx="5254259" cy="6823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8C67C4A-679A-6574-837C-0BF8456E58C2}"/>
              </a:ext>
            </a:extLst>
          </p:cNvPr>
          <p:cNvSpPr/>
          <p:nvPr/>
        </p:nvSpPr>
        <p:spPr>
          <a:xfrm>
            <a:off x="2286000" y="4492895"/>
            <a:ext cx="1295400" cy="6858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3251D6-E1AE-6F34-0546-8419B8F4EEE0}"/>
              </a:ext>
            </a:extLst>
          </p:cNvPr>
          <p:cNvSpPr txBox="1"/>
          <p:nvPr/>
        </p:nvSpPr>
        <p:spPr>
          <a:xfrm>
            <a:off x="800098" y="5300527"/>
            <a:ext cx="5448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ighlight>
                  <a:srgbClr val="FDBF42"/>
                </a:highlight>
              </a:rPr>
              <a:t>Main Points: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All coefficients finite in collinear limit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i="1" dirty="0"/>
              <a:t>B</a:t>
            </a:r>
            <a:r>
              <a:rPr lang="en-US" sz="2000" i="1" baseline="-25000" dirty="0"/>
              <a:t>1</a:t>
            </a:r>
            <a:r>
              <a:rPr lang="en-US" sz="2000" dirty="0"/>
              <a:t> and </a:t>
            </a:r>
            <a:r>
              <a:rPr lang="en-US" sz="2000" i="1" dirty="0"/>
              <a:t>C </a:t>
            </a:r>
            <a:r>
              <a:rPr lang="en-US" sz="2000" dirty="0"/>
              <a:t> have correct collinear limit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007DEC1-2595-9ED9-5360-9313C40778FF}"/>
              </a:ext>
            </a:extLst>
          </p:cNvPr>
          <p:cNvSpPr/>
          <p:nvPr/>
        </p:nvSpPr>
        <p:spPr>
          <a:xfrm>
            <a:off x="3352800" y="1515752"/>
            <a:ext cx="685800" cy="5334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88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55AE8B-E5E2-4D65-6476-3069DE455D49}"/>
                  </a:ext>
                </a:extLst>
              </p:cNvPr>
              <p:cNvSpPr txBox="1"/>
              <p:nvPr/>
            </p:nvSpPr>
            <p:spPr>
              <a:xfrm>
                <a:off x="956930" y="1737908"/>
                <a:ext cx="6815470" cy="9348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m:rPr>
                          <m:sty m:val="p"/>
                        </m:rP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en-US" dirty="0"/>
              </a:p>
              <a:p>
                <a:pPr algn="ctr"/>
                <a:r>
                  <a:rPr lang="en-US" dirty="0"/>
                  <a:t>                                                 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d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455AE8B-E5E2-4D65-6476-3069DE455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930" y="1737908"/>
                <a:ext cx="6815470" cy="934808"/>
              </a:xfrm>
              <a:prstGeom prst="rect">
                <a:avLst/>
              </a:prstGeom>
              <a:blipFill>
                <a:blip r:embed="rId2"/>
                <a:stretch>
                  <a:fillRect b="-32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71FD18-3CC3-C1ED-340B-5001B8F97414}"/>
                  </a:ext>
                </a:extLst>
              </p:cNvPr>
              <p:cNvSpPr txBox="1"/>
              <p:nvPr/>
            </p:nvSpPr>
            <p:spPr>
              <a:xfrm>
                <a:off x="918830" y="2893885"/>
                <a:ext cx="7620000" cy="28927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num>
                                <m:den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              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num>
                                <m:den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den>
                              </m:f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71FD18-3CC3-C1ED-340B-5001B8F97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830" y="2893885"/>
                <a:ext cx="7620000" cy="28927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23F8D3B-D330-F130-9DA8-81CF34064BD2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General Noncollinear Case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83A8FF-444C-4D37-EBB4-80F25891F4F4}"/>
              </a:ext>
            </a:extLst>
          </p:cNvPr>
          <p:cNvSpPr txBox="1"/>
          <p:nvPr/>
        </p:nvSpPr>
        <p:spPr>
          <a:xfrm>
            <a:off x="956930" y="1071400"/>
            <a:ext cx="513907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Clr>
                <a:schemeClr val="accent3"/>
              </a:buClr>
              <a:buBlip>
                <a:blip r:embed="rId4"/>
              </a:buBlip>
            </a:pPr>
            <a:r>
              <a:rPr lang="en-US" sz="2000" dirty="0"/>
              <a:t>Scalar wave travelling in arbitrary </a:t>
            </a:r>
            <a:r>
              <a:rPr lang="en-US" sz="2000" dirty="0" err="1"/>
              <a:t>dir’n</a:t>
            </a:r>
            <a:endParaRPr lang="en-US" sz="2000" dirty="0"/>
          </a:p>
          <a:p>
            <a:pPr marL="800100" lvl="1" indent="-342900">
              <a:buClr>
                <a:schemeClr val="accent3"/>
              </a:buClr>
              <a:buBlip>
                <a:blip r:embed="rId4"/>
              </a:buBlip>
            </a:pPr>
            <a:r>
              <a:rPr lang="en-US" sz="2000" dirty="0"/>
              <a:t>KG-equation:</a:t>
            </a:r>
          </a:p>
        </p:txBody>
      </p:sp>
    </p:spTree>
    <p:extLst>
      <p:ext uri="{BB962C8B-B14F-4D97-AF65-F5344CB8AC3E}">
        <p14:creationId xmlns:p14="http://schemas.microsoft.com/office/powerpoint/2010/main" val="1700572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23F8D3B-D330-F130-9DA8-81CF34064BD2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“Power Series” Solution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67019E-B59F-5E8D-5B62-14FDA1E405F7}"/>
                  </a:ext>
                </a:extLst>
              </p:cNvPr>
              <p:cNvSpPr txBox="1"/>
              <p:nvPr/>
            </p:nvSpPr>
            <p:spPr>
              <a:xfrm>
                <a:off x="838200" y="1262694"/>
                <a:ext cx="8229599" cy="5796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𝒜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𝑖𝐴𝑢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d>
                        <m:dPr>
                          <m:begChr m:val="["/>
                          <m:endChr m:val="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𝑖𝐶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16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  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</m:d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8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𝑢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sz="2000" dirty="0">
                    <a:highlight>
                      <a:srgbClr val="FDBF42"/>
                    </a:highlight>
                  </a:rPr>
                  <a:t>Key Points:</a:t>
                </a:r>
                <a:r>
                  <a:rPr lang="en-US" sz="2000" dirty="0"/>
                  <a:t> Can find solutions for all coefficients such that:</a:t>
                </a:r>
                <a:endParaRPr lang="en-US" sz="2000" dirty="0">
                  <a:highlight>
                    <a:srgbClr val="FDBF42"/>
                  </a:highlight>
                </a:endParaRP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All </a:t>
                </a:r>
                <a:r>
                  <a:rPr lang="en-US" sz="2000" dirty="0" err="1"/>
                  <a:t>coeff’s</a:t>
                </a:r>
                <a:r>
                  <a:rPr lang="en-US" sz="2000" dirty="0"/>
                  <a:t> finite in collinear limit</a:t>
                </a: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Solution has correct collinear limit</a:t>
                </a:r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Note: Solutions involve term: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endParaRPr lang="en-US" sz="2000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E67019E-B59F-5E8D-5B62-14FDA1E40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62694"/>
                <a:ext cx="8229599" cy="5796138"/>
              </a:xfrm>
              <a:prstGeom prst="rect">
                <a:avLst/>
              </a:prstGeom>
              <a:blipFill>
                <a:blip r:embed="rId3"/>
                <a:stretch>
                  <a:fillRect l="-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996ECCB-7A29-CC22-BFE4-DCC0DC371BDD}"/>
              </a:ext>
            </a:extLst>
          </p:cNvPr>
          <p:cNvSpPr/>
          <p:nvPr/>
        </p:nvSpPr>
        <p:spPr>
          <a:xfrm>
            <a:off x="4957630" y="2695176"/>
            <a:ext cx="1066800" cy="303958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18F7BC0-D629-0ACD-51D1-61F003A085B9}"/>
              </a:ext>
            </a:extLst>
          </p:cNvPr>
          <p:cNvSpPr/>
          <p:nvPr/>
        </p:nvSpPr>
        <p:spPr>
          <a:xfrm>
            <a:off x="6324600" y="2695176"/>
            <a:ext cx="11430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B9EC950-EB08-DAEA-96F2-88953DAE975C}"/>
              </a:ext>
            </a:extLst>
          </p:cNvPr>
          <p:cNvSpPr/>
          <p:nvPr/>
        </p:nvSpPr>
        <p:spPr>
          <a:xfrm>
            <a:off x="6096000" y="3614970"/>
            <a:ext cx="11430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8C6552A-1313-6B6C-2235-909B2A3E4D79}"/>
              </a:ext>
            </a:extLst>
          </p:cNvPr>
          <p:cNvSpPr/>
          <p:nvPr/>
        </p:nvSpPr>
        <p:spPr>
          <a:xfrm>
            <a:off x="7467600" y="3657600"/>
            <a:ext cx="11430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350C175-D847-051D-9931-720D5B62C355}"/>
              </a:ext>
            </a:extLst>
          </p:cNvPr>
          <p:cNvSpPr/>
          <p:nvPr/>
        </p:nvSpPr>
        <p:spPr>
          <a:xfrm>
            <a:off x="4876800" y="3676679"/>
            <a:ext cx="9906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0C1218C-A13A-121A-5F26-999FEB75EE13}"/>
              </a:ext>
            </a:extLst>
          </p:cNvPr>
          <p:cNvSpPr/>
          <p:nvPr/>
        </p:nvSpPr>
        <p:spPr>
          <a:xfrm>
            <a:off x="5181600" y="4566754"/>
            <a:ext cx="990600" cy="304800"/>
          </a:xfrm>
          <a:prstGeom prst="roundRect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76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267FEE4-7B5D-4AEA-E2CE-C31D32D0149C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Rapid Transition to Collinear Limit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568227D-7625-7170-C20C-6D4F07B93B6B}"/>
                  </a:ext>
                </a:extLst>
              </p:cNvPr>
              <p:cNvSpPr txBox="1"/>
              <p:nvPr/>
            </p:nvSpPr>
            <p:spPr>
              <a:xfrm>
                <a:off x="1109330" y="1333500"/>
                <a:ext cx="7239000" cy="4573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Can do  series expansion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z="2000" dirty="0"/>
                  <a:t>  in 1/z as long as:</a:t>
                </a:r>
              </a:p>
              <a:p>
                <a:endParaRPr lang="en-US" sz="2000" dirty="0"/>
              </a:p>
              <a:p>
                <a:pPr algn="ctr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⋧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1                      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func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⋧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000" dirty="0"/>
                  <a:t> </a:t>
                </a:r>
              </a:p>
              <a:p>
                <a:pPr algn="ctr"/>
                <a:endParaRPr lang="en-US" sz="2000" dirty="0"/>
              </a:p>
              <a:p>
                <a:r>
                  <a:rPr lang="en-US" sz="2000" dirty="0"/>
                  <a:t>For distances of </a:t>
                </a:r>
                <a:r>
                  <a:rPr lang="en-US" sz="2000" i="1" dirty="0"/>
                  <a:t>z</a:t>
                </a:r>
                <a:r>
                  <a:rPr lang="en-US" sz="2000" dirty="0"/>
                  <a:t> ~ 35 </a:t>
                </a:r>
                <a:r>
                  <a:rPr lang="en-US" sz="2000" i="1" dirty="0" err="1"/>
                  <a:t>Mpc</a:t>
                </a:r>
                <a:endParaRPr lang="en-US" dirty="0">
                  <a:highlight>
                    <a:srgbClr val="FDBF42"/>
                  </a:highlight>
                </a:endParaRP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Exact solution only required for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⋦0.00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000" dirty="0"/>
                  <a:t>   </a:t>
                </a:r>
              </a:p>
              <a:p>
                <a:pPr lvl="1">
                  <a:buClr>
                    <a:schemeClr val="accent3"/>
                  </a:buClr>
                </a:pPr>
                <a:endParaRPr lang="en-US" sz="2000" dirty="0"/>
              </a:p>
              <a:p>
                <a:r>
                  <a:rPr lang="en-US" sz="2000" dirty="0"/>
                  <a:t>Not fundamental feature</a:t>
                </a:r>
                <a:endParaRPr lang="en-US" dirty="0">
                  <a:highlight>
                    <a:srgbClr val="FDBF42"/>
                  </a:highlight>
                </a:endParaRPr>
              </a:p>
              <a:p>
                <a:pPr marL="800100" lvl="1" indent="-342900">
                  <a:buClr>
                    <a:schemeClr val="accent3"/>
                  </a:buClr>
                  <a:buBlip>
                    <a:blip r:embed="rId2"/>
                  </a:buBlip>
                </a:pPr>
                <a:r>
                  <a:rPr lang="en-US" sz="2000" dirty="0"/>
                  <a:t>C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ollinear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region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larger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for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much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smaller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z</m:t>
                    </m:r>
                  </m:oMath>
                </a14:m>
                <a:endParaRPr lang="en-US" sz="2000" dirty="0"/>
              </a:p>
              <a:p>
                <a:endParaRPr lang="en-US" sz="2000" dirty="0"/>
              </a:p>
              <a:p>
                <a:r>
                  <a:rPr lang="en-US" sz="2000" dirty="0"/>
                  <a:t>Only solution given here will give correct collinear limit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Resonance behavior in collinear limit   ~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568227D-7625-7170-C20C-6D4F07B93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330" y="1333500"/>
                <a:ext cx="7239000" cy="4573688"/>
              </a:xfrm>
              <a:prstGeom prst="rect">
                <a:avLst/>
              </a:prstGeom>
              <a:blipFill>
                <a:blip r:embed="rId3"/>
                <a:stretch>
                  <a:fillRect l="-927" t="-800" b="-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022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63A623B-4207-16E4-B7CD-1373C9355AAB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Quick Overview of Physical Implications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3A3D27F-2D43-0F40-F595-C5BB5223EDF2}"/>
                  </a:ext>
                </a:extLst>
              </p:cNvPr>
              <p:cNvSpPr txBox="1"/>
              <p:nvPr/>
            </p:nvSpPr>
            <p:spPr>
              <a:xfrm>
                <a:off x="1066800" y="1219200"/>
                <a:ext cx="7543800" cy="5213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2000" dirty="0"/>
                  <a:t>Away from collinear region, results agree with results for plane GWs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𝒜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𝒜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increase in # density of scalar particles moving in </a:t>
                </a:r>
                <a:r>
                  <a:rPr lang="en-US" sz="2000" dirty="0" err="1"/>
                  <a:t>dir’n</a:t>
                </a:r>
                <a:r>
                  <a:rPr lang="en-US" sz="2000" dirty="0"/>
                  <a:t> of GW: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GW’s do </a:t>
                </a:r>
                <a:r>
                  <a:rPr lang="en-US" sz="2000" u="sng" dirty="0"/>
                  <a:t>not </a:t>
                </a:r>
                <a:r>
                  <a:rPr lang="en-US" sz="2000" dirty="0"/>
                  <a:t>create scalar particles in vacuum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interaction with “cosmic scalar background” </a:t>
                </a:r>
              </a:p>
              <a:p>
                <a:pPr lvl="1"/>
                <a:endParaRPr lang="en-US" sz="2000" dirty="0"/>
              </a:p>
              <a:p>
                <a:pPr marL="342900" indent="-342900">
                  <a:buAutoNum type="arabicPeriod" startAt="2"/>
                </a:pPr>
                <a:r>
                  <a:rPr lang="en-US" sz="2000" dirty="0"/>
                  <a:t>Solution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consistent with Morales &amp; Dasgupta for plane GWs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up to order h, no effect in collinear limit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sinusoidal oscillations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US" sz="2000" dirty="0"/>
                  <a:t>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dirty="0"/>
                  <a:t>  in time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relative amplitude ~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−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lvl="2"/>
                <a:endParaRPr lang="en-US" sz="2000" dirty="0"/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US" sz="2000" dirty="0"/>
                  <a:t>Resonance behavior requires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Very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000" dirty="0"/>
                  <a:t>  or very small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3A3D27F-2D43-0F40-F595-C5BB5223E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1219200"/>
                <a:ext cx="7543800" cy="5213158"/>
              </a:xfrm>
              <a:prstGeom prst="rect">
                <a:avLst/>
              </a:prstGeom>
              <a:blipFill>
                <a:blip r:embed="rId2"/>
                <a:stretch>
                  <a:fillRect l="-889" t="-819" r="-565" b="-11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2477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FF33A-A216-D295-C54B-E9E78DA68F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C6D6A-1B54-D305-7EC0-EC185C84C3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Gravitational waves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Klein-Gordon in curved 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Gravitational wave model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Plane gravitational waves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GWs with spatially dependent amplitude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Collinear, special noncollinear, </a:t>
            </a:r>
            <a:r>
              <a:rPr lang="en-US" sz="2000"/>
              <a:t>general noncollinear </a:t>
            </a:r>
            <a:r>
              <a:rPr lang="en-US" sz="2000" dirty="0"/>
              <a:t>cases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Quick Overview of Physical Implications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Conclusions and Future Research</a:t>
            </a:r>
          </a:p>
        </p:txBody>
      </p:sp>
    </p:spTree>
    <p:extLst>
      <p:ext uri="{BB962C8B-B14F-4D97-AF65-F5344CB8AC3E}">
        <p14:creationId xmlns:p14="http://schemas.microsoft.com/office/powerpoint/2010/main" val="3443609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D51A591-CE93-4B33-23EB-0E68CBE6342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01270" cy="7239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Conclusions and Future Directions</a:t>
            </a:r>
          </a:p>
          <a:p>
            <a:pPr marL="0" indent="0">
              <a:buNone/>
            </a:pPr>
            <a:br>
              <a:rPr lang="en-US" sz="3600" dirty="0"/>
            </a:br>
            <a:endParaRPr lang="en-US" sz="36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E7F618-93EA-5D41-A422-8B30079BFAF4}"/>
              </a:ext>
            </a:extLst>
          </p:cNvPr>
          <p:cNvSpPr txBox="1"/>
          <p:nvPr/>
        </p:nvSpPr>
        <p:spPr>
          <a:xfrm>
            <a:off x="984285" y="1066800"/>
            <a:ext cx="74806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Solved massless KG eq’n in spacetime background of GW with spatially dependent amplitude</a:t>
            </a:r>
          </a:p>
          <a:p>
            <a:endParaRPr lang="en-US" sz="2000" dirty="0"/>
          </a:p>
          <a:p>
            <a:r>
              <a:rPr lang="en-US" sz="2000" dirty="0"/>
              <a:t>Away from collinear limit,  results agree with analyses for plane GWs</a:t>
            </a:r>
          </a:p>
          <a:p>
            <a:endParaRPr lang="en-US" sz="2000" dirty="0"/>
          </a:p>
          <a:p>
            <a:r>
              <a:rPr lang="en-US" sz="2000" dirty="0"/>
              <a:t>Unexpected: rapid change in form of </a:t>
            </a:r>
            <a:r>
              <a:rPr lang="en-US" sz="2000" dirty="0" err="1"/>
              <a:t>sol’n</a:t>
            </a:r>
            <a:r>
              <a:rPr lang="en-US" sz="2000" dirty="0"/>
              <a:t> as approach collinear limit</a:t>
            </a:r>
            <a:endParaRPr lang="en-US" dirty="0">
              <a:highlight>
                <a:srgbClr val="FDBF42"/>
              </a:highlight>
            </a:endParaRPr>
          </a:p>
          <a:p>
            <a:pPr marL="800100" lvl="1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Resonance behavior in collinear limit</a:t>
            </a:r>
          </a:p>
          <a:p>
            <a:pPr marL="1257300" lvl="2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unlikely to lead to observable signal</a:t>
            </a:r>
          </a:p>
          <a:p>
            <a:pPr marL="1257300" lvl="2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But: more surprises out there?</a:t>
            </a:r>
          </a:p>
          <a:p>
            <a:pPr>
              <a:buClr>
                <a:schemeClr val="accent3"/>
              </a:buClr>
            </a:pPr>
            <a:endParaRPr lang="en-US" sz="2000" dirty="0"/>
          </a:p>
          <a:p>
            <a:pPr>
              <a:buClr>
                <a:schemeClr val="accent3"/>
              </a:buClr>
            </a:pPr>
            <a:r>
              <a:rPr lang="en-US" sz="2000" dirty="0"/>
              <a:t>Predict both oscillating and time-independent effects on scalar   </a:t>
            </a:r>
          </a:p>
          <a:p>
            <a:pPr>
              <a:buClr>
                <a:schemeClr val="accent3"/>
              </a:buClr>
            </a:pPr>
            <a:r>
              <a:rPr lang="en-US" sz="2000" dirty="0"/>
              <a:t>             particle densities</a:t>
            </a:r>
          </a:p>
          <a:p>
            <a:endParaRPr lang="en-US" sz="2000" dirty="0"/>
          </a:p>
          <a:p>
            <a:r>
              <a:rPr lang="en-US" sz="2000" u="sng" dirty="0"/>
              <a:t>Future Directions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 dependence of GW pulse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Fermion and EM fields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Better model for background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Beyond linearized GW model</a:t>
            </a:r>
          </a:p>
        </p:txBody>
      </p:sp>
    </p:spTree>
    <p:extLst>
      <p:ext uri="{BB962C8B-B14F-4D97-AF65-F5344CB8AC3E}">
        <p14:creationId xmlns:p14="http://schemas.microsoft.com/office/powerpoint/2010/main" val="2698392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, font, handwriting, screenshot&#10;&#10;Description automatically generated">
            <a:extLst>
              <a:ext uri="{FF2B5EF4-FFF2-40B4-BE49-F238E27FC236}">
                <a16:creationId xmlns:a16="http://schemas.microsoft.com/office/drawing/2014/main" id="{98BDE0DC-3B9B-D22A-55E4-4AB85F9059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839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FF33A-A216-D295-C54B-E9E78DA68F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Gravitational Waves (GWs)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0C6D6A-1B54-D305-7EC0-EC185C84C3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800" y="1447800"/>
            <a:ext cx="7848600" cy="4495800"/>
          </a:xfrm>
        </p:spPr>
        <p:txBody>
          <a:bodyPr/>
          <a:lstStyle/>
          <a:p>
            <a:r>
              <a:rPr lang="en-US" sz="2000" dirty="0"/>
              <a:t>History: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Predicted by Einstein in 1916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Indirect Evidence: Taylor, Weisberg (1982)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First direct observation:</a:t>
            </a:r>
          </a:p>
          <a:p>
            <a:pPr marL="1085850" lvl="1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GW150914, B.P. Abbott </a:t>
            </a:r>
            <a:r>
              <a:rPr lang="en-US" sz="2000" i="1" dirty="0"/>
              <a:t>et al </a:t>
            </a:r>
            <a:r>
              <a:rPr lang="en-US" sz="2000" dirty="0"/>
              <a:t>(2016)</a:t>
            </a:r>
          </a:p>
          <a:p>
            <a:pPr lvl="1" indent="0">
              <a:buClr>
                <a:schemeClr val="accent3"/>
              </a:buClr>
              <a:buNone/>
            </a:pPr>
            <a:endParaRPr lang="en-US" sz="2000" dirty="0">
              <a:highlight>
                <a:srgbClr val="F7B830"/>
              </a:highlight>
            </a:endParaRPr>
          </a:p>
          <a:p>
            <a:pPr>
              <a:buClr>
                <a:schemeClr val="accent3"/>
              </a:buClr>
            </a:pPr>
            <a:r>
              <a:rPr lang="en-US" sz="2000" dirty="0">
                <a:highlight>
                  <a:srgbClr val="F7B830"/>
                </a:highlight>
              </a:rPr>
              <a:t>Question:</a:t>
            </a:r>
            <a:r>
              <a:rPr lang="en-US" sz="2000" dirty="0"/>
              <a:t> What effect do GWs have on propagation on other phys. fields?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Observable signals?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r>
              <a:rPr lang="en-US" sz="2000" dirty="0"/>
              <a:t>Energy loss of GW?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endParaRPr lang="en-US" sz="2000" dirty="0"/>
          </a:p>
          <a:p>
            <a:pPr>
              <a:buClr>
                <a:schemeClr val="accent3"/>
              </a:buClr>
            </a:pPr>
            <a:r>
              <a:rPr lang="en-US" sz="2000" dirty="0"/>
              <a:t>Study simplest form of interaction</a:t>
            </a:r>
          </a:p>
          <a:p>
            <a:pPr marL="342900" indent="-342900">
              <a:buClr>
                <a:schemeClr val="accent3"/>
              </a:buClr>
              <a:buBlip>
                <a:blip r:embed="rId2"/>
              </a:buBlip>
            </a:pPr>
            <a:endParaRPr lang="en-US" sz="2000" dirty="0"/>
          </a:p>
          <a:p>
            <a:pPr marL="1200150" lvl="1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Clr>
                <a:schemeClr val="accent3"/>
              </a:buClr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116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FF33A-A216-D295-C54B-E9E78DA68F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6930" y="495300"/>
            <a:ext cx="7543800" cy="838200"/>
          </a:xfrm>
        </p:spPr>
        <p:txBody>
          <a:bodyPr/>
          <a:lstStyle/>
          <a:p>
            <a:r>
              <a:rPr lang="en-US" sz="3200" dirty="0"/>
              <a:t>Klein-Gordon Eq’n in Curved Spacetime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E0C6D6A-1B54-D305-7EC0-EC185C84C37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685800" y="1447800"/>
                <a:ext cx="7848600" cy="4724400"/>
              </a:xfrm>
            </p:spPr>
            <p:txBody>
              <a:bodyPr/>
              <a:lstStyle/>
              <a:p>
                <a:r>
                  <a:rPr lang="en-US" sz="2000" dirty="0"/>
                  <a:t>Massless KG eq’n in curved spacetime</a:t>
                </a:r>
                <a:r>
                  <a:rPr lang="en-US" sz="2000" baseline="30000" dirty="0"/>
                  <a:t>1</a:t>
                </a:r>
                <a:r>
                  <a:rPr lang="en-US" sz="2000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𝜇𝜐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</m:sub>
                          </m:sSub>
                        </m:e>
                      </m:d>
                      <m:r>
                        <m:rPr>
                          <m:sty m:val="p"/>
                        </m:rPr>
                        <a:rPr lang="el-G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1800" dirty="0"/>
                  <a:t>In flat space:</a:t>
                </a:r>
              </a:p>
              <a:p>
                <a:pPr>
                  <a:buClr>
                    <a:schemeClr val="accent3"/>
                  </a:buClr>
                </a:pPr>
                <a:endParaRPr lang="en-US" sz="1800" dirty="0"/>
              </a:p>
              <a:p>
                <a:pPr algn="ctr">
                  <a:buClr>
                    <a:schemeClr val="accent3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800" dirty="0"/>
                            <m:t>− 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m:rPr>
                              <m:nor/>
                            </m:rPr>
                            <a:rPr lang="en-US" sz="1800" dirty="0"/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m:rPr>
                          <m:sty m:val="p"/>
                        </m:rPr>
                        <a:rPr lang="el-GR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0                        </m:t>
                      </m:r>
                      <m:r>
                        <m:rPr>
                          <m:sty m:val="p"/>
                        </m:rPr>
                        <a:rPr lang="el-GR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p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  <a:p>
                <a:pPr algn="ctr">
                  <a:buClr>
                    <a:schemeClr val="accent3"/>
                  </a:buClr>
                </a:pPr>
                <a:endParaRPr lang="en-US" sz="1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1800" dirty="0"/>
                  <a:t>Light cone </a:t>
                </a:r>
                <a:r>
                  <a:rPr lang="en-US" sz="1800" dirty="0" err="1"/>
                  <a:t>coord’s</a:t>
                </a:r>
                <a:r>
                  <a:rPr lang="en-US" sz="1800" dirty="0"/>
                  <a:t>: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endParaRPr lang="en-US" sz="1800" dirty="0"/>
              </a:p>
              <a:p>
                <a:pPr algn="ctr">
                  <a:buClr>
                    <a:schemeClr val="accent3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(+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di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US" sz="1800" b="0" i="0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800" b="0" i="0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      &amp;      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(−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di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p>
                          <m:r>
                            <a:rPr lang="en-US" sz="180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180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/>
              </a:p>
              <a:p>
                <a:pPr>
                  <a:buClr>
                    <a:schemeClr val="accent3"/>
                  </a:buClr>
                </a:pPr>
                <a:endParaRPr lang="en-US" sz="1800" dirty="0"/>
              </a:p>
              <a:p>
                <a:pPr algn="ctr">
                  <a:buClr>
                    <a:schemeClr val="accent3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800" dirty="0"/>
                            <m:t>− </m:t>
                          </m:r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m:rPr>
                              <m:nor/>
                            </m:rPr>
                            <a:rPr lang="en-US" sz="1800" dirty="0"/>
                            <m:t> 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m:rPr>
                          <m:sty m:val="p"/>
                        </m:rPr>
                        <a:rPr lang="el-GR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       &amp;     −4</m:t>
                      </m:r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i="1" dirty="0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nor/>
                        </m:rPr>
                        <a:rPr lang="en-US" sz="1800" dirty="0"/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  <a:p>
                <a:pPr algn="ctr">
                  <a:buClr>
                    <a:schemeClr val="accent3"/>
                  </a:buClr>
                </a:pPr>
                <a:endParaRPr lang="en-US" sz="1800" dirty="0"/>
              </a:p>
              <a:p>
                <a:pPr algn="ctr">
                  <a:buClr>
                    <a:schemeClr val="accent3"/>
                  </a:buClr>
                </a:pPr>
                <a:endParaRPr lang="en-US" sz="1800" dirty="0"/>
              </a:p>
              <a:p>
                <a:pPr>
                  <a:buClr>
                    <a:schemeClr val="accent3"/>
                  </a:buClr>
                </a:pPr>
                <a:r>
                  <a:rPr lang="en-US" sz="1400" dirty="0"/>
                  <a:t>      1. </a:t>
                </a:r>
                <a:r>
                  <a:rPr lang="en-US" sz="1400" i="1" dirty="0"/>
                  <a:t>Quantum fields in curved space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Birrell</a:t>
                </a:r>
                <a:r>
                  <a:rPr lang="en-US" sz="1400" dirty="0"/>
                  <a:t> &amp; Davies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E0C6D6A-1B54-D305-7EC0-EC185C84C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685800" y="1447800"/>
                <a:ext cx="7848600" cy="4724400"/>
              </a:xfrm>
              <a:blipFill>
                <a:blip r:embed="rId4"/>
                <a:stretch>
                  <a:fillRect l="-855" t="-774" b="-7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1651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FF33A-A216-D295-C54B-E9E78DA68F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6930" y="495300"/>
            <a:ext cx="7543800" cy="723900"/>
          </a:xfrm>
        </p:spPr>
        <p:txBody>
          <a:bodyPr/>
          <a:lstStyle/>
          <a:p>
            <a:r>
              <a:rPr lang="en-US" sz="2800" dirty="0"/>
              <a:t>Gravitational Wave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E0C6D6A-1B54-D305-7EC0-EC185C84C37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1143000" y="1066800"/>
                <a:ext cx="7848600" cy="4572001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/>
                  <a:t>+-polarized GW travelling in </a:t>
                </a:r>
                <a:r>
                  <a:rPr lang="en-US" sz="2000" i="1" dirty="0"/>
                  <a:t>z</a:t>
                </a:r>
                <a:r>
                  <a:rPr lang="en-US" sz="2000" dirty="0"/>
                  <a:t>-</a:t>
                </a:r>
                <a:r>
                  <a:rPr lang="en-US" sz="2000" dirty="0" err="1"/>
                  <a:t>dir’n</a:t>
                </a:r>
                <a:r>
                  <a:rPr lang="en-US" sz="2000" dirty="0"/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  <a:p>
                <a:pPr marL="1085850" lvl="1" indent="-342900">
                  <a:lnSpc>
                    <a:spcPct val="150000"/>
                  </a:lnSpc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2000" dirty="0"/>
                  <a:t>in TT gauge             valid at any pt. around GW source</a:t>
                </a:r>
                <a:r>
                  <a:rPr lang="en-US" sz="2000" baseline="30000" dirty="0"/>
                  <a:t>2</a:t>
                </a:r>
                <a:endParaRPr lang="en-US" sz="2000" dirty="0"/>
              </a:p>
              <a:p>
                <a:pPr>
                  <a:lnSpc>
                    <a:spcPct val="150000"/>
                  </a:lnSpc>
                </a:pPr>
                <a:r>
                  <a:rPr lang="en-US" sz="2000" dirty="0"/>
                  <a:t>In light cone </a:t>
                </a:r>
                <a:r>
                  <a:rPr lang="en-US" sz="2000" dirty="0" err="1"/>
                  <a:t>coord’s</a:t>
                </a:r>
                <a:r>
                  <a:rPr lang="en-US" sz="2000" dirty="0"/>
                  <a:t>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𝑑𝑢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𝑑𝑣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d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800" i="1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  <a:p>
                <a:pPr>
                  <a:lnSpc>
                    <a:spcPct val="150000"/>
                  </a:lnSpc>
                </a:pPr>
                <a:r>
                  <a:rPr lang="en-US" sz="1800" dirty="0"/>
                  <a:t>Solution to linearized Einstein eq’n:</a:t>
                </a:r>
                <a:br>
                  <a:rPr lang="en-US" sz="18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            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sSup>
                        <m:s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𝑢</m:t>
                          </m:r>
                        </m:sup>
                      </m:sSup>
                    </m:oMath>
                  </m:oMathPara>
                </a14:m>
                <a:endParaRPr lang="en-US" sz="1800" dirty="0"/>
              </a:p>
              <a:p>
                <a:pPr lvl="1" indent="0">
                  <a:lnSpc>
                    <a:spcPct val="150000"/>
                  </a:lnSpc>
                  <a:buClr>
                    <a:schemeClr val="accent3"/>
                  </a:buClr>
                  <a:buNone/>
                </a:pPr>
                <a:endParaRPr lang="en-US" sz="2000" dirty="0"/>
              </a:p>
              <a:p>
                <a:pPr lvl="1" indent="0">
                  <a:buClr>
                    <a:schemeClr val="accent3"/>
                  </a:buClr>
                  <a:buNone/>
                </a:pPr>
                <a:r>
                  <a:rPr lang="en-US" sz="2000" dirty="0"/>
                  <a:t>                         </a:t>
                </a:r>
              </a:p>
              <a:p>
                <a:pPr lvl="1" indent="0">
                  <a:buClr>
                    <a:schemeClr val="accent3"/>
                  </a:buClr>
                  <a:buNone/>
                </a:pPr>
                <a:r>
                  <a:rPr lang="en-US" sz="2000" dirty="0"/>
                  <a:t>  Strain:  measure of relative expansion/compression of lengths</a:t>
                </a:r>
              </a:p>
              <a:p>
                <a:pPr algn="ctr">
                  <a:buClr>
                    <a:schemeClr val="accent3"/>
                  </a:buClr>
                </a:pPr>
                <a:endParaRPr lang="en-US" sz="2000" dirty="0"/>
              </a:p>
              <a:p>
                <a:pPr>
                  <a:buClr>
                    <a:schemeClr val="accent3"/>
                  </a:buClr>
                </a:pPr>
                <a:r>
                  <a:rPr lang="en-US" sz="1400" dirty="0"/>
                  <a:t>  2. </a:t>
                </a:r>
                <a:r>
                  <a:rPr lang="en-US" sz="1400" i="1" dirty="0"/>
                  <a:t>A First Course in General Relativity</a:t>
                </a:r>
                <a:r>
                  <a:rPr lang="en-US" sz="1400" dirty="0"/>
                  <a:t>, Schutz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E0C6D6A-1B54-D305-7EC0-EC185C84C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1143000" y="1066800"/>
                <a:ext cx="7848600" cy="4572001"/>
              </a:xfrm>
              <a:blipFill>
                <a:blip r:embed="rId4"/>
                <a:stretch>
                  <a:fillRect l="-855" b="-14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Arrow: Right 1">
            <a:extLst>
              <a:ext uri="{FF2B5EF4-FFF2-40B4-BE49-F238E27FC236}">
                <a16:creationId xmlns:a16="http://schemas.microsoft.com/office/drawing/2014/main" id="{20E260CE-84CC-2B64-CED4-752EBC4F6058}"/>
              </a:ext>
            </a:extLst>
          </p:cNvPr>
          <p:cNvSpPr/>
          <p:nvPr/>
        </p:nvSpPr>
        <p:spPr>
          <a:xfrm>
            <a:off x="3653290" y="2208252"/>
            <a:ext cx="381000" cy="228600"/>
          </a:xfrm>
          <a:prstGeom prst="rightArrow">
            <a:avLst/>
          </a:prstGeom>
          <a:solidFill>
            <a:srgbClr val="01416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7F98D07-1A3A-8635-2CBF-135A510A5E11}"/>
              </a:ext>
            </a:extLst>
          </p:cNvPr>
          <p:cNvSpPr/>
          <p:nvPr/>
        </p:nvSpPr>
        <p:spPr>
          <a:xfrm>
            <a:off x="3519514" y="3904573"/>
            <a:ext cx="723028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D96DBF-78B1-65C7-67F3-6D3F6D922A9E}"/>
              </a:ext>
            </a:extLst>
          </p:cNvPr>
          <p:cNvSpPr/>
          <p:nvPr/>
        </p:nvSpPr>
        <p:spPr>
          <a:xfrm>
            <a:off x="6725320" y="3895627"/>
            <a:ext cx="723028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2C7810-BF3A-20C9-662D-2FE4D27513A7}"/>
              </a:ext>
            </a:extLst>
          </p:cNvPr>
          <p:cNvSpPr txBox="1"/>
          <p:nvPr/>
        </p:nvSpPr>
        <p:spPr>
          <a:xfrm>
            <a:off x="3895464" y="4704144"/>
            <a:ext cx="2176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Gravitational Strain</a:t>
            </a:r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1CCC6AB5-1418-5AA0-6AB5-FF434FF9EEA8}"/>
              </a:ext>
            </a:extLst>
          </p:cNvPr>
          <p:cNvSpPr/>
          <p:nvPr/>
        </p:nvSpPr>
        <p:spPr>
          <a:xfrm rot="16200000">
            <a:off x="3421642" y="4499393"/>
            <a:ext cx="463296" cy="48463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7ED41261-1D3D-13F3-72DA-67A7ACF7119C}"/>
              </a:ext>
            </a:extLst>
          </p:cNvPr>
          <p:cNvSpPr/>
          <p:nvPr/>
        </p:nvSpPr>
        <p:spPr>
          <a:xfrm rot="16200000" flipV="1">
            <a:off x="6102812" y="4292655"/>
            <a:ext cx="463296" cy="781720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0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FF33A-A216-D295-C54B-E9E78DA68F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6930" y="495300"/>
            <a:ext cx="7543800" cy="723900"/>
          </a:xfrm>
        </p:spPr>
        <p:txBody>
          <a:bodyPr/>
          <a:lstStyle/>
          <a:p>
            <a:r>
              <a:rPr lang="en-US" sz="2800" dirty="0"/>
              <a:t>Scalar Wave Vector Relative to GW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E0C6D6A-1B54-D305-7EC0-EC185C84C379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685800" y="1295400"/>
                <a:ext cx="7848600" cy="5181600"/>
              </a:xfrm>
            </p:spPr>
            <p:txBody>
              <a:bodyPr/>
              <a:lstStyle/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Wave vector comp’s relative to </a:t>
                </a:r>
                <a:r>
                  <a:rPr lang="en-US" sz="2000" dirty="0" err="1"/>
                  <a:t>dir’n</a:t>
                </a:r>
                <a:r>
                  <a:rPr lang="en-US" sz="2000" dirty="0"/>
                  <a:t> of GW propagation, </a:t>
                </a:r>
                <a:r>
                  <a:rPr lang="en-US" sz="2000" i="1" dirty="0"/>
                  <a:t>z</a:t>
                </a:r>
                <a:r>
                  <a:rPr lang="en-US" sz="2000" dirty="0"/>
                  <a:t>-</a:t>
                </a:r>
                <a:r>
                  <a:rPr lang="en-US" sz="2000" dirty="0" err="1"/>
                  <a:t>dir’n</a:t>
                </a:r>
                <a:endParaRPr lang="en-US" sz="2000" dirty="0"/>
              </a:p>
              <a:p>
                <a:pPr>
                  <a:buClr>
                    <a:schemeClr val="accent3"/>
                  </a:buClr>
                </a:pPr>
                <a:br>
                  <a:rPr lang="en-US" sz="2000" dirty="0"/>
                </a:b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func>
                      <m:func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func>
                          <m:func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func>
                              <m:func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  <m:func>
                                  <m:func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</m:func>
                              </m:e>
                            </m:func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           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func>
                              <m:funcPr>
                                <m:ctrlP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8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cos</m:t>
                                </m:r>
                              </m:fName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func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e>
                        </m:func>
                      </m:e>
                    </m:func>
                  </m:oMath>
                </a14:m>
                <a:endParaRPr lang="en-US" sz="1800" dirty="0"/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	</a:t>
                </a:r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         or:</a:t>
                </a:r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800" dirty="0"/>
              </a:p>
              <a:p>
                <a:pPr>
                  <a:buClr>
                    <a:schemeClr val="accent3"/>
                  </a:buClr>
                </a:pPr>
                <a:endParaRPr lang="en-US" sz="2000" dirty="0"/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Collinear limit: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/>
                  <a:t>    or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000" dirty="0"/>
              </a:p>
              <a:p>
                <a:pPr>
                  <a:buClr>
                    <a:schemeClr val="accent3"/>
                  </a:buClr>
                </a:pPr>
                <a:endParaRPr lang="en-US" sz="2000" dirty="0"/>
              </a:p>
              <a:p>
                <a:pPr>
                  <a:buClr>
                    <a:schemeClr val="accent3"/>
                  </a:buClr>
                </a:pPr>
                <a:r>
                  <a:rPr lang="en-US" sz="2000" dirty="0"/>
                  <a:t>Important Limit for later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/>
                      <m:t>: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2000" dirty="0"/>
              </a:p>
              <a:p>
                <a:pPr>
                  <a:buClr>
                    <a:schemeClr val="accent3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200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lim>
                          </m:limLow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fName>
                        <m:e>
                          <m:f>
                            <m:fPr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=− 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sz="2000" dirty="0"/>
              </a:p>
              <a:p>
                <a:pPr algn="ctr">
                  <a:buClr>
                    <a:schemeClr val="accent3"/>
                  </a:buClr>
                </a:pPr>
                <a:endParaRPr lang="en-US" sz="2000" dirty="0"/>
              </a:p>
              <a:p>
                <a:pPr algn="ctr">
                  <a:buClr>
                    <a:schemeClr val="accent3"/>
                  </a:buClr>
                </a:pPr>
                <a:endParaRPr lang="en-US" sz="20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E0C6D6A-1B54-D305-7EC0-EC185C84C3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685800" y="1295400"/>
                <a:ext cx="7848600" cy="5181600"/>
              </a:xfrm>
              <a:blipFill>
                <a:blip r:embed="rId3"/>
                <a:stretch>
                  <a:fillRect l="-855" t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row: Up 5">
            <a:extLst>
              <a:ext uri="{FF2B5EF4-FFF2-40B4-BE49-F238E27FC236}">
                <a16:creationId xmlns:a16="http://schemas.microsoft.com/office/drawing/2014/main" id="{5E79F993-525F-63F0-CA7F-BDF98A271A5D}"/>
              </a:ext>
            </a:extLst>
          </p:cNvPr>
          <p:cNvSpPr/>
          <p:nvPr/>
        </p:nvSpPr>
        <p:spPr>
          <a:xfrm rot="1907321">
            <a:off x="7442464" y="2022438"/>
            <a:ext cx="54608" cy="2813123"/>
          </a:xfrm>
          <a:prstGeom prst="upArrow">
            <a:avLst>
              <a:gd name="adj1" fmla="val 50000"/>
              <a:gd name="adj2" fmla="val 10605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41BE95-D856-CD8A-746E-F227544D1ED5}"/>
              </a:ext>
            </a:extLst>
          </p:cNvPr>
          <p:cNvSpPr txBox="1"/>
          <p:nvPr/>
        </p:nvSpPr>
        <p:spPr>
          <a:xfrm>
            <a:off x="8200481" y="1984333"/>
            <a:ext cx="22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z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AAEF0A-0745-96B4-3A3F-15EA25503994}"/>
              </a:ext>
            </a:extLst>
          </p:cNvPr>
          <p:cNvSpPr/>
          <p:nvPr/>
        </p:nvSpPr>
        <p:spPr>
          <a:xfrm rot="1791369">
            <a:off x="7646678" y="2458028"/>
            <a:ext cx="731660" cy="218486"/>
          </a:xfrm>
          <a:prstGeom prst="ellipse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B396223B-D3A6-66B9-9B3D-D3642DC3E417}"/>
              </a:ext>
            </a:extLst>
          </p:cNvPr>
          <p:cNvSpPr/>
          <p:nvPr/>
        </p:nvSpPr>
        <p:spPr>
          <a:xfrm rot="3977583">
            <a:off x="7962982" y="2602204"/>
            <a:ext cx="117041" cy="579618"/>
          </a:xfrm>
          <a:prstGeom prst="upArrow">
            <a:avLst>
              <a:gd name="adj1" fmla="val 50000"/>
              <a:gd name="adj2" fmla="val 96266"/>
            </a:avLst>
          </a:prstGeom>
          <a:solidFill>
            <a:srgbClr val="FDBF42"/>
          </a:solidFill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459C4B-899C-43AA-B4A6-0372F4E7EF4B}"/>
                  </a:ext>
                </a:extLst>
              </p:cNvPr>
              <p:cNvSpPr txBox="1"/>
              <p:nvPr/>
            </p:nvSpPr>
            <p:spPr>
              <a:xfrm>
                <a:off x="8012508" y="2962214"/>
                <a:ext cx="186268" cy="3179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459C4B-899C-43AA-B4A6-0372F4E7E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2508" y="2962214"/>
                <a:ext cx="186268" cy="317972"/>
              </a:xfrm>
              <a:prstGeom prst="rect">
                <a:avLst/>
              </a:prstGeom>
              <a:blipFill>
                <a:blip r:embed="rId4"/>
                <a:stretch>
                  <a:fillRect l="-32258" r="-25806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row: Up 12">
            <a:extLst>
              <a:ext uri="{FF2B5EF4-FFF2-40B4-BE49-F238E27FC236}">
                <a16:creationId xmlns:a16="http://schemas.microsoft.com/office/drawing/2014/main" id="{D89A5FC1-F663-B2D6-EF91-0B51246635B6}"/>
              </a:ext>
            </a:extLst>
          </p:cNvPr>
          <p:cNvSpPr/>
          <p:nvPr/>
        </p:nvSpPr>
        <p:spPr>
          <a:xfrm rot="1880980">
            <a:off x="6904592" y="3738319"/>
            <a:ext cx="166946" cy="949840"/>
          </a:xfrm>
          <a:prstGeom prst="upArrow">
            <a:avLst>
              <a:gd name="adj1" fmla="val 50000"/>
              <a:gd name="adj2" fmla="val 106943"/>
            </a:avLst>
          </a:prstGeom>
          <a:solidFill>
            <a:srgbClr val="FDBF42"/>
          </a:solidFill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458A163-D407-5671-C667-12F94FADF7CF}"/>
                  </a:ext>
                </a:extLst>
              </p:cNvPr>
              <p:cNvSpPr txBox="1"/>
              <p:nvPr/>
            </p:nvSpPr>
            <p:spPr>
              <a:xfrm>
                <a:off x="6095999" y="3902181"/>
                <a:ext cx="918736" cy="4392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458A163-D407-5671-C667-12F94FADF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3902181"/>
                <a:ext cx="918736" cy="439223"/>
              </a:xfrm>
              <a:prstGeom prst="rect">
                <a:avLst/>
              </a:prstGeom>
              <a:blipFill>
                <a:blip r:embed="rId5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xplosion: 14 Points 16">
            <a:extLst>
              <a:ext uri="{FF2B5EF4-FFF2-40B4-BE49-F238E27FC236}">
                <a16:creationId xmlns:a16="http://schemas.microsoft.com/office/drawing/2014/main" id="{275AE5A4-734E-9038-4EC8-BA6196DDD132}"/>
              </a:ext>
            </a:extLst>
          </p:cNvPr>
          <p:cNvSpPr/>
          <p:nvPr/>
        </p:nvSpPr>
        <p:spPr>
          <a:xfrm rot="2047704">
            <a:off x="6153646" y="4557278"/>
            <a:ext cx="914400" cy="914400"/>
          </a:xfrm>
          <a:prstGeom prst="irregularSeal2">
            <a:avLst/>
          </a:prstGeom>
          <a:noFill/>
          <a:ln>
            <a:solidFill>
              <a:srgbClr val="FDBF4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5ACA81-A164-07DC-904E-7336B9EB5629}"/>
              </a:ext>
            </a:extLst>
          </p:cNvPr>
          <p:cNvSpPr txBox="1"/>
          <p:nvPr/>
        </p:nvSpPr>
        <p:spPr>
          <a:xfrm>
            <a:off x="6268625" y="4715156"/>
            <a:ext cx="685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25284"/>
                </a:solidFill>
              </a:rPr>
              <a:t>GW source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4BED41-B75E-DD6F-B9E8-1CFD33C28822}"/>
              </a:ext>
            </a:extLst>
          </p:cNvPr>
          <p:cNvSpPr txBox="1"/>
          <p:nvPr/>
        </p:nvSpPr>
        <p:spPr>
          <a:xfrm>
            <a:off x="7833894" y="2640558"/>
            <a:ext cx="27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θ</a:t>
            </a:r>
            <a:endParaRPr lang="en-US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EFCD4B-0B2D-A8D3-AA65-0AF3EF2856FF}"/>
              </a:ext>
            </a:extLst>
          </p:cNvPr>
          <p:cNvSpPr txBox="1"/>
          <p:nvPr/>
        </p:nvSpPr>
        <p:spPr>
          <a:xfrm>
            <a:off x="7398850" y="2263777"/>
            <a:ext cx="301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/>
              <a:t>φ</a:t>
            </a:r>
            <a:endParaRPr lang="en-US" sz="14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80F31AD-EC7E-A33B-B7AA-1081C61F2AB8}"/>
              </a:ext>
            </a:extLst>
          </p:cNvPr>
          <p:cNvGrpSpPr/>
          <p:nvPr/>
        </p:nvGrpSpPr>
        <p:grpSpPr>
          <a:xfrm>
            <a:off x="7661065" y="2516929"/>
            <a:ext cx="178560" cy="180360"/>
            <a:chOff x="7661065" y="2516929"/>
            <a:chExt cx="178560" cy="180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E5A9E20D-E6CF-F322-3D39-FBFA551E0F31}"/>
                    </a:ext>
                  </a:extLst>
                </p14:cNvPr>
                <p14:cNvContentPartPr/>
                <p14:nvPr/>
              </p14:nvContentPartPr>
              <p14:xfrm>
                <a:off x="7661065" y="2516929"/>
                <a:ext cx="164160" cy="1584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E5A9E20D-E6CF-F322-3D39-FBFA551E0F3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652065" y="2507929"/>
                  <a:ext cx="18180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BE3002C2-DA68-90A6-BE8E-6120290B38F8}"/>
                    </a:ext>
                  </a:extLst>
                </p14:cNvPr>
                <p14:cNvContentPartPr/>
                <p14:nvPr/>
              </p14:nvContentPartPr>
              <p14:xfrm>
                <a:off x="7810105" y="2625649"/>
                <a:ext cx="25920" cy="514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BE3002C2-DA68-90A6-BE8E-6120290B38F8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801465" y="2616649"/>
                  <a:ext cx="43560" cy="6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A070F76-B755-4E91-3B5B-BBC2A281F271}"/>
                    </a:ext>
                  </a:extLst>
                </p14:cNvPr>
                <p14:cNvContentPartPr/>
                <p14:nvPr/>
              </p14:nvContentPartPr>
              <p14:xfrm>
                <a:off x="7773025" y="2681809"/>
                <a:ext cx="66600" cy="1548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A070F76-B755-4E91-3B5B-BBC2A281F27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764025" y="2672809"/>
                  <a:ext cx="84240" cy="331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64782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71FD18-3CC3-C1ED-340B-5001B8F97414}"/>
                  </a:ext>
                </a:extLst>
              </p:cNvPr>
              <p:cNvSpPr txBox="1"/>
              <p:nvPr/>
            </p:nvSpPr>
            <p:spPr>
              <a:xfrm>
                <a:off x="2112550" y="3089153"/>
                <a:ext cx="4059650" cy="998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0" dirty="0"/>
                  <a:t>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b="0" dirty="0"/>
              </a:p>
              <a:p>
                <a:pPr algn="ctr"/>
                <a:r>
                  <a:rPr lang="en-US" b="0" dirty="0"/>
                  <a:t>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sup>
                    </m:sSup>
                  </m:oMath>
                </a14:m>
                <a:endParaRPr lang="en-US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71FD18-3CC3-C1ED-340B-5001B8F97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550" y="3089153"/>
                <a:ext cx="4059650" cy="998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Plane Gravitational Waves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63F968-A0ED-19F8-AD5E-D25EB34942E7}"/>
                  </a:ext>
                </a:extLst>
              </p:cNvPr>
              <p:cNvSpPr txBox="1"/>
              <p:nvPr/>
            </p:nvSpPr>
            <p:spPr>
              <a:xfrm>
                <a:off x="1198150" y="1120281"/>
                <a:ext cx="5715000" cy="1222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Jones, McDougall, Singleton (2017)</a:t>
                </a:r>
                <a:endParaRPr lang="en-US" sz="1600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dirty="0"/>
                  <a:t>Plane GW, </a:t>
                </a:r>
                <a:r>
                  <a:rPr lang="en-US" i="1" dirty="0"/>
                  <a:t>h</a:t>
                </a:r>
                <a:r>
                  <a:rPr lang="en-US" dirty="0"/>
                  <a:t>(</a:t>
                </a:r>
                <a:r>
                  <a:rPr lang="en-US" i="1" dirty="0" err="1"/>
                  <a:t>u,v</a:t>
                </a:r>
                <a:r>
                  <a:rPr lang="en-US" dirty="0"/>
                  <a:t>) ≡ </a:t>
                </a:r>
                <a:r>
                  <a:rPr lang="en-US" i="1" dirty="0"/>
                  <a:t>h     </a:t>
                </a:r>
                <a:r>
                  <a:rPr lang="en-US" dirty="0"/>
                  <a:t>(very good </a:t>
                </a:r>
                <a:r>
                  <a:rPr lang="en-US" dirty="0" err="1"/>
                  <a:t>approx’n</a:t>
                </a:r>
                <a:r>
                  <a:rPr lang="en-US" dirty="0"/>
                  <a:t>!)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dirty="0"/>
                  <a:t>Special case: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1800" dirty="0"/>
                  <a:t>KG-</a:t>
                </a:r>
                <a:r>
                  <a:rPr lang="en-US" dirty="0"/>
                  <a:t>equation: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63F968-A0ED-19F8-AD5E-D25EB3494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150" y="1120281"/>
                <a:ext cx="5715000" cy="1222258"/>
              </a:xfrm>
              <a:prstGeom prst="rect">
                <a:avLst/>
              </a:prstGeom>
              <a:blipFill>
                <a:blip r:embed="rId4"/>
                <a:stretch>
                  <a:fillRect l="-961" t="-3000" b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38CF3E-60B5-1C7C-A884-8BDC89F72752}"/>
                  </a:ext>
                </a:extLst>
              </p:cNvPr>
              <p:cNvSpPr txBox="1"/>
              <p:nvPr/>
            </p:nvSpPr>
            <p:spPr>
              <a:xfrm>
                <a:off x="1524000" y="2440266"/>
                <a:ext cx="5600700" cy="3186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38CF3E-60B5-1C7C-A884-8BDC89F72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2440266"/>
                <a:ext cx="5600700" cy="318677"/>
              </a:xfrm>
              <a:prstGeom prst="rect">
                <a:avLst/>
              </a:prstGeom>
              <a:blipFill>
                <a:blip r:embed="rId5"/>
                <a:stretch>
                  <a:fillRect l="-1415" b="-16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FCD0F26-3150-170D-EA5A-1235E202DA89}"/>
              </a:ext>
            </a:extLst>
          </p:cNvPr>
          <p:cNvSpPr txBox="1"/>
          <p:nvPr/>
        </p:nvSpPr>
        <p:spPr>
          <a:xfrm>
            <a:off x="1524000" y="302242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9615B4-75C6-3D7B-18CA-F44DFC8405C2}"/>
              </a:ext>
            </a:extLst>
          </p:cNvPr>
          <p:cNvSpPr txBox="1"/>
          <p:nvPr/>
        </p:nvSpPr>
        <p:spPr>
          <a:xfrm>
            <a:off x="990600" y="4191371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Exact Solution: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7313C-2C64-8DFA-AB41-748D7F3F20DB}"/>
                  </a:ext>
                </a:extLst>
              </p:cNvPr>
              <p:cNvSpPr txBox="1"/>
              <p:nvPr/>
            </p:nvSpPr>
            <p:spPr>
              <a:xfrm>
                <a:off x="1022596" y="4448732"/>
                <a:ext cx="8047331" cy="1583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𝒜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𝑖𝐴𝑢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𝑢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p>
                    </m:sSup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                          </a:t>
                </a:r>
              </a:p>
              <a:p>
                <a:r>
                  <a:rPr lang="en-US" b="0" dirty="0"/>
                  <a:t>      where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7313C-2C64-8DFA-AB41-748D7F3F2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596" y="4448732"/>
                <a:ext cx="8047331" cy="15837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327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Plane Gravitational Waves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7313C-2C64-8DFA-AB41-748D7F3F20DB}"/>
                  </a:ext>
                </a:extLst>
              </p:cNvPr>
              <p:cNvSpPr txBox="1"/>
              <p:nvPr/>
            </p:nvSpPr>
            <p:spPr>
              <a:xfrm>
                <a:off x="657116" y="2209800"/>
                <a:ext cx="7706918" cy="40574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</m:t>
                      </m:r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m:rPr>
                          <m:nor/>
                        </m:rPr>
                        <a:rPr lang="en-US" dirty="0"/>
                        <m:t>≈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𝒜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𝑖𝐴𝑢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                                            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𝑖𝑘𝑢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9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+16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+3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𝑖𝑘𝑢</m:t>
                            </m:r>
                          </m:sup>
                        </m:sSup>
                      </m:e>
                    </m:d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                         </a:t>
                </a:r>
              </a:p>
              <a:p>
                <a:r>
                  <a:rPr lang="en-US" dirty="0"/>
                  <a:t>Calculate time-averaged comp. of four-current in </a:t>
                </a:r>
                <a:r>
                  <a:rPr lang="en-US" i="1" dirty="0"/>
                  <a:t>u-</a:t>
                </a:r>
                <a:r>
                  <a:rPr lang="en-US" dirty="0" err="1"/>
                  <a:t>dir’n</a:t>
                </a:r>
                <a:r>
                  <a:rPr lang="en-US" dirty="0"/>
                  <a:t> up to order </a:t>
                </a:r>
                <a:r>
                  <a:rPr lang="en-US" i="1" dirty="0"/>
                  <a:t>h</a:t>
                </a:r>
                <a:r>
                  <a:rPr lang="en-US" i="1" baseline="30000" dirty="0"/>
                  <a:t>4</a:t>
                </a:r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𝒜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𝒜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                                  w</a:t>
                </a:r>
                <a:r>
                  <a:rPr lang="en-US" b="0" dirty="0"/>
                  <a:t>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 Observation:   scalar current in </a:t>
                </a:r>
                <a:r>
                  <a:rPr lang="en-US" dirty="0" err="1"/>
                  <a:t>dir’n</a:t>
                </a:r>
                <a:r>
                  <a:rPr lang="en-US" dirty="0"/>
                  <a:t> of GW enhanced for some values of </a:t>
                </a:r>
                <a:r>
                  <a:rPr lang="en-US" i="1" dirty="0"/>
                  <a:t>A</a:t>
                </a:r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i="1" dirty="0"/>
              </a:p>
              <a:p>
                <a:endParaRPr lang="en-US" i="1" dirty="0"/>
              </a:p>
              <a:p>
                <a:r>
                  <a:rPr lang="en-US" dirty="0"/>
                  <a:t>Their conclusion:  Interaction of GW with SW can lead to scalar particle creation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7313C-2C64-8DFA-AB41-748D7F3F2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116" y="2209800"/>
                <a:ext cx="7706918" cy="4057457"/>
              </a:xfrm>
              <a:prstGeom prst="rect">
                <a:avLst/>
              </a:prstGeom>
              <a:blipFill>
                <a:blip r:embed="rId2"/>
                <a:stretch>
                  <a:fillRect l="-1899" t="-150" b="-2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1DF4521-5BBC-62C4-C46B-6A730FDD248E}"/>
              </a:ext>
            </a:extLst>
          </p:cNvPr>
          <p:cNvSpPr/>
          <p:nvPr/>
        </p:nvSpPr>
        <p:spPr>
          <a:xfrm>
            <a:off x="3919078" y="2514599"/>
            <a:ext cx="609600" cy="534857"/>
          </a:xfrm>
          <a:prstGeom prst="roundRect">
            <a:avLst>
              <a:gd name="adj" fmla="val 16667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7E15780-EDD2-F8BE-7C40-B98DF9F6533F}"/>
              </a:ext>
            </a:extLst>
          </p:cNvPr>
          <p:cNvSpPr/>
          <p:nvPr/>
        </p:nvSpPr>
        <p:spPr>
          <a:xfrm>
            <a:off x="5486400" y="2514599"/>
            <a:ext cx="1676400" cy="53485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A09CAEC-B246-78D2-84E0-A3B2BB0C83D2}"/>
                  </a:ext>
                </a:extLst>
              </p:cNvPr>
              <p:cNvSpPr txBox="1"/>
              <p:nvPr/>
            </p:nvSpPr>
            <p:spPr>
              <a:xfrm>
                <a:off x="1198150" y="1120281"/>
                <a:ext cx="5715000" cy="945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Jones, McDougall, Singleton (2017)</a:t>
                </a:r>
                <a:endParaRPr lang="en-US" sz="1600" dirty="0"/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dirty="0"/>
                  <a:t>Plane GW, </a:t>
                </a:r>
                <a:r>
                  <a:rPr lang="en-US" i="1" dirty="0"/>
                  <a:t>h</a:t>
                </a:r>
                <a:r>
                  <a:rPr lang="en-US" dirty="0"/>
                  <a:t>(</a:t>
                </a:r>
                <a:r>
                  <a:rPr lang="en-US" i="1" dirty="0" err="1"/>
                  <a:t>u,v</a:t>
                </a:r>
                <a:r>
                  <a:rPr lang="en-US" dirty="0"/>
                  <a:t>) ≡ </a:t>
                </a:r>
                <a:r>
                  <a:rPr lang="en-US" i="1" dirty="0"/>
                  <a:t>h     </a:t>
                </a:r>
                <a:r>
                  <a:rPr lang="en-US" dirty="0"/>
                  <a:t>(very good </a:t>
                </a:r>
                <a:r>
                  <a:rPr lang="en-US" dirty="0" err="1"/>
                  <a:t>approx’n</a:t>
                </a:r>
                <a:r>
                  <a:rPr lang="en-US" dirty="0"/>
                  <a:t>!)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dirty="0"/>
                  <a:t>Special case: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A09CAEC-B246-78D2-84E0-A3B2BB0C8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150" y="1120281"/>
                <a:ext cx="5715000" cy="945259"/>
              </a:xfrm>
              <a:prstGeom prst="rect">
                <a:avLst/>
              </a:prstGeom>
              <a:blipFill>
                <a:blip r:embed="rId4"/>
                <a:stretch>
                  <a:fillRect l="-961" t="-3871" b="-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934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37AC288-D93F-F6AF-3B11-3733D4E1D245}"/>
              </a:ext>
            </a:extLst>
          </p:cNvPr>
          <p:cNvSpPr txBox="1">
            <a:spLocks/>
          </p:cNvSpPr>
          <p:nvPr/>
        </p:nvSpPr>
        <p:spPr>
          <a:xfrm>
            <a:off x="956930" y="495300"/>
            <a:ext cx="7543800" cy="838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Plane Gravitational Waves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63F968-A0ED-19F8-AD5E-D25EB34942E7}"/>
                  </a:ext>
                </a:extLst>
              </p:cNvPr>
              <p:cNvSpPr txBox="1"/>
              <p:nvPr/>
            </p:nvSpPr>
            <p:spPr>
              <a:xfrm>
                <a:off x="1198571" y="1219200"/>
                <a:ext cx="5715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Try to “turn off” existing scalar field by taking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63F968-A0ED-19F8-AD5E-D25EB34942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571" y="1219200"/>
                <a:ext cx="5715000" cy="400110"/>
              </a:xfrm>
              <a:prstGeom prst="rect">
                <a:avLst/>
              </a:prstGeom>
              <a:blipFill>
                <a:blip r:embed="rId2"/>
                <a:stretch>
                  <a:fillRect l="-1174"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7313C-2C64-8DFA-AB41-748D7F3F20DB}"/>
                  </a:ext>
                </a:extLst>
              </p:cNvPr>
              <p:cNvSpPr txBox="1"/>
              <p:nvPr/>
            </p:nvSpPr>
            <p:spPr>
              <a:xfrm>
                <a:off x="1219200" y="1705004"/>
                <a:ext cx="6705600" cy="4869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m:rPr>
                          <m:nor/>
                        </m:rPr>
                        <a:rPr lang="en-US" dirty="0"/>
                        <m:t>≈ 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𝒜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𝑖𝐴𝑢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                         </a:t>
                </a:r>
              </a:p>
              <a:p>
                <a:r>
                  <a:rPr lang="en-US" sz="2000" dirty="0"/>
                  <a:t>Time-averaged </a:t>
                </a:r>
                <a:r>
                  <a:rPr lang="en-US" sz="2000" i="1" dirty="0"/>
                  <a:t>u-</a:t>
                </a:r>
                <a:r>
                  <a:rPr lang="en-US" sz="2000" dirty="0"/>
                  <a:t>comp.</a:t>
                </a:r>
                <a:r>
                  <a:rPr lang="en-US" sz="2000" i="1" dirty="0"/>
                  <a:t> </a:t>
                </a:r>
                <a:r>
                  <a:rPr lang="en-US" sz="2000" dirty="0"/>
                  <a:t>of four-current:</a:t>
                </a:r>
              </a:p>
              <a:p>
                <a:endParaRPr lang="en-US" dirty="0"/>
              </a:p>
              <a:p>
                <a:r>
                  <a:rPr lang="en-US" dirty="0"/>
                  <a:t>                                         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𝒜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i="1" dirty="0"/>
              </a:p>
              <a:p>
                <a:r>
                  <a:rPr lang="en-US" sz="2000" dirty="0"/>
                  <a:t>Their conclusion:  GW in a vacuum produces scalar particle</a:t>
                </a:r>
              </a:p>
              <a:p>
                <a:r>
                  <a:rPr lang="en-US" dirty="0"/>
                  <a:t> </a:t>
                </a:r>
              </a:p>
              <a:p>
                <a:endParaRPr lang="en-US" dirty="0"/>
              </a:p>
              <a:p>
                <a:r>
                  <a:rPr lang="en-US" sz="2000" dirty="0"/>
                  <a:t>Morales &amp; Dasgupta (2020)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2000" dirty="0"/>
                  <a:t>Plane </a:t>
                </a:r>
                <a:r>
                  <a:rPr lang="en-US" sz="2000" dirty="0" err="1"/>
                  <a:t>grav</a:t>
                </a:r>
                <a:r>
                  <a:rPr lang="en-US" sz="2000" dirty="0"/>
                  <a:t>. wave, </a:t>
                </a:r>
                <a:r>
                  <a:rPr lang="en-US" sz="2000" i="1" dirty="0"/>
                  <a:t>h</a:t>
                </a:r>
                <a:r>
                  <a:rPr lang="en-US" sz="2000" dirty="0"/>
                  <a:t>(</a:t>
                </a:r>
                <a:r>
                  <a:rPr lang="en-US" sz="2000" i="1" dirty="0" err="1"/>
                  <a:t>u,v</a:t>
                </a:r>
                <a:r>
                  <a:rPr lang="en-US" sz="2000" dirty="0"/>
                  <a:t>) ≡ </a:t>
                </a:r>
                <a:r>
                  <a:rPr lang="en-US" sz="2000" i="1" dirty="0"/>
                  <a:t>h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2000" dirty="0"/>
                  <a:t>Analysis up to first order in </a:t>
                </a:r>
                <a:r>
                  <a:rPr lang="en-US" sz="2000" i="1" dirty="0"/>
                  <a:t>h</a:t>
                </a:r>
              </a:p>
              <a:p>
                <a:pPr marL="342900" indent="-342900">
                  <a:buClr>
                    <a:schemeClr val="accent3"/>
                  </a:buClr>
                  <a:buBlip>
                    <a:blip r:embed="rId3"/>
                  </a:buBlip>
                </a:pPr>
                <a:r>
                  <a:rPr lang="en-US" sz="2000" dirty="0"/>
                  <a:t>Time-dependent oscillations in scalar particle density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637313C-2C64-8DFA-AB41-748D7F3F2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705004"/>
                <a:ext cx="6705600" cy="4869666"/>
              </a:xfrm>
              <a:prstGeom prst="rect">
                <a:avLst/>
              </a:prstGeom>
              <a:blipFill>
                <a:blip r:embed="rId4"/>
                <a:stretch>
                  <a:fillRect l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2391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10607</TotalTime>
  <Words>1492</Words>
  <Application>Microsoft Office PowerPoint</Application>
  <PresentationFormat>On-screen Show (4:3)</PresentationFormat>
  <Paragraphs>284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Georgia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 / Culture Code</dc:title>
  <dc:creator>Tammy Wood</dc:creator>
  <cp:lastModifiedBy>Todd Fugleberg</cp:lastModifiedBy>
  <cp:revision>427</cp:revision>
  <cp:lastPrinted>2014-04-19T17:41:03Z</cp:lastPrinted>
  <dcterms:created xsi:type="dcterms:W3CDTF">2013-10-22T17:37:13Z</dcterms:created>
  <dcterms:modified xsi:type="dcterms:W3CDTF">2023-06-22T02:31:20Z</dcterms:modified>
</cp:coreProperties>
</file>