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3" r:id="rId1"/>
  </p:sldMasterIdLst>
  <p:notesMasterIdLst>
    <p:notesMasterId r:id="rId50"/>
  </p:notesMasterIdLst>
  <p:sldIdLst>
    <p:sldId id="256" r:id="rId2"/>
    <p:sldId id="348" r:id="rId3"/>
    <p:sldId id="316" r:id="rId4"/>
    <p:sldId id="355" r:id="rId5"/>
    <p:sldId id="366" r:id="rId6"/>
    <p:sldId id="364" r:id="rId7"/>
    <p:sldId id="356" r:id="rId8"/>
    <p:sldId id="284" r:id="rId9"/>
    <p:sldId id="345" r:id="rId10"/>
    <p:sldId id="368" r:id="rId11"/>
    <p:sldId id="359" r:id="rId12"/>
    <p:sldId id="360" r:id="rId13"/>
    <p:sldId id="362" r:id="rId14"/>
    <p:sldId id="353" r:id="rId15"/>
    <p:sldId id="363" r:id="rId16"/>
    <p:sldId id="347" r:id="rId17"/>
    <p:sldId id="274" r:id="rId18"/>
    <p:sldId id="275" r:id="rId19"/>
    <p:sldId id="259" r:id="rId20"/>
    <p:sldId id="337" r:id="rId21"/>
    <p:sldId id="294" r:id="rId22"/>
    <p:sldId id="298" r:id="rId23"/>
    <p:sldId id="300" r:id="rId24"/>
    <p:sldId id="301" r:id="rId25"/>
    <p:sldId id="343" r:id="rId26"/>
    <p:sldId id="349" r:id="rId27"/>
    <p:sldId id="357" r:id="rId28"/>
    <p:sldId id="351" r:id="rId29"/>
    <p:sldId id="350" r:id="rId30"/>
    <p:sldId id="352" r:id="rId31"/>
    <p:sldId id="307" r:id="rId32"/>
    <p:sldId id="361" r:id="rId33"/>
    <p:sldId id="305" r:id="rId34"/>
    <p:sldId id="304" r:id="rId35"/>
    <p:sldId id="308" r:id="rId36"/>
    <p:sldId id="327" r:id="rId37"/>
    <p:sldId id="339" r:id="rId38"/>
    <p:sldId id="313" r:id="rId39"/>
    <p:sldId id="330" r:id="rId40"/>
    <p:sldId id="331" r:id="rId41"/>
    <p:sldId id="333" r:id="rId42"/>
    <p:sldId id="334" r:id="rId43"/>
    <p:sldId id="344" r:id="rId44"/>
    <p:sldId id="340" r:id="rId45"/>
    <p:sldId id="321" r:id="rId46"/>
    <p:sldId id="323" r:id="rId47"/>
    <p:sldId id="317" r:id="rId48"/>
    <p:sldId id="325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89776" autoAdjust="0"/>
  </p:normalViewPr>
  <p:slideViewPr>
    <p:cSldViewPr snapToGrid="0">
      <p:cViewPr varScale="1">
        <p:scale>
          <a:sx n="57" d="100"/>
          <a:sy n="57" d="100"/>
        </p:scale>
        <p:origin x="101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4FCDD-3B99-4DCB-B4E5-F13551E9EE6C}" type="datetimeFigureOut">
              <a:rPr lang="en-CA" smtClean="0"/>
              <a:t>2023-06-22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2F7DB-7EB7-42C3-82F7-CCA6A7BCD3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476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lbert_Einstein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n.wikipedia.org/wiki/Werner_Heisenberg" TargetMode="External"/><Relationship Id="rId4" Type="http://schemas.openxmlformats.org/officeDocument/2006/relationships/hyperlink" Target="https://en.wikipedia.org/wiki/Erwin_Schr%C3%B6dinger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Semiclassical gravity</a:t>
            </a: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Best playgrounds for Q+G effects are BHs</a:t>
            </a:r>
          </a:p>
          <a:p>
            <a:pPr marL="0" indent="0">
              <a:buFontTx/>
              <a:buNone/>
            </a:pPr>
            <a:endParaRPr lang="en-CA" dirty="0"/>
          </a:p>
          <a:p>
            <a:pPr marL="0" indent="0">
              <a:buFontTx/>
              <a:buNone/>
            </a:pPr>
            <a:r>
              <a:rPr lang="en-CA" dirty="0"/>
              <a:t>E: </a:t>
            </a:r>
            <a:r>
              <a:rPr lang="en-CA" dirty="0">
                <a:hlinkClick r:id="rId3"/>
              </a:rPr>
              <a:t>Albert Einstein – Wikipedia</a:t>
            </a:r>
            <a:endParaRPr lang="en-CA" dirty="0"/>
          </a:p>
          <a:p>
            <a:pPr marL="0" indent="0">
              <a:buFontTx/>
              <a:buNone/>
            </a:pPr>
            <a:r>
              <a:rPr lang="en-CA" dirty="0"/>
              <a:t>S: </a:t>
            </a:r>
            <a:r>
              <a:rPr lang="en-CA" dirty="0">
                <a:hlinkClick r:id="rId4"/>
              </a:rPr>
              <a:t>Erwin Schrödinger – Wikipedia</a:t>
            </a:r>
            <a:endParaRPr lang="en-CA" dirty="0"/>
          </a:p>
          <a:p>
            <a:pPr marL="0" indent="0">
              <a:buFontTx/>
              <a:buNone/>
            </a:pPr>
            <a:r>
              <a:rPr lang="en-CA" dirty="0"/>
              <a:t>H: </a:t>
            </a:r>
            <a:r>
              <a:rPr lang="en-CA" dirty="0">
                <a:hlinkClick r:id="rId5"/>
              </a:rPr>
              <a:t>Werner Heisenberg - Wikipedia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77686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3356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2620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1780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051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04060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CA" dirty="0"/>
              <a:t>- More like AH (because single detector?)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1299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16401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7691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09506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4559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53455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09734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CA" dirty="0"/>
              <a:t>Emphasize the squared distance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47222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5689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87256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08737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00469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88294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9257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24602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4457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FI: Included for completeness, ultimately dependent on the Response Rate seen below</a:t>
            </a:r>
          </a:p>
          <a:p>
            <a:pPr marL="171450" indent="-171450">
              <a:buFontTx/>
              <a:buChar char="-"/>
            </a:pPr>
            <a:r>
              <a:rPr lang="en-CA" dirty="0"/>
              <a:t>UDW: Emphasize energy gap</a:t>
            </a:r>
          </a:p>
          <a:p>
            <a:pPr marL="171450" indent="-171450">
              <a:buFontTx/>
              <a:buChar char="-"/>
            </a:pPr>
            <a:r>
              <a:rPr lang="en-CA" dirty="0"/>
              <a:t>RR: Mention Wightman function</a:t>
            </a:r>
          </a:p>
          <a:p>
            <a:pPr marL="171450" indent="-171450">
              <a:buFontTx/>
              <a:buChar char="-"/>
            </a:pPr>
            <a:r>
              <a:rPr lang="en-CA" dirty="0"/>
              <a:t>Image sum: Relates </a:t>
            </a:r>
            <a:r>
              <a:rPr lang="en-CA" dirty="0" err="1"/>
              <a:t>AdS</a:t>
            </a:r>
            <a:r>
              <a:rPr lang="en-CA" dirty="0"/>
              <a:t> to BTZ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44584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53867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12234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a&lt;1 in general, i.e., non-unitary evolution – Bloch vector</a:t>
            </a:r>
          </a:p>
          <a:p>
            <a:pPr marL="171450" indent="-171450">
              <a:buFontTx/>
              <a:buChar char="-"/>
            </a:pPr>
            <a:r>
              <a:rPr lang="en-CA" dirty="0"/>
              <a:t>\sigma = Pauli matrices</a:t>
            </a:r>
          </a:p>
          <a:p>
            <a:pPr marL="171450" indent="-171450">
              <a:buFontTx/>
              <a:buChar char="-"/>
            </a:pPr>
            <a:r>
              <a:rPr lang="en-CA" dirty="0"/>
              <a:t>Note R is the same in all of our set ups!</a:t>
            </a:r>
          </a:p>
          <a:p>
            <a:pPr marL="628650" lvl="1" indent="-171450">
              <a:buFontTx/>
              <a:buChar char="-"/>
            </a:pPr>
            <a:r>
              <a:rPr lang="en-CA" dirty="0"/>
              <a:t>Important for large time limit!!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21181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FI: Integral becomes Sum</a:t>
            </a:r>
          </a:p>
          <a:p>
            <a:pPr marL="171450" indent="-171450">
              <a:buFontTx/>
              <a:buChar char="-"/>
            </a:pPr>
            <a:r>
              <a:rPr lang="en-CA" dirty="0"/>
              <a:t>Note: We actually scale I by T^2 scale purposes.</a:t>
            </a:r>
          </a:p>
          <a:p>
            <a:pPr marL="171450" indent="-171450">
              <a:buFontTx/>
              <a:buChar char="-"/>
            </a:pPr>
            <a:r>
              <a:rPr lang="en-CA" dirty="0"/>
              <a:t>Missing J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42F7DB-7EB7-42C3-82F7-CCA6A7BCD3F6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907006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36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719827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CA" dirty="0"/>
              <a:t>In 3+1 D lots of transparent boundary condition; in 2+1 mostly Dirichlet (or Neumann)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37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82943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curvature, k, = 1; mass, M, = 1;</a:t>
            </a:r>
          </a:p>
          <a:p>
            <a:pPr marL="171450" indent="-171450">
              <a:buFontTx/>
              <a:buChar char="-"/>
            </a:pPr>
            <a:r>
              <a:rPr lang="en-CA" dirty="0"/>
              <a:t>Varying mass will probably have some impact</a:t>
            </a:r>
          </a:p>
          <a:p>
            <a:pPr marL="171450" indent="-171450">
              <a:buFontTx/>
              <a:buChar char="-"/>
            </a:pPr>
            <a:r>
              <a:rPr lang="en-CA" dirty="0"/>
              <a:t>Omega=T unchanged between plots</a:t>
            </a:r>
          </a:p>
          <a:p>
            <a:pPr marL="171450" indent="-171450">
              <a:buFontTx/>
              <a:buChar char="-"/>
            </a:pPr>
            <a:r>
              <a:rPr lang="en-CA" dirty="0"/>
              <a:t>Transparent boundary condition gets more exciting!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38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10931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CA" dirty="0"/>
              <a:t>Note: Discrimination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39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92058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40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86248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41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8520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FI: Included for completeness, ultimately dependent on the Response Rate seen below</a:t>
            </a:r>
          </a:p>
          <a:p>
            <a:pPr marL="171450" indent="-171450">
              <a:buFontTx/>
              <a:buChar char="-"/>
            </a:pPr>
            <a:r>
              <a:rPr lang="en-CA" dirty="0"/>
              <a:t>UDW: Emphasize energy gap</a:t>
            </a:r>
          </a:p>
          <a:p>
            <a:pPr marL="171450" indent="-171450">
              <a:buFontTx/>
              <a:buChar char="-"/>
            </a:pPr>
            <a:r>
              <a:rPr lang="en-CA" dirty="0"/>
              <a:t>RR: Mention Wightman function</a:t>
            </a:r>
          </a:p>
          <a:p>
            <a:pPr marL="171450" indent="-171450">
              <a:buFontTx/>
              <a:buChar char="-"/>
            </a:pPr>
            <a:r>
              <a:rPr lang="en-CA" dirty="0"/>
              <a:t>Image sum: Relates </a:t>
            </a:r>
            <a:r>
              <a:rPr lang="en-CA" dirty="0" err="1"/>
              <a:t>AdS</a:t>
            </a:r>
            <a:r>
              <a:rPr lang="en-CA" dirty="0"/>
              <a:t> to BTZ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43815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42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548368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43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09333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44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148293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CA" dirty="0"/>
              <a:t>- Taken from HFZF 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45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259421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46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043469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Large M -&gt; Little 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47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541552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48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3892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RR: Expressed here for rotating BTZ spacetime</a:t>
            </a:r>
          </a:p>
          <a:p>
            <a:pPr marL="171450" indent="-171450">
              <a:buFontTx/>
              <a:buChar char="-"/>
            </a:pPr>
            <a:r>
              <a:rPr lang="en-CA" dirty="0"/>
              <a:t>RR: Image Sum, Legendre Polynomials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495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CA" dirty="0"/>
              <a:t>RR: Energy gap, Temperature, Legendre polynomial, Boundary condition, Mass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CA" dirty="0"/>
              <a:t>Radii: r- &lt;= r+</a:t>
            </a:r>
          </a:p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8703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3080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2973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42F7DB-7EB7-42C3-82F7-CCA6A7BCD3F6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6657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FFDD79D1-6ADA-4C46-948D-3F690275AA61}" type="datetime2">
              <a:rPr lang="en-US" smtClean="0"/>
              <a:t>Thursday, June 22,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6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B33D-260C-48B9-98B4-0F701706C4F5}" type="datetime2">
              <a:rPr lang="en-US" smtClean="0"/>
              <a:t>Thursday, June 22, 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288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432F0-6612-456A-83D5-7615F8C178D5}" type="datetime2">
              <a:rPr lang="en-US" smtClean="0"/>
              <a:t>Thursday, June 22,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460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45308-3C21-4187-A01C-B3D1EBC62C35}" type="datetime2">
              <a:rPr lang="en-US" smtClean="0"/>
              <a:t>Thursday, June 22,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586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3EDA-264F-4991-9FE4-7A403165544C}" type="datetime2">
              <a:rPr lang="en-US" smtClean="0"/>
              <a:t>Thursday, June 22,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594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CBC15-DB39-421E-9C17-1311B87ACABA}" type="datetime2">
              <a:rPr lang="en-US" smtClean="0"/>
              <a:t>Thursday, June 22,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028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2A45C-4468-4EC0-93E5-80E8242173F2}" type="datetime2">
              <a:rPr lang="en-US" smtClean="0"/>
              <a:t>Thursday, June 22,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176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4C47-D805-41FB-8211-DD3E3C0CDF82}" type="datetime2">
              <a:rPr lang="en-US" smtClean="0"/>
              <a:t>Thursday, June 22,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760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1338B-1C6D-4AB5-8889-F6997ABC9796}" type="datetime2">
              <a:rPr lang="en-US" smtClean="0"/>
              <a:t>Thursday, June 22,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02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B26E-BDE7-4C1C-B187-8EC6AC678097}" type="datetime2">
              <a:rPr lang="en-US" smtClean="0"/>
              <a:t>Thursday, June 22,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510-CEBB-4461-B29B-245802F206B7}" type="datetime2">
              <a:rPr lang="en-US" smtClean="0"/>
              <a:t>Thursday, June 22,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11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A5F3-4B71-49C0-B16C-3B877F40BCDE}" type="datetime2">
              <a:rPr lang="en-US" smtClean="0"/>
              <a:t>Thursday, June 22,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0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2850-15AD-4749-8D54-9B14C0D87485}" type="datetime2">
              <a:rPr lang="en-US" smtClean="0"/>
              <a:t>Thursday, June 22, 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006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F5BED-ECE7-45CF-AA25-A537C5B5C521}" type="datetime2">
              <a:rPr lang="en-US" smtClean="0"/>
              <a:t>Thursday, June 22, 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6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1896-0885-4023-B334-0441908C2A16}" type="datetime2">
              <a:rPr lang="en-US" smtClean="0"/>
              <a:t>Thursday, June 22,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73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79A22-6104-4697-90D1-0643044A2798}" type="datetime2">
              <a:rPr lang="en-US" smtClean="0"/>
              <a:t>Thursday, June 22,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55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509D4-B5EC-42C0-A670-1A19181DAFC4}" type="datetime2">
              <a:rPr lang="en-US" smtClean="0"/>
              <a:t>Thursday, June 22,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82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0102D36-B39B-49A6-B988-EF401BE4D77C}" type="datetime2">
              <a:rPr lang="en-US" smtClean="0"/>
              <a:t>Thursday, June 22,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3770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  <p:sldLayoutId id="2147483896" r:id="rId13"/>
    <p:sldLayoutId id="2147483897" r:id="rId14"/>
    <p:sldLayoutId id="2147483898" r:id="rId15"/>
    <p:sldLayoutId id="2147483899" r:id="rId16"/>
    <p:sldLayoutId id="2147483900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wspace.uwaterloo.ca/handle/10012/19108" TargetMode="External"/><Relationship Id="rId5" Type="http://schemas.openxmlformats.org/officeDocument/2006/relationships/hyperlink" Target="https://arxiv.org/abs/2207.12226" TargetMode="External"/><Relationship Id="rId4" Type="http://schemas.openxmlformats.org/officeDocument/2006/relationships/hyperlink" Target="mailto:ea2patterson@uwaterloo.ca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10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4.png"/><Relationship Id="rId7" Type="http://schemas.openxmlformats.org/officeDocument/2006/relationships/image" Target="../media/image70.png"/><Relationship Id="rId12" Type="http://schemas.openxmlformats.org/officeDocument/2006/relationships/image" Target="../media/image7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74.png"/><Relationship Id="rId5" Type="http://schemas.openxmlformats.org/officeDocument/2006/relationships/image" Target="../media/image67.png"/><Relationship Id="rId10" Type="http://schemas.openxmlformats.org/officeDocument/2006/relationships/image" Target="../media/image73.png"/><Relationship Id="rId4" Type="http://schemas.openxmlformats.org/officeDocument/2006/relationships/image" Target="../media/image66.png"/><Relationship Id="rId9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78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89.png"/><Relationship Id="rId4" Type="http://schemas.openxmlformats.org/officeDocument/2006/relationships/image" Target="../media/image9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10" Type="http://schemas.openxmlformats.org/officeDocument/2006/relationships/image" Target="../media/image104.png"/><Relationship Id="rId4" Type="http://schemas.openxmlformats.org/officeDocument/2006/relationships/image" Target="../media/image98.png"/><Relationship Id="rId9" Type="http://schemas.openxmlformats.org/officeDocument/2006/relationships/image" Target="../media/image10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3.png"/><Relationship Id="rId7" Type="http://schemas.openxmlformats.org/officeDocument/2006/relationships/image" Target="../media/image10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11" Type="http://schemas.openxmlformats.org/officeDocument/2006/relationships/image" Target="../media/image119.png"/><Relationship Id="rId5" Type="http://schemas.openxmlformats.org/officeDocument/2006/relationships/image" Target="../media/image113.png"/><Relationship Id="rId10" Type="http://schemas.openxmlformats.org/officeDocument/2006/relationships/image" Target="../media/image118.png"/><Relationship Id="rId4" Type="http://schemas.openxmlformats.org/officeDocument/2006/relationships/image" Target="../media/image112.png"/><Relationship Id="rId9" Type="http://schemas.openxmlformats.org/officeDocument/2006/relationships/image" Target="../media/image11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120.png"/><Relationship Id="rId7" Type="http://schemas.openxmlformats.org/officeDocument/2006/relationships/image" Target="../media/image1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Relationship Id="rId9" Type="http://schemas.openxmlformats.org/officeDocument/2006/relationships/image" Target="../media/image12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png"/><Relationship Id="rId5" Type="http://schemas.openxmlformats.org/officeDocument/2006/relationships/image" Target="../media/image128.png"/><Relationship Id="rId4" Type="http://schemas.openxmlformats.org/officeDocument/2006/relationships/image" Target="../media/image13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png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207.1222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010.14517" TargetMode="External"/><Relationship Id="rId4" Type="http://schemas.openxmlformats.org/officeDocument/2006/relationships/hyperlink" Target="https://arxiv.org/abs/2107.0164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>
            <a:extLst>
              <a:ext uri="{FF2B5EF4-FFF2-40B4-BE49-F238E27FC236}">
                <a16:creationId xmlns:a16="http://schemas.microsoft.com/office/drawing/2014/main" id="{1F94DC1C-47D1-41D7-8B1B-9A036D614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811383CE-CE86-4E1C-B289-798EB9E6E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22"/>
          <a:stretch/>
        </p:blipFill>
        <p:spPr>
          <a:xfrm>
            <a:off x="1" y="0"/>
            <a:ext cx="5896768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AF74A4-622E-4059-83E1-EF5EA94FAC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876" y="2032000"/>
            <a:ext cx="4513792" cy="2819398"/>
          </a:xfrm>
        </p:spPr>
        <p:txBody>
          <a:bodyPr>
            <a:normAutofit/>
          </a:bodyPr>
          <a:lstStyle/>
          <a:p>
            <a:r>
              <a:rPr lang="en-CA" sz="3600" dirty="0">
                <a:solidFill>
                  <a:srgbClr val="FFFFFF"/>
                </a:solidFill>
              </a:rPr>
              <a:t>June 20</a:t>
            </a:r>
            <a:r>
              <a:rPr lang="en-CA" sz="3600" baseline="30000" dirty="0">
                <a:solidFill>
                  <a:srgbClr val="FFFFFF"/>
                </a:solidFill>
              </a:rPr>
              <a:t>th</a:t>
            </a:r>
            <a:r>
              <a:rPr lang="en-CA" sz="3600" dirty="0">
                <a:solidFill>
                  <a:srgbClr val="FFFFFF"/>
                </a:solidFill>
              </a:rPr>
              <a:t>,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76D391-F18D-4E67-8E62-C765C6C8FB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76" y="4851399"/>
            <a:ext cx="4513792" cy="914401"/>
          </a:xfrm>
        </p:spPr>
        <p:txBody>
          <a:bodyPr>
            <a:normAutofit/>
          </a:bodyPr>
          <a:lstStyle/>
          <a:p>
            <a:r>
              <a:rPr lang="en-CA" dirty="0">
                <a:solidFill>
                  <a:srgbClr val="FFFFFF"/>
                </a:solidFill>
              </a:rPr>
              <a:t>CAP Congress 2023, UNB</a:t>
            </a:r>
          </a:p>
          <a:p>
            <a:r>
              <a:rPr lang="en-CA" dirty="0">
                <a:solidFill>
                  <a:srgbClr val="FFFFFF"/>
                </a:solidFill>
              </a:rPr>
              <a:t>Everett </a:t>
            </a:r>
            <a:r>
              <a:rPr lang="en-CA" dirty="0" err="1">
                <a:solidFill>
                  <a:srgbClr val="FFFFFF"/>
                </a:solidFill>
              </a:rPr>
              <a:t>PAtterson</a:t>
            </a:r>
            <a:endParaRPr lang="en-CA" dirty="0">
              <a:solidFill>
                <a:srgbClr val="FFFFFF"/>
              </a:solidFill>
            </a:endParaRPr>
          </a:p>
        </p:txBody>
      </p:sp>
      <p:sp useBgFill="1">
        <p:nvSpPr>
          <p:cNvPr id="106" name="Freeform 5">
            <a:extLst>
              <a:ext uri="{FF2B5EF4-FFF2-40B4-BE49-F238E27FC236}">
                <a16:creationId xmlns:a16="http://schemas.microsoft.com/office/drawing/2014/main" id="{AC12A592-C02D-46EF-8E1F-9335DB8D71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5827529" y="660400"/>
            <a:ext cx="6381405" cy="6214533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108" name="Freeform 14">
            <a:extLst>
              <a:ext uri="{FF2B5EF4-FFF2-40B4-BE49-F238E27FC236}">
                <a16:creationId xmlns:a16="http://schemas.microsoft.com/office/drawing/2014/main" id="{24005816-5BCA-4665-8A58-5580F8E9C8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81603" y="104899"/>
            <a:ext cx="6896713" cy="6005491"/>
          </a:xfrm>
          <a:custGeom>
            <a:avLst/>
            <a:gdLst>
              <a:gd name="connsiteX0" fmla="*/ 3912717 w 6896713"/>
              <a:gd name="connsiteY0" fmla="*/ 0 h 6005491"/>
              <a:gd name="connsiteX1" fmla="*/ 6679426 w 6896713"/>
              <a:gd name="connsiteY1" fmla="*/ 1146008 h 6005491"/>
              <a:gd name="connsiteX2" fmla="*/ 6896713 w 6896713"/>
              <a:gd name="connsiteY2" fmla="*/ 1385085 h 6005491"/>
              <a:gd name="connsiteX3" fmla="*/ 6896713 w 6896713"/>
              <a:gd name="connsiteY3" fmla="*/ 1431256 h 6005491"/>
              <a:gd name="connsiteX4" fmla="*/ 6657442 w 6896713"/>
              <a:gd name="connsiteY4" fmla="*/ 1167992 h 6005491"/>
              <a:gd name="connsiteX5" fmla="*/ 3912717 w 6896713"/>
              <a:gd name="connsiteY5" fmla="*/ 31089 h 6005491"/>
              <a:gd name="connsiteX6" fmla="*/ 31089 w 6896713"/>
              <a:gd name="connsiteY6" fmla="*/ 3912717 h 6005491"/>
              <a:gd name="connsiteX7" fmla="*/ 593046 w 6896713"/>
              <a:gd name="connsiteY7" fmla="*/ 5925483 h 6005491"/>
              <a:gd name="connsiteX8" fmla="*/ 633874 w 6896713"/>
              <a:gd name="connsiteY8" fmla="*/ 5989169 h 6005491"/>
              <a:gd name="connsiteX9" fmla="*/ 607415 w 6896713"/>
              <a:gd name="connsiteY9" fmla="*/ 6005491 h 6005491"/>
              <a:gd name="connsiteX10" fmla="*/ 566458 w 6896713"/>
              <a:gd name="connsiteY10" fmla="*/ 5941603 h 6005491"/>
              <a:gd name="connsiteX11" fmla="*/ 0 w 6896713"/>
              <a:gd name="connsiteY11" fmla="*/ 3912717 h 6005491"/>
              <a:gd name="connsiteX12" fmla="*/ 3912717 w 6896713"/>
              <a:gd name="connsiteY12" fmla="*/ 0 h 600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96713" h="6005491">
                <a:moveTo>
                  <a:pt x="3912717" y="0"/>
                </a:moveTo>
                <a:cubicBezTo>
                  <a:pt x="4993184" y="0"/>
                  <a:pt x="5971363" y="437946"/>
                  <a:pt x="6679426" y="1146008"/>
                </a:cubicBezTo>
                <a:lnTo>
                  <a:pt x="6896713" y="1385085"/>
                </a:lnTo>
                <a:lnTo>
                  <a:pt x="6896713" y="1431256"/>
                </a:lnTo>
                <a:lnTo>
                  <a:pt x="6657442" y="1167992"/>
                </a:lnTo>
                <a:cubicBezTo>
                  <a:pt x="5955006" y="465555"/>
                  <a:pt x="4984599" y="31089"/>
                  <a:pt x="3912717" y="31089"/>
                </a:cubicBezTo>
                <a:cubicBezTo>
                  <a:pt x="1768953" y="31089"/>
                  <a:pt x="31089" y="1768953"/>
                  <a:pt x="31089" y="3912717"/>
                </a:cubicBezTo>
                <a:cubicBezTo>
                  <a:pt x="31089" y="4649636"/>
                  <a:pt x="236442" y="5338592"/>
                  <a:pt x="593046" y="5925483"/>
                </a:cubicBezTo>
                <a:lnTo>
                  <a:pt x="633874" y="5989169"/>
                </a:lnTo>
                <a:lnTo>
                  <a:pt x="607415" y="6005491"/>
                </a:lnTo>
                <a:lnTo>
                  <a:pt x="566458" y="5941603"/>
                </a:lnTo>
                <a:cubicBezTo>
                  <a:pt x="206998" y="5350013"/>
                  <a:pt x="0" y="4655538"/>
                  <a:pt x="0" y="3912717"/>
                </a:cubicBezTo>
                <a:cubicBezTo>
                  <a:pt x="0" y="1751783"/>
                  <a:pt x="1751783" y="0"/>
                  <a:pt x="3912717" y="0"/>
                </a:cubicBezTo>
                <a:close/>
              </a:path>
            </a:pathLst>
          </a:custGeom>
          <a:solidFill>
            <a:srgbClr val="FFFFFF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BF07F359-8CA3-4854-91E7-EE60040205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16018" y="331504"/>
            <a:ext cx="6675982" cy="5235326"/>
            <a:chOff x="5516018" y="331504"/>
            <a:chExt cx="6675982" cy="5235326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8A7FCE86-4904-4337-8D0A-3ABA73F609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66830" y="3315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BA32C234-504D-411A-A62B-C1CFD8CE74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" flipH="1">
              <a:off x="9408861" y="3383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881593A9-FD94-454C-9225-478E907061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" flipH="1">
              <a:off x="9551700" y="34763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FA3524A1-6DED-4D15-ADE5-F797DBCEC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60000" flipH="1">
              <a:off x="9688748" y="36808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AA8491CF-856E-4A54-84A5-45C558D41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540000" flipH="1">
              <a:off x="9824866" y="38922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AD63A388-BF18-4ABD-96E0-5946B1ABB1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660000" flipH="1">
              <a:off x="9966867" y="41754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CF6D779-BD20-4058-AC29-AF4E2510C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780000" flipH="1">
              <a:off x="10104425" y="4458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189C0F2-FCB0-4636-9B05-F9FCBB2020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900000" flipH="1">
              <a:off x="10240513" y="47948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E74CB59A-0AC3-4235-A93D-73EE124669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080000" flipH="1">
              <a:off x="10373882" y="52435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2B6E97A3-E95A-4D79-A8F8-1945EA2634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0" flipH="1">
              <a:off x="10505632" y="570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9F4ABF86-0905-4DE8-8F0B-D10D3D6F9C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320000" flipH="1">
              <a:off x="10637382" y="62134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4FAAFEF7-DFA1-48C7-9E4E-FF7B1453C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440000" flipH="1">
              <a:off x="10760965" y="69043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ED828735-DFD9-4894-8461-77A2FB0C92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620000" flipH="1">
              <a:off x="10888991" y="755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7A6C2585-E93E-489D-8819-FCEE3CFF11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740000" flipH="1">
              <a:off x="11010193" y="81974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E57C1F25-FC5C-4082-B4F6-888F8E467E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860000" flipH="1">
              <a:off x="11129014" y="89566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F5DF4BDB-CA1D-4DA1-8D26-6BAEE0A21A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980000" flipH="1">
              <a:off x="11249872" y="968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3315D2A0-DDA4-4A25-9CC7-7F90CCF0C4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160000" flipH="1">
              <a:off x="11366875" y="10480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5312B72-7E7D-4B0B-960E-7D7C9540EB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280000" flipH="1">
              <a:off x="11474058" y="11315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C48B42BB-3C0E-4546-957B-AB593E308C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0" flipH="1">
              <a:off x="11583303" y="122179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437809D5-5F69-4BC6-A661-44B2A8A68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520000" flipH="1">
              <a:off x="11685344" y="132177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B269CB4C-8BB5-4F63-8961-7EB8FE56D4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700000" flipH="1">
              <a:off x="11787704" y="14176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D5E7B60C-3F52-49EA-99F5-BE42AF88D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820000" flipH="1">
              <a:off x="11880859" y="15179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1C5E885C-0F0D-4E11-8B78-4CE951E269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940000" flipH="1">
              <a:off x="11969252" y="162743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4BFA6E20-F564-4CA4-9150-FDD50B02CD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060000" flipH="1">
              <a:off x="12062016" y="173601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C3C02C6B-B913-486F-ACAE-432DE1F770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074680" y="1910249"/>
              <a:ext cx="117320" cy="82912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B6B5EE64-D401-45A4-82D4-85D4BF5C8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149943" y="2083594"/>
              <a:ext cx="39676" cy="21436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5F622D05-678C-405E-A74F-8D92A9C644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" flipH="1">
              <a:off x="9127990" y="33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D8E01EF1-6517-49CC-9891-1BD6D0F49D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" flipH="1">
              <a:off x="8987576" y="33663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EC93E79A-63A6-4782-9D2C-BC50CD3B9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" flipH="1">
              <a:off x="8844859" y="35117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46C4B4DB-9B57-4C69-96EB-3E1910CEF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" flipH="1">
              <a:off x="8706904" y="3657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9BBDCDA7-4ECB-42B1-8524-3D30023D6B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20000" flipH="1">
              <a:off x="8568008" y="3878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C7483057-DCDA-4BC6-8E99-7EAD94E878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840000" flipH="1">
              <a:off x="8429112" y="4100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E5C35A56-0BFD-443F-8C2B-CA73A3BFE9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960000" flipH="1">
              <a:off x="8294968" y="4462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214A0AE5-3A88-4D5D-845C-5E906888C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080000" flipH="1">
              <a:off x="8160824" y="48237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44D7BF13-EDB8-4740-A3C5-87E2E7C676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260000" flipH="1">
              <a:off x="8027689" y="53184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16DAB64F-4B49-434F-BFB6-0BEB41AFB6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380000" flipH="1">
              <a:off x="7894554" y="58132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93B5AD9A-BDA6-42CE-A1C0-C072103072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500000" flipH="1">
              <a:off x="7761419" y="63079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5FD67DCC-475F-4BED-A634-FCDD63176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620000" flipH="1">
              <a:off x="7636645" y="6898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ED276E23-C86D-408D-821A-1E9A44CAEA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0" flipH="1">
              <a:off x="7511871" y="75119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A879A029-D911-41C4-B218-E41871762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920000" flipH="1">
              <a:off x="7387899" y="81977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E9C7C9F5-65FB-4EF9-9AAD-F7E1FC14B8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040000" flipH="1">
              <a:off x="7268530" y="8931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6115B885-5742-431C-BA48-96FC1F6D22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160000" flipH="1">
              <a:off x="7152030" y="9765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6ACE37A6-0062-4B86-B4E6-18088040C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340000" flipH="1">
              <a:off x="7041695" y="10600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0A8679B4-56BA-43AB-A0A2-E2DA3E2053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460000" flipH="1">
              <a:off x="6931360" y="114346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80DE24D2-627B-4C47-A858-A572BCDBAC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580000" flipH="1">
              <a:off x="6819070" y="123586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B612A33E-5DE0-4E4D-9469-0BD0B3E0E7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700000" flipH="1">
              <a:off x="6721359" y="133274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91673515-5E42-490F-85A0-45658D81C6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880000" flipH="1">
              <a:off x="6617467" y="1429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6B048C17-3768-4DAF-A7AE-B2E717497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0" flipH="1">
              <a:off x="6520032" y="15272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BAA4E6AA-9D65-4EED-91CB-87A5762ED0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120000" flipH="1">
              <a:off x="6429579" y="16416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DB48B9EB-BBF2-48D7-A1D7-720D94506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240000" flipH="1">
              <a:off x="6340532" y="1750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21492B79-7338-4309-8667-BB29A7BC7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420000" flipH="1">
              <a:off x="6261757" y="18601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0352FD87-EC9C-4EB5-9ACC-A152F78FC8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540000" flipH="1">
              <a:off x="6184144" y="19796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FF2CEA1F-EFA8-4353-B5F8-CCE27955A1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660000" flipH="1">
              <a:off x="6106531" y="20990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63E2723F-2530-4636-9A19-8F11B1566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780000" flipH="1">
              <a:off x="6043206" y="222255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4A9EE901-51C9-4292-BB45-5EDB8568A0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960000" flipH="1">
              <a:off x="5978913" y="234430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555407C2-7321-48CD-811F-92C71F701C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080000" flipH="1">
              <a:off x="5912438" y="24706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E5298A8A-2787-4153-BDA2-E939BFD514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0" flipH="1">
              <a:off x="5858875" y="260092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C45057B3-3FAB-42ED-AF52-F00BB07FA5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320000" flipH="1">
              <a:off x="5808182" y="273404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DA3F09E9-F476-4352-90E3-6A15C74268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500000" flipH="1">
              <a:off x="5773263" y="28668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128F7C5C-CECC-45A8-8A1F-D679534D4C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620000" flipH="1">
              <a:off x="5735963" y="300206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FFFDFE9C-2017-4831-9F1B-6A03B58B10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740000" flipH="1">
              <a:off x="5700105" y="31389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01BC942F-09CF-4A51-85A5-E23E2D71C8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860000" flipH="1">
              <a:off x="5665939" y="327548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1456B520-137F-484D-A1B1-7DA5C3F823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040000" flipH="1">
              <a:off x="5644476" y="341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9ECA29F0-381E-4770-97BF-54C4E52201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160000" flipH="1">
              <a:off x="5626530" y="3554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D43CCF9F-8F11-4676-82F3-DEE8A48C8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280000" flipH="1">
              <a:off x="5616429" y="36918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6FA620FD-6A45-4754-BF42-A9FA44966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0" flipH="1">
              <a:off x="5611319" y="38353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DC4D38F3-F3A2-42F4-8B57-DE978EC4AD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580000" flipH="1">
              <a:off x="5608540" y="397572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3C26D30E-A91E-4A5B-A419-0B9D79D57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700000" flipH="1">
              <a:off x="5605761" y="41160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ADAB3EBC-722A-462E-AAAE-506E50038E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820000" flipH="1">
              <a:off x="5624195" y="425421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CBAABC17-832F-48CF-B0D7-0F7DE5460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940000" flipH="1">
              <a:off x="5642629" y="43923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E1FCA513-75D7-414B-BE8F-D780746A1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120000" flipH="1">
              <a:off x="5654818" y="45363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F2EDEC73-B6F5-473F-934A-CEF57604A8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240000" flipH="1">
              <a:off x="5684446" y="467136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5B987884-C452-4492-A9F8-2770D3373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360000" flipH="1">
              <a:off x="5714074" y="48087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9D978AF2-B7BB-4E05-81F1-1A5DBD1CB4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480000" flipH="1">
              <a:off x="5748464" y="49484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D7AD4D45-C3AB-458E-B826-0FACBD0DF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660000" flipH="1">
              <a:off x="5792091" y="507760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A6E15555-6738-463C-B7DF-86429F2F96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780000" flipH="1">
              <a:off x="5847441" y="52112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AE487172-B4C3-4D13-A562-EF0BA3DD9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900000" flipH="1">
              <a:off x="5900410" y="53424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08E66297-1295-432A-AA84-7BB2341C1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020000" flipH="1">
              <a:off x="5955760" y="547369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1781502-0F1E-46C0-A46A-EADE6CE3363B}"/>
              </a:ext>
            </a:extLst>
          </p:cNvPr>
          <p:cNvSpPr txBox="1"/>
          <p:nvPr/>
        </p:nvSpPr>
        <p:spPr>
          <a:xfrm>
            <a:off x="6459482" y="2835504"/>
            <a:ext cx="53051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/>
              <a:t>Rotational Effects </a:t>
            </a:r>
          </a:p>
          <a:p>
            <a:pPr algn="ctr"/>
            <a:r>
              <a:rPr lang="en-CA" sz="3600" dirty="0"/>
              <a:t>on Fisher Information </a:t>
            </a:r>
          </a:p>
          <a:p>
            <a:pPr algn="ctr"/>
            <a:r>
              <a:rPr lang="en-CA" sz="3600" dirty="0"/>
              <a:t>of Thermal Black Hole Parameter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5D99B19E-4B3B-6A2F-E83A-9EECAE3C35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428" y="5473735"/>
            <a:ext cx="3274761" cy="934046"/>
          </a:xfrm>
          <a:prstGeom prst="rect">
            <a:avLst/>
          </a:prstGeom>
        </p:spPr>
      </p:pic>
      <p:sp>
        <p:nvSpPr>
          <p:cNvPr id="91" name="Oval 90">
            <a:extLst>
              <a:ext uri="{FF2B5EF4-FFF2-40B4-BE49-F238E27FC236}">
                <a16:creationId xmlns:a16="http://schemas.microsoft.com/office/drawing/2014/main" id="{9163D824-ECD9-60AB-6438-5CE20321883E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7CA8CF-079C-D619-2E0D-678BB0852AB0}"/>
              </a:ext>
            </a:extLst>
          </p:cNvPr>
          <p:cNvSpPr txBox="1"/>
          <p:nvPr/>
        </p:nvSpPr>
        <p:spPr>
          <a:xfrm>
            <a:off x="11754345" y="6365474"/>
            <a:ext cx="351137" cy="369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77453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200202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>
            <a:normAutofit/>
          </a:bodyPr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Of note: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89022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Rotating BTZ for M=1, </a:t>
            </a:r>
            <a:endParaRPr lang="en-CA" sz="1800" dirty="0">
              <a:solidFill>
                <a:schemeClr val="bg1"/>
              </a:solidFill>
            </a:endParaRPr>
          </a:p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Varying J/M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D60B43-3B82-DB1E-05BF-9C1704CE51F1}"/>
              </a:ext>
            </a:extLst>
          </p:cNvPr>
          <p:cNvSpPr txBox="1">
            <a:spLocks/>
          </p:cNvSpPr>
          <p:nvPr/>
        </p:nvSpPr>
        <p:spPr>
          <a:xfrm>
            <a:off x="6540940" y="1291502"/>
            <a:ext cx="5125911" cy="496661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n-CA" sz="1800" b="1" dirty="0">
                <a:solidFill>
                  <a:schemeClr val="bg1"/>
                </a:solidFill>
              </a:rPr>
              <a:t>(</a:t>
            </a:r>
            <a:r>
              <a:rPr lang="el-GR" sz="1800" b="1" dirty="0">
                <a:solidFill>
                  <a:schemeClr val="bg1"/>
                </a:solidFill>
              </a:rPr>
              <a:t>Ω</a:t>
            </a:r>
            <a:r>
              <a:rPr lang="en-CA" sz="1800" b="1" dirty="0">
                <a:solidFill>
                  <a:schemeClr val="bg1"/>
                </a:solidFill>
              </a:rPr>
              <a:t>, T) = (0.1, 0.1)</a:t>
            </a:r>
            <a:r>
              <a:rPr lang="en-CA" sz="1800" dirty="0">
                <a:solidFill>
                  <a:schemeClr val="bg1"/>
                </a:solidFill>
              </a:rPr>
              <a:t>, varying J leaves the FI mostly unchanged</a:t>
            </a:r>
          </a:p>
          <a:p>
            <a:pPr>
              <a:buClrTx/>
            </a:pPr>
            <a:endParaRPr lang="en-CA" sz="1800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n-CA" sz="1800" b="1" dirty="0">
                <a:solidFill>
                  <a:schemeClr val="bg1"/>
                </a:solidFill>
              </a:rPr>
              <a:t>(</a:t>
            </a:r>
            <a:r>
              <a:rPr lang="el-GR" sz="1800" b="1" dirty="0">
                <a:solidFill>
                  <a:schemeClr val="bg1"/>
                </a:solidFill>
              </a:rPr>
              <a:t>Ω</a:t>
            </a:r>
            <a:r>
              <a:rPr lang="en-CA" sz="1800" b="1" dirty="0">
                <a:solidFill>
                  <a:schemeClr val="bg1"/>
                </a:solidFill>
              </a:rPr>
              <a:t>, T) = (1, 0.1) </a:t>
            </a:r>
            <a:r>
              <a:rPr lang="en-CA" sz="1800" dirty="0">
                <a:solidFill>
                  <a:schemeClr val="bg1"/>
                </a:solidFill>
              </a:rPr>
              <a:t>aka </a:t>
            </a:r>
            <a:r>
              <a:rPr lang="en-CA" sz="1800" dirty="0">
                <a:solidFill>
                  <a:schemeClr val="accent1"/>
                </a:solidFill>
              </a:rPr>
              <a:t>Cold</a:t>
            </a:r>
            <a:r>
              <a:rPr lang="en-CA" sz="1800" dirty="0">
                <a:solidFill>
                  <a:schemeClr val="bg1"/>
                </a:solidFill>
              </a:rPr>
              <a:t>, 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Increasing J leads to dramatic increase in FI for transparent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0) and Neumann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-1) boundary conditions, </a:t>
            </a:r>
          </a:p>
          <a:p>
            <a:pPr lvl="2">
              <a:buClrTx/>
            </a:pPr>
            <a:r>
              <a:rPr lang="en-CA" dirty="0">
                <a:solidFill>
                  <a:schemeClr val="bg1"/>
                </a:solidFill>
              </a:rPr>
              <a:t>Most dramatic between J=0.5M and J=0.95M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But a slight decrease for Dirichlet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1) boundary condition</a:t>
            </a: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n-CA" sz="1800" b="1" dirty="0">
                <a:solidFill>
                  <a:schemeClr val="bg1"/>
                </a:solidFill>
              </a:rPr>
              <a:t>(</a:t>
            </a:r>
            <a:r>
              <a:rPr lang="el-GR" sz="1800" b="1" dirty="0">
                <a:solidFill>
                  <a:schemeClr val="bg1"/>
                </a:solidFill>
              </a:rPr>
              <a:t>Ω</a:t>
            </a:r>
            <a:r>
              <a:rPr lang="en-CA" sz="1800" b="1" dirty="0">
                <a:solidFill>
                  <a:schemeClr val="bg1"/>
                </a:solidFill>
              </a:rPr>
              <a:t>, T) = (0.1, 1) </a:t>
            </a:r>
            <a:r>
              <a:rPr lang="en-CA" sz="1800" dirty="0">
                <a:solidFill>
                  <a:schemeClr val="bg1"/>
                </a:solidFill>
              </a:rPr>
              <a:t>aka </a:t>
            </a:r>
            <a:r>
              <a:rPr lang="en-CA" sz="1800" dirty="0">
                <a:solidFill>
                  <a:srgbClr val="C00000"/>
                </a:solidFill>
              </a:rPr>
              <a:t>Hot</a:t>
            </a:r>
            <a:r>
              <a:rPr lang="en-CA" sz="1800" dirty="0">
                <a:solidFill>
                  <a:schemeClr val="bg1"/>
                </a:solidFill>
              </a:rPr>
              <a:t>, 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Increasing J leads to increase in FI for transparent </a:t>
            </a:r>
            <a:br>
              <a:rPr lang="en-CA" dirty="0">
                <a:solidFill>
                  <a:schemeClr val="bg1"/>
                </a:solidFill>
              </a:rPr>
            </a:br>
            <a:r>
              <a:rPr lang="en-CA" dirty="0">
                <a:solidFill>
                  <a:schemeClr val="bg1"/>
                </a:solidFill>
              </a:rPr>
              <a:t>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0) and Neumann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-1) boundary conditions, </a:t>
            </a:r>
          </a:p>
          <a:p>
            <a:pPr lvl="2">
              <a:buClrTx/>
            </a:pPr>
            <a:r>
              <a:rPr lang="en-CA" dirty="0">
                <a:solidFill>
                  <a:schemeClr val="bg1"/>
                </a:solidFill>
              </a:rPr>
              <a:t>Though not so dramatic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And still a slight decrease for Dirichlet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1) boundary condition</a:t>
            </a:r>
          </a:p>
          <a:p>
            <a:pPr>
              <a:buClrTx/>
            </a:pPr>
            <a:endParaRPr lang="en-CA" sz="1800" dirty="0">
              <a:solidFill>
                <a:schemeClr val="bg1"/>
              </a:solidFill>
            </a:endParaRPr>
          </a:p>
          <a:p>
            <a:pPr>
              <a:buClrTx/>
            </a:pPr>
            <a:endParaRPr lang="en-CA" sz="1800" dirty="0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33A60D-CE26-7ED8-C7BC-EE8DD6FCF16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F1B2F-E7EE-1315-6F08-22F4CAFDEDF6}"/>
              </a:ext>
            </a:extLst>
          </p:cNvPr>
          <p:cNvSpPr txBox="1"/>
          <p:nvPr/>
        </p:nvSpPr>
        <p:spPr>
          <a:xfrm>
            <a:off x="11677803" y="6370856"/>
            <a:ext cx="460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DBDFEC-C165-8587-223D-35C7161B211A}"/>
              </a:ext>
            </a:extLst>
          </p:cNvPr>
          <p:cNvSpPr txBox="1"/>
          <p:nvPr/>
        </p:nvSpPr>
        <p:spPr>
          <a:xfrm>
            <a:off x="606715" y="1452966"/>
            <a:ext cx="15524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Transparent (</a:t>
            </a:r>
            <a:r>
              <a:rPr lang="el-GR" sz="1400" dirty="0">
                <a:solidFill>
                  <a:schemeClr val="bg1"/>
                </a:solidFill>
              </a:rPr>
              <a:t>ζ</a:t>
            </a:r>
            <a:r>
              <a:rPr lang="en-CA" sz="1400" dirty="0">
                <a:solidFill>
                  <a:schemeClr val="bg1"/>
                </a:solidFill>
              </a:rPr>
              <a:t> = 0)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AC009A-1FD8-329A-4E1E-8B2F95AF6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37" y="1833188"/>
            <a:ext cx="5170275" cy="371723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F6982D9-F1BE-E5F2-6B53-F44333B0FF08}"/>
              </a:ext>
            </a:extLst>
          </p:cNvPr>
          <p:cNvSpPr txBox="1"/>
          <p:nvPr/>
        </p:nvSpPr>
        <p:spPr>
          <a:xfrm rot="16200000">
            <a:off x="-82029" y="2106051"/>
            <a:ext cx="824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(</a:t>
            </a:r>
            <a:r>
              <a:rPr lang="el-GR" sz="1400" dirty="0">
                <a:solidFill>
                  <a:schemeClr val="bg1"/>
                </a:solidFill>
              </a:rPr>
              <a:t>Ω</a:t>
            </a:r>
            <a:r>
              <a:rPr lang="en-CA" sz="1400" dirty="0">
                <a:solidFill>
                  <a:schemeClr val="bg1"/>
                </a:solidFill>
              </a:rPr>
              <a:t> = T)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4F7903-A5AE-4A40-6D39-894AF607209C}"/>
              </a:ext>
            </a:extLst>
          </p:cNvPr>
          <p:cNvSpPr txBox="1"/>
          <p:nvPr/>
        </p:nvSpPr>
        <p:spPr>
          <a:xfrm rot="16200000">
            <a:off x="-82421" y="3310425"/>
            <a:ext cx="824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accent1"/>
                </a:solidFill>
              </a:rPr>
              <a:t>(</a:t>
            </a:r>
            <a:r>
              <a:rPr lang="el-GR" sz="1400" dirty="0">
                <a:solidFill>
                  <a:schemeClr val="accent1"/>
                </a:solidFill>
              </a:rPr>
              <a:t>Ω</a:t>
            </a:r>
            <a:r>
              <a:rPr lang="en-CA" sz="1400" dirty="0">
                <a:solidFill>
                  <a:schemeClr val="accent1"/>
                </a:solidFill>
              </a:rPr>
              <a:t> &gt; T)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5AE07A-B932-4DA4-A465-0FD4D6D0B70A}"/>
              </a:ext>
            </a:extLst>
          </p:cNvPr>
          <p:cNvSpPr txBox="1"/>
          <p:nvPr/>
        </p:nvSpPr>
        <p:spPr>
          <a:xfrm rot="16200000">
            <a:off x="-73640" y="4514801"/>
            <a:ext cx="824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rgbClr val="C00000"/>
                </a:solidFill>
              </a:rPr>
              <a:t>(</a:t>
            </a:r>
            <a:r>
              <a:rPr lang="el-GR" sz="1400" dirty="0">
                <a:solidFill>
                  <a:srgbClr val="C00000"/>
                </a:solidFill>
              </a:rPr>
              <a:t>Ω</a:t>
            </a:r>
            <a:r>
              <a:rPr lang="en-CA" sz="1400" dirty="0">
                <a:solidFill>
                  <a:srgbClr val="C00000"/>
                </a:solidFill>
              </a:rPr>
              <a:t> &lt; T)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57C7A8-70F0-64F3-95F4-2176013D31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858" y="1760743"/>
            <a:ext cx="5274865" cy="36442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3EF034-874B-5B44-420B-E7A1B8017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715" y="5429852"/>
            <a:ext cx="4987518" cy="1600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92879B-2392-1197-B310-FA3ABA310D58}"/>
              </a:ext>
            </a:extLst>
          </p:cNvPr>
          <p:cNvSpPr txBox="1"/>
          <p:nvPr/>
        </p:nvSpPr>
        <p:spPr>
          <a:xfrm>
            <a:off x="2344703" y="1451470"/>
            <a:ext cx="15524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Neumann (</a:t>
            </a:r>
            <a:r>
              <a:rPr lang="el-GR" sz="1400" dirty="0">
                <a:solidFill>
                  <a:schemeClr val="bg1"/>
                </a:solidFill>
              </a:rPr>
              <a:t>ζ</a:t>
            </a:r>
            <a:r>
              <a:rPr lang="en-CA" sz="1400" dirty="0">
                <a:solidFill>
                  <a:schemeClr val="bg1"/>
                </a:solidFill>
              </a:rPr>
              <a:t> = -1)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2BE353-B3E3-C8C4-2FC8-937FFE0D37DB}"/>
              </a:ext>
            </a:extLst>
          </p:cNvPr>
          <p:cNvSpPr txBox="1"/>
          <p:nvPr/>
        </p:nvSpPr>
        <p:spPr>
          <a:xfrm>
            <a:off x="4250224" y="1440556"/>
            <a:ext cx="15524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Dirichlet (</a:t>
            </a:r>
            <a:r>
              <a:rPr lang="el-GR" sz="1400" dirty="0">
                <a:solidFill>
                  <a:schemeClr val="bg1"/>
                </a:solidFill>
              </a:rPr>
              <a:t>ζ</a:t>
            </a:r>
            <a:r>
              <a:rPr lang="en-CA" sz="1400" dirty="0">
                <a:solidFill>
                  <a:schemeClr val="bg1"/>
                </a:solidFill>
              </a:rPr>
              <a:t> = 1)</a:t>
            </a:r>
          </a:p>
        </p:txBody>
      </p:sp>
    </p:spTree>
    <p:extLst>
      <p:ext uri="{BB962C8B-B14F-4D97-AF65-F5344CB8AC3E}">
        <p14:creationId xmlns:p14="http://schemas.microsoft.com/office/powerpoint/2010/main" val="1600375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>
            <a:normAutofit/>
          </a:bodyPr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Of note: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89022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Rotating BTZ for M=1,</a:t>
            </a:r>
            <a:endParaRPr lang="en-CA" sz="1800" dirty="0">
              <a:solidFill>
                <a:schemeClr val="bg1"/>
              </a:solidFill>
            </a:endParaRPr>
          </a:p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Varying J/M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D60B43-3B82-DB1E-05BF-9C1704CE51F1}"/>
              </a:ext>
            </a:extLst>
          </p:cNvPr>
          <p:cNvSpPr txBox="1">
            <a:spLocks/>
          </p:cNvSpPr>
          <p:nvPr/>
        </p:nvSpPr>
        <p:spPr>
          <a:xfrm>
            <a:off x="6540940" y="1291502"/>
            <a:ext cx="5125911" cy="49666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n-CA" sz="1800" b="1" dirty="0">
                <a:solidFill>
                  <a:schemeClr val="bg1"/>
                </a:solidFill>
              </a:rPr>
              <a:t>(</a:t>
            </a:r>
            <a:r>
              <a:rPr lang="el-GR" sz="1800" b="1" dirty="0">
                <a:solidFill>
                  <a:schemeClr val="bg1"/>
                </a:solidFill>
              </a:rPr>
              <a:t>Ω</a:t>
            </a:r>
            <a:r>
              <a:rPr lang="en-CA" sz="1800" b="1" dirty="0">
                <a:solidFill>
                  <a:schemeClr val="bg1"/>
                </a:solidFill>
              </a:rPr>
              <a:t>, T) = (0.1, 0.1)</a:t>
            </a:r>
            <a:r>
              <a:rPr lang="en-CA" sz="1800" dirty="0">
                <a:solidFill>
                  <a:schemeClr val="bg1"/>
                </a:solidFill>
              </a:rPr>
              <a:t>, varying J leaves the FI mostly unchanged</a:t>
            </a:r>
          </a:p>
          <a:p>
            <a:pPr>
              <a:buClrTx/>
            </a:pPr>
            <a:endParaRPr lang="en-CA" sz="1800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n-CA" sz="1800" b="1" dirty="0">
                <a:solidFill>
                  <a:schemeClr val="bg1"/>
                </a:solidFill>
              </a:rPr>
              <a:t>(</a:t>
            </a:r>
            <a:r>
              <a:rPr lang="el-GR" sz="1800" b="1" dirty="0">
                <a:solidFill>
                  <a:schemeClr val="bg1"/>
                </a:solidFill>
              </a:rPr>
              <a:t>Ω</a:t>
            </a:r>
            <a:r>
              <a:rPr lang="en-CA" sz="1800" b="1" dirty="0">
                <a:solidFill>
                  <a:schemeClr val="bg1"/>
                </a:solidFill>
              </a:rPr>
              <a:t>, T) = (1, 0.1) </a:t>
            </a:r>
            <a:r>
              <a:rPr lang="en-CA" sz="1800" dirty="0">
                <a:solidFill>
                  <a:schemeClr val="bg1"/>
                </a:solidFill>
              </a:rPr>
              <a:t>aka </a:t>
            </a:r>
            <a:r>
              <a:rPr lang="en-CA" sz="1800" dirty="0">
                <a:solidFill>
                  <a:schemeClr val="accent1"/>
                </a:solidFill>
              </a:rPr>
              <a:t>Cold</a:t>
            </a:r>
            <a:r>
              <a:rPr lang="en-CA" sz="1800" dirty="0">
                <a:solidFill>
                  <a:schemeClr val="bg1"/>
                </a:solidFill>
              </a:rPr>
              <a:t>, 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Increasing J leads to dramatic </a:t>
            </a:r>
            <a:r>
              <a:rPr lang="en-CA" sz="1800" b="1" dirty="0">
                <a:solidFill>
                  <a:schemeClr val="bg1"/>
                </a:solidFill>
              </a:rPr>
              <a:t>increase</a:t>
            </a:r>
            <a:r>
              <a:rPr lang="en-CA" sz="1800" dirty="0">
                <a:solidFill>
                  <a:schemeClr val="bg1"/>
                </a:solidFill>
              </a:rPr>
              <a:t> in FI for transparent (</a:t>
            </a:r>
            <a:r>
              <a:rPr lang="el-GR" sz="1800" dirty="0">
                <a:solidFill>
                  <a:schemeClr val="bg1"/>
                </a:solidFill>
              </a:rPr>
              <a:t>ζ</a:t>
            </a:r>
            <a:r>
              <a:rPr lang="en-CA" sz="1800" dirty="0">
                <a:solidFill>
                  <a:schemeClr val="bg1"/>
                </a:solidFill>
              </a:rPr>
              <a:t> = 0) and Neumann (</a:t>
            </a:r>
            <a:r>
              <a:rPr lang="el-GR" sz="1800" dirty="0">
                <a:solidFill>
                  <a:schemeClr val="bg1"/>
                </a:solidFill>
              </a:rPr>
              <a:t>ζ</a:t>
            </a:r>
            <a:r>
              <a:rPr lang="en-CA" sz="1800" dirty="0">
                <a:solidFill>
                  <a:schemeClr val="bg1"/>
                </a:solidFill>
              </a:rPr>
              <a:t> = -1) boundary conditions, </a:t>
            </a:r>
          </a:p>
          <a:p>
            <a:pPr lvl="2">
              <a:buClrTx/>
            </a:pPr>
            <a:r>
              <a:rPr lang="en-CA" sz="1800" dirty="0">
                <a:solidFill>
                  <a:schemeClr val="bg1"/>
                </a:solidFill>
              </a:rPr>
              <a:t>Most dramatic between J=0.5M and J=0.95M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But a slight decrease for Dirichlet (</a:t>
            </a:r>
            <a:r>
              <a:rPr lang="el-GR" sz="1800" dirty="0">
                <a:solidFill>
                  <a:schemeClr val="bg1"/>
                </a:solidFill>
              </a:rPr>
              <a:t>ζ</a:t>
            </a:r>
            <a:r>
              <a:rPr lang="en-CA" sz="1800" dirty="0">
                <a:solidFill>
                  <a:schemeClr val="bg1"/>
                </a:solidFill>
              </a:rPr>
              <a:t> = 1) boundary condition</a:t>
            </a:r>
          </a:p>
          <a:p>
            <a:pPr>
              <a:buClrTx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Hot is similar to Cold</a:t>
            </a:r>
          </a:p>
          <a:p>
            <a:pPr>
              <a:buClrTx/>
            </a:pPr>
            <a:endParaRPr lang="en-CA" sz="1800" dirty="0">
              <a:solidFill>
                <a:schemeClr val="bg1"/>
              </a:solidFill>
            </a:endParaRPr>
          </a:p>
          <a:p>
            <a:pPr>
              <a:buClrTx/>
            </a:pPr>
            <a:endParaRPr lang="en-CA" sz="1800" dirty="0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33A60D-CE26-7ED8-C7BC-EE8DD6FCF16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F1B2F-E7EE-1315-6F08-22F4CAFDEDF6}"/>
              </a:ext>
            </a:extLst>
          </p:cNvPr>
          <p:cNvSpPr txBox="1"/>
          <p:nvPr/>
        </p:nvSpPr>
        <p:spPr>
          <a:xfrm>
            <a:off x="11677803" y="6370856"/>
            <a:ext cx="460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446154-C924-4F92-3D59-0582D8CF7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374" y="1516315"/>
            <a:ext cx="5587460" cy="38920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82C566-B780-273F-884B-4F5FF7DEB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2572" y="2405028"/>
            <a:ext cx="1901661" cy="204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66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>
            <a:normAutofit/>
          </a:bodyPr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Of note: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89022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Rotating BTZ for M=1, </a:t>
            </a:r>
            <a:endParaRPr lang="en-CA" sz="1800" dirty="0">
              <a:solidFill>
                <a:schemeClr val="bg1"/>
              </a:solidFill>
            </a:endParaRPr>
          </a:p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Varying J/M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D60B43-3B82-DB1E-05BF-9C1704CE51F1}"/>
              </a:ext>
            </a:extLst>
          </p:cNvPr>
          <p:cNvSpPr txBox="1">
            <a:spLocks/>
          </p:cNvSpPr>
          <p:nvPr/>
        </p:nvSpPr>
        <p:spPr>
          <a:xfrm>
            <a:off x="6540940" y="1291502"/>
            <a:ext cx="5125911" cy="49666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n-CA" sz="1800" b="1" dirty="0">
                <a:solidFill>
                  <a:schemeClr val="bg1"/>
                </a:solidFill>
              </a:rPr>
              <a:t>(</a:t>
            </a:r>
            <a:r>
              <a:rPr lang="el-GR" sz="1800" b="1" dirty="0">
                <a:solidFill>
                  <a:schemeClr val="bg1"/>
                </a:solidFill>
              </a:rPr>
              <a:t>Ω</a:t>
            </a:r>
            <a:r>
              <a:rPr lang="en-CA" sz="1800" b="1" dirty="0">
                <a:solidFill>
                  <a:schemeClr val="bg1"/>
                </a:solidFill>
              </a:rPr>
              <a:t>, T) = (0.1, 0.1)</a:t>
            </a:r>
            <a:r>
              <a:rPr lang="en-CA" sz="1800" dirty="0">
                <a:solidFill>
                  <a:schemeClr val="bg1"/>
                </a:solidFill>
              </a:rPr>
              <a:t>, varying J leaves the FI mostly unchanged</a:t>
            </a:r>
          </a:p>
          <a:p>
            <a:pPr>
              <a:buClrTx/>
            </a:pPr>
            <a:endParaRPr lang="en-CA" sz="1800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n-CA" sz="1800" b="1" dirty="0">
                <a:solidFill>
                  <a:schemeClr val="bg1"/>
                </a:solidFill>
              </a:rPr>
              <a:t>(</a:t>
            </a:r>
            <a:r>
              <a:rPr lang="el-GR" sz="1800" b="1" dirty="0">
                <a:solidFill>
                  <a:schemeClr val="bg1"/>
                </a:solidFill>
              </a:rPr>
              <a:t>Ω</a:t>
            </a:r>
            <a:r>
              <a:rPr lang="en-CA" sz="1800" b="1" dirty="0">
                <a:solidFill>
                  <a:schemeClr val="bg1"/>
                </a:solidFill>
              </a:rPr>
              <a:t>, T) = (1, 0.1) </a:t>
            </a:r>
            <a:r>
              <a:rPr lang="en-CA" sz="1800" dirty="0">
                <a:solidFill>
                  <a:schemeClr val="bg1"/>
                </a:solidFill>
              </a:rPr>
              <a:t>aka </a:t>
            </a:r>
            <a:r>
              <a:rPr lang="en-CA" sz="1800" dirty="0">
                <a:solidFill>
                  <a:schemeClr val="accent1"/>
                </a:solidFill>
              </a:rPr>
              <a:t>Cold</a:t>
            </a:r>
            <a:r>
              <a:rPr lang="en-CA" sz="1800" dirty="0">
                <a:solidFill>
                  <a:schemeClr val="bg1"/>
                </a:solidFill>
              </a:rPr>
              <a:t>, 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Increasing J leads to dramatic increase in FI for transparent (</a:t>
            </a:r>
            <a:r>
              <a:rPr lang="el-GR" sz="1800" dirty="0">
                <a:solidFill>
                  <a:schemeClr val="bg1"/>
                </a:solidFill>
              </a:rPr>
              <a:t>ζ</a:t>
            </a:r>
            <a:r>
              <a:rPr lang="en-CA" sz="1800" dirty="0">
                <a:solidFill>
                  <a:schemeClr val="bg1"/>
                </a:solidFill>
              </a:rPr>
              <a:t> = 0) and Neumann (</a:t>
            </a:r>
            <a:r>
              <a:rPr lang="el-GR" sz="1800" dirty="0">
                <a:solidFill>
                  <a:schemeClr val="bg1"/>
                </a:solidFill>
              </a:rPr>
              <a:t>ζ</a:t>
            </a:r>
            <a:r>
              <a:rPr lang="en-CA" sz="1800" dirty="0">
                <a:solidFill>
                  <a:schemeClr val="bg1"/>
                </a:solidFill>
              </a:rPr>
              <a:t> = -1) boundary conditions, </a:t>
            </a:r>
          </a:p>
          <a:p>
            <a:pPr lvl="2">
              <a:buClrTx/>
            </a:pPr>
            <a:r>
              <a:rPr lang="en-CA" sz="1800" dirty="0">
                <a:solidFill>
                  <a:schemeClr val="bg1"/>
                </a:solidFill>
              </a:rPr>
              <a:t>Most dramatic between J=0.5M and J=0.95M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But a slight </a:t>
            </a:r>
            <a:r>
              <a:rPr lang="en-CA" sz="1800" b="1" dirty="0">
                <a:solidFill>
                  <a:schemeClr val="bg1"/>
                </a:solidFill>
              </a:rPr>
              <a:t>decrease</a:t>
            </a:r>
            <a:r>
              <a:rPr lang="en-CA" sz="1800" dirty="0">
                <a:solidFill>
                  <a:schemeClr val="bg1"/>
                </a:solidFill>
              </a:rPr>
              <a:t> for Dirichlet (</a:t>
            </a:r>
            <a:r>
              <a:rPr lang="el-GR" sz="1800" dirty="0">
                <a:solidFill>
                  <a:schemeClr val="bg1"/>
                </a:solidFill>
              </a:rPr>
              <a:t>ζ</a:t>
            </a:r>
            <a:r>
              <a:rPr lang="en-CA" sz="1800" dirty="0">
                <a:solidFill>
                  <a:schemeClr val="bg1"/>
                </a:solidFill>
              </a:rPr>
              <a:t> = 1) boundary condition</a:t>
            </a:r>
          </a:p>
          <a:p>
            <a:pPr>
              <a:buClrTx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Hot is similar to Cold</a:t>
            </a:r>
          </a:p>
          <a:p>
            <a:pPr marL="0" indent="0">
              <a:buClrTx/>
              <a:buNone/>
            </a:pPr>
            <a:endParaRPr lang="en-CA" sz="2200" dirty="0">
              <a:solidFill>
                <a:schemeClr val="bg1"/>
              </a:solidFill>
            </a:endParaRPr>
          </a:p>
          <a:p>
            <a:pPr>
              <a:buClrTx/>
            </a:pPr>
            <a:endParaRPr lang="en-CA" sz="1800" dirty="0">
              <a:solidFill>
                <a:schemeClr val="bg1"/>
              </a:solidFill>
            </a:endParaRPr>
          </a:p>
          <a:p>
            <a:pPr>
              <a:buClrTx/>
            </a:pPr>
            <a:endParaRPr lang="en-CA" sz="1800" dirty="0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33A60D-CE26-7ED8-C7BC-EE8DD6FCF16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F1B2F-E7EE-1315-6F08-22F4CAFDEDF6}"/>
              </a:ext>
            </a:extLst>
          </p:cNvPr>
          <p:cNvSpPr txBox="1"/>
          <p:nvPr/>
        </p:nvSpPr>
        <p:spPr>
          <a:xfrm>
            <a:off x="11677803" y="6370856"/>
            <a:ext cx="460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12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C671EB-24EE-58A0-99BD-354CF3419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55" y="1516315"/>
            <a:ext cx="5507995" cy="38474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ACD9ACB-7206-D9FF-71E7-A7697F350A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093"/>
          <a:stretch/>
        </p:blipFill>
        <p:spPr>
          <a:xfrm>
            <a:off x="4154487" y="3594896"/>
            <a:ext cx="1633663" cy="8956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F2C3C82-6A2A-0E21-374F-A18C58BC02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9093"/>
          <a:stretch/>
        </p:blipFill>
        <p:spPr>
          <a:xfrm>
            <a:off x="4130805" y="2331700"/>
            <a:ext cx="1633663" cy="895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42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>
            <a:normAutofit/>
          </a:bodyPr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Of note: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89022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Rotating BTZ for </a:t>
            </a:r>
            <a:r>
              <a:rPr lang="en-CA" b="1" dirty="0">
                <a:solidFill>
                  <a:schemeClr val="bg1"/>
                </a:solidFill>
              </a:rPr>
              <a:t>M=0.01</a:t>
            </a:r>
            <a:r>
              <a:rPr lang="en-CA" dirty="0">
                <a:solidFill>
                  <a:schemeClr val="bg1"/>
                </a:solidFill>
              </a:rPr>
              <a:t>, </a:t>
            </a:r>
            <a:endParaRPr lang="en-CA" sz="1800" dirty="0">
              <a:solidFill>
                <a:schemeClr val="bg1"/>
              </a:solidFill>
            </a:endParaRPr>
          </a:p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Varying J/M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D60B43-3B82-DB1E-05BF-9C1704CE51F1}"/>
              </a:ext>
            </a:extLst>
          </p:cNvPr>
          <p:cNvSpPr txBox="1">
            <a:spLocks/>
          </p:cNvSpPr>
          <p:nvPr/>
        </p:nvSpPr>
        <p:spPr>
          <a:xfrm>
            <a:off x="6540940" y="1291502"/>
            <a:ext cx="5125911" cy="49666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The distinction in the FI based on the boundary condition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) persists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However, when </a:t>
            </a:r>
            <a:r>
              <a:rPr lang="en-CA" b="1" dirty="0">
                <a:solidFill>
                  <a:schemeClr val="bg1"/>
                </a:solidFill>
              </a:rPr>
              <a:t>(</a:t>
            </a:r>
            <a:r>
              <a:rPr lang="el-GR" b="1" dirty="0">
                <a:solidFill>
                  <a:schemeClr val="bg1"/>
                </a:solidFill>
              </a:rPr>
              <a:t>Ω</a:t>
            </a:r>
            <a:r>
              <a:rPr lang="en-CA" b="1" dirty="0">
                <a:solidFill>
                  <a:schemeClr val="bg1"/>
                </a:solidFill>
              </a:rPr>
              <a:t>, T) = (1, 0.1) </a:t>
            </a:r>
            <a:r>
              <a:rPr lang="en-CA" dirty="0">
                <a:solidFill>
                  <a:schemeClr val="bg1"/>
                </a:solidFill>
              </a:rPr>
              <a:t>aka </a:t>
            </a:r>
            <a:r>
              <a:rPr lang="en-CA" dirty="0">
                <a:solidFill>
                  <a:schemeClr val="accent1"/>
                </a:solidFill>
              </a:rPr>
              <a:t>Cold</a:t>
            </a:r>
            <a:r>
              <a:rPr lang="en-CA" dirty="0">
                <a:solidFill>
                  <a:schemeClr val="bg1"/>
                </a:solidFill>
              </a:rPr>
              <a:t>, 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increasing J leads to significant decrease</a:t>
            </a:r>
            <a:r>
              <a:rPr lang="en-CA" b="1" dirty="0">
                <a:solidFill>
                  <a:schemeClr val="bg1"/>
                </a:solidFill>
              </a:rPr>
              <a:t> </a:t>
            </a:r>
            <a:r>
              <a:rPr lang="en-CA" dirty="0">
                <a:solidFill>
                  <a:schemeClr val="bg1"/>
                </a:solidFill>
              </a:rPr>
              <a:t>in FI for transparent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0) and Neumann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-1) boundary conditions, 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but an increase</a:t>
            </a:r>
            <a:r>
              <a:rPr lang="en-CA" b="1" dirty="0">
                <a:solidFill>
                  <a:schemeClr val="bg1"/>
                </a:solidFill>
              </a:rPr>
              <a:t> </a:t>
            </a:r>
            <a:r>
              <a:rPr lang="en-CA" dirty="0">
                <a:solidFill>
                  <a:schemeClr val="bg1"/>
                </a:solidFill>
              </a:rPr>
              <a:t>for Dirichlet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1) boundary condition</a:t>
            </a: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n-CA" b="1" dirty="0">
                <a:solidFill>
                  <a:schemeClr val="bg1"/>
                </a:solidFill>
              </a:rPr>
              <a:t>(</a:t>
            </a:r>
            <a:r>
              <a:rPr lang="el-GR" b="1" dirty="0">
                <a:solidFill>
                  <a:schemeClr val="bg1"/>
                </a:solidFill>
              </a:rPr>
              <a:t>Ω</a:t>
            </a:r>
            <a:r>
              <a:rPr lang="en-CA" b="1" dirty="0">
                <a:solidFill>
                  <a:schemeClr val="bg1"/>
                </a:solidFill>
              </a:rPr>
              <a:t>, T) = (0.1, 1) </a:t>
            </a:r>
            <a:r>
              <a:rPr lang="en-CA" dirty="0">
                <a:solidFill>
                  <a:schemeClr val="bg1"/>
                </a:solidFill>
              </a:rPr>
              <a:t>aka </a:t>
            </a:r>
            <a:r>
              <a:rPr lang="en-CA" dirty="0">
                <a:solidFill>
                  <a:srgbClr val="C00000"/>
                </a:solidFill>
              </a:rPr>
              <a:t>Hot</a:t>
            </a:r>
            <a:r>
              <a:rPr lang="en-CA" dirty="0">
                <a:solidFill>
                  <a:schemeClr val="bg1"/>
                </a:solidFill>
              </a:rPr>
              <a:t>, 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increasing J leads to slight shift in the time of the maximal FI for all boundary conditions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but still a slight decrease for Dirichlet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1) boundary condition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33A60D-CE26-7ED8-C7BC-EE8DD6FCF16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F1B2F-E7EE-1315-6F08-22F4CAFDEDF6}"/>
              </a:ext>
            </a:extLst>
          </p:cNvPr>
          <p:cNvSpPr txBox="1"/>
          <p:nvPr/>
        </p:nvSpPr>
        <p:spPr>
          <a:xfrm>
            <a:off x="11698613" y="6370856"/>
            <a:ext cx="460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6982D9-F1BE-E5F2-6B53-F44333B0FF08}"/>
              </a:ext>
            </a:extLst>
          </p:cNvPr>
          <p:cNvSpPr txBox="1"/>
          <p:nvPr/>
        </p:nvSpPr>
        <p:spPr>
          <a:xfrm rot="16200000">
            <a:off x="-22726" y="2036259"/>
            <a:ext cx="786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(</a:t>
            </a:r>
            <a:r>
              <a:rPr lang="el-GR" sz="1400" dirty="0">
                <a:solidFill>
                  <a:schemeClr val="bg1"/>
                </a:solidFill>
              </a:rPr>
              <a:t>Ω</a:t>
            </a:r>
            <a:r>
              <a:rPr lang="en-CA" sz="1400" dirty="0">
                <a:solidFill>
                  <a:schemeClr val="bg1"/>
                </a:solidFill>
              </a:rPr>
              <a:t> = T)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4F7903-A5AE-4A40-6D39-894AF607209C}"/>
              </a:ext>
            </a:extLst>
          </p:cNvPr>
          <p:cNvSpPr txBox="1"/>
          <p:nvPr/>
        </p:nvSpPr>
        <p:spPr>
          <a:xfrm rot="16200000">
            <a:off x="-13568" y="3221748"/>
            <a:ext cx="786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accent1"/>
                </a:solidFill>
              </a:rPr>
              <a:t>(</a:t>
            </a:r>
            <a:r>
              <a:rPr lang="el-GR" sz="1400" dirty="0">
                <a:solidFill>
                  <a:schemeClr val="accent1"/>
                </a:solidFill>
              </a:rPr>
              <a:t>Ω</a:t>
            </a:r>
            <a:r>
              <a:rPr lang="en-CA" sz="1400" dirty="0">
                <a:solidFill>
                  <a:schemeClr val="accent1"/>
                </a:solidFill>
              </a:rPr>
              <a:t> &gt; T)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5AE07A-B932-4DA4-A465-0FD4D6D0B70A}"/>
              </a:ext>
            </a:extLst>
          </p:cNvPr>
          <p:cNvSpPr txBox="1"/>
          <p:nvPr/>
        </p:nvSpPr>
        <p:spPr>
          <a:xfrm rot="16200000">
            <a:off x="-21832" y="4478545"/>
            <a:ext cx="786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rgbClr val="C00000"/>
                </a:solidFill>
              </a:rPr>
              <a:t>(</a:t>
            </a:r>
            <a:r>
              <a:rPr lang="el-GR" sz="1400" dirty="0">
                <a:solidFill>
                  <a:srgbClr val="C00000"/>
                </a:solidFill>
              </a:rPr>
              <a:t>Ω</a:t>
            </a:r>
            <a:r>
              <a:rPr lang="en-CA" sz="1400" dirty="0">
                <a:solidFill>
                  <a:srgbClr val="C00000"/>
                </a:solidFill>
              </a:rPr>
              <a:t> &lt; T)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A0A3AD-B2EA-0737-FB5D-38BBD7F74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595" y="5405033"/>
            <a:ext cx="4986960" cy="1585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74FCA7-49FF-15B9-390A-FB5660260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233" y="1760743"/>
            <a:ext cx="5197544" cy="36080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D39298-8963-F528-EDAB-DA20D606C259}"/>
              </a:ext>
            </a:extLst>
          </p:cNvPr>
          <p:cNvSpPr txBox="1"/>
          <p:nvPr/>
        </p:nvSpPr>
        <p:spPr>
          <a:xfrm>
            <a:off x="838282" y="1350471"/>
            <a:ext cx="15524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Transparent (</a:t>
            </a:r>
            <a:r>
              <a:rPr lang="el-GR" sz="1400" dirty="0">
                <a:solidFill>
                  <a:schemeClr val="bg1"/>
                </a:solidFill>
              </a:rPr>
              <a:t>ζ</a:t>
            </a:r>
            <a:r>
              <a:rPr lang="en-CA" sz="1400" dirty="0">
                <a:solidFill>
                  <a:schemeClr val="bg1"/>
                </a:solidFill>
              </a:rPr>
              <a:t> = 0)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2BAE6B-BF8D-F308-E7A6-B6F3CB0FBC52}"/>
              </a:ext>
            </a:extLst>
          </p:cNvPr>
          <p:cNvSpPr txBox="1"/>
          <p:nvPr/>
        </p:nvSpPr>
        <p:spPr>
          <a:xfrm>
            <a:off x="2609774" y="1372234"/>
            <a:ext cx="15524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Neumann (</a:t>
            </a:r>
            <a:r>
              <a:rPr lang="el-GR" sz="1400" dirty="0">
                <a:solidFill>
                  <a:schemeClr val="bg1"/>
                </a:solidFill>
              </a:rPr>
              <a:t>ζ</a:t>
            </a:r>
            <a:r>
              <a:rPr lang="en-CA" sz="1400" dirty="0">
                <a:solidFill>
                  <a:schemeClr val="bg1"/>
                </a:solidFill>
              </a:rPr>
              <a:t> = 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4AB7A1-C06C-742D-17EF-6FAB93A6C902}"/>
              </a:ext>
            </a:extLst>
          </p:cNvPr>
          <p:cNvSpPr txBox="1"/>
          <p:nvPr/>
        </p:nvSpPr>
        <p:spPr>
          <a:xfrm>
            <a:off x="4426412" y="1416744"/>
            <a:ext cx="13142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Dirichlet (</a:t>
            </a:r>
            <a:r>
              <a:rPr lang="el-GR" sz="1400" dirty="0">
                <a:solidFill>
                  <a:schemeClr val="bg1"/>
                </a:solidFill>
              </a:rPr>
              <a:t>ζ</a:t>
            </a:r>
            <a:r>
              <a:rPr lang="en-CA" sz="1400" dirty="0">
                <a:solidFill>
                  <a:schemeClr val="bg1"/>
                </a:solidFill>
              </a:rPr>
              <a:t> = 1)</a:t>
            </a:r>
          </a:p>
        </p:txBody>
      </p:sp>
    </p:spTree>
    <p:extLst>
      <p:ext uri="{BB962C8B-B14F-4D97-AF65-F5344CB8AC3E}">
        <p14:creationId xmlns:p14="http://schemas.microsoft.com/office/powerpoint/2010/main" val="148089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>
            <a:normAutofit/>
          </a:bodyPr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Of note: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89022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Rotating BTZ for </a:t>
            </a:r>
            <a:r>
              <a:rPr lang="en-CA" b="1" dirty="0">
                <a:solidFill>
                  <a:schemeClr val="bg1"/>
                </a:solidFill>
              </a:rPr>
              <a:t>M=0.01</a:t>
            </a:r>
            <a:r>
              <a:rPr lang="en-CA" dirty="0">
                <a:solidFill>
                  <a:schemeClr val="bg1"/>
                </a:solidFill>
              </a:rPr>
              <a:t>, </a:t>
            </a:r>
            <a:endParaRPr lang="en-CA" sz="1800" dirty="0">
              <a:solidFill>
                <a:schemeClr val="bg1"/>
              </a:solidFill>
            </a:endParaRPr>
          </a:p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Varying J/M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D60B43-3B82-DB1E-05BF-9C1704CE51F1}"/>
              </a:ext>
            </a:extLst>
          </p:cNvPr>
          <p:cNvSpPr txBox="1">
            <a:spLocks/>
          </p:cNvSpPr>
          <p:nvPr/>
        </p:nvSpPr>
        <p:spPr>
          <a:xfrm>
            <a:off x="6540940" y="1291502"/>
            <a:ext cx="5125911" cy="49666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The distinction in the FI based on the boundary condition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) persists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However, when </a:t>
            </a:r>
            <a:r>
              <a:rPr lang="en-CA" b="1" dirty="0">
                <a:solidFill>
                  <a:schemeClr val="bg1"/>
                </a:solidFill>
              </a:rPr>
              <a:t>(</a:t>
            </a:r>
            <a:r>
              <a:rPr lang="el-GR" b="1" dirty="0">
                <a:solidFill>
                  <a:schemeClr val="bg1"/>
                </a:solidFill>
              </a:rPr>
              <a:t>Ω</a:t>
            </a:r>
            <a:r>
              <a:rPr lang="en-CA" b="1" dirty="0">
                <a:solidFill>
                  <a:schemeClr val="bg1"/>
                </a:solidFill>
              </a:rPr>
              <a:t>, T) = (1, 0.1) </a:t>
            </a:r>
            <a:r>
              <a:rPr lang="en-CA" dirty="0">
                <a:solidFill>
                  <a:schemeClr val="bg1"/>
                </a:solidFill>
              </a:rPr>
              <a:t>aka </a:t>
            </a:r>
            <a:r>
              <a:rPr lang="en-CA" dirty="0">
                <a:solidFill>
                  <a:schemeClr val="accent1"/>
                </a:solidFill>
              </a:rPr>
              <a:t>Cold</a:t>
            </a:r>
            <a:r>
              <a:rPr lang="en-CA" dirty="0">
                <a:solidFill>
                  <a:schemeClr val="bg1"/>
                </a:solidFill>
              </a:rPr>
              <a:t>, 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increasing J leads to significant </a:t>
            </a:r>
            <a:r>
              <a:rPr lang="en-CA" b="1" dirty="0">
                <a:solidFill>
                  <a:schemeClr val="bg1"/>
                </a:solidFill>
              </a:rPr>
              <a:t>decrease </a:t>
            </a:r>
            <a:r>
              <a:rPr lang="en-CA" dirty="0">
                <a:solidFill>
                  <a:schemeClr val="bg1"/>
                </a:solidFill>
              </a:rPr>
              <a:t>in FI for transparent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0) and Neumann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-1) boundary conditions, 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but an increase</a:t>
            </a:r>
            <a:r>
              <a:rPr lang="en-CA" b="1" dirty="0">
                <a:solidFill>
                  <a:schemeClr val="bg1"/>
                </a:solidFill>
              </a:rPr>
              <a:t> </a:t>
            </a:r>
            <a:r>
              <a:rPr lang="en-CA" dirty="0">
                <a:solidFill>
                  <a:schemeClr val="bg1"/>
                </a:solidFill>
              </a:rPr>
              <a:t>for Dirichlet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1) boundary condition</a:t>
            </a: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n-CA" b="1" dirty="0">
                <a:solidFill>
                  <a:schemeClr val="bg1"/>
                </a:solidFill>
              </a:rPr>
              <a:t>(</a:t>
            </a:r>
            <a:r>
              <a:rPr lang="el-GR" b="1" dirty="0">
                <a:solidFill>
                  <a:schemeClr val="bg1"/>
                </a:solidFill>
              </a:rPr>
              <a:t>Ω</a:t>
            </a:r>
            <a:r>
              <a:rPr lang="en-CA" b="1" dirty="0">
                <a:solidFill>
                  <a:schemeClr val="bg1"/>
                </a:solidFill>
              </a:rPr>
              <a:t>, T) = (0.1, 1) </a:t>
            </a:r>
            <a:r>
              <a:rPr lang="en-CA" dirty="0">
                <a:solidFill>
                  <a:schemeClr val="bg1"/>
                </a:solidFill>
              </a:rPr>
              <a:t>aka </a:t>
            </a:r>
            <a:r>
              <a:rPr lang="en-CA" dirty="0">
                <a:solidFill>
                  <a:srgbClr val="C00000"/>
                </a:solidFill>
              </a:rPr>
              <a:t>Hot</a:t>
            </a:r>
            <a:r>
              <a:rPr lang="en-CA" dirty="0">
                <a:solidFill>
                  <a:schemeClr val="bg1"/>
                </a:solidFill>
              </a:rPr>
              <a:t>, 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increasing J leads to slight shift in the time of the maximal FI for all boundary conditions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but still a slight decrease for Dirichlet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1) boundary condition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33A60D-CE26-7ED8-C7BC-EE8DD6FCF16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F1B2F-E7EE-1315-6F08-22F4CAFDEDF6}"/>
              </a:ext>
            </a:extLst>
          </p:cNvPr>
          <p:cNvSpPr txBox="1"/>
          <p:nvPr/>
        </p:nvSpPr>
        <p:spPr>
          <a:xfrm>
            <a:off x="11698613" y="6370856"/>
            <a:ext cx="460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14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526C4D-A62D-2F53-49C5-C5D2D6B4A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37" y="1505047"/>
            <a:ext cx="5511925" cy="38465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58723E-C62B-3A2B-F371-6538DB9E51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2276" y="2407177"/>
            <a:ext cx="1902117" cy="204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489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>
            <a:normAutofit/>
          </a:bodyPr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Of note: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89022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Rotating BTZ for </a:t>
            </a:r>
            <a:r>
              <a:rPr lang="en-CA" b="1" dirty="0">
                <a:solidFill>
                  <a:schemeClr val="bg1"/>
                </a:solidFill>
              </a:rPr>
              <a:t>M=0.01</a:t>
            </a:r>
            <a:r>
              <a:rPr lang="en-CA" dirty="0">
                <a:solidFill>
                  <a:schemeClr val="bg1"/>
                </a:solidFill>
              </a:rPr>
              <a:t>, </a:t>
            </a:r>
            <a:endParaRPr lang="en-CA" sz="1800" dirty="0">
              <a:solidFill>
                <a:schemeClr val="bg1"/>
              </a:solidFill>
            </a:endParaRPr>
          </a:p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Varying J/M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D60B43-3B82-DB1E-05BF-9C1704CE51F1}"/>
              </a:ext>
            </a:extLst>
          </p:cNvPr>
          <p:cNvSpPr txBox="1">
            <a:spLocks/>
          </p:cNvSpPr>
          <p:nvPr/>
        </p:nvSpPr>
        <p:spPr>
          <a:xfrm>
            <a:off x="6540940" y="1291502"/>
            <a:ext cx="5125911" cy="49666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The distinction in the FI based on the boundary condition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) persists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However, when </a:t>
            </a:r>
            <a:r>
              <a:rPr lang="en-CA" b="1" dirty="0">
                <a:solidFill>
                  <a:schemeClr val="bg1"/>
                </a:solidFill>
              </a:rPr>
              <a:t>(</a:t>
            </a:r>
            <a:r>
              <a:rPr lang="el-GR" b="1" dirty="0">
                <a:solidFill>
                  <a:schemeClr val="bg1"/>
                </a:solidFill>
              </a:rPr>
              <a:t>Ω</a:t>
            </a:r>
            <a:r>
              <a:rPr lang="en-CA" b="1" dirty="0">
                <a:solidFill>
                  <a:schemeClr val="bg1"/>
                </a:solidFill>
              </a:rPr>
              <a:t>, T) = (1, 0.1) </a:t>
            </a:r>
            <a:r>
              <a:rPr lang="en-CA" dirty="0">
                <a:solidFill>
                  <a:schemeClr val="bg1"/>
                </a:solidFill>
              </a:rPr>
              <a:t>aka </a:t>
            </a:r>
            <a:r>
              <a:rPr lang="en-CA" dirty="0">
                <a:solidFill>
                  <a:schemeClr val="accent1"/>
                </a:solidFill>
              </a:rPr>
              <a:t>Cold</a:t>
            </a:r>
            <a:r>
              <a:rPr lang="en-CA" dirty="0">
                <a:solidFill>
                  <a:schemeClr val="bg1"/>
                </a:solidFill>
              </a:rPr>
              <a:t>, 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increasing J leads to significant decrease</a:t>
            </a:r>
            <a:r>
              <a:rPr lang="en-CA" b="1" dirty="0">
                <a:solidFill>
                  <a:schemeClr val="bg1"/>
                </a:solidFill>
              </a:rPr>
              <a:t> </a:t>
            </a:r>
            <a:r>
              <a:rPr lang="en-CA" dirty="0">
                <a:solidFill>
                  <a:schemeClr val="bg1"/>
                </a:solidFill>
              </a:rPr>
              <a:t>in FI for transparent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0) and Neumann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-1) boundary conditions, 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but an </a:t>
            </a:r>
            <a:r>
              <a:rPr lang="en-CA" b="1" dirty="0">
                <a:solidFill>
                  <a:schemeClr val="bg1"/>
                </a:solidFill>
              </a:rPr>
              <a:t>increase </a:t>
            </a:r>
            <a:r>
              <a:rPr lang="en-CA" dirty="0">
                <a:solidFill>
                  <a:schemeClr val="bg1"/>
                </a:solidFill>
              </a:rPr>
              <a:t>for Dirichlet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1) boundary condition</a:t>
            </a: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n-CA" b="1" dirty="0">
                <a:solidFill>
                  <a:schemeClr val="bg1"/>
                </a:solidFill>
              </a:rPr>
              <a:t>(</a:t>
            </a:r>
            <a:r>
              <a:rPr lang="el-GR" b="1" dirty="0">
                <a:solidFill>
                  <a:schemeClr val="bg1"/>
                </a:solidFill>
              </a:rPr>
              <a:t>Ω</a:t>
            </a:r>
            <a:r>
              <a:rPr lang="en-CA" b="1" dirty="0">
                <a:solidFill>
                  <a:schemeClr val="bg1"/>
                </a:solidFill>
              </a:rPr>
              <a:t>, T) = (0.1, 1) </a:t>
            </a:r>
            <a:r>
              <a:rPr lang="en-CA" dirty="0">
                <a:solidFill>
                  <a:schemeClr val="bg1"/>
                </a:solidFill>
              </a:rPr>
              <a:t>aka </a:t>
            </a:r>
            <a:r>
              <a:rPr lang="en-CA" dirty="0">
                <a:solidFill>
                  <a:srgbClr val="C00000"/>
                </a:solidFill>
              </a:rPr>
              <a:t>Hot</a:t>
            </a:r>
            <a:r>
              <a:rPr lang="en-CA" dirty="0">
                <a:solidFill>
                  <a:schemeClr val="bg1"/>
                </a:solidFill>
              </a:rPr>
              <a:t>, 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increasing J leads to slight shift in the time of the maximal FI for all boundary conditions</a:t>
            </a:r>
          </a:p>
          <a:p>
            <a:pPr lvl="1">
              <a:buClrTx/>
            </a:pPr>
            <a:r>
              <a:rPr lang="en-CA" dirty="0">
                <a:solidFill>
                  <a:schemeClr val="bg1"/>
                </a:solidFill>
              </a:rPr>
              <a:t>but still a slight decrease for Dirichlet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 = 1) boundary condition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33A60D-CE26-7ED8-C7BC-EE8DD6FCF16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F1B2F-E7EE-1315-6F08-22F4CAFDEDF6}"/>
              </a:ext>
            </a:extLst>
          </p:cNvPr>
          <p:cNvSpPr txBox="1"/>
          <p:nvPr/>
        </p:nvSpPr>
        <p:spPr>
          <a:xfrm>
            <a:off x="11698613" y="6370856"/>
            <a:ext cx="460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15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C08581-D99F-1EA7-CC0F-5297F8E31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49" y="1749680"/>
            <a:ext cx="5354476" cy="37367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58723E-C62B-3A2B-F371-6538DB9E51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517" y="2407831"/>
            <a:ext cx="1902117" cy="204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28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7" y="176462"/>
            <a:ext cx="11664544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496319" cy="4106333"/>
          </a:xfrm>
        </p:spPr>
        <p:txBody>
          <a:bodyPr anchor="t">
            <a:normAutofit/>
          </a:bodyPr>
          <a:lstStyle/>
          <a:p>
            <a:pPr marL="0" indent="0">
              <a:buClrTx/>
              <a:buNone/>
            </a:pPr>
            <a:r>
              <a:rPr lang="en-CA" sz="2000" dirty="0">
                <a:solidFill>
                  <a:schemeClr val="bg1"/>
                </a:solidFill>
              </a:rPr>
              <a:t>We find that</a:t>
            </a: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Varying the angular momentum J/M does lead to change in the FI, especially for near extremal rotation</a:t>
            </a: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It can both significantly amplify or de-amplify the FI depending on 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the boundary condition </a:t>
            </a:r>
            <a:r>
              <a:rPr lang="el-GR" sz="1800" dirty="0">
                <a:solidFill>
                  <a:schemeClr val="bg1"/>
                </a:solidFill>
              </a:rPr>
              <a:t>ζ</a:t>
            </a:r>
            <a:r>
              <a:rPr lang="en-CA" sz="1800" dirty="0">
                <a:solidFill>
                  <a:schemeClr val="bg1"/>
                </a:solidFill>
              </a:rPr>
              <a:t> and 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the BTZ mass M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more like anti-Hawking results than entanglement harvesting</a:t>
            </a:r>
          </a:p>
          <a:p>
            <a:pPr marL="0" indent="0">
              <a:buClrTx/>
              <a:buNone/>
            </a:pPr>
            <a:r>
              <a:rPr lang="en-CA" sz="2000" dirty="0">
                <a:solidFill>
                  <a:schemeClr val="bg1"/>
                </a:solidFill>
              </a:rPr>
              <a:t>Future work:</a:t>
            </a: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Quantum Fisher information [52] analysis in 2+1 Dimensions</a:t>
            </a: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More realistic Fisher information analysis: 3+1 Dimensional Spacetimes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3AC76-BEFE-4C8B-BC0B-81348AEE60A5}"/>
              </a:ext>
            </a:extLst>
          </p:cNvPr>
          <p:cNvSpPr/>
          <p:nvPr/>
        </p:nvSpPr>
        <p:spPr>
          <a:xfrm>
            <a:off x="11750842" y="6391276"/>
            <a:ext cx="304800" cy="3187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8DB715-BF34-0572-97DD-06C32FA9D8DE}"/>
              </a:ext>
            </a:extLst>
          </p:cNvPr>
          <p:cNvSpPr txBox="1"/>
          <p:nvPr/>
        </p:nvSpPr>
        <p:spPr>
          <a:xfrm>
            <a:off x="11698613" y="6370856"/>
            <a:ext cx="460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16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1D6C79-4718-5F4E-1711-91B4F4D04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526" y="426087"/>
            <a:ext cx="6626738" cy="188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643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9DD75D4-A9E7-4B6B-8DEC-457ED22CD18C}"/>
              </a:ext>
            </a:extLst>
          </p:cNvPr>
          <p:cNvSpPr/>
          <p:nvPr/>
        </p:nvSpPr>
        <p:spPr>
          <a:xfrm>
            <a:off x="609600" y="1764631"/>
            <a:ext cx="10972800" cy="44837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704C66-9795-4B74-A83D-CC68D156E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Thanks!!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FCCB5-0915-4F57-AD4C-691BE9889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900" y="2522486"/>
            <a:ext cx="4000900" cy="203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4800" dirty="0">
                <a:solidFill>
                  <a:schemeClr val="bg1"/>
                </a:solidFill>
              </a:rPr>
              <a:t>Thank you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3FBDF6-0B2E-8545-EB49-75D429AE2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0488" y="2236651"/>
            <a:ext cx="6626738" cy="18880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413A13-2F26-9E65-3EDE-8786560D60DC}"/>
              </a:ext>
            </a:extLst>
          </p:cNvPr>
          <p:cNvSpPr txBox="1"/>
          <p:nvPr/>
        </p:nvSpPr>
        <p:spPr>
          <a:xfrm>
            <a:off x="7835410" y="4509122"/>
            <a:ext cx="4949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Everett Patterson, PhD Student</a:t>
            </a:r>
          </a:p>
          <a:p>
            <a:r>
              <a:rPr lang="en-CA" dirty="0">
                <a:solidFill>
                  <a:schemeClr val="bg1"/>
                </a:solidFill>
              </a:rPr>
              <a:t>University of Waterloo + IQC</a:t>
            </a:r>
          </a:p>
          <a:p>
            <a:endParaRPr lang="en-CA" dirty="0">
              <a:solidFill>
                <a:schemeClr val="bg1"/>
              </a:solidFill>
            </a:endParaRPr>
          </a:p>
          <a:p>
            <a:r>
              <a:rPr lang="en-CA" dirty="0">
                <a:solidFill>
                  <a:schemeClr val="bg1"/>
                </a:solidFill>
              </a:rPr>
              <a:t>Email: </a:t>
            </a:r>
            <a:r>
              <a:rPr lang="en-CA" dirty="0">
                <a:solidFill>
                  <a:schemeClr val="bg1"/>
                </a:solidFill>
                <a:hlinkClick r:id="rId4"/>
              </a:rPr>
              <a:t>ea2patterson@uwaterloo.ca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4A12CCC-B12C-6281-99B0-F834D8C1FFD6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57050E-6D70-7D33-3F68-CF7D4545736E}"/>
              </a:ext>
            </a:extLst>
          </p:cNvPr>
          <p:cNvSpPr txBox="1"/>
          <p:nvPr/>
        </p:nvSpPr>
        <p:spPr>
          <a:xfrm>
            <a:off x="11679801" y="6370856"/>
            <a:ext cx="446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17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D01261-1B88-B88F-C98A-721CCB378200}"/>
              </a:ext>
            </a:extLst>
          </p:cNvPr>
          <p:cNvSpPr txBox="1"/>
          <p:nvPr/>
        </p:nvSpPr>
        <p:spPr>
          <a:xfrm>
            <a:off x="1058165" y="4469168"/>
            <a:ext cx="49498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bg1"/>
                </a:solidFill>
              </a:rPr>
              <a:t>Cited work by EP:</a:t>
            </a:r>
            <a:endParaRPr kumimoji="0" lang="en-C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563C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[2207.12226] Fisher Information of a Black Hole Spacetime (arxiv.org)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6"/>
              </a:rPr>
              <a:t>Analysis of the Thermal Fisher Information in 2+1 Dimensional Black Hole Spacetimes (uwaterloo.ca)</a:t>
            </a:r>
            <a:r>
              <a:rPr kumimoji="0" lang="en-C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0411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8" y="176463"/>
            <a:ext cx="1161448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D76394F-7118-B8F7-280F-4A9FBDB0A15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0261C4-4B2F-DCD9-387B-5EB91F438C22}"/>
              </a:ext>
            </a:extLst>
          </p:cNvPr>
          <p:cNvSpPr txBox="1"/>
          <p:nvPr/>
        </p:nvSpPr>
        <p:spPr>
          <a:xfrm>
            <a:off x="11695095" y="6370856"/>
            <a:ext cx="4162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18</a:t>
            </a:r>
            <a:endParaRPr lang="en-C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2CD592-48C9-27D6-63BE-184550FC1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034" y="2315794"/>
            <a:ext cx="8331628" cy="5397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84C151-EA65-6D52-4749-F9C4142AB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034" y="3038161"/>
            <a:ext cx="9112718" cy="6032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92A733C-3A0F-C4D7-5E35-4F5BEA6DD4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735" y="4578149"/>
            <a:ext cx="9125419" cy="54612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66B41F5-9260-058F-A0CF-6778C5DFBA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735" y="3824031"/>
            <a:ext cx="9112718" cy="57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29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A8238-73AE-448A-A7C6-9BD79C9F9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012" y="1541485"/>
            <a:ext cx="8505080" cy="1346852"/>
          </a:xfrm>
        </p:spPr>
        <p:txBody>
          <a:bodyPr>
            <a:noAutofit/>
          </a:bodyPr>
          <a:lstStyle/>
          <a:p>
            <a:pPr algn="ctr"/>
            <a:r>
              <a:rPr lang="en-CA" sz="6000" dirty="0"/>
              <a:t>Supplementary Slides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199B93-BE53-445B-B1B4-171F8C7AC2B4}"/>
              </a:ext>
            </a:extLst>
          </p:cNvPr>
          <p:cNvSpPr txBox="1"/>
          <p:nvPr/>
        </p:nvSpPr>
        <p:spPr>
          <a:xfrm>
            <a:off x="2005012" y="3969664"/>
            <a:ext cx="8181975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800" dirty="0"/>
              <a:t>Rotational Effects on Fisher Information of Thermal Black Hole Parameter</a:t>
            </a:r>
          </a:p>
          <a:p>
            <a:pPr algn="ctr"/>
            <a:endParaRPr lang="en-CA" sz="1400" dirty="0"/>
          </a:p>
          <a:p>
            <a:pPr algn="ctr"/>
            <a:r>
              <a:rPr lang="en-CA" sz="1400" dirty="0"/>
              <a:t>Everett Patterson</a:t>
            </a:r>
          </a:p>
          <a:p>
            <a:pPr algn="ctr"/>
            <a:r>
              <a:rPr lang="en-CA" sz="1400" dirty="0"/>
              <a:t>CAP Congress 2023, UNB</a:t>
            </a:r>
          </a:p>
          <a:p>
            <a:pPr algn="ctr"/>
            <a:r>
              <a:rPr lang="en-CA" sz="1400" dirty="0"/>
              <a:t>June 20, 2023</a:t>
            </a:r>
          </a:p>
        </p:txBody>
      </p:sp>
    </p:spTree>
    <p:extLst>
      <p:ext uri="{BB962C8B-B14F-4D97-AF65-F5344CB8AC3E}">
        <p14:creationId xmlns:p14="http://schemas.microsoft.com/office/powerpoint/2010/main" val="1272753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7" y="176462"/>
            <a:ext cx="11664544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496319" cy="4106333"/>
          </a:xfrm>
        </p:spPr>
        <p:txBody>
          <a:bodyPr anchor="t">
            <a:normAutofit/>
          </a:bodyPr>
          <a:lstStyle/>
          <a:p>
            <a:pPr>
              <a:buClrTx/>
            </a:pPr>
            <a:r>
              <a:rPr lang="en-CA" sz="2000" b="1" dirty="0">
                <a:solidFill>
                  <a:schemeClr val="bg1"/>
                </a:solidFill>
              </a:rPr>
              <a:t>RQI</a:t>
            </a:r>
            <a:r>
              <a:rPr lang="en-CA" sz="2000" dirty="0">
                <a:solidFill>
                  <a:schemeClr val="bg1"/>
                </a:solidFill>
              </a:rPr>
              <a:t> as an approach to reconcile Q+G 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How does relativity affect QI processes?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Using QI processes to probe relativistic systems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Mostly QFT in curved spacetime</a:t>
            </a: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Thermal states are an important feature of the </a:t>
            </a:r>
            <a:br>
              <a:rPr lang="en-CA" sz="2000" dirty="0">
                <a:solidFill>
                  <a:schemeClr val="bg1"/>
                </a:solidFill>
              </a:rPr>
            </a:br>
            <a:r>
              <a:rPr lang="en-CA" sz="2000" dirty="0">
                <a:solidFill>
                  <a:schemeClr val="bg1"/>
                </a:solidFill>
              </a:rPr>
              <a:t>quantum vacuum in curved spacetime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E.g., Hawking radiation, Unruh effect</a:t>
            </a:r>
          </a:p>
          <a:p>
            <a:pPr>
              <a:buClrTx/>
            </a:pPr>
            <a:r>
              <a:rPr lang="en-CA" sz="2000" b="1" dirty="0">
                <a:solidFill>
                  <a:schemeClr val="bg1"/>
                </a:solidFill>
              </a:rPr>
              <a:t>Fisher information </a:t>
            </a:r>
            <a:r>
              <a:rPr lang="en-CA" sz="2000" dirty="0">
                <a:solidFill>
                  <a:schemeClr val="bg1"/>
                </a:solidFill>
              </a:rPr>
              <a:t>(FI) is used in Relativistic Quantum Metrology (RQM) to guide the </a:t>
            </a:r>
            <a:br>
              <a:rPr lang="en-CA" sz="2000" dirty="0">
                <a:solidFill>
                  <a:schemeClr val="bg1"/>
                </a:solidFill>
              </a:rPr>
            </a:br>
            <a:r>
              <a:rPr lang="en-CA" sz="2000" dirty="0">
                <a:solidFill>
                  <a:schemeClr val="bg1"/>
                </a:solidFill>
              </a:rPr>
              <a:t>development of experimental set ups.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Here we use it to ‘probe’ spacetime</a:t>
            </a:r>
            <a:endParaRPr lang="en-CA" sz="1800" dirty="0">
              <a:solidFill>
                <a:srgbClr val="C00000"/>
              </a:solidFill>
            </a:endParaRPr>
          </a:p>
          <a:p>
            <a:pPr>
              <a:buClrTx/>
            </a:pP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3AC76-BEFE-4C8B-BC0B-81348AEE60A5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37FE78-20B4-D821-63CA-3172D799D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836" y="919909"/>
            <a:ext cx="1532881" cy="20113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60C544-C753-2D21-8C62-40CEA25A54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3124" y="609600"/>
            <a:ext cx="1422150" cy="20113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072B38-740B-9F03-C67F-B12C7CEFDA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8620" y="1012602"/>
            <a:ext cx="1374620" cy="218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39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162211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Fisher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106333"/>
          </a:xfrm>
        </p:spPr>
        <p:txBody>
          <a:bodyPr anchor="t"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Quantification of the parameter estimation problem,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Given		    , the set of possible values for the observable and underlying parameters, respectively,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Estimator					is said to be unbiased if Expectation Value = True Value of Parameter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FI Definition</a:t>
            </a: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 err="1">
                <a:solidFill>
                  <a:schemeClr val="bg1"/>
                </a:solidFill>
              </a:rPr>
              <a:t>Cramér</a:t>
            </a:r>
            <a:r>
              <a:rPr lang="en-CA" dirty="0">
                <a:solidFill>
                  <a:schemeClr val="bg1"/>
                </a:solidFill>
              </a:rPr>
              <a:t>-Rao bound</a:t>
            </a: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F4AA10-F59F-467C-9827-8FD61F76C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815" y="3320732"/>
            <a:ext cx="1456947" cy="4026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3B8088-4729-4552-B6C4-A70E3144C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301" y="2544568"/>
            <a:ext cx="660196" cy="30008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D30647B-79D9-4222-9F6C-183B2DD7B5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9809" y="4272449"/>
            <a:ext cx="7192379" cy="82879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93D2FF7-337E-477B-B8C9-7737270D22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5769" y="5468952"/>
            <a:ext cx="1733792" cy="790685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A2E04B8-6570-1F79-EC72-5F62BFCF918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FB3579-DB93-59F5-2522-4E3D3C48BC46}"/>
              </a:ext>
            </a:extLst>
          </p:cNvPr>
          <p:cNvSpPr txBox="1"/>
          <p:nvPr/>
        </p:nvSpPr>
        <p:spPr>
          <a:xfrm>
            <a:off x="11754345" y="6365474"/>
            <a:ext cx="35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604043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045" y="162211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Unruh-DeWitt (UDW)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390935"/>
          </a:xfrm>
        </p:spPr>
        <p:txBody>
          <a:bodyPr anchor="t"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Two-level quantum system with states	     and 	      separated by an energy gap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Conformally couple to massless scalar field,	     , via interaction Hamiltonian: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Where				  ,				     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Has response function												       ,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And response rate 									, where			       .</a:t>
            </a: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7A448D-B417-4BA3-8F0B-02670C992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762" y="2149788"/>
            <a:ext cx="458436" cy="2766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2CA228-5EFC-4F83-9E33-BC26D94A5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6180" y="2149789"/>
            <a:ext cx="443246" cy="2592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DB4CE8-06E3-465A-9B28-E03490BF36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5840" y="2177723"/>
            <a:ext cx="238158" cy="2381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02C741A-D3D4-48B2-BB95-77CBBAB3DA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1906" y="3106182"/>
            <a:ext cx="4353533" cy="4096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30F9A37-3496-41B2-9561-D5E21765FD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8958" y="3737173"/>
            <a:ext cx="1752845" cy="35247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94D7668-74AF-4AF5-914F-8DE5811E55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5704" y="3751462"/>
            <a:ext cx="1800476" cy="32389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D863519-848E-4A39-9462-39D1DD1D25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75427" y="2553960"/>
            <a:ext cx="443246" cy="4073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0A4AF5-F0AA-79BC-3376-CBE6227D5BC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75213" y="5380927"/>
            <a:ext cx="1414395" cy="2682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341E39-6C4D-804A-4319-7B3ADCFA8C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70008" y="4321542"/>
            <a:ext cx="5234236" cy="72104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809343B-90FA-5D0C-9A46-E6659C13D9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40208" y="5147889"/>
            <a:ext cx="3753159" cy="756234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E2C35AC5-3E3B-3A83-7670-11957DC4650C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AD2BB71-2BEE-AFAC-B7A1-FC677B3B896E}"/>
              </a:ext>
            </a:extLst>
          </p:cNvPr>
          <p:cNvSpPr txBox="1"/>
          <p:nvPr/>
        </p:nvSpPr>
        <p:spPr>
          <a:xfrm>
            <a:off x="11754345" y="6365474"/>
            <a:ext cx="35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>
                <a:solidFill>
                  <a:prstClr val="black"/>
                </a:solidFill>
                <a:latin typeface="Calibri" panose="020F0502020204030204"/>
              </a:rPr>
              <a:t>ii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0184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8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Spacetimes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First consider AdS</a:t>
            </a:r>
            <a:r>
              <a:rPr lang="en-CA" baseline="-25000" dirty="0">
                <a:solidFill>
                  <a:schemeClr val="bg1"/>
                </a:solidFill>
              </a:rPr>
              <a:t>3</a:t>
            </a:r>
            <a:r>
              <a:rPr lang="en-CA" dirty="0">
                <a:solidFill>
                  <a:schemeClr val="bg1"/>
                </a:solidFill>
              </a:rPr>
              <a:t>, then BTZ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AdS</a:t>
            </a:r>
            <a:r>
              <a:rPr lang="en-CA" baseline="-25000" dirty="0">
                <a:solidFill>
                  <a:schemeClr val="bg1"/>
                </a:solidFill>
              </a:rPr>
              <a:t>3</a:t>
            </a:r>
            <a:r>
              <a:rPr lang="en-CA" dirty="0">
                <a:solidFill>
                  <a:schemeClr val="bg1"/>
                </a:solidFill>
              </a:rPr>
              <a:t> stems from induced metric on a 3-d hyperboloid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Where	       is the </a:t>
            </a:r>
            <a:r>
              <a:rPr lang="en-CA" dirty="0" err="1">
                <a:solidFill>
                  <a:schemeClr val="bg1"/>
                </a:solidFill>
              </a:rPr>
              <a:t>AdS</a:t>
            </a:r>
            <a:r>
              <a:rPr lang="en-CA" dirty="0">
                <a:solidFill>
                  <a:schemeClr val="bg1"/>
                </a:solidFill>
              </a:rPr>
              <a:t> length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Embedded in 4-d flat geometry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With coordinates</a:t>
            </a: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47B7FA-DBF1-4091-9E50-870629EEE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5208" y="2918163"/>
            <a:ext cx="181000" cy="3048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EDCF51-2E43-4DFB-B946-DEEA7E5C0C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299" y="2499005"/>
            <a:ext cx="3124636" cy="4191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589405-8DEB-4872-B19D-E0B9921074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3928" y="3302332"/>
            <a:ext cx="3686689" cy="4001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D27DFE-4900-422B-B971-7612E9FC7D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1183" y="4030667"/>
            <a:ext cx="1752845" cy="342948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9C4278D-5647-F70B-D475-8E405CD7E69E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E7D4A7-399C-C16B-71DF-42DE3C7D4FB4}"/>
              </a:ext>
            </a:extLst>
          </p:cNvPr>
          <p:cNvSpPr txBox="1"/>
          <p:nvPr/>
        </p:nvSpPr>
        <p:spPr>
          <a:xfrm>
            <a:off x="11754345" y="6365474"/>
            <a:ext cx="35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>
                <a:solidFill>
                  <a:prstClr val="black"/>
                </a:solidFill>
                <a:latin typeface="Calibri" panose="020F0502020204030204"/>
              </a:rPr>
              <a:t>iii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2470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Spacetime – AdS</a:t>
            </a:r>
            <a:r>
              <a:rPr lang="en-CA" baseline="-25000" dirty="0">
                <a:solidFill>
                  <a:schemeClr val="bg1"/>
                </a:solidFill>
              </a:rPr>
              <a:t>3</a:t>
            </a:r>
            <a:endParaRPr lang="en-CA" dirty="0">
              <a:solidFill>
                <a:schemeClr val="bg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Transformations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Metric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Wightman</a:t>
            </a: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606ECF-ABFB-44DF-8BDF-54BF702CA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899" y="1754474"/>
            <a:ext cx="4782217" cy="13622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A97E84-61CB-4600-8874-77C3FCBF3C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6239" y="3502206"/>
            <a:ext cx="5801535" cy="7906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D0DBB4-A703-4621-AC4B-6D23BAA863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6239" y="4476878"/>
            <a:ext cx="5201376" cy="8764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4A11054-BD3F-4FDE-885C-C62E90C88C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6281" y="5679871"/>
            <a:ext cx="6830378" cy="5906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5B7FAC9-8D30-42F2-B568-7FB748988A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83795" y="4843213"/>
            <a:ext cx="1457528" cy="28579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2578006C-459D-C4B2-B918-59678FF66448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C8C687-120B-4255-E29D-1203426FB2DB}"/>
              </a:ext>
            </a:extLst>
          </p:cNvPr>
          <p:cNvSpPr txBox="1"/>
          <p:nvPr/>
        </p:nvSpPr>
        <p:spPr>
          <a:xfrm>
            <a:off x="11754345" y="6365474"/>
            <a:ext cx="35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>
                <a:solidFill>
                  <a:prstClr val="black"/>
                </a:solidFill>
                <a:latin typeface="Calibri" panose="020F0502020204030204"/>
              </a:rPr>
              <a:t>iv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8479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8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Spacetime – Stationary BTZ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Transformations																with:</a:t>
            </a: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Metric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Wightman</a:t>
            </a: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97BB16-A863-4C0B-A67E-92F8E0BD6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1864" y="1782476"/>
            <a:ext cx="6068272" cy="1343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76973F-C756-46E3-A275-4C2D663482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1037" y="3525350"/>
            <a:ext cx="5992061" cy="8097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954389-AC6D-4E4F-A49C-4DA752E5A5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1798" y="4529435"/>
            <a:ext cx="4677428" cy="7621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20C547-11D1-4C78-B1F3-D2C48BEA89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2064" y="5666347"/>
            <a:ext cx="6935168" cy="6573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F51CEA-92FB-4141-B947-97BFBBEE12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3066" y="4726072"/>
            <a:ext cx="1324160" cy="2762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9728DAF-3821-40D5-9491-7DA9AF6603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93066" y="5249487"/>
            <a:ext cx="1133633" cy="3048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B15EDE-4ECE-45F8-B51B-D3F34A18A9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94620" y="2564139"/>
            <a:ext cx="2476846" cy="27626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C0BDE83F-DCEC-6167-53E3-20D7ABF15936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C2FDFA-F9C1-32D0-33CA-EF5D12E912EB}"/>
              </a:ext>
            </a:extLst>
          </p:cNvPr>
          <p:cNvSpPr txBox="1"/>
          <p:nvPr/>
        </p:nvSpPr>
        <p:spPr>
          <a:xfrm>
            <a:off x="11754345" y="6365474"/>
            <a:ext cx="35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>
                <a:solidFill>
                  <a:prstClr val="black"/>
                </a:solidFill>
                <a:latin typeface="Calibri" panose="020F0502020204030204"/>
              </a:rPr>
              <a:t>v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9105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8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Spacetime – Rotating BTZ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Very similar to Stationary BTZ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Metric: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Where							,			, and		and	     are the inner and outer radii,  </a:t>
            </a:r>
            <a:br>
              <a:rPr lang="en-CA" dirty="0">
                <a:solidFill>
                  <a:schemeClr val="bg1"/>
                </a:solidFill>
              </a:rPr>
            </a:br>
            <a:br>
              <a:rPr lang="en-CA" dirty="0">
                <a:solidFill>
                  <a:schemeClr val="bg1"/>
                </a:solidFill>
              </a:rPr>
            </a:br>
            <a:r>
              <a:rPr lang="en-CA" dirty="0">
                <a:solidFill>
                  <a:schemeClr val="bg1"/>
                </a:solidFill>
              </a:rPr>
              <a:t>											is the angular momentum.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Wightman</a:t>
            </a: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954389-AC6D-4E4F-A49C-4DA752E5A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1798" y="4529435"/>
            <a:ext cx="4677428" cy="7621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F51CEA-92FB-4141-B947-97BFBBEE12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3066" y="4726072"/>
            <a:ext cx="1324160" cy="2762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9728DAF-3821-40D5-9491-7DA9AF6603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3066" y="5249487"/>
            <a:ext cx="1133633" cy="30484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C0BDE83F-DCEC-6167-53E3-20D7ABF15936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C2FDFA-F9C1-32D0-33CA-EF5D12E912EB}"/>
              </a:ext>
            </a:extLst>
          </p:cNvPr>
          <p:cNvSpPr txBox="1"/>
          <p:nvPr/>
        </p:nvSpPr>
        <p:spPr>
          <a:xfrm>
            <a:off x="11754345" y="6365474"/>
            <a:ext cx="35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>
                <a:solidFill>
                  <a:prstClr val="black"/>
                </a:solidFill>
                <a:latin typeface="Calibri" panose="020F0502020204030204"/>
              </a:rPr>
              <a:t>vi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D74D33-5EC1-9DCB-CD70-6B7D9E2813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9863" y="2877015"/>
            <a:ext cx="4893178" cy="4587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CBF828-CF57-DF64-D7B7-5056FD2503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03229" y="3342013"/>
            <a:ext cx="2597283" cy="3937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5B5C0A4-6527-9122-BE90-B5A161F974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07362" y="3880517"/>
            <a:ext cx="997001" cy="29211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BF10695-703D-5142-D67E-FB25F473EA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30670" y="3335751"/>
            <a:ext cx="1028753" cy="36831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53151A8-5CA7-AE74-43CC-8D4D40C481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25924" y="3883718"/>
            <a:ext cx="838243" cy="29211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9917EB8-741C-1434-656B-4A3D610C59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52385" y="3446793"/>
            <a:ext cx="241312" cy="18415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2AF6B6-0B9F-8E2C-B245-3247F560335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72353" y="3453302"/>
            <a:ext cx="228612" cy="17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156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8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Spacetime – Rotating BTZ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Wightman function appears to be unchanged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But the squared distance is now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Where 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And </a:t>
            </a: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954389-AC6D-4E4F-A49C-4DA752E5A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513" y="1931965"/>
            <a:ext cx="4677428" cy="7621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F51CEA-92FB-4141-B947-97BFBBEE12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6660" y="4137179"/>
            <a:ext cx="1324160" cy="2762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9728DAF-3821-40D5-9491-7DA9AF6603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5840" y="4568019"/>
            <a:ext cx="1133633" cy="30484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C0BDE83F-DCEC-6167-53E3-20D7ABF15936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C2FDFA-F9C1-32D0-33CA-EF5D12E912EB}"/>
              </a:ext>
            </a:extLst>
          </p:cNvPr>
          <p:cNvSpPr txBox="1"/>
          <p:nvPr/>
        </p:nvSpPr>
        <p:spPr>
          <a:xfrm>
            <a:off x="11694938" y="6351858"/>
            <a:ext cx="47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>
                <a:solidFill>
                  <a:prstClr val="black"/>
                </a:solidFill>
                <a:latin typeface="Calibri" panose="020F0502020204030204"/>
              </a:rPr>
              <a:t>vii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5ED84C-3AF4-76A7-0F3D-A93224A7C7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1553" y="2867528"/>
            <a:ext cx="5937555" cy="8953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D14BEB-466D-A27D-08CE-6238CE6A13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9882" y="3658437"/>
            <a:ext cx="1136708" cy="40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2967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203695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Derivations – </a:t>
            </a:r>
            <a:r>
              <a:rPr lang="en-CA" dirty="0" err="1">
                <a:solidFill>
                  <a:schemeClr val="bg2"/>
                </a:solidFill>
              </a:rPr>
              <a:t>AdS</a:t>
            </a:r>
            <a:r>
              <a:rPr lang="en-CA" dirty="0">
                <a:solidFill>
                  <a:schemeClr val="bg2"/>
                </a:solidFill>
              </a:rPr>
              <a:t> Response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346868"/>
          </a:xfrm>
        </p:spPr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For </a:t>
            </a:r>
            <a:r>
              <a:rPr lang="en-CA" dirty="0" err="1">
                <a:solidFill>
                  <a:schemeClr val="bg1"/>
                </a:solidFill>
              </a:rPr>
              <a:t>AdS</a:t>
            </a:r>
            <a:r>
              <a:rPr lang="en-CA" dirty="0">
                <a:solidFill>
                  <a:schemeClr val="bg1"/>
                </a:solidFill>
              </a:rPr>
              <a:t>, we consider the constantly accelerating trajectory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Corresponding to a stationary detector in </a:t>
            </a:r>
            <a:r>
              <a:rPr lang="en-CA" dirty="0" err="1">
                <a:solidFill>
                  <a:schemeClr val="bg1"/>
                </a:solidFill>
              </a:rPr>
              <a:t>Rindler</a:t>
            </a:r>
            <a:r>
              <a:rPr lang="en-CA" dirty="0">
                <a:solidFill>
                  <a:schemeClr val="bg1"/>
                </a:solidFill>
              </a:rPr>
              <a:t> coordinates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The Wightman function is then given by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Where we substituted	     by the KMS </a:t>
            </a:r>
            <a:br>
              <a:rPr lang="en-CA" dirty="0">
                <a:solidFill>
                  <a:schemeClr val="bg1"/>
                </a:solidFill>
              </a:rPr>
            </a:br>
            <a:r>
              <a:rPr lang="en-CA" dirty="0">
                <a:solidFill>
                  <a:schemeClr val="bg1"/>
                </a:solidFill>
              </a:rPr>
              <a:t>temperature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FAD48E-A94C-53E4-3702-9117A5F8002F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01B437-342E-57C2-BCCD-07BFAACABA02}"/>
              </a:ext>
            </a:extLst>
          </p:cNvPr>
          <p:cNvSpPr txBox="1"/>
          <p:nvPr/>
        </p:nvSpPr>
        <p:spPr>
          <a:xfrm>
            <a:off x="11679801" y="6367940"/>
            <a:ext cx="446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>
                <a:solidFill>
                  <a:prstClr val="black"/>
                </a:solidFill>
                <a:latin typeface="Calibri" panose="020F0502020204030204"/>
              </a:rPr>
              <a:t>viii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021B99-135E-0DCD-AE3B-8E9F678D7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449" y="2101817"/>
            <a:ext cx="3721291" cy="5016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A19E165-3109-EC85-DF16-4504ED5E88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0994" y="3429000"/>
            <a:ext cx="5912154" cy="24448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A4A9E5-0EB2-D3F6-1F47-CA93003B9A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4086" y="4569089"/>
            <a:ext cx="336567" cy="24766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4B9D830-DA96-E20B-5CE8-44F9446C3E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3145" y="5261275"/>
            <a:ext cx="2730640" cy="65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7904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203695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Derivations – </a:t>
            </a:r>
            <a:r>
              <a:rPr lang="en-CA" dirty="0" err="1">
                <a:solidFill>
                  <a:schemeClr val="bg2"/>
                </a:solidFill>
              </a:rPr>
              <a:t>AdS</a:t>
            </a:r>
            <a:r>
              <a:rPr lang="en-CA" dirty="0">
                <a:solidFill>
                  <a:schemeClr val="bg2"/>
                </a:solidFill>
              </a:rPr>
              <a:t> Response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346868"/>
          </a:xfrm>
        </p:spPr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The response rate can then be expressed as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Where we performed the substitution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Performing the integrals, we find that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FAD48E-A94C-53E4-3702-9117A5F8002F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01B437-342E-57C2-BCCD-07BFAACABA02}"/>
              </a:ext>
            </a:extLst>
          </p:cNvPr>
          <p:cNvSpPr txBox="1"/>
          <p:nvPr/>
        </p:nvSpPr>
        <p:spPr>
          <a:xfrm>
            <a:off x="11746707" y="6367940"/>
            <a:ext cx="446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25AE80-18EC-9926-1448-02F2A5B3B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024" y="2776774"/>
            <a:ext cx="6705945" cy="5524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9C043E-F481-5D18-C35B-88FEB0365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4364" y="3733655"/>
            <a:ext cx="927148" cy="2222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3CBC35C-D329-7E97-C158-3453189DF5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7109" y="5068914"/>
            <a:ext cx="5397777" cy="50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5204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203695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Derivations – Stationary BTZ Response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346868"/>
          </a:xfrm>
        </p:spPr>
        <p:txBody>
          <a:bodyPr anchor="t"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For BTZ, we consider the stationary detector trajectory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Where					is the redshift factor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Following a very similar approach to that employed in Ads, we find that the response rate is given by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Where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FAD48E-A94C-53E4-3702-9117A5F8002F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01B437-342E-57C2-BCCD-07BFAACABA02}"/>
              </a:ext>
            </a:extLst>
          </p:cNvPr>
          <p:cNvSpPr txBox="1"/>
          <p:nvPr/>
        </p:nvSpPr>
        <p:spPr>
          <a:xfrm>
            <a:off x="11679801" y="6367940"/>
            <a:ext cx="446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53BE46-4244-6523-1B08-124D4D65D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101" y="2173307"/>
            <a:ext cx="3378374" cy="2984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0AF4FE-90AC-4C61-375B-4AEC25A79A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3650" y="2675152"/>
            <a:ext cx="1466925" cy="6032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C378D8D-8100-D34E-130A-6DB5D3EDCD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5436" y="4274052"/>
            <a:ext cx="5912154" cy="6096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2A686D1-3965-9E55-9310-8E9F719EFB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5113" y="5229085"/>
            <a:ext cx="4127712" cy="45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643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A8238-73AE-448A-A7C6-9BD79C9F9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255" y="1030288"/>
            <a:ext cx="4099947" cy="1035579"/>
          </a:xfrm>
        </p:spPr>
        <p:txBody>
          <a:bodyPr>
            <a:normAutofit/>
          </a:bodyPr>
          <a:lstStyle/>
          <a:p>
            <a:r>
              <a:rPr lang="en-CA" dirty="0"/>
              <a:t>Previous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C8D25-7015-4932-95DF-2D40C8760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5361" y="2065867"/>
            <a:ext cx="4383734" cy="4368999"/>
          </a:xfrm>
        </p:spPr>
        <p:txBody>
          <a:bodyPr>
            <a:normAutofit/>
          </a:bodyPr>
          <a:lstStyle/>
          <a:p>
            <a:r>
              <a:rPr lang="en-CA" dirty="0"/>
              <a:t>Good </a:t>
            </a:r>
            <a:r>
              <a:rPr lang="en-CA"/>
              <a:t>understanding of </a:t>
            </a:r>
            <a:r>
              <a:rPr lang="en-CA" dirty="0"/>
              <a:t>FI in 4-d </a:t>
            </a:r>
            <a:r>
              <a:rPr lang="en-CA" dirty="0" err="1"/>
              <a:t>dS</a:t>
            </a:r>
            <a:r>
              <a:rPr lang="en-CA" dirty="0"/>
              <a:t> and </a:t>
            </a:r>
            <a:r>
              <a:rPr lang="en-CA" dirty="0" err="1"/>
              <a:t>AdS</a:t>
            </a:r>
            <a:r>
              <a:rPr lang="en-CA" dirty="0"/>
              <a:t>, and 3-d </a:t>
            </a:r>
            <a:r>
              <a:rPr lang="en-CA" dirty="0" err="1"/>
              <a:t>AdS</a:t>
            </a:r>
            <a:r>
              <a:rPr lang="en-CA" dirty="0"/>
              <a:t> and BTZ</a:t>
            </a:r>
          </a:p>
          <a:p>
            <a:pPr lvl="1"/>
            <a:r>
              <a:rPr lang="en-CA" dirty="0"/>
              <a:t>BH mass effect</a:t>
            </a:r>
          </a:p>
          <a:p>
            <a:r>
              <a:rPr lang="en-CA" dirty="0"/>
              <a:t>Want to explore FI behaviour in *rotating* BH spacetime</a:t>
            </a:r>
          </a:p>
          <a:p>
            <a:pPr lvl="1"/>
            <a:r>
              <a:rPr lang="en-CA" dirty="0"/>
              <a:t>Known quantum vacuum effects</a:t>
            </a:r>
          </a:p>
          <a:p>
            <a:pPr lvl="1"/>
            <a:r>
              <a:rPr lang="en-CA" dirty="0"/>
              <a:t>(1) Improve ‘measurement’ procedures</a:t>
            </a:r>
          </a:p>
          <a:p>
            <a:pPr lvl="1"/>
            <a:r>
              <a:rPr lang="en-CA" dirty="0"/>
              <a:t>(2) Act as a spacetime discriminant 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4597284-5D3E-8071-1854-2B0AC7958DED}"/>
              </a:ext>
            </a:extLst>
          </p:cNvPr>
          <p:cNvSpPr/>
          <p:nvPr/>
        </p:nvSpPr>
        <p:spPr>
          <a:xfrm>
            <a:off x="11760164" y="6375799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/>
              <a:t>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9A4C6DD-4A93-A389-9D34-9D4B7D93B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621042">
            <a:off x="7049564" y="1289133"/>
            <a:ext cx="4936062" cy="3814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51FC3A-A8DA-C940-E520-DD7514A28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317431">
            <a:off x="5041259" y="1517675"/>
            <a:ext cx="5108244" cy="36173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870764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203695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Derivations – Rotating BTZ Response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346868"/>
          </a:xfrm>
        </p:spPr>
        <p:txBody>
          <a:bodyPr anchor="t"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For BTZ, we consider the co-rotating detector trajectory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Where							is the redshift factor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Once more, following a similar approach to that employed in </a:t>
            </a:r>
            <a:r>
              <a:rPr lang="en-CA" dirty="0" err="1">
                <a:solidFill>
                  <a:schemeClr val="bg1"/>
                </a:solidFill>
              </a:rPr>
              <a:t>AdS</a:t>
            </a:r>
            <a:r>
              <a:rPr lang="en-CA" dirty="0">
                <a:solidFill>
                  <a:schemeClr val="bg1"/>
                </a:solidFill>
              </a:rPr>
              <a:t>, we find that the response rate to be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Where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FAD48E-A94C-53E4-3702-9117A5F8002F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01B437-342E-57C2-BCCD-07BFAACABA02}"/>
              </a:ext>
            </a:extLst>
          </p:cNvPr>
          <p:cNvSpPr txBox="1"/>
          <p:nvPr/>
        </p:nvSpPr>
        <p:spPr>
          <a:xfrm>
            <a:off x="11679801" y="6367940"/>
            <a:ext cx="446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1B3DB4-7DA4-4ED7-E9EA-745DC3C83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704" y="2179657"/>
            <a:ext cx="4115011" cy="2921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04B338-EBAE-4F65-0187-274CEC5C10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3171" y="2915028"/>
            <a:ext cx="2584583" cy="3365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AF28A6E-058E-161E-0067-CF61749FB1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2335" y="4266983"/>
            <a:ext cx="7347328" cy="6032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277DA0-2B6B-E40B-5F80-F1648C3EFB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3171" y="5261404"/>
            <a:ext cx="3968954" cy="30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505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203695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Derivations – Spacetimes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346868"/>
          </a:xfrm>
        </p:spPr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For </a:t>
            </a:r>
            <a:r>
              <a:rPr lang="en-CA" sz="2000" b="1" dirty="0" err="1">
                <a:solidFill>
                  <a:schemeClr val="bg1"/>
                </a:solidFill>
              </a:rPr>
              <a:t>AdS</a:t>
            </a:r>
            <a:r>
              <a:rPr lang="en-CA" sz="2000" dirty="0">
                <a:solidFill>
                  <a:schemeClr val="bg1"/>
                </a:solidFill>
              </a:rPr>
              <a:t>, we consider the constantly </a:t>
            </a:r>
            <a:r>
              <a:rPr lang="en-CA" sz="2000" b="1" dirty="0">
                <a:solidFill>
                  <a:schemeClr val="bg1"/>
                </a:solidFill>
              </a:rPr>
              <a:t>accelerating</a:t>
            </a:r>
            <a:r>
              <a:rPr lang="en-CA" sz="2000" dirty="0">
                <a:solidFill>
                  <a:schemeClr val="bg1"/>
                </a:solidFill>
              </a:rPr>
              <a:t> trajectory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chemeClr val="bg1"/>
                </a:solidFill>
              </a:rPr>
              <a:t>Corresponding to a stationary detector in </a:t>
            </a:r>
            <a:r>
              <a:rPr lang="en-CA" sz="1800" dirty="0" err="1">
                <a:solidFill>
                  <a:schemeClr val="bg1"/>
                </a:solidFill>
              </a:rPr>
              <a:t>Rindler</a:t>
            </a:r>
            <a:r>
              <a:rPr lang="en-CA" sz="1800" dirty="0">
                <a:solidFill>
                  <a:schemeClr val="bg1"/>
                </a:solidFill>
              </a:rPr>
              <a:t> coordinates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For </a:t>
            </a:r>
            <a:r>
              <a:rPr lang="en-CA" sz="2000" b="1" dirty="0">
                <a:solidFill>
                  <a:schemeClr val="bg1"/>
                </a:solidFill>
              </a:rPr>
              <a:t>Stationary BTZ</a:t>
            </a:r>
            <a:r>
              <a:rPr lang="en-CA" sz="2000" dirty="0">
                <a:solidFill>
                  <a:schemeClr val="bg1"/>
                </a:solidFill>
              </a:rPr>
              <a:t>, the detector trajectory is </a:t>
            </a:r>
            <a:r>
              <a:rPr lang="en-CA" sz="2000" b="1" dirty="0">
                <a:solidFill>
                  <a:schemeClr val="bg1"/>
                </a:solidFill>
              </a:rPr>
              <a:t>stationary</a:t>
            </a:r>
            <a:r>
              <a:rPr lang="en-CA" sz="2000" dirty="0">
                <a:solidFill>
                  <a:schemeClr val="bg1"/>
                </a:solidFill>
              </a:rPr>
              <a:t>:</a:t>
            </a:r>
            <a:endParaRPr lang="en-CA" sz="2000" b="1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For </a:t>
            </a:r>
            <a:r>
              <a:rPr lang="en-CA" sz="2000" b="1" dirty="0">
                <a:solidFill>
                  <a:schemeClr val="bg1"/>
                </a:solidFill>
              </a:rPr>
              <a:t>Rotating BTZ</a:t>
            </a:r>
            <a:r>
              <a:rPr lang="en-CA" sz="2000" dirty="0">
                <a:solidFill>
                  <a:schemeClr val="bg1"/>
                </a:solidFill>
              </a:rPr>
              <a:t>, the detector trajectory is </a:t>
            </a:r>
            <a:r>
              <a:rPr lang="en-CA" sz="2000" b="1" dirty="0">
                <a:solidFill>
                  <a:schemeClr val="bg1"/>
                </a:solidFill>
              </a:rPr>
              <a:t>co-rotating</a:t>
            </a:r>
            <a:r>
              <a:rPr lang="en-CA" sz="2000" dirty="0">
                <a:solidFill>
                  <a:schemeClr val="bg1"/>
                </a:solidFill>
              </a:rPr>
              <a:t>:</a:t>
            </a:r>
            <a:endParaRPr lang="en-CA" sz="2000" b="1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In these, 			and 			are the redshift factors in the appropriate spacetimes and are dependent on the radial position of the detector,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FAD48E-A94C-53E4-3702-9117A5F8002F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01B437-342E-57C2-BCCD-07BFAACABA02}"/>
              </a:ext>
            </a:extLst>
          </p:cNvPr>
          <p:cNvSpPr txBox="1"/>
          <p:nvPr/>
        </p:nvSpPr>
        <p:spPr>
          <a:xfrm>
            <a:off x="11704292" y="6367940"/>
            <a:ext cx="55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>
                <a:solidFill>
                  <a:prstClr val="black"/>
                </a:solidFill>
                <a:latin typeface="Calibri" panose="020F0502020204030204"/>
              </a:rPr>
              <a:t>xii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021B99-135E-0DCD-AE3B-8E9F678D7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653" y="2142066"/>
            <a:ext cx="3721291" cy="5016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254243-DD9A-8D28-9827-24EFD1A58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8642" y="3470483"/>
            <a:ext cx="3383573" cy="2926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FAD44B-3440-6F94-6A28-EE28A3667B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8642" y="4315501"/>
            <a:ext cx="4115011" cy="2921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B37657-9040-00DD-43D6-4EDD99A7B2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2365" y="5520638"/>
            <a:ext cx="590581" cy="4286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1552A9-CC0C-3E69-EF73-7AFBFB966C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26362" y="5612746"/>
            <a:ext cx="937378" cy="33653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07582E-657E-AFF5-28F8-E417D13D99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9576" y="5949284"/>
            <a:ext cx="420080" cy="29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877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8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Derivations – Fisher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Overall Hamiltonian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von Neumann eq.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marL="3657600" lvl="8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3657600" lvl="8" indent="0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						States: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Master equation of </a:t>
            </a:r>
            <a:r>
              <a:rPr lang="en-CA" dirty="0" err="1">
                <a:solidFill>
                  <a:schemeClr val="bg1"/>
                </a:solidFill>
              </a:rPr>
              <a:t>Kossakowski</a:t>
            </a:r>
            <a:r>
              <a:rPr lang="en-CA" dirty="0">
                <a:solidFill>
                  <a:schemeClr val="bg1"/>
                </a:solidFill>
              </a:rPr>
              <a:t>-Lindblad form</a:t>
            </a: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656B93-D0F9-4107-B177-D2D09D87A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6542" y="2221203"/>
            <a:ext cx="2191056" cy="3048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E63D94-373C-4D9F-BC9C-EF02C7482C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070" y="2168808"/>
            <a:ext cx="4677428" cy="4096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F6CDB7-8FA9-4F17-98D5-9A2DB2D0CA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5070" y="2719386"/>
            <a:ext cx="1991003" cy="3905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F0279B-7669-4607-AFFA-909E479994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0854" y="3447857"/>
            <a:ext cx="2019582" cy="6382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2754817-B281-409A-B33B-7089BD1363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7623" y="4427816"/>
            <a:ext cx="2676899" cy="32389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AE4DE53-0E61-452B-946A-4D2806FDFA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68075" y="4938033"/>
            <a:ext cx="1409897" cy="33342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B64C609-E8F2-499B-8D33-56FC51833A9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35340" y="5174914"/>
            <a:ext cx="3972479" cy="69542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87B20CD-549D-495C-BABC-848B85616BD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55071" y="3191190"/>
            <a:ext cx="4162156" cy="39639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584DE7F-716B-8525-39BC-69C8ADFF0431}"/>
              </a:ext>
            </a:extLst>
          </p:cNvPr>
          <p:cNvSpPr/>
          <p:nvPr/>
        </p:nvSpPr>
        <p:spPr>
          <a:xfrm>
            <a:off x="1112704" y="4938033"/>
            <a:ext cx="4781320" cy="115429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B4F5E4-939B-C972-D3E7-3C7B67BB8B5E}"/>
              </a:ext>
            </a:extLst>
          </p:cNvPr>
          <p:cNvSpPr txBox="1"/>
          <p:nvPr/>
        </p:nvSpPr>
        <p:spPr>
          <a:xfrm>
            <a:off x="3427951" y="6153813"/>
            <a:ext cx="4647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Describes time-evolution of detector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BB3DBC-49B7-67BA-C71D-31682C5AD279}"/>
              </a:ext>
            </a:extLst>
          </p:cNvPr>
          <p:cNvSpPr/>
          <p:nvPr/>
        </p:nvSpPr>
        <p:spPr>
          <a:xfrm>
            <a:off x="7436386" y="4813196"/>
            <a:ext cx="1983036" cy="585069"/>
          </a:xfrm>
          <a:prstGeom prst="ellipse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224762-22E5-99C9-8F4E-F2FAFB0FB60E}"/>
              </a:ext>
            </a:extLst>
          </p:cNvPr>
          <p:cNvSpPr txBox="1"/>
          <p:nvPr/>
        </p:nvSpPr>
        <p:spPr>
          <a:xfrm>
            <a:off x="7969366" y="5521926"/>
            <a:ext cx="241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State of the detector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15AA70-DCE1-BA02-B67A-D1F0885FBB22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532D94E-E901-FB4A-C740-560F6986F3A2}"/>
              </a:ext>
            </a:extLst>
          </p:cNvPr>
          <p:cNvSpPr txBox="1"/>
          <p:nvPr/>
        </p:nvSpPr>
        <p:spPr>
          <a:xfrm>
            <a:off x="11664175" y="6370856"/>
            <a:ext cx="507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>
                <a:solidFill>
                  <a:prstClr val="black"/>
                </a:solidFill>
                <a:latin typeface="Calibri" panose="020F0502020204030204"/>
              </a:rPr>
              <a:t>xiii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28716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8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FI Derivation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In more detail…</a:t>
            </a: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B64C609-E8F2-499B-8D33-56FC51833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5273" y="1756256"/>
            <a:ext cx="3972479" cy="6954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4A3CD0-85A8-46F8-85FA-F7B919EEB3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802" y="2790175"/>
            <a:ext cx="3429479" cy="3810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DB4084-3F39-47D3-B900-7D2D2141C5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4508" y="2527878"/>
            <a:ext cx="4591691" cy="8478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1FB2D43-5C85-4D4D-983D-4007BE9D6E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017" y="3496246"/>
            <a:ext cx="2915057" cy="38105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E8E3DAA-3C12-43E3-9431-B30158150D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643" y="4125301"/>
            <a:ext cx="3543795" cy="80021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16797EC-6675-4E74-98F6-AC1D002B5D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4508" y="3496246"/>
            <a:ext cx="3324689" cy="1314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42A779-DADA-3C52-B53B-BF68076354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48642" y="4902922"/>
            <a:ext cx="2690026" cy="1645603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C732F8D-C964-D525-B5FD-6B53EC7A9466}"/>
              </a:ext>
            </a:extLst>
          </p:cNvPr>
          <p:cNvSpPr/>
          <p:nvPr/>
        </p:nvSpPr>
        <p:spPr>
          <a:xfrm>
            <a:off x="7037643" y="4856900"/>
            <a:ext cx="3161841" cy="173764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4DA923-A4F2-3416-5C96-6288DBB701AD}"/>
              </a:ext>
            </a:extLst>
          </p:cNvPr>
          <p:cNvSpPr txBox="1"/>
          <p:nvPr/>
        </p:nvSpPr>
        <p:spPr>
          <a:xfrm>
            <a:off x="4044397" y="5206367"/>
            <a:ext cx="2513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Kossakowski</a:t>
            </a: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matrix elements depend on the response rate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57F31E1-68DD-5786-60D3-28BD236C8CF0}"/>
              </a:ext>
            </a:extLst>
          </p:cNvPr>
          <p:cNvSpPr/>
          <p:nvPr/>
        </p:nvSpPr>
        <p:spPr>
          <a:xfrm>
            <a:off x="6520867" y="5498481"/>
            <a:ext cx="356565" cy="368919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77B8377-18B0-2C88-9B31-A965F1EF7D8F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307C78-C39C-7418-C5FA-A683AEA64902}"/>
              </a:ext>
            </a:extLst>
          </p:cNvPr>
          <p:cNvSpPr txBox="1"/>
          <p:nvPr/>
        </p:nvSpPr>
        <p:spPr>
          <a:xfrm>
            <a:off x="11679800" y="6363859"/>
            <a:ext cx="446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xiv</a:t>
            </a:r>
          </a:p>
        </p:txBody>
      </p:sp>
    </p:spTree>
    <p:extLst>
      <p:ext uri="{BB962C8B-B14F-4D97-AF65-F5344CB8AC3E}">
        <p14:creationId xmlns:p14="http://schemas.microsoft.com/office/powerpoint/2010/main" val="23586363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8" y="167995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Fi Derivation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Surprisingly,									 admits an analytic solution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Given the initial state					    , parametrized by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We have 						  , where				 </a:t>
            </a: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9E58FF-D4E3-4F14-953C-7333A0FF8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2226" y="1969779"/>
            <a:ext cx="3962953" cy="7335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603006-57D8-42E4-BB37-21DB08C78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927" y="2944947"/>
            <a:ext cx="1933845" cy="3905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20F072-DBFC-474F-A90D-252D157E7E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5599" y="4434786"/>
            <a:ext cx="1629002" cy="314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EBBABA-511D-43E0-846A-939BC07F69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8180" y="3568811"/>
            <a:ext cx="2495898" cy="7049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57AF5F8-3D07-4F48-B1F6-2DBAFB908C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5599" y="4919566"/>
            <a:ext cx="1705213" cy="3905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82A7AD5-F7A5-416B-9F99-8CEF69E043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6595" y="4500130"/>
            <a:ext cx="3801005" cy="142894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80B99B4-8588-483B-9FA5-98F5A605B1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44168" y="6248400"/>
            <a:ext cx="1028844" cy="295316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DDDCBE3-37B2-1AC0-D58D-165B317CB8A4}"/>
              </a:ext>
            </a:extLst>
          </p:cNvPr>
          <p:cNvCxnSpPr/>
          <p:nvPr/>
        </p:nvCxnSpPr>
        <p:spPr>
          <a:xfrm flipV="1">
            <a:off x="6896559" y="5867400"/>
            <a:ext cx="0" cy="304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A2BF69B-BF97-F437-0EDC-A8612F86FC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89102" y="2944947"/>
            <a:ext cx="213152" cy="376151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2085F97-1A03-0320-74D4-E50E44C7F561}"/>
              </a:ext>
            </a:extLst>
          </p:cNvPr>
          <p:cNvSpPr/>
          <p:nvPr/>
        </p:nvSpPr>
        <p:spPr>
          <a:xfrm>
            <a:off x="4246595" y="5483710"/>
            <a:ext cx="3883853" cy="44536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D2B9E4-4B6B-BFE0-654C-23B7A2466E7B}"/>
              </a:ext>
            </a:extLst>
          </p:cNvPr>
          <p:cNvSpPr txBox="1"/>
          <p:nvPr/>
        </p:nvSpPr>
        <p:spPr>
          <a:xfrm>
            <a:off x="8269016" y="5195465"/>
            <a:ext cx="3497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third Bloch vector term is dependent on a ratio of </a:t>
            </a:r>
            <a:r>
              <a:rPr kumimoji="0" lang="en-C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Kossakowski</a:t>
            </a: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matrix elements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8A55FBA-88E8-3962-444A-FDCEB5CE2C20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595D17-21CF-5759-405D-FCF1961DB018}"/>
              </a:ext>
            </a:extLst>
          </p:cNvPr>
          <p:cNvSpPr txBox="1"/>
          <p:nvPr/>
        </p:nvSpPr>
        <p:spPr>
          <a:xfrm>
            <a:off x="11728539" y="6361366"/>
            <a:ext cx="38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xv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CB84BCA-017D-2773-C82D-11B1DAF7B3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20664" y="6118795"/>
            <a:ext cx="1396060" cy="55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3716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FI Derivation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Fisher information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For 2-d system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Where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Thus,					 , which for us will be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Parameters at play: 						and</a:t>
            </a: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2FC87E-659E-4034-AD5B-170C6E1B7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8469" y="1912529"/>
            <a:ext cx="6335009" cy="8954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9E1786-CD90-4BAC-8D22-9F8494CF43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1123" y="2813320"/>
            <a:ext cx="3629532" cy="6858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97E889-FE94-428C-B6EA-44C3045BE4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9248" y="3602173"/>
            <a:ext cx="1914792" cy="3715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275C66-EB8F-4773-B12A-530A35CA4E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8062" y="4216523"/>
            <a:ext cx="1762371" cy="8573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0323AB-4CB9-3100-C1F6-EF5393597D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57307" y="5288721"/>
            <a:ext cx="2197739" cy="415927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ABEE8096-FC29-5222-C15D-031F3EA75235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22B990-CD8A-ED3B-F1B9-C652E2D62E52}"/>
              </a:ext>
            </a:extLst>
          </p:cNvPr>
          <p:cNvSpPr txBox="1"/>
          <p:nvPr/>
        </p:nvSpPr>
        <p:spPr>
          <a:xfrm>
            <a:off x="11675567" y="6370856"/>
            <a:ext cx="455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xvi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91892C3-B9B0-948A-54A2-4CB39D290E1C}"/>
              </a:ext>
            </a:extLst>
          </p:cNvPr>
          <p:cNvSpPr/>
          <p:nvPr/>
        </p:nvSpPr>
        <p:spPr>
          <a:xfrm>
            <a:off x="5642411" y="4216523"/>
            <a:ext cx="2096536" cy="89547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742F7E-52E4-AF87-E44A-C03971361B70}"/>
              </a:ext>
            </a:extLst>
          </p:cNvPr>
          <p:cNvSpPr txBox="1"/>
          <p:nvPr/>
        </p:nvSpPr>
        <p:spPr>
          <a:xfrm>
            <a:off x="5733283" y="3831807"/>
            <a:ext cx="191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Fisher Information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0754A8-1E60-1C99-6FF9-DA1E027492DA}"/>
              </a:ext>
            </a:extLst>
          </p:cNvPr>
          <p:cNvSpPr txBox="1"/>
          <p:nvPr/>
        </p:nvSpPr>
        <p:spPr>
          <a:xfrm>
            <a:off x="1667114" y="5660534"/>
            <a:ext cx="1325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Temperature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51D145-5704-DCE9-C888-02DF6DE6C1FB}"/>
              </a:ext>
            </a:extLst>
          </p:cNvPr>
          <p:cNvSpPr txBox="1"/>
          <p:nvPr/>
        </p:nvSpPr>
        <p:spPr>
          <a:xfrm>
            <a:off x="2172705" y="5887427"/>
            <a:ext cx="1113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 gap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09577E-F716-40A0-28E4-9FE2EA164719}"/>
              </a:ext>
            </a:extLst>
          </p:cNvPr>
          <p:cNvSpPr txBox="1"/>
          <p:nvPr/>
        </p:nvSpPr>
        <p:spPr>
          <a:xfrm>
            <a:off x="4271253" y="6162102"/>
            <a:ext cx="1184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AdS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length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497707-0E91-DF79-D718-F9733BF4FA3A}"/>
              </a:ext>
            </a:extLst>
          </p:cNvPr>
          <p:cNvSpPr txBox="1"/>
          <p:nvPr/>
        </p:nvSpPr>
        <p:spPr>
          <a:xfrm>
            <a:off x="2571689" y="6181867"/>
            <a:ext cx="1113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Initial state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96CA32E-8650-E148-3AE9-10C644E0A1A5}"/>
              </a:ext>
            </a:extLst>
          </p:cNvPr>
          <p:cNvSpPr txBox="1"/>
          <p:nvPr/>
        </p:nvSpPr>
        <p:spPr>
          <a:xfrm>
            <a:off x="4521422" y="5889504"/>
            <a:ext cx="2077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Boundary condition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7DE10F-D41A-B0A7-7026-B50E1CA853BF}"/>
              </a:ext>
            </a:extLst>
          </p:cNvPr>
          <p:cNvSpPr txBox="1"/>
          <p:nvPr/>
        </p:nvSpPr>
        <p:spPr>
          <a:xfrm>
            <a:off x="4897451" y="5612280"/>
            <a:ext cx="1117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BTZ Mass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C3EBD51-A829-EB66-562F-54F010BC2BBA}"/>
              </a:ext>
            </a:extLst>
          </p:cNvPr>
          <p:cNvCxnSpPr>
            <a:stCxn id="21" idx="3"/>
          </p:cNvCxnSpPr>
          <p:nvPr/>
        </p:nvCxnSpPr>
        <p:spPr>
          <a:xfrm flipV="1">
            <a:off x="2992507" y="5610203"/>
            <a:ext cx="255962" cy="21960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D780C76-E376-AED2-2F3F-02020B877113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3285761" y="5610203"/>
            <a:ext cx="284672" cy="44650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AC7FC97-E1B3-7344-DB8B-352B93461D86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3684745" y="5647890"/>
            <a:ext cx="187524" cy="7032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0854941-5FD4-722F-0511-583D6EE54102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4834467" y="5610203"/>
            <a:ext cx="62984" cy="1713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BDAF5F7-9C7E-D649-782B-B417038F83F7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4191000" y="5610203"/>
            <a:ext cx="80253" cy="72117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35F7BAB-3141-1293-078B-C2E80C792E54}"/>
              </a:ext>
            </a:extLst>
          </p:cNvPr>
          <p:cNvCxnSpPr>
            <a:cxnSpLocks/>
          </p:cNvCxnSpPr>
          <p:nvPr/>
        </p:nvCxnSpPr>
        <p:spPr>
          <a:xfrm flipH="1" flipV="1">
            <a:off x="4428067" y="5660534"/>
            <a:ext cx="93355" cy="39617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44857AA-6C1A-6E87-50F9-35CC585C73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1513" y="4299443"/>
            <a:ext cx="1841301" cy="6915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851FC91-BDB9-E15C-018A-E21CA68A76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86416" y="5355890"/>
            <a:ext cx="191620" cy="30485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DACECA4-C24B-DC3B-63D6-32C45BC044C7}"/>
              </a:ext>
            </a:extLst>
          </p:cNvPr>
          <p:cNvCxnSpPr>
            <a:cxnSpLocks/>
          </p:cNvCxnSpPr>
          <p:nvPr/>
        </p:nvCxnSpPr>
        <p:spPr>
          <a:xfrm flipH="1" flipV="1">
            <a:off x="6176950" y="5608815"/>
            <a:ext cx="334466" cy="8706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C2F425E-8657-E12B-70F6-E6912F8124F8}"/>
              </a:ext>
            </a:extLst>
          </p:cNvPr>
          <p:cNvSpPr txBox="1"/>
          <p:nvPr/>
        </p:nvSpPr>
        <p:spPr>
          <a:xfrm>
            <a:off x="6656975" y="5608815"/>
            <a:ext cx="1184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Angular momentum</a:t>
            </a:r>
          </a:p>
        </p:txBody>
      </p:sp>
    </p:spTree>
    <p:extLst>
      <p:ext uri="{BB962C8B-B14F-4D97-AF65-F5344CB8AC3E}">
        <p14:creationId xmlns:p14="http://schemas.microsoft.com/office/powerpoint/2010/main" val="38043216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/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BTZ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6400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 err="1">
                <a:solidFill>
                  <a:schemeClr val="bg1"/>
                </a:solidFill>
              </a:rPr>
              <a:t>AdS</a:t>
            </a:r>
            <a:endParaRPr lang="en-CA" dirty="0">
              <a:solidFill>
                <a:schemeClr val="bg1"/>
              </a:solidFill>
            </a:endParaRP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BD750A-2F83-4CEC-ACB8-DFAB7E73DE95}"/>
              </a:ext>
            </a:extLst>
          </p:cNvPr>
          <p:cNvSpPr txBox="1"/>
          <p:nvPr/>
        </p:nvSpPr>
        <p:spPr>
          <a:xfrm>
            <a:off x="1088857" y="5414093"/>
            <a:ext cx="387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pic>
        <p:nvPicPr>
          <p:cNvPr id="12" name="Picture 11" descr="Diagram, engineering drawing&#10;&#10;Description automatically generated">
            <a:extLst>
              <a:ext uri="{FF2B5EF4-FFF2-40B4-BE49-F238E27FC236}">
                <a16:creationId xmlns:a16="http://schemas.microsoft.com/office/drawing/2014/main" id="{8F427BAC-22F9-6D62-4D33-1295D8D3F2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728" y="873847"/>
            <a:ext cx="5428336" cy="4012440"/>
          </a:xfrm>
          <a:prstGeom prst="rect">
            <a:avLst/>
          </a:prstGeom>
        </p:spPr>
      </p:pic>
      <p:pic>
        <p:nvPicPr>
          <p:cNvPr id="16" name="Picture 15" descr="Engineering drawing&#10;&#10;Description automatically generated with medium confidence">
            <a:extLst>
              <a:ext uri="{FF2B5EF4-FFF2-40B4-BE49-F238E27FC236}">
                <a16:creationId xmlns:a16="http://schemas.microsoft.com/office/drawing/2014/main" id="{448C9C03-F4C1-E0DC-AE37-75363DCE5D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59" y="852671"/>
            <a:ext cx="5311090" cy="401244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A05284D9-A4DF-D45B-2A74-D26B03AC8E7C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2C5925-EC55-78C3-7C1D-0AAB75794ABD}"/>
              </a:ext>
            </a:extLst>
          </p:cNvPr>
          <p:cNvSpPr txBox="1"/>
          <p:nvPr/>
        </p:nvSpPr>
        <p:spPr>
          <a:xfrm>
            <a:off x="11597267" y="6374780"/>
            <a:ext cx="662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 xvii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5FDE57-9C4B-5B54-E00A-0811397DE0F1}"/>
              </a:ext>
            </a:extLst>
          </p:cNvPr>
          <p:cNvSpPr txBox="1"/>
          <p:nvPr/>
        </p:nvSpPr>
        <p:spPr>
          <a:xfrm>
            <a:off x="6345286" y="5137094"/>
            <a:ext cx="5428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Same 8 qualitative behaviours are present in BTZ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All can be achieved using only the transparent boundary condition and M=1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6658EE-0D87-C901-EB90-DDC3F03CD3EB}"/>
              </a:ext>
            </a:extLst>
          </p:cNvPr>
          <p:cNvSpPr txBox="1"/>
          <p:nvPr/>
        </p:nvSpPr>
        <p:spPr>
          <a:xfrm>
            <a:off x="564179" y="4848497"/>
            <a:ext cx="5047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There are 8* distinct qualitative behaviours</a:t>
            </a:r>
          </a:p>
          <a:p>
            <a:pPr marL="742950" lvl="1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Behaviour 4 is the same as behaviour 3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Curve colour indicates boundary condition</a:t>
            </a:r>
          </a:p>
          <a:p>
            <a:pPr marL="742950" lvl="1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Black = Transparent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=0)</a:t>
            </a:r>
          </a:p>
          <a:p>
            <a:pPr marL="742950" lvl="1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accent1"/>
                </a:solidFill>
              </a:rPr>
              <a:t>Blue</a:t>
            </a:r>
            <a:r>
              <a:rPr lang="en-CA" dirty="0">
                <a:solidFill>
                  <a:schemeClr val="bg1"/>
                </a:solidFill>
              </a:rPr>
              <a:t> = Dirichlet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=1)</a:t>
            </a:r>
          </a:p>
          <a:p>
            <a:pPr marL="742950" lvl="1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C00000"/>
                </a:solidFill>
              </a:rPr>
              <a:t>Red</a:t>
            </a:r>
            <a:r>
              <a:rPr lang="en-CA" dirty="0">
                <a:solidFill>
                  <a:schemeClr val="bg1"/>
                </a:solidFill>
              </a:rPr>
              <a:t> = Neumann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=-1)</a:t>
            </a:r>
          </a:p>
        </p:txBody>
      </p:sp>
    </p:spTree>
    <p:extLst>
      <p:ext uri="{BB962C8B-B14F-4D97-AF65-F5344CB8AC3E}">
        <p14:creationId xmlns:p14="http://schemas.microsoft.com/office/powerpoint/2010/main" val="31265726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/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3-d </a:t>
            </a:r>
            <a:r>
              <a:rPr lang="en-CA" dirty="0" err="1">
                <a:solidFill>
                  <a:schemeClr val="bg1"/>
                </a:solidFill>
              </a:rPr>
              <a:t>AdS</a:t>
            </a: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6400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4-d </a:t>
            </a:r>
            <a:r>
              <a:rPr lang="en-CA" dirty="0" err="1">
                <a:solidFill>
                  <a:schemeClr val="bg1"/>
                </a:solidFill>
              </a:rPr>
              <a:t>AdS</a:t>
            </a:r>
            <a:endParaRPr lang="en-CA" dirty="0">
              <a:solidFill>
                <a:schemeClr val="bg1"/>
              </a:solidFill>
            </a:endParaRP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369197-02D2-4270-87BE-86E0B07AE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07" y="1041300"/>
            <a:ext cx="5156993" cy="38766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E0D8BF-B4E8-4EF0-9F95-2CF0A796A5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2157" y="5720776"/>
            <a:ext cx="2391891" cy="584444"/>
          </a:xfrm>
          <a:prstGeom prst="rect">
            <a:avLst/>
          </a:prstGeom>
        </p:spPr>
      </p:pic>
      <p:pic>
        <p:nvPicPr>
          <p:cNvPr id="8" name="Picture 7" descr="Engineering drawing&#10;&#10;Description automatically generated with medium confidence">
            <a:extLst>
              <a:ext uri="{FF2B5EF4-FFF2-40B4-BE49-F238E27FC236}">
                <a16:creationId xmlns:a16="http://schemas.microsoft.com/office/drawing/2014/main" id="{CACE7FD4-0A33-2CC1-DF6C-8DED830760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890" y="1041300"/>
            <a:ext cx="5047851" cy="3813567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8EC1AFB3-507D-56CD-94C8-E5077A88A033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B157AA-E1DB-19CA-5F27-88BE1503B003}"/>
              </a:ext>
            </a:extLst>
          </p:cNvPr>
          <p:cNvSpPr txBox="1"/>
          <p:nvPr/>
        </p:nvSpPr>
        <p:spPr>
          <a:xfrm>
            <a:off x="11609810" y="6383246"/>
            <a:ext cx="678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xviii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9CD8E2D-81A4-C0B9-8EFC-6EF2B42941A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83775"/>
          <a:stretch/>
        </p:blipFill>
        <p:spPr>
          <a:xfrm>
            <a:off x="509607" y="4987568"/>
            <a:ext cx="4611990" cy="3568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C6F9FA0-BEC4-9469-4D0F-E0076273245E}"/>
              </a:ext>
            </a:extLst>
          </p:cNvPr>
          <p:cNvSpPr txBox="1"/>
          <p:nvPr/>
        </p:nvSpPr>
        <p:spPr>
          <a:xfrm>
            <a:off x="6538890" y="4921461"/>
            <a:ext cx="5047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There are 8 distinct qualitative behaviours</a:t>
            </a:r>
          </a:p>
          <a:p>
            <a:pPr marL="742950" lvl="1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Behaviour 4 is the same as behaviour 3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Curve colour indicates boundary condition</a:t>
            </a:r>
          </a:p>
          <a:p>
            <a:pPr marL="742950" lvl="1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Black = Transparent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=0)</a:t>
            </a:r>
          </a:p>
          <a:p>
            <a:pPr marL="742950" lvl="1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accent1"/>
                </a:solidFill>
              </a:rPr>
              <a:t>Blue</a:t>
            </a:r>
            <a:r>
              <a:rPr lang="en-CA" dirty="0">
                <a:solidFill>
                  <a:schemeClr val="bg1"/>
                </a:solidFill>
              </a:rPr>
              <a:t> = Dirichlet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=1)</a:t>
            </a:r>
          </a:p>
          <a:p>
            <a:pPr marL="742950" lvl="1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C00000"/>
                </a:solidFill>
              </a:rPr>
              <a:t>Red</a:t>
            </a:r>
            <a:r>
              <a:rPr lang="en-CA" dirty="0">
                <a:solidFill>
                  <a:schemeClr val="bg1"/>
                </a:solidFill>
              </a:rPr>
              <a:t> = Neumann (</a:t>
            </a:r>
            <a:r>
              <a:rPr lang="el-GR" dirty="0">
                <a:solidFill>
                  <a:schemeClr val="bg1"/>
                </a:solidFill>
              </a:rPr>
              <a:t>ζ</a:t>
            </a:r>
            <a:r>
              <a:rPr lang="en-CA" dirty="0">
                <a:solidFill>
                  <a:schemeClr val="bg1"/>
                </a:solidFill>
              </a:rPr>
              <a:t>=-1)</a:t>
            </a:r>
          </a:p>
        </p:txBody>
      </p:sp>
    </p:spTree>
    <p:extLst>
      <p:ext uri="{BB962C8B-B14F-4D97-AF65-F5344CB8AC3E}">
        <p14:creationId xmlns:p14="http://schemas.microsoft.com/office/powerpoint/2010/main" val="24412029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/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BTZ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6400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 err="1">
                <a:solidFill>
                  <a:schemeClr val="bg1"/>
                </a:solidFill>
              </a:rPr>
              <a:t>AdS</a:t>
            </a:r>
            <a:endParaRPr lang="en-CA" dirty="0">
              <a:solidFill>
                <a:schemeClr val="bg1"/>
              </a:solidFill>
            </a:endParaRP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E129A48-2562-4E04-A77A-EA747A516E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865" y="1041300"/>
            <a:ext cx="5226478" cy="51473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D2F2DB2-1053-4D8E-BCDD-87A3DA1D89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0656" y="1041300"/>
            <a:ext cx="5226479" cy="5147375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F28C5B5-05E8-909E-B819-3B4995805DB0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D3AD9E-7706-0A25-5A54-FEC250034C61}"/>
              </a:ext>
            </a:extLst>
          </p:cNvPr>
          <p:cNvSpPr txBox="1"/>
          <p:nvPr/>
        </p:nvSpPr>
        <p:spPr>
          <a:xfrm>
            <a:off x="11683682" y="6373970"/>
            <a:ext cx="497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xix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BED0B8-14B2-CB8F-F02D-D290F5856C31}"/>
              </a:ext>
            </a:extLst>
          </p:cNvPr>
          <p:cNvSpPr txBox="1"/>
          <p:nvPr/>
        </p:nvSpPr>
        <p:spPr>
          <a:xfrm>
            <a:off x="565072" y="661317"/>
            <a:ext cx="172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rgbClr val="C00000"/>
                </a:solidFill>
              </a:rPr>
              <a:t>Rows have fixed </a:t>
            </a:r>
            <a:r>
              <a:rPr lang="el-GR" sz="1400" dirty="0">
                <a:solidFill>
                  <a:srgbClr val="C00000"/>
                </a:solidFill>
              </a:rPr>
              <a:t>Ω</a:t>
            </a:r>
            <a:r>
              <a:rPr lang="en-CA" sz="1400" dirty="0">
                <a:solidFill>
                  <a:srgbClr val="C00000"/>
                </a:solidFill>
              </a:rPr>
              <a:t>,T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FAE87C-7188-D0EF-B887-A0C7D94A10ED}"/>
              </a:ext>
            </a:extLst>
          </p:cNvPr>
          <p:cNvSpPr txBox="1"/>
          <p:nvPr/>
        </p:nvSpPr>
        <p:spPr>
          <a:xfrm>
            <a:off x="3912196" y="669325"/>
            <a:ext cx="172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accent1"/>
                </a:solidFill>
              </a:rPr>
              <a:t>Columns have fixed </a:t>
            </a:r>
            <a:r>
              <a:rPr lang="el-GR" sz="1400" dirty="0">
                <a:solidFill>
                  <a:schemeClr val="accent1"/>
                </a:solidFill>
              </a:rPr>
              <a:t>θ</a:t>
            </a:r>
            <a:endParaRPr lang="en-CA" sz="1400" dirty="0">
              <a:solidFill>
                <a:schemeClr val="accent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BD176EF-567D-DAA1-F199-4ADB8B09E692}"/>
              </a:ext>
            </a:extLst>
          </p:cNvPr>
          <p:cNvSpPr/>
          <p:nvPr/>
        </p:nvSpPr>
        <p:spPr>
          <a:xfrm>
            <a:off x="965232" y="2302933"/>
            <a:ext cx="203200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3CBE1B5-C9B1-F42E-9A0E-5ED3C0F09F99}"/>
              </a:ext>
            </a:extLst>
          </p:cNvPr>
          <p:cNvSpPr/>
          <p:nvPr/>
        </p:nvSpPr>
        <p:spPr>
          <a:xfrm>
            <a:off x="1396707" y="2302932"/>
            <a:ext cx="233125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DD182BF-6A0A-A596-322E-1CACC32B60BE}"/>
              </a:ext>
            </a:extLst>
          </p:cNvPr>
          <p:cNvSpPr/>
          <p:nvPr/>
        </p:nvSpPr>
        <p:spPr>
          <a:xfrm>
            <a:off x="2660682" y="2294465"/>
            <a:ext cx="203200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BE6EE97-873C-D980-5696-42A24125B3C8}"/>
              </a:ext>
            </a:extLst>
          </p:cNvPr>
          <p:cNvSpPr/>
          <p:nvPr/>
        </p:nvSpPr>
        <p:spPr>
          <a:xfrm>
            <a:off x="4432331" y="2302932"/>
            <a:ext cx="203200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9EA8B47-0CB3-AA2C-D507-8687FD7FA743}"/>
              </a:ext>
            </a:extLst>
          </p:cNvPr>
          <p:cNvSpPr/>
          <p:nvPr/>
        </p:nvSpPr>
        <p:spPr>
          <a:xfrm>
            <a:off x="10443665" y="2302930"/>
            <a:ext cx="203200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C822485-EFF6-BE95-49EE-121BA1F75F97}"/>
              </a:ext>
            </a:extLst>
          </p:cNvPr>
          <p:cNvSpPr/>
          <p:nvPr/>
        </p:nvSpPr>
        <p:spPr>
          <a:xfrm>
            <a:off x="8681406" y="2302930"/>
            <a:ext cx="203200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525C301-94C7-D0D3-3857-7C72BABFF834}"/>
              </a:ext>
            </a:extLst>
          </p:cNvPr>
          <p:cNvSpPr/>
          <p:nvPr/>
        </p:nvSpPr>
        <p:spPr>
          <a:xfrm>
            <a:off x="6972331" y="2302931"/>
            <a:ext cx="203200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CEED35B-8FF3-5733-B3CD-B50CEA8765D8}"/>
              </a:ext>
            </a:extLst>
          </p:cNvPr>
          <p:cNvSpPr/>
          <p:nvPr/>
        </p:nvSpPr>
        <p:spPr>
          <a:xfrm>
            <a:off x="3096369" y="2294463"/>
            <a:ext cx="233125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CE26FAE-8D69-5970-D76C-3103635C3698}"/>
              </a:ext>
            </a:extLst>
          </p:cNvPr>
          <p:cNvSpPr/>
          <p:nvPr/>
        </p:nvSpPr>
        <p:spPr>
          <a:xfrm>
            <a:off x="4850082" y="2294464"/>
            <a:ext cx="233125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834A875-A347-975B-938D-0CA9C535B18D}"/>
              </a:ext>
            </a:extLst>
          </p:cNvPr>
          <p:cNvSpPr/>
          <p:nvPr/>
        </p:nvSpPr>
        <p:spPr>
          <a:xfrm>
            <a:off x="7405569" y="2302930"/>
            <a:ext cx="233125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D2F07FF-5984-AF0B-331A-40EFF28E056C}"/>
              </a:ext>
            </a:extLst>
          </p:cNvPr>
          <p:cNvSpPr/>
          <p:nvPr/>
        </p:nvSpPr>
        <p:spPr>
          <a:xfrm>
            <a:off x="9112882" y="2294465"/>
            <a:ext cx="233125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279E6DB-FA0D-58A8-7BAF-FA9C2C7D3136}"/>
              </a:ext>
            </a:extLst>
          </p:cNvPr>
          <p:cNvSpPr/>
          <p:nvPr/>
        </p:nvSpPr>
        <p:spPr>
          <a:xfrm>
            <a:off x="10870018" y="2302930"/>
            <a:ext cx="233125" cy="122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694FCA9-1E00-E7CA-3F40-E24FD3059732}"/>
              </a:ext>
            </a:extLst>
          </p:cNvPr>
          <p:cNvSpPr/>
          <p:nvPr/>
        </p:nvSpPr>
        <p:spPr>
          <a:xfrm>
            <a:off x="4682042" y="1052003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C998ED7-A76C-E1C9-CDA7-CFE8BB58F451}"/>
              </a:ext>
            </a:extLst>
          </p:cNvPr>
          <p:cNvSpPr/>
          <p:nvPr/>
        </p:nvSpPr>
        <p:spPr>
          <a:xfrm>
            <a:off x="4674016" y="2300641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93C1539-086B-1488-629F-E013960804DD}"/>
              </a:ext>
            </a:extLst>
          </p:cNvPr>
          <p:cNvSpPr/>
          <p:nvPr/>
        </p:nvSpPr>
        <p:spPr>
          <a:xfrm>
            <a:off x="5106876" y="1049643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955DA3-3B81-DD71-0315-A9C905C80268}"/>
              </a:ext>
            </a:extLst>
          </p:cNvPr>
          <p:cNvSpPr/>
          <p:nvPr/>
        </p:nvSpPr>
        <p:spPr>
          <a:xfrm>
            <a:off x="5155691" y="2307156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CD02876-D087-26DC-83CC-4624C8BECAD8}"/>
              </a:ext>
            </a:extLst>
          </p:cNvPr>
          <p:cNvSpPr/>
          <p:nvPr/>
        </p:nvSpPr>
        <p:spPr>
          <a:xfrm>
            <a:off x="10697222" y="1049643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ECB05A1-1D24-8D0E-1FEA-F94088C7183A}"/>
              </a:ext>
            </a:extLst>
          </p:cNvPr>
          <p:cNvSpPr/>
          <p:nvPr/>
        </p:nvSpPr>
        <p:spPr>
          <a:xfrm>
            <a:off x="5155690" y="3533098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839F9B4-F420-787E-1DDF-D24F7F7F2D87}"/>
              </a:ext>
            </a:extLst>
          </p:cNvPr>
          <p:cNvSpPr/>
          <p:nvPr/>
        </p:nvSpPr>
        <p:spPr>
          <a:xfrm>
            <a:off x="4620994" y="4759041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52EEB57-4108-B798-A9B1-73E97798AB81}"/>
              </a:ext>
            </a:extLst>
          </p:cNvPr>
          <p:cNvSpPr/>
          <p:nvPr/>
        </p:nvSpPr>
        <p:spPr>
          <a:xfrm>
            <a:off x="4674016" y="3529841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5BD325D-8303-0665-FCAA-CA732B7DF809}"/>
              </a:ext>
            </a:extLst>
          </p:cNvPr>
          <p:cNvSpPr/>
          <p:nvPr/>
        </p:nvSpPr>
        <p:spPr>
          <a:xfrm>
            <a:off x="5146894" y="4759041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028D31-74EE-5762-7CA8-3D66131CD8C6}"/>
              </a:ext>
            </a:extLst>
          </p:cNvPr>
          <p:cNvSpPr/>
          <p:nvPr/>
        </p:nvSpPr>
        <p:spPr>
          <a:xfrm>
            <a:off x="11122056" y="1052003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62BD862-D3D0-044E-0D03-5F24AFDCA933}"/>
              </a:ext>
            </a:extLst>
          </p:cNvPr>
          <p:cNvSpPr/>
          <p:nvPr/>
        </p:nvSpPr>
        <p:spPr>
          <a:xfrm>
            <a:off x="10695210" y="3529841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02FB640-AD46-92E0-30C3-6EE99D1D2B5C}"/>
              </a:ext>
            </a:extLst>
          </p:cNvPr>
          <p:cNvSpPr/>
          <p:nvPr/>
        </p:nvSpPr>
        <p:spPr>
          <a:xfrm>
            <a:off x="10695211" y="2300641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546387F-4182-D318-0F9B-B39FA6754305}"/>
              </a:ext>
            </a:extLst>
          </p:cNvPr>
          <p:cNvSpPr/>
          <p:nvPr/>
        </p:nvSpPr>
        <p:spPr>
          <a:xfrm>
            <a:off x="11172173" y="2307156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44CEAAD-189D-5B4E-5CCB-1F9B36339147}"/>
              </a:ext>
            </a:extLst>
          </p:cNvPr>
          <p:cNvSpPr/>
          <p:nvPr/>
        </p:nvSpPr>
        <p:spPr>
          <a:xfrm>
            <a:off x="11172172" y="3529841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9E0715E-B91B-89BB-6CFA-7E95B2A2C264}"/>
              </a:ext>
            </a:extLst>
          </p:cNvPr>
          <p:cNvSpPr/>
          <p:nvPr/>
        </p:nvSpPr>
        <p:spPr>
          <a:xfrm>
            <a:off x="10646865" y="4759041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F825184-AC8A-F443-2635-6EBC00BEB120}"/>
              </a:ext>
            </a:extLst>
          </p:cNvPr>
          <p:cNvSpPr/>
          <p:nvPr/>
        </p:nvSpPr>
        <p:spPr>
          <a:xfrm>
            <a:off x="11172171" y="4759041"/>
            <a:ext cx="122095" cy="1230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544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>
            <a:normAutofit/>
          </a:bodyPr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Of note: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6400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 err="1">
                <a:solidFill>
                  <a:schemeClr val="bg1"/>
                </a:solidFill>
              </a:rPr>
              <a:t>AdS</a:t>
            </a:r>
            <a:r>
              <a:rPr lang="en-CA" dirty="0">
                <a:solidFill>
                  <a:schemeClr val="bg1"/>
                </a:solidFill>
              </a:rPr>
              <a:t> vs. BTZ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D60B43-3B82-DB1E-05BF-9C1704CE51F1}"/>
              </a:ext>
            </a:extLst>
          </p:cNvPr>
          <p:cNvSpPr txBox="1">
            <a:spLocks/>
          </p:cNvSpPr>
          <p:nvPr/>
        </p:nvSpPr>
        <p:spPr>
          <a:xfrm>
            <a:off x="6540940" y="861202"/>
            <a:ext cx="5125911" cy="496661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dirty="0" err="1">
                <a:solidFill>
                  <a:schemeClr val="bg1"/>
                </a:solidFill>
              </a:rPr>
              <a:t>AdS</a:t>
            </a:r>
            <a:r>
              <a:rPr lang="en-CA" dirty="0">
                <a:solidFill>
                  <a:schemeClr val="bg1"/>
                </a:solidFill>
              </a:rPr>
              <a:t> is dashed lines; BTZ is solid lines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l-GR" b="1" dirty="0">
                <a:solidFill>
                  <a:schemeClr val="bg1"/>
                </a:solidFill>
              </a:rPr>
              <a:t>Ω</a:t>
            </a:r>
            <a:r>
              <a:rPr lang="en-CA" b="1" dirty="0">
                <a:solidFill>
                  <a:schemeClr val="bg1"/>
                </a:solidFill>
              </a:rPr>
              <a:t>=T</a:t>
            </a:r>
            <a:r>
              <a:rPr lang="en-CA" dirty="0">
                <a:solidFill>
                  <a:schemeClr val="bg1"/>
                </a:solidFill>
              </a:rPr>
              <a:t>, </a:t>
            </a:r>
            <a:r>
              <a:rPr lang="en-CA" dirty="0" err="1">
                <a:solidFill>
                  <a:schemeClr val="bg1"/>
                </a:solidFill>
              </a:rPr>
              <a:t>AdS</a:t>
            </a:r>
            <a:r>
              <a:rPr lang="en-CA" dirty="0">
                <a:solidFill>
                  <a:schemeClr val="bg1"/>
                </a:solidFill>
              </a:rPr>
              <a:t> and BTZ coincide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As shown in 1</a:t>
            </a:r>
            <a:r>
              <a:rPr lang="en-CA" sz="1800" baseline="30000" dirty="0">
                <a:solidFill>
                  <a:schemeClr val="bg1"/>
                </a:solidFill>
              </a:rPr>
              <a:t>st</a:t>
            </a:r>
            <a:r>
              <a:rPr lang="en-CA" sz="1800" dirty="0">
                <a:solidFill>
                  <a:schemeClr val="bg1"/>
                </a:solidFill>
              </a:rPr>
              <a:t> and 4</a:t>
            </a:r>
            <a:r>
              <a:rPr lang="en-CA" sz="1800" baseline="30000" dirty="0">
                <a:solidFill>
                  <a:schemeClr val="bg1"/>
                </a:solidFill>
              </a:rPr>
              <a:t>th</a:t>
            </a:r>
            <a:r>
              <a:rPr lang="en-CA" sz="1800" dirty="0">
                <a:solidFill>
                  <a:schemeClr val="bg1"/>
                </a:solidFill>
              </a:rPr>
              <a:t> row</a:t>
            </a:r>
          </a:p>
          <a:p>
            <a:pPr lvl="1">
              <a:buClrTx/>
            </a:pPr>
            <a:endParaRPr lang="en-CA" sz="1800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When </a:t>
            </a:r>
            <a:r>
              <a:rPr lang="el-GR" dirty="0">
                <a:solidFill>
                  <a:schemeClr val="bg1"/>
                </a:solidFill>
              </a:rPr>
              <a:t>Ω</a:t>
            </a:r>
            <a:r>
              <a:rPr lang="en-CA" dirty="0">
                <a:solidFill>
                  <a:schemeClr val="bg1"/>
                </a:solidFill>
              </a:rPr>
              <a:t> </a:t>
            </a:r>
            <a:r>
              <a:rPr lang="el-GR" dirty="0">
                <a:solidFill>
                  <a:schemeClr val="bg1"/>
                </a:solidFill>
              </a:rPr>
              <a:t>≠</a:t>
            </a:r>
            <a:r>
              <a:rPr lang="en-CA" dirty="0">
                <a:solidFill>
                  <a:schemeClr val="bg1"/>
                </a:solidFill>
              </a:rPr>
              <a:t> T, discrepancy between </a:t>
            </a:r>
            <a:r>
              <a:rPr lang="en-CA" dirty="0" err="1">
                <a:solidFill>
                  <a:schemeClr val="bg1"/>
                </a:solidFill>
              </a:rPr>
              <a:t>AdS</a:t>
            </a:r>
            <a:r>
              <a:rPr lang="en-CA" dirty="0">
                <a:solidFill>
                  <a:schemeClr val="bg1"/>
                </a:solidFill>
              </a:rPr>
              <a:t> and BTZ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‘Hot’ when </a:t>
            </a:r>
            <a:r>
              <a:rPr lang="el-GR" sz="1800" dirty="0">
                <a:solidFill>
                  <a:schemeClr val="bg1"/>
                </a:solidFill>
              </a:rPr>
              <a:t>Ω</a:t>
            </a:r>
            <a:r>
              <a:rPr lang="en-CA" sz="1800" dirty="0">
                <a:solidFill>
                  <a:schemeClr val="bg1"/>
                </a:solidFill>
              </a:rPr>
              <a:t>=0.1 </a:t>
            </a:r>
            <a:r>
              <a:rPr lang="en-CA" sz="1800" b="1" dirty="0">
                <a:solidFill>
                  <a:schemeClr val="bg1"/>
                </a:solidFill>
              </a:rPr>
              <a:t>&lt; </a:t>
            </a:r>
            <a:r>
              <a:rPr lang="en-CA" sz="1800" dirty="0">
                <a:solidFill>
                  <a:schemeClr val="bg1"/>
                </a:solidFill>
              </a:rPr>
              <a:t>T=1 </a:t>
            </a:r>
          </a:p>
          <a:p>
            <a:pPr lvl="2">
              <a:buClrTx/>
            </a:pPr>
            <a:r>
              <a:rPr lang="en-CA" sz="1800" dirty="0">
                <a:solidFill>
                  <a:schemeClr val="accent1"/>
                </a:solidFill>
              </a:rPr>
              <a:t>Dirichlet</a:t>
            </a:r>
            <a:r>
              <a:rPr lang="en-CA" sz="1800" dirty="0">
                <a:solidFill>
                  <a:schemeClr val="bg1"/>
                </a:solidFill>
              </a:rPr>
              <a:t> actually coincides here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‘Cold’ when </a:t>
            </a:r>
            <a:r>
              <a:rPr lang="el-GR" sz="1800" dirty="0">
                <a:solidFill>
                  <a:schemeClr val="bg1"/>
                </a:solidFill>
              </a:rPr>
              <a:t>Ω</a:t>
            </a:r>
            <a:r>
              <a:rPr lang="en-CA" sz="1800" dirty="0">
                <a:solidFill>
                  <a:schemeClr val="bg1"/>
                </a:solidFill>
              </a:rPr>
              <a:t>=1 </a:t>
            </a:r>
            <a:r>
              <a:rPr lang="en-CA" sz="1800" b="1" dirty="0">
                <a:solidFill>
                  <a:schemeClr val="bg1"/>
                </a:solidFill>
              </a:rPr>
              <a:t>&gt; </a:t>
            </a:r>
            <a:r>
              <a:rPr lang="en-CA" sz="1800" dirty="0">
                <a:solidFill>
                  <a:schemeClr val="bg1"/>
                </a:solidFill>
              </a:rPr>
              <a:t>T=0.1 </a:t>
            </a:r>
          </a:p>
          <a:p>
            <a:pPr lvl="2">
              <a:buClrTx/>
            </a:pPr>
            <a:r>
              <a:rPr lang="en-CA" sz="1800" dirty="0">
                <a:solidFill>
                  <a:schemeClr val="bg1"/>
                </a:solidFill>
              </a:rPr>
              <a:t>Qualitatively distinct behaviours present for all boundary conditions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BTZ mass is fixed at M=1 here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What if we vary the mass…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92B5D8-3AD0-D4E9-CAB2-3217BCBAC6BF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F8E455-3FD0-F9A9-E64E-6ABDC979DCAE}"/>
              </a:ext>
            </a:extLst>
          </p:cNvPr>
          <p:cNvSpPr txBox="1"/>
          <p:nvPr/>
        </p:nvSpPr>
        <p:spPr>
          <a:xfrm>
            <a:off x="11717389" y="6370856"/>
            <a:ext cx="441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xx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635C09-2EA8-290B-1C0A-53C0194BFA1E}"/>
              </a:ext>
            </a:extLst>
          </p:cNvPr>
          <p:cNvSpPr txBox="1"/>
          <p:nvPr/>
        </p:nvSpPr>
        <p:spPr>
          <a:xfrm>
            <a:off x="1093481" y="671939"/>
            <a:ext cx="549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</a:rPr>
              <a:t>θ</a:t>
            </a:r>
            <a:r>
              <a:rPr lang="en-CA" sz="1400" dirty="0">
                <a:solidFill>
                  <a:schemeClr val="bg1"/>
                </a:solidFill>
              </a:rPr>
              <a:t> = 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4D9F19-0719-4AB5-8D42-63665CDB05DF}"/>
              </a:ext>
            </a:extLst>
          </p:cNvPr>
          <p:cNvSpPr txBox="1"/>
          <p:nvPr/>
        </p:nvSpPr>
        <p:spPr>
          <a:xfrm>
            <a:off x="2746434" y="671939"/>
            <a:ext cx="727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</a:rPr>
              <a:t>θ</a:t>
            </a:r>
            <a:r>
              <a:rPr lang="en-CA" sz="1400" dirty="0">
                <a:solidFill>
                  <a:schemeClr val="bg1"/>
                </a:solidFill>
              </a:rPr>
              <a:t> = </a:t>
            </a:r>
            <a:r>
              <a:rPr lang="el-GR" sz="1400" dirty="0">
                <a:solidFill>
                  <a:schemeClr val="bg1"/>
                </a:solidFill>
              </a:rPr>
              <a:t>π</a:t>
            </a:r>
            <a:r>
              <a:rPr lang="en-CA" sz="1400" dirty="0">
                <a:solidFill>
                  <a:schemeClr val="bg1"/>
                </a:solidFill>
              </a:rPr>
              <a:t>/2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99EAF3-20B5-58F1-B21D-BE9C85FCC2A8}"/>
              </a:ext>
            </a:extLst>
          </p:cNvPr>
          <p:cNvSpPr txBox="1"/>
          <p:nvPr/>
        </p:nvSpPr>
        <p:spPr>
          <a:xfrm>
            <a:off x="4537908" y="671939"/>
            <a:ext cx="549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</a:rPr>
              <a:t>θ</a:t>
            </a:r>
            <a:r>
              <a:rPr lang="en-CA" sz="1400" dirty="0">
                <a:solidFill>
                  <a:schemeClr val="bg1"/>
                </a:solidFill>
              </a:rPr>
              <a:t> = </a:t>
            </a:r>
            <a:r>
              <a:rPr lang="el-GR" sz="1400" dirty="0">
                <a:solidFill>
                  <a:schemeClr val="bg1"/>
                </a:solidFill>
              </a:rPr>
              <a:t>π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4BF145-6CF1-46C6-5FF2-71F2927C4A6B}"/>
              </a:ext>
            </a:extLst>
          </p:cNvPr>
          <p:cNvSpPr txBox="1"/>
          <p:nvPr/>
        </p:nvSpPr>
        <p:spPr>
          <a:xfrm rot="16200000">
            <a:off x="-283971" y="1336222"/>
            <a:ext cx="1257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(</a:t>
            </a:r>
            <a:r>
              <a:rPr lang="el-GR" sz="1400" dirty="0">
                <a:solidFill>
                  <a:schemeClr val="bg1"/>
                </a:solidFill>
              </a:rPr>
              <a:t>Ω</a:t>
            </a:r>
            <a:r>
              <a:rPr lang="en-CA" sz="1400" dirty="0">
                <a:solidFill>
                  <a:schemeClr val="bg1"/>
                </a:solidFill>
              </a:rPr>
              <a:t>, T) = (1, 1)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3B2FAB-4D27-423A-6166-84D0A712E841}"/>
              </a:ext>
            </a:extLst>
          </p:cNvPr>
          <p:cNvSpPr txBox="1"/>
          <p:nvPr/>
        </p:nvSpPr>
        <p:spPr>
          <a:xfrm rot="16200000">
            <a:off x="-294777" y="2609963"/>
            <a:ext cx="1257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(</a:t>
            </a:r>
            <a:r>
              <a:rPr lang="el-GR" sz="1400" dirty="0">
                <a:solidFill>
                  <a:schemeClr val="bg1"/>
                </a:solidFill>
              </a:rPr>
              <a:t>Ω</a:t>
            </a:r>
            <a:r>
              <a:rPr lang="en-CA" sz="1400" dirty="0">
                <a:solidFill>
                  <a:schemeClr val="bg1"/>
                </a:solidFill>
              </a:rPr>
              <a:t>, T) = (0.1, 1)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524BDC-1893-4312-9CF0-0A0A02C40932}"/>
              </a:ext>
            </a:extLst>
          </p:cNvPr>
          <p:cNvSpPr txBox="1"/>
          <p:nvPr/>
        </p:nvSpPr>
        <p:spPr>
          <a:xfrm rot="16200000">
            <a:off x="-294625" y="3819529"/>
            <a:ext cx="1257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(</a:t>
            </a:r>
            <a:r>
              <a:rPr lang="el-GR" sz="1400" dirty="0">
                <a:solidFill>
                  <a:schemeClr val="bg1"/>
                </a:solidFill>
              </a:rPr>
              <a:t>Ω</a:t>
            </a:r>
            <a:r>
              <a:rPr lang="en-CA" sz="1400" dirty="0">
                <a:solidFill>
                  <a:schemeClr val="bg1"/>
                </a:solidFill>
              </a:rPr>
              <a:t>, T) = (1, 0.1)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3FBAA0-C8B5-3261-B738-11D89E0FDCEE}"/>
              </a:ext>
            </a:extLst>
          </p:cNvPr>
          <p:cNvSpPr txBox="1"/>
          <p:nvPr/>
        </p:nvSpPr>
        <p:spPr>
          <a:xfrm rot="16200000">
            <a:off x="-355695" y="5110186"/>
            <a:ext cx="1401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(</a:t>
            </a:r>
            <a:r>
              <a:rPr lang="el-GR" sz="1400" dirty="0">
                <a:solidFill>
                  <a:schemeClr val="bg1"/>
                </a:solidFill>
              </a:rPr>
              <a:t>Ω</a:t>
            </a:r>
            <a:r>
              <a:rPr lang="en-CA" sz="1400" dirty="0">
                <a:solidFill>
                  <a:schemeClr val="bg1"/>
                </a:solidFill>
              </a:rPr>
              <a:t>, T) = (0.1, 0.1)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1809B3-2FA2-32FE-B485-DCE8A0880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008" y="1041300"/>
            <a:ext cx="5178093" cy="526918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4E30719-0827-3FB1-7ED9-C69544D68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983" y="5964859"/>
            <a:ext cx="3992142" cy="63601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B582979-08CC-9C9A-B0B3-B4CBC4F7BB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99" y="960802"/>
            <a:ext cx="5264421" cy="500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02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162211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727674" cy="4553721"/>
          </a:xfrm>
        </p:spPr>
        <p:txBody>
          <a:bodyPr anchor="t"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bg1"/>
                </a:solidFill>
              </a:rPr>
              <a:t>Most general approach to RQI requires 3 characters: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Particle detector(s) – single UDW detector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QFT in the underlying spacetime – massless scalar field in RBTZ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Framework under consideration – (Thermal) Fisher information (some OQS in the background)</a:t>
            </a:r>
          </a:p>
          <a:p>
            <a:pPr marL="0" indent="0">
              <a:buClrTx/>
              <a:buNone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A2E04B8-6570-1F79-EC72-5F62BFCF918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FB3579-DB93-59F5-2522-4E3D3C48BC46}"/>
              </a:ext>
            </a:extLst>
          </p:cNvPr>
          <p:cNvSpPr txBox="1"/>
          <p:nvPr/>
        </p:nvSpPr>
        <p:spPr>
          <a:xfrm>
            <a:off x="11754345" y="6365474"/>
            <a:ext cx="35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112265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190230" y="176462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>
            <a:normAutofit/>
          </a:bodyPr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Of note: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6400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BTZ for </a:t>
            </a:r>
            <a:r>
              <a:rPr lang="el-GR" dirty="0">
                <a:solidFill>
                  <a:schemeClr val="bg1"/>
                </a:solidFill>
              </a:rPr>
              <a:t>Ω</a:t>
            </a:r>
            <a:r>
              <a:rPr lang="en-CA" dirty="0">
                <a:solidFill>
                  <a:schemeClr val="bg1"/>
                </a:solidFill>
              </a:rPr>
              <a:t>=T =0.1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D60B43-3B82-DB1E-05BF-9C1704CE51F1}"/>
              </a:ext>
            </a:extLst>
          </p:cNvPr>
          <p:cNvSpPr txBox="1">
            <a:spLocks/>
          </p:cNvSpPr>
          <p:nvPr/>
        </p:nvSpPr>
        <p:spPr>
          <a:xfrm>
            <a:off x="6518917" y="1253757"/>
            <a:ext cx="5125911" cy="49666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Different masses are represented by different colours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Increasing mass from M=0.01 to M=1.5 corresponds to moving along the rainbow spectrum (ROYGBV)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Here we have </a:t>
            </a:r>
            <a:r>
              <a:rPr lang="el-GR" dirty="0">
                <a:solidFill>
                  <a:schemeClr val="bg1"/>
                </a:solidFill>
              </a:rPr>
              <a:t>Ω</a:t>
            </a:r>
            <a:r>
              <a:rPr lang="en-CA" dirty="0">
                <a:solidFill>
                  <a:schemeClr val="bg1"/>
                </a:solidFill>
              </a:rPr>
              <a:t>=T -&gt; likely more simple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No (significant) change in qualitative behaviour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Increasing M seems to shift curve right</a:t>
            </a: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Slight amplification at times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between 0.1 and 0.5 (yellow-&gt; green)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33A60D-CE26-7ED8-C7BC-EE8DD6FCF16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F1B2F-E7EE-1315-6F08-22F4CAFDEDF6}"/>
              </a:ext>
            </a:extLst>
          </p:cNvPr>
          <p:cNvSpPr txBox="1"/>
          <p:nvPr/>
        </p:nvSpPr>
        <p:spPr>
          <a:xfrm>
            <a:off x="11644828" y="6370856"/>
            <a:ext cx="493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 xxi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9359FA-CE22-60FC-2BCB-DD93DA72D694}"/>
              </a:ext>
            </a:extLst>
          </p:cNvPr>
          <p:cNvSpPr txBox="1"/>
          <p:nvPr/>
        </p:nvSpPr>
        <p:spPr>
          <a:xfrm>
            <a:off x="1123406" y="1069627"/>
            <a:ext cx="549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</a:rPr>
              <a:t>θ</a:t>
            </a:r>
            <a:r>
              <a:rPr lang="en-CA" sz="1400" dirty="0">
                <a:solidFill>
                  <a:schemeClr val="bg1"/>
                </a:solidFill>
              </a:rPr>
              <a:t> = 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21A4C7-502E-3287-05F8-264EE9E67E81}"/>
              </a:ext>
            </a:extLst>
          </p:cNvPr>
          <p:cNvSpPr txBox="1"/>
          <p:nvPr/>
        </p:nvSpPr>
        <p:spPr>
          <a:xfrm rot="16200000">
            <a:off x="5370" y="3189453"/>
            <a:ext cx="650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rgbClr val="C00000"/>
                </a:solidFill>
              </a:rPr>
              <a:t>ζ</a:t>
            </a:r>
            <a:r>
              <a:rPr lang="en-CA" sz="1400" dirty="0">
                <a:solidFill>
                  <a:srgbClr val="C00000"/>
                </a:solidFill>
              </a:rPr>
              <a:t> = -1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45FE64-5262-A4C3-8A7D-74054E005397}"/>
              </a:ext>
            </a:extLst>
          </p:cNvPr>
          <p:cNvSpPr txBox="1"/>
          <p:nvPr/>
        </p:nvSpPr>
        <p:spPr>
          <a:xfrm>
            <a:off x="2906087" y="1069626"/>
            <a:ext cx="690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</a:rPr>
              <a:t>θ</a:t>
            </a:r>
            <a:r>
              <a:rPr lang="en-CA" sz="1400" dirty="0">
                <a:solidFill>
                  <a:schemeClr val="bg1"/>
                </a:solidFill>
              </a:rPr>
              <a:t> =</a:t>
            </a:r>
            <a:r>
              <a:rPr lang="el-GR" sz="1400" dirty="0">
                <a:solidFill>
                  <a:schemeClr val="bg1"/>
                </a:solidFill>
              </a:rPr>
              <a:t>π</a:t>
            </a:r>
            <a:r>
              <a:rPr lang="en-CA" sz="1400" dirty="0">
                <a:solidFill>
                  <a:schemeClr val="bg1"/>
                </a:solidFill>
              </a:rPr>
              <a:t>/2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402FB4-B961-D004-0D02-D18DF0ED508F}"/>
              </a:ext>
            </a:extLst>
          </p:cNvPr>
          <p:cNvSpPr txBox="1"/>
          <p:nvPr/>
        </p:nvSpPr>
        <p:spPr>
          <a:xfrm>
            <a:off x="4699331" y="1069625"/>
            <a:ext cx="549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</a:rPr>
              <a:t>θ</a:t>
            </a:r>
            <a:r>
              <a:rPr lang="en-CA" sz="1400" dirty="0">
                <a:solidFill>
                  <a:schemeClr val="bg1"/>
                </a:solidFill>
              </a:rPr>
              <a:t> = </a:t>
            </a:r>
            <a:r>
              <a:rPr lang="el-GR" sz="1400" dirty="0">
                <a:solidFill>
                  <a:schemeClr val="bg1"/>
                </a:solidFill>
              </a:rPr>
              <a:t>π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F5733E-FB43-05CF-EC4C-29FB9A18C278}"/>
              </a:ext>
            </a:extLst>
          </p:cNvPr>
          <p:cNvSpPr txBox="1"/>
          <p:nvPr/>
        </p:nvSpPr>
        <p:spPr>
          <a:xfrm rot="16200000">
            <a:off x="55753" y="4427373"/>
            <a:ext cx="549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accent1"/>
                </a:solidFill>
              </a:rPr>
              <a:t>ζ</a:t>
            </a:r>
            <a:r>
              <a:rPr lang="en-CA" sz="1400" dirty="0">
                <a:solidFill>
                  <a:schemeClr val="accent1"/>
                </a:solidFill>
              </a:rPr>
              <a:t> =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5E205D-7325-8380-2EA5-1784984D9377}"/>
              </a:ext>
            </a:extLst>
          </p:cNvPr>
          <p:cNvSpPr txBox="1"/>
          <p:nvPr/>
        </p:nvSpPr>
        <p:spPr>
          <a:xfrm rot="16200000">
            <a:off x="55753" y="1866980"/>
            <a:ext cx="549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</a:rPr>
              <a:t>ζ</a:t>
            </a:r>
            <a:r>
              <a:rPr lang="en-CA" sz="1400" dirty="0">
                <a:solidFill>
                  <a:schemeClr val="bg1"/>
                </a:solidFill>
              </a:rPr>
              <a:t> = 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3C9304-BC55-384B-D314-FBD442861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18" y="1353268"/>
            <a:ext cx="5357251" cy="38710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6874C8-D061-FB11-EC93-A9C243A663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552" y="5293479"/>
            <a:ext cx="5117581" cy="20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7088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>
            <a:normAutofit/>
          </a:bodyPr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Of note: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6400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BTZ for </a:t>
            </a:r>
            <a:r>
              <a:rPr lang="el-GR" dirty="0">
                <a:solidFill>
                  <a:schemeClr val="bg1"/>
                </a:solidFill>
              </a:rPr>
              <a:t>Ω</a:t>
            </a:r>
            <a:r>
              <a:rPr lang="en-CA" dirty="0">
                <a:solidFill>
                  <a:schemeClr val="bg1"/>
                </a:solidFill>
              </a:rPr>
              <a:t> &gt; T  ‘Cold’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D60B43-3B82-DB1E-05BF-9C1704CE51F1}"/>
              </a:ext>
            </a:extLst>
          </p:cNvPr>
          <p:cNvSpPr txBox="1">
            <a:spLocks/>
          </p:cNvSpPr>
          <p:nvPr/>
        </p:nvSpPr>
        <p:spPr>
          <a:xfrm>
            <a:off x="6540940" y="1291502"/>
            <a:ext cx="5125911" cy="49666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Different masses are represented by different colours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Increasing mass from M=0.01 to M=1.5 corresponds to moving along the rainbow spectrum (ROYGBV)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No clear trend in Fisher information alongside the changing mass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Most drastic behaviour appears again between 0.1 and 0.5 (yellow-&gt; green)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33A60D-CE26-7ED8-C7BC-EE8DD6FCF16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F1B2F-E7EE-1315-6F08-22F4CAFDEDF6}"/>
              </a:ext>
            </a:extLst>
          </p:cNvPr>
          <p:cNvSpPr txBox="1"/>
          <p:nvPr/>
        </p:nvSpPr>
        <p:spPr>
          <a:xfrm>
            <a:off x="11698613" y="6370856"/>
            <a:ext cx="71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xxii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1ECEE1-E122-4F91-7090-71947C972D4E}"/>
              </a:ext>
            </a:extLst>
          </p:cNvPr>
          <p:cNvSpPr txBox="1"/>
          <p:nvPr/>
        </p:nvSpPr>
        <p:spPr>
          <a:xfrm>
            <a:off x="1088857" y="1111816"/>
            <a:ext cx="549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</a:rPr>
              <a:t>θ</a:t>
            </a:r>
            <a:r>
              <a:rPr lang="en-CA" sz="1400" dirty="0">
                <a:solidFill>
                  <a:schemeClr val="bg1"/>
                </a:solidFill>
              </a:rPr>
              <a:t> = 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DBDFEC-C165-8587-223D-35C7161B211A}"/>
              </a:ext>
            </a:extLst>
          </p:cNvPr>
          <p:cNvSpPr txBox="1"/>
          <p:nvPr/>
        </p:nvSpPr>
        <p:spPr>
          <a:xfrm rot="16200000">
            <a:off x="86726" y="2013099"/>
            <a:ext cx="549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</a:rPr>
              <a:t>ζ</a:t>
            </a:r>
            <a:r>
              <a:rPr lang="en-CA" sz="1400" dirty="0">
                <a:solidFill>
                  <a:schemeClr val="bg1"/>
                </a:solidFill>
              </a:rPr>
              <a:t> = 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F40C87-D459-8B7A-301A-EF02DD16FF68}"/>
              </a:ext>
            </a:extLst>
          </p:cNvPr>
          <p:cNvSpPr txBox="1"/>
          <p:nvPr/>
        </p:nvSpPr>
        <p:spPr>
          <a:xfrm>
            <a:off x="2844625" y="1123764"/>
            <a:ext cx="718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</a:rPr>
              <a:t>θ</a:t>
            </a:r>
            <a:r>
              <a:rPr lang="en-CA" sz="1400" dirty="0">
                <a:solidFill>
                  <a:schemeClr val="bg1"/>
                </a:solidFill>
              </a:rPr>
              <a:t> = </a:t>
            </a:r>
            <a:r>
              <a:rPr lang="el-GR" sz="1400" dirty="0">
                <a:solidFill>
                  <a:schemeClr val="bg1"/>
                </a:solidFill>
              </a:rPr>
              <a:t>π</a:t>
            </a:r>
            <a:r>
              <a:rPr lang="en-CA" sz="1400" dirty="0">
                <a:solidFill>
                  <a:schemeClr val="bg1"/>
                </a:solidFill>
              </a:rPr>
              <a:t>/2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B01168-1D32-652E-FEB6-D40432B90B25}"/>
              </a:ext>
            </a:extLst>
          </p:cNvPr>
          <p:cNvSpPr txBox="1"/>
          <p:nvPr/>
        </p:nvSpPr>
        <p:spPr>
          <a:xfrm>
            <a:off x="4694889" y="1123764"/>
            <a:ext cx="549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</a:rPr>
              <a:t>θ</a:t>
            </a:r>
            <a:r>
              <a:rPr lang="en-CA" sz="1400" dirty="0">
                <a:solidFill>
                  <a:schemeClr val="bg1"/>
                </a:solidFill>
              </a:rPr>
              <a:t> = </a:t>
            </a:r>
            <a:r>
              <a:rPr lang="el-GR" sz="1400" dirty="0">
                <a:solidFill>
                  <a:schemeClr val="bg1"/>
                </a:solidFill>
              </a:rPr>
              <a:t>π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166DE7-00E6-4707-C485-8D2FFCD7265D}"/>
              </a:ext>
            </a:extLst>
          </p:cNvPr>
          <p:cNvSpPr txBox="1"/>
          <p:nvPr/>
        </p:nvSpPr>
        <p:spPr>
          <a:xfrm rot="16200000">
            <a:off x="18047" y="3121107"/>
            <a:ext cx="686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rgbClr val="C00000"/>
                </a:solidFill>
              </a:rPr>
              <a:t>ζ</a:t>
            </a:r>
            <a:r>
              <a:rPr lang="en-CA" sz="1400" dirty="0">
                <a:solidFill>
                  <a:srgbClr val="C00000"/>
                </a:solidFill>
              </a:rPr>
              <a:t> = -1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0C7C58-A045-3677-A800-28C52933B15B}"/>
              </a:ext>
            </a:extLst>
          </p:cNvPr>
          <p:cNvSpPr txBox="1"/>
          <p:nvPr/>
        </p:nvSpPr>
        <p:spPr>
          <a:xfrm rot="16200000">
            <a:off x="86725" y="4410191"/>
            <a:ext cx="549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chemeClr val="accent1"/>
                </a:solidFill>
              </a:rPr>
              <a:t>ζ</a:t>
            </a:r>
            <a:r>
              <a:rPr lang="en-CA" sz="1400" dirty="0">
                <a:solidFill>
                  <a:schemeClr val="accent1"/>
                </a:solidFill>
              </a:rPr>
              <a:t> =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0F3589-16DC-A4E5-E5AF-9AA258B6A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76" y="1419593"/>
            <a:ext cx="5256758" cy="39532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0E39B7-275C-BDE6-CEC0-9141763759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61" y="5237222"/>
            <a:ext cx="5114987" cy="20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992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>
            <a:normAutofit/>
          </a:bodyPr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Of note: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6400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BTZ for </a:t>
            </a:r>
            <a:r>
              <a:rPr lang="el-GR" dirty="0">
                <a:solidFill>
                  <a:schemeClr val="bg1"/>
                </a:solidFill>
              </a:rPr>
              <a:t>Ω</a:t>
            </a:r>
            <a:r>
              <a:rPr lang="en-CA" dirty="0">
                <a:solidFill>
                  <a:schemeClr val="bg1"/>
                </a:solidFill>
              </a:rPr>
              <a:t> &gt; T  ‘Cold’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D60B43-3B82-DB1E-05BF-9C1704CE51F1}"/>
              </a:ext>
            </a:extLst>
          </p:cNvPr>
          <p:cNvSpPr txBox="1">
            <a:spLocks/>
          </p:cNvSpPr>
          <p:nvPr/>
        </p:nvSpPr>
        <p:spPr>
          <a:xfrm>
            <a:off x="6540940" y="1291502"/>
            <a:ext cx="5125911" cy="51652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Different masses are represented by different colours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Increasing mass from M=0.01 to M=1.5 corresponds to moving along the rainbow spectrum (ROYGBV)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No clear trend in Fisher information alongside the changing mass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Most drastic behaviour appears again between 0.1 and 0.5 (yellow-&gt; green)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</a:rPr>
              <a:t>ZOOMED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33A60D-CE26-7ED8-C7BC-EE8DD6FCF16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F1B2F-E7EE-1315-6F08-22F4CAFDEDF6}"/>
              </a:ext>
            </a:extLst>
          </p:cNvPr>
          <p:cNvSpPr txBox="1"/>
          <p:nvPr/>
        </p:nvSpPr>
        <p:spPr>
          <a:xfrm>
            <a:off x="11496907" y="6370856"/>
            <a:ext cx="669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xxiii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930432-D1D5-63F1-293D-EB16E1E9D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703" y="1383062"/>
            <a:ext cx="5608801" cy="40918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754CECE-EF0E-E55A-678B-6F1011227F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6289" y="2094405"/>
            <a:ext cx="1297589" cy="22672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19770E-0DAD-CA34-8FE9-AC3367096C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705" y="1411542"/>
            <a:ext cx="5631072" cy="40918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A5BC6C-2749-542B-962C-D264F1DF4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6758" y="2213052"/>
            <a:ext cx="1172726" cy="202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5159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0550E61-C0E7-9B95-E7DB-453082C13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2038" y="924180"/>
            <a:ext cx="8727923" cy="3909632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4908224"/>
            <a:ext cx="10779882" cy="1613762"/>
          </a:xfrm>
        </p:spPr>
        <p:txBody>
          <a:bodyPr anchor="t">
            <a:normAutofit/>
          </a:bodyPr>
          <a:lstStyle/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Oscillatory behaviour can be seen in the ‘wave’ pattern</a:t>
            </a: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For larger </a:t>
            </a:r>
            <a:r>
              <a:rPr lang="el-GR" sz="2000" dirty="0">
                <a:solidFill>
                  <a:schemeClr val="bg1"/>
                </a:solidFill>
              </a:rPr>
              <a:t>Ω</a:t>
            </a:r>
            <a:r>
              <a:rPr lang="en-CA" sz="2000" dirty="0">
                <a:solidFill>
                  <a:schemeClr val="bg1"/>
                </a:solidFill>
              </a:rPr>
              <a:t>, we see even greater amplitudes and more oscillations </a:t>
            </a: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Note the change in scale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530BB05-5099-449F-34C0-1AD229E2235A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1B5177-43CC-ED2F-C9AE-3BCD641B2662}"/>
              </a:ext>
            </a:extLst>
          </p:cNvPr>
          <p:cNvSpPr txBox="1"/>
          <p:nvPr/>
        </p:nvSpPr>
        <p:spPr>
          <a:xfrm>
            <a:off x="11684034" y="6370856"/>
            <a:ext cx="727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xxiv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38B665-85D2-4358-6D01-4931E21E3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7551" y="924180"/>
            <a:ext cx="4454877" cy="396635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6FA9ECD-E49B-0284-377D-1A38A688D6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9272" y="904664"/>
            <a:ext cx="4465047" cy="396635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ABDAF1-6DCB-8166-4525-379FF957623B}"/>
              </a:ext>
            </a:extLst>
          </p:cNvPr>
          <p:cNvSpPr txBox="1">
            <a:spLocks/>
          </p:cNvSpPr>
          <p:nvPr/>
        </p:nvSpPr>
        <p:spPr>
          <a:xfrm>
            <a:off x="2606830" y="396599"/>
            <a:ext cx="6937824" cy="64002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sz="2800" dirty="0">
                <a:solidFill>
                  <a:schemeClr val="bg1"/>
                </a:solidFill>
              </a:rPr>
              <a:t>Fixed time, varying mass - Density Plots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3089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A8238-73AE-448A-A7C6-9BD79C9F9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012" y="1541485"/>
            <a:ext cx="8505080" cy="1346852"/>
          </a:xfrm>
        </p:spPr>
        <p:txBody>
          <a:bodyPr>
            <a:noAutofit/>
          </a:bodyPr>
          <a:lstStyle/>
          <a:p>
            <a:pPr algn="ctr"/>
            <a:r>
              <a:rPr lang="en-CA" sz="6000" dirty="0"/>
              <a:t>Bonus Content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199B93-BE53-445B-B1B4-171F8C7AC2B4}"/>
              </a:ext>
            </a:extLst>
          </p:cNvPr>
          <p:cNvSpPr txBox="1"/>
          <p:nvPr/>
        </p:nvSpPr>
        <p:spPr>
          <a:xfrm>
            <a:off x="2005012" y="3969663"/>
            <a:ext cx="8181975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800" dirty="0"/>
              <a:t>Rotational Effects on Fisher Information of Thermal Black Hole Parameter</a:t>
            </a:r>
          </a:p>
          <a:p>
            <a:pPr algn="ctr"/>
            <a:endParaRPr lang="en-CA" sz="1400" dirty="0"/>
          </a:p>
          <a:p>
            <a:pPr algn="ctr"/>
            <a:r>
              <a:rPr lang="en-CA" sz="1400" dirty="0"/>
              <a:t>Everett Patterson</a:t>
            </a:r>
          </a:p>
          <a:p>
            <a:pPr algn="ctr"/>
            <a:r>
              <a:rPr lang="en-CA" sz="1400" dirty="0"/>
              <a:t>CAP Congress 2023, UNB</a:t>
            </a:r>
          </a:p>
          <a:p>
            <a:pPr algn="ctr"/>
            <a:r>
              <a:rPr lang="en-CA" sz="1400" dirty="0"/>
              <a:t>June 20, 2023</a:t>
            </a:r>
          </a:p>
        </p:txBody>
      </p:sp>
    </p:spTree>
    <p:extLst>
      <p:ext uri="{BB962C8B-B14F-4D97-AF65-F5344CB8AC3E}">
        <p14:creationId xmlns:p14="http://schemas.microsoft.com/office/powerpoint/2010/main" val="277434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8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Bonus Content – What is the </a:t>
            </a:r>
            <a:r>
              <a:rPr lang="en-CA" dirty="0" err="1">
                <a:solidFill>
                  <a:schemeClr val="bg2"/>
                </a:solidFill>
              </a:rPr>
              <a:t>Defn</a:t>
            </a:r>
            <a:r>
              <a:rPr lang="en-CA" dirty="0">
                <a:solidFill>
                  <a:schemeClr val="bg2"/>
                </a:solidFill>
              </a:rPr>
              <a:t> of QFI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In essence QFI is the maximal FI obtained over all possible measurements</a:t>
            </a: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138A45-D0EC-461F-B2EB-24E06C394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404" y="3068373"/>
            <a:ext cx="6563641" cy="273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0276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8758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Bonus Content – Boundary conditions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Dirichlet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The field vanishes at the boundary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Neumann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The field’s normal derivative vanishes at the boundary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Transparent 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This is described in detail in a 1978 PRD paper by Avis, </a:t>
            </a:r>
            <a:r>
              <a:rPr lang="en-CA" dirty="0" err="1">
                <a:solidFill>
                  <a:schemeClr val="bg1"/>
                </a:solidFill>
              </a:rPr>
              <a:t>Isham</a:t>
            </a:r>
            <a:r>
              <a:rPr lang="en-CA" dirty="0">
                <a:solidFill>
                  <a:schemeClr val="bg1"/>
                </a:solidFill>
              </a:rPr>
              <a:t>, and Storey.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It is a little peculiar in its definition, but it enables conservation of energy, angular momentum, etc.</a:t>
            </a: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5832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/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BTZ; ell=10 , Omega=T=0.1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6400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BTZ; ell=1 , Omega=T=0.1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08A32C-A7C1-4FAB-A7E8-559C3FBFB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47" y="1363480"/>
            <a:ext cx="5474514" cy="41310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AAD05C-E5A3-4335-914F-DE03C10001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847" y="1363480"/>
            <a:ext cx="5493213" cy="413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822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177900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/>
          <a:lstStyle/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BTZ; ‘hot’, varying M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6400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BTZ; ‘cold’, varying M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0607B2-C1B2-4E08-9619-86DCAF92B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63" y="1666874"/>
            <a:ext cx="5389881" cy="40671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D43928-2740-4FFF-97EE-03BCE7178A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2223" y="1666874"/>
            <a:ext cx="5436614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441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162211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727674" cy="4553721"/>
          </a:xfrm>
        </p:spPr>
        <p:txBody>
          <a:bodyPr anchor="t"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FI Definition</a:t>
            </a:r>
          </a:p>
          <a:p>
            <a:pPr marL="0" indent="0">
              <a:buClrTx/>
              <a:buNone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Unruh-DeWitt (UDW) detector, interaction Hamiltonian: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While the FI definition may seem a little messy, by using the Open Quantum Systems paradigm, it is solely dependent on the Response Rate [40] of the UDW detector: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BTZ Wightman function is related to </a:t>
            </a:r>
            <a:r>
              <a:rPr lang="en-CA" sz="2000" dirty="0" err="1">
                <a:solidFill>
                  <a:schemeClr val="bg1"/>
                </a:solidFill>
              </a:rPr>
              <a:t>AdS</a:t>
            </a:r>
            <a:r>
              <a:rPr lang="en-CA" sz="2000" dirty="0">
                <a:solidFill>
                  <a:schemeClr val="bg1"/>
                </a:solidFill>
              </a:rPr>
              <a:t> by image sum [44]: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D30647B-79D9-4222-9F6C-183B2DD7B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448" y="1910065"/>
            <a:ext cx="7192379" cy="828791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A2E04B8-6570-1F79-EC72-5F62BFCF918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FB3579-DB93-59F5-2522-4E3D3C48BC46}"/>
              </a:ext>
            </a:extLst>
          </p:cNvPr>
          <p:cNvSpPr txBox="1"/>
          <p:nvPr/>
        </p:nvSpPr>
        <p:spPr>
          <a:xfrm>
            <a:off x="11754345" y="6365474"/>
            <a:ext cx="35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2FB711-E650-8B8D-1A3F-2792EFD92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9634" y="3032850"/>
            <a:ext cx="4534533" cy="3905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CEAC1F-9A2E-95B9-5434-C3512109B7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6073" y="4687819"/>
            <a:ext cx="3987130" cy="9510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0462B5-B663-EC18-A694-05D8BD840D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0898" y="5700225"/>
            <a:ext cx="3261643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70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139909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727674" cy="4553721"/>
          </a:xfrm>
        </p:spPr>
        <p:txBody>
          <a:bodyPr anchor="t"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FI Definition					   where</a:t>
            </a:r>
          </a:p>
          <a:p>
            <a:pPr marL="0" indent="0">
              <a:buClrTx/>
              <a:buNone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While the FI definition may seem a little messy, by using the Open Quantum Systems paradigm, it is solely dependent on the </a:t>
            </a:r>
            <a:r>
              <a:rPr lang="en-CA" sz="2000" dirty="0">
                <a:solidFill>
                  <a:srgbClr val="C00000"/>
                </a:solidFill>
              </a:rPr>
              <a:t>Response Rate</a:t>
            </a:r>
            <a:r>
              <a:rPr lang="en-CA" sz="2000" dirty="0">
                <a:solidFill>
                  <a:schemeClr val="bg1"/>
                </a:solidFill>
              </a:rPr>
              <a:t> [40] of the UDW detector: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Where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CA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A2E04B8-6570-1F79-EC72-5F62BFCF918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FB3579-DB93-59F5-2522-4E3D3C48BC46}"/>
              </a:ext>
            </a:extLst>
          </p:cNvPr>
          <p:cNvSpPr txBox="1"/>
          <p:nvPr/>
        </p:nvSpPr>
        <p:spPr>
          <a:xfrm>
            <a:off x="11754345" y="6365474"/>
            <a:ext cx="35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6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FA0BAE-6454-96FF-C8FA-C6230DEAF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674" y="5857330"/>
            <a:ext cx="5232883" cy="39107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B3B6116-9FCA-9C30-1097-49CA5AD510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336" y="4820998"/>
            <a:ext cx="7192379" cy="730224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D4FF438-1D88-8603-E5AF-3A2DA6B1D563}"/>
              </a:ext>
            </a:extLst>
          </p:cNvPr>
          <p:cNvSpPr/>
          <p:nvPr/>
        </p:nvSpPr>
        <p:spPr>
          <a:xfrm>
            <a:off x="2585478" y="4802393"/>
            <a:ext cx="7406094" cy="76658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DFF65C-45E4-9F84-2F27-98851B3C78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1674" y="1896980"/>
            <a:ext cx="2115495" cy="9144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A43F01-3B89-4641-2388-9173AAAEEA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5797" y="2006717"/>
            <a:ext cx="1847248" cy="69500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4518D7E-E9D8-AB4C-6DA6-864E47E0C552}"/>
              </a:ext>
            </a:extLst>
          </p:cNvPr>
          <p:cNvSpPr txBox="1"/>
          <p:nvPr/>
        </p:nvSpPr>
        <p:spPr>
          <a:xfrm>
            <a:off x="8532768" y="2619048"/>
            <a:ext cx="358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When </a:t>
            </a:r>
            <a:r>
              <a:rPr kumimoji="0" lang="el-GR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τ→∞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‘R’ describes Fisher info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5CD32AC-0A60-495E-7BB4-063BF2907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7262" y="2144387"/>
            <a:ext cx="4410302" cy="4095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0BBD809-5FB8-08C3-4001-533D0AE22F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57666" y="2980970"/>
            <a:ext cx="1932599" cy="365947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30E631D-1C2D-A0E5-E862-AC145A76136A}"/>
              </a:ext>
            </a:extLst>
          </p:cNvPr>
          <p:cNvCxnSpPr>
            <a:cxnSpLocks/>
          </p:cNvCxnSpPr>
          <p:nvPr/>
        </p:nvCxnSpPr>
        <p:spPr>
          <a:xfrm flipH="1">
            <a:off x="7288624" y="2481121"/>
            <a:ext cx="1179887" cy="4998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373896D-21CB-708F-F55A-437074E10A5F}"/>
              </a:ext>
            </a:extLst>
          </p:cNvPr>
          <p:cNvCxnSpPr>
            <a:cxnSpLocks/>
          </p:cNvCxnSpPr>
          <p:nvPr/>
        </p:nvCxnSpPr>
        <p:spPr>
          <a:xfrm flipH="1" flipV="1">
            <a:off x="9277815" y="1853714"/>
            <a:ext cx="286041" cy="28630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D1D44DF-906C-6D7B-8861-3C77DFAA9577}"/>
              </a:ext>
            </a:extLst>
          </p:cNvPr>
          <p:cNvSpPr txBox="1"/>
          <p:nvPr/>
        </p:nvSpPr>
        <p:spPr>
          <a:xfrm>
            <a:off x="9026122" y="1477060"/>
            <a:ext cx="358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‘A’ 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depends on 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Response Rate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AFDF318-31E5-10B6-6D6E-B6F9775FA107}"/>
              </a:ext>
            </a:extLst>
          </p:cNvPr>
          <p:cNvCxnSpPr>
            <a:cxnSpLocks/>
          </p:cNvCxnSpPr>
          <p:nvPr/>
        </p:nvCxnSpPr>
        <p:spPr>
          <a:xfrm flipH="1" flipV="1">
            <a:off x="7538224" y="1815614"/>
            <a:ext cx="334537" cy="32440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A56280C-8DBB-A364-3001-6CB634577F17}"/>
              </a:ext>
            </a:extLst>
          </p:cNvPr>
          <p:cNvSpPr txBox="1"/>
          <p:nvPr/>
        </p:nvSpPr>
        <p:spPr>
          <a:xfrm>
            <a:off x="5914389" y="1503476"/>
            <a:ext cx="2805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θ</a:t>
            </a:r>
            <a:r>
              <a:rPr lang="en-CA" sz="1600" dirty="0">
                <a:solidFill>
                  <a:srgbClr val="C00000"/>
                </a:solidFill>
                <a:latin typeface="Calibri" panose="020F0502020204030204"/>
              </a:rPr>
              <a:t> is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initial state of detector</a:t>
            </a: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63168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162211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54F64B-31D7-454C-9FD2-DAE71337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bg2"/>
                </a:solidFill>
              </a:rPr>
              <a:t>Response Rate – In more detail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727674" cy="4553721"/>
          </a:xfrm>
        </p:spPr>
        <p:txBody>
          <a:bodyPr anchor="t"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Same Response Rate, but bigger: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chemeClr val="bg1"/>
                </a:solidFill>
              </a:rPr>
              <a:t>Where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CA" sz="2000" dirty="0">
              <a:solidFill>
                <a:schemeClr val="bg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Note the </a:t>
            </a:r>
            <a:r>
              <a:rPr lang="en-CA" sz="2000" dirty="0">
                <a:solidFill>
                  <a:srgbClr val="FF0000"/>
                </a:solidFill>
              </a:rPr>
              <a:t>Radii</a:t>
            </a:r>
            <a:r>
              <a:rPr lang="en-CA" sz="2000" dirty="0">
                <a:solidFill>
                  <a:schemeClr val="bg1"/>
                </a:solidFill>
              </a:rPr>
              <a:t> are what distinguish the black hole spacetimes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bg1"/>
                </a:solidFill>
              </a:rPr>
              <a:t>The BTZ mass and angular momentum can be expressed in terms of these radii:</a:t>
            </a:r>
          </a:p>
          <a:p>
            <a:pPr marL="0" indent="0">
              <a:buNone/>
            </a:pPr>
            <a:endParaRPr lang="en-CA" sz="2000" dirty="0">
              <a:solidFill>
                <a:schemeClr val="bg1"/>
              </a:solidFill>
            </a:endParaRPr>
          </a:p>
          <a:p>
            <a:pPr marL="0" indent="0">
              <a:buClr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A2E04B8-6570-1F79-EC72-5F62BFCF918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FB3579-DB93-59F5-2522-4E3D3C48BC46}"/>
              </a:ext>
            </a:extLst>
          </p:cNvPr>
          <p:cNvSpPr txBox="1"/>
          <p:nvPr/>
        </p:nvSpPr>
        <p:spPr>
          <a:xfrm>
            <a:off x="11754345" y="6365474"/>
            <a:ext cx="35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7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FA0BAE-6454-96FF-C8FA-C6230DEAF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184" y="4287331"/>
            <a:ext cx="5872933" cy="4389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B5AAB4-5227-3C66-68CA-F775202128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6721" y="5921926"/>
            <a:ext cx="1321684" cy="4435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4E49536-4809-ED97-5A76-8640785FF6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8627" y="5202869"/>
            <a:ext cx="1493440" cy="49501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B3B6116-9FCA-9C30-1097-49CA5AD510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6740" y="2586271"/>
            <a:ext cx="9838518" cy="99887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ABF4F3EE-E6D3-7B08-0B7C-527C3FD379D3}"/>
              </a:ext>
            </a:extLst>
          </p:cNvPr>
          <p:cNvSpPr/>
          <p:nvPr/>
        </p:nvSpPr>
        <p:spPr>
          <a:xfrm>
            <a:off x="6133850" y="4318500"/>
            <a:ext cx="401052" cy="41486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0FDB935-A08A-D2A4-EABF-8644E0CE26C1}"/>
              </a:ext>
            </a:extLst>
          </p:cNvPr>
          <p:cNvSpPr/>
          <p:nvPr/>
        </p:nvSpPr>
        <p:spPr>
          <a:xfrm>
            <a:off x="6264442" y="2697970"/>
            <a:ext cx="320842" cy="31199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C566B4-5031-419C-08DB-71F24817154B}"/>
              </a:ext>
            </a:extLst>
          </p:cNvPr>
          <p:cNvSpPr txBox="1"/>
          <p:nvPr/>
        </p:nvSpPr>
        <p:spPr>
          <a:xfrm>
            <a:off x="6049639" y="2078076"/>
            <a:ext cx="131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C00000"/>
                </a:solidFill>
              </a:rPr>
              <a:t>inner radius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0E7D2B-9D14-57D3-280D-0CF8BCDEEC0D}"/>
              </a:ext>
            </a:extLst>
          </p:cNvPr>
          <p:cNvSpPr txBox="1"/>
          <p:nvPr/>
        </p:nvSpPr>
        <p:spPr>
          <a:xfrm>
            <a:off x="6678454" y="4707499"/>
            <a:ext cx="1361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C00000"/>
                </a:solidFill>
              </a:rPr>
              <a:t>outer radius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1F80840-7A35-716E-A525-5601BF7D86DF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6585284" y="2447408"/>
            <a:ext cx="121199" cy="25056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4C98582-EAF5-4799-738B-F23F8DFBEA56}"/>
              </a:ext>
            </a:extLst>
          </p:cNvPr>
          <p:cNvCxnSpPr>
            <a:cxnSpLocks/>
            <a:stCxn id="12" idx="1"/>
            <a:endCxn id="6" idx="5"/>
          </p:cNvCxnSpPr>
          <p:nvPr/>
        </p:nvCxnSpPr>
        <p:spPr>
          <a:xfrm flipH="1" flipV="1">
            <a:off x="6476169" y="4672605"/>
            <a:ext cx="202285" cy="2195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679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87901" y="176462"/>
            <a:ext cx="11616197" cy="65335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4908224"/>
            <a:ext cx="10779882" cy="1613762"/>
          </a:xfrm>
        </p:spPr>
        <p:txBody>
          <a:bodyPr anchor="t">
            <a:normAutofit/>
          </a:bodyPr>
          <a:lstStyle/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When </a:t>
            </a:r>
            <a:r>
              <a:rPr lang="el-GR" sz="2000" dirty="0">
                <a:solidFill>
                  <a:schemeClr val="bg1"/>
                </a:solidFill>
              </a:rPr>
              <a:t>Ω</a:t>
            </a:r>
            <a:r>
              <a:rPr lang="en-CA" sz="2000" dirty="0">
                <a:solidFill>
                  <a:schemeClr val="bg1"/>
                </a:solidFill>
              </a:rPr>
              <a:t> = T, we see a monotonic decrease in the FI for increasing mass</a:t>
            </a: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Whereas for Ω ≠ T, we see an oscillatory behaviour</a:t>
            </a: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This suggests that ‘tuning’ the detector to the mass and temperature can indeed improve estimation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530BB05-5099-449F-34C0-1AD229E2235A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1B5177-43CC-ED2F-C9AE-3BCD641B2662}"/>
              </a:ext>
            </a:extLst>
          </p:cNvPr>
          <p:cNvSpPr txBox="1"/>
          <p:nvPr/>
        </p:nvSpPr>
        <p:spPr>
          <a:xfrm>
            <a:off x="11747534" y="6370856"/>
            <a:ext cx="438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3767F4-62F4-AD77-258B-9A89E556DC78}"/>
              </a:ext>
            </a:extLst>
          </p:cNvPr>
          <p:cNvSpPr txBox="1">
            <a:spLocks/>
          </p:cNvSpPr>
          <p:nvPr/>
        </p:nvSpPr>
        <p:spPr>
          <a:xfrm>
            <a:off x="4096751" y="562520"/>
            <a:ext cx="3998494" cy="64002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sz="2800" dirty="0">
                <a:solidFill>
                  <a:schemeClr val="bg1"/>
                </a:solidFill>
              </a:rPr>
              <a:t>Static BTZ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19109B2-7107-F2D0-54ED-AADA90615D76}"/>
              </a:ext>
            </a:extLst>
          </p:cNvPr>
          <p:cNvSpPr txBox="1">
            <a:spLocks/>
          </p:cNvSpPr>
          <p:nvPr/>
        </p:nvSpPr>
        <p:spPr>
          <a:xfrm>
            <a:off x="9666843" y="867459"/>
            <a:ext cx="1204992" cy="2989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accent1"/>
                </a:solidFill>
              </a:rPr>
              <a:t>Cold</a:t>
            </a:r>
            <a:r>
              <a:rPr lang="en-CA" dirty="0">
                <a:solidFill>
                  <a:schemeClr val="bg1"/>
                </a:solidFill>
              </a:rPr>
              <a:t>, </a:t>
            </a:r>
            <a:r>
              <a:rPr lang="el-GR" dirty="0">
                <a:solidFill>
                  <a:schemeClr val="bg1"/>
                </a:solidFill>
              </a:rPr>
              <a:t>Ω</a:t>
            </a:r>
            <a:r>
              <a:rPr lang="en-CA" dirty="0">
                <a:solidFill>
                  <a:schemeClr val="bg1"/>
                </a:solidFill>
              </a:rPr>
              <a:t> &gt; 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907D2B-088A-9B30-1F8D-7CCA8346F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620" y="1187471"/>
            <a:ext cx="9874757" cy="3600635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31D1FB67-07FC-AE39-2E77-BA7A20FEBF79}"/>
              </a:ext>
            </a:extLst>
          </p:cNvPr>
          <p:cNvSpPr/>
          <p:nvPr/>
        </p:nvSpPr>
        <p:spPr>
          <a:xfrm>
            <a:off x="6874558" y="1242002"/>
            <a:ext cx="638979" cy="31713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C1D54C1-092E-88E1-8EED-3F7E35482FE7}"/>
              </a:ext>
            </a:extLst>
          </p:cNvPr>
          <p:cNvSpPr/>
          <p:nvPr/>
        </p:nvSpPr>
        <p:spPr>
          <a:xfrm>
            <a:off x="8762208" y="1244641"/>
            <a:ext cx="638979" cy="31713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74B9FA2-1410-CD5D-9A04-8AB4B1E8B42A}"/>
              </a:ext>
            </a:extLst>
          </p:cNvPr>
          <p:cNvSpPr/>
          <p:nvPr/>
        </p:nvSpPr>
        <p:spPr>
          <a:xfrm>
            <a:off x="1925082" y="1243836"/>
            <a:ext cx="638979" cy="31713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774D373-1340-D442-1025-1ABDF845F017}"/>
              </a:ext>
            </a:extLst>
          </p:cNvPr>
          <p:cNvSpPr/>
          <p:nvPr/>
        </p:nvSpPr>
        <p:spPr>
          <a:xfrm>
            <a:off x="3888689" y="1262603"/>
            <a:ext cx="638979" cy="31713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FE8E74-4166-6F2C-AB8F-3C81579B45D5}"/>
              </a:ext>
            </a:extLst>
          </p:cNvPr>
          <p:cNvSpPr txBox="1"/>
          <p:nvPr/>
        </p:nvSpPr>
        <p:spPr>
          <a:xfrm>
            <a:off x="1158620" y="406400"/>
            <a:ext cx="3998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[2207.12226] Fisher Information of a Black Hole Spacetime (arxiv.org)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47825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893697-BE78-497E-80B1-048C6A4CA479}"/>
              </a:ext>
            </a:extLst>
          </p:cNvPr>
          <p:cNvSpPr/>
          <p:nvPr/>
        </p:nvSpPr>
        <p:spPr>
          <a:xfrm>
            <a:off x="6187917" y="200202"/>
            <a:ext cx="5743074" cy="65036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D2F6F62-3491-4105-BB35-2902E2A808F0}"/>
              </a:ext>
            </a:extLst>
          </p:cNvPr>
          <p:cNvSpPr/>
          <p:nvPr/>
        </p:nvSpPr>
        <p:spPr>
          <a:xfrm>
            <a:off x="216567" y="176463"/>
            <a:ext cx="5743074" cy="6505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FCAFF-2475-4716-9A5D-C0F81246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649" y="401276"/>
            <a:ext cx="3998494" cy="640024"/>
          </a:xfrm>
        </p:spPr>
        <p:txBody>
          <a:bodyPr anchor="t">
            <a:normAutofit/>
          </a:bodyPr>
          <a:lstStyle/>
          <a:p>
            <a:pPr marL="0" indent="0" algn="ctr">
              <a:buClrTx/>
              <a:buNone/>
            </a:pPr>
            <a:r>
              <a:rPr lang="en-CA" sz="2400" dirty="0">
                <a:solidFill>
                  <a:schemeClr val="bg1"/>
                </a:solidFill>
              </a:rPr>
              <a:t>Why Rotating Black Holes:</a:t>
            </a:r>
          </a:p>
          <a:p>
            <a:pPr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A22F6E-E965-4CFB-BBE0-3B2F045EB110}"/>
              </a:ext>
            </a:extLst>
          </p:cNvPr>
          <p:cNvSpPr txBox="1">
            <a:spLocks/>
          </p:cNvSpPr>
          <p:nvPr/>
        </p:nvSpPr>
        <p:spPr>
          <a:xfrm>
            <a:off x="1088857" y="401276"/>
            <a:ext cx="3998494" cy="8902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None/>
            </a:pPr>
            <a:r>
              <a:rPr lang="en-CA" dirty="0">
                <a:solidFill>
                  <a:schemeClr val="bg1"/>
                </a:solidFill>
              </a:rPr>
              <a:t>Previous work</a:t>
            </a:r>
          </a:p>
          <a:p>
            <a:pPr algn="ctr">
              <a:buClrTx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D60B43-3B82-DB1E-05BF-9C1704CE51F1}"/>
              </a:ext>
            </a:extLst>
          </p:cNvPr>
          <p:cNvSpPr txBox="1">
            <a:spLocks/>
          </p:cNvSpPr>
          <p:nvPr/>
        </p:nvSpPr>
        <p:spPr>
          <a:xfrm>
            <a:off x="6540940" y="1291502"/>
            <a:ext cx="5125911" cy="49666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Rotating BTZ Black Holes have exhibited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Amplification of Entanglement Harvesting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Most pronounced for small black holes</a:t>
            </a:r>
          </a:p>
          <a:p>
            <a:pPr>
              <a:buClrTx/>
            </a:pPr>
            <a:r>
              <a:rPr lang="en-CA" sz="2000" dirty="0">
                <a:solidFill>
                  <a:schemeClr val="bg1"/>
                </a:solidFill>
              </a:rPr>
              <a:t>Also demonstrate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Anti-Hawking effect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Dependent on BH mass</a:t>
            </a:r>
          </a:p>
          <a:p>
            <a:pPr lvl="1">
              <a:buClrTx/>
            </a:pPr>
            <a:r>
              <a:rPr lang="en-CA" sz="1800" dirty="0">
                <a:solidFill>
                  <a:schemeClr val="bg1"/>
                </a:solidFill>
              </a:rPr>
              <a:t>Very dependent on spacetime boundary conditions</a:t>
            </a:r>
          </a:p>
          <a:p>
            <a:pPr>
              <a:buClrTx/>
            </a:pPr>
            <a:endParaRPr lang="en-CA" sz="1800" dirty="0">
              <a:solidFill>
                <a:schemeClr val="bg1"/>
              </a:solidFill>
            </a:endParaRPr>
          </a:p>
          <a:p>
            <a:pPr>
              <a:buClrTx/>
            </a:pPr>
            <a:endParaRPr lang="en-CA" sz="1800" dirty="0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33A60D-CE26-7ED8-C7BC-EE8DD6FCF167}"/>
              </a:ext>
            </a:extLst>
          </p:cNvPr>
          <p:cNvSpPr/>
          <p:nvPr/>
        </p:nvSpPr>
        <p:spPr>
          <a:xfrm>
            <a:off x="11750842" y="6401006"/>
            <a:ext cx="304800" cy="30903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F1B2F-E7EE-1315-6F08-22F4CAFDEDF6}"/>
              </a:ext>
            </a:extLst>
          </p:cNvPr>
          <p:cNvSpPr txBox="1"/>
          <p:nvPr/>
        </p:nvSpPr>
        <p:spPr>
          <a:xfrm>
            <a:off x="11741303" y="6370856"/>
            <a:ext cx="460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9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80A5A48-59EB-5F8D-4C47-5DCAD5619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283" y="846389"/>
            <a:ext cx="5325637" cy="405654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4B848C5-5FE3-D119-05E3-A84F73090320}"/>
              </a:ext>
            </a:extLst>
          </p:cNvPr>
          <p:cNvSpPr txBox="1"/>
          <p:nvPr/>
        </p:nvSpPr>
        <p:spPr>
          <a:xfrm>
            <a:off x="806779" y="5145906"/>
            <a:ext cx="45626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[2107.01648] Anti-Hawking Phenomena around a Rotating BTZ Black Hole (arxiv.org)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5"/>
              </a:rPr>
              <a:t>[2010.14517] Entanglement Amplification from Rotating Black Holes (arxiv.org)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73304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40079</TotalTime>
  <Words>3174</Words>
  <Application>Microsoft Office PowerPoint</Application>
  <PresentationFormat>Widescreen</PresentationFormat>
  <Paragraphs>604</Paragraphs>
  <Slides>48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2" baseType="lpstr">
      <vt:lpstr>Arial</vt:lpstr>
      <vt:lpstr>Calibri</vt:lpstr>
      <vt:lpstr>Calibri Light</vt:lpstr>
      <vt:lpstr>Celestial</vt:lpstr>
      <vt:lpstr>June 20th, 2023</vt:lpstr>
      <vt:lpstr>Introduction</vt:lpstr>
      <vt:lpstr>Previous Work</vt:lpstr>
      <vt:lpstr>Theory</vt:lpstr>
      <vt:lpstr>Theory</vt:lpstr>
      <vt:lpstr>Theory</vt:lpstr>
      <vt:lpstr>Response Rate – In more detail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Thanks!!</vt:lpstr>
      <vt:lpstr>References</vt:lpstr>
      <vt:lpstr>Supplementary Slides</vt:lpstr>
      <vt:lpstr>Fisher information</vt:lpstr>
      <vt:lpstr>Unruh-DeWitt (UDW) Detector</vt:lpstr>
      <vt:lpstr>Spacetimes</vt:lpstr>
      <vt:lpstr>Spacetime – AdS3</vt:lpstr>
      <vt:lpstr>Spacetime – Stationary BTZ</vt:lpstr>
      <vt:lpstr>Spacetime – Rotating BTZ</vt:lpstr>
      <vt:lpstr>Spacetime – Rotating BTZ</vt:lpstr>
      <vt:lpstr>Derivations – AdS Response rate</vt:lpstr>
      <vt:lpstr>Derivations – AdS Response rate</vt:lpstr>
      <vt:lpstr>Derivations – Stationary BTZ Response rate</vt:lpstr>
      <vt:lpstr>Derivations – Rotating BTZ Response rate</vt:lpstr>
      <vt:lpstr>Derivations – Spacetimes</vt:lpstr>
      <vt:lpstr>Derivations – Fisher Information</vt:lpstr>
      <vt:lpstr>FI Derivation</vt:lpstr>
      <vt:lpstr>Fi Derivation</vt:lpstr>
      <vt:lpstr>FI Derivation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Bonus Content</vt:lpstr>
      <vt:lpstr>Bonus Content – What is the Defn of QFI</vt:lpstr>
      <vt:lpstr>Bonus Content – Boundary conditions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Oct. 7th 2020 Arxiv Review</dc:title>
  <dc:creator>Everett Patterson</dc:creator>
  <cp:lastModifiedBy>Everett Patterson</cp:lastModifiedBy>
  <cp:revision>166</cp:revision>
  <dcterms:created xsi:type="dcterms:W3CDTF">2020-10-07T10:45:38Z</dcterms:created>
  <dcterms:modified xsi:type="dcterms:W3CDTF">2023-06-22T14:31:34Z</dcterms:modified>
</cp:coreProperties>
</file>