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80" r:id="rId3"/>
    <p:sldId id="294" r:id="rId4"/>
    <p:sldId id="318" r:id="rId5"/>
    <p:sldId id="305" r:id="rId6"/>
    <p:sldId id="319" r:id="rId7"/>
    <p:sldId id="315" r:id="rId8"/>
    <p:sldId id="317" r:id="rId9"/>
    <p:sldId id="316" r:id="rId10"/>
    <p:sldId id="309" r:id="rId11"/>
    <p:sldId id="310" r:id="rId12"/>
    <p:sldId id="313" r:id="rId13"/>
    <p:sldId id="283" r:id="rId14"/>
    <p:sldId id="320" r:id="rId15"/>
    <p:sldId id="314" r:id="rId16"/>
    <p:sldId id="29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11335D"/>
    <a:srgbClr val="44546A"/>
    <a:srgbClr val="EEB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94" autoAdjust="0"/>
    <p:restoredTop sz="79184" autoAdjust="0"/>
  </p:normalViewPr>
  <p:slideViewPr>
    <p:cSldViewPr snapToGrid="0">
      <p:cViewPr varScale="1">
        <p:scale>
          <a:sx n="77" d="100"/>
          <a:sy n="77" d="100"/>
        </p:scale>
        <p:origin x="81" y="11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queensuca-my.sharepoint.com/personal/physparc_queensu_ca/Documents/Funding%20Opportunities/Research%20Resources/HQP%20Positions/_Pooled%20Funding%20Forecasts/Pooled%20Funding%20Forecasts%20drafts/Copy%20of%20Pooled%20Funding%20Forecasts%2023062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CA"/>
              <a:t>Pooled funding: # of HQP on payroll</a:t>
            </a:r>
            <a:r>
              <a:rPr lang="en-CA" baseline="0"/>
              <a:t> "per month"</a:t>
            </a:r>
            <a:endParaRPr lang="en-CA"/>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2355898276234903E-2"/>
          <c:y val="0.1443745828100782"/>
          <c:w val="0.93764410172376511"/>
          <c:h val="0.70745794159906772"/>
        </c:manualLayout>
      </c:layout>
      <c:barChart>
        <c:barDir val="col"/>
        <c:grouping val="clustered"/>
        <c:varyColors val="0"/>
        <c:ser>
          <c:idx val="0"/>
          <c:order val="0"/>
          <c:spPr>
            <a:solidFill>
              <a:schemeClr val="accent1"/>
            </a:solidFill>
            <a:ln>
              <a:noFill/>
            </a:ln>
            <a:effectLst/>
          </c:spPr>
          <c:invertIfNegative val="0"/>
          <c:cat>
            <c:numRef>
              <c:f>'[Copy of Pooled Funding Forecasts 230621.xlsx]Pooled Salary Summary'!$L$2:$BV$2</c:f>
              <c:numCache>
                <c:formatCode>mmm\-yy</c:formatCode>
                <c:ptCount val="63"/>
                <c:pt idx="0">
                  <c:v>43205</c:v>
                </c:pt>
                <c:pt idx="1">
                  <c:v>43235</c:v>
                </c:pt>
                <c:pt idx="2">
                  <c:v>43266</c:v>
                </c:pt>
                <c:pt idx="3">
                  <c:v>43296</c:v>
                </c:pt>
                <c:pt idx="4">
                  <c:v>43327</c:v>
                </c:pt>
                <c:pt idx="5">
                  <c:v>43358</c:v>
                </c:pt>
                <c:pt idx="6">
                  <c:v>43388</c:v>
                </c:pt>
                <c:pt idx="7">
                  <c:v>43419</c:v>
                </c:pt>
                <c:pt idx="8">
                  <c:v>43449</c:v>
                </c:pt>
                <c:pt idx="9">
                  <c:v>43480</c:v>
                </c:pt>
                <c:pt idx="10">
                  <c:v>43511</c:v>
                </c:pt>
                <c:pt idx="11">
                  <c:v>43539</c:v>
                </c:pt>
                <c:pt idx="12">
                  <c:v>43570</c:v>
                </c:pt>
                <c:pt idx="13">
                  <c:v>43600</c:v>
                </c:pt>
                <c:pt idx="14">
                  <c:v>43631</c:v>
                </c:pt>
                <c:pt idx="15">
                  <c:v>43661</c:v>
                </c:pt>
                <c:pt idx="16">
                  <c:v>43692</c:v>
                </c:pt>
                <c:pt idx="17">
                  <c:v>43723</c:v>
                </c:pt>
                <c:pt idx="18">
                  <c:v>43753</c:v>
                </c:pt>
                <c:pt idx="19">
                  <c:v>43784</c:v>
                </c:pt>
                <c:pt idx="20">
                  <c:v>43814</c:v>
                </c:pt>
                <c:pt idx="21">
                  <c:v>43845</c:v>
                </c:pt>
                <c:pt idx="22">
                  <c:v>43876</c:v>
                </c:pt>
                <c:pt idx="23">
                  <c:v>43905</c:v>
                </c:pt>
                <c:pt idx="24">
                  <c:v>43936</c:v>
                </c:pt>
                <c:pt idx="25">
                  <c:v>43966</c:v>
                </c:pt>
                <c:pt idx="26">
                  <c:v>43997</c:v>
                </c:pt>
                <c:pt idx="27">
                  <c:v>44027</c:v>
                </c:pt>
                <c:pt idx="28">
                  <c:v>44058</c:v>
                </c:pt>
                <c:pt idx="29">
                  <c:v>44089</c:v>
                </c:pt>
                <c:pt idx="30">
                  <c:v>44119</c:v>
                </c:pt>
                <c:pt idx="31">
                  <c:v>44150</c:v>
                </c:pt>
                <c:pt idx="32">
                  <c:v>44180</c:v>
                </c:pt>
                <c:pt idx="33">
                  <c:v>44211</c:v>
                </c:pt>
                <c:pt idx="34">
                  <c:v>44242</c:v>
                </c:pt>
                <c:pt idx="35">
                  <c:v>44270</c:v>
                </c:pt>
                <c:pt idx="36">
                  <c:v>44301</c:v>
                </c:pt>
                <c:pt idx="37">
                  <c:v>44331</c:v>
                </c:pt>
                <c:pt idx="38">
                  <c:v>44362</c:v>
                </c:pt>
                <c:pt idx="39">
                  <c:v>44392</c:v>
                </c:pt>
                <c:pt idx="40">
                  <c:v>44423</c:v>
                </c:pt>
                <c:pt idx="41">
                  <c:v>44454</c:v>
                </c:pt>
                <c:pt idx="42">
                  <c:v>44484</c:v>
                </c:pt>
                <c:pt idx="43">
                  <c:v>44515</c:v>
                </c:pt>
                <c:pt idx="44">
                  <c:v>44545</c:v>
                </c:pt>
                <c:pt idx="45">
                  <c:v>44576</c:v>
                </c:pt>
                <c:pt idx="46">
                  <c:v>44607</c:v>
                </c:pt>
                <c:pt idx="47">
                  <c:v>44635</c:v>
                </c:pt>
                <c:pt idx="48">
                  <c:v>44666</c:v>
                </c:pt>
                <c:pt idx="49">
                  <c:v>44696</c:v>
                </c:pt>
                <c:pt idx="50">
                  <c:v>44727</c:v>
                </c:pt>
                <c:pt idx="51">
                  <c:v>44757</c:v>
                </c:pt>
                <c:pt idx="52">
                  <c:v>44788</c:v>
                </c:pt>
                <c:pt idx="53">
                  <c:v>44819</c:v>
                </c:pt>
                <c:pt idx="54">
                  <c:v>44849</c:v>
                </c:pt>
                <c:pt idx="55">
                  <c:v>44880</c:v>
                </c:pt>
                <c:pt idx="56">
                  <c:v>44910</c:v>
                </c:pt>
                <c:pt idx="57">
                  <c:v>44941</c:v>
                </c:pt>
                <c:pt idx="58">
                  <c:v>44972</c:v>
                </c:pt>
                <c:pt idx="59">
                  <c:v>45000</c:v>
                </c:pt>
                <c:pt idx="60">
                  <c:v>45031</c:v>
                </c:pt>
                <c:pt idx="61">
                  <c:v>45061</c:v>
                </c:pt>
                <c:pt idx="62">
                  <c:v>45092</c:v>
                </c:pt>
              </c:numCache>
            </c:numRef>
          </c:cat>
          <c:val>
            <c:numRef>
              <c:f>'[Copy of Pooled Funding Forecasts 230621.xlsx]Pooled Salary Summary'!$L$154:$BV$154</c:f>
              <c:numCache>
                <c:formatCode>General</c:formatCode>
                <c:ptCount val="63"/>
                <c:pt idx="0">
                  <c:v>1</c:v>
                </c:pt>
                <c:pt idx="1">
                  <c:v>4</c:v>
                </c:pt>
                <c:pt idx="2">
                  <c:v>4</c:v>
                </c:pt>
                <c:pt idx="3">
                  <c:v>4</c:v>
                </c:pt>
                <c:pt idx="4">
                  <c:v>8</c:v>
                </c:pt>
                <c:pt idx="5">
                  <c:v>7</c:v>
                </c:pt>
                <c:pt idx="6">
                  <c:v>11</c:v>
                </c:pt>
                <c:pt idx="7">
                  <c:v>11</c:v>
                </c:pt>
                <c:pt idx="8">
                  <c:v>11</c:v>
                </c:pt>
                <c:pt idx="9">
                  <c:v>12</c:v>
                </c:pt>
                <c:pt idx="10">
                  <c:v>13</c:v>
                </c:pt>
                <c:pt idx="11">
                  <c:v>15</c:v>
                </c:pt>
                <c:pt idx="12">
                  <c:v>17</c:v>
                </c:pt>
                <c:pt idx="13">
                  <c:v>29</c:v>
                </c:pt>
                <c:pt idx="14">
                  <c:v>29</c:v>
                </c:pt>
                <c:pt idx="15">
                  <c:v>29</c:v>
                </c:pt>
                <c:pt idx="16">
                  <c:v>31</c:v>
                </c:pt>
                <c:pt idx="17">
                  <c:v>24</c:v>
                </c:pt>
                <c:pt idx="18">
                  <c:v>25</c:v>
                </c:pt>
                <c:pt idx="19">
                  <c:v>25</c:v>
                </c:pt>
                <c:pt idx="20">
                  <c:v>25</c:v>
                </c:pt>
                <c:pt idx="21">
                  <c:v>28</c:v>
                </c:pt>
                <c:pt idx="22">
                  <c:v>27</c:v>
                </c:pt>
                <c:pt idx="23">
                  <c:v>29</c:v>
                </c:pt>
                <c:pt idx="24">
                  <c:v>29</c:v>
                </c:pt>
                <c:pt idx="25">
                  <c:v>32</c:v>
                </c:pt>
                <c:pt idx="26">
                  <c:v>32</c:v>
                </c:pt>
                <c:pt idx="27">
                  <c:v>31</c:v>
                </c:pt>
                <c:pt idx="28">
                  <c:v>30</c:v>
                </c:pt>
                <c:pt idx="29">
                  <c:v>32</c:v>
                </c:pt>
                <c:pt idx="30">
                  <c:v>32</c:v>
                </c:pt>
                <c:pt idx="31">
                  <c:v>33</c:v>
                </c:pt>
                <c:pt idx="32">
                  <c:v>32</c:v>
                </c:pt>
                <c:pt idx="33">
                  <c:v>30</c:v>
                </c:pt>
                <c:pt idx="34">
                  <c:v>33</c:v>
                </c:pt>
                <c:pt idx="35">
                  <c:v>32</c:v>
                </c:pt>
                <c:pt idx="36">
                  <c:v>30</c:v>
                </c:pt>
                <c:pt idx="37">
                  <c:v>33</c:v>
                </c:pt>
                <c:pt idx="38">
                  <c:v>32</c:v>
                </c:pt>
                <c:pt idx="39">
                  <c:v>33</c:v>
                </c:pt>
                <c:pt idx="40">
                  <c:v>31</c:v>
                </c:pt>
                <c:pt idx="41">
                  <c:v>27</c:v>
                </c:pt>
                <c:pt idx="42">
                  <c:v>28</c:v>
                </c:pt>
                <c:pt idx="43">
                  <c:v>27</c:v>
                </c:pt>
                <c:pt idx="44">
                  <c:v>28</c:v>
                </c:pt>
                <c:pt idx="45">
                  <c:v>26</c:v>
                </c:pt>
                <c:pt idx="46">
                  <c:v>26</c:v>
                </c:pt>
                <c:pt idx="47">
                  <c:v>25</c:v>
                </c:pt>
                <c:pt idx="48">
                  <c:v>28</c:v>
                </c:pt>
                <c:pt idx="49">
                  <c:v>39</c:v>
                </c:pt>
                <c:pt idx="50">
                  <c:v>39</c:v>
                </c:pt>
                <c:pt idx="51">
                  <c:v>39</c:v>
                </c:pt>
                <c:pt idx="52">
                  <c:v>39</c:v>
                </c:pt>
                <c:pt idx="53">
                  <c:v>30</c:v>
                </c:pt>
                <c:pt idx="54">
                  <c:v>26</c:v>
                </c:pt>
                <c:pt idx="55">
                  <c:v>26</c:v>
                </c:pt>
                <c:pt idx="56">
                  <c:v>25</c:v>
                </c:pt>
                <c:pt idx="57">
                  <c:v>22</c:v>
                </c:pt>
                <c:pt idx="58">
                  <c:v>21</c:v>
                </c:pt>
                <c:pt idx="59">
                  <c:v>21</c:v>
                </c:pt>
                <c:pt idx="60">
                  <c:v>23</c:v>
                </c:pt>
                <c:pt idx="61">
                  <c:v>27</c:v>
                </c:pt>
                <c:pt idx="62">
                  <c:v>25</c:v>
                </c:pt>
              </c:numCache>
            </c:numRef>
          </c:val>
          <c:extLst>
            <c:ext xmlns:c16="http://schemas.microsoft.com/office/drawing/2014/chart" uri="{C3380CC4-5D6E-409C-BE32-E72D297353CC}">
              <c16:uniqueId val="{00000000-8C00-4189-90F2-C6BCE2C21942}"/>
            </c:ext>
          </c:extLst>
        </c:ser>
        <c:dLbls>
          <c:showLegendKey val="0"/>
          <c:showVal val="0"/>
          <c:showCatName val="0"/>
          <c:showSerName val="0"/>
          <c:showPercent val="0"/>
          <c:showBubbleSize val="0"/>
        </c:dLbls>
        <c:gapWidth val="219"/>
        <c:overlap val="-27"/>
        <c:axId val="513762160"/>
        <c:axId val="513758800"/>
      </c:barChart>
      <c:dateAx>
        <c:axId val="513762160"/>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3758800"/>
        <c:crosses val="autoZero"/>
        <c:auto val="1"/>
        <c:lblOffset val="100"/>
        <c:baseTimeUnit val="months"/>
      </c:dateAx>
      <c:valAx>
        <c:axId val="5137588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37621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HQP Ticket Value by Institution</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doughnut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8E8B-4E93-9702-6C545B7A4BCD}"/>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8E8B-4E93-9702-6C545B7A4BCD}"/>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8E8B-4E93-9702-6C545B7A4BCD}"/>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8E8B-4E93-9702-6C545B7A4BCD}"/>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8E8B-4E93-9702-6C545B7A4BCD}"/>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8E8B-4E93-9702-6C545B7A4BCD}"/>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D-8E8B-4E93-9702-6C545B7A4BCD}"/>
              </c:ext>
            </c:extLst>
          </c:dPt>
          <c:dPt>
            <c:idx val="7"/>
            <c:bubble3D val="0"/>
            <c:spPr>
              <a:solidFill>
                <a:schemeClr val="accent2">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F-8E8B-4E93-9702-6C545B7A4BCD}"/>
              </c:ext>
            </c:extLst>
          </c:dPt>
          <c:dPt>
            <c:idx val="8"/>
            <c:bubble3D val="0"/>
            <c:spPr>
              <a:solidFill>
                <a:schemeClr val="accent3">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1-8E8B-4E93-9702-6C545B7A4BCD}"/>
              </c:ext>
            </c:extLst>
          </c:dPt>
          <c:dPt>
            <c:idx val="9"/>
            <c:bubble3D val="0"/>
            <c:spPr>
              <a:solidFill>
                <a:schemeClr val="accent4">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3-8E8B-4E93-9702-6C545B7A4BCD}"/>
              </c:ext>
            </c:extLst>
          </c:dPt>
          <c:dPt>
            <c:idx val="10"/>
            <c:bubble3D val="0"/>
            <c:spPr>
              <a:solidFill>
                <a:schemeClr val="accent5">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5-8E8B-4E93-9702-6C545B7A4BCD}"/>
              </c:ext>
            </c:extLst>
          </c:dPt>
          <c:dPt>
            <c:idx val="11"/>
            <c:bubble3D val="0"/>
            <c:spPr>
              <a:solidFill>
                <a:schemeClr val="accent6">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7-8E8B-4E93-9702-6C545B7A4BCD}"/>
              </c:ext>
            </c:extLst>
          </c:dPt>
          <c:dPt>
            <c:idx val="12"/>
            <c:bubble3D val="0"/>
            <c:spPr>
              <a:solidFill>
                <a:schemeClr val="accent1">
                  <a:lumMod val="80000"/>
                  <a:lumOff val="2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9-8E8B-4E93-9702-6C545B7A4BCD}"/>
              </c:ext>
            </c:extLst>
          </c:dPt>
          <c:dPt>
            <c:idx val="13"/>
            <c:bubble3D val="0"/>
            <c:spPr>
              <a:solidFill>
                <a:schemeClr val="accent2">
                  <a:lumMod val="80000"/>
                  <a:lumOff val="2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B-8E8B-4E93-9702-6C545B7A4BCD}"/>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'[Copy of Pooled Funding Forecasts 230621.xlsx]Pooled Salary Summary'!$BY$135:$BY$148</c:f>
              <c:strCache>
                <c:ptCount val="14"/>
                <c:pt idx="0">
                  <c:v>CU</c:v>
                </c:pt>
                <c:pt idx="1">
                  <c:v>QU</c:v>
                </c:pt>
                <c:pt idx="2">
                  <c:v>TRI</c:v>
                </c:pt>
                <c:pt idx="3">
                  <c:v>UA</c:v>
                </c:pt>
                <c:pt idx="4">
                  <c:v>McG</c:v>
                </c:pt>
                <c:pt idx="5">
                  <c:v>LU</c:v>
                </c:pt>
                <c:pt idx="6">
                  <c:v>UT</c:v>
                </c:pt>
                <c:pt idx="7">
                  <c:v>UdeM</c:v>
                </c:pt>
                <c:pt idx="8">
                  <c:v>UV</c:v>
                </c:pt>
                <c:pt idx="9">
                  <c:v>SFU</c:v>
                </c:pt>
                <c:pt idx="10">
                  <c:v>PI</c:v>
                </c:pt>
                <c:pt idx="11">
                  <c:v>UR</c:v>
                </c:pt>
                <c:pt idx="12">
                  <c:v>Waterloo</c:v>
                </c:pt>
                <c:pt idx="13">
                  <c:v>McM</c:v>
                </c:pt>
              </c:strCache>
            </c:strRef>
          </c:cat>
          <c:val>
            <c:numRef>
              <c:f>'[Copy of Pooled Funding Forecasts 230621.xlsx]Pooled Salary Summary'!$BZ$135:$BZ$148</c:f>
              <c:numCache>
                <c:formatCode>#,##0.00</c:formatCode>
                <c:ptCount val="14"/>
                <c:pt idx="0">
                  <c:v>1037707.12</c:v>
                </c:pt>
                <c:pt idx="1">
                  <c:v>936060.51333333342</c:v>
                </c:pt>
                <c:pt idx="2">
                  <c:v>593006.47000000009</c:v>
                </c:pt>
                <c:pt idx="3">
                  <c:v>508850.67000000004</c:v>
                </c:pt>
                <c:pt idx="4">
                  <c:v>421903.31666666659</c:v>
                </c:pt>
                <c:pt idx="5">
                  <c:v>349791.92333333346</c:v>
                </c:pt>
                <c:pt idx="6">
                  <c:v>159038.83000000005</c:v>
                </c:pt>
                <c:pt idx="7">
                  <c:v>122719.65999999997</c:v>
                </c:pt>
                <c:pt idx="8">
                  <c:v>114285.19999999998</c:v>
                </c:pt>
                <c:pt idx="9">
                  <c:v>81884.470000000016</c:v>
                </c:pt>
                <c:pt idx="10">
                  <c:v>75372.919999999984</c:v>
                </c:pt>
                <c:pt idx="11">
                  <c:v>41556.430000000015</c:v>
                </c:pt>
                <c:pt idx="12">
                  <c:v>36918</c:v>
                </c:pt>
                <c:pt idx="13">
                  <c:v>23160.86</c:v>
                </c:pt>
              </c:numCache>
            </c:numRef>
          </c:val>
          <c:extLst>
            <c:ext xmlns:c16="http://schemas.microsoft.com/office/drawing/2014/chart" uri="{C3380CC4-5D6E-409C-BE32-E72D297353CC}">
              <c16:uniqueId val="{0000001C-8E8B-4E93-9702-6C545B7A4BCD}"/>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931789-1E42-4916-A200-2514A00DA977}" type="datetimeFigureOut">
              <a:rPr lang="en-CA" smtClean="0"/>
              <a:t>2023-06-23</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D7A756-DF3B-4C15-99E0-34EAAA45D0F2}" type="slidenum">
              <a:rPr lang="en-CA" smtClean="0"/>
              <a:t>‹#›</a:t>
            </a:fld>
            <a:endParaRPr lang="en-CA"/>
          </a:p>
        </p:txBody>
      </p:sp>
    </p:spTree>
    <p:extLst>
      <p:ext uri="{BB962C8B-B14F-4D97-AF65-F5344CB8AC3E}">
        <p14:creationId xmlns:p14="http://schemas.microsoft.com/office/powerpoint/2010/main" val="7462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1</a:t>
            </a:fld>
            <a:endParaRPr lang="en-CA"/>
          </a:p>
        </p:txBody>
      </p:sp>
    </p:spTree>
    <p:extLst>
      <p:ext uri="{BB962C8B-B14F-4D97-AF65-F5344CB8AC3E}">
        <p14:creationId xmlns:p14="http://schemas.microsoft.com/office/powerpoint/2010/main" val="2646482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2</a:t>
            </a:fld>
            <a:endParaRPr lang="en-CA"/>
          </a:p>
        </p:txBody>
      </p:sp>
    </p:spTree>
    <p:extLst>
      <p:ext uri="{BB962C8B-B14F-4D97-AF65-F5344CB8AC3E}">
        <p14:creationId xmlns:p14="http://schemas.microsoft.com/office/powerpoint/2010/main" val="2869163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12</a:t>
            </a:fld>
            <a:endParaRPr lang="en-CA"/>
          </a:p>
        </p:txBody>
      </p:sp>
    </p:spTree>
    <p:extLst>
      <p:ext uri="{BB962C8B-B14F-4D97-AF65-F5344CB8AC3E}">
        <p14:creationId xmlns:p14="http://schemas.microsoft.com/office/powerpoint/2010/main" val="730868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a:t>
            </a:r>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13</a:t>
            </a:fld>
            <a:endParaRPr lang="en-CA"/>
          </a:p>
        </p:txBody>
      </p:sp>
    </p:spTree>
    <p:extLst>
      <p:ext uri="{BB962C8B-B14F-4D97-AF65-F5344CB8AC3E}">
        <p14:creationId xmlns:p14="http://schemas.microsoft.com/office/powerpoint/2010/main" val="1366597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a:t>
            </a:r>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14</a:t>
            </a:fld>
            <a:endParaRPr lang="en-CA"/>
          </a:p>
        </p:txBody>
      </p:sp>
    </p:spTree>
    <p:extLst>
      <p:ext uri="{BB962C8B-B14F-4D97-AF65-F5344CB8AC3E}">
        <p14:creationId xmlns:p14="http://schemas.microsoft.com/office/powerpoint/2010/main" val="1422872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15</a:t>
            </a:fld>
            <a:endParaRPr lang="en-CA"/>
          </a:p>
        </p:txBody>
      </p:sp>
    </p:spTree>
    <p:extLst>
      <p:ext uri="{BB962C8B-B14F-4D97-AF65-F5344CB8AC3E}">
        <p14:creationId xmlns:p14="http://schemas.microsoft.com/office/powerpoint/2010/main" val="3703121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16</a:t>
            </a:fld>
            <a:endParaRPr lang="en-CA"/>
          </a:p>
        </p:txBody>
      </p:sp>
    </p:spTree>
    <p:extLst>
      <p:ext uri="{BB962C8B-B14F-4D97-AF65-F5344CB8AC3E}">
        <p14:creationId xmlns:p14="http://schemas.microsoft.com/office/powerpoint/2010/main" val="31865600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A picture containing drawing&#10;&#10;Description automatically generated">
            <a:extLst>
              <a:ext uri="{FF2B5EF4-FFF2-40B4-BE49-F238E27FC236}">
                <a16:creationId xmlns:a16="http://schemas.microsoft.com/office/drawing/2014/main" id="{8B04311A-1796-1143-8D0E-4977469A64D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0970" y="601257"/>
            <a:ext cx="3387250" cy="3387250"/>
          </a:xfrm>
          <a:prstGeom prst="rect">
            <a:avLst/>
          </a:prstGeom>
        </p:spPr>
      </p:pic>
      <p:sp>
        <p:nvSpPr>
          <p:cNvPr id="2" name="Title 1">
            <a:extLst>
              <a:ext uri="{FF2B5EF4-FFF2-40B4-BE49-F238E27FC236}">
                <a16:creationId xmlns:a16="http://schemas.microsoft.com/office/drawing/2014/main" id="{EEDBE164-4C5E-4873-85C1-C7EC0863E162}"/>
              </a:ext>
            </a:extLst>
          </p:cNvPr>
          <p:cNvSpPr>
            <a:spLocks noGrp="1"/>
          </p:cNvSpPr>
          <p:nvPr>
            <p:ph type="ctrTitle"/>
          </p:nvPr>
        </p:nvSpPr>
        <p:spPr>
          <a:xfrm>
            <a:off x="5695122" y="1122362"/>
            <a:ext cx="5658677" cy="3387249"/>
          </a:xfrm>
        </p:spPr>
        <p:txBody>
          <a:bodyPr anchor="b"/>
          <a:lstStyle>
            <a:lvl1pPr algn="ctr">
              <a:defRPr sz="4800"/>
            </a:lvl1pPr>
          </a:lstStyle>
          <a:p>
            <a:r>
              <a:rPr lang="en-US" dirty="0"/>
              <a:t>Click to edit Master title style</a:t>
            </a:r>
            <a:endParaRPr lang="en-CA" dirty="0"/>
          </a:p>
        </p:txBody>
      </p:sp>
      <p:sp>
        <p:nvSpPr>
          <p:cNvPr id="3" name="Subtitle 2">
            <a:extLst>
              <a:ext uri="{FF2B5EF4-FFF2-40B4-BE49-F238E27FC236}">
                <a16:creationId xmlns:a16="http://schemas.microsoft.com/office/drawing/2014/main" id="{7F52514C-DC33-471D-ADEC-EB49C6F32C14}"/>
              </a:ext>
            </a:extLst>
          </p:cNvPr>
          <p:cNvSpPr>
            <a:spLocks noGrp="1"/>
          </p:cNvSpPr>
          <p:nvPr>
            <p:ph type="subTitle" idx="1"/>
          </p:nvPr>
        </p:nvSpPr>
        <p:spPr>
          <a:xfrm>
            <a:off x="5695122" y="4899991"/>
            <a:ext cx="5658677" cy="110031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pic>
        <p:nvPicPr>
          <p:cNvPr id="8" name="Picture 7" descr="A picture containing food, drawing&#10;&#10;Description automatically generated">
            <a:extLst>
              <a:ext uri="{FF2B5EF4-FFF2-40B4-BE49-F238E27FC236}">
                <a16:creationId xmlns:a16="http://schemas.microsoft.com/office/drawing/2014/main" id="{F6FD21E9-B5D4-3143-A9E4-AAA75DF9131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6359" y="3864991"/>
            <a:ext cx="4974346" cy="1706883"/>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F3427ACA-C554-2C4A-8333-9AC32441912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36475" y="5270432"/>
            <a:ext cx="1726045" cy="986311"/>
          </a:xfrm>
          <a:prstGeom prst="rect">
            <a:avLst/>
          </a:prstGeom>
        </p:spPr>
      </p:pic>
      <p:sp>
        <p:nvSpPr>
          <p:cNvPr id="10" name="Date Placeholder 3">
            <a:extLst>
              <a:ext uri="{FF2B5EF4-FFF2-40B4-BE49-F238E27FC236}">
                <a16:creationId xmlns:a16="http://schemas.microsoft.com/office/drawing/2014/main" id="{8B478048-B37A-234A-956F-6F6E8535E5D3}"/>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2023-06-23</a:t>
            </a:fld>
            <a:endParaRPr lang="en-CA" dirty="0"/>
          </a:p>
        </p:txBody>
      </p:sp>
      <p:sp>
        <p:nvSpPr>
          <p:cNvPr id="11" name="Footer Placeholder 4">
            <a:extLst>
              <a:ext uri="{FF2B5EF4-FFF2-40B4-BE49-F238E27FC236}">
                <a16:creationId xmlns:a16="http://schemas.microsoft.com/office/drawing/2014/main" id="{897D6FA1-48DC-724A-ADA9-28385A17272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2" name="Slide Number Placeholder 5">
            <a:extLst>
              <a:ext uri="{FF2B5EF4-FFF2-40B4-BE49-F238E27FC236}">
                <a16:creationId xmlns:a16="http://schemas.microsoft.com/office/drawing/2014/main" id="{A0BEF7F3-C71F-1841-9AA1-33F46B4F928C}"/>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51711155"/>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wo Content,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11" name="Title 1">
            <a:extLst>
              <a:ext uri="{FF2B5EF4-FFF2-40B4-BE49-F238E27FC236}">
                <a16:creationId xmlns:a16="http://schemas.microsoft.com/office/drawing/2014/main" id="{E2FD7CB0-B53E-8043-A66C-F40D067B6223}"/>
              </a:ext>
            </a:extLst>
          </p:cNvPr>
          <p:cNvSpPr>
            <a:spLocks noGrp="1"/>
          </p:cNvSpPr>
          <p:nvPr>
            <p:ph type="title"/>
          </p:nvPr>
        </p:nvSpPr>
        <p:spPr>
          <a:xfrm>
            <a:off x="838200" y="365125"/>
            <a:ext cx="10515600" cy="1325563"/>
          </a:xfrm>
        </p:spPr>
        <p:txBody>
          <a:bodyPr/>
          <a:lstStyle/>
          <a:p>
            <a:r>
              <a:rPr lang="en-US"/>
              <a:t>Click to edit Master title style</a:t>
            </a:r>
            <a:endParaRPr lang="en-CA"/>
          </a:p>
        </p:txBody>
      </p:sp>
      <p:sp>
        <p:nvSpPr>
          <p:cNvPr id="7" name="Content Placeholder 2">
            <a:extLst>
              <a:ext uri="{FF2B5EF4-FFF2-40B4-BE49-F238E27FC236}">
                <a16:creationId xmlns:a16="http://schemas.microsoft.com/office/drawing/2014/main" id="{2B77E126-FE0F-594F-927E-8EFF71159B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Content Placeholder 3">
            <a:extLst>
              <a:ext uri="{FF2B5EF4-FFF2-40B4-BE49-F238E27FC236}">
                <a16:creationId xmlns:a16="http://schemas.microsoft.com/office/drawing/2014/main" id="{93E61C93-08EE-8F40-970A-3EDFE50DEEC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9" name="Date Placeholder 3">
            <a:extLst>
              <a:ext uri="{FF2B5EF4-FFF2-40B4-BE49-F238E27FC236}">
                <a16:creationId xmlns:a16="http://schemas.microsoft.com/office/drawing/2014/main" id="{F650113C-4482-8F45-850F-35C5100F8FC5}"/>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2023-06-23</a:t>
            </a:fld>
            <a:endParaRPr lang="en-CA" dirty="0"/>
          </a:p>
        </p:txBody>
      </p:sp>
      <p:sp>
        <p:nvSpPr>
          <p:cNvPr id="12" name="Footer Placeholder 4">
            <a:extLst>
              <a:ext uri="{FF2B5EF4-FFF2-40B4-BE49-F238E27FC236}">
                <a16:creationId xmlns:a16="http://schemas.microsoft.com/office/drawing/2014/main" id="{44220355-B398-C448-A28F-16A6E81E8DDB}"/>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13" name="Slide Number Placeholder 5">
            <a:extLst>
              <a:ext uri="{FF2B5EF4-FFF2-40B4-BE49-F238E27FC236}">
                <a16:creationId xmlns:a16="http://schemas.microsoft.com/office/drawing/2014/main" id="{9E0EAEF9-5CA4-1A4E-B4FA-CE0DA89AC264}"/>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769083227"/>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mparison,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11" name="Title 1">
            <a:extLst>
              <a:ext uri="{FF2B5EF4-FFF2-40B4-BE49-F238E27FC236}">
                <a16:creationId xmlns:a16="http://schemas.microsoft.com/office/drawing/2014/main" id="{E2FD7CB0-B53E-8043-A66C-F40D067B6223}"/>
              </a:ext>
            </a:extLst>
          </p:cNvPr>
          <p:cNvSpPr>
            <a:spLocks noGrp="1"/>
          </p:cNvSpPr>
          <p:nvPr>
            <p:ph type="title"/>
          </p:nvPr>
        </p:nvSpPr>
        <p:spPr>
          <a:xfrm>
            <a:off x="838200" y="365125"/>
            <a:ext cx="10515600" cy="1325563"/>
          </a:xfrm>
        </p:spPr>
        <p:txBody>
          <a:bodyPr/>
          <a:lstStyle/>
          <a:p>
            <a:r>
              <a:rPr lang="en-US"/>
              <a:t>Click to edit Master title style</a:t>
            </a:r>
            <a:endParaRPr lang="en-CA"/>
          </a:p>
        </p:txBody>
      </p:sp>
      <p:sp>
        <p:nvSpPr>
          <p:cNvPr id="7" name="Text Placeholder 2">
            <a:extLst>
              <a:ext uri="{FF2B5EF4-FFF2-40B4-BE49-F238E27FC236}">
                <a16:creationId xmlns:a16="http://schemas.microsoft.com/office/drawing/2014/main" id="{2D035EB2-9335-8F47-86C1-A299B06FDB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4">
            <a:extLst>
              <a:ext uri="{FF2B5EF4-FFF2-40B4-BE49-F238E27FC236}">
                <a16:creationId xmlns:a16="http://schemas.microsoft.com/office/drawing/2014/main" id="{21D3848B-2440-F14D-8249-63FC37A839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a:extLst>
              <a:ext uri="{FF2B5EF4-FFF2-40B4-BE49-F238E27FC236}">
                <a16:creationId xmlns:a16="http://schemas.microsoft.com/office/drawing/2014/main" id="{3BFE7C5D-3E98-2A42-B3E1-D43CF9EA2A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12" name="Content Placeholder 5">
            <a:extLst>
              <a:ext uri="{FF2B5EF4-FFF2-40B4-BE49-F238E27FC236}">
                <a16:creationId xmlns:a16="http://schemas.microsoft.com/office/drawing/2014/main" id="{B0AA31ED-AF70-914E-845C-2EAA9A4A49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13" name="Date Placeholder 3">
            <a:extLst>
              <a:ext uri="{FF2B5EF4-FFF2-40B4-BE49-F238E27FC236}">
                <a16:creationId xmlns:a16="http://schemas.microsoft.com/office/drawing/2014/main" id="{6C7D6A2E-F56E-0E4A-99B9-198B87C132DD}"/>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2023-06-23</a:t>
            </a:fld>
            <a:endParaRPr lang="en-CA" dirty="0"/>
          </a:p>
        </p:txBody>
      </p:sp>
      <p:sp>
        <p:nvSpPr>
          <p:cNvPr id="14" name="Footer Placeholder 4">
            <a:extLst>
              <a:ext uri="{FF2B5EF4-FFF2-40B4-BE49-F238E27FC236}">
                <a16:creationId xmlns:a16="http://schemas.microsoft.com/office/drawing/2014/main" id="{FCA64E43-9571-2840-8CFD-46FBB94974B8}"/>
              </a:ext>
            </a:extLst>
          </p:cNvPr>
          <p:cNvSpPr>
            <a:spLocks noGrp="1"/>
          </p:cNvSpPr>
          <p:nvPr>
            <p:ph type="ftr" sz="quarter" idx="11"/>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15" name="Slide Number Placeholder 5">
            <a:extLst>
              <a:ext uri="{FF2B5EF4-FFF2-40B4-BE49-F238E27FC236}">
                <a16:creationId xmlns:a16="http://schemas.microsoft.com/office/drawing/2014/main" id="{371A38E6-72DA-324C-AF79-CC9B39C60A33}"/>
              </a:ext>
            </a:extLst>
          </p:cNvPr>
          <p:cNvSpPr>
            <a:spLocks noGrp="1"/>
          </p:cNvSpPr>
          <p:nvPr>
            <p:ph type="sldNum" sz="quarter" idx="12"/>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725775804"/>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61AB6E49-2811-1042-81B1-350EB556F57B}"/>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2023-06-23</a:t>
            </a:fld>
            <a:endParaRPr lang="en-CA" dirty="0"/>
          </a:p>
        </p:txBody>
      </p:sp>
      <p:sp>
        <p:nvSpPr>
          <p:cNvPr id="6" name="Footer Placeholder 4">
            <a:extLst>
              <a:ext uri="{FF2B5EF4-FFF2-40B4-BE49-F238E27FC236}">
                <a16:creationId xmlns:a16="http://schemas.microsoft.com/office/drawing/2014/main" id="{F4BCF21E-80A5-0442-A36C-6ED566D3312F}"/>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7" name="Slide Number Placeholder 5">
            <a:extLst>
              <a:ext uri="{FF2B5EF4-FFF2-40B4-BE49-F238E27FC236}">
                <a16:creationId xmlns:a16="http://schemas.microsoft.com/office/drawing/2014/main" id="{DBD8279B-0C88-774B-A28A-DF7F662CD7AB}"/>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5052284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lank, No base">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568F58DB-AA52-7D4B-9D79-D40599B3531C}"/>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2023-06-23</a:t>
            </a:fld>
            <a:endParaRPr lang="en-CA" dirty="0"/>
          </a:p>
        </p:txBody>
      </p:sp>
      <p:sp>
        <p:nvSpPr>
          <p:cNvPr id="6" name="Footer Placeholder 4">
            <a:extLst>
              <a:ext uri="{FF2B5EF4-FFF2-40B4-BE49-F238E27FC236}">
                <a16:creationId xmlns:a16="http://schemas.microsoft.com/office/drawing/2014/main" id="{59E4C62D-2CB2-FE40-9264-46C400224F8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7" name="Slide Number Placeholder 5">
            <a:extLst>
              <a:ext uri="{FF2B5EF4-FFF2-40B4-BE49-F238E27FC236}">
                <a16:creationId xmlns:a16="http://schemas.microsoft.com/office/drawing/2014/main" id="{9D38B5E4-5108-BF42-92D1-395D5C70280C}"/>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159935540"/>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Black w footer">
    <p:bg>
      <p:bgRef idx="1001">
        <a:schemeClr val="bg1"/>
      </p:bgRef>
    </p:bg>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D0130A99-8F57-354A-9676-5457F43F7DFB}"/>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2023-06-23</a:t>
            </a:fld>
            <a:endParaRPr lang="en-CA" dirty="0"/>
          </a:p>
        </p:txBody>
      </p:sp>
      <p:sp>
        <p:nvSpPr>
          <p:cNvPr id="6" name="Footer Placeholder 4">
            <a:extLst>
              <a:ext uri="{FF2B5EF4-FFF2-40B4-BE49-F238E27FC236}">
                <a16:creationId xmlns:a16="http://schemas.microsoft.com/office/drawing/2014/main" id="{E654AECF-158E-E24F-BC90-D4992613AD3C}"/>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7" name="Slide Number Placeholder 5">
            <a:extLst>
              <a:ext uri="{FF2B5EF4-FFF2-40B4-BE49-F238E27FC236}">
                <a16:creationId xmlns:a16="http://schemas.microsoft.com/office/drawing/2014/main" id="{8EB6DFCD-CA2E-6840-9D2B-3D165564ABFA}"/>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312123489"/>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ck, w base">
    <p:bg>
      <p:bgRef idx="1001">
        <a:schemeClr val="bg1"/>
      </p:bgRef>
    </p:bg>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2351FD0D-83C4-8948-83A3-E0B75BD231BE}"/>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2023-06-23</a:t>
            </a:fld>
            <a:endParaRPr lang="en-CA" dirty="0"/>
          </a:p>
        </p:txBody>
      </p:sp>
      <p:sp>
        <p:nvSpPr>
          <p:cNvPr id="6" name="Footer Placeholder 4">
            <a:extLst>
              <a:ext uri="{FF2B5EF4-FFF2-40B4-BE49-F238E27FC236}">
                <a16:creationId xmlns:a16="http://schemas.microsoft.com/office/drawing/2014/main" id="{01A03677-1C97-4243-9D8B-993156D71255}"/>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7" name="Slide Number Placeholder 5">
            <a:extLst>
              <a:ext uri="{FF2B5EF4-FFF2-40B4-BE49-F238E27FC236}">
                <a16:creationId xmlns:a16="http://schemas.microsoft.com/office/drawing/2014/main" id="{4E607091-BFFB-4642-9019-C6D488505D39}"/>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738353356"/>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c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2222616"/>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Space">
    <p:bg>
      <p:bgPr>
        <a:blipFill dpi="0" rotWithShape="1">
          <a:blip r:embed="rId2">
            <a:lum/>
          </a:blip>
          <a:srcRect/>
          <a:stretch>
            <a:fillRect t="-11000" b="-11000"/>
          </a:stretch>
        </a:blipFill>
        <a:effectLst/>
      </p:bgPr>
    </p:bg>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1195C92F-D3B5-BE44-A508-43033D11C94E}"/>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2023-06-23</a:t>
            </a:fld>
            <a:endParaRPr lang="en-CA" dirty="0"/>
          </a:p>
        </p:txBody>
      </p:sp>
      <p:sp>
        <p:nvSpPr>
          <p:cNvPr id="6" name="Footer Placeholder 4">
            <a:extLst>
              <a:ext uri="{FF2B5EF4-FFF2-40B4-BE49-F238E27FC236}">
                <a16:creationId xmlns:a16="http://schemas.microsoft.com/office/drawing/2014/main" id="{0E6E307C-FA11-2548-A6E2-15048BEE40F5}"/>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7" name="Slide Number Placeholder 5">
            <a:extLst>
              <a:ext uri="{FF2B5EF4-FFF2-40B4-BE49-F238E27FC236}">
                <a16:creationId xmlns:a16="http://schemas.microsoft.com/office/drawing/2014/main" id="{DA584A25-7F39-A747-8648-C9FD5CD4B682}"/>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70362106"/>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BCE4D-782D-466A-B770-50CE86F780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3696E284-CACD-40D7-9C98-C67D35C6E1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FDA5FF2F-BD16-4DDD-976F-7698E04A1A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3">
            <a:extLst>
              <a:ext uri="{FF2B5EF4-FFF2-40B4-BE49-F238E27FC236}">
                <a16:creationId xmlns:a16="http://schemas.microsoft.com/office/drawing/2014/main" id="{EDEE6014-11B8-1749-9FDB-562C473BEE84}"/>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2023-06-23</a:t>
            </a:fld>
            <a:endParaRPr lang="en-CA" dirty="0"/>
          </a:p>
        </p:txBody>
      </p:sp>
      <p:sp>
        <p:nvSpPr>
          <p:cNvPr id="9" name="Footer Placeholder 4">
            <a:extLst>
              <a:ext uri="{FF2B5EF4-FFF2-40B4-BE49-F238E27FC236}">
                <a16:creationId xmlns:a16="http://schemas.microsoft.com/office/drawing/2014/main" id="{BEDE58CF-3797-F244-A74F-78B3372725E4}"/>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0" name="Slide Number Placeholder 5">
            <a:extLst>
              <a:ext uri="{FF2B5EF4-FFF2-40B4-BE49-F238E27FC236}">
                <a16:creationId xmlns:a16="http://schemas.microsoft.com/office/drawing/2014/main" id="{D0F57918-B82F-0045-870F-AE60989A8B63}"/>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412114828"/>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84D3A-23AA-4655-8042-E6CAA1ED9F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192CEFC5-A1DD-49A8-A5C6-9100910400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064B2DE4-D529-4869-B889-D601DB4970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3">
            <a:extLst>
              <a:ext uri="{FF2B5EF4-FFF2-40B4-BE49-F238E27FC236}">
                <a16:creationId xmlns:a16="http://schemas.microsoft.com/office/drawing/2014/main" id="{718FFF14-5A8F-6840-8B5C-C139CB9E4A5C}"/>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2023-06-23</a:t>
            </a:fld>
            <a:endParaRPr lang="en-CA" dirty="0"/>
          </a:p>
        </p:txBody>
      </p:sp>
      <p:sp>
        <p:nvSpPr>
          <p:cNvPr id="9" name="Footer Placeholder 4">
            <a:extLst>
              <a:ext uri="{FF2B5EF4-FFF2-40B4-BE49-F238E27FC236}">
                <a16:creationId xmlns:a16="http://schemas.microsoft.com/office/drawing/2014/main" id="{EC2DA4EA-B369-CA41-BBD0-65BCC280A7C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0" name="Slide Number Placeholder 5">
            <a:extLst>
              <a:ext uri="{FF2B5EF4-FFF2-40B4-BE49-F238E27FC236}">
                <a16:creationId xmlns:a16="http://schemas.microsoft.com/office/drawing/2014/main" id="{BBAB2840-C9DD-5440-AD3B-EDC1F103E363}"/>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2881335471"/>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70D9E-BEF8-44C5-9BC4-29BF4680B9A8}"/>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BDB96EA2-3D1D-43F0-8105-7BE2C4C954A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3">
            <a:extLst>
              <a:ext uri="{FF2B5EF4-FFF2-40B4-BE49-F238E27FC236}">
                <a16:creationId xmlns:a16="http://schemas.microsoft.com/office/drawing/2014/main" id="{D2297A7A-9B51-854A-B992-D2E3180EDB55}"/>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2023-06-23</a:t>
            </a:fld>
            <a:endParaRPr lang="en-CA" dirty="0"/>
          </a:p>
        </p:txBody>
      </p:sp>
      <p:sp>
        <p:nvSpPr>
          <p:cNvPr id="8" name="Footer Placeholder 4">
            <a:extLst>
              <a:ext uri="{FF2B5EF4-FFF2-40B4-BE49-F238E27FC236}">
                <a16:creationId xmlns:a16="http://schemas.microsoft.com/office/drawing/2014/main" id="{DECD32F0-007E-4B44-BCC2-8532EA54FD8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9" name="Slide Number Placeholder 5">
            <a:extLst>
              <a:ext uri="{FF2B5EF4-FFF2-40B4-BE49-F238E27FC236}">
                <a16:creationId xmlns:a16="http://schemas.microsoft.com/office/drawing/2014/main" id="{F8414A06-09CD-294C-A069-9ADFDA83127A}"/>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620633415"/>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55B3F-802A-4D30-9702-70616D53E16D}"/>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8842BD74-1E8E-44F8-AD5E-9D8E6EA531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3">
            <a:extLst>
              <a:ext uri="{FF2B5EF4-FFF2-40B4-BE49-F238E27FC236}">
                <a16:creationId xmlns:a16="http://schemas.microsoft.com/office/drawing/2014/main" id="{388EFE75-4012-3842-B017-DF1D1FDEFB99}"/>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2023-06-23</a:t>
            </a:fld>
            <a:endParaRPr lang="en-CA" dirty="0"/>
          </a:p>
        </p:txBody>
      </p:sp>
      <p:sp>
        <p:nvSpPr>
          <p:cNvPr id="8" name="Footer Placeholder 4">
            <a:extLst>
              <a:ext uri="{FF2B5EF4-FFF2-40B4-BE49-F238E27FC236}">
                <a16:creationId xmlns:a16="http://schemas.microsoft.com/office/drawing/2014/main" id="{8249236D-AB5C-5842-B40F-A2B6F248AAA6}"/>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9" name="Slide Number Placeholder 5">
            <a:extLst>
              <a:ext uri="{FF2B5EF4-FFF2-40B4-BE49-F238E27FC236}">
                <a16:creationId xmlns:a16="http://schemas.microsoft.com/office/drawing/2014/main" id="{5225F09D-891D-1C4B-919E-859C878C854C}"/>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012998124"/>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49E06E-13B8-4AA7-9C4E-95D87453BFF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7536C17-A871-4057-B66C-25FA0243D58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3">
            <a:extLst>
              <a:ext uri="{FF2B5EF4-FFF2-40B4-BE49-F238E27FC236}">
                <a16:creationId xmlns:a16="http://schemas.microsoft.com/office/drawing/2014/main" id="{8B63BD8D-E2EE-1C4A-9C4B-928FD672F950}"/>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2023-06-23</a:t>
            </a:fld>
            <a:endParaRPr lang="en-CA" dirty="0"/>
          </a:p>
        </p:txBody>
      </p:sp>
      <p:sp>
        <p:nvSpPr>
          <p:cNvPr id="8" name="Footer Placeholder 4">
            <a:extLst>
              <a:ext uri="{FF2B5EF4-FFF2-40B4-BE49-F238E27FC236}">
                <a16:creationId xmlns:a16="http://schemas.microsoft.com/office/drawing/2014/main" id="{9B319FA3-0749-C445-8284-CA305AD00B03}"/>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9" name="Slide Number Placeholder 5">
            <a:extLst>
              <a:ext uri="{FF2B5EF4-FFF2-40B4-BE49-F238E27FC236}">
                <a16:creationId xmlns:a16="http://schemas.microsoft.com/office/drawing/2014/main" id="{4DADA806-1003-AF4A-AF5D-86D000582DA9}"/>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2121403497"/>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Networ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EBA82-F17D-4448-8D7F-6385FCD652BA}"/>
              </a:ext>
            </a:extLst>
          </p:cNvPr>
          <p:cNvSpPr>
            <a:spLocks noGrp="1"/>
          </p:cNvSpPr>
          <p:nvPr>
            <p:ph type="title"/>
          </p:nvPr>
        </p:nvSpPr>
        <p:spPr/>
        <p:txBody>
          <a:bodyPr/>
          <a:lstStyle/>
          <a:p>
            <a:r>
              <a:rPr lang="en-US"/>
              <a:t>Click to edit Master title style</a:t>
            </a:r>
          </a:p>
        </p:txBody>
      </p:sp>
      <p:pic>
        <p:nvPicPr>
          <p:cNvPr id="7" name="Picture 6" descr="A picture containing person, holding, umbrella, standing&#10;&#10;Description automatically generated">
            <a:extLst>
              <a:ext uri="{FF2B5EF4-FFF2-40B4-BE49-F238E27FC236}">
                <a16:creationId xmlns:a16="http://schemas.microsoft.com/office/drawing/2014/main" id="{12D6D19A-E9ED-774C-8EC1-9CF356B3E48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Date Placeholder 2">
            <a:extLst>
              <a:ext uri="{FF2B5EF4-FFF2-40B4-BE49-F238E27FC236}">
                <a16:creationId xmlns:a16="http://schemas.microsoft.com/office/drawing/2014/main" id="{737B333F-9838-1248-ADDA-4ACB657F6333}"/>
              </a:ext>
            </a:extLst>
          </p:cNvPr>
          <p:cNvSpPr>
            <a:spLocks noGrp="1"/>
          </p:cNvSpPr>
          <p:nvPr>
            <p:ph type="dt" sz="half" idx="10"/>
          </p:nvPr>
        </p:nvSpPr>
        <p:spPr/>
        <p:txBody>
          <a:bodyPr/>
          <a:lstStyle/>
          <a:p>
            <a:fld id="{4CF1C127-DD4B-47D8-A424-81AF7FDF220E}" type="datetimeFigureOut">
              <a:rPr lang="en-CA" smtClean="0"/>
              <a:t>2023-06-23</a:t>
            </a:fld>
            <a:endParaRPr lang="en-CA" dirty="0"/>
          </a:p>
        </p:txBody>
      </p:sp>
      <p:sp>
        <p:nvSpPr>
          <p:cNvPr id="4" name="Footer Placeholder 3">
            <a:extLst>
              <a:ext uri="{FF2B5EF4-FFF2-40B4-BE49-F238E27FC236}">
                <a16:creationId xmlns:a16="http://schemas.microsoft.com/office/drawing/2014/main" id="{9FA8C07B-BA6A-F841-B2A1-BD927652A7AC}"/>
              </a:ext>
            </a:extLst>
          </p:cNvPr>
          <p:cNvSpPr>
            <a:spLocks noGrp="1"/>
          </p:cNvSpPr>
          <p:nvPr>
            <p:ph type="ftr" sz="quarter" idx="11"/>
          </p:nvPr>
        </p:nvSpPr>
        <p:spPr/>
        <p:txBody>
          <a:bodyPr/>
          <a:lstStyle/>
          <a:p>
            <a:endParaRPr lang="en-CA" dirty="0"/>
          </a:p>
        </p:txBody>
      </p:sp>
      <p:sp>
        <p:nvSpPr>
          <p:cNvPr id="5" name="Slide Number Placeholder 4">
            <a:extLst>
              <a:ext uri="{FF2B5EF4-FFF2-40B4-BE49-F238E27FC236}">
                <a16:creationId xmlns:a16="http://schemas.microsoft.com/office/drawing/2014/main" id="{93A7CCC6-0FF4-D541-8FF9-A007C8BBB232}"/>
              </a:ext>
            </a:extLst>
          </p:cNvPr>
          <p:cNvSpPr>
            <a:spLocks noGrp="1"/>
          </p:cNvSpPr>
          <p:nvPr>
            <p:ph type="sldNum" sz="quarter" idx="12"/>
          </p:nvPr>
        </p:nvSpPr>
        <p:spPr/>
        <p:txBody>
          <a:bodyPr/>
          <a:lstStyle/>
          <a:p>
            <a:fld id="{6787D6D5-B6FC-4179-AAAC-EED352E43419}" type="slidenum">
              <a:rPr lang="en-CA" smtClean="0"/>
              <a:t>‹#›</a:t>
            </a:fld>
            <a:endParaRPr lang="en-CA"/>
          </a:p>
        </p:txBody>
      </p:sp>
      <p:pic>
        <p:nvPicPr>
          <p:cNvPr id="8" name="Picture 7" descr="A close up of a logo&#10;&#10;Description automatically generated">
            <a:extLst>
              <a:ext uri="{FF2B5EF4-FFF2-40B4-BE49-F238E27FC236}">
                <a16:creationId xmlns:a16="http://schemas.microsoft.com/office/drawing/2014/main" id="{C690BB56-FA8B-024B-B352-DB93C10F314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774675" y="366198"/>
            <a:ext cx="8120084" cy="2159719"/>
          </a:xfrm>
          <a:prstGeom prst="rect">
            <a:avLst/>
          </a:prstGeom>
        </p:spPr>
      </p:pic>
      <p:sp>
        <p:nvSpPr>
          <p:cNvPr id="9" name="TextBox 8">
            <a:extLst>
              <a:ext uri="{FF2B5EF4-FFF2-40B4-BE49-F238E27FC236}">
                <a16:creationId xmlns:a16="http://schemas.microsoft.com/office/drawing/2014/main" id="{85C89EC0-A07A-7A4B-B645-A314AA1EECEE}"/>
              </a:ext>
            </a:extLst>
          </p:cNvPr>
          <p:cNvSpPr txBox="1"/>
          <p:nvPr userDrawn="1"/>
        </p:nvSpPr>
        <p:spPr>
          <a:xfrm>
            <a:off x="1330859" y="3032911"/>
            <a:ext cx="9777743" cy="2123658"/>
          </a:xfrm>
          <a:prstGeom prst="rect">
            <a:avLst/>
          </a:prstGeom>
          <a:noFill/>
        </p:spPr>
        <p:txBody>
          <a:bodyPr wrap="square" rtlCol="0">
            <a:spAutoFit/>
          </a:bodyPr>
          <a:lstStyle/>
          <a:p>
            <a:pPr algn="ctr"/>
            <a:r>
              <a:rPr lang="en-CA" sz="6600" b="1" dirty="0">
                <a:solidFill>
                  <a:schemeClr val="bg1"/>
                </a:solidFill>
                <a:effectLst>
                  <a:outerShdw blurRad="38100" dist="38100" dir="2700000" algn="tl">
                    <a:srgbClr val="000000">
                      <a:alpha val="43137"/>
                    </a:srgbClr>
                  </a:outerShdw>
                </a:effectLst>
              </a:rPr>
              <a:t>Canada’s Astroparticle Physics Network</a:t>
            </a:r>
          </a:p>
        </p:txBody>
      </p:sp>
    </p:spTree>
    <p:extLst>
      <p:ext uri="{BB962C8B-B14F-4D97-AF65-F5344CB8AC3E}">
        <p14:creationId xmlns:p14="http://schemas.microsoft.com/office/powerpoint/2010/main" val="2133583674"/>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rgbClr val="11335D"/>
        </a:solidFill>
        <a:effectLst/>
      </p:bgPr>
    </p:bg>
    <p:spTree>
      <p:nvGrpSpPr>
        <p:cNvPr id="1" name=""/>
        <p:cNvGrpSpPr/>
        <p:nvPr/>
      </p:nvGrpSpPr>
      <p:grpSpPr>
        <a:xfrm>
          <a:off x="0" y="0"/>
          <a:ext cx="0" cy="0"/>
          <a:chOff x="0" y="0"/>
          <a:chExt cx="0" cy="0"/>
        </a:xfrm>
      </p:grpSpPr>
      <p:pic>
        <p:nvPicPr>
          <p:cNvPr id="6" name="Picture 5" descr="A picture containing flower, drawing&#10;&#10;Description automatically generated">
            <a:extLst>
              <a:ext uri="{FF2B5EF4-FFF2-40B4-BE49-F238E27FC236}">
                <a16:creationId xmlns:a16="http://schemas.microsoft.com/office/drawing/2014/main" id="{5327F12A-D4D6-2144-BB6F-D9A82088295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9206345" cy="6859630"/>
          </a:xfrm>
          <a:prstGeom prst="rect">
            <a:avLst/>
          </a:prstGeom>
        </p:spPr>
      </p:pic>
      <p:sp>
        <p:nvSpPr>
          <p:cNvPr id="8" name="Subtitle 2">
            <a:extLst>
              <a:ext uri="{FF2B5EF4-FFF2-40B4-BE49-F238E27FC236}">
                <a16:creationId xmlns:a16="http://schemas.microsoft.com/office/drawing/2014/main" id="{39BD7CE2-4B9C-9B46-9487-3FFDE28A9FF6}"/>
              </a:ext>
            </a:extLst>
          </p:cNvPr>
          <p:cNvSpPr>
            <a:spLocks noGrp="1"/>
          </p:cNvSpPr>
          <p:nvPr>
            <p:ph type="subTitle" idx="1"/>
          </p:nvPr>
        </p:nvSpPr>
        <p:spPr>
          <a:xfrm>
            <a:off x="5695123" y="4239592"/>
            <a:ext cx="5658677" cy="110031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CA" dirty="0"/>
          </a:p>
        </p:txBody>
      </p:sp>
      <p:sp>
        <p:nvSpPr>
          <p:cNvPr id="9" name="Date Placeholder 3">
            <a:extLst>
              <a:ext uri="{FF2B5EF4-FFF2-40B4-BE49-F238E27FC236}">
                <a16:creationId xmlns:a16="http://schemas.microsoft.com/office/drawing/2014/main" id="{1F3B10EA-3345-2641-B3CB-38E3A57D8570}"/>
              </a:ext>
            </a:extLst>
          </p:cNvPr>
          <p:cNvSpPr>
            <a:spLocks noGrp="1"/>
          </p:cNvSpPr>
          <p:nvPr>
            <p:ph type="dt" sz="half" idx="2"/>
          </p:nvPr>
        </p:nvSpPr>
        <p:spPr>
          <a:xfrm>
            <a:off x="1202634" y="6557038"/>
            <a:ext cx="1540565"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2023-06-23</a:t>
            </a:fld>
            <a:endParaRPr lang="en-CA" dirty="0"/>
          </a:p>
        </p:txBody>
      </p:sp>
      <p:sp>
        <p:nvSpPr>
          <p:cNvPr id="10" name="Footer Placeholder 4">
            <a:extLst>
              <a:ext uri="{FF2B5EF4-FFF2-40B4-BE49-F238E27FC236}">
                <a16:creationId xmlns:a16="http://schemas.microsoft.com/office/drawing/2014/main" id="{04182195-6B9F-914F-913A-A8A2DE905EB7}"/>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11" name="Slide Number Placeholder 5">
            <a:extLst>
              <a:ext uri="{FF2B5EF4-FFF2-40B4-BE49-F238E27FC236}">
                <a16:creationId xmlns:a16="http://schemas.microsoft.com/office/drawing/2014/main" id="{7C1BB14D-6338-AE4E-8A7F-C1C30525EB78}"/>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
        <p:nvSpPr>
          <p:cNvPr id="16" name="Text Placeholder 15">
            <a:extLst>
              <a:ext uri="{FF2B5EF4-FFF2-40B4-BE49-F238E27FC236}">
                <a16:creationId xmlns:a16="http://schemas.microsoft.com/office/drawing/2014/main" id="{A81F7314-F1A9-4B14-A300-A3567906E46A}"/>
              </a:ext>
            </a:extLst>
          </p:cNvPr>
          <p:cNvSpPr>
            <a:spLocks noGrp="1"/>
          </p:cNvSpPr>
          <p:nvPr>
            <p:ph type="body" sz="quarter" idx="10" hasCustomPrompt="1"/>
          </p:nvPr>
        </p:nvSpPr>
        <p:spPr>
          <a:xfrm>
            <a:off x="6394450" y="1828800"/>
            <a:ext cx="4343400" cy="1433513"/>
          </a:xfrm>
        </p:spPr>
        <p:txBody>
          <a:bodyPr/>
          <a:lstStyle>
            <a:lvl1pPr algn="ctr">
              <a:buNone/>
              <a:defRPr sz="4000"/>
            </a:lvl1pPr>
          </a:lstStyle>
          <a:p>
            <a:pPr lvl="0"/>
            <a:r>
              <a:rPr lang="en-US" dirty="0"/>
              <a:t>Thank you</a:t>
            </a:r>
            <a:endParaRPr lang="en-CA" dirty="0"/>
          </a:p>
        </p:txBody>
      </p:sp>
    </p:spTree>
    <p:extLst>
      <p:ext uri="{BB962C8B-B14F-4D97-AF65-F5344CB8AC3E}">
        <p14:creationId xmlns:p14="http://schemas.microsoft.com/office/powerpoint/2010/main" val="189269239"/>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636BB-54FF-485F-B22D-CBBE8CCFB5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187A2CA6-FA75-4742-B685-914C0D720E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6FCE6E15-7088-614A-9E65-1F672BEDB78C}"/>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2023-06-23</a:t>
            </a:fld>
            <a:endParaRPr lang="en-CA" dirty="0"/>
          </a:p>
        </p:txBody>
      </p:sp>
      <p:sp>
        <p:nvSpPr>
          <p:cNvPr id="8" name="Footer Placeholder 4">
            <a:extLst>
              <a:ext uri="{FF2B5EF4-FFF2-40B4-BE49-F238E27FC236}">
                <a16:creationId xmlns:a16="http://schemas.microsoft.com/office/drawing/2014/main" id="{F93E0451-2C05-4E4A-BC3C-5A8838E55EEB}"/>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9" name="Slide Number Placeholder 5">
            <a:extLst>
              <a:ext uri="{FF2B5EF4-FFF2-40B4-BE49-F238E27FC236}">
                <a16:creationId xmlns:a16="http://schemas.microsoft.com/office/drawing/2014/main" id="{B3ACBF35-AF38-2A4D-B774-4415AFC2C6EF}"/>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64059546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91616-6209-44DC-9985-1F818FB7390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09888A8F-F8EE-4921-BAB6-849F3F9E502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862EDD-4C36-4353-8297-9E755FE869A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Date Placeholder 3">
            <a:extLst>
              <a:ext uri="{FF2B5EF4-FFF2-40B4-BE49-F238E27FC236}">
                <a16:creationId xmlns:a16="http://schemas.microsoft.com/office/drawing/2014/main" id="{84E50E0C-37EB-AC42-AE01-3381569F41B8}"/>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2023-06-23</a:t>
            </a:fld>
            <a:endParaRPr lang="en-CA" dirty="0"/>
          </a:p>
        </p:txBody>
      </p:sp>
      <p:sp>
        <p:nvSpPr>
          <p:cNvPr id="9" name="Footer Placeholder 4">
            <a:extLst>
              <a:ext uri="{FF2B5EF4-FFF2-40B4-BE49-F238E27FC236}">
                <a16:creationId xmlns:a16="http://schemas.microsoft.com/office/drawing/2014/main" id="{E9E4C26E-BD48-414E-808F-758410D398F5}"/>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0" name="Slide Number Placeholder 5">
            <a:extLst>
              <a:ext uri="{FF2B5EF4-FFF2-40B4-BE49-F238E27FC236}">
                <a16:creationId xmlns:a16="http://schemas.microsoft.com/office/drawing/2014/main" id="{44665EFC-8728-8941-B71F-01D0080A58A7}"/>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94243338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EAFB-623C-44AD-81A0-5553228F3732}"/>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42934750-1EE4-4AE8-A5C6-E7971A6581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BAA544-824D-480D-A67C-2A726BE94C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B9546C13-C0ED-44B1-AAF0-9510B1D1D1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E594C33-7C69-4B23-A359-25541E51CF5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10" name="Date Placeholder 3">
            <a:extLst>
              <a:ext uri="{FF2B5EF4-FFF2-40B4-BE49-F238E27FC236}">
                <a16:creationId xmlns:a16="http://schemas.microsoft.com/office/drawing/2014/main" id="{B05F31D3-EBC2-574F-A60E-18652A802308}"/>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2023-06-23</a:t>
            </a:fld>
            <a:endParaRPr lang="en-CA" dirty="0"/>
          </a:p>
        </p:txBody>
      </p:sp>
      <p:sp>
        <p:nvSpPr>
          <p:cNvPr id="11" name="Footer Placeholder 4">
            <a:extLst>
              <a:ext uri="{FF2B5EF4-FFF2-40B4-BE49-F238E27FC236}">
                <a16:creationId xmlns:a16="http://schemas.microsoft.com/office/drawing/2014/main" id="{1FE224BA-7D6B-364F-84F1-38F946A27B79}"/>
              </a:ext>
            </a:extLst>
          </p:cNvPr>
          <p:cNvSpPr>
            <a:spLocks noGrp="1"/>
          </p:cNvSpPr>
          <p:nvPr>
            <p:ph type="ftr" sz="quarter" idx="11"/>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2" name="Slide Number Placeholder 5">
            <a:extLst>
              <a:ext uri="{FF2B5EF4-FFF2-40B4-BE49-F238E27FC236}">
                <a16:creationId xmlns:a16="http://schemas.microsoft.com/office/drawing/2014/main" id="{F26394E5-7AE7-3847-A7D6-16736B329380}"/>
              </a:ext>
            </a:extLst>
          </p:cNvPr>
          <p:cNvSpPr>
            <a:spLocks noGrp="1"/>
          </p:cNvSpPr>
          <p:nvPr>
            <p:ph type="sldNum" sz="quarter" idx="12"/>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81986111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E372-BF3E-49EE-A6D2-5CF91F1B8529}"/>
              </a:ext>
            </a:extLst>
          </p:cNvPr>
          <p:cNvSpPr>
            <a:spLocks noGrp="1"/>
          </p:cNvSpPr>
          <p:nvPr>
            <p:ph type="title"/>
          </p:nvPr>
        </p:nvSpPr>
        <p:spPr/>
        <p:txBody>
          <a:bodyPr/>
          <a:lstStyle/>
          <a:p>
            <a:r>
              <a:rPr lang="en-US"/>
              <a:t>Click to edit Master title style</a:t>
            </a:r>
            <a:endParaRPr lang="en-CA"/>
          </a:p>
        </p:txBody>
      </p:sp>
      <p:sp>
        <p:nvSpPr>
          <p:cNvPr id="6" name="Date Placeholder 3">
            <a:extLst>
              <a:ext uri="{FF2B5EF4-FFF2-40B4-BE49-F238E27FC236}">
                <a16:creationId xmlns:a16="http://schemas.microsoft.com/office/drawing/2014/main" id="{B1CDA3C1-F05A-2D4F-902F-EB10A698DA3C}"/>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2023-06-23</a:t>
            </a:fld>
            <a:endParaRPr lang="en-CA" dirty="0"/>
          </a:p>
        </p:txBody>
      </p:sp>
      <p:sp>
        <p:nvSpPr>
          <p:cNvPr id="7" name="Footer Placeholder 4">
            <a:extLst>
              <a:ext uri="{FF2B5EF4-FFF2-40B4-BE49-F238E27FC236}">
                <a16:creationId xmlns:a16="http://schemas.microsoft.com/office/drawing/2014/main" id="{EA9486B1-F3E6-574A-A550-990F46F537F2}"/>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8" name="Slide Number Placeholder 5">
            <a:extLst>
              <a:ext uri="{FF2B5EF4-FFF2-40B4-BE49-F238E27FC236}">
                <a16:creationId xmlns:a16="http://schemas.microsoft.com/office/drawing/2014/main" id="{A20F62FA-A8D0-FC4A-87A2-C731AAE0545E}"/>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12989287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Only,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11" name="Title 1">
            <a:extLst>
              <a:ext uri="{FF2B5EF4-FFF2-40B4-BE49-F238E27FC236}">
                <a16:creationId xmlns:a16="http://schemas.microsoft.com/office/drawing/2014/main" id="{E2FD7CB0-B53E-8043-A66C-F40D067B6223}"/>
              </a:ext>
            </a:extLst>
          </p:cNvPr>
          <p:cNvSpPr>
            <a:spLocks noGrp="1"/>
          </p:cNvSpPr>
          <p:nvPr>
            <p:ph type="title"/>
          </p:nvPr>
        </p:nvSpPr>
        <p:spPr>
          <a:xfrm>
            <a:off x="838200" y="365125"/>
            <a:ext cx="10515600" cy="1325563"/>
          </a:xfrm>
        </p:spPr>
        <p:txBody>
          <a:bodyPr/>
          <a:lstStyle/>
          <a:p>
            <a:r>
              <a:rPr lang="en-US"/>
              <a:t>Click to edit Master title style</a:t>
            </a:r>
            <a:endParaRPr lang="en-CA"/>
          </a:p>
        </p:txBody>
      </p:sp>
      <p:sp>
        <p:nvSpPr>
          <p:cNvPr id="7" name="Date Placeholder 3">
            <a:extLst>
              <a:ext uri="{FF2B5EF4-FFF2-40B4-BE49-F238E27FC236}">
                <a16:creationId xmlns:a16="http://schemas.microsoft.com/office/drawing/2014/main" id="{3E6436EE-4C10-FE48-8E9F-BC40CDB043B5}"/>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2023-06-23</a:t>
            </a:fld>
            <a:endParaRPr lang="en-CA" dirty="0"/>
          </a:p>
        </p:txBody>
      </p:sp>
      <p:sp>
        <p:nvSpPr>
          <p:cNvPr id="8" name="Footer Placeholder 4">
            <a:extLst>
              <a:ext uri="{FF2B5EF4-FFF2-40B4-BE49-F238E27FC236}">
                <a16:creationId xmlns:a16="http://schemas.microsoft.com/office/drawing/2014/main" id="{119A9872-5352-3849-914C-D5DB4216528C}"/>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9" name="Slide Number Placeholder 5">
            <a:extLst>
              <a:ext uri="{FF2B5EF4-FFF2-40B4-BE49-F238E27FC236}">
                <a16:creationId xmlns:a16="http://schemas.microsoft.com/office/drawing/2014/main" id="{831DA9A6-7035-C742-B548-DE3FF4F1BA11}"/>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556496345"/>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6" name="Date Placeholder 3">
            <a:extLst>
              <a:ext uri="{FF2B5EF4-FFF2-40B4-BE49-F238E27FC236}">
                <a16:creationId xmlns:a16="http://schemas.microsoft.com/office/drawing/2014/main" id="{FDB5D1EE-F3E5-4E4E-B8DD-D48076DA167A}"/>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2023-06-23</a:t>
            </a:fld>
            <a:endParaRPr lang="en-CA" dirty="0"/>
          </a:p>
        </p:txBody>
      </p:sp>
      <p:sp>
        <p:nvSpPr>
          <p:cNvPr id="7" name="Footer Placeholder 4">
            <a:extLst>
              <a:ext uri="{FF2B5EF4-FFF2-40B4-BE49-F238E27FC236}">
                <a16:creationId xmlns:a16="http://schemas.microsoft.com/office/drawing/2014/main" id="{4CC34C59-CB39-194C-A7A5-7B695C1DED5C}"/>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8" name="Slide Number Placeholder 5">
            <a:extLst>
              <a:ext uri="{FF2B5EF4-FFF2-40B4-BE49-F238E27FC236}">
                <a16:creationId xmlns:a16="http://schemas.microsoft.com/office/drawing/2014/main" id="{7D4876FE-2E55-1B4A-AC79-230D039F8DD9}"/>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411221601"/>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11" name="Title 1">
            <a:extLst>
              <a:ext uri="{FF2B5EF4-FFF2-40B4-BE49-F238E27FC236}">
                <a16:creationId xmlns:a16="http://schemas.microsoft.com/office/drawing/2014/main" id="{E2FD7CB0-B53E-8043-A66C-F40D067B6223}"/>
              </a:ext>
            </a:extLst>
          </p:cNvPr>
          <p:cNvSpPr>
            <a:spLocks noGrp="1"/>
          </p:cNvSpPr>
          <p:nvPr>
            <p:ph type="title"/>
          </p:nvPr>
        </p:nvSpPr>
        <p:spPr>
          <a:xfrm>
            <a:off x="838200" y="365125"/>
            <a:ext cx="10515600" cy="1325563"/>
          </a:xfrm>
        </p:spPr>
        <p:txBody>
          <a:bodyPr/>
          <a:lstStyle/>
          <a:p>
            <a:r>
              <a:rPr lang="en-US"/>
              <a:t>Click to edit Master title style</a:t>
            </a:r>
            <a:endParaRPr lang="en-CA"/>
          </a:p>
        </p:txBody>
      </p:sp>
      <p:sp>
        <p:nvSpPr>
          <p:cNvPr id="7" name="Content Placeholder 2">
            <a:extLst>
              <a:ext uri="{FF2B5EF4-FFF2-40B4-BE49-F238E27FC236}">
                <a16:creationId xmlns:a16="http://schemas.microsoft.com/office/drawing/2014/main" id="{24489986-36B5-5544-956A-048C73277623}"/>
              </a:ext>
            </a:extLst>
          </p:cNvPr>
          <p:cNvSpPr>
            <a:spLocks noGrp="1"/>
          </p:cNvSpPr>
          <p:nvPr>
            <p:ph idx="1"/>
          </p:nvPr>
        </p:nvSpPr>
        <p:spPr>
          <a:xfrm>
            <a:off x="838200" y="182562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Date Placeholder 3">
            <a:extLst>
              <a:ext uri="{FF2B5EF4-FFF2-40B4-BE49-F238E27FC236}">
                <a16:creationId xmlns:a16="http://schemas.microsoft.com/office/drawing/2014/main" id="{34A342B7-50DE-B547-B48E-810C48ADE899}"/>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2023-06-23</a:t>
            </a:fld>
            <a:endParaRPr lang="en-CA" dirty="0"/>
          </a:p>
        </p:txBody>
      </p:sp>
      <p:sp>
        <p:nvSpPr>
          <p:cNvPr id="9" name="Footer Placeholder 4">
            <a:extLst>
              <a:ext uri="{FF2B5EF4-FFF2-40B4-BE49-F238E27FC236}">
                <a16:creationId xmlns:a16="http://schemas.microsoft.com/office/drawing/2014/main" id="{F1EB2800-84BD-524E-8E19-68FE343704A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12" name="Slide Number Placeholder 5">
            <a:extLst>
              <a:ext uri="{FF2B5EF4-FFF2-40B4-BE49-F238E27FC236}">
                <a16:creationId xmlns:a16="http://schemas.microsoft.com/office/drawing/2014/main" id="{19C67CEB-FBDA-3947-9ECE-389E6C6CDAD0}"/>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645810218"/>
      </p:ext>
    </p:extLst>
  </p:cSld>
  <p:clrMapOvr>
    <a:overrideClrMapping bg1="dk1" tx1="lt1" bg2="dk2" tx2="lt2" accent1="accent1" accent2="accent2" accent3="accent3" accent4="accent4" accent5="accent5" accent6="accent6" hlink="hlink" folHlink="folHlink"/>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9BF9BF7-F767-1244-A756-0172A856704B}"/>
              </a:ext>
            </a:extLst>
          </p:cNvPr>
          <p:cNvPicPr>
            <a:picLocks noChangeAspect="1"/>
          </p:cNvPicPr>
          <p:nvPr userDrawn="1"/>
        </p:nvPicPr>
        <p:blipFill>
          <a:blip r:embed="rId25"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2" name="Title Placeholder 1">
            <a:extLst>
              <a:ext uri="{FF2B5EF4-FFF2-40B4-BE49-F238E27FC236}">
                <a16:creationId xmlns:a16="http://schemas.microsoft.com/office/drawing/2014/main" id="{84C09BF5-FFAE-485F-AA26-89366D5F51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5F36351-BF8A-4EE5-AA92-F7D7495712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5527BB4-FC9B-4FEB-A6DF-A6FF9BF61A1F}"/>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2023-06-23</a:t>
            </a:fld>
            <a:endParaRPr lang="en-CA" dirty="0"/>
          </a:p>
        </p:txBody>
      </p:sp>
      <p:sp>
        <p:nvSpPr>
          <p:cNvPr id="5" name="Footer Placeholder 4">
            <a:extLst>
              <a:ext uri="{FF2B5EF4-FFF2-40B4-BE49-F238E27FC236}">
                <a16:creationId xmlns:a16="http://schemas.microsoft.com/office/drawing/2014/main" id="{01BB4841-B061-421F-8327-F1B4DA5AA613}"/>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6" name="Slide Number Placeholder 5">
            <a:extLst>
              <a:ext uri="{FF2B5EF4-FFF2-40B4-BE49-F238E27FC236}">
                <a16:creationId xmlns:a16="http://schemas.microsoft.com/office/drawing/2014/main" id="{49C56977-A31A-45F7-BFAF-28F52836BF48}"/>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876164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2" r:id="rId7"/>
    <p:sldLayoutId id="2147483667" r:id="rId8"/>
    <p:sldLayoutId id="2147483665" r:id="rId9"/>
    <p:sldLayoutId id="2147483664" r:id="rId10"/>
    <p:sldLayoutId id="2147483663" r:id="rId11"/>
    <p:sldLayoutId id="2147483655" r:id="rId12"/>
    <p:sldLayoutId id="2147483666" r:id="rId13"/>
    <p:sldLayoutId id="2147483668" r:id="rId14"/>
    <p:sldLayoutId id="2147483670" r:id="rId15"/>
    <p:sldLayoutId id="2147483669" r:id="rId16"/>
    <p:sldLayoutId id="2147483671" r:id="rId17"/>
    <p:sldLayoutId id="2147483656" r:id="rId18"/>
    <p:sldLayoutId id="2147483657" r:id="rId19"/>
    <p:sldLayoutId id="2147483658" r:id="rId20"/>
    <p:sldLayoutId id="2147483659" r:id="rId21"/>
    <p:sldLayoutId id="2147483660" r:id="rId22"/>
    <p:sldLayoutId id="2147483661" r:id="rId2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jpeg"/><Relationship Id="rId17" Type="http://schemas.openxmlformats.org/officeDocument/2006/relationships/image" Target="../media/image23.png"/><Relationship Id="rId2" Type="http://schemas.openxmlformats.org/officeDocument/2006/relationships/notesSlide" Target="../notesSlides/notesSlide2.xml"/><Relationship Id="rId16"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e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jpeg"/><Relationship Id="rId9" Type="http://schemas.openxmlformats.org/officeDocument/2006/relationships/image" Target="../media/image15.png"/><Relationship Id="rId14" Type="http://schemas.openxmlformats.org/officeDocument/2006/relationships/image" Target="../media/image2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05F3FD5-63EE-4672-87EA-15E701E4EA1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104FDB0B-0178-4792-B882-BEB83CD4221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10970" y="601257"/>
            <a:ext cx="3387250" cy="3387250"/>
          </a:xfrm>
          <a:prstGeom prst="rect">
            <a:avLst/>
          </a:prstGeom>
        </p:spPr>
      </p:pic>
      <p:sp>
        <p:nvSpPr>
          <p:cNvPr id="10" name="TextBox 9">
            <a:extLst>
              <a:ext uri="{FF2B5EF4-FFF2-40B4-BE49-F238E27FC236}">
                <a16:creationId xmlns:a16="http://schemas.microsoft.com/office/drawing/2014/main" id="{2D16C97D-E1B4-4AF1-9210-31199B1B84AA}"/>
              </a:ext>
            </a:extLst>
          </p:cNvPr>
          <p:cNvSpPr txBox="1"/>
          <p:nvPr/>
        </p:nvSpPr>
        <p:spPr>
          <a:xfrm>
            <a:off x="4623516" y="572187"/>
            <a:ext cx="7334517" cy="4031873"/>
          </a:xfrm>
          <a:prstGeom prst="rect">
            <a:avLst/>
          </a:prstGeom>
          <a:noFill/>
        </p:spPr>
        <p:txBody>
          <a:bodyPr wrap="square" rtlCol="0">
            <a:spAutoFit/>
          </a:bodyPr>
          <a:lstStyle/>
          <a:p>
            <a:pPr algn="ctr"/>
            <a:r>
              <a:rPr lang="en-CA" sz="4000" dirty="0">
                <a:latin typeface="+mj-lt"/>
              </a:rPr>
              <a:t>Status of the McDonald Institute and role in the Canadian Astroparticle Physics Landscape</a:t>
            </a:r>
          </a:p>
          <a:p>
            <a:pPr algn="ctr"/>
            <a:endParaRPr lang="en-CA" sz="4000" dirty="0">
              <a:latin typeface="+mj-lt"/>
            </a:endParaRPr>
          </a:p>
          <a:p>
            <a:pPr algn="ctr"/>
            <a:r>
              <a:rPr lang="en-CA" sz="2800" dirty="0">
                <a:latin typeface="+mj-lt"/>
              </a:rPr>
              <a:t>IPP AGM Meeting at CAP</a:t>
            </a:r>
          </a:p>
          <a:p>
            <a:pPr algn="ctr"/>
            <a:r>
              <a:rPr lang="en-CA" sz="2800" dirty="0">
                <a:latin typeface="+mj-lt"/>
              </a:rPr>
              <a:t>June 23/2023</a:t>
            </a:r>
          </a:p>
        </p:txBody>
      </p:sp>
      <p:sp>
        <p:nvSpPr>
          <p:cNvPr id="11" name="TextBox 10">
            <a:extLst>
              <a:ext uri="{FF2B5EF4-FFF2-40B4-BE49-F238E27FC236}">
                <a16:creationId xmlns:a16="http://schemas.microsoft.com/office/drawing/2014/main" id="{A3905510-6394-4043-BEDF-5732DAD259F4}"/>
              </a:ext>
            </a:extLst>
          </p:cNvPr>
          <p:cNvSpPr txBox="1"/>
          <p:nvPr/>
        </p:nvSpPr>
        <p:spPr>
          <a:xfrm>
            <a:off x="6346479" y="5152333"/>
            <a:ext cx="5005409" cy="830997"/>
          </a:xfrm>
          <a:prstGeom prst="rect">
            <a:avLst/>
          </a:prstGeom>
          <a:noFill/>
        </p:spPr>
        <p:txBody>
          <a:bodyPr wrap="none" rtlCol="0">
            <a:spAutoFit/>
          </a:bodyPr>
          <a:lstStyle/>
          <a:p>
            <a:r>
              <a:rPr lang="en-CA" sz="2400" dirty="0"/>
              <a:t>By Tony Noble</a:t>
            </a:r>
          </a:p>
          <a:p>
            <a:r>
              <a:rPr lang="en-CA" sz="2400" dirty="0"/>
              <a:t>tony.noble@mcdonaldinstitute.ca</a:t>
            </a:r>
          </a:p>
        </p:txBody>
      </p:sp>
      <p:pic>
        <p:nvPicPr>
          <p:cNvPr id="15" name="Picture 14" descr="A picture containing food, drawing&#10;&#10;Description automatically generated">
            <a:extLst>
              <a:ext uri="{FF2B5EF4-FFF2-40B4-BE49-F238E27FC236}">
                <a16:creationId xmlns:a16="http://schemas.microsoft.com/office/drawing/2014/main" id="{8CDC4E8F-0A47-4213-8335-CE27577E0EC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6359" y="3864991"/>
            <a:ext cx="4974346" cy="1706883"/>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875FA7DE-5D15-404D-8475-AFB8903C464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36475" y="5270432"/>
            <a:ext cx="1726045" cy="986311"/>
          </a:xfrm>
          <a:prstGeom prst="rect">
            <a:avLst/>
          </a:prstGeom>
        </p:spPr>
      </p:pic>
    </p:spTree>
    <p:extLst>
      <p:ext uri="{BB962C8B-B14F-4D97-AF65-F5344CB8AC3E}">
        <p14:creationId xmlns:p14="http://schemas.microsoft.com/office/powerpoint/2010/main" val="2410200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63A9F1-8E71-46D7-8B1A-72AB479D6FDC}"/>
              </a:ext>
            </a:extLst>
          </p:cNvPr>
          <p:cNvSpPr txBox="1"/>
          <p:nvPr/>
        </p:nvSpPr>
        <p:spPr>
          <a:xfrm>
            <a:off x="397098" y="684859"/>
            <a:ext cx="11397803" cy="5786199"/>
          </a:xfrm>
          <a:prstGeom prst="rect">
            <a:avLst/>
          </a:prstGeom>
          <a:noFill/>
        </p:spPr>
        <p:txBody>
          <a:bodyPr wrap="square" rtlCol="0">
            <a:spAutoFit/>
          </a:bodyPr>
          <a:lstStyle/>
          <a:p>
            <a:r>
              <a:rPr lang="en-CA" dirty="0">
                <a:solidFill>
                  <a:srgbClr val="0000FF"/>
                </a:solidFill>
              </a:rPr>
              <a:t>The MI is also active in: </a:t>
            </a:r>
          </a:p>
          <a:p>
            <a:endParaRPr lang="en-CA" dirty="0">
              <a:solidFill>
                <a:srgbClr val="0000FF"/>
              </a:solidFill>
            </a:endParaRPr>
          </a:p>
          <a:p>
            <a:pPr marL="285750" indent="-285750">
              <a:spcAft>
                <a:spcPts val="1200"/>
              </a:spcAft>
              <a:buFont typeface="Arial" panose="020B0604020202020204" pitchFamily="34" charset="0"/>
              <a:buChar char="•"/>
            </a:pPr>
            <a:r>
              <a:rPr lang="en-CA" dirty="0"/>
              <a:t>Supporting implementation of best practices in EDII,  </a:t>
            </a:r>
            <a:r>
              <a:rPr lang="en-CA" dirty="0">
                <a:sym typeface="Wingdings" panose="05000000000000000000" pitchFamily="2" charset="2"/>
              </a:rPr>
              <a:t> new position: </a:t>
            </a:r>
            <a:r>
              <a:rPr lang="en-US" sz="1800" b="1" i="0" dirty="0">
                <a:solidFill>
                  <a:srgbClr val="002060"/>
                </a:solidFill>
                <a:effectLst/>
                <a:latin typeface="Arial" panose="020B0604020202020204" pitchFamily="34" charset="0"/>
              </a:rPr>
              <a:t>Manager for EDII Capacity Development. </a:t>
            </a:r>
            <a:r>
              <a:rPr lang="en-CA" sz="1800" i="0" dirty="0">
                <a:effectLst/>
                <a:sym typeface="Wingdings" panose="05000000000000000000" pitchFamily="2" charset="2"/>
              </a:rPr>
              <a:t>Available as a resource to the community (already working with PICO, </a:t>
            </a:r>
            <a:r>
              <a:rPr lang="en-CA" sz="1800" i="0" dirty="0" err="1">
                <a:effectLst/>
                <a:sym typeface="Wingdings" panose="05000000000000000000" pitchFamily="2" charset="2"/>
              </a:rPr>
              <a:t>nEXO</a:t>
            </a:r>
            <a:r>
              <a:rPr lang="en-CA" sz="1800" i="0" dirty="0">
                <a:effectLst/>
                <a:sym typeface="Wingdings" panose="05000000000000000000" pitchFamily="2" charset="2"/>
              </a:rPr>
              <a:t>, …)</a:t>
            </a:r>
            <a:endParaRPr lang="en-CA" dirty="0"/>
          </a:p>
          <a:p>
            <a:pPr marL="285750" indent="-285750">
              <a:spcAft>
                <a:spcPts val="1200"/>
              </a:spcAft>
              <a:buFont typeface="Arial" panose="020B0604020202020204" pitchFamily="34" charset="0"/>
              <a:buChar char="•"/>
            </a:pPr>
            <a:r>
              <a:rPr lang="en-CA" dirty="0"/>
              <a:t>HPQ training, (Professional development courses open to everybody)</a:t>
            </a:r>
          </a:p>
          <a:p>
            <a:pPr marL="285750" indent="-285750">
              <a:spcAft>
                <a:spcPts val="1200"/>
              </a:spcAft>
              <a:buFont typeface="Arial" panose="020B0604020202020204" pitchFamily="34" charset="0"/>
              <a:buChar char="•"/>
            </a:pPr>
            <a:r>
              <a:rPr lang="en-CA" dirty="0"/>
              <a:t>Visiting scientist/HQP exchanges, </a:t>
            </a:r>
          </a:p>
          <a:p>
            <a:pPr marL="285750" indent="-285750">
              <a:spcAft>
                <a:spcPts val="1200"/>
              </a:spcAft>
              <a:buFont typeface="Arial" panose="020B0604020202020204" pitchFamily="34" charset="0"/>
              <a:buChar char="•"/>
            </a:pPr>
            <a:r>
              <a:rPr lang="en-CA" dirty="0"/>
              <a:t>supporting recruitment and retention, </a:t>
            </a:r>
          </a:p>
          <a:p>
            <a:pPr marL="285750" indent="-285750">
              <a:spcAft>
                <a:spcPts val="1200"/>
              </a:spcAft>
              <a:buFont typeface="Arial" panose="020B0604020202020204" pitchFamily="34" charset="0"/>
              <a:buChar char="•"/>
            </a:pPr>
            <a:r>
              <a:rPr lang="en-CA" dirty="0"/>
              <a:t>fostering collaborative research and cross disciplinary research. </a:t>
            </a:r>
          </a:p>
          <a:p>
            <a:pPr marL="285750" indent="-285750">
              <a:spcAft>
                <a:spcPts val="1200"/>
              </a:spcAft>
              <a:buFont typeface="Arial" panose="020B0604020202020204" pitchFamily="34" charset="0"/>
              <a:buChar char="•"/>
            </a:pPr>
            <a:r>
              <a:rPr lang="en-CA" dirty="0"/>
              <a:t>MI also provides seed funding for new “high risk high gain” research initiatives. </a:t>
            </a:r>
          </a:p>
          <a:p>
            <a:pPr marL="285750" indent="-285750">
              <a:spcAft>
                <a:spcPts val="1200"/>
              </a:spcAft>
              <a:buFont typeface="Arial" panose="020B0604020202020204" pitchFamily="34" charset="0"/>
              <a:buChar char="•"/>
            </a:pPr>
            <a:r>
              <a:rPr lang="en-CA" dirty="0"/>
              <a:t>Education (2 summer schools CAPSS and GRIDS), </a:t>
            </a:r>
          </a:p>
          <a:p>
            <a:pPr marL="285750" indent="-285750">
              <a:spcAft>
                <a:spcPts val="1200"/>
              </a:spcAft>
              <a:buFont typeface="Arial" panose="020B0604020202020204" pitchFamily="34" charset="0"/>
              <a:buChar char="•"/>
            </a:pPr>
            <a:r>
              <a:rPr lang="en-CA" dirty="0"/>
              <a:t>Outreach (school curriculum, lecture series, camps, visitor centre, …)</a:t>
            </a:r>
          </a:p>
          <a:p>
            <a:pPr marL="285750" indent="-285750">
              <a:spcAft>
                <a:spcPts val="1200"/>
              </a:spcAft>
              <a:buFont typeface="Arial" panose="020B0604020202020204" pitchFamily="34" charset="0"/>
              <a:buChar char="•"/>
            </a:pPr>
            <a:r>
              <a:rPr lang="en-CA" dirty="0"/>
              <a:t>Innovation/knowledge translation </a:t>
            </a:r>
          </a:p>
          <a:p>
            <a:pPr marL="285750" indent="-285750">
              <a:spcAft>
                <a:spcPts val="1200"/>
              </a:spcAft>
              <a:buFont typeface="Arial" panose="020B0604020202020204" pitchFamily="34" charset="0"/>
              <a:buChar char="•"/>
            </a:pPr>
            <a:endParaRPr lang="en-CA" dirty="0">
              <a:solidFill>
                <a:srgbClr val="0000FF"/>
              </a:solidFill>
            </a:endParaRPr>
          </a:p>
          <a:p>
            <a:pPr algn="ctr">
              <a:spcAft>
                <a:spcPts val="1200"/>
              </a:spcAft>
            </a:pPr>
            <a:r>
              <a:rPr lang="en-CA" dirty="0">
                <a:solidFill>
                  <a:srgbClr val="0000FF"/>
                </a:solidFill>
              </a:rPr>
              <a:t>We try to provide the “complete package” in support of all necessary ingredients for big science campaigns on behalf of the research community.</a:t>
            </a:r>
          </a:p>
        </p:txBody>
      </p:sp>
    </p:spTree>
    <p:extLst>
      <p:ext uri="{BB962C8B-B14F-4D97-AF65-F5344CB8AC3E}">
        <p14:creationId xmlns:p14="http://schemas.microsoft.com/office/powerpoint/2010/main" val="2104812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63A9F1-8E71-46D7-8B1A-72AB479D6FDC}"/>
              </a:ext>
            </a:extLst>
          </p:cNvPr>
          <p:cNvSpPr txBox="1"/>
          <p:nvPr/>
        </p:nvSpPr>
        <p:spPr>
          <a:xfrm>
            <a:off x="333462" y="699800"/>
            <a:ext cx="11397803" cy="5632311"/>
          </a:xfrm>
          <a:prstGeom prst="rect">
            <a:avLst/>
          </a:prstGeom>
          <a:noFill/>
        </p:spPr>
        <p:txBody>
          <a:bodyPr wrap="square" rtlCol="0">
            <a:spAutoFit/>
          </a:bodyPr>
          <a:lstStyle/>
          <a:p>
            <a:pPr algn="ctr"/>
            <a:r>
              <a:rPr lang="en-CA" b="1" dirty="0"/>
              <a:t>Summary thoughts on current CFREF:</a:t>
            </a:r>
          </a:p>
          <a:p>
            <a:endParaRPr lang="en-CA" dirty="0"/>
          </a:p>
          <a:p>
            <a:pPr marL="285750" indent="-285750">
              <a:buFont typeface="Arial" panose="020B0604020202020204" pitchFamily="34" charset="0"/>
              <a:buChar char="•"/>
            </a:pPr>
            <a:r>
              <a:rPr lang="en-CA" dirty="0"/>
              <a:t>The McDonald Institute plays a very important role in the SAP ecosystem, with a mandate to connect and support astroparticle physics research.</a:t>
            </a:r>
          </a:p>
          <a:p>
            <a:endParaRPr lang="en-CA" dirty="0"/>
          </a:p>
          <a:p>
            <a:endParaRPr lang="en-CA" dirty="0"/>
          </a:p>
          <a:p>
            <a:pPr marL="285750" indent="-285750">
              <a:buFont typeface="Arial" panose="020B0604020202020204" pitchFamily="34" charset="0"/>
              <a:buChar char="•"/>
            </a:pPr>
            <a:r>
              <a:rPr lang="en-CA" dirty="0"/>
              <a:t>Whereas SNOLAB is funded to support the infrastructure, and integration of international projects into the lab, the McDonald Institute is providing support for the initial development and science delivery, primarily at the Universities.</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The Institute also provides the community with professional and administrative support with expertise in education/outreach, communications, </a:t>
            </a:r>
            <a:r>
              <a:rPr lang="en-CA" dirty="0" err="1"/>
              <a:t>hqp</a:t>
            </a:r>
            <a:r>
              <a:rPr lang="en-CA" dirty="0"/>
              <a:t> recruitment, retention and training, EDII best practices </a:t>
            </a:r>
            <a:r>
              <a:rPr lang="en-CA" dirty="0" err="1"/>
              <a:t>etc</a:t>
            </a:r>
            <a:r>
              <a:rPr lang="en-CA" dirty="0"/>
              <a:t> …. All important aspects of big science that are difficult to include at the individual project level.</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The intellectual capacity within Canada is being partially sustained at the Universities as they assume full responsibility for the faculty members. </a:t>
            </a:r>
          </a:p>
          <a:p>
            <a:pPr marL="285750" indent="-285750">
              <a:buFont typeface="Arial" panose="020B0604020202020204" pitchFamily="34" charset="0"/>
              <a:buChar char="•"/>
            </a:pPr>
            <a:endParaRPr lang="en-CA" dirty="0"/>
          </a:p>
          <a:p>
            <a:endParaRPr lang="en-CA" dirty="0"/>
          </a:p>
        </p:txBody>
      </p:sp>
    </p:spTree>
    <p:extLst>
      <p:ext uri="{BB962C8B-B14F-4D97-AF65-F5344CB8AC3E}">
        <p14:creationId xmlns:p14="http://schemas.microsoft.com/office/powerpoint/2010/main" val="2895463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304077" y="851567"/>
            <a:ext cx="11698917" cy="4924425"/>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CA" sz="2400" dirty="0">
                <a:solidFill>
                  <a:srgbClr val="333333"/>
                </a:solidFill>
                <a:latin typeface="Times New Roman" panose="02020603050405020304" pitchFamily="18" charset="0"/>
                <a:cs typeface="Times New Roman" panose="02020603050405020304" pitchFamily="18" charset="0"/>
              </a:rPr>
              <a:t>Our CFREF proposal was recommended, but not funded.</a:t>
            </a:r>
          </a:p>
          <a:p>
            <a:pPr marL="800100" lvl="1"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It made it all the way through to the final round, and even though it got great scores, and was recommended for funding, it was not funded. It appears that the last lens applied was the commercialization lens, and this was not our focus.</a:t>
            </a:r>
          </a:p>
          <a:p>
            <a:pPr marL="800100" lvl="1"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The main focus of the CFREF application was for the engineering and technical resources required at the Universities to enable Canadian Scientists to take significant leadership roles on major international projects, benefiting from facilities like SNOLAB and ONC. Like a very large, pan-Canadian MRS</a:t>
            </a:r>
          </a:p>
          <a:p>
            <a:pPr marL="800100" lvl="1"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Plus a lot of other features, and a broadening of the scientific scope</a:t>
            </a:r>
          </a:p>
          <a:p>
            <a:pPr marL="342900" indent="-342900">
              <a:spcAft>
                <a:spcPts val="600"/>
              </a:spcAft>
              <a:buFont typeface="Arial" panose="020B0604020202020204" pitchFamily="34" charset="0"/>
              <a:buChar char="•"/>
            </a:pPr>
            <a:endParaRPr lang="en-CA" sz="2400" dirty="0">
              <a:solidFill>
                <a:srgbClr val="333333"/>
              </a:solidFill>
              <a:latin typeface="Times New Roman" panose="02020603050405020304" pitchFamily="18" charset="0"/>
              <a:cs typeface="Times New Roman" panose="02020603050405020304" pitchFamily="18" charset="0"/>
            </a:endParaRPr>
          </a:p>
          <a:p>
            <a:pPr marL="342900" indent="-342900">
              <a:spcAft>
                <a:spcPts val="600"/>
              </a:spcAft>
              <a:buFont typeface="Arial" panose="020B0604020202020204" pitchFamily="34" charset="0"/>
              <a:buChar char="•"/>
            </a:pPr>
            <a:r>
              <a:rPr lang="en-CA" sz="2400" dirty="0">
                <a:solidFill>
                  <a:srgbClr val="333333"/>
                </a:solidFill>
                <a:latin typeface="Times New Roman" panose="02020603050405020304" pitchFamily="18" charset="0"/>
                <a:cs typeface="Times New Roman" panose="02020603050405020304" pitchFamily="18" charset="0"/>
              </a:rPr>
              <a:t>We are now working with government to see if there is another way of funding this outside of CFREF (not a good fit), MSI (we were deemed a thematic institute and hence ineligible), NSERC (we are too big),….</a:t>
            </a:r>
          </a:p>
          <a:p>
            <a:pPr marL="342900" indent="-342900">
              <a:buFont typeface="Arial" panose="020B0604020202020204" pitchFamily="34" charset="0"/>
              <a:buChar char="•"/>
            </a:pPr>
            <a:endParaRPr lang="en-CA" sz="2400" dirty="0"/>
          </a:p>
        </p:txBody>
      </p:sp>
      <p:sp>
        <p:nvSpPr>
          <p:cNvPr id="2" name="TextBox 1">
            <a:extLst>
              <a:ext uri="{FF2B5EF4-FFF2-40B4-BE49-F238E27FC236}">
                <a16:creationId xmlns:a16="http://schemas.microsoft.com/office/drawing/2014/main" id="{950AF82D-5133-E7A6-C267-25DDCD4C5164}"/>
              </a:ext>
            </a:extLst>
          </p:cNvPr>
          <p:cNvSpPr txBox="1"/>
          <p:nvPr/>
        </p:nvSpPr>
        <p:spPr>
          <a:xfrm>
            <a:off x="5150223" y="254658"/>
            <a:ext cx="5833648" cy="523220"/>
          </a:xfrm>
          <a:prstGeom prst="rect">
            <a:avLst/>
          </a:prstGeom>
          <a:noFill/>
        </p:spPr>
        <p:txBody>
          <a:bodyPr wrap="none" rtlCol="0">
            <a:spAutoFit/>
          </a:bodyPr>
          <a:lstStyle/>
          <a:p>
            <a:r>
              <a:rPr lang="en-CA" sz="2800" dirty="0">
                <a:solidFill>
                  <a:srgbClr val="0000FF"/>
                </a:solidFill>
              </a:rPr>
              <a:t>Sustaining the McDonald Institute</a:t>
            </a:r>
          </a:p>
        </p:txBody>
      </p:sp>
    </p:spTree>
    <p:extLst>
      <p:ext uri="{BB962C8B-B14F-4D97-AF65-F5344CB8AC3E}">
        <p14:creationId xmlns:p14="http://schemas.microsoft.com/office/powerpoint/2010/main" val="25957211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321247" y="872898"/>
            <a:ext cx="11701125" cy="5801588"/>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The government has been very open, helpful and supportive. Encouraging.</a:t>
            </a:r>
          </a:p>
          <a:p>
            <a:pPr marL="342900" indent="-342900">
              <a:spcAft>
                <a:spcPts val="600"/>
              </a:spcAft>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a:p>
            <a:pPr marL="342900" indent="-342900">
              <a:spcAft>
                <a:spcPts val="600"/>
              </a:spcAft>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They have recognized there is a gap, and are willing to work with us to try to find a solution. </a:t>
            </a:r>
          </a:p>
          <a:p>
            <a:pPr marL="342900" indent="-342900">
              <a:spcAft>
                <a:spcPts val="600"/>
              </a:spcAft>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a:p>
            <a:pPr marL="342900" indent="-342900">
              <a:spcAft>
                <a:spcPts val="600"/>
              </a:spcAft>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We have met with ISED, Minister Champagne’s office, PMO, finance, Canada’s Chief Scientist, the presidents of NSERC, CFI, TIPS (CFREF), plus MPs in Kingston and Sudbury.</a:t>
            </a:r>
          </a:p>
          <a:p>
            <a:pPr marL="342900" indent="-342900">
              <a:spcAft>
                <a:spcPts val="600"/>
              </a:spcAft>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a:p>
            <a:pPr marL="342900" indent="-342900">
              <a:spcAft>
                <a:spcPts val="600"/>
              </a:spcAft>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The long term solution might be through the MRFF (Major Research Facilities Framework).</a:t>
            </a:r>
          </a:p>
          <a:p>
            <a:pPr marL="800100" lvl="1"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There was some hope this might have been tabled in Parliament in June, but that didn’t happen. It will take time to get it defined and approved, then operationalized, then competitions launched. This is too far into the future.</a:t>
            </a:r>
          </a:p>
        </p:txBody>
      </p:sp>
      <p:sp>
        <p:nvSpPr>
          <p:cNvPr id="6" name="TextBox 5">
            <a:extLst>
              <a:ext uri="{FF2B5EF4-FFF2-40B4-BE49-F238E27FC236}">
                <a16:creationId xmlns:a16="http://schemas.microsoft.com/office/drawing/2014/main" id="{FE6ED51D-C6B3-DDF0-5EFB-69E20DFBD0F0}"/>
              </a:ext>
            </a:extLst>
          </p:cNvPr>
          <p:cNvSpPr txBox="1"/>
          <p:nvPr/>
        </p:nvSpPr>
        <p:spPr>
          <a:xfrm>
            <a:off x="6294175" y="161754"/>
            <a:ext cx="3104862" cy="461665"/>
          </a:xfrm>
          <a:prstGeom prst="rect">
            <a:avLst/>
          </a:prstGeom>
          <a:noFill/>
        </p:spPr>
        <p:txBody>
          <a:bodyPr wrap="square">
            <a:spAutoFit/>
          </a:bodyPr>
          <a:lstStyle/>
          <a:p>
            <a:r>
              <a:rPr lang="en-CA" sz="2400" dirty="0">
                <a:solidFill>
                  <a:srgbClr val="0000FF"/>
                </a:solidFill>
                <a:latin typeface="Open Sans" panose="020B0606030504020204"/>
              </a:rPr>
              <a:t>“Process”</a:t>
            </a:r>
          </a:p>
        </p:txBody>
      </p:sp>
    </p:spTree>
    <p:extLst>
      <p:ext uri="{BB962C8B-B14F-4D97-AF65-F5344CB8AC3E}">
        <p14:creationId xmlns:p14="http://schemas.microsoft.com/office/powerpoint/2010/main" val="82636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321247" y="872898"/>
            <a:ext cx="11701125" cy="5432256"/>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The government has been willing to work with us on what might be bridging funding. Reduced in scope and duration to </a:t>
            </a:r>
            <a:r>
              <a:rPr lang="en-CA" sz="2400" b="1" dirty="0">
                <a:latin typeface="Times New Roman" panose="02020603050405020304" pitchFamily="18" charset="0"/>
                <a:cs typeface="Times New Roman" panose="02020603050405020304" pitchFamily="18" charset="0"/>
              </a:rPr>
              <a:t>60M$ over 5 years</a:t>
            </a:r>
            <a:r>
              <a:rPr lang="en-CA" sz="2400" dirty="0">
                <a:latin typeface="Times New Roman" panose="02020603050405020304" pitchFamily="18" charset="0"/>
                <a:cs typeface="Times New Roman" panose="02020603050405020304" pitchFamily="18" charset="0"/>
              </a:rPr>
              <a:t>.</a:t>
            </a:r>
          </a:p>
          <a:p>
            <a:pPr marL="342900" indent="-342900">
              <a:spcAft>
                <a:spcPts val="600"/>
              </a:spcAft>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a:p>
            <a:pPr marL="342900" indent="-342900">
              <a:spcAft>
                <a:spcPts val="600"/>
              </a:spcAft>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They had suggested we get a full proposal (something Finance could assess) by “The end of June before parliament rises”. </a:t>
            </a:r>
          </a:p>
          <a:p>
            <a:pPr marL="800100" lvl="1"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We </a:t>
            </a:r>
            <a:r>
              <a:rPr lang="en-CA" sz="2000" b="1" dirty="0">
                <a:latin typeface="Times New Roman" panose="02020603050405020304" pitchFamily="18" charset="0"/>
                <a:cs typeface="Times New Roman" panose="02020603050405020304" pitchFamily="18" charset="0"/>
              </a:rPr>
              <a:t>were</a:t>
            </a:r>
            <a:r>
              <a:rPr lang="en-CA" sz="2000" dirty="0">
                <a:latin typeface="Times New Roman" panose="02020603050405020304" pitchFamily="18" charset="0"/>
                <a:cs typeface="Times New Roman" panose="02020603050405020304" pitchFamily="18" charset="0"/>
              </a:rPr>
              <a:t> aiming for a submission by Friday June 23</a:t>
            </a:r>
            <a:r>
              <a:rPr lang="en-CA" sz="2000" baseline="30000" dirty="0">
                <a:latin typeface="Times New Roman" panose="02020603050405020304" pitchFamily="18" charset="0"/>
                <a:cs typeface="Times New Roman" panose="02020603050405020304" pitchFamily="18" charset="0"/>
              </a:rPr>
              <a:t>rd</a:t>
            </a:r>
            <a:r>
              <a:rPr lang="en-CA" sz="2000" dirty="0">
                <a:latin typeface="Times New Roman" panose="02020603050405020304" pitchFamily="18" charset="0"/>
                <a:cs typeface="Times New Roman" panose="02020603050405020304" pitchFamily="18" charset="0"/>
              </a:rPr>
              <a:t>, which would allow some time in Ottawa selling the proposal.</a:t>
            </a:r>
          </a:p>
          <a:p>
            <a:pPr marL="800100" lvl="1"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However, parliament rose early (Wednesday this week), and also ISED policy advisors suggested the end of summer would be better. This may still allow us to get something into the fall economic update (mini budget), although the full budget in March seems more likely to me.</a:t>
            </a:r>
          </a:p>
          <a:p>
            <a:pPr marL="800100" lvl="1"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The risk with any delay would be a possible change in Government and hence policy. </a:t>
            </a:r>
          </a:p>
          <a:p>
            <a:pPr marL="342900" indent="-342900">
              <a:spcAft>
                <a:spcPts val="600"/>
              </a:spcAft>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a:p>
            <a:pPr marL="342900" indent="-342900">
              <a:spcAft>
                <a:spcPts val="600"/>
              </a:spcAft>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We will rethink our strategy early next week but won’t be submitting anything immediately. </a:t>
            </a:r>
          </a:p>
        </p:txBody>
      </p:sp>
      <p:sp>
        <p:nvSpPr>
          <p:cNvPr id="6" name="TextBox 5">
            <a:extLst>
              <a:ext uri="{FF2B5EF4-FFF2-40B4-BE49-F238E27FC236}">
                <a16:creationId xmlns:a16="http://schemas.microsoft.com/office/drawing/2014/main" id="{FE6ED51D-C6B3-DDF0-5EFB-69E20DFBD0F0}"/>
              </a:ext>
            </a:extLst>
          </p:cNvPr>
          <p:cNvSpPr txBox="1"/>
          <p:nvPr/>
        </p:nvSpPr>
        <p:spPr>
          <a:xfrm>
            <a:off x="5218044" y="209005"/>
            <a:ext cx="5294567" cy="461665"/>
          </a:xfrm>
          <a:prstGeom prst="rect">
            <a:avLst/>
          </a:prstGeom>
          <a:noFill/>
        </p:spPr>
        <p:txBody>
          <a:bodyPr wrap="square">
            <a:spAutoFit/>
          </a:bodyPr>
          <a:lstStyle/>
          <a:p>
            <a:r>
              <a:rPr lang="en-CA" sz="2400" dirty="0">
                <a:solidFill>
                  <a:srgbClr val="0000FF"/>
                </a:solidFill>
                <a:latin typeface="Open Sans" panose="020B0606030504020204"/>
              </a:rPr>
              <a:t>Today’s Outlook</a:t>
            </a:r>
          </a:p>
        </p:txBody>
      </p:sp>
    </p:spTree>
    <p:extLst>
      <p:ext uri="{BB962C8B-B14F-4D97-AF65-F5344CB8AC3E}">
        <p14:creationId xmlns:p14="http://schemas.microsoft.com/office/powerpoint/2010/main" val="38492759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337695" y="1274790"/>
            <a:ext cx="11698917" cy="830997"/>
          </a:xfrm>
          <a:prstGeom prst="rect">
            <a:avLst/>
          </a:prstGeom>
          <a:noFill/>
        </p:spPr>
        <p:txBody>
          <a:bodyPr wrap="square">
            <a:spAutoFit/>
          </a:bodyPr>
          <a:lstStyle/>
          <a:p>
            <a:r>
              <a:rPr lang="en-CA" sz="2400" dirty="0">
                <a:solidFill>
                  <a:srgbClr val="333333"/>
                </a:solidFill>
                <a:latin typeface="Open Sans" panose="020B0606030504020204"/>
              </a:rPr>
              <a:t>Universities and Institutions expressing an interest in partnering with Queen’s and contributing to this new CFREF initiative included:</a:t>
            </a:r>
          </a:p>
        </p:txBody>
      </p:sp>
      <p:sp>
        <p:nvSpPr>
          <p:cNvPr id="5" name="TextBox 4">
            <a:extLst>
              <a:ext uri="{FF2B5EF4-FFF2-40B4-BE49-F238E27FC236}">
                <a16:creationId xmlns:a16="http://schemas.microsoft.com/office/drawing/2014/main" id="{1B0F6DAE-7EF0-9E1C-C2C9-3EE022F8CAB4}"/>
              </a:ext>
            </a:extLst>
          </p:cNvPr>
          <p:cNvSpPr txBox="1"/>
          <p:nvPr/>
        </p:nvSpPr>
        <p:spPr>
          <a:xfrm>
            <a:off x="493083" y="1978520"/>
            <a:ext cx="3359499" cy="4154984"/>
          </a:xfrm>
          <a:prstGeom prst="rect">
            <a:avLst/>
          </a:prstGeom>
          <a:noFill/>
        </p:spPr>
        <p:txBody>
          <a:bodyPr wrap="square">
            <a:spAutoFit/>
          </a:bodyPr>
          <a:lstStyle/>
          <a:p>
            <a:endParaRPr lang="en-CA" sz="2400" dirty="0">
              <a:solidFill>
                <a:srgbClr val="333333"/>
              </a:solidFill>
              <a:latin typeface="Open Sans" panose="020B0606030504020204"/>
            </a:endParaRPr>
          </a:p>
          <a:p>
            <a:pPr marL="342900" indent="-342900">
              <a:buFont typeface="Arial" panose="020B0604020202020204" pitchFamily="34" charset="0"/>
              <a:buChar char="•"/>
            </a:pPr>
            <a:r>
              <a:rPr lang="en-CA" sz="2400" dirty="0">
                <a:solidFill>
                  <a:srgbClr val="333333"/>
                </a:solidFill>
                <a:latin typeface="Open Sans" panose="020B0606030504020204"/>
              </a:rPr>
              <a:t>Queen’s</a:t>
            </a:r>
          </a:p>
          <a:p>
            <a:pPr marL="342900" indent="-342900">
              <a:buFont typeface="Arial" panose="020B0604020202020204" pitchFamily="34" charset="0"/>
              <a:buChar char="•"/>
            </a:pPr>
            <a:r>
              <a:rPr lang="en-CA" sz="2400" dirty="0">
                <a:solidFill>
                  <a:srgbClr val="333333"/>
                </a:solidFill>
                <a:latin typeface="Open Sans" panose="020B0606030504020204"/>
              </a:rPr>
              <a:t>Alberta</a:t>
            </a:r>
          </a:p>
          <a:p>
            <a:pPr marL="342900" indent="-342900">
              <a:buFont typeface="Arial" panose="020B0604020202020204" pitchFamily="34" charset="0"/>
              <a:buChar char="•"/>
            </a:pPr>
            <a:r>
              <a:rPr lang="en-CA" sz="2400" dirty="0">
                <a:solidFill>
                  <a:srgbClr val="333333"/>
                </a:solidFill>
                <a:latin typeface="Open Sans" panose="020B0606030504020204"/>
              </a:rPr>
              <a:t>UBC</a:t>
            </a:r>
          </a:p>
          <a:p>
            <a:pPr marL="342900" indent="-342900">
              <a:buFont typeface="Arial" panose="020B0604020202020204" pitchFamily="34" charset="0"/>
              <a:buChar char="•"/>
            </a:pPr>
            <a:r>
              <a:rPr lang="en-CA" sz="2400" dirty="0">
                <a:solidFill>
                  <a:srgbClr val="333333"/>
                </a:solidFill>
                <a:latin typeface="Open Sans" panose="020B0606030504020204"/>
              </a:rPr>
              <a:t>Carleton</a:t>
            </a:r>
          </a:p>
          <a:p>
            <a:pPr marL="342900" indent="-342900">
              <a:buFont typeface="Arial" panose="020B0604020202020204" pitchFamily="34" charset="0"/>
              <a:buChar char="•"/>
            </a:pPr>
            <a:r>
              <a:rPr lang="en-CA" sz="2400" dirty="0">
                <a:solidFill>
                  <a:srgbClr val="333333"/>
                </a:solidFill>
                <a:latin typeface="Open Sans" panose="020B0606030504020204"/>
              </a:rPr>
              <a:t>McGill</a:t>
            </a:r>
          </a:p>
          <a:p>
            <a:pPr marL="342900" indent="-342900">
              <a:buFont typeface="Arial" panose="020B0604020202020204" pitchFamily="34" charset="0"/>
              <a:buChar char="•"/>
            </a:pPr>
            <a:r>
              <a:rPr lang="en-CA" sz="2400" dirty="0">
                <a:solidFill>
                  <a:srgbClr val="333333"/>
                </a:solidFill>
                <a:latin typeface="Open Sans" panose="020B0606030504020204"/>
              </a:rPr>
              <a:t>Montreal</a:t>
            </a:r>
          </a:p>
          <a:p>
            <a:pPr marL="342900" indent="-342900">
              <a:buFont typeface="Arial" panose="020B0604020202020204" pitchFamily="34" charset="0"/>
              <a:buChar char="•"/>
            </a:pPr>
            <a:r>
              <a:rPr lang="en-CA" sz="2400" dirty="0">
                <a:solidFill>
                  <a:srgbClr val="333333"/>
                </a:solidFill>
                <a:highlight>
                  <a:srgbClr val="FFFF00"/>
                </a:highlight>
                <a:latin typeface="Open Sans" panose="020B0606030504020204"/>
              </a:rPr>
              <a:t>Sherbrooke</a:t>
            </a:r>
          </a:p>
          <a:p>
            <a:pPr marL="342900" indent="-342900">
              <a:buFont typeface="Arial" panose="020B0604020202020204" pitchFamily="34" charset="0"/>
              <a:buChar char="•"/>
            </a:pPr>
            <a:r>
              <a:rPr lang="en-CA" sz="2400" dirty="0">
                <a:solidFill>
                  <a:srgbClr val="333333"/>
                </a:solidFill>
                <a:highlight>
                  <a:srgbClr val="FFFF00"/>
                </a:highlight>
                <a:latin typeface="Open Sans" panose="020B0606030504020204"/>
              </a:rPr>
              <a:t>Simon Fraser</a:t>
            </a:r>
          </a:p>
          <a:p>
            <a:pPr marL="342900" indent="-342900">
              <a:buFont typeface="Arial" panose="020B0604020202020204" pitchFamily="34" charset="0"/>
              <a:buChar char="•"/>
            </a:pPr>
            <a:r>
              <a:rPr lang="en-CA" sz="2400" dirty="0">
                <a:solidFill>
                  <a:srgbClr val="333333"/>
                </a:solidFill>
                <a:latin typeface="Open Sans" panose="020B0606030504020204"/>
              </a:rPr>
              <a:t>Toronto</a:t>
            </a:r>
          </a:p>
          <a:p>
            <a:pPr marL="342900" indent="-342900">
              <a:buFont typeface="Arial" panose="020B0604020202020204" pitchFamily="34" charset="0"/>
              <a:buChar char="•"/>
            </a:pPr>
            <a:r>
              <a:rPr lang="en-CA" sz="2400" dirty="0">
                <a:highlight>
                  <a:srgbClr val="FFFF00"/>
                </a:highlight>
              </a:rPr>
              <a:t>Victoria</a:t>
            </a:r>
          </a:p>
        </p:txBody>
      </p:sp>
      <p:sp>
        <p:nvSpPr>
          <p:cNvPr id="6" name="TextBox 5">
            <a:extLst>
              <a:ext uri="{FF2B5EF4-FFF2-40B4-BE49-F238E27FC236}">
                <a16:creationId xmlns:a16="http://schemas.microsoft.com/office/drawing/2014/main" id="{D2C8FD0B-C5D3-6F64-0BD5-DB9CC82C79D6}"/>
              </a:ext>
            </a:extLst>
          </p:cNvPr>
          <p:cNvSpPr txBox="1"/>
          <p:nvPr/>
        </p:nvSpPr>
        <p:spPr>
          <a:xfrm>
            <a:off x="4867859" y="1978520"/>
            <a:ext cx="3359499" cy="2677656"/>
          </a:xfrm>
          <a:prstGeom prst="rect">
            <a:avLst/>
          </a:prstGeom>
          <a:noFill/>
        </p:spPr>
        <p:txBody>
          <a:bodyPr wrap="square">
            <a:spAutoFit/>
          </a:bodyPr>
          <a:lstStyle/>
          <a:p>
            <a:endParaRPr lang="en-CA" sz="2400" dirty="0">
              <a:solidFill>
                <a:srgbClr val="333333"/>
              </a:solidFill>
              <a:latin typeface="Open Sans" panose="020B0606030504020204"/>
            </a:endParaRPr>
          </a:p>
          <a:p>
            <a:pPr marL="342900" indent="-342900">
              <a:buFont typeface="Arial" panose="020B0604020202020204" pitchFamily="34" charset="0"/>
              <a:buChar char="•"/>
            </a:pPr>
            <a:r>
              <a:rPr lang="en-CA" sz="2400" dirty="0">
                <a:solidFill>
                  <a:srgbClr val="333333"/>
                </a:solidFill>
                <a:latin typeface="Open Sans" panose="020B0606030504020204"/>
              </a:rPr>
              <a:t>CIFAR</a:t>
            </a:r>
          </a:p>
          <a:p>
            <a:pPr marL="342900" indent="-342900">
              <a:buFont typeface="Arial" panose="020B0604020202020204" pitchFamily="34" charset="0"/>
              <a:buChar char="•"/>
            </a:pPr>
            <a:r>
              <a:rPr lang="en-CA" sz="2400" dirty="0">
                <a:solidFill>
                  <a:srgbClr val="333333"/>
                </a:solidFill>
                <a:highlight>
                  <a:srgbClr val="FFFF00"/>
                </a:highlight>
                <a:latin typeface="Open Sans" panose="020B0606030504020204"/>
              </a:rPr>
              <a:t>CITA</a:t>
            </a:r>
          </a:p>
          <a:p>
            <a:pPr marL="342900" indent="-342900">
              <a:buFont typeface="Arial" panose="020B0604020202020204" pitchFamily="34" charset="0"/>
              <a:buChar char="•"/>
            </a:pPr>
            <a:r>
              <a:rPr lang="en-CA" sz="2400" dirty="0">
                <a:solidFill>
                  <a:srgbClr val="333333"/>
                </a:solidFill>
                <a:latin typeface="Open Sans" panose="020B0606030504020204"/>
              </a:rPr>
              <a:t>IPP</a:t>
            </a:r>
          </a:p>
          <a:p>
            <a:pPr marL="342900" indent="-342900">
              <a:buFont typeface="Arial" panose="020B0604020202020204" pitchFamily="34" charset="0"/>
              <a:buChar char="•"/>
            </a:pPr>
            <a:r>
              <a:rPr lang="en-CA" sz="2400" dirty="0">
                <a:solidFill>
                  <a:srgbClr val="333333"/>
                </a:solidFill>
                <a:latin typeface="Open Sans" panose="020B0606030504020204"/>
              </a:rPr>
              <a:t>PI</a:t>
            </a:r>
          </a:p>
          <a:p>
            <a:pPr marL="342900" indent="-342900">
              <a:buFont typeface="Arial" panose="020B0604020202020204" pitchFamily="34" charset="0"/>
              <a:buChar char="•"/>
            </a:pPr>
            <a:r>
              <a:rPr lang="en-CA" sz="2400" dirty="0">
                <a:solidFill>
                  <a:srgbClr val="333333"/>
                </a:solidFill>
                <a:latin typeface="Open Sans" panose="020B0606030504020204"/>
              </a:rPr>
              <a:t>SNOLAB</a:t>
            </a:r>
          </a:p>
          <a:p>
            <a:pPr marL="342900" indent="-342900">
              <a:buFont typeface="Arial" panose="020B0604020202020204" pitchFamily="34" charset="0"/>
              <a:buChar char="•"/>
            </a:pPr>
            <a:r>
              <a:rPr lang="en-CA" sz="2400" dirty="0">
                <a:solidFill>
                  <a:srgbClr val="333333"/>
                </a:solidFill>
                <a:latin typeface="Open Sans" panose="020B0606030504020204"/>
              </a:rPr>
              <a:t>TRIUMF</a:t>
            </a:r>
          </a:p>
        </p:txBody>
      </p:sp>
      <p:sp>
        <p:nvSpPr>
          <p:cNvPr id="3" name="TextBox 2">
            <a:extLst>
              <a:ext uri="{FF2B5EF4-FFF2-40B4-BE49-F238E27FC236}">
                <a16:creationId xmlns:a16="http://schemas.microsoft.com/office/drawing/2014/main" id="{47F3B178-F1F1-8862-8AFC-BCB2BC9B261B}"/>
              </a:ext>
            </a:extLst>
          </p:cNvPr>
          <p:cNvSpPr txBox="1"/>
          <p:nvPr/>
        </p:nvSpPr>
        <p:spPr>
          <a:xfrm>
            <a:off x="4182036" y="5351929"/>
            <a:ext cx="7516882" cy="646331"/>
          </a:xfrm>
          <a:prstGeom prst="rect">
            <a:avLst/>
          </a:prstGeom>
          <a:noFill/>
        </p:spPr>
        <p:txBody>
          <a:bodyPr wrap="square" rtlCol="0">
            <a:spAutoFit/>
          </a:bodyPr>
          <a:lstStyle/>
          <a:p>
            <a:r>
              <a:rPr lang="en-CA" dirty="0"/>
              <a:t>And there are opportunities for this to grow yet as we continue to define the program with colleagues across Canada.</a:t>
            </a:r>
          </a:p>
        </p:txBody>
      </p:sp>
    </p:spTree>
    <p:extLst>
      <p:ext uri="{BB962C8B-B14F-4D97-AF65-F5344CB8AC3E}">
        <p14:creationId xmlns:p14="http://schemas.microsoft.com/office/powerpoint/2010/main" val="456487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person, holding, umbrella, standing&#10;&#10;Description automatically generated">
            <a:extLst>
              <a:ext uri="{FF2B5EF4-FFF2-40B4-BE49-F238E27FC236}">
                <a16:creationId xmlns:a16="http://schemas.microsoft.com/office/drawing/2014/main" id="{4B2C854B-3503-40AA-AB8F-326757424FE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6" name="Picture 5" descr="A close up of a logo&#10;&#10;Description automatically generated">
            <a:extLst>
              <a:ext uri="{FF2B5EF4-FFF2-40B4-BE49-F238E27FC236}">
                <a16:creationId xmlns:a16="http://schemas.microsoft.com/office/drawing/2014/main" id="{35D0507F-7C76-456B-8CB4-F368A516E39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74714"/>
            <a:ext cx="8120084" cy="2159719"/>
          </a:xfrm>
          <a:prstGeom prst="rect">
            <a:avLst/>
          </a:prstGeom>
        </p:spPr>
      </p:pic>
      <p:sp>
        <p:nvSpPr>
          <p:cNvPr id="7" name="TextBox 6">
            <a:extLst>
              <a:ext uri="{FF2B5EF4-FFF2-40B4-BE49-F238E27FC236}">
                <a16:creationId xmlns:a16="http://schemas.microsoft.com/office/drawing/2014/main" id="{09E50CB4-5508-4AEC-9D4A-E099311FD098}"/>
              </a:ext>
            </a:extLst>
          </p:cNvPr>
          <p:cNvSpPr txBox="1"/>
          <p:nvPr/>
        </p:nvSpPr>
        <p:spPr>
          <a:xfrm>
            <a:off x="6749475" y="5679821"/>
            <a:ext cx="5540721" cy="830997"/>
          </a:xfrm>
          <a:prstGeom prst="rect">
            <a:avLst/>
          </a:prstGeom>
          <a:noFill/>
        </p:spPr>
        <p:txBody>
          <a:bodyPr wrap="square" rtlCol="0">
            <a:spAutoFit/>
          </a:bodyPr>
          <a:lstStyle/>
          <a:p>
            <a:pPr algn="ctr"/>
            <a:r>
              <a:rPr lang="en-CA" sz="2400" dirty="0">
                <a:solidFill>
                  <a:schemeClr val="bg1"/>
                </a:solidFill>
              </a:rPr>
              <a:t>Thank-You tony.noble@mcdonaldinstitute.ca</a:t>
            </a:r>
          </a:p>
        </p:txBody>
      </p:sp>
    </p:spTree>
    <p:extLst>
      <p:ext uri="{BB962C8B-B14F-4D97-AF65-F5344CB8AC3E}">
        <p14:creationId xmlns:p14="http://schemas.microsoft.com/office/powerpoint/2010/main" val="1448170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sign&#10;&#10;Description automatically generated">
            <a:extLst>
              <a:ext uri="{FF2B5EF4-FFF2-40B4-BE49-F238E27FC236}">
                <a16:creationId xmlns:a16="http://schemas.microsoft.com/office/drawing/2014/main" id="{61CE1150-9502-4369-96E6-77B4006B110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7429" y="4027693"/>
            <a:ext cx="907442" cy="624991"/>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5E5F1565-C219-4453-ABAB-EFB7E674C59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36048" y="4024747"/>
            <a:ext cx="1216131" cy="627937"/>
          </a:xfrm>
          <a:prstGeom prst="rect">
            <a:avLst/>
          </a:prstGeom>
        </p:spPr>
      </p:pic>
      <p:pic>
        <p:nvPicPr>
          <p:cNvPr id="11" name="Picture 10">
            <a:extLst>
              <a:ext uri="{FF2B5EF4-FFF2-40B4-BE49-F238E27FC236}">
                <a16:creationId xmlns:a16="http://schemas.microsoft.com/office/drawing/2014/main" id="{DE525E6F-8162-463D-BD1C-383C6E301E3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60358" y="3791177"/>
            <a:ext cx="768769" cy="913478"/>
          </a:xfrm>
          <a:prstGeom prst="rect">
            <a:avLst/>
          </a:prstGeom>
        </p:spPr>
      </p:pic>
      <p:pic>
        <p:nvPicPr>
          <p:cNvPr id="13" name="Picture 12" descr="A close up of a sign&#10;&#10;Description automatically generated">
            <a:extLst>
              <a:ext uri="{FF2B5EF4-FFF2-40B4-BE49-F238E27FC236}">
                <a16:creationId xmlns:a16="http://schemas.microsoft.com/office/drawing/2014/main" id="{CBEB3911-C72A-4131-B6D4-17149271156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29864" y="4115595"/>
            <a:ext cx="1812472" cy="449186"/>
          </a:xfrm>
          <a:prstGeom prst="rect">
            <a:avLst/>
          </a:prstGeom>
        </p:spPr>
      </p:pic>
      <p:pic>
        <p:nvPicPr>
          <p:cNvPr id="15" name="Picture 14" descr="A picture containing drawing&#10;&#10;Description automatically generated">
            <a:extLst>
              <a:ext uri="{FF2B5EF4-FFF2-40B4-BE49-F238E27FC236}">
                <a16:creationId xmlns:a16="http://schemas.microsoft.com/office/drawing/2014/main" id="{C6DCFB89-E847-4714-A314-EE2F74AA41A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542053" y="3791177"/>
            <a:ext cx="2027797" cy="811341"/>
          </a:xfrm>
          <a:prstGeom prst="rect">
            <a:avLst/>
          </a:prstGeom>
        </p:spPr>
      </p:pic>
      <p:pic>
        <p:nvPicPr>
          <p:cNvPr id="17" name="Picture 16" descr="A close up of a logo&#10;&#10;Description automatically generated">
            <a:extLst>
              <a:ext uri="{FF2B5EF4-FFF2-40B4-BE49-F238E27FC236}">
                <a16:creationId xmlns:a16="http://schemas.microsoft.com/office/drawing/2014/main" id="{39E662AC-59EF-45DF-A59A-0C79566CCE9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17969" y="4960406"/>
            <a:ext cx="2697221" cy="760204"/>
          </a:xfrm>
          <a:prstGeom prst="rect">
            <a:avLst/>
          </a:prstGeom>
        </p:spPr>
      </p:pic>
      <p:pic>
        <p:nvPicPr>
          <p:cNvPr id="20" name="Picture 19" descr="A picture containing drawing, sign&#10;&#10;Description automatically generated">
            <a:extLst>
              <a:ext uri="{FF2B5EF4-FFF2-40B4-BE49-F238E27FC236}">
                <a16:creationId xmlns:a16="http://schemas.microsoft.com/office/drawing/2014/main" id="{E46D9D9B-456E-44BC-81C4-1FD4E11D4A2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57821" y="5123288"/>
            <a:ext cx="1773940" cy="417577"/>
          </a:xfrm>
          <a:prstGeom prst="rect">
            <a:avLst/>
          </a:prstGeom>
        </p:spPr>
      </p:pic>
      <p:pic>
        <p:nvPicPr>
          <p:cNvPr id="22" name="Picture 21" descr="A close up of a logo&#10;&#10;Description automatically generated">
            <a:extLst>
              <a:ext uri="{FF2B5EF4-FFF2-40B4-BE49-F238E27FC236}">
                <a16:creationId xmlns:a16="http://schemas.microsoft.com/office/drawing/2014/main" id="{29B5EDC9-A6EC-4346-AB89-8C0F58C67EB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140648" y="4969754"/>
            <a:ext cx="1371164" cy="454538"/>
          </a:xfrm>
          <a:prstGeom prst="rect">
            <a:avLst/>
          </a:prstGeom>
        </p:spPr>
      </p:pic>
      <p:pic>
        <p:nvPicPr>
          <p:cNvPr id="24" name="Picture 23" descr="A close up of a sign&#10;&#10;Description automatically generated">
            <a:extLst>
              <a:ext uri="{FF2B5EF4-FFF2-40B4-BE49-F238E27FC236}">
                <a16:creationId xmlns:a16="http://schemas.microsoft.com/office/drawing/2014/main" id="{3D1D4D6F-6DE2-476F-84AD-ED8E625D7702}"/>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085826" y="4960406"/>
            <a:ext cx="3015411" cy="624284"/>
          </a:xfrm>
          <a:prstGeom prst="rect">
            <a:avLst/>
          </a:prstGeom>
        </p:spPr>
      </p:pic>
      <p:pic>
        <p:nvPicPr>
          <p:cNvPr id="26" name="Picture 25" descr="A picture containing drawing&#10;&#10;Description automatically generated">
            <a:extLst>
              <a:ext uri="{FF2B5EF4-FFF2-40B4-BE49-F238E27FC236}">
                <a16:creationId xmlns:a16="http://schemas.microsoft.com/office/drawing/2014/main" id="{D35F13E7-4A05-41B6-A8A8-8914B258524B}"/>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37695" y="6029031"/>
            <a:ext cx="1794294" cy="324366"/>
          </a:xfrm>
          <a:prstGeom prst="rect">
            <a:avLst/>
          </a:prstGeom>
        </p:spPr>
      </p:pic>
      <p:pic>
        <p:nvPicPr>
          <p:cNvPr id="28" name="Picture 27" descr="A picture containing clock, object&#10;&#10;Description automatically generated">
            <a:extLst>
              <a:ext uri="{FF2B5EF4-FFF2-40B4-BE49-F238E27FC236}">
                <a16:creationId xmlns:a16="http://schemas.microsoft.com/office/drawing/2014/main" id="{FC59D6C7-3DD0-4D32-9509-CC3C7A8737F5}"/>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2754700" y="5946211"/>
            <a:ext cx="2090043" cy="490005"/>
          </a:xfrm>
          <a:prstGeom prst="rect">
            <a:avLst/>
          </a:prstGeom>
        </p:spPr>
      </p:pic>
      <p:pic>
        <p:nvPicPr>
          <p:cNvPr id="30" name="Picture 29" descr="A picture containing drawing&#10;&#10;Description automatically generated">
            <a:extLst>
              <a:ext uri="{FF2B5EF4-FFF2-40B4-BE49-F238E27FC236}">
                <a16:creationId xmlns:a16="http://schemas.microsoft.com/office/drawing/2014/main" id="{DD99CA09-C111-4F5D-A7BB-E7412CA50D48}"/>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5217758" y="5679551"/>
            <a:ext cx="1874520" cy="883920"/>
          </a:xfrm>
          <a:prstGeom prst="rect">
            <a:avLst/>
          </a:prstGeom>
        </p:spPr>
      </p:pic>
      <p:pic>
        <p:nvPicPr>
          <p:cNvPr id="32" name="Picture 31" descr="A black sign with white text&#10;&#10;Description automatically generated">
            <a:extLst>
              <a:ext uri="{FF2B5EF4-FFF2-40B4-BE49-F238E27FC236}">
                <a16:creationId xmlns:a16="http://schemas.microsoft.com/office/drawing/2014/main" id="{632FD557-472E-431F-8BCB-960B4AD117CD}"/>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7643003" y="5733299"/>
            <a:ext cx="2164459" cy="776424"/>
          </a:xfrm>
          <a:prstGeom prst="rect">
            <a:avLst/>
          </a:prstGeom>
        </p:spPr>
      </p:pic>
      <p:pic>
        <p:nvPicPr>
          <p:cNvPr id="34" name="Picture 33" descr="A picture containing drawing&#10;&#10;Description automatically generated">
            <a:extLst>
              <a:ext uri="{FF2B5EF4-FFF2-40B4-BE49-F238E27FC236}">
                <a16:creationId xmlns:a16="http://schemas.microsoft.com/office/drawing/2014/main" id="{E6E9038E-4856-441F-BDD6-B024C04D37BB}"/>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0030847" y="5695867"/>
            <a:ext cx="1527929" cy="873102"/>
          </a:xfrm>
          <a:prstGeom prst="rect">
            <a:avLst/>
          </a:prstGeom>
        </p:spPr>
      </p:pic>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291189" y="896219"/>
            <a:ext cx="11698917" cy="2616101"/>
          </a:xfrm>
          <a:prstGeom prst="rect">
            <a:avLst/>
          </a:prstGeom>
          <a:noFill/>
        </p:spPr>
        <p:txBody>
          <a:bodyPr wrap="square">
            <a:spAutoFit/>
          </a:bodyPr>
          <a:lstStyle/>
          <a:p>
            <a:pPr>
              <a:spcAft>
                <a:spcPts val="600"/>
              </a:spcAft>
            </a:pPr>
            <a:r>
              <a:rPr lang="en-CA" sz="2400" dirty="0">
                <a:solidFill>
                  <a:srgbClr val="333333"/>
                </a:solidFill>
                <a:latin typeface="Open Sans" panose="020B0606030504020204"/>
              </a:rPr>
              <a:t>A partnership of 8 Universities and 5 institutes, the McDonald Institute: </a:t>
            </a:r>
          </a:p>
          <a:p>
            <a:pPr marL="342900" indent="-342900">
              <a:spcAft>
                <a:spcPts val="600"/>
              </a:spcAft>
              <a:buFont typeface="Arial" panose="020B0604020202020204" pitchFamily="34" charset="0"/>
              <a:buChar char="•"/>
            </a:pPr>
            <a:r>
              <a:rPr lang="en-CA" sz="2400" dirty="0">
                <a:solidFill>
                  <a:srgbClr val="333333"/>
                </a:solidFill>
                <a:latin typeface="Open Sans" panose="020B0606030504020204"/>
              </a:rPr>
              <a:t>Is </a:t>
            </a:r>
            <a:r>
              <a:rPr lang="en-CA" sz="2400" b="0" i="0" dirty="0">
                <a:solidFill>
                  <a:srgbClr val="333333"/>
                </a:solidFill>
                <a:effectLst/>
                <a:latin typeface="Open Sans" panose="020B0606030504020204"/>
              </a:rPr>
              <a:t>a globally recognized centre for research and learning, </a:t>
            </a:r>
          </a:p>
          <a:p>
            <a:pPr marL="342900" indent="-342900">
              <a:spcAft>
                <a:spcPts val="600"/>
              </a:spcAft>
              <a:buFont typeface="Arial" panose="020B0604020202020204" pitchFamily="34" charset="0"/>
              <a:buChar char="•"/>
            </a:pPr>
            <a:r>
              <a:rPr lang="en-CA" sz="2400" dirty="0">
                <a:solidFill>
                  <a:srgbClr val="333333"/>
                </a:solidFill>
                <a:latin typeface="Open Sans" panose="020B0606030504020204"/>
              </a:rPr>
              <a:t>C</a:t>
            </a:r>
            <a:r>
              <a:rPr lang="en-CA" sz="2400" b="0" i="0" dirty="0">
                <a:solidFill>
                  <a:srgbClr val="333333"/>
                </a:solidFill>
                <a:effectLst/>
                <a:latin typeface="Open Sans" panose="020B0606030504020204"/>
              </a:rPr>
              <a:t>oalesces Canadian and international expertise in </a:t>
            </a:r>
            <a:r>
              <a:rPr lang="en-CA" sz="2400" b="1" i="0" dirty="0">
                <a:solidFill>
                  <a:srgbClr val="333333"/>
                </a:solidFill>
                <a:effectLst/>
                <a:latin typeface="Open Sans" panose="020B0606030504020204"/>
              </a:rPr>
              <a:t>underground particle astrophysics</a:t>
            </a:r>
          </a:p>
          <a:p>
            <a:pPr marL="342900" indent="-342900">
              <a:spcAft>
                <a:spcPts val="600"/>
              </a:spcAft>
              <a:buFont typeface="Arial" panose="020B0604020202020204" pitchFamily="34" charset="0"/>
              <a:buChar char="•"/>
            </a:pPr>
            <a:r>
              <a:rPr lang="en-CA" sz="2400" i="0" dirty="0">
                <a:solidFill>
                  <a:srgbClr val="333333"/>
                </a:solidFill>
                <a:effectLst/>
                <a:latin typeface="Open Sans" panose="020B0606030504020204"/>
              </a:rPr>
              <a:t>Ben</a:t>
            </a:r>
            <a:r>
              <a:rPr lang="en-CA" sz="2400" b="0" i="0" dirty="0">
                <a:solidFill>
                  <a:srgbClr val="333333"/>
                </a:solidFill>
                <a:effectLst/>
                <a:latin typeface="Open Sans" panose="020B0606030504020204"/>
              </a:rPr>
              <a:t>efits from the unique SNOLAB facility </a:t>
            </a:r>
            <a:r>
              <a:rPr lang="en-CA" sz="2400" b="1" i="0" dirty="0">
                <a:solidFill>
                  <a:srgbClr val="333333"/>
                </a:solidFill>
                <a:effectLst/>
                <a:latin typeface="Open Sans" panose="020B0606030504020204"/>
              </a:rPr>
              <a:t>to deliver world-leading science</a:t>
            </a:r>
          </a:p>
          <a:p>
            <a:pPr marL="342900" indent="-342900">
              <a:spcAft>
                <a:spcPts val="600"/>
              </a:spcAft>
              <a:buFont typeface="Arial" panose="020B0604020202020204" pitchFamily="34" charset="0"/>
              <a:buChar char="•"/>
            </a:pPr>
            <a:r>
              <a:rPr lang="en-CA" sz="2400" dirty="0">
                <a:solidFill>
                  <a:srgbClr val="333333"/>
                </a:solidFill>
                <a:latin typeface="Open Sans" panose="020B0606030504020204"/>
              </a:rPr>
              <a:t>Supports the Canadian R&amp;D activities (rather than infrastructure)</a:t>
            </a:r>
            <a:endParaRPr lang="en-CA" sz="2400" dirty="0"/>
          </a:p>
        </p:txBody>
      </p:sp>
      <p:sp>
        <p:nvSpPr>
          <p:cNvPr id="2" name="TextBox 1">
            <a:extLst>
              <a:ext uri="{FF2B5EF4-FFF2-40B4-BE49-F238E27FC236}">
                <a16:creationId xmlns:a16="http://schemas.microsoft.com/office/drawing/2014/main" id="{950AF82D-5133-E7A6-C267-25DDCD4C5164}"/>
              </a:ext>
            </a:extLst>
          </p:cNvPr>
          <p:cNvSpPr txBox="1"/>
          <p:nvPr/>
        </p:nvSpPr>
        <p:spPr>
          <a:xfrm>
            <a:off x="4410635" y="254658"/>
            <a:ext cx="7209089" cy="523220"/>
          </a:xfrm>
          <a:prstGeom prst="rect">
            <a:avLst/>
          </a:prstGeom>
          <a:noFill/>
        </p:spPr>
        <p:txBody>
          <a:bodyPr wrap="none" rtlCol="0">
            <a:spAutoFit/>
          </a:bodyPr>
          <a:lstStyle/>
          <a:p>
            <a:r>
              <a:rPr lang="en-CA" sz="2800" dirty="0">
                <a:solidFill>
                  <a:srgbClr val="0000FF"/>
                </a:solidFill>
              </a:rPr>
              <a:t>The current role of the McDonald Institute</a:t>
            </a:r>
          </a:p>
        </p:txBody>
      </p:sp>
    </p:spTree>
    <p:extLst>
      <p:ext uri="{BB962C8B-B14F-4D97-AF65-F5344CB8AC3E}">
        <p14:creationId xmlns:p14="http://schemas.microsoft.com/office/powerpoint/2010/main" val="1756965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A8F61B6-B5B5-4973-88AB-6B96AA1D9F36}"/>
              </a:ext>
            </a:extLst>
          </p:cNvPr>
          <p:cNvSpPr txBox="1"/>
          <p:nvPr/>
        </p:nvSpPr>
        <p:spPr>
          <a:xfrm>
            <a:off x="504179" y="957543"/>
            <a:ext cx="11221289" cy="4555093"/>
          </a:xfrm>
          <a:prstGeom prst="rect">
            <a:avLst/>
          </a:prstGeom>
          <a:noFill/>
        </p:spPr>
        <p:txBody>
          <a:bodyPr wrap="square" rtlCol="0">
            <a:spAutoFit/>
          </a:bodyPr>
          <a:lstStyle/>
          <a:p>
            <a:r>
              <a:rPr lang="en-CA" sz="2000" dirty="0"/>
              <a:t>But:</a:t>
            </a:r>
          </a:p>
          <a:p>
            <a:endParaRPr lang="en-CA" sz="2000" dirty="0"/>
          </a:p>
          <a:p>
            <a:pPr marL="742950" lvl="1" indent="-285750">
              <a:spcAft>
                <a:spcPts val="600"/>
              </a:spcAft>
              <a:buFont typeface="Arial" panose="020B0604020202020204" pitchFamily="34" charset="0"/>
              <a:buChar char="•"/>
            </a:pPr>
            <a:r>
              <a:rPr lang="en-CA" sz="2000" dirty="0"/>
              <a:t>One extra year to spend down most funds (including </a:t>
            </a:r>
            <a:r>
              <a:rPr lang="en-CA" sz="2000" b="1" dirty="0"/>
              <a:t>all</a:t>
            </a:r>
            <a:r>
              <a:rPr lang="en-CA" sz="2000" dirty="0"/>
              <a:t> funds at partner Institutions).  </a:t>
            </a:r>
            <a:r>
              <a:rPr lang="en-CA" sz="2000" dirty="0">
                <a:sym typeface="Wingdings" panose="05000000000000000000" pitchFamily="2" charset="2"/>
              </a:rPr>
              <a:t> Aug 2024. </a:t>
            </a:r>
          </a:p>
          <a:p>
            <a:pPr marL="717550" lvl="1">
              <a:spcAft>
                <a:spcPts val="600"/>
              </a:spcAft>
            </a:pPr>
            <a:r>
              <a:rPr lang="en-CA" sz="2000" dirty="0">
                <a:sym typeface="Wingdings" panose="05000000000000000000" pitchFamily="2" charset="2"/>
              </a:rPr>
              <a:t>No significant science spending anticipated thereafter. Aug 2024 is when our funding to the community winds down.</a:t>
            </a:r>
          </a:p>
          <a:p>
            <a:pPr marL="742950" lvl="1" indent="-285750">
              <a:buFont typeface="Arial" panose="020B0604020202020204" pitchFamily="34" charset="0"/>
              <a:buChar char="•"/>
            </a:pPr>
            <a:endParaRPr lang="en-CA" sz="2000" dirty="0"/>
          </a:p>
          <a:p>
            <a:pPr marL="742950" lvl="1" indent="-285750">
              <a:buFont typeface="Arial" panose="020B0604020202020204" pitchFamily="34" charset="0"/>
              <a:buChar char="•"/>
            </a:pPr>
            <a:r>
              <a:rPr lang="en-CA" sz="2000" dirty="0"/>
              <a:t>We have also been granted a “no cost extension” until March 2026 as a result of Covid. This will be used to wind down the Institute following the spending at the partners, the spending at Queen’s, and support key positions through the transition from CFREF to the “next iteration”.</a:t>
            </a:r>
          </a:p>
          <a:p>
            <a:pPr lvl="1"/>
            <a:endParaRPr lang="en-CA" sz="2000" b="1" dirty="0">
              <a:solidFill>
                <a:srgbClr val="0000FF"/>
              </a:solidFill>
            </a:endParaRPr>
          </a:p>
          <a:p>
            <a:pPr lvl="1"/>
            <a:endParaRPr lang="en-CA" sz="2000" b="1" dirty="0">
              <a:solidFill>
                <a:srgbClr val="0000FF"/>
              </a:solidFill>
            </a:endParaRPr>
          </a:p>
          <a:p>
            <a:pPr lvl="1"/>
            <a:r>
              <a:rPr lang="en-CA" sz="2000" dirty="0"/>
              <a:t>We have now received all the funding we expect from CFREF</a:t>
            </a:r>
          </a:p>
        </p:txBody>
      </p:sp>
      <p:sp>
        <p:nvSpPr>
          <p:cNvPr id="7" name="TextBox 6">
            <a:extLst>
              <a:ext uri="{FF2B5EF4-FFF2-40B4-BE49-F238E27FC236}">
                <a16:creationId xmlns:a16="http://schemas.microsoft.com/office/drawing/2014/main" id="{AFAC4259-7EBD-47B3-9803-789EB597CB51}"/>
              </a:ext>
            </a:extLst>
          </p:cNvPr>
          <p:cNvSpPr txBox="1"/>
          <p:nvPr/>
        </p:nvSpPr>
        <p:spPr>
          <a:xfrm>
            <a:off x="546594" y="6050655"/>
            <a:ext cx="10953482" cy="677108"/>
          </a:xfrm>
          <a:prstGeom prst="rect">
            <a:avLst/>
          </a:prstGeom>
          <a:noFill/>
        </p:spPr>
        <p:txBody>
          <a:bodyPr wrap="square" rtlCol="0">
            <a:spAutoFit/>
          </a:bodyPr>
          <a:lstStyle/>
          <a:p>
            <a:r>
              <a:rPr lang="en-CA" sz="2000" dirty="0"/>
              <a:t>Annual science budget currently about 8 M$. On track to complete as described above.</a:t>
            </a:r>
          </a:p>
          <a:p>
            <a:endParaRPr lang="en-CA" dirty="0"/>
          </a:p>
        </p:txBody>
      </p:sp>
      <p:sp>
        <p:nvSpPr>
          <p:cNvPr id="5" name="TextBox 4">
            <a:extLst>
              <a:ext uri="{FF2B5EF4-FFF2-40B4-BE49-F238E27FC236}">
                <a16:creationId xmlns:a16="http://schemas.microsoft.com/office/drawing/2014/main" id="{9EA11099-FAAB-4F01-3D13-6698F43F982C}"/>
              </a:ext>
            </a:extLst>
          </p:cNvPr>
          <p:cNvSpPr txBox="1"/>
          <p:nvPr/>
        </p:nvSpPr>
        <p:spPr>
          <a:xfrm>
            <a:off x="964162" y="130237"/>
            <a:ext cx="10033519" cy="461665"/>
          </a:xfrm>
          <a:prstGeom prst="rect">
            <a:avLst/>
          </a:prstGeom>
          <a:noFill/>
        </p:spPr>
        <p:txBody>
          <a:bodyPr wrap="square">
            <a:spAutoFit/>
          </a:bodyPr>
          <a:lstStyle/>
          <a:p>
            <a:r>
              <a:rPr lang="en-CA" sz="2400" dirty="0">
                <a:solidFill>
                  <a:srgbClr val="0000FF"/>
                </a:solidFill>
                <a:latin typeface="Times New Roman" panose="02020603050405020304" pitchFamily="18" charset="0"/>
                <a:cs typeface="Times New Roman" panose="02020603050405020304" pitchFamily="18" charset="0"/>
              </a:rPr>
              <a:t>Period of grant, nominally Sept 2016 – August 2023.  Just 2 months to go !</a:t>
            </a:r>
          </a:p>
        </p:txBody>
      </p:sp>
    </p:spTree>
    <p:extLst>
      <p:ext uri="{BB962C8B-B14F-4D97-AF65-F5344CB8AC3E}">
        <p14:creationId xmlns:p14="http://schemas.microsoft.com/office/powerpoint/2010/main" val="2109932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63A9F1-8E71-46D7-8B1A-72AB479D6FDC}"/>
              </a:ext>
            </a:extLst>
          </p:cNvPr>
          <p:cNvSpPr txBox="1"/>
          <p:nvPr/>
        </p:nvSpPr>
        <p:spPr>
          <a:xfrm>
            <a:off x="322256" y="19223"/>
            <a:ext cx="11397803" cy="1938992"/>
          </a:xfrm>
          <a:prstGeom prst="rect">
            <a:avLst/>
          </a:prstGeom>
          <a:noFill/>
        </p:spPr>
        <p:txBody>
          <a:bodyPr wrap="square" rtlCol="0">
            <a:spAutoFit/>
          </a:bodyPr>
          <a:lstStyle/>
          <a:p>
            <a:endParaRPr lang="en-CA" sz="2000" dirty="0"/>
          </a:p>
          <a:p>
            <a:pPr algn="ctr"/>
            <a:r>
              <a:rPr lang="en-CA" sz="2000" dirty="0">
                <a:solidFill>
                  <a:srgbClr val="0000FF"/>
                </a:solidFill>
              </a:rPr>
              <a:t>Basic Research Support at Partner Institutions: What I call “University Support”</a:t>
            </a:r>
          </a:p>
          <a:p>
            <a:pPr algn="ctr"/>
            <a:endParaRPr lang="en-CA" sz="2000" dirty="0">
              <a:solidFill>
                <a:srgbClr val="0000FF"/>
              </a:solidFill>
            </a:endParaRPr>
          </a:p>
          <a:p>
            <a:pPr marL="285750" indent="-285750">
              <a:buFont typeface="Arial" panose="020B0604020202020204" pitchFamily="34" charset="0"/>
              <a:buChar char="•"/>
            </a:pPr>
            <a:r>
              <a:rPr lang="en-CA" sz="2000" dirty="0"/>
              <a:t>15 new faculty members across Canada (plus their research support).</a:t>
            </a:r>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r>
              <a:rPr lang="en-CA" sz="2000" dirty="0"/>
              <a:t>This also spawned new faculty positions at partner institutions.</a:t>
            </a:r>
          </a:p>
        </p:txBody>
      </p:sp>
      <p:sp>
        <p:nvSpPr>
          <p:cNvPr id="3" name="TextBox 2">
            <a:extLst>
              <a:ext uri="{FF2B5EF4-FFF2-40B4-BE49-F238E27FC236}">
                <a16:creationId xmlns:a16="http://schemas.microsoft.com/office/drawing/2014/main" id="{E02C011A-2357-AF2C-2AA8-3A8FC83D7C03}"/>
              </a:ext>
            </a:extLst>
          </p:cNvPr>
          <p:cNvSpPr txBox="1"/>
          <p:nvPr/>
        </p:nvSpPr>
        <p:spPr>
          <a:xfrm>
            <a:off x="107777" y="2163482"/>
            <a:ext cx="11612282" cy="369332"/>
          </a:xfrm>
          <a:prstGeom prst="rect">
            <a:avLst/>
          </a:prstGeom>
          <a:noFill/>
        </p:spPr>
        <p:txBody>
          <a:bodyPr wrap="square" rtlCol="0">
            <a:spAutoFit/>
          </a:bodyPr>
          <a:lstStyle/>
          <a:p>
            <a:r>
              <a:rPr lang="en-US" dirty="0"/>
              <a:t>R&amp;D support to Institutions: </a:t>
            </a:r>
            <a:r>
              <a:rPr lang="en-US" b="1" dirty="0"/>
              <a:t>SNOLAB Astroparticle Physics Projects </a:t>
            </a:r>
            <a:r>
              <a:rPr lang="en-US" dirty="0"/>
              <a:t>(from Jodi’s list)</a:t>
            </a:r>
          </a:p>
        </p:txBody>
      </p:sp>
      <p:graphicFrame>
        <p:nvGraphicFramePr>
          <p:cNvPr id="4" name="Table 4">
            <a:extLst>
              <a:ext uri="{FF2B5EF4-FFF2-40B4-BE49-F238E27FC236}">
                <a16:creationId xmlns:a16="http://schemas.microsoft.com/office/drawing/2014/main" id="{14BB5AF3-5C68-49D8-5698-F7432544C029}"/>
              </a:ext>
            </a:extLst>
          </p:cNvPr>
          <p:cNvGraphicFramePr>
            <a:graphicFrameLocks noGrp="1"/>
          </p:cNvGraphicFramePr>
          <p:nvPr>
            <p:extLst>
              <p:ext uri="{D42A27DB-BD31-4B8C-83A1-F6EECF244321}">
                <p14:modId xmlns:p14="http://schemas.microsoft.com/office/powerpoint/2010/main" val="386836200"/>
              </p:ext>
            </p:extLst>
          </p:nvPr>
        </p:nvGraphicFramePr>
        <p:xfrm>
          <a:off x="770827" y="2738081"/>
          <a:ext cx="10500660" cy="2754000"/>
        </p:xfrm>
        <a:graphic>
          <a:graphicData uri="http://schemas.openxmlformats.org/drawingml/2006/table">
            <a:tbl>
              <a:tblPr firstRow="1" bandRow="1">
                <a:tableStyleId>{5C22544A-7EE6-4342-B048-85BDC9FD1C3A}</a:tableStyleId>
              </a:tblPr>
              <a:tblGrid>
                <a:gridCol w="1750110">
                  <a:extLst>
                    <a:ext uri="{9D8B030D-6E8A-4147-A177-3AD203B41FA5}">
                      <a16:colId xmlns:a16="http://schemas.microsoft.com/office/drawing/2014/main" val="3676757547"/>
                    </a:ext>
                  </a:extLst>
                </a:gridCol>
                <a:gridCol w="1750110">
                  <a:extLst>
                    <a:ext uri="{9D8B030D-6E8A-4147-A177-3AD203B41FA5}">
                      <a16:colId xmlns:a16="http://schemas.microsoft.com/office/drawing/2014/main" val="1748381722"/>
                    </a:ext>
                  </a:extLst>
                </a:gridCol>
                <a:gridCol w="1750110">
                  <a:extLst>
                    <a:ext uri="{9D8B030D-6E8A-4147-A177-3AD203B41FA5}">
                      <a16:colId xmlns:a16="http://schemas.microsoft.com/office/drawing/2014/main" val="3392940079"/>
                    </a:ext>
                  </a:extLst>
                </a:gridCol>
                <a:gridCol w="1750110">
                  <a:extLst>
                    <a:ext uri="{9D8B030D-6E8A-4147-A177-3AD203B41FA5}">
                      <a16:colId xmlns:a16="http://schemas.microsoft.com/office/drawing/2014/main" val="2601732251"/>
                    </a:ext>
                  </a:extLst>
                </a:gridCol>
                <a:gridCol w="1750110">
                  <a:extLst>
                    <a:ext uri="{9D8B030D-6E8A-4147-A177-3AD203B41FA5}">
                      <a16:colId xmlns:a16="http://schemas.microsoft.com/office/drawing/2014/main" val="2077834186"/>
                    </a:ext>
                  </a:extLst>
                </a:gridCol>
                <a:gridCol w="1750110">
                  <a:extLst>
                    <a:ext uri="{9D8B030D-6E8A-4147-A177-3AD203B41FA5}">
                      <a16:colId xmlns:a16="http://schemas.microsoft.com/office/drawing/2014/main" val="3709792763"/>
                    </a:ext>
                  </a:extLst>
                </a:gridCol>
              </a:tblGrid>
              <a:tr h="468000">
                <a:tc>
                  <a:txBody>
                    <a:bodyPr/>
                    <a:lstStyle/>
                    <a:p>
                      <a:pPr algn="ctr"/>
                      <a:r>
                        <a:rPr lang="en-US" dirty="0"/>
                        <a:t>Project</a:t>
                      </a:r>
                      <a:endParaRPr lang="en-CA" dirty="0"/>
                    </a:p>
                  </a:txBody>
                  <a:tcPr anchor="ctr"/>
                </a:tc>
                <a:tc>
                  <a:txBody>
                    <a:bodyPr/>
                    <a:lstStyle/>
                    <a:p>
                      <a:pPr algn="ctr"/>
                      <a:r>
                        <a:rPr lang="en-US" dirty="0"/>
                        <a:t>Support?</a:t>
                      </a:r>
                      <a:endParaRPr lang="en-CA" dirty="0"/>
                    </a:p>
                  </a:txBody>
                  <a:tcPr anchor="ctr"/>
                </a:tc>
                <a:tc>
                  <a:txBody>
                    <a:bodyPr/>
                    <a:lstStyle/>
                    <a:p>
                      <a:pPr algn="ctr"/>
                      <a:r>
                        <a:rPr lang="en-US" dirty="0"/>
                        <a:t>Project</a:t>
                      </a:r>
                      <a:endParaRPr lang="en-CA" dirty="0"/>
                    </a:p>
                  </a:txBody>
                  <a:tcPr anchor="ctr"/>
                </a:tc>
                <a:tc>
                  <a:txBody>
                    <a:bodyPr/>
                    <a:lstStyle/>
                    <a:p>
                      <a:pPr algn="ctr"/>
                      <a:r>
                        <a:rPr lang="en-US" dirty="0"/>
                        <a:t>Support?</a:t>
                      </a:r>
                      <a:endParaRPr lang="en-CA" dirty="0"/>
                    </a:p>
                  </a:txBody>
                  <a:tcPr anchor="ctr"/>
                </a:tc>
                <a:tc>
                  <a:txBody>
                    <a:bodyPr/>
                    <a:lstStyle/>
                    <a:p>
                      <a:pPr algn="ctr"/>
                      <a:r>
                        <a:rPr lang="en-US" dirty="0"/>
                        <a:t>Project</a:t>
                      </a:r>
                      <a:endParaRPr lang="en-CA" dirty="0"/>
                    </a:p>
                  </a:txBody>
                  <a:tcPr anchor="ctr"/>
                </a:tc>
                <a:tc>
                  <a:txBody>
                    <a:bodyPr/>
                    <a:lstStyle/>
                    <a:p>
                      <a:pPr algn="ctr"/>
                      <a:r>
                        <a:rPr lang="en-US" dirty="0"/>
                        <a:t>Support?</a:t>
                      </a:r>
                      <a:endParaRPr lang="en-CA" dirty="0"/>
                    </a:p>
                  </a:txBody>
                  <a:tcPr anchor="ctr"/>
                </a:tc>
                <a:extLst>
                  <a:ext uri="{0D108BD9-81ED-4DB2-BD59-A6C34878D82A}">
                    <a16:rowId xmlns:a16="http://schemas.microsoft.com/office/drawing/2014/main" val="4209780277"/>
                  </a:ext>
                </a:extLst>
              </a:tr>
              <a:tr h="0">
                <a:tc>
                  <a:txBody>
                    <a:bodyPr/>
                    <a:lstStyle/>
                    <a:p>
                      <a:r>
                        <a:rPr lang="en-US" dirty="0"/>
                        <a:t>SNO +</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a:ln>
                            <a:noFill/>
                          </a:ln>
                          <a:solidFill>
                            <a:srgbClr val="00B050"/>
                          </a:solidFill>
                          <a:effectLst/>
                          <a:uLnTx/>
                          <a:uFillTx/>
                          <a:latin typeface="Open Sans"/>
                          <a:ea typeface="+mn-ea"/>
                          <a:cs typeface="+mn-cs"/>
                          <a:sym typeface="Wingdings 2" panose="05020102010507070707" pitchFamily="18" charset="2"/>
                        </a:rPr>
                        <a:t></a:t>
                      </a: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SuperCDMS</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a:ln>
                            <a:noFill/>
                          </a:ln>
                          <a:solidFill>
                            <a:srgbClr val="00B050"/>
                          </a:solidFill>
                          <a:effectLst/>
                          <a:uLnTx/>
                          <a:uFillTx/>
                          <a:latin typeface="Open Sans"/>
                          <a:ea typeface="+mn-ea"/>
                          <a:cs typeface="+mn-cs"/>
                          <a:sym typeface="Wingdings 2" panose="05020102010507070707" pitchFamily="18" charset="2"/>
                        </a:rPr>
                        <a:t></a:t>
                      </a: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nEXO</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a:ln>
                            <a:noFill/>
                          </a:ln>
                          <a:solidFill>
                            <a:srgbClr val="00B050"/>
                          </a:solidFill>
                          <a:effectLst/>
                          <a:uLnTx/>
                          <a:uFillTx/>
                          <a:latin typeface="Open Sans"/>
                          <a:ea typeface="+mn-ea"/>
                          <a:cs typeface="+mn-cs"/>
                          <a:sym typeface="Wingdings 2" panose="05020102010507070707" pitchFamily="18" charset="2"/>
                        </a:rPr>
                        <a:t></a:t>
                      </a: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extLst>
                  <a:ext uri="{0D108BD9-81ED-4DB2-BD59-A6C34878D82A}">
                    <a16:rowId xmlns:a16="http://schemas.microsoft.com/office/drawing/2014/main" val="278474890"/>
                  </a:ext>
                </a:extLst>
              </a:tr>
              <a:tr h="0">
                <a:tc>
                  <a:txBody>
                    <a:bodyPr/>
                    <a:lstStyle/>
                    <a:p>
                      <a:r>
                        <a:rPr lang="en-US" dirty="0"/>
                        <a:t>HALO</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dirty="0">
                          <a:ln>
                            <a:noFill/>
                          </a:ln>
                          <a:solidFill>
                            <a:srgbClr val="00B050"/>
                          </a:solidFill>
                          <a:effectLst/>
                          <a:uLnTx/>
                          <a:uFillTx/>
                          <a:latin typeface="Open Sans"/>
                          <a:ea typeface="+mn-ea"/>
                          <a:cs typeface="+mn-cs"/>
                          <a:sym typeface="Wingdings 2" panose="05020102010507070707" pitchFamily="18" charset="2"/>
                        </a:rPr>
                        <a:t></a:t>
                      </a: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DEAP 3600</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a:ln>
                            <a:noFill/>
                          </a:ln>
                          <a:solidFill>
                            <a:srgbClr val="00B050"/>
                          </a:solidFill>
                          <a:effectLst/>
                          <a:uLnTx/>
                          <a:uFillTx/>
                          <a:latin typeface="Open Sans"/>
                          <a:ea typeface="+mn-ea"/>
                          <a:cs typeface="+mn-cs"/>
                          <a:sym typeface="Wingdings 2" panose="05020102010507070707" pitchFamily="18" charset="2"/>
                        </a:rPr>
                        <a:t></a:t>
                      </a: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tc>
                  <a:txBody>
                    <a:bodyPr/>
                    <a:lstStyle/>
                    <a:p>
                      <a:r>
                        <a:rPr lang="en-US" dirty="0"/>
                        <a:t>PICO 500</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a:ln>
                            <a:noFill/>
                          </a:ln>
                          <a:solidFill>
                            <a:srgbClr val="00B050"/>
                          </a:solidFill>
                          <a:effectLst/>
                          <a:uLnTx/>
                          <a:uFillTx/>
                          <a:latin typeface="Open Sans"/>
                          <a:ea typeface="+mn-ea"/>
                          <a:cs typeface="+mn-cs"/>
                          <a:sym typeface="Wingdings 2" panose="05020102010507070707" pitchFamily="18" charset="2"/>
                        </a:rPr>
                        <a:t></a:t>
                      </a: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extLst>
                  <a:ext uri="{0D108BD9-81ED-4DB2-BD59-A6C34878D82A}">
                    <a16:rowId xmlns:a16="http://schemas.microsoft.com/office/drawing/2014/main" val="2425540733"/>
                  </a:ext>
                </a:extLst>
              </a:tr>
              <a:tr h="0">
                <a:tc>
                  <a:txBody>
                    <a:bodyPr/>
                    <a:lstStyle/>
                    <a:p>
                      <a:r>
                        <a:rPr lang="en-US" dirty="0"/>
                        <a:t>CUTE</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dirty="0">
                          <a:ln>
                            <a:noFill/>
                          </a:ln>
                          <a:solidFill>
                            <a:srgbClr val="00B050"/>
                          </a:solidFill>
                          <a:effectLst/>
                          <a:uLnTx/>
                          <a:uFillTx/>
                          <a:latin typeface="Open Sans"/>
                          <a:ea typeface="+mn-ea"/>
                          <a:cs typeface="+mn-cs"/>
                          <a:sym typeface="Wingdings 2" panose="05020102010507070707" pitchFamily="18" charset="2"/>
                        </a:rPr>
                        <a:t></a:t>
                      </a: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News-G</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a:ln>
                            <a:noFill/>
                          </a:ln>
                          <a:solidFill>
                            <a:srgbClr val="00B050"/>
                          </a:solidFill>
                          <a:effectLst/>
                          <a:uLnTx/>
                          <a:uFillTx/>
                          <a:latin typeface="Open Sans"/>
                          <a:ea typeface="+mn-ea"/>
                          <a:cs typeface="+mn-cs"/>
                          <a:sym typeface="Wingdings 2" panose="05020102010507070707" pitchFamily="18" charset="2"/>
                        </a:rPr>
                        <a:t></a:t>
                      </a: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tc>
                  <a:txBody>
                    <a:bodyPr/>
                    <a:lstStyle/>
                    <a:p>
                      <a:r>
                        <a:rPr lang="en-US" dirty="0"/>
                        <a:t>SBC</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a:ln>
                            <a:noFill/>
                          </a:ln>
                          <a:solidFill>
                            <a:srgbClr val="00B050"/>
                          </a:solidFill>
                          <a:effectLst/>
                          <a:uLnTx/>
                          <a:uFillTx/>
                          <a:latin typeface="Open Sans"/>
                          <a:ea typeface="+mn-ea"/>
                          <a:cs typeface="+mn-cs"/>
                          <a:sym typeface="Wingdings 2" panose="05020102010507070707" pitchFamily="18" charset="2"/>
                        </a:rPr>
                        <a:t></a:t>
                      </a: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extLst>
                  <a:ext uri="{0D108BD9-81ED-4DB2-BD59-A6C34878D82A}">
                    <a16:rowId xmlns:a16="http://schemas.microsoft.com/office/drawing/2014/main" val="846934791"/>
                  </a:ext>
                </a:extLst>
              </a:tr>
              <a:tr h="0">
                <a:tc>
                  <a:txBody>
                    <a:bodyPr/>
                    <a:lstStyle/>
                    <a:p>
                      <a:r>
                        <a:rPr lang="en-US" dirty="0"/>
                        <a:t>Xe-Still</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dirty="0">
                          <a:ln>
                            <a:noFill/>
                          </a:ln>
                          <a:solidFill>
                            <a:srgbClr val="00B050"/>
                          </a:solidFill>
                          <a:effectLst/>
                          <a:uLnTx/>
                          <a:uFillTx/>
                          <a:latin typeface="Open Sans"/>
                          <a:ea typeface="+mn-ea"/>
                          <a:cs typeface="+mn-cs"/>
                          <a:sym typeface="Wingdings 2" panose="05020102010507070707" pitchFamily="18" charset="2"/>
                        </a:rPr>
                        <a:t></a:t>
                      </a: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tc>
                  <a:txBody>
                    <a:bodyPr/>
                    <a:lstStyle/>
                    <a:p>
                      <a:r>
                        <a:rPr lang="en-US" dirty="0"/>
                        <a:t>PICO 40</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dirty="0">
                          <a:ln>
                            <a:noFill/>
                          </a:ln>
                          <a:solidFill>
                            <a:srgbClr val="00B050"/>
                          </a:solidFill>
                          <a:effectLst/>
                          <a:uLnTx/>
                          <a:uFillTx/>
                          <a:latin typeface="Open Sans"/>
                          <a:ea typeface="+mn-ea"/>
                          <a:cs typeface="+mn-cs"/>
                          <a:sym typeface="Wingdings 2" panose="05020102010507070707" pitchFamily="18" charset="2"/>
                        </a:rPr>
                        <a:t></a:t>
                      </a: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tc>
                  <a:txBody>
                    <a:bodyPr/>
                    <a:lstStyle/>
                    <a:p>
                      <a:r>
                        <a:rPr lang="en-US" dirty="0"/>
                        <a:t>Legend-1000</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dirty="0">
                          <a:ln>
                            <a:noFill/>
                          </a:ln>
                          <a:solidFill>
                            <a:srgbClr val="00B050"/>
                          </a:solidFill>
                          <a:effectLst/>
                          <a:uLnTx/>
                          <a:uFillTx/>
                          <a:latin typeface="Open Sans"/>
                          <a:ea typeface="+mn-ea"/>
                          <a:cs typeface="+mn-cs"/>
                          <a:sym typeface="Wingdings 2" panose="05020102010507070707" pitchFamily="18" charset="2"/>
                        </a:rPr>
                        <a:t></a:t>
                      </a: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extLst>
                  <a:ext uri="{0D108BD9-81ED-4DB2-BD59-A6C34878D82A}">
                    <a16:rowId xmlns:a16="http://schemas.microsoft.com/office/drawing/2014/main" val="3610782010"/>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Damic</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tc>
                  <a:txBody>
                    <a:bodyPr/>
                    <a:lstStyle/>
                    <a:p>
                      <a:r>
                        <a:rPr lang="en-US" dirty="0"/>
                        <a:t>Sensei</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OSCURA</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2400" b="1" i="0" u="none" strike="noStrike" kern="1200" cap="none" spc="0" normalizeH="0" baseline="0" noProof="0" dirty="0">
                        <a:ln>
                          <a:noFill/>
                        </a:ln>
                        <a:solidFill>
                          <a:srgbClr val="00B050"/>
                        </a:solidFill>
                        <a:effectLst/>
                        <a:uLnTx/>
                        <a:uFillTx/>
                        <a:latin typeface="Open Sans"/>
                        <a:ea typeface="+mn-ea"/>
                        <a:cs typeface="+mn-cs"/>
                      </a:endParaRPr>
                    </a:p>
                  </a:txBody>
                  <a:tcPr anchor="ctr"/>
                </a:tc>
                <a:extLst>
                  <a:ext uri="{0D108BD9-81ED-4DB2-BD59-A6C34878D82A}">
                    <a16:rowId xmlns:a16="http://schemas.microsoft.com/office/drawing/2014/main" val="620967691"/>
                  </a:ext>
                </a:extLst>
              </a:tr>
            </a:tbl>
          </a:graphicData>
        </a:graphic>
      </p:graphicFrame>
      <p:sp>
        <p:nvSpPr>
          <p:cNvPr id="5" name="TextBox 4">
            <a:extLst>
              <a:ext uri="{FF2B5EF4-FFF2-40B4-BE49-F238E27FC236}">
                <a16:creationId xmlns:a16="http://schemas.microsoft.com/office/drawing/2014/main" id="{B0AFFF7F-131B-EE26-3F9D-BC97B35156DC}"/>
              </a:ext>
            </a:extLst>
          </p:cNvPr>
          <p:cNvSpPr txBox="1"/>
          <p:nvPr/>
        </p:nvSpPr>
        <p:spPr>
          <a:xfrm>
            <a:off x="322256" y="5815106"/>
            <a:ext cx="12187952" cy="923330"/>
          </a:xfrm>
          <a:prstGeom prst="rect">
            <a:avLst/>
          </a:prstGeom>
          <a:noFill/>
        </p:spPr>
        <p:txBody>
          <a:bodyPr wrap="none" rtlCol="0">
            <a:spAutoFit/>
          </a:bodyPr>
          <a:lstStyle/>
          <a:p>
            <a:r>
              <a:rPr lang="en-US" dirty="0"/>
              <a:t>Plus: 	Multi-messenger (P-ONE/ICECUBE)</a:t>
            </a:r>
          </a:p>
          <a:p>
            <a:r>
              <a:rPr lang="en-US" dirty="0"/>
              <a:t>	Strong support for Theory </a:t>
            </a:r>
          </a:p>
          <a:p>
            <a:r>
              <a:rPr lang="en-US" dirty="0"/>
              <a:t>	Technology development (advanced photon counting, low background technologies, engineering)	</a:t>
            </a:r>
            <a:endParaRPr lang="en-CA" dirty="0"/>
          </a:p>
        </p:txBody>
      </p:sp>
    </p:spTree>
    <p:extLst>
      <p:ext uri="{BB962C8B-B14F-4D97-AF65-F5344CB8AC3E}">
        <p14:creationId xmlns:p14="http://schemas.microsoft.com/office/powerpoint/2010/main" val="240531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63A9F1-8E71-46D7-8B1A-72AB479D6FDC}"/>
              </a:ext>
            </a:extLst>
          </p:cNvPr>
          <p:cNvSpPr txBox="1"/>
          <p:nvPr/>
        </p:nvSpPr>
        <p:spPr>
          <a:xfrm>
            <a:off x="322256" y="19223"/>
            <a:ext cx="11397803" cy="1938992"/>
          </a:xfrm>
          <a:prstGeom prst="rect">
            <a:avLst/>
          </a:prstGeom>
          <a:noFill/>
        </p:spPr>
        <p:txBody>
          <a:bodyPr wrap="square" rtlCol="0">
            <a:spAutoFit/>
          </a:bodyPr>
          <a:lstStyle/>
          <a:p>
            <a:endParaRPr lang="en-CA" sz="2000" dirty="0"/>
          </a:p>
          <a:p>
            <a:pPr algn="ctr"/>
            <a:r>
              <a:rPr lang="en-CA" sz="2000" dirty="0">
                <a:solidFill>
                  <a:srgbClr val="0000FF"/>
                </a:solidFill>
              </a:rPr>
              <a:t>Basic Research Support at Partner Institutions: What I call “University Support”</a:t>
            </a:r>
          </a:p>
          <a:p>
            <a:pPr algn="ctr"/>
            <a:endParaRPr lang="en-CA" sz="2000" dirty="0">
              <a:solidFill>
                <a:srgbClr val="0000FF"/>
              </a:solidFill>
            </a:endParaRPr>
          </a:p>
          <a:p>
            <a:pPr marL="285750" indent="-285750">
              <a:buFont typeface="Arial" panose="020B0604020202020204" pitchFamily="34" charset="0"/>
              <a:buChar char="•"/>
            </a:pPr>
            <a:r>
              <a:rPr lang="en-CA" sz="2000" dirty="0"/>
              <a:t>15 new faculty members across Canada</a:t>
            </a:r>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r>
              <a:rPr lang="en-CA" sz="2000" dirty="0"/>
              <a:t>This also spawned new faculty positions at partner institutions.</a:t>
            </a:r>
          </a:p>
        </p:txBody>
      </p:sp>
      <p:sp>
        <p:nvSpPr>
          <p:cNvPr id="3" name="TextBox 2">
            <a:extLst>
              <a:ext uri="{FF2B5EF4-FFF2-40B4-BE49-F238E27FC236}">
                <a16:creationId xmlns:a16="http://schemas.microsoft.com/office/drawing/2014/main" id="{E02C011A-2357-AF2C-2AA8-3A8FC83D7C03}"/>
              </a:ext>
            </a:extLst>
          </p:cNvPr>
          <p:cNvSpPr txBox="1"/>
          <p:nvPr/>
        </p:nvSpPr>
        <p:spPr>
          <a:xfrm>
            <a:off x="107777" y="2474258"/>
            <a:ext cx="11612282" cy="2862322"/>
          </a:xfrm>
          <a:prstGeom prst="rect">
            <a:avLst/>
          </a:prstGeom>
          <a:noFill/>
        </p:spPr>
        <p:txBody>
          <a:bodyPr wrap="square" rtlCol="0">
            <a:spAutoFit/>
          </a:bodyPr>
          <a:lstStyle/>
          <a:p>
            <a:r>
              <a:rPr lang="en-US" b="1" dirty="0"/>
              <a:t>Example 1: SuperCDMS:</a:t>
            </a:r>
          </a:p>
          <a:p>
            <a:endParaRPr lang="en-US" dirty="0"/>
          </a:p>
          <a:p>
            <a:pPr marL="285750" indent="-285750">
              <a:buFont typeface="Arial" panose="020B0604020202020204" pitchFamily="34" charset="0"/>
              <a:buChar char="•"/>
            </a:pPr>
            <a:r>
              <a:rPr lang="en-US" dirty="0"/>
              <a:t>“Base funding” roughly (I am told) equivalent to NSERC operations award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Research Faculty supported completely by MI:</a:t>
            </a:r>
          </a:p>
          <a:p>
            <a:pPr marL="742950" lvl="1" indent="-285750">
              <a:buFont typeface="Arial" panose="020B0604020202020204" pitchFamily="34" charset="0"/>
              <a:buChar char="•"/>
            </a:pPr>
            <a:r>
              <a:rPr lang="en-US" dirty="0"/>
              <a:t>Miriam Diamond (Toronto)*  </a:t>
            </a:r>
          </a:p>
          <a:p>
            <a:pPr marL="742950" lvl="1" indent="-285750">
              <a:buFont typeface="Arial" panose="020B0604020202020204" pitchFamily="34" charset="0"/>
              <a:buChar char="•"/>
            </a:pPr>
            <a:r>
              <a:rPr lang="en-US" dirty="0"/>
              <a:t>Alan Robinson (Montreal)</a:t>
            </a:r>
          </a:p>
          <a:p>
            <a:pPr marL="742950" lvl="1" indent="-285750">
              <a:buFont typeface="Arial" panose="020B0604020202020204" pitchFamily="34" charset="0"/>
              <a:buChar char="•"/>
            </a:pPr>
            <a:r>
              <a:rPr lang="en-US" dirty="0"/>
              <a:t>Wolfgang Rau (TRIUMF)</a:t>
            </a:r>
          </a:p>
          <a:p>
            <a:endParaRPr lang="en-US" dirty="0"/>
          </a:p>
          <a:p>
            <a:r>
              <a:rPr lang="en-US" dirty="0"/>
              <a:t>* New Canadian group in astroparticle physics</a:t>
            </a:r>
          </a:p>
        </p:txBody>
      </p:sp>
      <p:sp>
        <p:nvSpPr>
          <p:cNvPr id="6" name="TextBox 5">
            <a:extLst>
              <a:ext uri="{FF2B5EF4-FFF2-40B4-BE49-F238E27FC236}">
                <a16:creationId xmlns:a16="http://schemas.microsoft.com/office/drawing/2014/main" id="{3090A95E-1E5D-FF67-DC52-63C24D659408}"/>
              </a:ext>
            </a:extLst>
          </p:cNvPr>
          <p:cNvSpPr txBox="1"/>
          <p:nvPr/>
        </p:nvSpPr>
        <p:spPr>
          <a:xfrm>
            <a:off x="5907742" y="3606244"/>
            <a:ext cx="2856753" cy="923330"/>
          </a:xfrm>
          <a:prstGeom prst="rect">
            <a:avLst/>
          </a:prstGeom>
          <a:noFill/>
        </p:spPr>
        <p:txBody>
          <a:bodyPr wrap="square" rtlCol="0">
            <a:spAutoFit/>
          </a:bodyPr>
          <a:lstStyle/>
          <a:p>
            <a:r>
              <a:rPr lang="en-US" dirty="0"/>
              <a:t>Plus at Toronto*:</a:t>
            </a:r>
          </a:p>
          <a:p>
            <a:pPr marL="285750" indent="-285750">
              <a:buFont typeface="Arial" panose="020B0604020202020204" pitchFamily="34" charset="0"/>
              <a:buChar char="•"/>
            </a:pPr>
            <a:r>
              <a:rPr lang="en-US" dirty="0" err="1"/>
              <a:t>Pekka</a:t>
            </a:r>
            <a:r>
              <a:rPr lang="en-US" dirty="0"/>
              <a:t> </a:t>
            </a:r>
            <a:r>
              <a:rPr lang="en-US" dirty="0" err="1"/>
              <a:t>Sinervo</a:t>
            </a:r>
            <a:endParaRPr lang="en-US" dirty="0"/>
          </a:p>
          <a:p>
            <a:pPr marL="285750" indent="-285750">
              <a:buFont typeface="Arial" panose="020B0604020202020204" pitchFamily="34" charset="0"/>
              <a:buChar char="•"/>
            </a:pPr>
            <a:r>
              <a:rPr lang="en-US" dirty="0" err="1"/>
              <a:t>Ziqing</a:t>
            </a:r>
            <a:r>
              <a:rPr lang="en-US" dirty="0"/>
              <a:t> Hong</a:t>
            </a:r>
            <a:endParaRPr lang="en-CA" dirty="0"/>
          </a:p>
        </p:txBody>
      </p:sp>
      <p:sp>
        <p:nvSpPr>
          <p:cNvPr id="7" name="TextBox 6">
            <a:extLst>
              <a:ext uri="{FF2B5EF4-FFF2-40B4-BE49-F238E27FC236}">
                <a16:creationId xmlns:a16="http://schemas.microsoft.com/office/drawing/2014/main" id="{29D02C2B-3C63-EAC8-DAFA-F378773E6E24}"/>
              </a:ext>
            </a:extLst>
          </p:cNvPr>
          <p:cNvSpPr txBox="1"/>
          <p:nvPr/>
        </p:nvSpPr>
        <p:spPr>
          <a:xfrm>
            <a:off x="8450731" y="3631754"/>
            <a:ext cx="3316940" cy="923330"/>
          </a:xfrm>
          <a:prstGeom prst="rect">
            <a:avLst/>
          </a:prstGeom>
          <a:noFill/>
        </p:spPr>
        <p:txBody>
          <a:bodyPr wrap="square" rtlCol="0">
            <a:spAutoFit/>
          </a:bodyPr>
          <a:lstStyle/>
          <a:p>
            <a:r>
              <a:rPr lang="en-US" dirty="0"/>
              <a:t>And recent developments*:</a:t>
            </a:r>
          </a:p>
          <a:p>
            <a:pPr marL="285750" indent="-285750">
              <a:buFont typeface="Arial" panose="020B0604020202020204" pitchFamily="34" charset="0"/>
              <a:buChar char="•"/>
            </a:pPr>
            <a:r>
              <a:rPr lang="en-US" dirty="0"/>
              <a:t>CITA</a:t>
            </a:r>
          </a:p>
          <a:p>
            <a:pPr marL="285750" indent="-285750">
              <a:buFont typeface="Arial" panose="020B0604020202020204" pitchFamily="34" charset="0"/>
              <a:buChar char="•"/>
            </a:pPr>
            <a:r>
              <a:rPr lang="en-US" dirty="0"/>
              <a:t>Dunlap Institute</a:t>
            </a:r>
            <a:endParaRPr lang="en-CA" dirty="0"/>
          </a:p>
        </p:txBody>
      </p:sp>
    </p:spTree>
    <p:extLst>
      <p:ext uri="{BB962C8B-B14F-4D97-AF65-F5344CB8AC3E}">
        <p14:creationId xmlns:p14="http://schemas.microsoft.com/office/powerpoint/2010/main" val="267074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63A9F1-8E71-46D7-8B1A-72AB479D6FDC}"/>
              </a:ext>
            </a:extLst>
          </p:cNvPr>
          <p:cNvSpPr txBox="1"/>
          <p:nvPr/>
        </p:nvSpPr>
        <p:spPr>
          <a:xfrm>
            <a:off x="322256" y="19223"/>
            <a:ext cx="11397803" cy="1938992"/>
          </a:xfrm>
          <a:prstGeom prst="rect">
            <a:avLst/>
          </a:prstGeom>
          <a:noFill/>
        </p:spPr>
        <p:txBody>
          <a:bodyPr wrap="square" rtlCol="0">
            <a:spAutoFit/>
          </a:bodyPr>
          <a:lstStyle/>
          <a:p>
            <a:endParaRPr lang="en-CA" sz="2000" dirty="0"/>
          </a:p>
          <a:p>
            <a:pPr algn="ctr"/>
            <a:r>
              <a:rPr lang="en-CA" sz="2000" dirty="0">
                <a:solidFill>
                  <a:srgbClr val="0000FF"/>
                </a:solidFill>
              </a:rPr>
              <a:t>Basic Research Support at Partner Institutions: What I call “University Support”</a:t>
            </a:r>
          </a:p>
          <a:p>
            <a:pPr algn="ctr"/>
            <a:endParaRPr lang="en-CA" sz="2000" dirty="0">
              <a:solidFill>
                <a:srgbClr val="0000FF"/>
              </a:solidFill>
            </a:endParaRPr>
          </a:p>
          <a:p>
            <a:pPr marL="285750" indent="-285750">
              <a:buFont typeface="Arial" panose="020B0604020202020204" pitchFamily="34" charset="0"/>
              <a:buChar char="•"/>
            </a:pPr>
            <a:r>
              <a:rPr lang="en-CA" sz="2000" dirty="0"/>
              <a:t>15 new faculty members across Canada</a:t>
            </a:r>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r>
              <a:rPr lang="en-CA" sz="2000" dirty="0"/>
              <a:t>This also spawned new faculty positions at partner institutions.</a:t>
            </a:r>
          </a:p>
        </p:txBody>
      </p:sp>
      <p:sp>
        <p:nvSpPr>
          <p:cNvPr id="3" name="TextBox 2">
            <a:extLst>
              <a:ext uri="{FF2B5EF4-FFF2-40B4-BE49-F238E27FC236}">
                <a16:creationId xmlns:a16="http://schemas.microsoft.com/office/drawing/2014/main" id="{E02C011A-2357-AF2C-2AA8-3A8FC83D7C03}"/>
              </a:ext>
            </a:extLst>
          </p:cNvPr>
          <p:cNvSpPr txBox="1"/>
          <p:nvPr/>
        </p:nvSpPr>
        <p:spPr>
          <a:xfrm>
            <a:off x="107777" y="2474258"/>
            <a:ext cx="11612282" cy="2862322"/>
          </a:xfrm>
          <a:prstGeom prst="rect">
            <a:avLst/>
          </a:prstGeom>
          <a:noFill/>
        </p:spPr>
        <p:txBody>
          <a:bodyPr wrap="square" rtlCol="0">
            <a:spAutoFit/>
          </a:bodyPr>
          <a:lstStyle/>
          <a:p>
            <a:r>
              <a:rPr lang="en-US" b="1" dirty="0"/>
              <a:t>Example 2 Theory:</a:t>
            </a:r>
          </a:p>
          <a:p>
            <a:endParaRPr lang="en-US" dirty="0"/>
          </a:p>
          <a:p>
            <a:pPr marL="285750" indent="-285750">
              <a:buFont typeface="Arial" panose="020B0604020202020204" pitchFamily="34" charset="0"/>
              <a:buChar char="•"/>
            </a:pPr>
            <a:r>
              <a:rPr lang="en-US" dirty="0"/>
              <a:t>Substantial growth in the field: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Research Faculty supported completely by MI:</a:t>
            </a:r>
          </a:p>
          <a:p>
            <a:pPr marL="742950" lvl="1" indent="-285750">
              <a:buFont typeface="Arial" panose="020B0604020202020204" pitchFamily="34" charset="0"/>
              <a:buChar char="•"/>
            </a:pPr>
            <a:r>
              <a:rPr lang="en-US" dirty="0"/>
              <a:t>Joe Bramante (Queen’s)*  </a:t>
            </a:r>
          </a:p>
          <a:p>
            <a:pPr marL="742950" lvl="1" indent="-285750">
              <a:buFont typeface="Arial" panose="020B0604020202020204" pitchFamily="34" charset="0"/>
              <a:buChar char="•"/>
            </a:pPr>
            <a:r>
              <a:rPr lang="en-US" dirty="0"/>
              <a:t>Aaron Vincent (Queen’s)*</a:t>
            </a:r>
          </a:p>
          <a:p>
            <a:pPr marL="742950" lvl="1" indent="-285750">
              <a:buFont typeface="Arial" panose="020B0604020202020204" pitchFamily="34" charset="0"/>
              <a:buChar char="•"/>
            </a:pPr>
            <a:r>
              <a:rPr lang="en-US" dirty="0"/>
              <a:t>Yue Zhang (Carleton)</a:t>
            </a:r>
          </a:p>
          <a:p>
            <a:endParaRPr lang="en-US" dirty="0"/>
          </a:p>
          <a:p>
            <a:r>
              <a:rPr lang="en-US" dirty="0"/>
              <a:t>* New group in astroparticle theory</a:t>
            </a:r>
          </a:p>
        </p:txBody>
      </p:sp>
      <p:sp>
        <p:nvSpPr>
          <p:cNvPr id="6" name="TextBox 5">
            <a:extLst>
              <a:ext uri="{FF2B5EF4-FFF2-40B4-BE49-F238E27FC236}">
                <a16:creationId xmlns:a16="http://schemas.microsoft.com/office/drawing/2014/main" id="{3090A95E-1E5D-FF67-DC52-63C24D659408}"/>
              </a:ext>
            </a:extLst>
          </p:cNvPr>
          <p:cNvSpPr txBox="1"/>
          <p:nvPr/>
        </p:nvSpPr>
        <p:spPr>
          <a:xfrm>
            <a:off x="5907742" y="3606244"/>
            <a:ext cx="5812317" cy="2585323"/>
          </a:xfrm>
          <a:prstGeom prst="rect">
            <a:avLst/>
          </a:prstGeom>
          <a:noFill/>
        </p:spPr>
        <p:txBody>
          <a:bodyPr wrap="square" rtlCol="0">
            <a:spAutoFit/>
          </a:bodyPr>
          <a:lstStyle/>
          <a:p>
            <a:r>
              <a:rPr lang="en-US" dirty="0"/>
              <a:t>Followed by:</a:t>
            </a:r>
          </a:p>
          <a:p>
            <a:pPr marL="285750" indent="-285750">
              <a:buFont typeface="Arial" panose="020B0604020202020204" pitchFamily="34" charset="0"/>
              <a:buChar char="•"/>
            </a:pPr>
            <a:r>
              <a:rPr lang="en-US" dirty="0"/>
              <a:t>Nassim </a:t>
            </a:r>
            <a:r>
              <a:rPr lang="en-US" dirty="0" err="1"/>
              <a:t>Bozorgnia</a:t>
            </a:r>
            <a:r>
              <a:rPr lang="en-US" dirty="0"/>
              <a:t> (York/Alberta, 2020/2022)</a:t>
            </a:r>
          </a:p>
          <a:p>
            <a:pPr marL="285750" indent="-285750">
              <a:buFont typeface="Arial" panose="020B0604020202020204" pitchFamily="34" charset="0"/>
              <a:buChar char="•"/>
            </a:pPr>
            <a:r>
              <a:rPr lang="en-US" dirty="0"/>
              <a:t>Katelin Schutz (McGill, 2021)</a:t>
            </a:r>
          </a:p>
          <a:p>
            <a:pPr marL="285750" indent="-285750">
              <a:buFont typeface="Arial" panose="020B0604020202020204" pitchFamily="34" charset="0"/>
              <a:buChar char="•"/>
            </a:pPr>
            <a:r>
              <a:rPr lang="en-US" dirty="0" err="1"/>
              <a:t>Sheda</a:t>
            </a:r>
            <a:r>
              <a:rPr lang="en-US" dirty="0"/>
              <a:t> </a:t>
            </a:r>
            <a:r>
              <a:rPr lang="en-US" dirty="0" err="1"/>
              <a:t>Ipek</a:t>
            </a:r>
            <a:r>
              <a:rPr lang="en-US" dirty="0"/>
              <a:t> (Carleton, 2021)</a:t>
            </a:r>
          </a:p>
          <a:p>
            <a:pPr marL="285750" indent="-285750">
              <a:buFont typeface="Arial" panose="020B0604020202020204" pitchFamily="34" charset="0"/>
              <a:buChar char="•"/>
            </a:pPr>
            <a:r>
              <a:rPr lang="en-US" dirty="0" err="1"/>
              <a:t>Gopolang</a:t>
            </a:r>
            <a:r>
              <a:rPr lang="en-US" dirty="0"/>
              <a:t> </a:t>
            </a:r>
            <a:r>
              <a:rPr lang="en-US" dirty="0" err="1"/>
              <a:t>Mohlabeng</a:t>
            </a:r>
            <a:r>
              <a:rPr lang="en-US" dirty="0"/>
              <a:t> (SFU, 2023)</a:t>
            </a:r>
          </a:p>
          <a:p>
            <a:endParaRPr lang="en-US" dirty="0"/>
          </a:p>
          <a:p>
            <a:r>
              <a:rPr lang="en-US" dirty="0"/>
              <a:t>And new focus in astroparticle physics theory from many established researchers.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4243108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63A9F1-8E71-46D7-8B1A-72AB479D6FDC}"/>
              </a:ext>
            </a:extLst>
          </p:cNvPr>
          <p:cNvSpPr txBox="1"/>
          <p:nvPr/>
        </p:nvSpPr>
        <p:spPr>
          <a:xfrm>
            <a:off x="458271" y="-118810"/>
            <a:ext cx="11397803" cy="5940088"/>
          </a:xfrm>
          <a:prstGeom prst="rect">
            <a:avLst/>
          </a:prstGeom>
          <a:noFill/>
        </p:spPr>
        <p:txBody>
          <a:bodyPr wrap="square" rtlCol="0">
            <a:spAutoFit/>
          </a:bodyPr>
          <a:lstStyle/>
          <a:p>
            <a:pPr marL="285750" indent="-285750">
              <a:buFont typeface="Arial" panose="020B0604020202020204" pitchFamily="34" charset="0"/>
              <a:buChar char="•"/>
            </a:pPr>
            <a:endParaRPr lang="en-CA" sz="2000" dirty="0"/>
          </a:p>
          <a:p>
            <a:pPr algn="ctr"/>
            <a:r>
              <a:rPr lang="en-CA" sz="2000" b="1" dirty="0">
                <a:solidFill>
                  <a:srgbClr val="0000FF"/>
                </a:solidFill>
              </a:rPr>
              <a:t>Competitive Research Support supporting Astroparticle Physics across Canada</a:t>
            </a:r>
          </a:p>
          <a:p>
            <a:endParaRPr lang="en-CA" sz="2000" dirty="0">
              <a:solidFill>
                <a:srgbClr val="0000FF"/>
              </a:solidFill>
            </a:endParaRPr>
          </a:p>
          <a:p>
            <a:pPr marL="285750" indent="-285750">
              <a:buFont typeface="Arial" panose="020B0604020202020204" pitchFamily="34" charset="0"/>
              <a:buChar char="•"/>
            </a:pPr>
            <a:r>
              <a:rPr lang="en-CA" sz="2000" dirty="0"/>
              <a:t>102 HQP Positions supported through pooled funding competition </a:t>
            </a:r>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endParaRPr lang="en-CA" sz="2000" dirty="0"/>
          </a:p>
        </p:txBody>
      </p:sp>
      <p:graphicFrame>
        <p:nvGraphicFramePr>
          <p:cNvPr id="3" name="Chart 2">
            <a:extLst>
              <a:ext uri="{FF2B5EF4-FFF2-40B4-BE49-F238E27FC236}">
                <a16:creationId xmlns:a16="http://schemas.microsoft.com/office/drawing/2014/main" id="{3FD7663C-B417-C458-E2B8-EA5D28E740FC}"/>
              </a:ext>
            </a:extLst>
          </p:cNvPr>
          <p:cNvGraphicFramePr>
            <a:graphicFrameLocks/>
          </p:cNvGraphicFramePr>
          <p:nvPr>
            <p:extLst>
              <p:ext uri="{D42A27DB-BD31-4B8C-83A1-F6EECF244321}">
                <p14:modId xmlns:p14="http://schemas.microsoft.com/office/powerpoint/2010/main" val="601820021"/>
              </p:ext>
            </p:extLst>
          </p:nvPr>
        </p:nvGraphicFramePr>
        <p:xfrm>
          <a:off x="277490" y="1266773"/>
          <a:ext cx="7561065" cy="353556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61220A27-F9AD-9455-0646-5D9CF7E237B0}"/>
              </a:ext>
            </a:extLst>
          </p:cNvPr>
          <p:cNvSpPr txBox="1"/>
          <p:nvPr/>
        </p:nvSpPr>
        <p:spPr>
          <a:xfrm>
            <a:off x="1534368" y="5380672"/>
            <a:ext cx="9276701" cy="923330"/>
          </a:xfrm>
          <a:prstGeom prst="rect">
            <a:avLst/>
          </a:prstGeom>
          <a:noFill/>
        </p:spPr>
        <p:txBody>
          <a:bodyPr wrap="square" rtlCol="0">
            <a:spAutoFit/>
          </a:bodyPr>
          <a:lstStyle/>
          <a:p>
            <a:pPr marL="285750" indent="-285750">
              <a:buFont typeface="Arial" panose="020B0604020202020204" pitchFamily="34" charset="0"/>
              <a:buChar char="•"/>
            </a:pPr>
            <a:r>
              <a:rPr lang="en-US" dirty="0"/>
              <a:t>Ramped up to about 30 HQP supported at any one time.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131 “HQP Years”</a:t>
            </a:r>
            <a:endParaRPr lang="en-CA" dirty="0"/>
          </a:p>
        </p:txBody>
      </p:sp>
    </p:spTree>
    <p:extLst>
      <p:ext uri="{BB962C8B-B14F-4D97-AF65-F5344CB8AC3E}">
        <p14:creationId xmlns:p14="http://schemas.microsoft.com/office/powerpoint/2010/main" val="3677486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63A9F1-8E71-46D7-8B1A-72AB479D6FDC}"/>
              </a:ext>
            </a:extLst>
          </p:cNvPr>
          <p:cNvSpPr txBox="1"/>
          <p:nvPr/>
        </p:nvSpPr>
        <p:spPr>
          <a:xfrm>
            <a:off x="458271" y="-118810"/>
            <a:ext cx="11397803" cy="7171194"/>
          </a:xfrm>
          <a:prstGeom prst="rect">
            <a:avLst/>
          </a:prstGeom>
          <a:noFill/>
        </p:spPr>
        <p:txBody>
          <a:bodyPr wrap="square" rtlCol="0">
            <a:spAutoFit/>
          </a:bodyPr>
          <a:lstStyle/>
          <a:p>
            <a:pPr marL="285750" indent="-285750">
              <a:buFont typeface="Arial" panose="020B0604020202020204" pitchFamily="34" charset="0"/>
              <a:buChar char="•"/>
            </a:pPr>
            <a:endParaRPr lang="en-CA" sz="2000" dirty="0"/>
          </a:p>
          <a:p>
            <a:pPr algn="ctr"/>
            <a:r>
              <a:rPr lang="en-CA" sz="2000" b="1" dirty="0">
                <a:solidFill>
                  <a:srgbClr val="0000FF"/>
                </a:solidFill>
              </a:rPr>
              <a:t>Competitive Research Support supporting Astroparticle Physics across Canada</a:t>
            </a:r>
          </a:p>
          <a:p>
            <a:endParaRPr lang="en-CA" sz="2000" dirty="0">
              <a:solidFill>
                <a:srgbClr val="0000FF"/>
              </a:solidFill>
            </a:endParaRPr>
          </a:p>
          <a:p>
            <a:pPr marL="285750" indent="-285750">
              <a:buFont typeface="Arial" panose="020B0604020202020204" pitchFamily="34" charset="0"/>
              <a:buChar char="•"/>
            </a:pPr>
            <a:r>
              <a:rPr lang="en-CA" sz="2000" dirty="0"/>
              <a:t>102 HQP Positions supported through pooled funding competition </a:t>
            </a:r>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r>
              <a:rPr lang="en-CA" sz="2000" dirty="0"/>
              <a:t>9 FRVF awards (Frontier Research Venture Fund)</a:t>
            </a:r>
          </a:p>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r>
              <a:rPr lang="en-CA" sz="2000" dirty="0"/>
              <a:t>Cross Disciplinary Internships 12 to date (2020 – 2023)</a:t>
            </a:r>
          </a:p>
          <a:p>
            <a:pPr marL="285750" indent="-285750">
              <a:buFont typeface="Arial" panose="020B0604020202020204" pitchFamily="34" charset="0"/>
              <a:buChar char="•"/>
            </a:pPr>
            <a:endParaRPr lang="en-CA" sz="2000" dirty="0"/>
          </a:p>
          <a:p>
            <a:endParaRPr lang="en-CA" sz="2000" dirty="0"/>
          </a:p>
        </p:txBody>
      </p:sp>
      <p:sp>
        <p:nvSpPr>
          <p:cNvPr id="4" name="TextBox 3">
            <a:extLst>
              <a:ext uri="{FF2B5EF4-FFF2-40B4-BE49-F238E27FC236}">
                <a16:creationId xmlns:a16="http://schemas.microsoft.com/office/drawing/2014/main" id="{61220A27-F9AD-9455-0646-5D9CF7E237B0}"/>
              </a:ext>
            </a:extLst>
          </p:cNvPr>
          <p:cNvSpPr txBox="1"/>
          <p:nvPr/>
        </p:nvSpPr>
        <p:spPr>
          <a:xfrm>
            <a:off x="8737601" y="2295889"/>
            <a:ext cx="2773081" cy="923330"/>
          </a:xfrm>
          <a:prstGeom prst="rect">
            <a:avLst/>
          </a:prstGeom>
          <a:noFill/>
        </p:spPr>
        <p:txBody>
          <a:bodyPr wrap="square" rtlCol="0">
            <a:spAutoFit/>
          </a:bodyPr>
          <a:lstStyle/>
          <a:p>
            <a:pPr marL="285750" indent="-285750">
              <a:buFont typeface="Arial" panose="020B0604020202020204" pitchFamily="34" charset="0"/>
              <a:buChar char="•"/>
            </a:pPr>
            <a:r>
              <a:rPr lang="en-US" dirty="0"/>
              <a:t>13 different institutions supported to date</a:t>
            </a:r>
            <a:endParaRPr lang="en-CA" dirty="0"/>
          </a:p>
        </p:txBody>
      </p:sp>
      <p:graphicFrame>
        <p:nvGraphicFramePr>
          <p:cNvPr id="5" name="Chart 4">
            <a:extLst>
              <a:ext uri="{FF2B5EF4-FFF2-40B4-BE49-F238E27FC236}">
                <a16:creationId xmlns:a16="http://schemas.microsoft.com/office/drawing/2014/main" id="{7E8769E3-BEBA-4FB4-B1CF-8FCA41AA4BF1}"/>
              </a:ext>
            </a:extLst>
          </p:cNvPr>
          <p:cNvGraphicFramePr>
            <a:graphicFrameLocks/>
          </p:cNvGraphicFramePr>
          <p:nvPr>
            <p:extLst>
              <p:ext uri="{D42A27DB-BD31-4B8C-83A1-F6EECF244321}">
                <p14:modId xmlns:p14="http://schemas.microsoft.com/office/powerpoint/2010/main" val="2675940928"/>
              </p:ext>
            </p:extLst>
          </p:nvPr>
        </p:nvGraphicFramePr>
        <p:xfrm>
          <a:off x="2299018" y="1177365"/>
          <a:ext cx="4842864" cy="395044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4957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63A9F1-8E71-46D7-8B1A-72AB479D6FDC}"/>
              </a:ext>
            </a:extLst>
          </p:cNvPr>
          <p:cNvSpPr txBox="1"/>
          <p:nvPr/>
        </p:nvSpPr>
        <p:spPr>
          <a:xfrm>
            <a:off x="397098" y="479411"/>
            <a:ext cx="11397803" cy="2862322"/>
          </a:xfrm>
          <a:prstGeom prst="rect">
            <a:avLst/>
          </a:prstGeom>
          <a:noFill/>
        </p:spPr>
        <p:txBody>
          <a:bodyPr wrap="square" rtlCol="0">
            <a:spAutoFit/>
          </a:bodyPr>
          <a:lstStyle/>
          <a:p>
            <a:pPr marL="285750" indent="-285750">
              <a:buFont typeface="Arial" panose="020B0604020202020204" pitchFamily="34" charset="0"/>
              <a:buChar char="•"/>
            </a:pPr>
            <a:endParaRPr lang="en-CA" sz="2000" dirty="0"/>
          </a:p>
          <a:p>
            <a:pPr marL="285750" indent="-285750">
              <a:buFont typeface="Arial" panose="020B0604020202020204" pitchFamily="34" charset="0"/>
              <a:buChar char="•"/>
            </a:pPr>
            <a:endParaRPr lang="en-CA" sz="2000" dirty="0"/>
          </a:p>
          <a:p>
            <a:endParaRPr lang="en-CA" sz="2000" dirty="0"/>
          </a:p>
          <a:p>
            <a:pPr algn="ctr"/>
            <a:r>
              <a:rPr lang="en-CA" sz="2000" dirty="0">
                <a:solidFill>
                  <a:srgbClr val="0000FF"/>
                </a:solidFill>
              </a:rPr>
              <a:t>Research Outputs the past fiscal year:</a:t>
            </a:r>
          </a:p>
          <a:p>
            <a:endParaRPr lang="en-CA" sz="2000" dirty="0">
              <a:solidFill>
                <a:srgbClr val="0000FF"/>
              </a:solidFill>
            </a:endParaRPr>
          </a:p>
          <a:p>
            <a:pPr marL="285750" indent="-285750">
              <a:buFontTx/>
              <a:buChar char="-"/>
            </a:pPr>
            <a:r>
              <a:rPr lang="en-CA" sz="2000" dirty="0"/>
              <a:t>157 Papers by members supported by MI</a:t>
            </a:r>
          </a:p>
          <a:p>
            <a:pPr marL="285750" indent="-285750">
              <a:buFontTx/>
              <a:buChar char="-"/>
            </a:pPr>
            <a:r>
              <a:rPr lang="en-CA" sz="2000" dirty="0"/>
              <a:t>Over 500 total papers/presentations/proceedings/other scholarly works to date</a:t>
            </a:r>
          </a:p>
          <a:p>
            <a:pPr marL="285750" indent="-285750">
              <a:buFontTx/>
              <a:buChar char="-"/>
            </a:pPr>
            <a:r>
              <a:rPr lang="en-CA" sz="2000" dirty="0"/>
              <a:t>Significantly advanced progress in experimental program – MI has been instrumental in accelerating progress.</a:t>
            </a:r>
          </a:p>
        </p:txBody>
      </p:sp>
    </p:spTree>
    <p:extLst>
      <p:ext uri="{BB962C8B-B14F-4D97-AF65-F5344CB8AC3E}">
        <p14:creationId xmlns:p14="http://schemas.microsoft.com/office/powerpoint/2010/main" val="4426963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Open Sans Ligh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6566</TotalTime>
  <Words>1510</Words>
  <Application>Microsoft Office PowerPoint</Application>
  <PresentationFormat>Widescreen</PresentationFormat>
  <Paragraphs>243</Paragraphs>
  <Slides>16</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Open Sans</vt:lpstr>
      <vt:lpstr>Open Sans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Canadian Particle Astrophysics Centre at Queen's University</dc:creator>
  <cp:lastModifiedBy>Anthony Noble</cp:lastModifiedBy>
  <cp:revision>71</cp:revision>
  <dcterms:created xsi:type="dcterms:W3CDTF">2020-02-05T16:04:02Z</dcterms:created>
  <dcterms:modified xsi:type="dcterms:W3CDTF">2023-06-23T06:54:40Z</dcterms:modified>
</cp:coreProperties>
</file>