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media/image8.jpg" ContentType="image/jpg"/>
  <Override PartName="/ppt/media/image10.jpg" ContentType="image/jpg"/>
  <Override PartName="/ppt/media/image12.jpg" ContentType="image/jpg"/>
  <Override PartName="/ppt/media/image27.jpg" ContentType="image/jpg"/>
  <Override PartName="/ppt/media/image28.jpg" ContentType="image/jpg"/>
  <Override PartName="/ppt/media/image29.jpg" ContentType="image/jpg"/>
  <Override PartName="/ppt/media/image30.jpg" ContentType="image/jpg"/>
  <Override PartName="/ppt/media/image32.jpg" ContentType="image/jp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3"/>
  </p:notesMasterIdLst>
  <p:sldIdLst>
    <p:sldId id="256" r:id="rId5"/>
    <p:sldId id="1108" r:id="rId6"/>
    <p:sldId id="1110" r:id="rId7"/>
    <p:sldId id="1107" r:id="rId8"/>
    <p:sldId id="293" r:id="rId9"/>
    <p:sldId id="296" r:id="rId10"/>
    <p:sldId id="297" r:id="rId11"/>
    <p:sldId id="294" r:id="rId12"/>
    <p:sldId id="298" r:id="rId13"/>
    <p:sldId id="1050" r:id="rId14"/>
    <p:sldId id="1117" r:id="rId15"/>
    <p:sldId id="1093" r:id="rId16"/>
    <p:sldId id="1063" r:id="rId17"/>
    <p:sldId id="1066" r:id="rId18"/>
    <p:sldId id="363" r:id="rId19"/>
    <p:sldId id="1065" r:id="rId20"/>
    <p:sldId id="1103" r:id="rId21"/>
    <p:sldId id="1068" r:id="rId22"/>
    <p:sldId id="1070" r:id="rId23"/>
    <p:sldId id="1072" r:id="rId24"/>
    <p:sldId id="1074" r:id="rId25"/>
    <p:sldId id="1104" r:id="rId26"/>
    <p:sldId id="1076" r:id="rId27"/>
    <p:sldId id="1077" r:id="rId28"/>
    <p:sldId id="1078" r:id="rId29"/>
    <p:sldId id="1079" r:id="rId30"/>
    <p:sldId id="1080" r:id="rId31"/>
    <p:sldId id="1081" r:id="rId32"/>
    <p:sldId id="1082" r:id="rId33"/>
    <p:sldId id="1083" r:id="rId34"/>
    <p:sldId id="1084" r:id="rId35"/>
    <p:sldId id="1085" r:id="rId36"/>
    <p:sldId id="1086" r:id="rId37"/>
    <p:sldId id="1087" r:id="rId38"/>
    <p:sldId id="1089" r:id="rId39"/>
    <p:sldId id="1116" r:id="rId40"/>
    <p:sldId id="278" r:id="rId41"/>
    <p:sldId id="1075" r:id="rId42"/>
    <p:sldId id="1105" r:id="rId43"/>
    <p:sldId id="1113" r:id="rId44"/>
    <p:sldId id="1102" r:id="rId45"/>
    <p:sldId id="1114" r:id="rId46"/>
    <p:sldId id="1115" r:id="rId47"/>
    <p:sldId id="1112" r:id="rId48"/>
    <p:sldId id="1048" r:id="rId49"/>
    <p:sldId id="1106" r:id="rId50"/>
    <p:sldId id="1111" r:id="rId51"/>
    <p:sldId id="1069" r:id="rId5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B38809-798F-43CB-B079-28C21D796973}">
          <p14:sldIdLst>
            <p14:sldId id="256"/>
            <p14:sldId id="1108"/>
            <p14:sldId id="1110"/>
            <p14:sldId id="1107"/>
            <p14:sldId id="293"/>
            <p14:sldId id="296"/>
            <p14:sldId id="297"/>
            <p14:sldId id="294"/>
            <p14:sldId id="298"/>
            <p14:sldId id="1050"/>
            <p14:sldId id="1117"/>
            <p14:sldId id="1093"/>
            <p14:sldId id="1063"/>
            <p14:sldId id="1066"/>
            <p14:sldId id="363"/>
            <p14:sldId id="1065"/>
            <p14:sldId id="1103"/>
            <p14:sldId id="1068"/>
            <p14:sldId id="1070"/>
            <p14:sldId id="1072"/>
            <p14:sldId id="1074"/>
            <p14:sldId id="1104"/>
            <p14:sldId id="1076"/>
            <p14:sldId id="1077"/>
            <p14:sldId id="1078"/>
            <p14:sldId id="1079"/>
            <p14:sldId id="1080"/>
            <p14:sldId id="1081"/>
            <p14:sldId id="1082"/>
            <p14:sldId id="1083"/>
            <p14:sldId id="1084"/>
            <p14:sldId id="1085"/>
            <p14:sldId id="1086"/>
            <p14:sldId id="1087"/>
            <p14:sldId id="1089"/>
            <p14:sldId id="1116"/>
            <p14:sldId id="278"/>
            <p14:sldId id="1075"/>
            <p14:sldId id="1105"/>
            <p14:sldId id="1113"/>
            <p14:sldId id="1102"/>
            <p14:sldId id="1114"/>
            <p14:sldId id="1115"/>
            <p14:sldId id="1112"/>
            <p14:sldId id="1048"/>
            <p14:sldId id="1106"/>
            <p14:sldId id="1111"/>
            <p14:sldId id="10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201" autoAdjust="0"/>
    <p:restoredTop sz="97698"/>
  </p:normalViewPr>
  <p:slideViewPr>
    <p:cSldViewPr snapToGrid="0" snapToObjects="1">
      <p:cViewPr varScale="1">
        <p:scale>
          <a:sx n="88" d="100"/>
          <a:sy n="88" d="100"/>
        </p:scale>
        <p:origin x="89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5EBFA12-734F-442A-883D-FEA979F0F70B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179DB1-FA0C-4089-A0F9-C6F7D4E0981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641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I’ve been working on this field for &gt;20 </a:t>
            </a:r>
            <a:r>
              <a:rPr lang="en-US" dirty="0" err="1"/>
              <a:t>yrs</a:t>
            </a:r>
            <a:r>
              <a:rPr lang="en-US" dirty="0"/>
              <a:t>; clearly trapping of antihydrogen was a major breakthrough, which enabled series of measurements with anti-H, whose precision now is approaching that of 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612">
              <a:defRPr/>
            </a:pPr>
            <a:fld id="{C6D40810-24F4-D84A-9625-4806A2A3D2E3}" type="slidenum">
              <a:rPr lang="en-US" alt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43</a:t>
            </a:fld>
            <a:endParaRPr lang="en-US" alt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64895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I’ve been working on this field for &gt;20 </a:t>
            </a:r>
            <a:r>
              <a:rPr lang="en-US" dirty="0" err="1"/>
              <a:t>yrs</a:t>
            </a:r>
            <a:r>
              <a:rPr lang="en-US" dirty="0"/>
              <a:t>; clearly trapping of antihydrogen was a major breakthrough, which enabled series of measurements with anti-H, whose precision now is approaching that of 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612">
              <a:defRPr/>
            </a:pPr>
            <a:fld id="{C6D40810-24F4-D84A-9625-4806A2A3D2E3}" type="slidenum">
              <a:rPr lang="en-US" alt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44</a:t>
            </a:fld>
            <a:endParaRPr lang="en-US" alt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69026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I’ve been working on this field for &gt;20 </a:t>
            </a:r>
            <a:r>
              <a:rPr lang="en-US" dirty="0" err="1"/>
              <a:t>yrs</a:t>
            </a:r>
            <a:r>
              <a:rPr lang="en-US" dirty="0"/>
              <a:t>; clearly trapping of antihydrogen was a major breakthrough, which enabled series of measurements with anti-H, whose precision now is approaching that of 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612">
              <a:defRPr/>
            </a:pPr>
            <a:fld id="{C6D40810-24F4-D84A-9625-4806A2A3D2E3}" type="slidenum">
              <a:rPr lang="en-US" alt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45</a:t>
            </a:fld>
            <a:endParaRPr lang="en-US" alt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69384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9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rubin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713E6A-6C97-CE41-B76C-4BC09BAF4848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71962D-6345-C64F-8DEC-2CD825A27D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C4B9BF6-B3BC-1740-B405-CD995056BA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05650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1">
    <p:bg>
      <p:bgPr>
        <a:gradFill flip="none" rotWithShape="1">
          <a:gsLst>
            <a:gs pos="71000">
              <a:schemeClr val="accent1">
                <a:lumMod val="89000"/>
              </a:schemeClr>
            </a:gs>
            <a:gs pos="0">
              <a:schemeClr val="accent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895083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2">
    <p:bg>
      <p:bgPr>
        <a:gradFill flip="none" rotWithShape="1">
          <a:gsLst>
            <a:gs pos="70000">
              <a:schemeClr val="accent3"/>
            </a:gs>
            <a:gs pos="0">
              <a:schemeClr val="accent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513654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3">
    <p:bg>
      <p:bgPr>
        <a:gradFill flip="none" rotWithShape="1">
          <a:gsLst>
            <a:gs pos="70000">
              <a:schemeClr val="accent1"/>
            </a:gs>
            <a:gs pos="0">
              <a:schemeClr val="accent5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359153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berr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BC07281-6125-4C46-9EEE-F3383A4968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363274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e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071246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Taylor Institute atri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AD4EEC-47C1-4C4F-92B7-C155837AC2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84" y="1"/>
            <a:ext cx="12180231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2A856F-D7AE-084A-BA0A-619BF4BACCF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81D92-634B-CF48-973A-DCF1F44D1C56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D8A120-1957-8A4E-87B5-134F2E3C44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AACF37C-6F78-E74F-A6DE-1DA77548C7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726328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9D3A21A-5F37-B243-B2B4-ECED95B9C8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add full-slide photo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AB9CF4-46FB-2F4B-ADCF-18BDD6B1A39E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20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979714"/>
            <a:ext cx="9144000" cy="2665575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closing note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380816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5474711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 err="1"/>
              <a:t>presentersemail@ucalgary.ca</a:t>
            </a:r>
            <a:br>
              <a:rPr lang="en-US" sz="1400" dirty="0"/>
            </a:br>
            <a:r>
              <a:rPr lang="en-US" sz="1400" dirty="0"/>
              <a:t>Twitter handle / additional contact info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421D-4CBB-0B45-BECA-B7C1634DF4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82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89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75503">
              <a:lnSpc>
                <a:spcPts val="1338"/>
              </a:lnSpc>
            </a:pPr>
            <a:fld id="{81D60167-4931-47E6-BA6A-407CBD079E47}" type="slidenum">
              <a:rPr lang="en-CA" spc="-40" smtClean="0"/>
              <a:pPr marL="75503">
                <a:lnSpc>
                  <a:spcPts val="1338"/>
                </a:lnSpc>
              </a:pPr>
              <a:t>‹#›</a:t>
            </a:fld>
            <a:r>
              <a:rPr lang="en-CA" spc="-188"/>
              <a:t> </a:t>
            </a:r>
            <a:r>
              <a:rPr lang="en-CA" spc="297"/>
              <a:t>/</a:t>
            </a:r>
            <a:r>
              <a:rPr lang="en-CA" spc="-178"/>
              <a:t> </a:t>
            </a:r>
            <a:r>
              <a:rPr lang="en-CA" spc="-40"/>
              <a:t>47</a:t>
            </a:r>
            <a:endParaRPr lang="en-CA" spc="-40" dirty="0"/>
          </a:p>
        </p:txBody>
      </p:sp>
    </p:spTree>
    <p:extLst>
      <p:ext uri="{BB962C8B-B14F-4D97-AF65-F5344CB8AC3E}">
        <p14:creationId xmlns:p14="http://schemas.microsoft.com/office/powerpoint/2010/main" val="31634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9F7FB5-8A8B-6840-8821-3E103FA70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5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apercli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1405B4-CFCA-7B4F-B27E-AFC289A8AA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462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F9EC9C0-5382-E948-A121-C5B2AA3269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7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dd a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4ADCEF7-50E6-F148-85D9-6C4E11468F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a background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9623-35C9-4842-9D43-217A87829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5546" y="367553"/>
            <a:ext cx="10276269" cy="984730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C70E2-8956-C345-AEB7-70259E74A0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5002" y="1626140"/>
            <a:ext cx="10256813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400"/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F6EDF-A82D-594D-B5C2-0A52064F685D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9E50EE-F688-F14F-8CFF-534A2A22A2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25088A-D264-9741-8951-65AE4210C42D}"/>
              </a:ext>
            </a:extLst>
          </p:cNvPr>
          <p:cNvSpPr/>
          <p:nvPr userDrawn="1"/>
        </p:nvSpPr>
        <p:spPr>
          <a:xfrm rot="10800000" flipV="1">
            <a:off x="652278" y="1352283"/>
            <a:ext cx="875245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3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7C5-BAC5-1547-924B-5C7C6591F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835239"/>
            <a:ext cx="10515600" cy="1503743"/>
          </a:xfrm>
          <a:prstGeom prst="rect">
            <a:avLst/>
          </a:prstGeom>
        </p:spPr>
        <p:txBody>
          <a:bodyPr anchor="b"/>
          <a:lstStyle>
            <a:lvl1pPr algn="ctr">
              <a:defRPr sz="4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a 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9F6E-8F8B-BF46-B902-6793548AE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765216"/>
            <a:ext cx="10515600" cy="76814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 section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23C1E-FEAF-3847-8F41-6D9EAF12B618}"/>
              </a:ext>
            </a:extLst>
          </p:cNvPr>
          <p:cNvSpPr/>
          <p:nvPr userDrawn="1"/>
        </p:nvSpPr>
        <p:spPr>
          <a:xfrm>
            <a:off x="5572115" y="3479693"/>
            <a:ext cx="1035069" cy="644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E6A666-7EB5-4546-B449-CC4B00B6946C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47B7B9-20D2-5C4C-8E5F-B0843515BD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9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7C5-BAC5-1547-924B-5C7C6591F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835239"/>
            <a:ext cx="10515600" cy="1503743"/>
          </a:xfrm>
          <a:prstGeom prst="rect">
            <a:avLst/>
          </a:prstGeom>
        </p:spPr>
        <p:txBody>
          <a:bodyPr anchor="b"/>
          <a:lstStyle>
            <a:lvl1pPr algn="ctr">
              <a:defRPr sz="48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a 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9F6E-8F8B-BF46-B902-6793548AE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765216"/>
            <a:ext cx="10515600" cy="76814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 section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23C1E-FEAF-3847-8F41-6D9EAF12B618}"/>
              </a:ext>
            </a:extLst>
          </p:cNvPr>
          <p:cNvSpPr/>
          <p:nvPr userDrawn="1"/>
        </p:nvSpPr>
        <p:spPr>
          <a:xfrm>
            <a:off x="5572115" y="3479693"/>
            <a:ext cx="1035069" cy="644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093245-3BC0-BA49-9E2F-15539E4A12A2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DA146A-1928-834A-A188-426610F59B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8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2DD51B-1006-3D43-8BBF-271E9F19F6AC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AE120D-228A-6848-89AA-15506DABA9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073D5C-7DE2-8B43-9E03-9E533500C5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45323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3DDAFE-9DAA-CF47-AE1F-E357B870A049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D7EADD-79EF-004D-AAFE-B4247A2277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B8CEC71-8FF2-3346-AD43-5429CFDD0D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181736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12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5" r:id="rId4"/>
    <p:sldLayoutId id="2147483650" r:id="rId5"/>
    <p:sldLayoutId id="2147483651" r:id="rId6"/>
    <p:sldLayoutId id="2147483663" r:id="rId7"/>
    <p:sldLayoutId id="2147483664" r:id="rId8"/>
    <p:sldLayoutId id="2147483665" r:id="rId9"/>
    <p:sldLayoutId id="2147483666" r:id="rId10"/>
    <p:sldLayoutId id="2147483677" r:id="rId11"/>
    <p:sldLayoutId id="2147483678" r:id="rId12"/>
    <p:sldLayoutId id="2147483679" r:id="rId13"/>
    <p:sldLayoutId id="2147483668" r:id="rId14"/>
    <p:sldLayoutId id="2147483676" r:id="rId15"/>
    <p:sldLayoutId id="2147483669" r:id="rId16"/>
    <p:sldLayoutId id="2147483672" r:id="rId17"/>
    <p:sldLayoutId id="2147483671" r:id="rId18"/>
    <p:sldLayoutId id="214748368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6.png"/><Relationship Id="rId3" Type="http://schemas.openxmlformats.org/officeDocument/2006/relationships/image" Target="../media/image43.jpg"/><Relationship Id="rId7" Type="http://schemas.openxmlformats.org/officeDocument/2006/relationships/image" Target="../media/image47.jpg"/><Relationship Id="rId12" Type="http://schemas.openxmlformats.org/officeDocument/2006/relationships/image" Target="../media/image52.tiff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jpeg"/><Relationship Id="rId11" Type="http://schemas.openxmlformats.org/officeDocument/2006/relationships/image" Target="../media/image51.tiff"/><Relationship Id="rId5" Type="http://schemas.openxmlformats.org/officeDocument/2006/relationships/image" Target="../media/image45.jp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png"/><Relationship Id="rId14" Type="http://schemas.openxmlformats.org/officeDocument/2006/relationships/image" Target="../media/image57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7.png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EF6ED-5AC5-4E43-8069-ECF11021C7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Measuring the gravitational free-fall of antihydrogen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0AD6A-0122-5B4D-AA60-80E9977A68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CAP2023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4C0D7-003C-CA48-8405-44EF48FAB8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b="1" dirty="0"/>
              <a:t>Tim Friesen </a:t>
            </a:r>
            <a:r>
              <a:rPr lang="en-US" sz="2000" b="1" dirty="0"/>
              <a:t>(He/Him/His) </a:t>
            </a:r>
          </a:p>
          <a:p>
            <a:r>
              <a:rPr lang="en-US" sz="2000" b="1" dirty="0"/>
              <a:t>on behalf of the ALPHA collaboration</a:t>
            </a:r>
          </a:p>
          <a:p>
            <a:r>
              <a:rPr lang="en-US" sz="1800" dirty="0"/>
              <a:t>Assistant Professor</a:t>
            </a:r>
          </a:p>
          <a:p>
            <a:r>
              <a:rPr lang="en-US" sz="1800" dirty="0"/>
              <a:t>Department of Physics and Astronomy, University of Calgary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0EEBA-A79C-0F4C-9377-12B2BF0711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dirty="0"/>
              <a:t>June 20, 2023</a:t>
            </a:r>
          </a:p>
        </p:txBody>
      </p:sp>
    </p:spTree>
    <p:extLst>
      <p:ext uri="{BB962C8B-B14F-4D97-AF65-F5344CB8AC3E}">
        <p14:creationId xmlns:p14="http://schemas.microsoft.com/office/powerpoint/2010/main" val="1814768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224" y="1352283"/>
            <a:ext cx="8119441" cy="55073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CF2637-D248-2880-5A35-AAD293191E83}"/>
              </a:ext>
            </a:extLst>
          </p:cNvPr>
          <p:cNvSpPr txBox="1"/>
          <p:nvPr/>
        </p:nvSpPr>
        <p:spPr>
          <a:xfrm>
            <a:off x="8748852" y="970337"/>
            <a:ext cx="293052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  <a:cs typeface="Myriad Pro" charset="0"/>
              </a:rPr>
              <a:t>Improvements to antihydrogen trapping </a:t>
            </a:r>
            <a:r>
              <a:rPr lang="en-US" altLang="en-US" sz="1600" dirty="0">
                <a:latin typeface="+mn-lt"/>
                <a:ea typeface="ＭＳ Ｐゴシック" panose="020B0600070205080204" pitchFamily="34" charset="-128"/>
                <a:cs typeface="Myriad Pro" charset="0"/>
              </a:rPr>
              <a:t>[Nature Comm. 8, 681 (2017)]</a:t>
            </a:r>
          </a:p>
          <a:p>
            <a:pPr marL="0" indent="0">
              <a:buNone/>
            </a:pPr>
            <a:endParaRPr lang="en-US" altLang="en-US" sz="1800" dirty="0">
              <a:latin typeface="Myriad Pro" charset="0"/>
              <a:ea typeface="ＭＳ Ｐゴシック" panose="020B0600070205080204" pitchFamily="34" charset="-128"/>
              <a:cs typeface="Myriad Pro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BD5C8C-87BD-6FC7-7512-EC587BB8E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851" y="1775988"/>
            <a:ext cx="3085223" cy="2681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98200B-2A95-B9BF-449B-AA7133DDD5A5}"/>
              </a:ext>
            </a:extLst>
          </p:cNvPr>
          <p:cNvSpPr txBox="1"/>
          <p:nvPr/>
        </p:nvSpPr>
        <p:spPr>
          <a:xfrm>
            <a:off x="8632142" y="4516332"/>
            <a:ext cx="35224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800" dirty="0">
                <a:latin typeface="+mn-lt"/>
                <a:ea typeface="ＭＳ Ｐゴシック" panose="020B0600070205080204" pitchFamily="34" charset="-128"/>
                <a:cs typeface="Myriad Pro" charset="0"/>
              </a:rPr>
              <a:t>Can accumulate anti-atoms</a:t>
            </a:r>
          </a:p>
          <a:p>
            <a:pPr algn="ctr"/>
            <a:r>
              <a:rPr lang="en-US" altLang="en-US" sz="1800" dirty="0">
                <a:latin typeface="+mn-lt"/>
                <a:ea typeface="ＭＳ Ｐゴシック" panose="020B0600070205080204" pitchFamily="34" charset="-128"/>
                <a:cs typeface="Myriad Pro" charset="0"/>
              </a:rPr>
              <a:t>(~2500 over 17 hours) </a:t>
            </a:r>
            <a:endParaRPr lang="en-US" altLang="en-US" sz="1800" dirty="0">
              <a:latin typeface="Myriad Pro" charset="0"/>
              <a:ea typeface="ＭＳ Ｐゴシック" panose="020B0600070205080204" pitchFamily="34" charset="-128"/>
              <a:cs typeface="Myriad Pro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A2E4FBA-AE82-7B23-788F-0B89F9B44E43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36430-FA53-BD16-4691-0119FE4809D0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</p:spTree>
    <p:extLst>
      <p:ext uri="{BB962C8B-B14F-4D97-AF65-F5344CB8AC3E}">
        <p14:creationId xmlns:p14="http://schemas.microsoft.com/office/powerpoint/2010/main" val="306125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3EB66-7153-A18D-35DB-46106C1BE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Antihydrogen spectroscopy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D2EDDF-8317-9848-716A-EF9295671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71" y="1924530"/>
            <a:ext cx="3989651" cy="15852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CECCE7-AB2A-954A-8E3A-0EFAF5B27735}"/>
              </a:ext>
            </a:extLst>
          </p:cNvPr>
          <p:cNvSpPr txBox="1"/>
          <p:nvPr/>
        </p:nvSpPr>
        <p:spPr>
          <a:xfrm>
            <a:off x="505971" y="1496629"/>
            <a:ext cx="47628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2000" dirty="0"/>
              <a:t>Hyperfine spectrum [</a:t>
            </a:r>
            <a:r>
              <a:rPr lang="en-US" sz="2000" i="1" dirty="0">
                <a:solidFill>
                  <a:prstClr val="black"/>
                </a:solidFill>
              </a:rPr>
              <a:t>Nature</a:t>
            </a:r>
            <a:r>
              <a:rPr lang="en-US" sz="2000" dirty="0">
                <a:solidFill>
                  <a:prstClr val="black"/>
                </a:solidFill>
              </a:rPr>
              <a:t> 548, 66 (2017)</a:t>
            </a:r>
            <a:r>
              <a:rPr lang="en-US" sz="2000" dirty="0"/>
              <a:t>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D77DB4-1075-BF2E-A5A4-4E38D9832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621" y="4081988"/>
            <a:ext cx="2669295" cy="24831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943CB3-EE0B-3EF8-A61F-CCCF98F8517E}"/>
              </a:ext>
            </a:extLst>
          </p:cNvPr>
          <p:cNvSpPr txBox="1"/>
          <p:nvPr/>
        </p:nvSpPr>
        <p:spPr>
          <a:xfrm>
            <a:off x="627704" y="3642220"/>
            <a:ext cx="4856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1S – 2S spectroscopy [</a:t>
            </a:r>
            <a:r>
              <a:rPr lang="en-US" sz="2000" i="1" dirty="0"/>
              <a:t>Nature</a:t>
            </a:r>
            <a:r>
              <a:rPr lang="en-US" sz="2000" dirty="0"/>
              <a:t> 557, 71 (2018)]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8402EF-C3DC-E621-EC0E-3A4827A22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835" y="1986220"/>
            <a:ext cx="4302040" cy="1656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6F57E7-E00C-0B28-AB59-BF59F6503709}"/>
              </a:ext>
            </a:extLst>
          </p:cNvPr>
          <p:cNvSpPr txBox="1"/>
          <p:nvPr/>
        </p:nvSpPr>
        <p:spPr>
          <a:xfrm>
            <a:off x="5199835" y="1512249"/>
            <a:ext cx="4269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Fine structure [</a:t>
            </a:r>
            <a:r>
              <a:rPr lang="en-US" sz="2000" i="1" dirty="0">
                <a:solidFill>
                  <a:prstClr val="black"/>
                </a:solidFill>
              </a:rPr>
              <a:t>Nature</a:t>
            </a:r>
            <a:r>
              <a:rPr lang="en-US" sz="2000" dirty="0">
                <a:solidFill>
                  <a:prstClr val="black"/>
                </a:solidFill>
              </a:rPr>
              <a:t> 578, 375 (2020)</a:t>
            </a:r>
            <a:r>
              <a:rPr lang="en-US" sz="2000" dirty="0"/>
              <a:t>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A8B69E-8B58-CE4B-9572-50622FB57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2105" y="4195083"/>
            <a:ext cx="2602533" cy="17767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pic>
        <p:nvPicPr>
          <p:cNvPr id="15" name="Picture 2" descr="Fig. 5">
            <a:extLst>
              <a:ext uri="{FF2B5EF4-FFF2-40B4-BE49-F238E27FC236}">
                <a16:creationId xmlns:a16="http://schemas.microsoft.com/office/drawing/2014/main" id="{A9051877-3EB1-5041-811C-0805156BF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639" y="4195083"/>
            <a:ext cx="2901140" cy="230639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6F57E7-E00C-0B28-AB59-BF59F6503709}"/>
              </a:ext>
            </a:extLst>
          </p:cNvPr>
          <p:cNvSpPr txBox="1"/>
          <p:nvPr/>
        </p:nvSpPr>
        <p:spPr>
          <a:xfrm>
            <a:off x="7079435" y="3681878"/>
            <a:ext cx="3085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Laser Cooling [Nature 2021]</a:t>
            </a:r>
          </a:p>
        </p:txBody>
      </p:sp>
    </p:spTree>
    <p:extLst>
      <p:ext uri="{BB962C8B-B14F-4D97-AF65-F5344CB8AC3E}">
        <p14:creationId xmlns:p14="http://schemas.microsoft.com/office/powerpoint/2010/main" val="38150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4">
            <a:extLst>
              <a:ext uri="{FF2B5EF4-FFF2-40B4-BE49-F238E27FC236}">
                <a16:creationId xmlns:a16="http://schemas.microsoft.com/office/drawing/2014/main" id="{005577AC-653A-88CA-FED4-5F73EDA64EAA}"/>
              </a:ext>
            </a:extLst>
          </p:cNvPr>
          <p:cNvSpPr/>
          <p:nvPr/>
        </p:nvSpPr>
        <p:spPr>
          <a:xfrm>
            <a:off x="5798040" y="1111866"/>
            <a:ext cx="297960" cy="3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dirty="0"/>
          </a:p>
        </p:txBody>
      </p:sp>
      <p:sp>
        <p:nvSpPr>
          <p:cNvPr id="5" name="object 18">
            <a:extLst>
              <a:ext uri="{FF2B5EF4-FFF2-40B4-BE49-F238E27FC236}">
                <a16:creationId xmlns:a16="http://schemas.microsoft.com/office/drawing/2014/main" id="{A5690D02-8EFE-2DA1-C841-3F1A5471BD11}"/>
              </a:ext>
            </a:extLst>
          </p:cNvPr>
          <p:cNvSpPr/>
          <p:nvPr/>
        </p:nvSpPr>
        <p:spPr>
          <a:xfrm>
            <a:off x="5779012" y="3101170"/>
            <a:ext cx="297960" cy="343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object 20">
            <a:extLst>
              <a:ext uri="{FF2B5EF4-FFF2-40B4-BE49-F238E27FC236}">
                <a16:creationId xmlns:a16="http://schemas.microsoft.com/office/drawing/2014/main" id="{7F3C3CE8-E49A-61D6-A5E7-4A7C2DA1AF67}"/>
              </a:ext>
            </a:extLst>
          </p:cNvPr>
          <p:cNvSpPr>
            <a:spLocks noChangeAspect="1"/>
          </p:cNvSpPr>
          <p:nvPr/>
        </p:nvSpPr>
        <p:spPr>
          <a:xfrm>
            <a:off x="4739828" y="3756830"/>
            <a:ext cx="2414384" cy="24120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F6832187-C3A9-E6B7-AC7B-11220711E6AE}"/>
              </a:ext>
            </a:extLst>
          </p:cNvPr>
          <p:cNvSpPr>
            <a:spLocks noChangeAspect="1"/>
          </p:cNvSpPr>
          <p:nvPr/>
        </p:nvSpPr>
        <p:spPr>
          <a:xfrm>
            <a:off x="5368000" y="1743924"/>
            <a:ext cx="1119984" cy="10848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A660C3-6A56-33B3-86E0-27AEFE62A4B7}"/>
              </a:ext>
            </a:extLst>
          </p:cNvPr>
          <p:cNvSpPr txBox="1"/>
          <p:nvPr/>
        </p:nvSpPr>
        <p:spPr>
          <a:xfrm>
            <a:off x="6952901" y="1932386"/>
            <a:ext cx="60947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4000" spc="-10" dirty="0">
                <a:latin typeface="Tahoma"/>
                <a:cs typeface="Tahoma"/>
              </a:rPr>
              <a:t>?</a:t>
            </a:r>
            <a:endParaRPr lang="en-CA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2C3A81-8E48-7C81-0783-85CFDE6112FA}"/>
                  </a:ext>
                </a:extLst>
              </p:cNvPr>
              <p:cNvSpPr txBox="1"/>
              <p:nvPr/>
            </p:nvSpPr>
            <p:spPr>
              <a:xfrm>
                <a:off x="4864954" y="2024719"/>
                <a:ext cx="5411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CA" sz="2800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CA" sz="2800" b="0" i="0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</m:oMath>
                  </m:oMathPara>
                </a14:m>
                <a:endParaRPr lang="en-CA" sz="28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2C3A81-8E48-7C81-0783-85CFDE611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954" y="2024719"/>
                <a:ext cx="541175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566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24A20E-47D3-4620-3778-F12DDFF3AB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391423">
            <a:off x="2645434" y="1652885"/>
            <a:ext cx="7222079" cy="4766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222C10-06B8-0918-CEC2-88D91FB63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Antihydrogen + gravity: ALPHA-g</a:t>
            </a:r>
          </a:p>
        </p:txBody>
      </p:sp>
    </p:spTree>
    <p:extLst>
      <p:ext uri="{BB962C8B-B14F-4D97-AF65-F5344CB8AC3E}">
        <p14:creationId xmlns:p14="http://schemas.microsoft.com/office/powerpoint/2010/main" val="160183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22C10-06B8-0918-CEC2-88D91FB63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Measuring the effect of gravity</a:t>
            </a:r>
          </a:p>
        </p:txBody>
      </p:sp>
      <p:pic>
        <p:nvPicPr>
          <p:cNvPr id="6" name="Comp 1">
            <a:hlinkClick r:id="" action="ppaction://media"/>
            <a:extLst>
              <a:ext uri="{FF2B5EF4-FFF2-40B4-BE49-F238E27FC236}">
                <a16:creationId xmlns:a16="http://schemas.microsoft.com/office/drawing/2014/main" id="{64BB0EFF-CF81-1087-E40A-F9A731FDA29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5546" y="1540420"/>
            <a:ext cx="10088958" cy="567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00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43339" y="836711"/>
            <a:ext cx="11041227" cy="566463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6F75D222-93B3-2714-AD9E-C3A88040FB1C}"/>
              </a:ext>
            </a:extLst>
          </p:cNvPr>
          <p:cNvSpPr>
            <a:spLocks noChangeAspect="1"/>
          </p:cNvSpPr>
          <p:nvPr/>
        </p:nvSpPr>
        <p:spPr>
          <a:xfrm>
            <a:off x="2848774" y="1716490"/>
            <a:ext cx="6302783" cy="42392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5BC8F7-D8B6-E27F-037E-698B6AE4A0FC}"/>
              </a:ext>
            </a:extLst>
          </p:cNvPr>
          <p:cNvSpPr txBox="1"/>
          <p:nvPr/>
        </p:nvSpPr>
        <p:spPr>
          <a:xfrm>
            <a:off x="5673680" y="5718877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Chukman So</a:t>
            </a:r>
          </a:p>
        </p:txBody>
      </p:sp>
    </p:spTree>
    <p:extLst>
      <p:ext uri="{BB962C8B-B14F-4D97-AF65-F5344CB8AC3E}">
        <p14:creationId xmlns:p14="http://schemas.microsoft.com/office/powerpoint/2010/main" val="404757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Magnetic traps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C83C0D4-E559-88F4-83FD-BF4C430481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600" y1="67130" x2="49600" y2="67130"/>
                        <a14:foregroundMark x1="16667" y1="68750" x2="16667" y2="68750"/>
                        <a14:backgroundMark x1="82800" y1="16667" x2="82800" y2="1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351" b="12786"/>
          <a:stretch/>
        </p:blipFill>
        <p:spPr bwMode="auto">
          <a:xfrm>
            <a:off x="4634715" y="1227743"/>
            <a:ext cx="2922567" cy="156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23C238-13FD-5590-EC50-C0E15F4DA95F}"/>
              </a:ext>
            </a:extLst>
          </p:cNvPr>
          <p:cNvSpPr txBox="1"/>
          <p:nvPr/>
        </p:nvSpPr>
        <p:spPr>
          <a:xfrm>
            <a:off x="6387280" y="2720469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Chukman So</a:t>
            </a:r>
          </a:p>
        </p:txBody>
      </p:sp>
    </p:spTree>
    <p:extLst>
      <p:ext uri="{BB962C8B-B14F-4D97-AF65-F5344CB8AC3E}">
        <p14:creationId xmlns:p14="http://schemas.microsoft.com/office/powerpoint/2010/main" val="2355772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Magnetic traps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F45A2727-1C87-CE68-02BB-E4BB4CFA5AA2}"/>
              </a:ext>
            </a:extLst>
          </p:cNvPr>
          <p:cNvSpPr>
            <a:spLocks noChangeAspect="1"/>
          </p:cNvSpPr>
          <p:nvPr/>
        </p:nvSpPr>
        <p:spPr>
          <a:xfrm>
            <a:off x="2219210" y="3837080"/>
            <a:ext cx="7753579" cy="2133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C83C0D4-E559-88F4-83FD-BF4C430481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9600" y1="67130" x2="49600" y2="67130"/>
                        <a14:foregroundMark x1="16667" y1="68750" x2="16667" y2="68750"/>
                        <a14:backgroundMark x1="82800" y1="16667" x2="82800" y2="1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351" b="12786"/>
          <a:stretch/>
        </p:blipFill>
        <p:spPr bwMode="auto">
          <a:xfrm>
            <a:off x="4634715" y="1227743"/>
            <a:ext cx="2922567" cy="156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F68B962B-C151-A745-1FE5-316955EF139D}"/>
              </a:ext>
            </a:extLst>
          </p:cNvPr>
          <p:cNvSpPr/>
          <p:nvPr/>
        </p:nvSpPr>
        <p:spPr>
          <a:xfrm>
            <a:off x="5982643" y="2998535"/>
            <a:ext cx="226710" cy="63742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F7B31-BDBA-C481-D80A-330D83542A97}"/>
              </a:ext>
            </a:extLst>
          </p:cNvPr>
          <p:cNvSpPr txBox="1"/>
          <p:nvPr/>
        </p:nvSpPr>
        <p:spPr>
          <a:xfrm>
            <a:off x="3160576" y="6120754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17 superconducting circuits with 34 HTS current leads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20AAE1-D630-DC1F-E3D1-D8A008E47A59}"/>
              </a:ext>
            </a:extLst>
          </p:cNvPr>
          <p:cNvSpPr txBox="1"/>
          <p:nvPr/>
        </p:nvSpPr>
        <p:spPr>
          <a:xfrm>
            <a:off x="7141906" y="5859144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Chukman So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23C238-13FD-5590-EC50-C0E15F4DA95F}"/>
              </a:ext>
            </a:extLst>
          </p:cNvPr>
          <p:cNvSpPr txBox="1"/>
          <p:nvPr/>
        </p:nvSpPr>
        <p:spPr>
          <a:xfrm>
            <a:off x="6387280" y="2720469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Chukman So</a:t>
            </a:r>
          </a:p>
        </p:txBody>
      </p:sp>
    </p:spTree>
    <p:extLst>
      <p:ext uri="{BB962C8B-B14F-4D97-AF65-F5344CB8AC3E}">
        <p14:creationId xmlns:p14="http://schemas.microsoft.com/office/powerpoint/2010/main" val="1349225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4491B-4FEA-227D-82ED-754D13FD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ALPHA-g schematic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CCD6F1E5-E3E4-CF84-1049-31B61FCBC585}"/>
              </a:ext>
            </a:extLst>
          </p:cNvPr>
          <p:cNvSpPr>
            <a:spLocks noChangeAspect="1"/>
          </p:cNvSpPr>
          <p:nvPr/>
        </p:nvSpPr>
        <p:spPr>
          <a:xfrm>
            <a:off x="4347170" y="1459884"/>
            <a:ext cx="4509644" cy="49031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15B93-58AF-BF7B-3365-C67CDCEB6BDD}"/>
              </a:ext>
            </a:extLst>
          </p:cNvPr>
          <p:cNvSpPr txBox="1"/>
          <p:nvPr/>
        </p:nvSpPr>
        <p:spPr>
          <a:xfrm>
            <a:off x="3161395" y="3816397"/>
            <a:ext cx="94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~3 m 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EE205EB5-FA5A-7917-D2A4-BD26932F9E90}"/>
              </a:ext>
            </a:extLst>
          </p:cNvPr>
          <p:cNvSpPr/>
          <p:nvPr/>
        </p:nvSpPr>
        <p:spPr>
          <a:xfrm>
            <a:off x="3859919" y="2805275"/>
            <a:ext cx="487251" cy="2391577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5061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4491B-4FEA-227D-82ED-754D13FD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ALPHA-g reality</a:t>
            </a: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ABAB545B-E8B9-6DFE-FEB9-638CD173F398}"/>
              </a:ext>
            </a:extLst>
          </p:cNvPr>
          <p:cNvSpPr>
            <a:spLocks noChangeAspect="1"/>
          </p:cNvSpPr>
          <p:nvPr/>
        </p:nvSpPr>
        <p:spPr>
          <a:xfrm>
            <a:off x="1819602" y="1458494"/>
            <a:ext cx="7708155" cy="51387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596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37F20-57A9-E0B4-F1E9-A9046596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6F69F-8FB5-8714-868A-5B5EF525A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2273562"/>
            <a:ext cx="10150820" cy="2839069"/>
          </a:xfrm>
        </p:spPr>
        <p:txBody>
          <a:bodyPr numCol="2" spcCol="720000"/>
          <a:lstStyle/>
          <a:p>
            <a:pPr marL="0" indent="0">
              <a:buNone/>
            </a:pPr>
            <a:r>
              <a:rPr lang="en-CA" b="1" dirty="0"/>
              <a:t>Spectroscopy:</a:t>
            </a:r>
          </a:p>
          <a:p>
            <a:r>
              <a:rPr lang="en-CA" dirty="0"/>
              <a:t>CPT symmetry?</a:t>
            </a:r>
          </a:p>
          <a:p>
            <a:r>
              <a:rPr lang="en-CA" dirty="0"/>
              <a:t>1S – 2S (4.2 x 10</a:t>
            </a:r>
            <a:r>
              <a:rPr lang="en-CA" baseline="30000" dirty="0"/>
              <a:t>-15 </a:t>
            </a:r>
            <a:r>
              <a:rPr lang="en-CA" dirty="0"/>
              <a:t>in H)</a:t>
            </a:r>
          </a:p>
          <a:p>
            <a:r>
              <a:rPr lang="en-CA" dirty="0"/>
              <a:t>Ground state HFS (1.4 x 10</a:t>
            </a:r>
            <a:r>
              <a:rPr lang="en-CA" baseline="30000" dirty="0"/>
              <a:t>-12 </a:t>
            </a:r>
            <a:r>
              <a:rPr lang="en-CA" dirty="0"/>
              <a:t>in H) </a:t>
            </a:r>
          </a:p>
          <a:p>
            <a:r>
              <a:rPr lang="en-CA" dirty="0"/>
              <a:t>Lamb shift (3 x 10</a:t>
            </a:r>
            <a:r>
              <a:rPr lang="en-CA" baseline="30000" dirty="0"/>
              <a:t>-6</a:t>
            </a:r>
            <a:r>
              <a:rPr lang="en-CA" dirty="0"/>
              <a:t> in H)</a:t>
            </a:r>
          </a:p>
          <a:p>
            <a:r>
              <a:rPr lang="en-CA" dirty="0" err="1"/>
              <a:t>nS</a:t>
            </a:r>
            <a:r>
              <a:rPr lang="en-CA" dirty="0"/>
              <a:t> – </a:t>
            </a:r>
            <a:r>
              <a:rPr lang="en-CA" dirty="0" err="1"/>
              <a:t>n’S</a:t>
            </a:r>
            <a:r>
              <a:rPr lang="en-CA" dirty="0"/>
              <a:t>/P ?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/>
              <a:t>Gravity: </a:t>
            </a:r>
          </a:p>
          <a:p>
            <a:r>
              <a:rPr lang="en-CA" dirty="0"/>
              <a:t>Test the Weak Equivalence Principle with free-fall experiments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65670-53FC-1CBF-62A9-55A52DDCE3B7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0256813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of antihydrogen atoms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52D8F98-1FC9-2E2F-14F0-3419BBFAA645}"/>
              </a:ext>
            </a:extLst>
          </p:cNvPr>
          <p:cNvGrpSpPr/>
          <p:nvPr/>
        </p:nvGrpSpPr>
        <p:grpSpPr>
          <a:xfrm>
            <a:off x="5473050" y="1929871"/>
            <a:ext cx="5914653" cy="3623709"/>
            <a:chOff x="2217328" y="1294297"/>
            <a:chExt cx="7181389" cy="54219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195F634-B887-2C00-57FA-341DAF00A576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217328" y="1294297"/>
              <a:ext cx="7181389" cy="5421950"/>
            </a:xfrm>
            <a:prstGeom prst="rect">
              <a:avLst/>
            </a:prstGeom>
            <a:noFill/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814B9D2-E030-CFE2-F5DC-BB3936C4C4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48669" y="4139133"/>
              <a:ext cx="1598274" cy="824753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70EA1A8-3145-7F69-382E-CC9ED9EF1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48669" y="3749827"/>
              <a:ext cx="1650006" cy="1214059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A4B9361-B8C0-872F-1B97-B6D1864903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1373" y="4302801"/>
              <a:ext cx="12834" cy="70064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1015439-F8D3-DCE0-B809-73C3864B96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98675" y="3616560"/>
              <a:ext cx="0" cy="68624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0A3EAE5-580D-62DE-EC64-B478A21D6F50}"/>
                </a:ext>
              </a:extLst>
            </p:cNvPr>
            <p:cNvCxnSpPr>
              <a:cxnSpLocks/>
            </p:cNvCxnSpPr>
            <p:nvPr/>
          </p:nvCxnSpPr>
          <p:spPr>
            <a:xfrm>
              <a:off x="6271709" y="5153320"/>
              <a:ext cx="0" cy="38664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2A9DC60-E9AD-B2B7-93FD-35AA1C8D74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00969" y="3953950"/>
              <a:ext cx="0" cy="207217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1205200-2691-857C-D9E2-E8847B14F045}"/>
                </a:ext>
              </a:extLst>
            </p:cNvPr>
            <p:cNvSpPr/>
            <p:nvPr/>
          </p:nvSpPr>
          <p:spPr>
            <a:xfrm>
              <a:off x="6804290" y="3899659"/>
              <a:ext cx="385293" cy="31580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415213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4491B-4FEA-227D-82ED-754D13FD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ALPHA-g reality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999B75-F533-5D4E-384A-BEF4B270ADDD}"/>
              </a:ext>
            </a:extLst>
          </p:cNvPr>
          <p:cNvGrpSpPr/>
          <p:nvPr/>
        </p:nvGrpSpPr>
        <p:grpSpPr>
          <a:xfrm>
            <a:off x="703598" y="1445188"/>
            <a:ext cx="3856681" cy="5143500"/>
            <a:chOff x="703598" y="1445188"/>
            <a:chExt cx="3856681" cy="5143500"/>
          </a:xfrm>
        </p:grpSpPr>
        <p:pic>
          <p:nvPicPr>
            <p:cNvPr id="4" name="Picture 2" descr="magnet_insertion.jpg">
              <a:extLst>
                <a:ext uri="{FF2B5EF4-FFF2-40B4-BE49-F238E27FC236}">
                  <a16:creationId xmlns:a16="http://schemas.microsoft.com/office/drawing/2014/main" id="{61FD2585-EACF-7B77-692D-57B52EA0E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598" y="1445188"/>
              <a:ext cx="3856681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C57A7FA-7A97-3905-5191-C3C1390C1973}"/>
                </a:ext>
              </a:extLst>
            </p:cNvPr>
            <p:cNvCxnSpPr>
              <a:cxnSpLocks/>
            </p:cNvCxnSpPr>
            <p:nvPr/>
          </p:nvCxnSpPr>
          <p:spPr>
            <a:xfrm>
              <a:off x="2461530" y="2682744"/>
              <a:ext cx="0" cy="1995054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F06E92F-8E06-BF2F-C0EE-DC946B683B7D}"/>
                </a:ext>
              </a:extLst>
            </p:cNvPr>
            <p:cNvSpPr txBox="1"/>
            <p:nvPr/>
          </p:nvSpPr>
          <p:spPr>
            <a:xfrm>
              <a:off x="1202916" y="3315437"/>
              <a:ext cx="125861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Inner</a:t>
              </a:r>
            </a:p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magnets</a:t>
              </a:r>
            </a:p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~1.5 m</a:t>
              </a:r>
            </a:p>
          </p:txBody>
        </p:sp>
      </p:grpSp>
      <p:sp>
        <p:nvSpPr>
          <p:cNvPr id="8" name="object 4">
            <a:extLst>
              <a:ext uri="{FF2B5EF4-FFF2-40B4-BE49-F238E27FC236}">
                <a16:creationId xmlns:a16="http://schemas.microsoft.com/office/drawing/2014/main" id="{CDECF7D5-8F23-C0D3-C952-EDC79E0A69C8}"/>
              </a:ext>
            </a:extLst>
          </p:cNvPr>
          <p:cNvSpPr>
            <a:spLocks noChangeAspect="1"/>
          </p:cNvSpPr>
          <p:nvPr/>
        </p:nvSpPr>
        <p:spPr>
          <a:xfrm>
            <a:off x="4848248" y="1445188"/>
            <a:ext cx="6970939" cy="46473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647718-3FB7-62E6-2D3A-B6AC290FD12F}"/>
              </a:ext>
            </a:extLst>
          </p:cNvPr>
          <p:cNvSpPr txBox="1"/>
          <p:nvPr/>
        </p:nvSpPr>
        <p:spPr>
          <a:xfrm>
            <a:off x="9204456" y="2605973"/>
            <a:ext cx="179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err="1">
                <a:solidFill>
                  <a:schemeClr val="accent1"/>
                </a:solidFill>
              </a:rPr>
              <a:t>LHe</a:t>
            </a:r>
            <a:r>
              <a:rPr lang="en-GB" sz="2400" b="1" dirty="0">
                <a:solidFill>
                  <a:schemeClr val="accent1"/>
                </a:solidFill>
              </a:rPr>
              <a:t> Cryostat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8AC13B-FBB5-4C73-3E41-F1AF682B6FBE}"/>
              </a:ext>
            </a:extLst>
          </p:cNvPr>
          <p:cNvCxnSpPr/>
          <p:nvPr/>
        </p:nvCxnSpPr>
        <p:spPr>
          <a:xfrm flipH="1" flipV="1">
            <a:off x="9204456" y="2410691"/>
            <a:ext cx="90684" cy="2720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CD89541-6ED5-D4FD-F87E-31345F51B0B5}"/>
              </a:ext>
            </a:extLst>
          </p:cNvPr>
          <p:cNvCxnSpPr/>
          <p:nvPr/>
        </p:nvCxnSpPr>
        <p:spPr>
          <a:xfrm flipH="1">
            <a:off x="8630122" y="2939683"/>
            <a:ext cx="574334" cy="1813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633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“up-down” measurement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F45A2727-1C87-CE68-02BB-E4BB4CFA5AA2}"/>
              </a:ext>
            </a:extLst>
          </p:cNvPr>
          <p:cNvSpPr>
            <a:spLocks noChangeAspect="1"/>
          </p:cNvSpPr>
          <p:nvPr/>
        </p:nvSpPr>
        <p:spPr>
          <a:xfrm>
            <a:off x="2219210" y="1952067"/>
            <a:ext cx="7753579" cy="2133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806C81-0B5E-1164-93D1-F3D0C11BB249}"/>
              </a:ext>
            </a:extLst>
          </p:cNvPr>
          <p:cNvSpPr/>
          <p:nvPr/>
        </p:nvSpPr>
        <p:spPr>
          <a:xfrm>
            <a:off x="2100853" y="1855713"/>
            <a:ext cx="2886783" cy="2456033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5E411E-F1BC-97D4-7910-1A77E59AFC35}"/>
              </a:ext>
            </a:extLst>
          </p:cNvPr>
          <p:cNvSpPr txBox="1"/>
          <p:nvPr/>
        </p:nvSpPr>
        <p:spPr>
          <a:xfrm>
            <a:off x="1825376" y="1539585"/>
            <a:ext cx="3437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Only coils A + G + bottom octupole</a:t>
            </a:r>
          </a:p>
        </p:txBody>
      </p:sp>
    </p:spTree>
    <p:extLst>
      <p:ext uri="{BB962C8B-B14F-4D97-AF65-F5344CB8AC3E}">
        <p14:creationId xmlns:p14="http://schemas.microsoft.com/office/powerpoint/2010/main" val="1501037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“up-down” measurement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F45A2727-1C87-CE68-02BB-E4BB4CFA5AA2}"/>
              </a:ext>
            </a:extLst>
          </p:cNvPr>
          <p:cNvSpPr>
            <a:spLocks noChangeAspect="1"/>
          </p:cNvSpPr>
          <p:nvPr/>
        </p:nvSpPr>
        <p:spPr>
          <a:xfrm>
            <a:off x="2219210" y="1952067"/>
            <a:ext cx="7753579" cy="2133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806C81-0B5E-1164-93D1-F3D0C11BB249}"/>
              </a:ext>
            </a:extLst>
          </p:cNvPr>
          <p:cNvSpPr/>
          <p:nvPr/>
        </p:nvSpPr>
        <p:spPr>
          <a:xfrm>
            <a:off x="2100853" y="1855713"/>
            <a:ext cx="2886783" cy="2456033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Content Placeholder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79C1A2F5-0532-BAAC-6848-216019B8BE75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501" y="4565739"/>
            <a:ext cx="2814791" cy="19247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9923681-224C-3549-1D8F-82E02154DA70}"/>
                  </a:ext>
                </a:extLst>
              </p:cNvPr>
              <p:cNvSpPr txBox="1"/>
              <p:nvPr/>
            </p:nvSpPr>
            <p:spPr>
              <a:xfrm>
                <a:off x="2313339" y="4704238"/>
                <a:ext cx="17748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𝑚𝑔h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9923681-224C-3549-1D8F-82E02154D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3339" y="4704238"/>
                <a:ext cx="1774845" cy="276999"/>
              </a:xfrm>
              <a:prstGeom prst="rect">
                <a:avLst/>
              </a:prstGeom>
              <a:blipFill>
                <a:blip r:embed="rId4"/>
                <a:stretch>
                  <a:fillRect l="-3767" t="-4444" r="-4110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AE60A2-2EF4-3DF3-7CC8-13E98A5DA2E4}"/>
                  </a:ext>
                </a:extLst>
              </p:cNvPr>
              <p:cNvSpPr txBox="1"/>
              <p:nvPr/>
            </p:nvSpPr>
            <p:spPr>
              <a:xfrm>
                <a:off x="2482583" y="5288211"/>
                <a:ext cx="14363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𝑚𝑔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AE60A2-2EF4-3DF3-7CC8-13E98A5DA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583" y="5288211"/>
                <a:ext cx="1436355" cy="276999"/>
              </a:xfrm>
              <a:prstGeom prst="rect">
                <a:avLst/>
              </a:prstGeom>
              <a:blipFill>
                <a:blip r:embed="rId5"/>
                <a:stretch>
                  <a:fillRect l="-3390" r="-3390" b="-3260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1706D5-23F7-F0C6-E69F-D4FA42DBE945}"/>
                  </a:ext>
                </a:extLst>
              </p:cNvPr>
              <p:cNvSpPr txBox="1"/>
              <p:nvPr/>
            </p:nvSpPr>
            <p:spPr>
              <a:xfrm>
                <a:off x="1583865" y="5885724"/>
                <a:ext cx="32337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4 ×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1706D5-23F7-F0C6-E69F-D4FA42DBE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865" y="5885724"/>
                <a:ext cx="323379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35E411E-F1BC-97D4-7910-1A77E59AFC35}"/>
              </a:ext>
            </a:extLst>
          </p:cNvPr>
          <p:cNvSpPr txBox="1"/>
          <p:nvPr/>
        </p:nvSpPr>
        <p:spPr>
          <a:xfrm>
            <a:off x="1825376" y="1539585"/>
            <a:ext cx="3437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Only coils A + G + bottom octupole</a:t>
            </a:r>
          </a:p>
        </p:txBody>
      </p:sp>
    </p:spTree>
    <p:extLst>
      <p:ext uri="{BB962C8B-B14F-4D97-AF65-F5344CB8AC3E}">
        <p14:creationId xmlns:p14="http://schemas.microsoft.com/office/powerpoint/2010/main" val="3857432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Magnetic field measurements</a:t>
            </a:r>
          </a:p>
        </p:txBody>
      </p:sp>
      <p:pic>
        <p:nvPicPr>
          <p:cNvPr id="32" name="Content Placeholder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614416F4-91BF-1836-E07C-5DB7F93B60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1630" y="1402296"/>
            <a:ext cx="4624294" cy="3259892"/>
          </a:xfr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6C358AE6-3F68-E73A-66B4-5EB9908B8A08}"/>
              </a:ext>
            </a:extLst>
          </p:cNvPr>
          <p:cNvSpPr/>
          <p:nvPr/>
        </p:nvSpPr>
        <p:spPr>
          <a:xfrm>
            <a:off x="4188924" y="4294331"/>
            <a:ext cx="4148591" cy="399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C0228B88-39A2-91D4-4E98-45BE4845C80F}"/>
              </a:ext>
            </a:extLst>
          </p:cNvPr>
          <p:cNvSpPr/>
          <p:nvPr/>
        </p:nvSpPr>
        <p:spPr>
          <a:xfrm rot="10800000">
            <a:off x="2913669" y="4220672"/>
            <a:ext cx="1262743" cy="292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6E3444-0BA8-A5D8-1EA2-195EDDC20045}"/>
              </a:ext>
            </a:extLst>
          </p:cNvPr>
          <p:cNvSpPr txBox="1"/>
          <p:nvPr/>
        </p:nvSpPr>
        <p:spPr>
          <a:xfrm>
            <a:off x="3224070" y="4016537"/>
            <a:ext cx="735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Down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BBAF81-8D4F-FF80-7726-EC5B8311F630}"/>
              </a:ext>
            </a:extLst>
          </p:cNvPr>
          <p:cNvSpPr txBox="1"/>
          <p:nvPr/>
        </p:nvSpPr>
        <p:spPr>
          <a:xfrm>
            <a:off x="4769349" y="4309502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Coil 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EB4FBD-000F-8DBF-02F2-824E5912896A}"/>
              </a:ext>
            </a:extLst>
          </p:cNvPr>
          <p:cNvSpPr txBox="1"/>
          <p:nvPr/>
        </p:nvSpPr>
        <p:spPr>
          <a:xfrm>
            <a:off x="7318094" y="4274344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Coil 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3E9002-D297-357F-2A87-278989C4AC19}"/>
              </a:ext>
            </a:extLst>
          </p:cNvPr>
          <p:cNvSpPr txBox="1"/>
          <p:nvPr/>
        </p:nvSpPr>
        <p:spPr>
          <a:xfrm>
            <a:off x="9513172" y="5044253"/>
            <a:ext cx="2664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/>
              <a:t>Penning trap electrodes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DFB7B31-A277-C634-B226-6E6F13CD5776}"/>
              </a:ext>
            </a:extLst>
          </p:cNvPr>
          <p:cNvCxnSpPr>
            <a:stCxn id="38" idx="1"/>
          </p:cNvCxnSpPr>
          <p:nvPr/>
        </p:nvCxnSpPr>
        <p:spPr>
          <a:xfrm flipH="1" flipV="1">
            <a:off x="8768366" y="5044253"/>
            <a:ext cx="744806" cy="2000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CF2E924-757E-86F7-748C-04C7224FB5E2}"/>
              </a:ext>
            </a:extLst>
          </p:cNvPr>
          <p:cNvSpPr txBox="1"/>
          <p:nvPr/>
        </p:nvSpPr>
        <p:spPr>
          <a:xfrm>
            <a:off x="5861516" y="4494168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Octupole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100B8DA-454B-964F-E2BE-E1499D0DBB54}"/>
              </a:ext>
            </a:extLst>
          </p:cNvPr>
          <p:cNvGrpSpPr/>
          <p:nvPr/>
        </p:nvGrpSpPr>
        <p:grpSpPr>
          <a:xfrm>
            <a:off x="2874197" y="4587053"/>
            <a:ext cx="5786373" cy="2061474"/>
            <a:chOff x="2867882" y="4803302"/>
            <a:chExt cx="5786373" cy="20614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09497C0-FA7A-63A1-37FD-783E7519787F}"/>
                </a:ext>
              </a:extLst>
            </p:cNvPr>
            <p:cNvSpPr/>
            <p:nvPr/>
          </p:nvSpPr>
          <p:spPr>
            <a:xfrm>
              <a:off x="2874197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DD9050E-E4D9-8B4F-053D-FDD48BC9ABEC}"/>
                </a:ext>
              </a:extLst>
            </p:cNvPr>
            <p:cNvSpPr/>
            <p:nvPr/>
          </p:nvSpPr>
          <p:spPr>
            <a:xfrm>
              <a:off x="3528403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15AF2BA-3C67-08EE-0928-9FA6F745A51A}"/>
                </a:ext>
              </a:extLst>
            </p:cNvPr>
            <p:cNvSpPr/>
            <p:nvPr/>
          </p:nvSpPr>
          <p:spPr>
            <a:xfrm>
              <a:off x="4182609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589B64-05C2-8DC6-CF7F-DBC06022C78A}"/>
                </a:ext>
              </a:extLst>
            </p:cNvPr>
            <p:cNvSpPr/>
            <p:nvPr/>
          </p:nvSpPr>
          <p:spPr>
            <a:xfrm>
              <a:off x="4836815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01F6BE-F318-A62E-613F-867B5E2CDD1D}"/>
                </a:ext>
              </a:extLst>
            </p:cNvPr>
            <p:cNvSpPr/>
            <p:nvPr/>
          </p:nvSpPr>
          <p:spPr>
            <a:xfrm>
              <a:off x="5491021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D6B50CF-060D-F807-2B91-8EDB09D85627}"/>
                </a:ext>
              </a:extLst>
            </p:cNvPr>
            <p:cNvSpPr/>
            <p:nvPr/>
          </p:nvSpPr>
          <p:spPr>
            <a:xfrm>
              <a:off x="6145227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AF9C715-3A81-6496-E5C5-46C4C818CDFB}"/>
                </a:ext>
              </a:extLst>
            </p:cNvPr>
            <p:cNvSpPr/>
            <p:nvPr/>
          </p:nvSpPr>
          <p:spPr>
            <a:xfrm>
              <a:off x="6799433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6412D4-0806-545E-7C8C-C35AEC13A342}"/>
                </a:ext>
              </a:extLst>
            </p:cNvPr>
            <p:cNvSpPr/>
            <p:nvPr/>
          </p:nvSpPr>
          <p:spPr>
            <a:xfrm>
              <a:off x="7453639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8D9505-20B3-EE0D-9FB7-36D020782121}"/>
                </a:ext>
              </a:extLst>
            </p:cNvPr>
            <p:cNvSpPr/>
            <p:nvPr/>
          </p:nvSpPr>
          <p:spPr>
            <a:xfrm>
              <a:off x="8107845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24E4BD-D110-13D2-3C7A-E6F528FEEB90}"/>
                </a:ext>
              </a:extLst>
            </p:cNvPr>
            <p:cNvSpPr/>
            <p:nvPr/>
          </p:nvSpPr>
          <p:spPr>
            <a:xfrm>
              <a:off x="2867882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D284B8B-9519-EC12-B9C1-7C6B06004EBC}"/>
                </a:ext>
              </a:extLst>
            </p:cNvPr>
            <p:cNvSpPr/>
            <p:nvPr/>
          </p:nvSpPr>
          <p:spPr>
            <a:xfrm>
              <a:off x="3522088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CEF1B1A-2680-43A1-5338-E4632D528AA5}"/>
                </a:ext>
              </a:extLst>
            </p:cNvPr>
            <p:cNvSpPr/>
            <p:nvPr/>
          </p:nvSpPr>
          <p:spPr>
            <a:xfrm>
              <a:off x="4176294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22DE78C-4191-7D99-7EAD-9A8186919E6E}"/>
                </a:ext>
              </a:extLst>
            </p:cNvPr>
            <p:cNvSpPr/>
            <p:nvPr/>
          </p:nvSpPr>
          <p:spPr>
            <a:xfrm>
              <a:off x="4830500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1577294-A75B-AB38-8B0E-96C96EA730FC}"/>
                </a:ext>
              </a:extLst>
            </p:cNvPr>
            <p:cNvSpPr/>
            <p:nvPr/>
          </p:nvSpPr>
          <p:spPr>
            <a:xfrm>
              <a:off x="5484706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EA34EB-D921-2D53-79F1-4E20A544E345}"/>
                </a:ext>
              </a:extLst>
            </p:cNvPr>
            <p:cNvSpPr/>
            <p:nvPr/>
          </p:nvSpPr>
          <p:spPr>
            <a:xfrm>
              <a:off x="6138912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02A6F81-F5D3-A5B4-BDD0-62C28939B878}"/>
                </a:ext>
              </a:extLst>
            </p:cNvPr>
            <p:cNvSpPr/>
            <p:nvPr/>
          </p:nvSpPr>
          <p:spPr>
            <a:xfrm>
              <a:off x="6793118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73B16B4-D102-FC86-322C-864BB17AE37D}"/>
                </a:ext>
              </a:extLst>
            </p:cNvPr>
            <p:cNvSpPr/>
            <p:nvPr/>
          </p:nvSpPr>
          <p:spPr>
            <a:xfrm>
              <a:off x="7447324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2603B23-8917-9A81-E03B-59422D12B4E9}"/>
                </a:ext>
              </a:extLst>
            </p:cNvPr>
            <p:cNvSpPr/>
            <p:nvPr/>
          </p:nvSpPr>
          <p:spPr>
            <a:xfrm>
              <a:off x="8101530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A8EB5EB-1833-D09C-D7D0-52F609F8B4FA}"/>
                </a:ext>
              </a:extLst>
            </p:cNvPr>
            <p:cNvSpPr/>
            <p:nvPr/>
          </p:nvSpPr>
          <p:spPr>
            <a:xfrm>
              <a:off x="4939769" y="4803302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D79EAE-9158-AA9B-36CC-184D6F4E2D0E}"/>
                </a:ext>
              </a:extLst>
            </p:cNvPr>
            <p:cNvSpPr/>
            <p:nvPr/>
          </p:nvSpPr>
          <p:spPr>
            <a:xfrm>
              <a:off x="4939769" y="6708659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E02234-3983-E839-4721-7AE2676A170F}"/>
                </a:ext>
              </a:extLst>
            </p:cNvPr>
            <p:cNvSpPr/>
            <p:nvPr/>
          </p:nvSpPr>
          <p:spPr>
            <a:xfrm>
              <a:off x="7512374" y="4803302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7C1A740-EF42-CACB-20CA-85A9BEF9E2B8}"/>
                </a:ext>
              </a:extLst>
            </p:cNvPr>
            <p:cNvSpPr/>
            <p:nvPr/>
          </p:nvSpPr>
          <p:spPr>
            <a:xfrm>
              <a:off x="7512374" y="6708659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B7E4537-5366-6104-C4FE-19675AAE70CE}"/>
                </a:ext>
              </a:extLst>
            </p:cNvPr>
            <p:cNvSpPr/>
            <p:nvPr/>
          </p:nvSpPr>
          <p:spPr>
            <a:xfrm>
              <a:off x="4176294" y="5009432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54FE3B-C516-A0FD-B871-AAA34CB589D3}"/>
                </a:ext>
              </a:extLst>
            </p:cNvPr>
            <p:cNvSpPr/>
            <p:nvPr/>
          </p:nvSpPr>
          <p:spPr>
            <a:xfrm>
              <a:off x="4176294" y="6543551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ABA6CDC-100C-91EB-1AEB-9783F5573F00}"/>
              </a:ext>
            </a:extLst>
          </p:cNvPr>
          <p:cNvSpPr txBox="1"/>
          <p:nvPr/>
        </p:nvSpPr>
        <p:spPr>
          <a:xfrm>
            <a:off x="7922190" y="6481696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</p:spTree>
    <p:extLst>
      <p:ext uri="{BB962C8B-B14F-4D97-AF65-F5344CB8AC3E}">
        <p14:creationId xmlns:p14="http://schemas.microsoft.com/office/powerpoint/2010/main" val="32810888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C0E7B6F-C368-A473-B142-BDF2FEFAC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778640" y="2382607"/>
            <a:ext cx="1896433" cy="16301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 magnetometry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100B8DA-454B-964F-E2BE-E1499D0DBB54}"/>
              </a:ext>
            </a:extLst>
          </p:cNvPr>
          <p:cNvGrpSpPr>
            <a:grpSpLocks noChangeAspect="1"/>
          </p:cNvGrpSpPr>
          <p:nvPr/>
        </p:nvGrpSpPr>
        <p:grpSpPr>
          <a:xfrm>
            <a:off x="878434" y="1589065"/>
            <a:ext cx="8124725" cy="3178472"/>
            <a:chOff x="2867882" y="4803302"/>
            <a:chExt cx="5786373" cy="20614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09497C0-FA7A-63A1-37FD-783E7519787F}"/>
                </a:ext>
              </a:extLst>
            </p:cNvPr>
            <p:cNvSpPr/>
            <p:nvPr/>
          </p:nvSpPr>
          <p:spPr>
            <a:xfrm>
              <a:off x="2874197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DD9050E-E4D9-8B4F-053D-FDD48BC9ABEC}"/>
                </a:ext>
              </a:extLst>
            </p:cNvPr>
            <p:cNvSpPr/>
            <p:nvPr/>
          </p:nvSpPr>
          <p:spPr>
            <a:xfrm>
              <a:off x="3528403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15AF2BA-3C67-08EE-0928-9FA6F745A51A}"/>
                </a:ext>
              </a:extLst>
            </p:cNvPr>
            <p:cNvSpPr/>
            <p:nvPr/>
          </p:nvSpPr>
          <p:spPr>
            <a:xfrm>
              <a:off x="4182609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589B64-05C2-8DC6-CF7F-DBC06022C78A}"/>
                </a:ext>
              </a:extLst>
            </p:cNvPr>
            <p:cNvSpPr/>
            <p:nvPr/>
          </p:nvSpPr>
          <p:spPr>
            <a:xfrm>
              <a:off x="4836815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01F6BE-F318-A62E-613F-867B5E2CDD1D}"/>
                </a:ext>
              </a:extLst>
            </p:cNvPr>
            <p:cNvSpPr/>
            <p:nvPr/>
          </p:nvSpPr>
          <p:spPr>
            <a:xfrm>
              <a:off x="5491021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D6B50CF-060D-F807-2B91-8EDB09D85627}"/>
                </a:ext>
              </a:extLst>
            </p:cNvPr>
            <p:cNvSpPr/>
            <p:nvPr/>
          </p:nvSpPr>
          <p:spPr>
            <a:xfrm>
              <a:off x="6145227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AF9C715-3A81-6496-E5C5-46C4C818CDFB}"/>
                </a:ext>
              </a:extLst>
            </p:cNvPr>
            <p:cNvSpPr/>
            <p:nvPr/>
          </p:nvSpPr>
          <p:spPr>
            <a:xfrm>
              <a:off x="6799433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6412D4-0806-545E-7C8C-C35AEC13A342}"/>
                </a:ext>
              </a:extLst>
            </p:cNvPr>
            <p:cNvSpPr/>
            <p:nvPr/>
          </p:nvSpPr>
          <p:spPr>
            <a:xfrm>
              <a:off x="7453639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8D9505-20B3-EE0D-9FB7-36D020782121}"/>
                </a:ext>
              </a:extLst>
            </p:cNvPr>
            <p:cNvSpPr/>
            <p:nvPr/>
          </p:nvSpPr>
          <p:spPr>
            <a:xfrm>
              <a:off x="8107845" y="5182444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24E4BD-D110-13D2-3C7A-E6F528FEEB90}"/>
                </a:ext>
              </a:extLst>
            </p:cNvPr>
            <p:cNvSpPr/>
            <p:nvPr/>
          </p:nvSpPr>
          <p:spPr>
            <a:xfrm>
              <a:off x="2867882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D284B8B-9519-EC12-B9C1-7C6B06004EBC}"/>
                </a:ext>
              </a:extLst>
            </p:cNvPr>
            <p:cNvSpPr/>
            <p:nvPr/>
          </p:nvSpPr>
          <p:spPr>
            <a:xfrm>
              <a:off x="3522088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CEF1B1A-2680-43A1-5338-E4632D528AA5}"/>
                </a:ext>
              </a:extLst>
            </p:cNvPr>
            <p:cNvSpPr/>
            <p:nvPr/>
          </p:nvSpPr>
          <p:spPr>
            <a:xfrm>
              <a:off x="4176294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22DE78C-4191-7D99-7EAD-9A8186919E6E}"/>
                </a:ext>
              </a:extLst>
            </p:cNvPr>
            <p:cNvSpPr/>
            <p:nvPr/>
          </p:nvSpPr>
          <p:spPr>
            <a:xfrm>
              <a:off x="4830500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1577294-A75B-AB38-8B0E-96C96EA730FC}"/>
                </a:ext>
              </a:extLst>
            </p:cNvPr>
            <p:cNvSpPr/>
            <p:nvPr/>
          </p:nvSpPr>
          <p:spPr>
            <a:xfrm>
              <a:off x="5484706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EA34EB-D921-2D53-79F1-4E20A544E345}"/>
                </a:ext>
              </a:extLst>
            </p:cNvPr>
            <p:cNvSpPr/>
            <p:nvPr/>
          </p:nvSpPr>
          <p:spPr>
            <a:xfrm>
              <a:off x="6138912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02A6F81-F5D3-A5B4-BDD0-62C28939B878}"/>
                </a:ext>
              </a:extLst>
            </p:cNvPr>
            <p:cNvSpPr/>
            <p:nvPr/>
          </p:nvSpPr>
          <p:spPr>
            <a:xfrm>
              <a:off x="6793118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73B16B4-D102-FC86-322C-864BB17AE37D}"/>
                </a:ext>
              </a:extLst>
            </p:cNvPr>
            <p:cNvSpPr/>
            <p:nvPr/>
          </p:nvSpPr>
          <p:spPr>
            <a:xfrm>
              <a:off x="7447324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2603B23-8917-9A81-E03B-59422D12B4E9}"/>
                </a:ext>
              </a:extLst>
            </p:cNvPr>
            <p:cNvSpPr/>
            <p:nvPr/>
          </p:nvSpPr>
          <p:spPr>
            <a:xfrm>
              <a:off x="8101530" y="6405361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A8EB5EB-1833-D09C-D7D0-52F609F8B4FA}"/>
                </a:ext>
              </a:extLst>
            </p:cNvPr>
            <p:cNvSpPr/>
            <p:nvPr/>
          </p:nvSpPr>
          <p:spPr>
            <a:xfrm>
              <a:off x="4939769" y="4803302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D79EAE-9158-AA9B-36CC-184D6F4E2D0E}"/>
                </a:ext>
              </a:extLst>
            </p:cNvPr>
            <p:cNvSpPr/>
            <p:nvPr/>
          </p:nvSpPr>
          <p:spPr>
            <a:xfrm>
              <a:off x="4939769" y="6708659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E02234-3983-E839-4721-7AE2676A170F}"/>
                </a:ext>
              </a:extLst>
            </p:cNvPr>
            <p:cNvSpPr/>
            <p:nvPr/>
          </p:nvSpPr>
          <p:spPr>
            <a:xfrm>
              <a:off x="7512374" y="4803302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7C1A740-EF42-CACB-20CA-85A9BEF9E2B8}"/>
                </a:ext>
              </a:extLst>
            </p:cNvPr>
            <p:cNvSpPr/>
            <p:nvPr/>
          </p:nvSpPr>
          <p:spPr>
            <a:xfrm>
              <a:off x="7512374" y="6708659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B7E4537-5366-6104-C4FE-19675AAE70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76294" y="5009432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54FE3B-C516-A0FD-B871-AAA34CB589D3}"/>
                </a:ext>
              </a:extLst>
            </p:cNvPr>
            <p:cNvSpPr/>
            <p:nvPr/>
          </p:nvSpPr>
          <p:spPr>
            <a:xfrm>
              <a:off x="4176294" y="6543551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7E4B4D8-FB31-9554-D686-09A4818A2C34}"/>
              </a:ext>
            </a:extLst>
          </p:cNvPr>
          <p:cNvCxnSpPr>
            <a:cxnSpLocks/>
          </p:cNvCxnSpPr>
          <p:nvPr/>
        </p:nvCxnSpPr>
        <p:spPr>
          <a:xfrm flipH="1">
            <a:off x="2808985" y="3369886"/>
            <a:ext cx="1362514" cy="1200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5EA38F5-22AF-1EA6-29B6-9939639FF530}"/>
              </a:ext>
            </a:extLst>
          </p:cNvPr>
          <p:cNvSpPr txBox="1"/>
          <p:nvPr/>
        </p:nvSpPr>
        <p:spPr>
          <a:xfrm>
            <a:off x="3664616" y="2969169"/>
            <a:ext cx="31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EDB9D4F-F52A-92B1-DC03-1B7178D5E055}"/>
                  </a:ext>
                </a:extLst>
              </p:cNvPr>
              <p:cNvSpPr txBox="1"/>
              <p:nvPr/>
            </p:nvSpPr>
            <p:spPr>
              <a:xfrm>
                <a:off x="9811660" y="1841917"/>
                <a:ext cx="1721882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EDB9D4F-F52A-92B1-DC03-1B7178D5E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1660" y="1841917"/>
                <a:ext cx="1721882" cy="78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D5AB2D6-3D70-CF87-8BAD-14979691784C}"/>
                  </a:ext>
                </a:extLst>
              </p:cNvPr>
              <p:cNvSpPr txBox="1"/>
              <p:nvPr/>
            </p:nvSpPr>
            <p:spPr>
              <a:xfrm>
                <a:off x="9437636" y="3119050"/>
                <a:ext cx="2556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dirty="0"/>
                  <a:t>At 1 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≈28 </m:t>
                    </m:r>
                    <m:r>
                      <m:rPr>
                        <m:sty m:val="p"/>
                      </m:rPr>
                      <a:rPr lang="en-CA" sz="2400" b="0" i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endParaRPr lang="en-CA" sz="2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D5AB2D6-3D70-CF87-8BAD-1497969178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7636" y="3119050"/>
                <a:ext cx="2556597" cy="461665"/>
              </a:xfrm>
              <a:prstGeom prst="rect">
                <a:avLst/>
              </a:prstGeom>
              <a:blipFill>
                <a:blip r:embed="rId5"/>
                <a:stretch>
                  <a:fillRect l="-3571" t="-10667" b="-30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254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2B5247-0F2F-826F-3BDE-082314C0FB27}"/>
              </a:ext>
            </a:extLst>
          </p:cNvPr>
          <p:cNvGrpSpPr/>
          <p:nvPr/>
        </p:nvGrpSpPr>
        <p:grpSpPr>
          <a:xfrm>
            <a:off x="1681532" y="1828378"/>
            <a:ext cx="8403197" cy="2061474"/>
            <a:chOff x="1681532" y="1828378"/>
            <a:chExt cx="8403197" cy="206147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B9971CA-99D5-29B0-B85E-07CCF9B3A3C0}"/>
                </a:ext>
              </a:extLst>
            </p:cNvPr>
            <p:cNvSpPr/>
            <p:nvPr/>
          </p:nvSpPr>
          <p:spPr>
            <a:xfrm>
              <a:off x="2342053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BDA0896-6FEE-5353-DBC1-21106C75DB43}"/>
                </a:ext>
              </a:extLst>
            </p:cNvPr>
            <p:cNvSpPr/>
            <p:nvPr/>
          </p:nvSpPr>
          <p:spPr>
            <a:xfrm>
              <a:off x="2996259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1C78C77-2A42-0A12-49FF-2E500540E5AF}"/>
                </a:ext>
              </a:extLst>
            </p:cNvPr>
            <p:cNvSpPr/>
            <p:nvPr/>
          </p:nvSpPr>
          <p:spPr>
            <a:xfrm>
              <a:off x="3650465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E8A7DC-A54F-8752-5859-7457EEBEE78D}"/>
                </a:ext>
              </a:extLst>
            </p:cNvPr>
            <p:cNvSpPr/>
            <p:nvPr/>
          </p:nvSpPr>
          <p:spPr>
            <a:xfrm>
              <a:off x="4304671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4D213E5-7FA9-4952-D6EB-1F9C33DEE55F}"/>
                </a:ext>
              </a:extLst>
            </p:cNvPr>
            <p:cNvSpPr/>
            <p:nvPr/>
          </p:nvSpPr>
          <p:spPr>
            <a:xfrm>
              <a:off x="4958877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472CB6E-1B6D-A77A-CEB8-16BEDD9E3301}"/>
                </a:ext>
              </a:extLst>
            </p:cNvPr>
            <p:cNvSpPr/>
            <p:nvPr/>
          </p:nvSpPr>
          <p:spPr>
            <a:xfrm>
              <a:off x="5613083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3428EAF-E212-DB23-2C7F-59EC3C64FBFC}"/>
                </a:ext>
              </a:extLst>
            </p:cNvPr>
            <p:cNvSpPr/>
            <p:nvPr/>
          </p:nvSpPr>
          <p:spPr>
            <a:xfrm>
              <a:off x="6267289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696AD2D-D3D0-3B09-9519-B16B1747F539}"/>
                </a:ext>
              </a:extLst>
            </p:cNvPr>
            <p:cNvSpPr/>
            <p:nvPr/>
          </p:nvSpPr>
          <p:spPr>
            <a:xfrm>
              <a:off x="6921495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67557AA-8EAA-34E3-609B-CA1F8C92FEAA}"/>
                </a:ext>
              </a:extLst>
            </p:cNvPr>
            <p:cNvSpPr/>
            <p:nvPr/>
          </p:nvSpPr>
          <p:spPr>
            <a:xfrm>
              <a:off x="7575701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3D0B2D0-1FA8-8758-B55C-EC8795415313}"/>
                </a:ext>
              </a:extLst>
            </p:cNvPr>
            <p:cNvSpPr/>
            <p:nvPr/>
          </p:nvSpPr>
          <p:spPr>
            <a:xfrm>
              <a:off x="8229907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544E1F0-BD68-AA92-CF9C-CA150D5AF6E7}"/>
                </a:ext>
              </a:extLst>
            </p:cNvPr>
            <p:cNvSpPr/>
            <p:nvPr/>
          </p:nvSpPr>
          <p:spPr>
            <a:xfrm>
              <a:off x="8884113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29D18FE-1928-8172-0970-ED9E30A74BFC}"/>
                </a:ext>
              </a:extLst>
            </p:cNvPr>
            <p:cNvSpPr/>
            <p:nvPr/>
          </p:nvSpPr>
          <p:spPr>
            <a:xfrm>
              <a:off x="9538319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035466-F06E-8607-FCA3-EFF14FF44F46}"/>
                </a:ext>
              </a:extLst>
            </p:cNvPr>
            <p:cNvSpPr/>
            <p:nvPr/>
          </p:nvSpPr>
          <p:spPr>
            <a:xfrm>
              <a:off x="2335738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2E31A29-8B7E-2475-BF14-7FC5C41FDED2}"/>
                </a:ext>
              </a:extLst>
            </p:cNvPr>
            <p:cNvSpPr/>
            <p:nvPr/>
          </p:nvSpPr>
          <p:spPr>
            <a:xfrm>
              <a:off x="2989944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17BA83-45F9-0F7A-881B-4C8A5BDB475E}"/>
                </a:ext>
              </a:extLst>
            </p:cNvPr>
            <p:cNvSpPr/>
            <p:nvPr/>
          </p:nvSpPr>
          <p:spPr>
            <a:xfrm>
              <a:off x="3644150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08B7A14-6124-5035-4032-C5EA4A54B926}"/>
                </a:ext>
              </a:extLst>
            </p:cNvPr>
            <p:cNvSpPr/>
            <p:nvPr/>
          </p:nvSpPr>
          <p:spPr>
            <a:xfrm>
              <a:off x="4298356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13CE022-E301-5417-4619-D8E4169CDB64}"/>
                </a:ext>
              </a:extLst>
            </p:cNvPr>
            <p:cNvSpPr/>
            <p:nvPr/>
          </p:nvSpPr>
          <p:spPr>
            <a:xfrm>
              <a:off x="4952562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085351E-F90D-BE4A-6428-0FF331B3D86D}"/>
                </a:ext>
              </a:extLst>
            </p:cNvPr>
            <p:cNvSpPr/>
            <p:nvPr/>
          </p:nvSpPr>
          <p:spPr>
            <a:xfrm>
              <a:off x="5606768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9D99FD7-9826-C668-B0CC-60575D222FCD}"/>
                </a:ext>
              </a:extLst>
            </p:cNvPr>
            <p:cNvSpPr/>
            <p:nvPr/>
          </p:nvSpPr>
          <p:spPr>
            <a:xfrm>
              <a:off x="6260974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11686FE-E9BA-43B1-1F1D-1E1317B9F507}"/>
                </a:ext>
              </a:extLst>
            </p:cNvPr>
            <p:cNvSpPr/>
            <p:nvPr/>
          </p:nvSpPr>
          <p:spPr>
            <a:xfrm>
              <a:off x="6915180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CC541EE-C109-EBF3-AD78-493C6E07F08F}"/>
                </a:ext>
              </a:extLst>
            </p:cNvPr>
            <p:cNvSpPr/>
            <p:nvPr/>
          </p:nvSpPr>
          <p:spPr>
            <a:xfrm>
              <a:off x="7569386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F053D4F-526C-9545-306C-14A71E67C596}"/>
                </a:ext>
              </a:extLst>
            </p:cNvPr>
            <p:cNvSpPr/>
            <p:nvPr/>
          </p:nvSpPr>
          <p:spPr>
            <a:xfrm>
              <a:off x="8223592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A0CE508-D8EB-519B-D238-10E7F0893F4E}"/>
                </a:ext>
              </a:extLst>
            </p:cNvPr>
            <p:cNvSpPr/>
            <p:nvPr/>
          </p:nvSpPr>
          <p:spPr>
            <a:xfrm>
              <a:off x="8877798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5666457-2EB2-E764-7E65-5363D55E1370}"/>
                </a:ext>
              </a:extLst>
            </p:cNvPr>
            <p:cNvSpPr/>
            <p:nvPr/>
          </p:nvSpPr>
          <p:spPr>
            <a:xfrm>
              <a:off x="9532004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8917F50-5121-1AF4-735F-9FE39E9533F5}"/>
                </a:ext>
              </a:extLst>
            </p:cNvPr>
            <p:cNvSpPr/>
            <p:nvPr/>
          </p:nvSpPr>
          <p:spPr>
            <a:xfrm>
              <a:off x="6370243" y="1828378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1C59A1B-6209-81BC-7BCE-39FCFEBECE45}"/>
                </a:ext>
              </a:extLst>
            </p:cNvPr>
            <p:cNvSpPr/>
            <p:nvPr/>
          </p:nvSpPr>
          <p:spPr>
            <a:xfrm>
              <a:off x="6370243" y="3733735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EBC05D-0D29-B68E-8C47-ABB3AD2A57F3}"/>
                </a:ext>
              </a:extLst>
            </p:cNvPr>
            <p:cNvSpPr/>
            <p:nvPr/>
          </p:nvSpPr>
          <p:spPr>
            <a:xfrm>
              <a:off x="8942848" y="1828378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DA4D490-D97A-C533-19AA-D459D0B847C9}"/>
                </a:ext>
              </a:extLst>
            </p:cNvPr>
            <p:cNvSpPr/>
            <p:nvPr/>
          </p:nvSpPr>
          <p:spPr>
            <a:xfrm>
              <a:off x="8942848" y="3733735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7023E82-527E-C545-3BB5-ADC45F246D39}"/>
                </a:ext>
              </a:extLst>
            </p:cNvPr>
            <p:cNvSpPr/>
            <p:nvPr/>
          </p:nvSpPr>
          <p:spPr>
            <a:xfrm>
              <a:off x="2335738" y="2573651"/>
              <a:ext cx="546410" cy="568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e-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1A24248-2110-293D-1FE1-F781DF257280}"/>
                </a:ext>
              </a:extLst>
            </p:cNvPr>
            <p:cNvSpPr/>
            <p:nvPr/>
          </p:nvSpPr>
          <p:spPr>
            <a:xfrm>
              <a:off x="1687847" y="2207520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7904AC3-C0E7-068A-2F50-71C76632F0E2}"/>
                </a:ext>
              </a:extLst>
            </p:cNvPr>
            <p:cNvSpPr/>
            <p:nvPr/>
          </p:nvSpPr>
          <p:spPr>
            <a:xfrm>
              <a:off x="1681532" y="3430437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FC168D3-A60A-E033-9B4A-FFD5DBB80E6A}"/>
                </a:ext>
              </a:extLst>
            </p:cNvPr>
            <p:cNvSpPr/>
            <p:nvPr/>
          </p:nvSpPr>
          <p:spPr>
            <a:xfrm>
              <a:off x="5606768" y="2034508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BBCEC5-2B69-7371-3D23-C15E47FC6426}"/>
                </a:ext>
              </a:extLst>
            </p:cNvPr>
            <p:cNvSpPr/>
            <p:nvPr/>
          </p:nvSpPr>
          <p:spPr>
            <a:xfrm>
              <a:off x="5606768" y="3568627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7" name="Picture 66" descr="A picture containing shoji&#10;&#10;Description automatically generated">
            <a:extLst>
              <a:ext uri="{FF2B5EF4-FFF2-40B4-BE49-F238E27FC236}">
                <a16:creationId xmlns:a16="http://schemas.microsoft.com/office/drawing/2014/main" id="{E1065B99-C522-9B7E-0F8F-5F75CC610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375" y="3781548"/>
            <a:ext cx="8576671" cy="25943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30B3A2-7944-FAB0-35DA-B558A0AA3C1B}"/>
              </a:ext>
            </a:extLst>
          </p:cNvPr>
          <p:cNvSpPr txBox="1"/>
          <p:nvPr/>
        </p:nvSpPr>
        <p:spPr>
          <a:xfrm>
            <a:off x="8827205" y="5745804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</p:spTree>
    <p:extLst>
      <p:ext uri="{BB962C8B-B14F-4D97-AF65-F5344CB8AC3E}">
        <p14:creationId xmlns:p14="http://schemas.microsoft.com/office/powerpoint/2010/main" val="436923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6F5ABA12-64CD-1285-42CB-FA0B18B1D7EC}"/>
              </a:ext>
            </a:extLst>
          </p:cNvPr>
          <p:cNvGrpSpPr/>
          <p:nvPr/>
        </p:nvGrpSpPr>
        <p:grpSpPr>
          <a:xfrm>
            <a:off x="1680603" y="1828378"/>
            <a:ext cx="8843561" cy="4547537"/>
            <a:chOff x="523017" y="2040673"/>
            <a:chExt cx="8843561" cy="454753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9A343FC-7BAD-6F76-7ABE-3EFA361807F7}"/>
                </a:ext>
              </a:extLst>
            </p:cNvPr>
            <p:cNvSpPr/>
            <p:nvPr/>
          </p:nvSpPr>
          <p:spPr>
            <a:xfrm>
              <a:off x="118353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24C9D4-CC3A-0133-1EFD-440B4B81F82E}"/>
                </a:ext>
              </a:extLst>
            </p:cNvPr>
            <p:cNvSpPr/>
            <p:nvPr/>
          </p:nvSpPr>
          <p:spPr>
            <a:xfrm>
              <a:off x="183774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20C0C92-8BB8-9102-12AF-9C75C573715B}"/>
                </a:ext>
              </a:extLst>
            </p:cNvPr>
            <p:cNvSpPr/>
            <p:nvPr/>
          </p:nvSpPr>
          <p:spPr>
            <a:xfrm>
              <a:off x="2491950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ED89D94-B154-5CAB-1E9C-BC32DF5CA3E7}"/>
                </a:ext>
              </a:extLst>
            </p:cNvPr>
            <p:cNvSpPr/>
            <p:nvPr/>
          </p:nvSpPr>
          <p:spPr>
            <a:xfrm>
              <a:off x="3146156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6439D18-AA4C-9277-99BC-F6700A460D57}"/>
                </a:ext>
              </a:extLst>
            </p:cNvPr>
            <p:cNvSpPr/>
            <p:nvPr/>
          </p:nvSpPr>
          <p:spPr>
            <a:xfrm>
              <a:off x="380036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B44F2E-69CC-3D27-2CB3-1D24B8D2A6C1}"/>
                </a:ext>
              </a:extLst>
            </p:cNvPr>
            <p:cNvSpPr/>
            <p:nvPr/>
          </p:nvSpPr>
          <p:spPr>
            <a:xfrm>
              <a:off x="445456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E78696-ADDB-8CDB-47E6-F40C0E05DC6A}"/>
                </a:ext>
              </a:extLst>
            </p:cNvPr>
            <p:cNvSpPr/>
            <p:nvPr/>
          </p:nvSpPr>
          <p:spPr>
            <a:xfrm>
              <a:off x="510877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E82841B-E579-1DD6-DCA2-33A3000A5B6E}"/>
                </a:ext>
              </a:extLst>
            </p:cNvPr>
            <p:cNvSpPr/>
            <p:nvPr/>
          </p:nvSpPr>
          <p:spPr>
            <a:xfrm>
              <a:off x="5762980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47FC83-F804-3E6A-F55C-1B60ECDAA468}"/>
                </a:ext>
              </a:extLst>
            </p:cNvPr>
            <p:cNvSpPr/>
            <p:nvPr/>
          </p:nvSpPr>
          <p:spPr>
            <a:xfrm>
              <a:off x="6417186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EFAFD4-A655-21CE-4B2B-69538092B1D9}"/>
                </a:ext>
              </a:extLst>
            </p:cNvPr>
            <p:cNvSpPr/>
            <p:nvPr/>
          </p:nvSpPr>
          <p:spPr>
            <a:xfrm>
              <a:off x="707139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C60D0C-16BD-F539-7255-6CEFD2F9D32E}"/>
                </a:ext>
              </a:extLst>
            </p:cNvPr>
            <p:cNvSpPr/>
            <p:nvPr/>
          </p:nvSpPr>
          <p:spPr>
            <a:xfrm>
              <a:off x="772559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9D0CE41-0B55-4F5F-B870-5487C34185A9}"/>
                </a:ext>
              </a:extLst>
            </p:cNvPr>
            <p:cNvSpPr/>
            <p:nvPr/>
          </p:nvSpPr>
          <p:spPr>
            <a:xfrm>
              <a:off x="837980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7E5ADAF-694F-0F88-0519-ABED15F2532B}"/>
                </a:ext>
              </a:extLst>
            </p:cNvPr>
            <p:cNvSpPr/>
            <p:nvPr/>
          </p:nvSpPr>
          <p:spPr>
            <a:xfrm>
              <a:off x="117722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2331CB5-1C2B-CD91-197B-9C4C2614C2EA}"/>
                </a:ext>
              </a:extLst>
            </p:cNvPr>
            <p:cNvSpPr/>
            <p:nvPr/>
          </p:nvSpPr>
          <p:spPr>
            <a:xfrm>
              <a:off x="183142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733A1C-08CE-DA33-E8B4-1541A791E5BC}"/>
                </a:ext>
              </a:extLst>
            </p:cNvPr>
            <p:cNvSpPr/>
            <p:nvPr/>
          </p:nvSpPr>
          <p:spPr>
            <a:xfrm>
              <a:off x="2485635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2BEE76D-CDD0-EAEA-0D5A-77C01C8DDC7A}"/>
                </a:ext>
              </a:extLst>
            </p:cNvPr>
            <p:cNvSpPr/>
            <p:nvPr/>
          </p:nvSpPr>
          <p:spPr>
            <a:xfrm>
              <a:off x="3139841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DA67415-3D97-D7F7-415F-C1F25136AA09}"/>
                </a:ext>
              </a:extLst>
            </p:cNvPr>
            <p:cNvSpPr/>
            <p:nvPr/>
          </p:nvSpPr>
          <p:spPr>
            <a:xfrm>
              <a:off x="379404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01042D8-C066-86B7-11EB-3603B6DCF472}"/>
                </a:ext>
              </a:extLst>
            </p:cNvPr>
            <p:cNvSpPr/>
            <p:nvPr/>
          </p:nvSpPr>
          <p:spPr>
            <a:xfrm>
              <a:off x="444825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7B38D1-6043-3C16-BE9C-4116AC3F9090}"/>
                </a:ext>
              </a:extLst>
            </p:cNvPr>
            <p:cNvSpPr/>
            <p:nvPr/>
          </p:nvSpPr>
          <p:spPr>
            <a:xfrm>
              <a:off x="510245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847BFCC-4A6D-3B99-0D5E-C6DD3A8D98AF}"/>
                </a:ext>
              </a:extLst>
            </p:cNvPr>
            <p:cNvSpPr/>
            <p:nvPr/>
          </p:nvSpPr>
          <p:spPr>
            <a:xfrm>
              <a:off x="5756665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B69DDC1-7886-EEB5-FC84-E92AFAB50C85}"/>
                </a:ext>
              </a:extLst>
            </p:cNvPr>
            <p:cNvSpPr/>
            <p:nvPr/>
          </p:nvSpPr>
          <p:spPr>
            <a:xfrm>
              <a:off x="6410871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24784D9-6CE3-2840-543C-5B63491BC818}"/>
                </a:ext>
              </a:extLst>
            </p:cNvPr>
            <p:cNvSpPr/>
            <p:nvPr/>
          </p:nvSpPr>
          <p:spPr>
            <a:xfrm>
              <a:off x="706507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F71A6C5-9C8B-7370-E89B-3DD337607F92}"/>
                </a:ext>
              </a:extLst>
            </p:cNvPr>
            <p:cNvSpPr/>
            <p:nvPr/>
          </p:nvSpPr>
          <p:spPr>
            <a:xfrm>
              <a:off x="771928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ECE40B-2038-9ED5-1F32-1BAE7DA4744F}"/>
                </a:ext>
              </a:extLst>
            </p:cNvPr>
            <p:cNvSpPr/>
            <p:nvPr/>
          </p:nvSpPr>
          <p:spPr>
            <a:xfrm>
              <a:off x="837348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9B86A6B-192D-0500-E5A5-9F92D40AE1FE}"/>
                </a:ext>
              </a:extLst>
            </p:cNvPr>
            <p:cNvSpPr/>
            <p:nvPr/>
          </p:nvSpPr>
          <p:spPr>
            <a:xfrm>
              <a:off x="5211728" y="2040673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456305F-613E-2867-7E4C-B8887FF7473E}"/>
                </a:ext>
              </a:extLst>
            </p:cNvPr>
            <p:cNvSpPr/>
            <p:nvPr/>
          </p:nvSpPr>
          <p:spPr>
            <a:xfrm>
              <a:off x="5211728" y="3946030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063D3FB-944A-B5E8-D0E1-301EDC4CE178}"/>
                </a:ext>
              </a:extLst>
            </p:cNvPr>
            <p:cNvSpPr/>
            <p:nvPr/>
          </p:nvSpPr>
          <p:spPr>
            <a:xfrm>
              <a:off x="7784333" y="2040673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7DB78A-22B5-C11F-F902-9C2C8B7F41ED}"/>
                </a:ext>
              </a:extLst>
            </p:cNvPr>
            <p:cNvSpPr/>
            <p:nvPr/>
          </p:nvSpPr>
          <p:spPr>
            <a:xfrm>
              <a:off x="7784333" y="3946030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E803AFF-7E35-F687-EAB1-CA52DBDA38DB}"/>
                </a:ext>
              </a:extLst>
            </p:cNvPr>
            <p:cNvSpPr/>
            <p:nvPr/>
          </p:nvSpPr>
          <p:spPr>
            <a:xfrm>
              <a:off x="1177223" y="2785946"/>
              <a:ext cx="546410" cy="568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e-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105706E-1114-31F4-AF9C-5747FEBE9A2C}"/>
                </a:ext>
              </a:extLst>
            </p:cNvPr>
            <p:cNvSpPr/>
            <p:nvPr/>
          </p:nvSpPr>
          <p:spPr>
            <a:xfrm>
              <a:off x="2036412" y="3000607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348CFBE-DAB2-2669-0CAA-639A0EE1DE31}"/>
                </a:ext>
              </a:extLst>
            </p:cNvPr>
            <p:cNvSpPr/>
            <p:nvPr/>
          </p:nvSpPr>
          <p:spPr>
            <a:xfrm>
              <a:off x="52933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6D4797E-4325-8E3C-33FB-4DF94C305503}"/>
                </a:ext>
              </a:extLst>
            </p:cNvPr>
            <p:cNvSpPr/>
            <p:nvPr/>
          </p:nvSpPr>
          <p:spPr>
            <a:xfrm>
              <a:off x="52301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3B20B579-12AD-677F-05E7-182E1C9BFA70}"/>
                </a:ext>
              </a:extLst>
            </p:cNvPr>
            <p:cNvSpPr/>
            <p:nvPr/>
          </p:nvSpPr>
          <p:spPr>
            <a:xfrm>
              <a:off x="4448253" y="2246803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4189D82-5696-1DBD-6D8B-FE3C2A9B79B0}"/>
                </a:ext>
              </a:extLst>
            </p:cNvPr>
            <p:cNvSpPr/>
            <p:nvPr/>
          </p:nvSpPr>
          <p:spPr>
            <a:xfrm>
              <a:off x="4448253" y="3780922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2" name="Picture 71" descr="A picture containing shoji&#10;&#10;Description automatically generated">
              <a:extLst>
                <a:ext uri="{FF2B5EF4-FFF2-40B4-BE49-F238E27FC236}">
                  <a16:creationId xmlns:a16="http://schemas.microsoft.com/office/drawing/2014/main" id="{F3C60038-E8B4-EED2-8775-681814899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9907" y="3993843"/>
              <a:ext cx="8576671" cy="259436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8BF7A-D123-2A5E-16C4-B9E923D5A531}"/>
              </a:ext>
            </a:extLst>
          </p:cNvPr>
          <p:cNvSpPr txBox="1"/>
          <p:nvPr/>
        </p:nvSpPr>
        <p:spPr>
          <a:xfrm>
            <a:off x="8827205" y="5745804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</p:spTree>
    <p:extLst>
      <p:ext uri="{BB962C8B-B14F-4D97-AF65-F5344CB8AC3E}">
        <p14:creationId xmlns:p14="http://schemas.microsoft.com/office/powerpoint/2010/main" val="41166681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25C9B8E-C5F2-6E0D-963D-5F340A75C775}"/>
              </a:ext>
            </a:extLst>
          </p:cNvPr>
          <p:cNvGrpSpPr/>
          <p:nvPr/>
        </p:nvGrpSpPr>
        <p:grpSpPr>
          <a:xfrm>
            <a:off x="1680603" y="1828378"/>
            <a:ext cx="8843561" cy="4547537"/>
            <a:chOff x="523017" y="2040673"/>
            <a:chExt cx="8843561" cy="4547537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58B72D9-9B74-0405-AD4D-4ED154E06B57}"/>
                </a:ext>
              </a:extLst>
            </p:cNvPr>
            <p:cNvSpPr/>
            <p:nvPr/>
          </p:nvSpPr>
          <p:spPr>
            <a:xfrm>
              <a:off x="118353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E76A65F-E615-DD6A-7592-4EDF009D2B8E}"/>
                </a:ext>
              </a:extLst>
            </p:cNvPr>
            <p:cNvSpPr/>
            <p:nvPr/>
          </p:nvSpPr>
          <p:spPr>
            <a:xfrm>
              <a:off x="183774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F10BDD2B-C69B-D6FA-0CC9-BBFC4EF5D295}"/>
                </a:ext>
              </a:extLst>
            </p:cNvPr>
            <p:cNvSpPr/>
            <p:nvPr/>
          </p:nvSpPr>
          <p:spPr>
            <a:xfrm>
              <a:off x="2491950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1CD7237-7208-9131-BC25-47D0D9539EC9}"/>
                </a:ext>
              </a:extLst>
            </p:cNvPr>
            <p:cNvSpPr/>
            <p:nvPr/>
          </p:nvSpPr>
          <p:spPr>
            <a:xfrm>
              <a:off x="3146156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288021E-102C-11F4-6668-F6CB3C6C71FB}"/>
                </a:ext>
              </a:extLst>
            </p:cNvPr>
            <p:cNvSpPr/>
            <p:nvPr/>
          </p:nvSpPr>
          <p:spPr>
            <a:xfrm>
              <a:off x="380036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BC0BBEE-AADF-75F1-19BC-97328BF7323E}"/>
                </a:ext>
              </a:extLst>
            </p:cNvPr>
            <p:cNvSpPr/>
            <p:nvPr/>
          </p:nvSpPr>
          <p:spPr>
            <a:xfrm>
              <a:off x="445456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20401AE-BC93-2FEF-41D3-68D1637FD801}"/>
                </a:ext>
              </a:extLst>
            </p:cNvPr>
            <p:cNvSpPr/>
            <p:nvPr/>
          </p:nvSpPr>
          <p:spPr>
            <a:xfrm>
              <a:off x="510877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6E84566-E72F-6AF3-EE75-3CB1915393A1}"/>
                </a:ext>
              </a:extLst>
            </p:cNvPr>
            <p:cNvSpPr/>
            <p:nvPr/>
          </p:nvSpPr>
          <p:spPr>
            <a:xfrm>
              <a:off x="5762980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1C235AD-C23C-7BF1-AD1D-7382731850EC}"/>
                </a:ext>
              </a:extLst>
            </p:cNvPr>
            <p:cNvSpPr/>
            <p:nvPr/>
          </p:nvSpPr>
          <p:spPr>
            <a:xfrm>
              <a:off x="6417186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BCDD165-AD46-811F-39C5-F81F5BBDA2AD}"/>
                </a:ext>
              </a:extLst>
            </p:cNvPr>
            <p:cNvSpPr/>
            <p:nvPr/>
          </p:nvSpPr>
          <p:spPr>
            <a:xfrm>
              <a:off x="707139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3312D12-FF18-38F6-BF85-C4D98F26A2A0}"/>
                </a:ext>
              </a:extLst>
            </p:cNvPr>
            <p:cNvSpPr/>
            <p:nvPr/>
          </p:nvSpPr>
          <p:spPr>
            <a:xfrm>
              <a:off x="772559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A390AEDB-2DB5-37B6-B329-E5FEA804490A}"/>
                </a:ext>
              </a:extLst>
            </p:cNvPr>
            <p:cNvSpPr/>
            <p:nvPr/>
          </p:nvSpPr>
          <p:spPr>
            <a:xfrm>
              <a:off x="837980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99ED304-BA8B-CF74-5BF6-25F7D38D94BB}"/>
                </a:ext>
              </a:extLst>
            </p:cNvPr>
            <p:cNvSpPr/>
            <p:nvPr/>
          </p:nvSpPr>
          <p:spPr>
            <a:xfrm>
              <a:off x="117722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BF333CB-F716-08FF-D055-C311C7B6757A}"/>
                </a:ext>
              </a:extLst>
            </p:cNvPr>
            <p:cNvSpPr/>
            <p:nvPr/>
          </p:nvSpPr>
          <p:spPr>
            <a:xfrm>
              <a:off x="183142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D5D17B4-3B50-3E7C-D13D-448C48FB85D5}"/>
                </a:ext>
              </a:extLst>
            </p:cNvPr>
            <p:cNvSpPr/>
            <p:nvPr/>
          </p:nvSpPr>
          <p:spPr>
            <a:xfrm>
              <a:off x="2485635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59E7400-1BF6-9440-AF96-AF425D322A4C}"/>
                </a:ext>
              </a:extLst>
            </p:cNvPr>
            <p:cNvSpPr/>
            <p:nvPr/>
          </p:nvSpPr>
          <p:spPr>
            <a:xfrm>
              <a:off x="3139841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59BFF65-106A-2F02-FFA2-74C903DF4C3B}"/>
                </a:ext>
              </a:extLst>
            </p:cNvPr>
            <p:cNvSpPr/>
            <p:nvPr/>
          </p:nvSpPr>
          <p:spPr>
            <a:xfrm>
              <a:off x="379404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BC7B70AE-28DB-569E-03CE-9E24824590B4}"/>
                </a:ext>
              </a:extLst>
            </p:cNvPr>
            <p:cNvSpPr/>
            <p:nvPr/>
          </p:nvSpPr>
          <p:spPr>
            <a:xfrm>
              <a:off x="444825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1F683E3-FA97-DBA8-D7EC-D9E81BCDA671}"/>
                </a:ext>
              </a:extLst>
            </p:cNvPr>
            <p:cNvSpPr/>
            <p:nvPr/>
          </p:nvSpPr>
          <p:spPr>
            <a:xfrm>
              <a:off x="510245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BE0EDC6-22D7-2B67-4F22-6F6D76EEBEB7}"/>
                </a:ext>
              </a:extLst>
            </p:cNvPr>
            <p:cNvSpPr/>
            <p:nvPr/>
          </p:nvSpPr>
          <p:spPr>
            <a:xfrm>
              <a:off x="5756665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1D7E8B8-8D44-93A8-7802-9006B6F3221D}"/>
                </a:ext>
              </a:extLst>
            </p:cNvPr>
            <p:cNvSpPr/>
            <p:nvPr/>
          </p:nvSpPr>
          <p:spPr>
            <a:xfrm>
              <a:off x="6410871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F5CF982-9BA4-3B88-3CBE-6223C5D010C0}"/>
                </a:ext>
              </a:extLst>
            </p:cNvPr>
            <p:cNvSpPr/>
            <p:nvPr/>
          </p:nvSpPr>
          <p:spPr>
            <a:xfrm>
              <a:off x="706507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337F7B46-B432-787E-14A6-9EEBF1E3003C}"/>
                </a:ext>
              </a:extLst>
            </p:cNvPr>
            <p:cNvSpPr/>
            <p:nvPr/>
          </p:nvSpPr>
          <p:spPr>
            <a:xfrm>
              <a:off x="771928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0ED355D-C142-4DE5-5789-E6FA8B758418}"/>
                </a:ext>
              </a:extLst>
            </p:cNvPr>
            <p:cNvSpPr/>
            <p:nvPr/>
          </p:nvSpPr>
          <p:spPr>
            <a:xfrm>
              <a:off x="837348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FDB7461-9632-05C6-2B3B-BC01233B6951}"/>
                </a:ext>
              </a:extLst>
            </p:cNvPr>
            <p:cNvSpPr/>
            <p:nvPr/>
          </p:nvSpPr>
          <p:spPr>
            <a:xfrm>
              <a:off x="5211728" y="2040673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40EF035-24AF-CE49-3E15-2BC746B36478}"/>
                </a:ext>
              </a:extLst>
            </p:cNvPr>
            <p:cNvSpPr/>
            <p:nvPr/>
          </p:nvSpPr>
          <p:spPr>
            <a:xfrm>
              <a:off x="5211728" y="3946030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1669B69-730B-D750-B8BA-581F8CEAEBDD}"/>
                </a:ext>
              </a:extLst>
            </p:cNvPr>
            <p:cNvSpPr/>
            <p:nvPr/>
          </p:nvSpPr>
          <p:spPr>
            <a:xfrm>
              <a:off x="7784333" y="2040673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0DA1D71-9A74-C25D-F4A6-4F85B29BE475}"/>
                </a:ext>
              </a:extLst>
            </p:cNvPr>
            <p:cNvSpPr/>
            <p:nvPr/>
          </p:nvSpPr>
          <p:spPr>
            <a:xfrm>
              <a:off x="7784333" y="3946030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1C13ABFF-60CA-9C04-3EA1-131DF6BB1BEB}"/>
                </a:ext>
              </a:extLst>
            </p:cNvPr>
            <p:cNvSpPr/>
            <p:nvPr/>
          </p:nvSpPr>
          <p:spPr>
            <a:xfrm>
              <a:off x="1177223" y="2785946"/>
              <a:ext cx="546410" cy="568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e-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BE64B9BD-6AA4-97A9-764C-AA476E487DB5}"/>
                </a:ext>
              </a:extLst>
            </p:cNvPr>
            <p:cNvSpPr/>
            <p:nvPr/>
          </p:nvSpPr>
          <p:spPr>
            <a:xfrm>
              <a:off x="2036412" y="3000607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93E5A35-36D9-48BD-0CB2-3125477CF4F1}"/>
                </a:ext>
              </a:extLst>
            </p:cNvPr>
            <p:cNvSpPr/>
            <p:nvPr/>
          </p:nvSpPr>
          <p:spPr>
            <a:xfrm>
              <a:off x="3344824" y="3000607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EDA62CD1-E055-93F6-A893-774687F61E4F}"/>
                </a:ext>
              </a:extLst>
            </p:cNvPr>
            <p:cNvSpPr/>
            <p:nvPr/>
          </p:nvSpPr>
          <p:spPr>
            <a:xfrm>
              <a:off x="52933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1F864162-8A31-31BB-9EBF-47F6D6F00AD8}"/>
                </a:ext>
              </a:extLst>
            </p:cNvPr>
            <p:cNvSpPr/>
            <p:nvPr/>
          </p:nvSpPr>
          <p:spPr>
            <a:xfrm>
              <a:off x="52301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C842B7D-CEB2-080A-4BEA-17BDF7F30A77}"/>
                </a:ext>
              </a:extLst>
            </p:cNvPr>
            <p:cNvSpPr/>
            <p:nvPr/>
          </p:nvSpPr>
          <p:spPr>
            <a:xfrm>
              <a:off x="4448253" y="2246803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55A42836-4863-8E17-337B-AA0CCCDEF7BC}"/>
                </a:ext>
              </a:extLst>
            </p:cNvPr>
            <p:cNvSpPr/>
            <p:nvPr/>
          </p:nvSpPr>
          <p:spPr>
            <a:xfrm>
              <a:off x="4448253" y="3780922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0" name="Picture 109" descr="A picture containing shoji&#10;&#10;Description automatically generated">
              <a:extLst>
                <a:ext uri="{FF2B5EF4-FFF2-40B4-BE49-F238E27FC236}">
                  <a16:creationId xmlns:a16="http://schemas.microsoft.com/office/drawing/2014/main" id="{EAF8F4F7-8F32-BA2C-A4D3-90E5D127A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9907" y="3993843"/>
              <a:ext cx="8576671" cy="259436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A48A9F-6083-1429-3FDB-A05ECD0DC817}"/>
              </a:ext>
            </a:extLst>
          </p:cNvPr>
          <p:cNvSpPr txBox="1"/>
          <p:nvPr/>
        </p:nvSpPr>
        <p:spPr>
          <a:xfrm>
            <a:off x="8827205" y="5745804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</p:spTree>
    <p:extLst>
      <p:ext uri="{BB962C8B-B14F-4D97-AF65-F5344CB8AC3E}">
        <p14:creationId xmlns:p14="http://schemas.microsoft.com/office/powerpoint/2010/main" val="26770891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7E54FFB9-EBFC-3C76-9C99-CBED3E684F4E}"/>
              </a:ext>
            </a:extLst>
          </p:cNvPr>
          <p:cNvGrpSpPr/>
          <p:nvPr/>
        </p:nvGrpSpPr>
        <p:grpSpPr>
          <a:xfrm>
            <a:off x="1679125" y="1829836"/>
            <a:ext cx="8843561" cy="4547537"/>
            <a:chOff x="523017" y="2040673"/>
            <a:chExt cx="8843561" cy="454753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4EA08F6-B0CC-3F9A-7BA8-550132271696}"/>
                </a:ext>
              </a:extLst>
            </p:cNvPr>
            <p:cNvSpPr/>
            <p:nvPr/>
          </p:nvSpPr>
          <p:spPr>
            <a:xfrm>
              <a:off x="118353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3ED941A-E218-8D52-77EC-A657E45E16FB}"/>
                </a:ext>
              </a:extLst>
            </p:cNvPr>
            <p:cNvSpPr/>
            <p:nvPr/>
          </p:nvSpPr>
          <p:spPr>
            <a:xfrm>
              <a:off x="183774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B7AF017-C143-DB9E-73AA-9AA635B85E85}"/>
                </a:ext>
              </a:extLst>
            </p:cNvPr>
            <p:cNvSpPr/>
            <p:nvPr/>
          </p:nvSpPr>
          <p:spPr>
            <a:xfrm>
              <a:off x="2491950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2ACEDFA-DB0A-4BA4-7558-43DB6359135B}"/>
                </a:ext>
              </a:extLst>
            </p:cNvPr>
            <p:cNvSpPr/>
            <p:nvPr/>
          </p:nvSpPr>
          <p:spPr>
            <a:xfrm>
              <a:off x="3146156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51FB52-1B79-24C1-78A3-2155CD538F12}"/>
                </a:ext>
              </a:extLst>
            </p:cNvPr>
            <p:cNvSpPr/>
            <p:nvPr/>
          </p:nvSpPr>
          <p:spPr>
            <a:xfrm>
              <a:off x="380036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DFC92E6-A1F9-B967-4A4B-38D55ABE7366}"/>
                </a:ext>
              </a:extLst>
            </p:cNvPr>
            <p:cNvSpPr/>
            <p:nvPr/>
          </p:nvSpPr>
          <p:spPr>
            <a:xfrm>
              <a:off x="445456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6E34EAE-425B-70E5-D27E-68021224E843}"/>
                </a:ext>
              </a:extLst>
            </p:cNvPr>
            <p:cNvSpPr/>
            <p:nvPr/>
          </p:nvSpPr>
          <p:spPr>
            <a:xfrm>
              <a:off x="510877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5E67BE-3D88-E8BD-46E3-956AE7528877}"/>
                </a:ext>
              </a:extLst>
            </p:cNvPr>
            <p:cNvSpPr/>
            <p:nvPr/>
          </p:nvSpPr>
          <p:spPr>
            <a:xfrm>
              <a:off x="5762980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94DAA3C-3967-3FC0-7116-7269F3E758A0}"/>
                </a:ext>
              </a:extLst>
            </p:cNvPr>
            <p:cNvSpPr/>
            <p:nvPr/>
          </p:nvSpPr>
          <p:spPr>
            <a:xfrm>
              <a:off x="6417186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60DB11-1E04-A792-F0EE-47A44C97D58D}"/>
                </a:ext>
              </a:extLst>
            </p:cNvPr>
            <p:cNvSpPr/>
            <p:nvPr/>
          </p:nvSpPr>
          <p:spPr>
            <a:xfrm>
              <a:off x="707139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822FE50-F4A9-2DC6-3AA1-29DBDBE14F17}"/>
                </a:ext>
              </a:extLst>
            </p:cNvPr>
            <p:cNvSpPr/>
            <p:nvPr/>
          </p:nvSpPr>
          <p:spPr>
            <a:xfrm>
              <a:off x="7725598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F2D8A2-2D6C-01C3-93E7-DD0DAB4514CD}"/>
                </a:ext>
              </a:extLst>
            </p:cNvPr>
            <p:cNvSpPr/>
            <p:nvPr/>
          </p:nvSpPr>
          <p:spPr>
            <a:xfrm>
              <a:off x="8379804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FBDE2E5-4DAF-70B7-CFB1-C3661795E7F0}"/>
                </a:ext>
              </a:extLst>
            </p:cNvPr>
            <p:cNvSpPr/>
            <p:nvPr/>
          </p:nvSpPr>
          <p:spPr>
            <a:xfrm>
              <a:off x="117722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B06D3F-0F11-03B3-8EE5-C8A57B40D81F}"/>
                </a:ext>
              </a:extLst>
            </p:cNvPr>
            <p:cNvSpPr/>
            <p:nvPr/>
          </p:nvSpPr>
          <p:spPr>
            <a:xfrm>
              <a:off x="183142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2E7D73-701F-2B01-28E5-44E8A1FA8658}"/>
                </a:ext>
              </a:extLst>
            </p:cNvPr>
            <p:cNvSpPr/>
            <p:nvPr/>
          </p:nvSpPr>
          <p:spPr>
            <a:xfrm>
              <a:off x="2485635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02A24CB-445B-548E-C52B-3C26A04BD320}"/>
                </a:ext>
              </a:extLst>
            </p:cNvPr>
            <p:cNvSpPr/>
            <p:nvPr/>
          </p:nvSpPr>
          <p:spPr>
            <a:xfrm>
              <a:off x="3139841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7460982-8BB5-C3EB-9470-23EF33F87DA8}"/>
                </a:ext>
              </a:extLst>
            </p:cNvPr>
            <p:cNvSpPr/>
            <p:nvPr/>
          </p:nvSpPr>
          <p:spPr>
            <a:xfrm>
              <a:off x="379404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D2F699B-4059-C5DB-D0E8-DB64F023F9BD}"/>
                </a:ext>
              </a:extLst>
            </p:cNvPr>
            <p:cNvSpPr/>
            <p:nvPr/>
          </p:nvSpPr>
          <p:spPr>
            <a:xfrm>
              <a:off x="444825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A0DD53-2112-58E4-47B2-65377953F867}"/>
                </a:ext>
              </a:extLst>
            </p:cNvPr>
            <p:cNvSpPr/>
            <p:nvPr/>
          </p:nvSpPr>
          <p:spPr>
            <a:xfrm>
              <a:off x="510245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FF3622A-22BE-C802-6FE5-5F633C770FD1}"/>
                </a:ext>
              </a:extLst>
            </p:cNvPr>
            <p:cNvSpPr/>
            <p:nvPr/>
          </p:nvSpPr>
          <p:spPr>
            <a:xfrm>
              <a:off x="5756665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070FC4-D4D9-9B3C-D1AF-072388FE3577}"/>
                </a:ext>
              </a:extLst>
            </p:cNvPr>
            <p:cNvSpPr/>
            <p:nvPr/>
          </p:nvSpPr>
          <p:spPr>
            <a:xfrm>
              <a:off x="6410871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E09A6EC-5A8A-736A-3EDF-BD99A50A7660}"/>
                </a:ext>
              </a:extLst>
            </p:cNvPr>
            <p:cNvSpPr/>
            <p:nvPr/>
          </p:nvSpPr>
          <p:spPr>
            <a:xfrm>
              <a:off x="706507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8A193E5-F0B7-D4A1-CA58-D92EE86676F5}"/>
                </a:ext>
              </a:extLst>
            </p:cNvPr>
            <p:cNvSpPr/>
            <p:nvPr/>
          </p:nvSpPr>
          <p:spPr>
            <a:xfrm>
              <a:off x="7719283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D70E4A3-901B-E766-5CAA-B5730AEF42D7}"/>
                </a:ext>
              </a:extLst>
            </p:cNvPr>
            <p:cNvSpPr/>
            <p:nvPr/>
          </p:nvSpPr>
          <p:spPr>
            <a:xfrm>
              <a:off x="8373489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D33461B-A9DC-1881-594F-7F30D288DD34}"/>
                </a:ext>
              </a:extLst>
            </p:cNvPr>
            <p:cNvSpPr/>
            <p:nvPr/>
          </p:nvSpPr>
          <p:spPr>
            <a:xfrm>
              <a:off x="5211728" y="2040673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321F3E8-4BCD-686F-56D0-DBF710AC5FDC}"/>
                </a:ext>
              </a:extLst>
            </p:cNvPr>
            <p:cNvSpPr/>
            <p:nvPr/>
          </p:nvSpPr>
          <p:spPr>
            <a:xfrm>
              <a:off x="5211728" y="3946030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6D6E513-AB88-A037-4C5C-2C8299746D67}"/>
                </a:ext>
              </a:extLst>
            </p:cNvPr>
            <p:cNvSpPr/>
            <p:nvPr/>
          </p:nvSpPr>
          <p:spPr>
            <a:xfrm>
              <a:off x="7784333" y="2040673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02A601-87B1-AB31-746A-E81D0C9D7131}"/>
                </a:ext>
              </a:extLst>
            </p:cNvPr>
            <p:cNvSpPr/>
            <p:nvPr/>
          </p:nvSpPr>
          <p:spPr>
            <a:xfrm>
              <a:off x="7784333" y="3946030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F175DF8-B450-AED9-18C3-B4BA89275B20}"/>
                </a:ext>
              </a:extLst>
            </p:cNvPr>
            <p:cNvSpPr/>
            <p:nvPr/>
          </p:nvSpPr>
          <p:spPr>
            <a:xfrm>
              <a:off x="1177223" y="2785946"/>
              <a:ext cx="546410" cy="568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e-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DC6C91-1479-1917-6425-8D38ADA33E04}"/>
                </a:ext>
              </a:extLst>
            </p:cNvPr>
            <p:cNvSpPr/>
            <p:nvPr/>
          </p:nvSpPr>
          <p:spPr>
            <a:xfrm>
              <a:off x="5337173" y="2930912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04AB1B-2138-D08A-BA8A-3EB3D9F72BE7}"/>
                </a:ext>
              </a:extLst>
            </p:cNvPr>
            <p:cNvSpPr/>
            <p:nvPr/>
          </p:nvSpPr>
          <p:spPr>
            <a:xfrm>
              <a:off x="7924266" y="2930912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A4BA51B-2702-0D7D-AFB5-04A37ADFD263}"/>
                </a:ext>
              </a:extLst>
            </p:cNvPr>
            <p:cNvSpPr/>
            <p:nvPr/>
          </p:nvSpPr>
          <p:spPr>
            <a:xfrm>
              <a:off x="529332" y="2419815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6E58D61-1848-3AC0-B4AB-30D073F53802}"/>
                </a:ext>
              </a:extLst>
            </p:cNvPr>
            <p:cNvSpPr/>
            <p:nvPr/>
          </p:nvSpPr>
          <p:spPr>
            <a:xfrm>
              <a:off x="523017" y="3642732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97DA9F-0D27-ADC0-D410-BCC0D32EB634}"/>
                </a:ext>
              </a:extLst>
            </p:cNvPr>
            <p:cNvSpPr/>
            <p:nvPr/>
          </p:nvSpPr>
          <p:spPr>
            <a:xfrm>
              <a:off x="4448253" y="2246803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B865263-A21E-0A1B-BB97-4E9A7B6D9630}"/>
                </a:ext>
              </a:extLst>
            </p:cNvPr>
            <p:cNvSpPr/>
            <p:nvPr/>
          </p:nvSpPr>
          <p:spPr>
            <a:xfrm>
              <a:off x="4448253" y="3780922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 descr="A picture containing shoji&#10;&#10;Description automatically generated">
              <a:extLst>
                <a:ext uri="{FF2B5EF4-FFF2-40B4-BE49-F238E27FC236}">
                  <a16:creationId xmlns:a16="http://schemas.microsoft.com/office/drawing/2014/main" id="{D110C9E2-0580-4727-63E2-7A0172298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9907" y="3993843"/>
              <a:ext cx="8576671" cy="259436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144FFB-BF13-3442-5B27-56A78640E800}"/>
              </a:ext>
            </a:extLst>
          </p:cNvPr>
          <p:cNvSpPr txBox="1"/>
          <p:nvPr/>
        </p:nvSpPr>
        <p:spPr>
          <a:xfrm>
            <a:off x="8827205" y="5745804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FECF911-A6CD-94B1-9E50-90C5D694255E}"/>
              </a:ext>
            </a:extLst>
          </p:cNvPr>
          <p:cNvGrpSpPr/>
          <p:nvPr/>
        </p:nvGrpSpPr>
        <p:grpSpPr>
          <a:xfrm>
            <a:off x="575859" y="2367292"/>
            <a:ext cx="937638" cy="941623"/>
            <a:chOff x="1085162" y="2388653"/>
            <a:chExt cx="937638" cy="941623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58FA871-D606-FC4D-9D8E-6E0565A6B6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6799" y="2421652"/>
              <a:ext cx="884881" cy="884881"/>
              <a:chOff x="1136800" y="2586027"/>
              <a:chExt cx="548640" cy="54864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B96F3B5-FCB4-4B38-ADC5-2510A69A1B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36800" y="2586027"/>
                <a:ext cx="548640" cy="54864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B835E027-B333-7B46-1824-B713CE0E2F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49719" y="2798946"/>
                <a:ext cx="121038" cy="12103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77814B79-4BC9-C732-FE48-32027555F46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89200" y="2744446"/>
                <a:ext cx="230038" cy="23003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A5B4BEF-62C4-0876-A94A-A4456C1D2F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31084" y="2686330"/>
                <a:ext cx="346269" cy="34626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D6EF0813-7D11-FBC8-2A56-868CDED392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73933" y="2629180"/>
                <a:ext cx="460569" cy="46056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4" name="Partial Circle 53">
              <a:extLst>
                <a:ext uri="{FF2B5EF4-FFF2-40B4-BE49-F238E27FC236}">
                  <a16:creationId xmlns:a16="http://schemas.microsoft.com/office/drawing/2014/main" id="{31379BC1-7BE3-9B86-265B-83333FBC6A23}"/>
                </a:ext>
              </a:extLst>
            </p:cNvPr>
            <p:cNvSpPr>
              <a:spLocks noChangeAspect="1"/>
            </p:cNvSpPr>
            <p:nvPr/>
          </p:nvSpPr>
          <p:spPr>
            <a:xfrm rot="2873289">
              <a:off x="1083169" y="2390646"/>
              <a:ext cx="941623" cy="937638"/>
            </a:xfrm>
            <a:prstGeom prst="pi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83CEDFF-6CE9-E36C-A196-D21E63744A68}"/>
                  </a:ext>
                </a:extLst>
              </p:cNvPr>
              <p:cNvSpPr txBox="1"/>
              <p:nvPr/>
            </p:nvSpPr>
            <p:spPr>
              <a:xfrm>
                <a:off x="203842" y="2647831"/>
                <a:ext cx="928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dirty="0"/>
                  <a:t>Waves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83CEDFF-6CE9-E36C-A196-D21E63744A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42" y="2647831"/>
                <a:ext cx="928588" cy="369332"/>
              </a:xfrm>
              <a:prstGeom prst="rect">
                <a:avLst/>
              </a:prstGeom>
              <a:blipFill>
                <a:blip r:embed="rId3"/>
                <a:stretch>
                  <a:fillRect t="-8197" r="-5882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8708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F2765538-4D34-9CF8-BECC-92E8015F4939}"/>
              </a:ext>
            </a:extLst>
          </p:cNvPr>
          <p:cNvSpPr/>
          <p:nvPr/>
        </p:nvSpPr>
        <p:spPr>
          <a:xfrm>
            <a:off x="6363911" y="1822067"/>
            <a:ext cx="356839" cy="156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E488821-D86D-A04B-290D-85078A5DCD0A}"/>
              </a:ext>
            </a:extLst>
          </p:cNvPr>
          <p:cNvSpPr/>
          <p:nvPr/>
        </p:nvSpPr>
        <p:spPr>
          <a:xfrm>
            <a:off x="8936516" y="1822067"/>
            <a:ext cx="356839" cy="156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D380C3F-A737-F4F9-0A4E-6E084973CD99}"/>
              </a:ext>
            </a:extLst>
          </p:cNvPr>
          <p:cNvGrpSpPr/>
          <p:nvPr/>
        </p:nvGrpSpPr>
        <p:grpSpPr>
          <a:xfrm>
            <a:off x="769985" y="2039486"/>
            <a:ext cx="9760065" cy="4341407"/>
            <a:chOff x="758696" y="2028197"/>
            <a:chExt cx="9760065" cy="434140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C7E48-F0C4-7A65-A479-243A5BA670FC}"/>
                </a:ext>
              </a:extLst>
            </p:cNvPr>
            <p:cNvSpPr/>
            <p:nvPr/>
          </p:nvSpPr>
          <p:spPr>
            <a:xfrm>
              <a:off x="2335721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45CD916-76FF-7985-4B7A-622FD0D43039}"/>
                </a:ext>
              </a:extLst>
            </p:cNvPr>
            <p:cNvSpPr/>
            <p:nvPr/>
          </p:nvSpPr>
          <p:spPr>
            <a:xfrm>
              <a:off x="2989927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2E9CD78-3C27-4846-F30B-51FA9676D0D7}"/>
                </a:ext>
              </a:extLst>
            </p:cNvPr>
            <p:cNvSpPr/>
            <p:nvPr/>
          </p:nvSpPr>
          <p:spPr>
            <a:xfrm>
              <a:off x="3644133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3E728E1-C3EB-F1D7-1914-DE6A44389F91}"/>
                </a:ext>
              </a:extLst>
            </p:cNvPr>
            <p:cNvSpPr/>
            <p:nvPr/>
          </p:nvSpPr>
          <p:spPr>
            <a:xfrm>
              <a:off x="4298339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21644AE-DE07-5C00-E456-6AEA8B6046DA}"/>
                </a:ext>
              </a:extLst>
            </p:cNvPr>
            <p:cNvSpPr/>
            <p:nvPr/>
          </p:nvSpPr>
          <p:spPr>
            <a:xfrm>
              <a:off x="4952545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317BF36-5420-A786-4EA9-034DD18F173A}"/>
                </a:ext>
              </a:extLst>
            </p:cNvPr>
            <p:cNvSpPr/>
            <p:nvPr/>
          </p:nvSpPr>
          <p:spPr>
            <a:xfrm>
              <a:off x="5606751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B49EBA2-B0A7-2EC4-EF8C-2EC64B80D483}"/>
                </a:ext>
              </a:extLst>
            </p:cNvPr>
            <p:cNvSpPr/>
            <p:nvPr/>
          </p:nvSpPr>
          <p:spPr>
            <a:xfrm>
              <a:off x="6260957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BB79174-C343-7C9C-1EE1-39B47A5E412B}"/>
                </a:ext>
              </a:extLst>
            </p:cNvPr>
            <p:cNvSpPr/>
            <p:nvPr/>
          </p:nvSpPr>
          <p:spPr>
            <a:xfrm>
              <a:off x="6915163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0841855-FC26-B01A-BB1B-F29F74B9652A}"/>
                </a:ext>
              </a:extLst>
            </p:cNvPr>
            <p:cNvSpPr/>
            <p:nvPr/>
          </p:nvSpPr>
          <p:spPr>
            <a:xfrm>
              <a:off x="7569369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FBBBCE3-A48D-F529-9A8F-9C57F8EBA6F9}"/>
                </a:ext>
              </a:extLst>
            </p:cNvPr>
            <p:cNvSpPr/>
            <p:nvPr/>
          </p:nvSpPr>
          <p:spPr>
            <a:xfrm>
              <a:off x="8223575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07271A7-BC06-547A-64E6-E3349018564B}"/>
                </a:ext>
              </a:extLst>
            </p:cNvPr>
            <p:cNvSpPr/>
            <p:nvPr/>
          </p:nvSpPr>
          <p:spPr>
            <a:xfrm>
              <a:off x="8877781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822589C-6258-830B-0B9E-5FA1BA3A0B2A}"/>
                </a:ext>
              </a:extLst>
            </p:cNvPr>
            <p:cNvSpPr/>
            <p:nvPr/>
          </p:nvSpPr>
          <p:spPr>
            <a:xfrm>
              <a:off x="9531987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5C16270-CC6E-D343-B75E-E3C793C65648}"/>
                </a:ext>
              </a:extLst>
            </p:cNvPr>
            <p:cNvSpPr/>
            <p:nvPr/>
          </p:nvSpPr>
          <p:spPr>
            <a:xfrm>
              <a:off x="2329406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024E4FD-D563-E7B2-E8A5-5F4957AB91F2}"/>
                </a:ext>
              </a:extLst>
            </p:cNvPr>
            <p:cNvSpPr/>
            <p:nvPr/>
          </p:nvSpPr>
          <p:spPr>
            <a:xfrm>
              <a:off x="2983612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F32D3EF-2305-E2DA-0B11-0AAB3C2B0663}"/>
                </a:ext>
              </a:extLst>
            </p:cNvPr>
            <p:cNvSpPr/>
            <p:nvPr/>
          </p:nvSpPr>
          <p:spPr>
            <a:xfrm>
              <a:off x="3637818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56FAFC7-48D2-A96D-AEA7-6AF0F5CDE903}"/>
                </a:ext>
              </a:extLst>
            </p:cNvPr>
            <p:cNvSpPr/>
            <p:nvPr/>
          </p:nvSpPr>
          <p:spPr>
            <a:xfrm>
              <a:off x="4292024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C5D7FB4-E4AE-EBF6-D36F-1BB533E55D9B}"/>
                </a:ext>
              </a:extLst>
            </p:cNvPr>
            <p:cNvSpPr/>
            <p:nvPr/>
          </p:nvSpPr>
          <p:spPr>
            <a:xfrm>
              <a:off x="4946230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0E47E0D-D010-896E-1547-122B498A9730}"/>
                </a:ext>
              </a:extLst>
            </p:cNvPr>
            <p:cNvSpPr/>
            <p:nvPr/>
          </p:nvSpPr>
          <p:spPr>
            <a:xfrm>
              <a:off x="5600436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65B8112-C4DC-E6B4-A0F9-8CA7CD69773D}"/>
                </a:ext>
              </a:extLst>
            </p:cNvPr>
            <p:cNvSpPr/>
            <p:nvPr/>
          </p:nvSpPr>
          <p:spPr>
            <a:xfrm>
              <a:off x="6254642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B324C1C-815C-49EB-901A-ED53FEC28E63}"/>
                </a:ext>
              </a:extLst>
            </p:cNvPr>
            <p:cNvSpPr/>
            <p:nvPr/>
          </p:nvSpPr>
          <p:spPr>
            <a:xfrm>
              <a:off x="6908848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FF0DF0B-DB23-3564-9421-DC778451A2F9}"/>
                </a:ext>
              </a:extLst>
            </p:cNvPr>
            <p:cNvSpPr/>
            <p:nvPr/>
          </p:nvSpPr>
          <p:spPr>
            <a:xfrm>
              <a:off x="7563054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8CFFA05-98AE-5B19-7A99-E431BE8FD971}"/>
                </a:ext>
              </a:extLst>
            </p:cNvPr>
            <p:cNvSpPr/>
            <p:nvPr/>
          </p:nvSpPr>
          <p:spPr>
            <a:xfrm>
              <a:off x="8217260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D0A7795-2AB3-01F6-D2AC-71C55C2AA9EA}"/>
                </a:ext>
              </a:extLst>
            </p:cNvPr>
            <p:cNvSpPr/>
            <p:nvPr/>
          </p:nvSpPr>
          <p:spPr>
            <a:xfrm>
              <a:off x="8871466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E3495A1-AD30-DC1D-4850-296CAF4BADB1}"/>
                </a:ext>
              </a:extLst>
            </p:cNvPr>
            <p:cNvSpPr/>
            <p:nvPr/>
          </p:nvSpPr>
          <p:spPr>
            <a:xfrm>
              <a:off x="9525672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A12A7E4-0FE2-A0AB-A8AA-2A889FF3BD35}"/>
                </a:ext>
              </a:extLst>
            </p:cNvPr>
            <p:cNvSpPr/>
            <p:nvPr/>
          </p:nvSpPr>
          <p:spPr>
            <a:xfrm>
              <a:off x="6363911" y="3727424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236B25C-4942-BB42-8AA1-081DEBD9BAC7}"/>
                </a:ext>
              </a:extLst>
            </p:cNvPr>
            <p:cNvSpPr/>
            <p:nvPr/>
          </p:nvSpPr>
          <p:spPr>
            <a:xfrm>
              <a:off x="8936516" y="3727424"/>
              <a:ext cx="356839" cy="1561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EDE3E744-D956-44B2-A601-411D3A3DB877}"/>
                </a:ext>
              </a:extLst>
            </p:cNvPr>
            <p:cNvSpPr/>
            <p:nvPr/>
          </p:nvSpPr>
          <p:spPr>
            <a:xfrm>
              <a:off x="2329406" y="2567340"/>
              <a:ext cx="546410" cy="568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e-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1D1918D-2BD7-3045-DA7A-285DC48CF8EE}"/>
                </a:ext>
              </a:extLst>
            </p:cNvPr>
            <p:cNvSpPr/>
            <p:nvPr/>
          </p:nvSpPr>
          <p:spPr>
            <a:xfrm>
              <a:off x="6489356" y="2712306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C7D1248-A745-F25C-ED0F-F34F6D4F1836}"/>
                </a:ext>
              </a:extLst>
            </p:cNvPr>
            <p:cNvSpPr/>
            <p:nvPr/>
          </p:nvSpPr>
          <p:spPr>
            <a:xfrm>
              <a:off x="9076449" y="2712306"/>
              <a:ext cx="136444" cy="13939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EDEC71B-8712-9946-2722-94B01D52D723}"/>
                </a:ext>
              </a:extLst>
            </p:cNvPr>
            <p:cNvSpPr/>
            <p:nvPr/>
          </p:nvSpPr>
          <p:spPr>
            <a:xfrm>
              <a:off x="1675200" y="2201209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7810684-2F5E-FD1B-A40E-414D37D23F2F}"/>
                </a:ext>
              </a:extLst>
            </p:cNvPr>
            <p:cNvSpPr/>
            <p:nvPr/>
          </p:nvSpPr>
          <p:spPr>
            <a:xfrm>
              <a:off x="1668885" y="3424126"/>
              <a:ext cx="546410" cy="78058"/>
            </a:xfrm>
            <a:prstGeom prst="rect">
              <a:avLst/>
            </a:prstGeom>
            <a:solidFill>
              <a:srgbClr val="FFCD00"/>
            </a:solidFill>
            <a:ln>
              <a:solidFill>
                <a:srgbClr val="FFC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DF729EBD-CF58-F358-B101-1741E8FF053D}"/>
                </a:ext>
              </a:extLst>
            </p:cNvPr>
            <p:cNvSpPr/>
            <p:nvPr/>
          </p:nvSpPr>
          <p:spPr>
            <a:xfrm>
              <a:off x="5600436" y="2028197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B1A2060-B88A-4820-D330-C2EFEE21F132}"/>
                </a:ext>
              </a:extLst>
            </p:cNvPr>
            <p:cNvSpPr/>
            <p:nvPr/>
          </p:nvSpPr>
          <p:spPr>
            <a:xfrm>
              <a:off x="5600436" y="3562316"/>
              <a:ext cx="4471646" cy="1049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14A3055B-BB6A-530B-9A53-FEEE9DFC0BC0}"/>
                </a:ext>
              </a:extLst>
            </p:cNvPr>
            <p:cNvCxnSpPr/>
            <p:nvPr/>
          </p:nvCxnSpPr>
          <p:spPr>
            <a:xfrm flipH="1">
              <a:off x="5966642" y="2775366"/>
              <a:ext cx="576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41869E28-E15B-0A7B-D04E-2C74C716075B}"/>
                </a:ext>
              </a:extLst>
            </p:cNvPr>
            <p:cNvCxnSpPr/>
            <p:nvPr/>
          </p:nvCxnSpPr>
          <p:spPr>
            <a:xfrm flipH="1">
              <a:off x="8559439" y="2775366"/>
              <a:ext cx="576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Can 41">
              <a:extLst>
                <a:ext uri="{FF2B5EF4-FFF2-40B4-BE49-F238E27FC236}">
                  <a16:creationId xmlns:a16="http://schemas.microsoft.com/office/drawing/2014/main" id="{1BB8FD95-D1DC-6092-C920-D928E2DFF7B7}"/>
                </a:ext>
              </a:extLst>
            </p:cNvPr>
            <p:cNvSpPr/>
            <p:nvPr/>
          </p:nvSpPr>
          <p:spPr>
            <a:xfrm rot="5400000">
              <a:off x="718229" y="2624149"/>
              <a:ext cx="536027" cy="45509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0" name="Picture 79" descr="A picture containing shoji&#10;&#10;Description automatically generated">
              <a:extLst>
                <a:ext uri="{FF2B5EF4-FFF2-40B4-BE49-F238E27FC236}">
                  <a16:creationId xmlns:a16="http://schemas.microsoft.com/office/drawing/2014/main" id="{8180F546-3B91-F1B2-04FD-58F432375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2090" y="3775237"/>
              <a:ext cx="8576671" cy="259436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DE46684-A48C-9EB3-C0EB-513891018A5E}"/>
              </a:ext>
            </a:extLst>
          </p:cNvPr>
          <p:cNvSpPr txBox="1"/>
          <p:nvPr/>
        </p:nvSpPr>
        <p:spPr>
          <a:xfrm>
            <a:off x="1808838" y="6306495"/>
            <a:ext cx="72676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Electron Cyclotron Resonance (ECR) Magnetometry with a Plasma Reservoir </a:t>
            </a:r>
          </a:p>
          <a:p>
            <a:r>
              <a:rPr lang="en-GB" sz="1100" dirty="0"/>
              <a:t>E. D. Hunter, A. Christensen,  J. </a:t>
            </a:r>
            <a:r>
              <a:rPr lang="en-GB" sz="1100" dirty="0" err="1"/>
              <a:t>Fajans</a:t>
            </a:r>
            <a:r>
              <a:rPr lang="en-GB" sz="1100" dirty="0"/>
              <a:t> , T. Friesen, E. Kur, and J. S. Wurtele (2019)</a:t>
            </a:r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E5CFA1-E2F7-C1DA-8A91-DB0FE5EE76C9}"/>
              </a:ext>
            </a:extLst>
          </p:cNvPr>
          <p:cNvSpPr txBox="1"/>
          <p:nvPr/>
        </p:nvSpPr>
        <p:spPr>
          <a:xfrm>
            <a:off x="8827205" y="5745804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</p:spTree>
    <p:extLst>
      <p:ext uri="{BB962C8B-B14F-4D97-AF65-F5344CB8AC3E}">
        <p14:creationId xmlns:p14="http://schemas.microsoft.com/office/powerpoint/2010/main" val="1360964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6F69F-8FB5-8714-868A-5B5EF525A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2273562"/>
            <a:ext cx="10150820" cy="2839069"/>
          </a:xfrm>
        </p:spPr>
        <p:txBody>
          <a:bodyPr numCol="2" spcCol="720000"/>
          <a:lstStyle/>
          <a:p>
            <a:pPr marL="0" indent="0">
              <a:buNone/>
            </a:pPr>
            <a:r>
              <a:rPr lang="en-CA" b="1" dirty="0"/>
              <a:t>Spectroscopy:</a:t>
            </a:r>
          </a:p>
          <a:p>
            <a:r>
              <a:rPr lang="en-CA" dirty="0"/>
              <a:t>1S – 2S (4.2 x 10</a:t>
            </a:r>
            <a:r>
              <a:rPr lang="en-CA" baseline="30000" dirty="0"/>
              <a:t>-15 </a:t>
            </a:r>
            <a:r>
              <a:rPr lang="en-CA" dirty="0"/>
              <a:t>in H)</a:t>
            </a:r>
          </a:p>
          <a:p>
            <a:r>
              <a:rPr lang="en-CA" dirty="0"/>
              <a:t>Ground state HFS (1.4 x 10</a:t>
            </a:r>
            <a:r>
              <a:rPr lang="en-CA" baseline="30000" dirty="0"/>
              <a:t>-12 </a:t>
            </a:r>
            <a:r>
              <a:rPr lang="en-CA" dirty="0"/>
              <a:t>in H) </a:t>
            </a:r>
          </a:p>
          <a:p>
            <a:r>
              <a:rPr lang="en-CA" dirty="0"/>
              <a:t>Lamb shift (3 x 10</a:t>
            </a:r>
            <a:r>
              <a:rPr lang="en-CA" baseline="30000" dirty="0"/>
              <a:t>-6</a:t>
            </a:r>
            <a:r>
              <a:rPr lang="en-CA" dirty="0"/>
              <a:t> in H)</a:t>
            </a:r>
          </a:p>
          <a:p>
            <a:r>
              <a:rPr lang="en-CA" dirty="0" err="1"/>
              <a:t>nS</a:t>
            </a:r>
            <a:r>
              <a:rPr lang="en-CA" dirty="0"/>
              <a:t> – </a:t>
            </a:r>
            <a:r>
              <a:rPr lang="en-CA" dirty="0" err="1"/>
              <a:t>n’S</a:t>
            </a:r>
            <a:r>
              <a:rPr lang="en-CA" dirty="0"/>
              <a:t> ?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/>
              <a:t>Gravity: </a:t>
            </a:r>
          </a:p>
          <a:p>
            <a:r>
              <a:rPr lang="en-CA" dirty="0"/>
              <a:t>Test the Weak Equivalence Principle with free-fall experiments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034EB6-986D-EA44-4C00-191C4B993467}"/>
              </a:ext>
            </a:extLst>
          </p:cNvPr>
          <p:cNvSpPr/>
          <p:nvPr/>
        </p:nvSpPr>
        <p:spPr>
          <a:xfrm>
            <a:off x="447188" y="2145724"/>
            <a:ext cx="4992491" cy="31437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637F20-57A9-E0B4-F1E9-A9046596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65670-53FC-1CBF-62A9-55A52DDCE3B7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0256813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of antihydrogen atoms</a:t>
            </a:r>
          </a:p>
        </p:txBody>
      </p:sp>
      <p:pic>
        <p:nvPicPr>
          <p:cNvPr id="5" name="Content Placeholder 23" descr="A red apple with a stem&#10;&#10;Description automatically generated with medium confidence">
            <a:extLst>
              <a:ext uri="{FF2B5EF4-FFF2-40B4-BE49-F238E27FC236}">
                <a16:creationId xmlns:a16="http://schemas.microsoft.com/office/drawing/2014/main" id="{C1565CA6-EBE7-4850-6F1B-1690DD01F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564" y="2469832"/>
            <a:ext cx="482964" cy="436009"/>
          </a:xfrm>
          <a:prstGeom prst="rect">
            <a:avLst/>
          </a:prstGeom>
        </p:spPr>
      </p:pic>
      <p:sp>
        <p:nvSpPr>
          <p:cNvPr id="16" name="object 7">
            <a:extLst>
              <a:ext uri="{FF2B5EF4-FFF2-40B4-BE49-F238E27FC236}">
                <a16:creationId xmlns:a16="http://schemas.microsoft.com/office/drawing/2014/main" id="{4A05ED8E-03E6-7A76-385C-E3B5F7DBFDB7}"/>
              </a:ext>
            </a:extLst>
          </p:cNvPr>
          <p:cNvSpPr/>
          <p:nvPr/>
        </p:nvSpPr>
        <p:spPr>
          <a:xfrm>
            <a:off x="1182872" y="2926681"/>
            <a:ext cx="204349" cy="2459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04A69F74-1811-0FBA-0116-0ADCA79415C1}"/>
              </a:ext>
            </a:extLst>
          </p:cNvPr>
          <p:cNvSpPr txBox="1"/>
          <p:nvPr/>
        </p:nvSpPr>
        <p:spPr>
          <a:xfrm>
            <a:off x="1043564" y="4431408"/>
            <a:ext cx="539241" cy="2577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15" dirty="0">
                <a:latin typeface="Tahoma"/>
                <a:cs typeface="Tahoma"/>
              </a:rPr>
              <a:t>E</a:t>
            </a:r>
            <a:r>
              <a:rPr sz="1600" spc="-45" dirty="0">
                <a:latin typeface="Tahoma"/>
                <a:cs typeface="Tahoma"/>
              </a:rPr>
              <a:t>a</a:t>
            </a:r>
            <a:r>
              <a:rPr sz="1600" spc="-20" dirty="0">
                <a:latin typeface="Tahoma"/>
                <a:cs typeface="Tahoma"/>
              </a:rPr>
              <a:t>rth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44AEB8BC-46AF-A410-D1E6-26C513DAD5A3}"/>
              </a:ext>
            </a:extLst>
          </p:cNvPr>
          <p:cNvSpPr/>
          <p:nvPr/>
        </p:nvSpPr>
        <p:spPr>
          <a:xfrm>
            <a:off x="2659692" y="2912317"/>
            <a:ext cx="204349" cy="2459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28141BAD-6A29-B9CA-B5AC-51372C6D4190}"/>
              </a:ext>
            </a:extLst>
          </p:cNvPr>
          <p:cNvSpPr/>
          <p:nvPr/>
        </p:nvSpPr>
        <p:spPr>
          <a:xfrm>
            <a:off x="2242195" y="3357747"/>
            <a:ext cx="1039473" cy="10384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0" name="object 13">
            <a:extLst>
              <a:ext uri="{FF2B5EF4-FFF2-40B4-BE49-F238E27FC236}">
                <a16:creationId xmlns:a16="http://schemas.microsoft.com/office/drawing/2014/main" id="{55F823F3-DFCA-69D3-B2F7-E9C0CBA2FBF4}"/>
              </a:ext>
            </a:extLst>
          </p:cNvPr>
          <p:cNvSpPr txBox="1"/>
          <p:nvPr/>
        </p:nvSpPr>
        <p:spPr>
          <a:xfrm>
            <a:off x="2284845" y="4417032"/>
            <a:ext cx="996823" cy="2577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5" dirty="0">
                <a:latin typeface="Tahoma"/>
                <a:cs typeface="Tahoma"/>
              </a:rPr>
              <a:t>Anti-E</a:t>
            </a:r>
            <a:r>
              <a:rPr sz="1600" spc="-35" dirty="0">
                <a:latin typeface="Tahoma"/>
                <a:cs typeface="Tahoma"/>
              </a:rPr>
              <a:t>a</a:t>
            </a:r>
            <a:r>
              <a:rPr sz="1600" spc="-20" dirty="0">
                <a:latin typeface="Tahoma"/>
                <a:cs typeface="Tahoma"/>
              </a:rPr>
              <a:t>rth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72F071A7-9634-8474-B83B-3F0583B6F88B}"/>
              </a:ext>
            </a:extLst>
          </p:cNvPr>
          <p:cNvSpPr/>
          <p:nvPr/>
        </p:nvSpPr>
        <p:spPr>
          <a:xfrm>
            <a:off x="4136600" y="2226543"/>
            <a:ext cx="204349" cy="2459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2" name="object 18">
            <a:extLst>
              <a:ext uri="{FF2B5EF4-FFF2-40B4-BE49-F238E27FC236}">
                <a16:creationId xmlns:a16="http://schemas.microsoft.com/office/drawing/2014/main" id="{35EDD54C-27B9-9C4D-E2E4-788B688C209B}"/>
              </a:ext>
            </a:extLst>
          </p:cNvPr>
          <p:cNvSpPr/>
          <p:nvPr/>
        </p:nvSpPr>
        <p:spPr>
          <a:xfrm>
            <a:off x="4136511" y="2912317"/>
            <a:ext cx="204349" cy="2459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3" name="object 19">
            <a:extLst>
              <a:ext uri="{FF2B5EF4-FFF2-40B4-BE49-F238E27FC236}">
                <a16:creationId xmlns:a16="http://schemas.microsoft.com/office/drawing/2014/main" id="{7E0E7C78-0EF5-6987-830F-15B8D532AF89}"/>
              </a:ext>
            </a:extLst>
          </p:cNvPr>
          <p:cNvSpPr txBox="1"/>
          <p:nvPr/>
        </p:nvSpPr>
        <p:spPr>
          <a:xfrm>
            <a:off x="4573975" y="2449993"/>
            <a:ext cx="9080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800" spc="-10" dirty="0">
                <a:latin typeface="Tahoma"/>
                <a:cs typeface="Tahoma"/>
              </a:rPr>
              <a:t>?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24" name="object 20">
            <a:extLst>
              <a:ext uri="{FF2B5EF4-FFF2-40B4-BE49-F238E27FC236}">
                <a16:creationId xmlns:a16="http://schemas.microsoft.com/office/drawing/2014/main" id="{CB130435-4319-A622-EBE0-03506E0D71FE}"/>
              </a:ext>
            </a:extLst>
          </p:cNvPr>
          <p:cNvSpPr/>
          <p:nvPr/>
        </p:nvSpPr>
        <p:spPr>
          <a:xfrm>
            <a:off x="3719014" y="3357747"/>
            <a:ext cx="1039473" cy="10384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5" name="object 21">
            <a:extLst>
              <a:ext uri="{FF2B5EF4-FFF2-40B4-BE49-F238E27FC236}">
                <a16:creationId xmlns:a16="http://schemas.microsoft.com/office/drawing/2014/main" id="{C41FCB56-5CB1-5B24-C29E-6B8D3A1886CC}"/>
              </a:ext>
            </a:extLst>
          </p:cNvPr>
          <p:cNvSpPr txBox="1"/>
          <p:nvPr/>
        </p:nvSpPr>
        <p:spPr>
          <a:xfrm>
            <a:off x="3975116" y="4409197"/>
            <a:ext cx="689664" cy="2577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15" dirty="0">
                <a:latin typeface="Tahoma"/>
                <a:cs typeface="Tahoma"/>
              </a:rPr>
              <a:t>E</a:t>
            </a:r>
            <a:r>
              <a:rPr sz="1600" spc="-45" dirty="0">
                <a:latin typeface="Tahoma"/>
                <a:cs typeface="Tahoma"/>
              </a:rPr>
              <a:t>a</a:t>
            </a:r>
            <a:r>
              <a:rPr sz="1600" spc="-20" dirty="0">
                <a:latin typeface="Tahoma"/>
                <a:cs typeface="Tahoma"/>
              </a:rPr>
              <a:t>rth</a:t>
            </a:r>
            <a:endParaRPr sz="1600" dirty="0">
              <a:latin typeface="Tahoma"/>
              <a:cs typeface="Tahoma"/>
            </a:endParaRPr>
          </a:p>
        </p:txBody>
      </p:sp>
      <p:pic>
        <p:nvPicPr>
          <p:cNvPr id="26" name="Picture 25" descr="A picture containing indoor, black, apple, dark&#10;&#10;Description automatically generated">
            <a:extLst>
              <a:ext uri="{FF2B5EF4-FFF2-40B4-BE49-F238E27FC236}">
                <a16:creationId xmlns:a16="http://schemas.microsoft.com/office/drawing/2014/main" id="{A816EC80-966C-7CC5-E4AF-A4A9BC2B53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3269" y="2455481"/>
            <a:ext cx="482778" cy="436009"/>
          </a:xfrm>
          <a:prstGeom prst="rect">
            <a:avLst/>
          </a:prstGeom>
        </p:spPr>
      </p:pic>
      <p:pic>
        <p:nvPicPr>
          <p:cNvPr id="27" name="Picture 26" descr="A picture containing indoor, black, apple, dark&#10;&#10;Description automatically generated">
            <a:extLst>
              <a:ext uri="{FF2B5EF4-FFF2-40B4-BE49-F238E27FC236}">
                <a16:creationId xmlns:a16="http://schemas.microsoft.com/office/drawing/2014/main" id="{DA3D7262-6877-AA4D-6F9B-B7A12B9EB1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477" y="2472454"/>
            <a:ext cx="482778" cy="43600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523A452-321A-3A77-4348-626E66D98332}"/>
              </a:ext>
            </a:extLst>
          </p:cNvPr>
          <p:cNvSpPr txBox="1"/>
          <p:nvPr/>
        </p:nvSpPr>
        <p:spPr>
          <a:xfrm>
            <a:off x="2115407" y="4731685"/>
            <a:ext cx="12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(under CPT)</a:t>
            </a:r>
          </a:p>
        </p:txBody>
      </p:sp>
    </p:spTree>
    <p:extLst>
      <p:ext uri="{BB962C8B-B14F-4D97-AF65-F5344CB8AC3E}">
        <p14:creationId xmlns:p14="http://schemas.microsoft.com/office/powerpoint/2010/main" val="158378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4" grpId="0" animBg="1"/>
      <p:bldP spid="25" grpId="0"/>
      <p:bldP spid="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pic>
        <p:nvPicPr>
          <p:cNvPr id="3" name="Content Placeholder 15" descr="Chart, histogram&#10;&#10;Description automatically generated">
            <a:extLst>
              <a:ext uri="{FF2B5EF4-FFF2-40B4-BE49-F238E27FC236}">
                <a16:creationId xmlns:a16="http://schemas.microsoft.com/office/drawing/2014/main" id="{FAC23CAF-B09A-4D19-B82B-54381A400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1515" y="2068067"/>
            <a:ext cx="5133902" cy="341833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57BC245-8A51-E113-7CE3-AF64C79BED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06585" y="2011122"/>
                <a:ext cx="4932614" cy="4479325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FBB03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8B857B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Narrow central peak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Precision related to peak width </a:t>
                </a:r>
              </a:p>
              <a:p>
                <a:endParaRPr lang="en-US" dirty="0"/>
              </a:p>
              <a:p>
                <a:r>
                  <a:rPr lang="en-US" dirty="0"/>
                  <a:t>Broad, asymmetric sidebands from electrons axial motion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57BC245-8A51-E113-7CE3-AF64C79BE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6585" y="2011122"/>
                <a:ext cx="4932614" cy="4479325"/>
              </a:xfrm>
              <a:prstGeom prst="rect">
                <a:avLst/>
              </a:prstGeom>
              <a:blipFill>
                <a:blip r:embed="rId3"/>
                <a:stretch>
                  <a:fillRect l="-2225" t="-408" r="-333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9BF5DDD-D83B-A6D5-9899-1B2372BB633E}"/>
              </a:ext>
            </a:extLst>
          </p:cNvPr>
          <p:cNvSpPr txBox="1"/>
          <p:nvPr/>
        </p:nvSpPr>
        <p:spPr>
          <a:xfrm>
            <a:off x="4358444" y="1937262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</p:spTree>
    <p:extLst>
      <p:ext uri="{BB962C8B-B14F-4D97-AF65-F5344CB8AC3E}">
        <p14:creationId xmlns:p14="http://schemas.microsoft.com/office/powerpoint/2010/main" val="26213069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FCE0AC-A582-DC10-594F-A8DBBBB77180}"/>
              </a:ext>
            </a:extLst>
          </p:cNvPr>
          <p:cNvSpPr/>
          <p:nvPr/>
        </p:nvSpPr>
        <p:spPr>
          <a:xfrm>
            <a:off x="4119616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D03FDD-624D-6626-8D67-DEE07DADB55B}"/>
              </a:ext>
            </a:extLst>
          </p:cNvPr>
          <p:cNvSpPr/>
          <p:nvPr/>
        </p:nvSpPr>
        <p:spPr>
          <a:xfrm>
            <a:off x="4773822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961759-BBD5-A7BA-9B05-23D7AA5A5575}"/>
              </a:ext>
            </a:extLst>
          </p:cNvPr>
          <p:cNvSpPr/>
          <p:nvPr/>
        </p:nvSpPr>
        <p:spPr>
          <a:xfrm>
            <a:off x="5428028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8BB04E-C0E2-A6DB-F995-B0458E9CE0A6}"/>
              </a:ext>
            </a:extLst>
          </p:cNvPr>
          <p:cNvSpPr/>
          <p:nvPr/>
        </p:nvSpPr>
        <p:spPr>
          <a:xfrm>
            <a:off x="6082234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57DF8D-23EF-A420-252F-18D7C6610AE6}"/>
              </a:ext>
            </a:extLst>
          </p:cNvPr>
          <p:cNvSpPr/>
          <p:nvPr/>
        </p:nvSpPr>
        <p:spPr>
          <a:xfrm>
            <a:off x="6736440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6B2202-566B-3521-A8EC-E3C272C65501}"/>
              </a:ext>
            </a:extLst>
          </p:cNvPr>
          <p:cNvSpPr/>
          <p:nvPr/>
        </p:nvSpPr>
        <p:spPr>
          <a:xfrm>
            <a:off x="7390646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A3F47C-FAEC-78F1-3C97-3E5DE9B4637E}"/>
              </a:ext>
            </a:extLst>
          </p:cNvPr>
          <p:cNvSpPr/>
          <p:nvPr/>
        </p:nvSpPr>
        <p:spPr>
          <a:xfrm>
            <a:off x="8044852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47AD39-2A5A-D1A5-8B9B-40A81973C46E}"/>
              </a:ext>
            </a:extLst>
          </p:cNvPr>
          <p:cNvSpPr/>
          <p:nvPr/>
        </p:nvSpPr>
        <p:spPr>
          <a:xfrm>
            <a:off x="8699058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BEA74F-F06A-DDBB-FE94-FFA4315143C1}"/>
              </a:ext>
            </a:extLst>
          </p:cNvPr>
          <p:cNvSpPr/>
          <p:nvPr/>
        </p:nvSpPr>
        <p:spPr>
          <a:xfrm>
            <a:off x="9353264" y="5057619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FB6764-16B5-6E00-D0A1-7B04F4F28D4A}"/>
              </a:ext>
            </a:extLst>
          </p:cNvPr>
          <p:cNvSpPr/>
          <p:nvPr/>
        </p:nvSpPr>
        <p:spPr>
          <a:xfrm>
            <a:off x="4113301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41AFE85-7079-01D4-0A35-0D1A92233E71}"/>
              </a:ext>
            </a:extLst>
          </p:cNvPr>
          <p:cNvSpPr/>
          <p:nvPr/>
        </p:nvSpPr>
        <p:spPr>
          <a:xfrm>
            <a:off x="4767507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84AF0B-1EAD-73CF-5CAF-7CE3EDFD1BA3}"/>
              </a:ext>
            </a:extLst>
          </p:cNvPr>
          <p:cNvSpPr/>
          <p:nvPr/>
        </p:nvSpPr>
        <p:spPr>
          <a:xfrm>
            <a:off x="5421713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7F49C6-541C-0F03-CDC6-7B71EF44B69D}"/>
              </a:ext>
            </a:extLst>
          </p:cNvPr>
          <p:cNvSpPr/>
          <p:nvPr/>
        </p:nvSpPr>
        <p:spPr>
          <a:xfrm>
            <a:off x="6075919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D6EBCB-47F7-5A81-BF78-DB351934FF8F}"/>
              </a:ext>
            </a:extLst>
          </p:cNvPr>
          <p:cNvSpPr/>
          <p:nvPr/>
        </p:nvSpPr>
        <p:spPr>
          <a:xfrm>
            <a:off x="6730125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06D164-6292-F5EF-30D2-0D58DF220DD1}"/>
              </a:ext>
            </a:extLst>
          </p:cNvPr>
          <p:cNvSpPr/>
          <p:nvPr/>
        </p:nvSpPr>
        <p:spPr>
          <a:xfrm>
            <a:off x="7384331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2112071-F1D8-F77C-A205-89A9780A75C7}"/>
              </a:ext>
            </a:extLst>
          </p:cNvPr>
          <p:cNvSpPr/>
          <p:nvPr/>
        </p:nvSpPr>
        <p:spPr>
          <a:xfrm>
            <a:off x="8038537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BF1F6E-FB91-0AFB-C68A-40B561780943}"/>
              </a:ext>
            </a:extLst>
          </p:cNvPr>
          <p:cNvSpPr/>
          <p:nvPr/>
        </p:nvSpPr>
        <p:spPr>
          <a:xfrm>
            <a:off x="8692743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F92D98-6070-F5F9-2284-997DA438C714}"/>
              </a:ext>
            </a:extLst>
          </p:cNvPr>
          <p:cNvSpPr/>
          <p:nvPr/>
        </p:nvSpPr>
        <p:spPr>
          <a:xfrm>
            <a:off x="9346949" y="6280536"/>
            <a:ext cx="546410" cy="78058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19B0FA-C848-AB88-F555-89244A11EABE}"/>
              </a:ext>
            </a:extLst>
          </p:cNvPr>
          <p:cNvSpPr/>
          <p:nvPr/>
        </p:nvSpPr>
        <p:spPr>
          <a:xfrm>
            <a:off x="6185188" y="4678477"/>
            <a:ext cx="356839" cy="156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E485A04-2B41-0EEB-B472-733D1C7BCC75}"/>
              </a:ext>
            </a:extLst>
          </p:cNvPr>
          <p:cNvSpPr/>
          <p:nvPr/>
        </p:nvSpPr>
        <p:spPr>
          <a:xfrm>
            <a:off x="6185188" y="6583834"/>
            <a:ext cx="356839" cy="156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9D3A245-A59A-C18B-66CA-35A1480A4BF5}"/>
              </a:ext>
            </a:extLst>
          </p:cNvPr>
          <p:cNvSpPr/>
          <p:nvPr/>
        </p:nvSpPr>
        <p:spPr>
          <a:xfrm>
            <a:off x="8757793" y="4678477"/>
            <a:ext cx="356839" cy="156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FECB29-18E9-51E3-2725-9B6598E4787F}"/>
              </a:ext>
            </a:extLst>
          </p:cNvPr>
          <p:cNvSpPr/>
          <p:nvPr/>
        </p:nvSpPr>
        <p:spPr>
          <a:xfrm>
            <a:off x="8757793" y="6583834"/>
            <a:ext cx="356839" cy="156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A52B223-59DC-4DE5-582C-A8C80DFDFFEF}"/>
              </a:ext>
            </a:extLst>
          </p:cNvPr>
          <p:cNvSpPr/>
          <p:nvPr/>
        </p:nvSpPr>
        <p:spPr>
          <a:xfrm>
            <a:off x="5421713" y="4884607"/>
            <a:ext cx="4471646" cy="104976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9EBF36-2ED8-050D-1E24-9D8EC8393296}"/>
              </a:ext>
            </a:extLst>
          </p:cNvPr>
          <p:cNvSpPr/>
          <p:nvPr/>
        </p:nvSpPr>
        <p:spPr>
          <a:xfrm>
            <a:off x="5421713" y="6418726"/>
            <a:ext cx="4471646" cy="104976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974E080-F961-37AF-DEAB-252ACD90C3E2}"/>
              </a:ext>
            </a:extLst>
          </p:cNvPr>
          <p:cNvSpPr/>
          <p:nvPr/>
        </p:nvSpPr>
        <p:spPr>
          <a:xfrm>
            <a:off x="6295385" y="5707507"/>
            <a:ext cx="136444" cy="1393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593074A-CB38-B509-7C9D-D6D4A22408DB}"/>
              </a:ext>
            </a:extLst>
          </p:cNvPr>
          <p:cNvCxnSpPr>
            <a:cxnSpLocks/>
          </p:cNvCxnSpPr>
          <p:nvPr/>
        </p:nvCxnSpPr>
        <p:spPr>
          <a:xfrm>
            <a:off x="6012251" y="5777202"/>
            <a:ext cx="6412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085ABB06-2292-CEC3-E278-6DB15CE1C9AC}"/>
              </a:ext>
            </a:extLst>
          </p:cNvPr>
          <p:cNvSpPr/>
          <p:nvPr/>
        </p:nvSpPr>
        <p:spPr>
          <a:xfrm>
            <a:off x="8920371" y="5707507"/>
            <a:ext cx="136444" cy="1393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571F66D-73A5-A7A6-A31C-65A9863FD511}"/>
              </a:ext>
            </a:extLst>
          </p:cNvPr>
          <p:cNvCxnSpPr>
            <a:cxnSpLocks/>
          </p:cNvCxnSpPr>
          <p:nvPr/>
        </p:nvCxnSpPr>
        <p:spPr>
          <a:xfrm>
            <a:off x="8637237" y="5777202"/>
            <a:ext cx="6412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EDCF9C1-A26D-64D0-DD66-4AADAC0C0372}"/>
              </a:ext>
            </a:extLst>
          </p:cNvPr>
          <p:cNvSpPr txBox="1"/>
          <p:nvPr/>
        </p:nvSpPr>
        <p:spPr>
          <a:xfrm>
            <a:off x="4503107" y="1368630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5EAF8E-A330-636A-3AAA-F4251D59AE74}"/>
              </a:ext>
            </a:extLst>
          </p:cNvPr>
          <p:cNvSpPr txBox="1"/>
          <p:nvPr/>
        </p:nvSpPr>
        <p:spPr>
          <a:xfrm>
            <a:off x="8880592" y="1368630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Adam Powell</a:t>
            </a:r>
          </a:p>
        </p:txBody>
      </p:sp>
      <p:pic>
        <p:nvPicPr>
          <p:cNvPr id="7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215B8575-F11E-AAFA-CFEF-8813A98D5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613" y="1621381"/>
            <a:ext cx="4307435" cy="3026846"/>
          </a:xfrm>
          <a:prstGeom prst="rect">
            <a:avLst/>
          </a:prstGeom>
        </p:spPr>
      </p:pic>
      <p:pic>
        <p:nvPicPr>
          <p:cNvPr id="39" name="Picture 38" descr="Chart, line chart&#10;&#10;Description automatically generated">
            <a:extLst>
              <a:ext uri="{FF2B5EF4-FFF2-40B4-BE49-F238E27FC236}">
                <a16:creationId xmlns:a16="http://schemas.microsoft.com/office/drawing/2014/main" id="{BF45DB4F-D5C7-C1B4-E1CE-D9499AE51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12" y="1621381"/>
            <a:ext cx="4402686" cy="302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397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“up-down” measurement scheme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569DFD-FB62-A2BE-462D-7B72897E1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3" y="1626140"/>
            <a:ext cx="5540998" cy="2866838"/>
          </a:xfrm>
        </p:spPr>
        <p:txBody>
          <a:bodyPr/>
          <a:lstStyle/>
          <a:p>
            <a:pPr marL="342900" marR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A</a:t>
            </a: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ccumulate antihydrogen atoms</a:t>
            </a:r>
            <a:r>
              <a:rPr kumimoji="1" lang="en-C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 </a:t>
            </a:r>
            <a:endParaRPr kumimoji="1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marL="342900" marR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S</a:t>
            </a: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lowly ramp down the end mirror coils</a:t>
            </a:r>
            <a:r>
              <a:rPr kumimoji="1" lang="en-C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, maintaining bias</a:t>
            </a:r>
            <a:endParaRPr kumimoji="1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marL="342900" marR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A" sz="2000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R</a:t>
            </a:r>
            <a:r>
              <a:rPr lang="en-CH" sz="2000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ecord annihilations going up or down</a:t>
            </a:r>
          </a:p>
          <a:p>
            <a:pPr marL="342900" marR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A" sz="2000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R</a:t>
            </a: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epeat for various bias values</a:t>
            </a:r>
          </a:p>
          <a:p>
            <a:pPr marL="342900" marR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2000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ECR field measurements at start and end</a:t>
            </a:r>
            <a:r>
              <a:rPr lang="en-CA" sz="2000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 of mirror ramp</a:t>
            </a:r>
            <a:endParaRPr lang="en-CH" sz="2000" dirty="0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marL="342900" marR="0" indent="-3429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Extensive offline magnetometry measurements</a:t>
            </a:r>
            <a:endParaRPr kumimoji="1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50000"/>
              </a:lnSpc>
            </a:pPr>
            <a:endParaRPr lang="en-CA" sz="2000" dirty="0"/>
          </a:p>
        </p:txBody>
      </p:sp>
      <p:pic>
        <p:nvPicPr>
          <p:cNvPr id="5" name="Comp 1">
            <a:hlinkClick r:id="" action="ppaction://media"/>
            <a:extLst>
              <a:ext uri="{FF2B5EF4-FFF2-40B4-BE49-F238E27FC236}">
                <a16:creationId xmlns:a16="http://schemas.microsoft.com/office/drawing/2014/main" id="{8BA0455B-0769-A2D4-BF6E-7BA4ABE9FB0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6000" y="1190044"/>
            <a:ext cx="5871882" cy="330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4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Simulated results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6D52FB3F-7148-1BE5-4786-70D6FA9A519D}"/>
              </a:ext>
            </a:extLst>
          </p:cNvPr>
          <p:cNvSpPr txBox="1"/>
          <p:nvPr/>
        </p:nvSpPr>
        <p:spPr>
          <a:xfrm rot="19706341">
            <a:off x="2944403" y="3509172"/>
            <a:ext cx="58742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80DB7A-5320-550E-CA7D-AF484CD2EC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82" y="1626140"/>
            <a:ext cx="7583132" cy="48643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4D39F5-A192-69AC-5640-49115D68DFC6}"/>
              </a:ext>
            </a:extLst>
          </p:cNvPr>
          <p:cNvSpPr txBox="1"/>
          <p:nvPr/>
        </p:nvSpPr>
        <p:spPr>
          <a:xfrm>
            <a:off x="8222521" y="6161645"/>
            <a:ext cx="318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Image: Chukman So</a:t>
            </a:r>
          </a:p>
        </p:txBody>
      </p:sp>
    </p:spTree>
    <p:extLst>
      <p:ext uri="{BB962C8B-B14F-4D97-AF65-F5344CB8AC3E}">
        <p14:creationId xmlns:p14="http://schemas.microsoft.com/office/powerpoint/2010/main" val="39560843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C26CD00B-014F-EDB5-539C-22E495B4E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840" b="26758"/>
          <a:stretch/>
        </p:blipFill>
        <p:spPr>
          <a:xfrm>
            <a:off x="2191935" y="1352283"/>
            <a:ext cx="6963489" cy="4769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Proof of principle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6D52FB3F-7148-1BE5-4786-70D6FA9A519D}"/>
              </a:ext>
            </a:extLst>
          </p:cNvPr>
          <p:cNvSpPr txBox="1"/>
          <p:nvPr/>
        </p:nvSpPr>
        <p:spPr>
          <a:xfrm rot="19706341">
            <a:off x="2944403" y="3509172"/>
            <a:ext cx="58742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2000" kern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1315323-37FA-5239-300A-A1A40D5C6C85}"/>
              </a:ext>
            </a:extLst>
          </p:cNvPr>
          <p:cNvGrpSpPr/>
          <p:nvPr/>
        </p:nvGrpSpPr>
        <p:grpSpPr>
          <a:xfrm>
            <a:off x="2889322" y="5926142"/>
            <a:ext cx="2066500" cy="400110"/>
            <a:chOff x="311898" y="4301855"/>
            <a:chExt cx="2201411" cy="656314"/>
          </a:xfrm>
        </p:grpSpPr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7E51C841-47DA-4863-5712-3FC987D0F9B5}"/>
                </a:ext>
              </a:extLst>
            </p:cNvPr>
            <p:cNvSpPr txBox="1"/>
            <p:nvPr/>
          </p:nvSpPr>
          <p:spPr>
            <a:xfrm>
              <a:off x="1171275" y="4301855"/>
              <a:ext cx="1342034" cy="656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9pPr>
            </a:lstStyle>
            <a:p>
              <a:r>
                <a:rPr lang="en-CH" b="1" dirty="0"/>
                <a:t>DOWN</a:t>
              </a:r>
            </a:p>
          </p:txBody>
        </p:sp>
        <p:sp>
          <p:nvSpPr>
            <p:cNvPr id="11" name="Right Arrow 7">
              <a:extLst>
                <a:ext uri="{FF2B5EF4-FFF2-40B4-BE49-F238E27FC236}">
                  <a16:creationId xmlns:a16="http://schemas.microsoft.com/office/drawing/2014/main" id="{BC2B9BD8-EFC0-F35C-E79A-E9AB25C5CDB0}"/>
                </a:ext>
              </a:extLst>
            </p:cNvPr>
            <p:cNvSpPr/>
            <p:nvPr/>
          </p:nvSpPr>
          <p:spPr bwMode="auto">
            <a:xfrm flipH="1">
              <a:off x="311898" y="4452654"/>
              <a:ext cx="852359" cy="340686"/>
            </a:xfrm>
            <a:prstGeom prst="rightArrow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CH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669763A-6161-5A61-DE75-631A3A5B62F1}"/>
              </a:ext>
            </a:extLst>
          </p:cNvPr>
          <p:cNvSpPr txBox="1"/>
          <p:nvPr/>
        </p:nvSpPr>
        <p:spPr>
          <a:xfrm>
            <a:off x="9471378" y="3171591"/>
            <a:ext cx="26761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Blue: Trap bias 10x gravity</a:t>
            </a:r>
          </a:p>
          <a:p>
            <a:endParaRPr lang="en-CA" dirty="0"/>
          </a:p>
          <a:p>
            <a:r>
              <a:rPr lang="en-CA" dirty="0"/>
              <a:t>Red: Trap bias –10x gravity</a:t>
            </a:r>
          </a:p>
        </p:txBody>
      </p:sp>
    </p:spTree>
    <p:extLst>
      <p:ext uri="{BB962C8B-B14F-4D97-AF65-F5344CB8AC3E}">
        <p14:creationId xmlns:p14="http://schemas.microsoft.com/office/powerpoint/2010/main" val="25515922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88E76-52D9-038B-F074-647A921B5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ALPHA-g</a:t>
            </a:r>
            <a:r>
              <a:rPr lang="en-CA" dirty="0"/>
              <a:t> status and prospects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F81A7-0B81-29C7-7FCA-91C4CC146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2022 we completed a set of experiments at various biases. Analysis in progress…</a:t>
            </a:r>
          </a:p>
          <a:p>
            <a:r>
              <a:rPr lang="en-CA" dirty="0"/>
              <a:t>Future precision:</a:t>
            </a:r>
          </a:p>
          <a:p>
            <a:pPr lvl="1"/>
            <a:r>
              <a:rPr lang="en-CA" dirty="0"/>
              <a:t>Slower ramps</a:t>
            </a:r>
          </a:p>
          <a:p>
            <a:pPr lvl="1"/>
            <a:r>
              <a:rPr lang="en-CA" dirty="0"/>
              <a:t>Improved background rejection</a:t>
            </a:r>
          </a:p>
          <a:p>
            <a:pPr lvl="1"/>
            <a:r>
              <a:rPr lang="en-CA" dirty="0"/>
              <a:t>Improved magnetometry</a:t>
            </a:r>
          </a:p>
          <a:p>
            <a:pPr lvl="1"/>
            <a:r>
              <a:rPr lang="en-CA" dirty="0"/>
              <a:t>Validation of simulations</a:t>
            </a:r>
          </a:p>
          <a:p>
            <a:pPr lvl="1"/>
            <a:r>
              <a:rPr lang="en-CA" dirty="0"/>
              <a:t>Colder antihydrogen (laser cooling, adiabatic cooling)</a:t>
            </a: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EB60F244-39E1-9463-2EAB-8B6206EACBFF}"/>
              </a:ext>
            </a:extLst>
          </p:cNvPr>
          <p:cNvSpPr>
            <a:spLocks noChangeAspect="1"/>
          </p:cNvSpPr>
          <p:nvPr/>
        </p:nvSpPr>
        <p:spPr>
          <a:xfrm>
            <a:off x="2876316" y="4718770"/>
            <a:ext cx="6439367" cy="17716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8130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A99E9-472E-89D7-122A-A85C3F2B0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6CE71-8CA8-4AA1-0233-5AEED81E0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8BCF22-A7F4-245F-7F4B-E3656EDE3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2843"/>
            <a:ext cx="12192000" cy="632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997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77736-88F9-CEAD-3FBE-2D98EC88D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Thanks!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86" y="3430247"/>
            <a:ext cx="1013469" cy="144781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20" y="3380312"/>
            <a:ext cx="1117505" cy="149000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055" y="3437936"/>
            <a:ext cx="1390984" cy="143238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856" y="3429000"/>
            <a:ext cx="1113719" cy="1449059"/>
          </a:xfrm>
          <a:prstGeom prst="rect">
            <a:avLst/>
          </a:prstGeom>
        </p:spPr>
      </p:pic>
      <p:pic>
        <p:nvPicPr>
          <p:cNvPr id="36" name="Picture 35" descr="A person wearing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7CD5613-AD5C-4693-EE82-B85B5E1752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439" y="3437935"/>
            <a:ext cx="1091418" cy="1432383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2299312" y="4878058"/>
            <a:ext cx="1117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/>
              <a:t>Prof. </a:t>
            </a:r>
          </a:p>
          <a:p>
            <a:pPr algn="ctr"/>
            <a:r>
              <a:rPr lang="en-CA" sz="1200" dirty="0"/>
              <a:t>R.I. Thompson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002424" y="3180286"/>
            <a:ext cx="20027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/>
              <a:t>Alberto Jesus Uribe Jimenez 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619187" y="4891230"/>
            <a:ext cx="1037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/>
              <a:t>Adam Powell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822247" y="3199635"/>
            <a:ext cx="1274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/>
              <a:t>Pooja Woosaree 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062373" y="4870318"/>
            <a:ext cx="6755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/>
              <a:t>Jay Suh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019104" y="3149479"/>
            <a:ext cx="1381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 err="1"/>
              <a:t>Abbygale</a:t>
            </a:r>
            <a:r>
              <a:rPr lang="en-CA" sz="1200" dirty="0"/>
              <a:t> Swadling </a:t>
            </a:r>
          </a:p>
          <a:p>
            <a:pPr algn="ctr"/>
            <a:endParaRPr lang="en-CA" sz="1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104" y="3437934"/>
            <a:ext cx="1233963" cy="14070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049" y="5963615"/>
            <a:ext cx="2033725" cy="505049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22" y="5882764"/>
            <a:ext cx="1381125" cy="666750"/>
          </a:xfrm>
          <a:prstGeom prst="rect">
            <a:avLst/>
          </a:prstGeom>
        </p:spPr>
      </p:pic>
      <p:pic>
        <p:nvPicPr>
          <p:cNvPr id="53" name="Picture 1" descr="ALPHA_team.jpg">
            <a:extLst>
              <a:ext uri="{FF2B5EF4-FFF2-40B4-BE49-F238E27FC236}">
                <a16:creationId xmlns:a16="http://schemas.microsoft.com/office/drawing/2014/main" id="{4FDC484A-535A-FB44-AF73-B3A4AB355C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38" y="449622"/>
            <a:ext cx="2957566" cy="197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9D784D0-1B9F-1B49-BFC9-EDCAA40D33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6927" y="449622"/>
            <a:ext cx="3227990" cy="1865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D2D83A79-FB9B-FD49-8E82-BD42828D21B9}"/>
              </a:ext>
            </a:extLst>
          </p:cNvPr>
          <p:cNvSpPr txBox="1"/>
          <p:nvPr/>
        </p:nvSpPr>
        <p:spPr>
          <a:xfrm>
            <a:off x="5360222" y="2009101"/>
            <a:ext cx="81144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F8FEB85D-3042-E248-B727-ECCD9FC7B30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76412" y="1861913"/>
            <a:ext cx="715366" cy="419722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282119" y="1732102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Tim Friesen</a:t>
            </a:r>
          </a:p>
          <a:p>
            <a:r>
              <a:rPr lang="en-CA" dirty="0"/>
              <a:t>timothy.friesen@ucalgary.ca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734111-70F7-6BEB-CD86-324EF1FF365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50795" y="5881546"/>
            <a:ext cx="1878059" cy="526832"/>
          </a:xfrm>
          <a:prstGeom prst="rect">
            <a:avLst/>
          </a:prstGeom>
        </p:spPr>
      </p:pic>
      <p:pic>
        <p:nvPicPr>
          <p:cNvPr id="5" name="Picture 4" descr="A logo of a university of calgary&#10;&#10;Description automatically generated with low confidence">
            <a:extLst>
              <a:ext uri="{FF2B5EF4-FFF2-40B4-BE49-F238E27FC236}">
                <a16:creationId xmlns:a16="http://schemas.microsoft.com/office/drawing/2014/main" id="{58766413-4133-CA3C-564D-ECD1B4EF72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70056" y="3437935"/>
            <a:ext cx="1392733" cy="14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884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Magnet control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50DC23-2B42-51B3-E1CF-9CEC30A64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851" y="1828183"/>
            <a:ext cx="6773520" cy="4126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3844D1-0462-DFA0-293C-119576A99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15740" y="2949241"/>
            <a:ext cx="4662263" cy="24201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10C0A1-6E9E-5410-0353-0E6D9ACF51CF}"/>
              </a:ext>
            </a:extLst>
          </p:cNvPr>
          <p:cNvSpPr txBox="1"/>
          <p:nvPr/>
        </p:nvSpPr>
        <p:spPr>
          <a:xfrm>
            <a:off x="4605679" y="3264747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>
                <a:solidFill>
                  <a:schemeClr val="accent6"/>
                </a:solidFill>
              </a:rPr>
              <a:t>0 – 70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A60379-D8C9-858E-6BF8-E3D1F6358CA7}"/>
              </a:ext>
            </a:extLst>
          </p:cNvPr>
          <p:cNvSpPr txBox="1"/>
          <p:nvPr/>
        </p:nvSpPr>
        <p:spPr>
          <a:xfrm>
            <a:off x="10081781" y="3629055"/>
            <a:ext cx="188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>
                <a:solidFill>
                  <a:schemeClr val="accent6"/>
                </a:solidFill>
              </a:rPr>
              <a:t>0 – 0.1 A </a:t>
            </a:r>
          </a:p>
          <a:p>
            <a:pPr algn="ctr"/>
            <a:r>
              <a:rPr lang="en-CA" sz="2000" dirty="0">
                <a:solidFill>
                  <a:schemeClr val="accent6"/>
                </a:solidFill>
              </a:rPr>
              <a:t>(1 mA precision)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B4B572-F0A7-5414-9F4B-F692918361CF}"/>
              </a:ext>
            </a:extLst>
          </p:cNvPr>
          <p:cNvSpPr/>
          <p:nvPr/>
        </p:nvSpPr>
        <p:spPr>
          <a:xfrm>
            <a:off x="1371600" y="2551471"/>
            <a:ext cx="309716" cy="30234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25F009-F45A-F9EA-BC9A-386A514C6F3E}"/>
              </a:ext>
            </a:extLst>
          </p:cNvPr>
          <p:cNvSpPr/>
          <p:nvPr/>
        </p:nvSpPr>
        <p:spPr>
          <a:xfrm>
            <a:off x="1371600" y="4857136"/>
            <a:ext cx="309716" cy="30234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58547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D281-5728-8B73-FC59-939C1A630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 solenoid uniformity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469CA1-43DF-E084-8FC1-496A68D627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11" y="1921966"/>
            <a:ext cx="6617866" cy="41669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00F324-A1F5-6C9B-F0F4-ED81B6ADE5D2}"/>
              </a:ext>
            </a:extLst>
          </p:cNvPr>
          <p:cNvSpPr txBox="1"/>
          <p:nvPr/>
        </p:nvSpPr>
        <p:spPr>
          <a:xfrm>
            <a:off x="8102009" y="2792818"/>
            <a:ext cx="38418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As-built: 20 G non-uniformity</a:t>
            </a:r>
          </a:p>
          <a:p>
            <a:endParaRPr lang="en-CA" dirty="0"/>
          </a:p>
          <a:p>
            <a:r>
              <a:rPr lang="en-CA" dirty="0"/>
              <a:t>With outer shims: ~4 G non-uniformity</a:t>
            </a:r>
          </a:p>
          <a:p>
            <a:endParaRPr lang="en-CA" dirty="0"/>
          </a:p>
          <a:p>
            <a:r>
              <a:rPr lang="en-CA" dirty="0"/>
              <a:t>(As measured with hollow solenoid using NMR magnet probes)</a:t>
            </a:r>
          </a:p>
        </p:txBody>
      </p:sp>
    </p:spTree>
    <p:extLst>
      <p:ext uri="{BB962C8B-B14F-4D97-AF65-F5344CB8AC3E}">
        <p14:creationId xmlns:p14="http://schemas.microsoft.com/office/powerpoint/2010/main" val="3494902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37F20-57A9-E0B4-F1E9-A9046596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6F69F-8FB5-8714-868A-5B5EF525A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2273562"/>
            <a:ext cx="10150820" cy="2839069"/>
          </a:xfrm>
        </p:spPr>
        <p:txBody>
          <a:bodyPr numCol="2" spcCol="720000"/>
          <a:lstStyle/>
          <a:p>
            <a:pPr marL="0" indent="0">
              <a:buNone/>
            </a:pPr>
            <a:r>
              <a:rPr lang="en-CA" b="1" dirty="0"/>
              <a:t>Spectroscopy:</a:t>
            </a:r>
          </a:p>
          <a:p>
            <a:r>
              <a:rPr lang="en-CA" dirty="0"/>
              <a:t>1S – 2S (4.2 x 10</a:t>
            </a:r>
            <a:r>
              <a:rPr lang="en-CA" baseline="30000" dirty="0"/>
              <a:t>-15 </a:t>
            </a:r>
            <a:r>
              <a:rPr lang="en-CA" dirty="0"/>
              <a:t>in H)</a:t>
            </a:r>
          </a:p>
          <a:p>
            <a:r>
              <a:rPr lang="en-CA" dirty="0"/>
              <a:t>Ground state HFS (1.4 x 10</a:t>
            </a:r>
            <a:r>
              <a:rPr lang="en-CA" baseline="30000" dirty="0"/>
              <a:t>-12 </a:t>
            </a:r>
            <a:r>
              <a:rPr lang="en-CA" dirty="0"/>
              <a:t>in H) </a:t>
            </a:r>
          </a:p>
          <a:p>
            <a:r>
              <a:rPr lang="en-CA" dirty="0"/>
              <a:t>Lamb shift (3 x 10</a:t>
            </a:r>
            <a:r>
              <a:rPr lang="en-CA" baseline="30000" dirty="0"/>
              <a:t>-6</a:t>
            </a:r>
            <a:r>
              <a:rPr lang="en-CA" dirty="0"/>
              <a:t> in H)</a:t>
            </a:r>
          </a:p>
          <a:p>
            <a:r>
              <a:rPr lang="en-CA" dirty="0"/>
              <a:t>2S – </a:t>
            </a:r>
            <a:r>
              <a:rPr lang="en-CA" dirty="0" err="1"/>
              <a:t>nS</a:t>
            </a:r>
            <a:r>
              <a:rPr lang="en-CA" dirty="0"/>
              <a:t>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/>
              <a:t>Gravity: </a:t>
            </a:r>
          </a:p>
          <a:p>
            <a:r>
              <a:rPr lang="en-CA" dirty="0"/>
              <a:t>Test the Weak Equivalence Principle with free-fall experiments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65670-53FC-1CBF-62A9-55A52DDCE3B7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0256813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of antihydrogen atoms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78BFF9-C33E-6EA5-9F38-D9B02B4EFA1C}"/>
              </a:ext>
            </a:extLst>
          </p:cNvPr>
          <p:cNvSpPr txBox="1">
            <a:spLocks/>
          </p:cNvSpPr>
          <p:nvPr/>
        </p:nvSpPr>
        <p:spPr>
          <a:xfrm>
            <a:off x="555002" y="5592126"/>
            <a:ext cx="10256813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Approach:</a:t>
            </a:r>
            <a:r>
              <a:rPr lang="en-CA" b="1" dirty="0"/>
              <a:t> </a:t>
            </a:r>
            <a:r>
              <a:rPr lang="en-CA" dirty="0"/>
              <a:t>Trap antihydrogen in a magnetic minimum neutral atom trap. </a:t>
            </a:r>
          </a:p>
        </p:txBody>
      </p:sp>
    </p:spTree>
    <p:extLst>
      <p:ext uri="{BB962C8B-B14F-4D97-AF65-F5344CB8AC3E}">
        <p14:creationId xmlns:p14="http://schemas.microsoft.com/office/powerpoint/2010/main" val="718212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D100B-4B2F-145B-706E-D4EA468CE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9C71F71D-972A-6A02-95DF-50D5CFB5E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515" y="2254940"/>
            <a:ext cx="6191688" cy="407670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9B5E43A-83A7-CCE7-C375-C1F1CC30A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368300"/>
            <a:ext cx="10277475" cy="984250"/>
          </a:xfrm>
        </p:spPr>
        <p:txBody>
          <a:bodyPr/>
          <a:lstStyle/>
          <a:p>
            <a:r>
              <a:rPr lang="en-CA" dirty="0"/>
              <a:t>Electron cyclotron resonance</a:t>
            </a:r>
          </a:p>
        </p:txBody>
      </p:sp>
    </p:spTree>
    <p:extLst>
      <p:ext uri="{BB962C8B-B14F-4D97-AF65-F5344CB8AC3E}">
        <p14:creationId xmlns:p14="http://schemas.microsoft.com/office/powerpoint/2010/main" val="13090773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3EB66-7153-A18D-35DB-46106C1BE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Antihydrogen spectroscopy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F3D3D7-F97E-6317-50F4-3E4E4B73A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770" y="2974697"/>
            <a:ext cx="7372709" cy="19544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195B4EB-085D-D9B7-C984-CDA5456E0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22" y="1431877"/>
            <a:ext cx="4328448" cy="484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913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3EB66-7153-A18D-35DB-46106C1BE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Antihydrogen spectroscopy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D2EDDF-8317-9848-716A-EF9295671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191" y="2000311"/>
            <a:ext cx="3989651" cy="15852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CECCE7-AB2A-954A-8E3A-0EFAF5B27735}"/>
              </a:ext>
            </a:extLst>
          </p:cNvPr>
          <p:cNvSpPr txBox="1"/>
          <p:nvPr/>
        </p:nvSpPr>
        <p:spPr>
          <a:xfrm>
            <a:off x="721191" y="1572410"/>
            <a:ext cx="5315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Hyperfine spectrum </a:t>
            </a:r>
            <a:r>
              <a:rPr lang="en-US" sz="1400" dirty="0"/>
              <a:t>[M. Ahmadi et al, Nature 548, 66  (2017)]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D77DB4-1075-BF2E-A5A4-4E38D9832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006" y="4081305"/>
            <a:ext cx="2669295" cy="24831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943CB3-EE0B-3EF8-A61F-CCCF98F8517E}"/>
              </a:ext>
            </a:extLst>
          </p:cNvPr>
          <p:cNvSpPr txBox="1"/>
          <p:nvPr/>
        </p:nvSpPr>
        <p:spPr>
          <a:xfrm>
            <a:off x="3498089" y="3641537"/>
            <a:ext cx="5369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1S – 2S spectroscopy </a:t>
            </a:r>
            <a:r>
              <a:rPr lang="en-US" sz="1400" dirty="0"/>
              <a:t>[M. Ahmadi et al, Nature 557, 71 (2018)]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8402EF-C3DC-E621-EC0E-3A4827A22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482" y="1957746"/>
            <a:ext cx="4302040" cy="1656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6F57E7-E00C-0B28-AB59-BF59F6503709}"/>
              </a:ext>
            </a:extLst>
          </p:cNvPr>
          <p:cNvSpPr txBox="1"/>
          <p:nvPr/>
        </p:nvSpPr>
        <p:spPr>
          <a:xfrm>
            <a:off x="6534482" y="1483775"/>
            <a:ext cx="4743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Fine structure </a:t>
            </a:r>
            <a:r>
              <a:rPr lang="en-US" sz="1400" dirty="0"/>
              <a:t>[M. Ahmadi et al, Nature 578, 375 (2020)]</a:t>
            </a:r>
          </a:p>
        </p:txBody>
      </p:sp>
    </p:spTree>
    <p:extLst>
      <p:ext uri="{BB962C8B-B14F-4D97-AF65-F5344CB8AC3E}">
        <p14:creationId xmlns:p14="http://schemas.microsoft.com/office/powerpoint/2010/main" val="322097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C09676B-4321-4ECE-BFE1-B0CF4D454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45" y="252760"/>
            <a:ext cx="10276269" cy="984730"/>
          </a:xfrm>
        </p:spPr>
        <p:txBody>
          <a:bodyPr/>
          <a:lstStyle/>
          <a:p>
            <a:r>
              <a:rPr lang="en-CA" dirty="0"/>
              <a:t>Laser cooling antihydrogen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FEAC57-1B9C-FC8B-475E-A376C0331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83665" y="752547"/>
            <a:ext cx="4567864" cy="64641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326353-F7B7-6A32-D213-13BEE28628BE}"/>
              </a:ext>
            </a:extLst>
          </p:cNvPr>
          <p:cNvSpPr txBox="1"/>
          <p:nvPr/>
        </p:nvSpPr>
        <p:spPr>
          <a:xfrm>
            <a:off x="7193679" y="2781843"/>
            <a:ext cx="43707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Pulsed 121.6 nm generated by THG: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Approx. 15 ns pulse length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Approx. 2 - 10 </a:t>
            </a:r>
            <a:r>
              <a:rPr lang="en-CA" dirty="0" err="1"/>
              <a:t>nJ</a:t>
            </a:r>
            <a:r>
              <a:rPr lang="en-CA" dirty="0"/>
              <a:t> per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10 Hz repetition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Detuned -220 MHz for cooling</a:t>
            </a:r>
          </a:p>
          <a:p>
            <a:r>
              <a:rPr lang="en-CA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826423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C09676B-4321-4ECE-BFE1-B0CF4D454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45" y="252760"/>
            <a:ext cx="10276269" cy="984730"/>
          </a:xfrm>
        </p:spPr>
        <p:txBody>
          <a:bodyPr/>
          <a:lstStyle/>
          <a:p>
            <a:r>
              <a:rPr lang="en-CA" dirty="0"/>
              <a:t>Laser cooling antihydrogen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FEAC57-1B9C-FC8B-475E-A376C0331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83665" y="752547"/>
            <a:ext cx="4567864" cy="6464104"/>
          </a:xfrm>
          <a:prstGeom prst="rect">
            <a:avLst/>
          </a:prstGeom>
        </p:spPr>
      </p:pic>
      <p:pic>
        <p:nvPicPr>
          <p:cNvPr id="4" name="Picture 2" descr="Fig. 5">
            <a:extLst>
              <a:ext uri="{FF2B5EF4-FFF2-40B4-BE49-F238E27FC236}">
                <a16:creationId xmlns:a16="http://schemas.microsoft.com/office/drawing/2014/main" id="{F6B4B571-324E-F791-CAFE-3F9078DC5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184" y="3587820"/>
            <a:ext cx="3140173" cy="249642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951A0A-19DF-7526-FE56-88B5E6B0B9AF}"/>
              </a:ext>
            </a:extLst>
          </p:cNvPr>
          <p:cNvSpPr txBox="1"/>
          <p:nvPr/>
        </p:nvSpPr>
        <p:spPr>
          <a:xfrm>
            <a:off x="5781520" y="6210542"/>
            <a:ext cx="3360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C. J. Baker et al, Nature 592, 35 (2021)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EF97E-D03C-B026-3C71-ACA5E29E8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442430" y="-442826"/>
            <a:ext cx="3621695" cy="512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46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9F0B94E-0E91-2E70-A1F5-C1ACC52C865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328" y="1294297"/>
            <a:ext cx="7181389" cy="542195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6F1875-DAFC-9148-96AC-E7199B6AE889}"/>
              </a:ext>
            </a:extLst>
          </p:cNvPr>
          <p:cNvSpPr txBox="1"/>
          <p:nvPr/>
        </p:nvSpPr>
        <p:spPr>
          <a:xfrm>
            <a:off x="9493971" y="3824438"/>
            <a:ext cx="2124299" cy="8720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1s-2s: 2x10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Nature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541, 506 (2017)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557, 71 (2018)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BDB8B9-3AE9-4246-B335-7D4E4F517687}"/>
              </a:ext>
            </a:extLst>
          </p:cNvPr>
          <p:cNvSpPr txBox="1"/>
          <p:nvPr/>
        </p:nvSpPr>
        <p:spPr>
          <a:xfrm>
            <a:off x="6916207" y="5375503"/>
            <a:ext cx="2124299" cy="8720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HFS: 9x10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-6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(Prelim.)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483, 439 (2012)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548, 66 (2017)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AA7052E-262D-5045-8D5E-11E02E75F3D0}"/>
              </a:ext>
            </a:extLst>
          </p:cNvPr>
          <p:cNvCxnSpPr>
            <a:cxnSpLocks/>
          </p:cNvCxnSpPr>
          <p:nvPr/>
        </p:nvCxnSpPr>
        <p:spPr>
          <a:xfrm flipH="1" flipV="1">
            <a:off x="7048669" y="4139133"/>
            <a:ext cx="1598274" cy="824753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AB070F-BC9C-A243-9BA8-7EA10B150568}"/>
              </a:ext>
            </a:extLst>
          </p:cNvPr>
          <p:cNvCxnSpPr>
            <a:cxnSpLocks/>
          </p:cNvCxnSpPr>
          <p:nvPr/>
        </p:nvCxnSpPr>
        <p:spPr>
          <a:xfrm flipH="1" flipV="1">
            <a:off x="7048669" y="3749827"/>
            <a:ext cx="1650006" cy="1214059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F4EBC4A-4934-5D45-97BF-7E4AA88E62BC}"/>
              </a:ext>
            </a:extLst>
          </p:cNvPr>
          <p:cNvSpPr txBox="1"/>
          <p:nvPr/>
        </p:nvSpPr>
        <p:spPr>
          <a:xfrm>
            <a:off x="5057948" y="2608846"/>
            <a:ext cx="2124299" cy="8720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1s-2p:1.6x10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-8</a:t>
            </a: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561, 211 (2018)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578, 375 (2020)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7779122-7A21-5F4E-8615-208CDBBC1DFB}"/>
              </a:ext>
            </a:extLst>
          </p:cNvPr>
          <p:cNvCxnSpPr>
            <a:cxnSpLocks/>
          </p:cNvCxnSpPr>
          <p:nvPr/>
        </p:nvCxnSpPr>
        <p:spPr>
          <a:xfrm flipV="1">
            <a:off x="8681373" y="4302801"/>
            <a:ext cx="12834" cy="700644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F391B19-868D-5749-9399-72E79386FB2F}"/>
              </a:ext>
            </a:extLst>
          </p:cNvPr>
          <p:cNvCxnSpPr>
            <a:cxnSpLocks/>
          </p:cNvCxnSpPr>
          <p:nvPr/>
        </p:nvCxnSpPr>
        <p:spPr>
          <a:xfrm flipV="1">
            <a:off x="8698675" y="3616560"/>
            <a:ext cx="0" cy="6862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6718281-A2D5-6045-83AC-31ED8AFD3859}"/>
              </a:ext>
            </a:extLst>
          </p:cNvPr>
          <p:cNvCxnSpPr>
            <a:cxnSpLocks/>
          </p:cNvCxnSpPr>
          <p:nvPr/>
        </p:nvCxnSpPr>
        <p:spPr>
          <a:xfrm>
            <a:off x="6271709" y="5153320"/>
            <a:ext cx="0" cy="386645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ED72976-D0B9-6E40-8349-B8D15AA2CDEC}"/>
              </a:ext>
            </a:extLst>
          </p:cNvPr>
          <p:cNvSpPr txBox="1"/>
          <p:nvPr/>
        </p:nvSpPr>
        <p:spPr>
          <a:xfrm>
            <a:off x="568619" y="3763269"/>
            <a:ext cx="2159566" cy="6258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1s-2s: 4x10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PRL 107, 203001 (2011)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C09676B-4321-4ECE-BFE1-B0CF4D454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Antihydrogen spectroscopy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E0BF42B-07E9-C711-6F45-5D42137DD9D1}"/>
              </a:ext>
            </a:extLst>
          </p:cNvPr>
          <p:cNvCxnSpPr>
            <a:cxnSpLocks/>
          </p:cNvCxnSpPr>
          <p:nvPr/>
        </p:nvCxnSpPr>
        <p:spPr>
          <a:xfrm flipV="1">
            <a:off x="7000969" y="3953950"/>
            <a:ext cx="0" cy="207217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7CD65210-987C-D8E4-F9BA-F9B336BD866B}"/>
              </a:ext>
            </a:extLst>
          </p:cNvPr>
          <p:cNvSpPr/>
          <p:nvPr/>
        </p:nvSpPr>
        <p:spPr>
          <a:xfrm>
            <a:off x="6804290" y="3899659"/>
            <a:ext cx="385293" cy="31580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F0733E-F233-0E07-2F82-81DDA5B46FBE}"/>
              </a:ext>
            </a:extLst>
          </p:cNvPr>
          <p:cNvSpPr txBox="1"/>
          <p:nvPr/>
        </p:nvSpPr>
        <p:spPr>
          <a:xfrm>
            <a:off x="7446461" y="2359289"/>
            <a:ext cx="1511952" cy="9543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Coming soon: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noProof="0" dirty="0">
                <a:solidFill>
                  <a:prstClr val="black"/>
                </a:solidFill>
                <a:latin typeface="Calibri"/>
              </a:rPr>
              <a:t>Lamb shift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noProof="0" dirty="0">
                <a:solidFill>
                  <a:prstClr val="black"/>
                </a:solidFill>
                <a:latin typeface="Calibri"/>
              </a:rPr>
              <a:t>2s –&gt; 2p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55653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0A3E0-E390-422F-22A4-DA4CC0C00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Toward higher precisions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4FF4F-B629-139C-C287-BE87E2B0E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Laser cooling</a:t>
            </a:r>
            <a:r>
              <a:rPr lang="en-CA" dirty="0"/>
              <a:t>: Upgraded 121 nm system (5x repetition rate, 4x pulse energy)</a:t>
            </a:r>
          </a:p>
          <a:p>
            <a:r>
              <a:rPr lang="en-CA" b="1" dirty="0"/>
              <a:t>1S – 2S</a:t>
            </a:r>
            <a:r>
              <a:rPr lang="en-CA" dirty="0"/>
              <a:t>: New frequency metrology</a:t>
            </a:r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1BB4DB-8644-D009-E132-DA5F5A7EA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43" y="2803190"/>
            <a:ext cx="5950233" cy="20491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6589A3-38B3-4825-8F72-D5D0BB80B2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076" y="3337294"/>
            <a:ext cx="1668023" cy="29659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DDA412-2C2C-6238-BB41-7A310E47B2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248" r="14554"/>
          <a:stretch/>
        </p:blipFill>
        <p:spPr>
          <a:xfrm>
            <a:off x="1920814" y="4324257"/>
            <a:ext cx="2125157" cy="218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214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0A3E0-E390-422F-22A4-DA4CC0C00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Toward higher precision spectroscopy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4FF4F-B629-139C-C287-BE87E2B0E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Laser cooling:</a:t>
            </a:r>
            <a:r>
              <a:rPr lang="en-CA" dirty="0"/>
              <a:t> Upgraded 121 nm system (5x repetition rate, 4x pulse energy)</a:t>
            </a:r>
          </a:p>
          <a:p>
            <a:r>
              <a:rPr lang="en-CA" b="1" dirty="0"/>
              <a:t>1S – 2S:</a:t>
            </a:r>
            <a:r>
              <a:rPr lang="en-CA" dirty="0"/>
              <a:t> New frequency metrology, laser cooling</a:t>
            </a:r>
          </a:p>
          <a:p>
            <a:r>
              <a:rPr lang="en-CA" b="1" dirty="0"/>
              <a:t>HFS:</a:t>
            </a:r>
            <a:r>
              <a:rPr lang="en-CA" dirty="0"/>
              <a:t> Vastly improved magnetic field stability, improved magnetometry</a:t>
            </a:r>
          </a:p>
          <a:p>
            <a:r>
              <a:rPr lang="en-CA" dirty="0"/>
              <a:t>More antihydrogen!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36525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4491B-4FEA-227D-82ED-754D13FD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ALPHA-g schematic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CDA7FC-4159-CECB-2EBF-FB1AFCF02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615" y="1467895"/>
            <a:ext cx="9228130" cy="502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28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experiment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5FB3A35F-9794-7C3B-DD1B-446B31E7B0F9}"/>
              </a:ext>
            </a:extLst>
          </p:cNvPr>
          <p:cNvSpPr/>
          <p:nvPr/>
        </p:nvSpPr>
        <p:spPr>
          <a:xfrm>
            <a:off x="2370517" y="1616730"/>
            <a:ext cx="6702600" cy="4795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411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224" y="1352283"/>
            <a:ext cx="8119441" cy="5507354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3A1950D6-4130-547A-9F29-BC7408FC103D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853AB3-1339-7C98-9082-076E6B1B55BD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</p:spTree>
    <p:extLst>
      <p:ext uri="{BB962C8B-B14F-4D97-AF65-F5344CB8AC3E}">
        <p14:creationId xmlns:p14="http://schemas.microsoft.com/office/powerpoint/2010/main" val="1349355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79" y="1352283"/>
            <a:ext cx="8119441" cy="55073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99483-FB6A-DD38-A44E-9353A62D6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1354949"/>
            <a:ext cx="8357340" cy="5504688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24A79236-33B1-A708-2EDA-ED69B2D493FB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E71589-02AB-60BB-760E-C87C61F0F5A2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</p:spTree>
    <p:extLst>
      <p:ext uri="{BB962C8B-B14F-4D97-AF65-F5344CB8AC3E}">
        <p14:creationId xmlns:p14="http://schemas.microsoft.com/office/powerpoint/2010/main" val="1207821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79" y="1352283"/>
            <a:ext cx="8119441" cy="55073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99483-FB6A-DD38-A44E-9353A62D6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1354949"/>
            <a:ext cx="8357340" cy="550468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171BE1-998E-D5B6-7126-F72798CE6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168" y="1352283"/>
            <a:ext cx="8339992" cy="5504688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56733BFA-5AF7-67DC-EC3B-C63670170728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841E09-2407-DABF-DE15-452C2D73D320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5F11F3-103A-E647-E4BF-3BDF1400E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9600" y1="67130" x2="49600" y2="67130"/>
                        <a14:foregroundMark x1="16667" y1="68750" x2="16667" y2="68750"/>
                        <a14:backgroundMark x1="82800" y1="16667" x2="82800" y2="1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351" b="12786"/>
          <a:stretch/>
        </p:blipFill>
        <p:spPr bwMode="auto">
          <a:xfrm rot="900620">
            <a:off x="1627559" y="4884378"/>
            <a:ext cx="1833468" cy="98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B168FB-F677-D910-E594-B9A5D14A84F8}"/>
                  </a:ext>
                </a:extLst>
              </p:cNvPr>
              <p:cNvSpPr txBox="1"/>
              <p:nvPr/>
            </p:nvSpPr>
            <p:spPr>
              <a:xfrm>
                <a:off x="10182287" y="1687894"/>
                <a:ext cx="11768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≈0.5 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B168FB-F677-D910-E594-B9A5D14A8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2287" y="1687894"/>
                <a:ext cx="1176861" cy="276999"/>
              </a:xfrm>
              <a:prstGeom prst="rect">
                <a:avLst/>
              </a:prstGeom>
              <a:blipFill>
                <a:blip r:embed="rId7"/>
                <a:stretch>
                  <a:fillRect l="-3109" r="-3627" b="-88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154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79" y="1352283"/>
            <a:ext cx="8119441" cy="55073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99483-FB6A-DD38-A44E-9353A62D6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1354949"/>
            <a:ext cx="8357340" cy="550468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171BE1-998E-D5B6-7126-F72798CE6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168" y="1352283"/>
            <a:ext cx="8339992" cy="55046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9BFEA7-861A-0B50-9F67-0284F9555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9555" y="1354949"/>
            <a:ext cx="8332740" cy="5504688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A9C4479F-6BC8-D6A5-9965-435E7D4D869D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60BAE2-50E2-7956-9E88-7D90151848C8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</p:spTree>
    <p:extLst>
      <p:ext uri="{BB962C8B-B14F-4D97-AF65-F5344CB8AC3E}">
        <p14:creationId xmlns:p14="http://schemas.microsoft.com/office/powerpoint/2010/main" val="302990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algary 2">
      <a:dk1>
        <a:srgbClr val="000000"/>
      </a:dk1>
      <a:lt1>
        <a:srgbClr val="FFFFFF"/>
      </a:lt1>
      <a:dk2>
        <a:srgbClr val="8C857B"/>
      </a:dk2>
      <a:lt2>
        <a:srgbClr val="C3BFB6"/>
      </a:lt2>
      <a:accent1>
        <a:srgbClr val="EE2C2A"/>
      </a:accent1>
      <a:accent2>
        <a:srgbClr val="FFA300"/>
      </a:accent2>
      <a:accent3>
        <a:srgbClr val="FF671F"/>
      </a:accent3>
      <a:accent4>
        <a:srgbClr val="46A67B"/>
      </a:accent4>
      <a:accent5>
        <a:srgbClr val="EC0971"/>
      </a:accent5>
      <a:accent6>
        <a:srgbClr val="9C0533"/>
      </a:accent6>
      <a:hlink>
        <a:srgbClr val="D6001C"/>
      </a:hlink>
      <a:folHlink>
        <a:srgbClr val="8C857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mple - Widescreen" id="{574B2FC3-2B42-0047-9AB7-67EFA8572FA1}" vid="{DA7D9E4C-DB24-2043-8D8E-DD81E63FCC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D735855909F14FB6250141B48BB436" ma:contentTypeVersion="0" ma:contentTypeDescription="Create a new document." ma:contentTypeScope="" ma:versionID="2668d068a3d15d27978d94907a5ce0c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D0D9F6-CA9E-4BC3-8427-80211BF51C66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7EB53F2-F1EC-4153-845D-F99D9069D7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2167551-A149-4BA9-8A5D-26598435BE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Simple - Widescreen</Template>
  <TotalTime>6023</TotalTime>
  <Words>1141</Words>
  <Application>Microsoft Office PowerPoint</Application>
  <PresentationFormat>Widescreen</PresentationFormat>
  <Paragraphs>221</Paragraphs>
  <Slides>48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Cambria Math</vt:lpstr>
      <vt:lpstr>Myriad Pro</vt:lpstr>
      <vt:lpstr>Tahoma</vt:lpstr>
      <vt:lpstr>Times New Roman</vt:lpstr>
      <vt:lpstr>Office Theme</vt:lpstr>
      <vt:lpstr>Measuring the gravitational free-fall of antihydrogen</vt:lpstr>
      <vt:lpstr>ALPHA </vt:lpstr>
      <vt:lpstr>ALPHA </vt:lpstr>
      <vt:lpstr>ALPHA </vt:lpstr>
      <vt:lpstr>ALPHA experiment</vt:lpstr>
      <vt:lpstr>Producing and trapping antihydrogen</vt:lpstr>
      <vt:lpstr>Producing and trapping antihydrogen</vt:lpstr>
      <vt:lpstr>Producing and trapping antihydrogen</vt:lpstr>
      <vt:lpstr>Producing and trapping antihydrogen</vt:lpstr>
      <vt:lpstr>Producing and trapping antihydrogen</vt:lpstr>
      <vt:lpstr>Antihydrogen spectroscopy</vt:lpstr>
      <vt:lpstr>PowerPoint Presentation</vt:lpstr>
      <vt:lpstr>Antihydrogen + gravity: ALPHA-g</vt:lpstr>
      <vt:lpstr>Measuring the effect of gravity</vt:lpstr>
      <vt:lpstr>The challenge</vt:lpstr>
      <vt:lpstr>Magnetic traps</vt:lpstr>
      <vt:lpstr>Magnetic traps</vt:lpstr>
      <vt:lpstr>ALPHA-g schematic</vt:lpstr>
      <vt:lpstr>ALPHA-g reality</vt:lpstr>
      <vt:lpstr>ALPHA-g reality</vt:lpstr>
      <vt:lpstr>“up-down” measurement</vt:lpstr>
      <vt:lpstr>“up-down” measurement</vt:lpstr>
      <vt:lpstr>Magnetic field measurements</vt:lpstr>
      <vt:lpstr>Electron cyclotron resonance magnetometry</vt:lpstr>
      <vt:lpstr>Electron cyclotron resonance</vt:lpstr>
      <vt:lpstr>Electron cyclotron resonance</vt:lpstr>
      <vt:lpstr>Electron cyclotron resonance</vt:lpstr>
      <vt:lpstr>Electron cyclotron resonance</vt:lpstr>
      <vt:lpstr>Electron cyclotron resonance</vt:lpstr>
      <vt:lpstr>Electron cyclotron resonance</vt:lpstr>
      <vt:lpstr>Electron cyclotron resonance</vt:lpstr>
      <vt:lpstr>“up-down” measurement scheme</vt:lpstr>
      <vt:lpstr>Simulated results</vt:lpstr>
      <vt:lpstr>Proof of principle</vt:lpstr>
      <vt:lpstr>ALPHA-g status and prospects</vt:lpstr>
      <vt:lpstr>PowerPoint Presentation</vt:lpstr>
      <vt:lpstr>Thanks!</vt:lpstr>
      <vt:lpstr>Magnet control</vt:lpstr>
      <vt:lpstr>Background solenoid uniformity</vt:lpstr>
      <vt:lpstr>Electron cyclotron resonance</vt:lpstr>
      <vt:lpstr>Antihydrogen spectroscopy</vt:lpstr>
      <vt:lpstr>Antihydrogen spectroscopy</vt:lpstr>
      <vt:lpstr>Laser cooling antihydrogen</vt:lpstr>
      <vt:lpstr>Laser cooling antihydrogen</vt:lpstr>
      <vt:lpstr>Antihydrogen spectroscopy</vt:lpstr>
      <vt:lpstr>Toward higher precisions</vt:lpstr>
      <vt:lpstr>Toward higher precision spectroscopy</vt:lpstr>
      <vt:lpstr>ALPHA-g schematic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Friesen</dc:creator>
  <cp:lastModifiedBy>Timothy Friesen</cp:lastModifiedBy>
  <cp:revision>202</cp:revision>
  <cp:lastPrinted>2023-04-03T03:18:55Z</cp:lastPrinted>
  <dcterms:created xsi:type="dcterms:W3CDTF">2022-10-10T21:22:04Z</dcterms:created>
  <dcterms:modified xsi:type="dcterms:W3CDTF">2023-06-20T13:33:08Z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0x010100D3D735855909F14FB6250141B48BB436</vt:lpwstr>
  </property>
</Properties>
</file>