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1" r:id="rId3"/>
    <p:sldId id="260" r:id="rId4"/>
    <p:sldId id="265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121" d="100"/>
          <a:sy n="12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rice Retiere" userId="61b3ffde-a1df-4255-a2dd-4ef800072d56" providerId="ADAL" clId="{152A9ED6-8295-B54E-98B3-E272FD6FAC4A}"/>
    <pc:docChg chg="undo custSel addSld modSld">
      <pc:chgData name="Fabrice Retiere" userId="61b3ffde-a1df-4255-a2dd-4ef800072d56" providerId="ADAL" clId="{152A9ED6-8295-B54E-98B3-E272FD6FAC4A}" dt="2022-06-08T19:57:32.241" v="408" actId="20577"/>
      <pc:docMkLst>
        <pc:docMk/>
      </pc:docMkLst>
      <pc:sldChg chg="addSp delSp modSp new mod modClrScheme chgLayout">
        <pc:chgData name="Fabrice Retiere" userId="61b3ffde-a1df-4255-a2dd-4ef800072d56" providerId="ADAL" clId="{152A9ED6-8295-B54E-98B3-E272FD6FAC4A}" dt="2022-06-08T19:56:37.488" v="359" actId="1076"/>
        <pc:sldMkLst>
          <pc:docMk/>
          <pc:sldMk cId="2905136438" sldId="261"/>
        </pc:sldMkLst>
        <pc:spChg chg="mod ord">
          <ac:chgData name="Fabrice Retiere" userId="61b3ffde-a1df-4255-a2dd-4ef800072d56" providerId="ADAL" clId="{152A9ED6-8295-B54E-98B3-E272FD6FAC4A}" dt="2022-06-08T19:47:32.083" v="33" actId="700"/>
          <ac:spMkLst>
            <pc:docMk/>
            <pc:sldMk cId="2905136438" sldId="261"/>
            <ac:spMk id="2" creationId="{47A8104B-AF69-731A-DE0F-8E3AD817F611}"/>
          </ac:spMkLst>
        </pc:spChg>
        <pc:spChg chg="mod ord">
          <ac:chgData name="Fabrice Retiere" userId="61b3ffde-a1df-4255-a2dd-4ef800072d56" providerId="ADAL" clId="{152A9ED6-8295-B54E-98B3-E272FD6FAC4A}" dt="2022-06-08T19:56:27.256" v="357" actId="14100"/>
          <ac:spMkLst>
            <pc:docMk/>
            <pc:sldMk cId="2905136438" sldId="261"/>
            <ac:spMk id="3" creationId="{E2F635F3-F568-F0B1-A595-3D8015223ABA}"/>
          </ac:spMkLst>
        </pc:spChg>
        <pc:spChg chg="del">
          <ac:chgData name="Fabrice Retiere" userId="61b3ffde-a1df-4255-a2dd-4ef800072d56" providerId="ADAL" clId="{152A9ED6-8295-B54E-98B3-E272FD6FAC4A}" dt="2022-06-08T19:47:32.083" v="33" actId="700"/>
          <ac:spMkLst>
            <pc:docMk/>
            <pc:sldMk cId="2905136438" sldId="261"/>
            <ac:spMk id="4" creationId="{3D51C558-405D-2E77-AA15-BAAEDB0536A9}"/>
          </ac:spMkLst>
        </pc:spChg>
        <pc:spChg chg="add mod">
          <ac:chgData name="Fabrice Retiere" userId="61b3ffde-a1df-4255-a2dd-4ef800072d56" providerId="ADAL" clId="{152A9ED6-8295-B54E-98B3-E272FD6FAC4A}" dt="2022-06-08T19:55:36.914" v="348" actId="14100"/>
          <ac:spMkLst>
            <pc:docMk/>
            <pc:sldMk cId="2905136438" sldId="261"/>
            <ac:spMk id="6" creationId="{E4373C6D-AF66-34E3-82D2-EB4DE623C37D}"/>
          </ac:spMkLst>
        </pc:spChg>
        <pc:spChg chg="add mod">
          <ac:chgData name="Fabrice Retiere" userId="61b3ffde-a1df-4255-a2dd-4ef800072d56" providerId="ADAL" clId="{152A9ED6-8295-B54E-98B3-E272FD6FAC4A}" dt="2022-06-08T19:56:17.372" v="356" actId="1076"/>
          <ac:spMkLst>
            <pc:docMk/>
            <pc:sldMk cId="2905136438" sldId="261"/>
            <ac:spMk id="8" creationId="{518FFAD0-8C3A-CA04-EE5B-B1735E15FF22}"/>
          </ac:spMkLst>
        </pc:spChg>
        <pc:spChg chg="add mod">
          <ac:chgData name="Fabrice Retiere" userId="61b3ffde-a1df-4255-a2dd-4ef800072d56" providerId="ADAL" clId="{152A9ED6-8295-B54E-98B3-E272FD6FAC4A}" dt="2022-06-08T19:55:59.107" v="352" actId="14100"/>
          <ac:spMkLst>
            <pc:docMk/>
            <pc:sldMk cId="2905136438" sldId="261"/>
            <ac:spMk id="10" creationId="{15EC2DCF-0550-FF61-F4B9-F485F2564B4E}"/>
          </ac:spMkLst>
        </pc:spChg>
        <pc:cxnChg chg="add mod">
          <ac:chgData name="Fabrice Retiere" userId="61b3ffde-a1df-4255-a2dd-4ef800072d56" providerId="ADAL" clId="{152A9ED6-8295-B54E-98B3-E272FD6FAC4A}" dt="2022-06-08T19:56:37.488" v="359" actId="1076"/>
          <ac:cxnSpMkLst>
            <pc:docMk/>
            <pc:sldMk cId="2905136438" sldId="261"/>
            <ac:cxnSpMk id="11" creationId="{D99F3F49-D77E-E321-51C5-89FD3DEFC9B4}"/>
          </ac:cxnSpMkLst>
        </pc:cxnChg>
        <pc:cxnChg chg="add mod">
          <ac:chgData name="Fabrice Retiere" userId="61b3ffde-a1df-4255-a2dd-4ef800072d56" providerId="ADAL" clId="{152A9ED6-8295-B54E-98B3-E272FD6FAC4A}" dt="2022-06-08T19:54:54.715" v="339" actId="1076"/>
          <ac:cxnSpMkLst>
            <pc:docMk/>
            <pc:sldMk cId="2905136438" sldId="261"/>
            <ac:cxnSpMk id="15" creationId="{5E1BBC17-D44F-9E8A-9D5B-A86C5665D608}"/>
          </ac:cxnSpMkLst>
        </pc:cxnChg>
        <pc:cxnChg chg="add mod">
          <ac:chgData name="Fabrice Retiere" userId="61b3ffde-a1df-4255-a2dd-4ef800072d56" providerId="ADAL" clId="{152A9ED6-8295-B54E-98B3-E272FD6FAC4A}" dt="2022-06-08T19:55:03.483" v="341" actId="1076"/>
          <ac:cxnSpMkLst>
            <pc:docMk/>
            <pc:sldMk cId="2905136438" sldId="261"/>
            <ac:cxnSpMk id="17" creationId="{1BB77DAD-3635-B5E4-B11E-CAE62480FF46}"/>
          </ac:cxnSpMkLst>
        </pc:cxnChg>
      </pc:sldChg>
      <pc:sldChg chg="modSp new">
        <pc:chgData name="Fabrice Retiere" userId="61b3ffde-a1df-4255-a2dd-4ef800072d56" providerId="ADAL" clId="{152A9ED6-8295-B54E-98B3-E272FD6FAC4A}" dt="2022-06-08T19:57:32.241" v="408" actId="20577"/>
        <pc:sldMkLst>
          <pc:docMk/>
          <pc:sldMk cId="1424607081" sldId="262"/>
        </pc:sldMkLst>
        <pc:spChg chg="mod">
          <ac:chgData name="Fabrice Retiere" userId="61b3ffde-a1df-4255-a2dd-4ef800072d56" providerId="ADAL" clId="{152A9ED6-8295-B54E-98B3-E272FD6FAC4A}" dt="2022-06-08T19:57:07.313" v="375" actId="20577"/>
          <ac:spMkLst>
            <pc:docMk/>
            <pc:sldMk cId="1424607081" sldId="262"/>
            <ac:spMk id="2" creationId="{1C76F8E5-2527-A912-1F28-80F2F07E51EC}"/>
          </ac:spMkLst>
        </pc:spChg>
        <pc:spChg chg="mod">
          <ac:chgData name="Fabrice Retiere" userId="61b3ffde-a1df-4255-a2dd-4ef800072d56" providerId="ADAL" clId="{152A9ED6-8295-B54E-98B3-E272FD6FAC4A}" dt="2022-06-08T19:57:32.241" v="408" actId="20577"/>
          <ac:spMkLst>
            <pc:docMk/>
            <pc:sldMk cId="1424607081" sldId="262"/>
            <ac:spMk id="3" creationId="{59039D6A-2152-E7B4-C815-F0E0857203A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0B10F-C6D5-2341-A249-22D252EA1C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8C79B9-B856-364F-A59F-FC61642112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CC97E-15FB-FE4C-A06A-E02A0F086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11FCDF-3B5A-2140-A061-16EA1FCDE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C4C9D-9FBD-BE43-B126-BC0DB0E4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457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8DFCD-8687-8D43-A158-508A86277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3CCD18-A44C-7E4D-854F-AA1983E31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C24C4-2B5C-4140-B94C-27D64F339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703114-0465-4343-ACBD-DF7338D98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03B0D-AD6E-4747-87AD-624EB8BA4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0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84DDB6-4EDA-B147-A0B5-791F5A653C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2763CB-428A-5946-AD89-DAB9E01946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F6FDE-8E8F-C44A-9609-85E4300AC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D061C-DB35-B043-ACD8-E67D96FBF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C4A2E-CB39-5149-A279-E0070586D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0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DF10E-2F08-DD48-8AAC-7F4DCF3C1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47708-3B73-A843-8690-FB2D3A643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0B673-DAEA-1A4E-A4D9-353B90AC1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49B6A-C082-9044-87D8-53340D904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E53B7C-E52F-334A-898B-0D67E1BA4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9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844AB-EB5C-6943-ABA7-8ECADBD55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A9345-7D8F-CF40-9DD5-5E2AB4930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D077D-3A96-FE49-B1B6-7812A6C41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EE0EF-01AF-624E-A2B9-26B9B6268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B84EC-A22F-8F44-A60E-B0921A06A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46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11CBC-6B4F-9340-8DFD-844128F4F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0DD85-729D-104F-BA61-A190BDF58B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9D06A2-F1F6-FC4B-88A7-429CC66D6E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D984EE-390B-C14E-B7CA-63FE77489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14195-66B6-7346-96EA-D472BA610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D65C6-C335-9F4D-9457-D85723071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20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AD057-BF87-764E-8BC5-A6FB2333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FCEE99-45AA-7248-AC10-E703C1E65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56691-ABCA-294C-BAD9-108589B56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91667C-CA0D-2F44-AF5B-8BDE42B94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1E67E1-1141-8A4F-A5B2-68FA1F75D4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31BC10-BFC7-F648-A92D-B99E5FCE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01451D-646F-8044-BE0C-5721A1954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0F6F3E-D34A-FE44-838B-401182ABB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262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9A84D-F406-BE49-8A37-995B50887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8338B9-5C01-5648-A9D0-FB9991D9B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48D6B9-7DC5-0E4A-A093-790B6C2CA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B6AC16-46D7-6946-A4D7-EE706E9D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5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19769A-E1AE-1A45-91FC-67DB97496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31AC02-B535-DE4F-98C8-04B18D67C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4FBFA-90D0-1144-AE33-E7BD14EC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26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090E3-BC90-1249-890E-229201965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35EBC-66B1-504C-B9F5-DE053D0B0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0621FB-82FB-AC40-9C24-79E88C57AF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817E7-6E50-064C-A361-108E9DB7A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DB5D67-C732-A24F-A33B-438F2437F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A453DA-C12D-0346-AFB3-311C9C2B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15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59F2D-A658-5049-9903-F8AC63302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C13950-FBA4-6046-B265-B8B95A7D2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20AC9A-8FB9-E842-B68A-E6C2091282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737EF-B486-7E45-BEB1-BB83253DE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A6A90-C7E4-4D4B-8D78-46ECB70B6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257B7-9BE6-754D-8C1E-6732E68CB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0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D1CB85-F55B-574B-B076-62FFB9BA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5A9D0-D121-B341-81DB-44978416A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447AB-E2B7-A949-8B7A-0C9BA1D67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1F4C-0BB1-B044-BE1C-91C39A8604E1}" type="datetimeFigureOut">
              <a:rPr lang="en-US" smtClean="0"/>
              <a:t>6/8/22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419D9-8B51-A142-85F2-3BABCF4B77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8CB5C-3E36-1541-A940-051F21FD16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B23DB-9975-8340-8DB7-C9D7882E1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59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6F8E5-2527-A912-1F28-80F2F07E5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Aim of the workshop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39D6A-2152-E7B4-C815-F0E085720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CA" dirty="0"/>
              <a:t>Learn about each other’s work</a:t>
            </a:r>
          </a:p>
          <a:p>
            <a:pPr marL="514350" indent="-514350">
              <a:buFont typeface="+mj-lt"/>
              <a:buAutoNum type="arabicParenR"/>
            </a:pPr>
            <a:r>
              <a:rPr lang="en-CA" dirty="0"/>
              <a:t>Identify synergies: 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CA" dirty="0"/>
              <a:t>design/simulation (e.g. TCAD, </a:t>
            </a:r>
            <a:r>
              <a:rPr lang="en-CA" dirty="0" err="1"/>
              <a:t>Silvaco</a:t>
            </a:r>
            <a:r>
              <a:rPr lang="en-CA" dirty="0"/>
              <a:t>, ANSYS, …)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CA" dirty="0"/>
              <a:t>Fabrication (TSMC, DALSA, FBK, Hamamatsu,…)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CA" dirty="0"/>
              <a:t>Characterization</a:t>
            </a:r>
          </a:p>
          <a:p>
            <a:pPr marL="514350" indent="-514350">
              <a:buFont typeface="+mj-lt"/>
              <a:buAutoNum type="arabicParenR"/>
            </a:pPr>
            <a:r>
              <a:rPr lang="en-CA" dirty="0"/>
              <a:t>Discuss implementation strategies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CA" dirty="0"/>
              <a:t>How to avoid being sub-critical? Aka great idea but fail to implement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CA" dirty="0"/>
              <a:t>How to start and get funding at low “technology readiness level”?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CA" dirty="0"/>
              <a:t>How to foster emergence of “Canadian technology”?</a:t>
            </a:r>
          </a:p>
          <a:p>
            <a:pPr marL="514350" indent="-514350">
              <a:buFont typeface="+mj-lt"/>
              <a:buAutoNum type="arabicParenR"/>
            </a:pPr>
            <a:r>
              <a:rPr lang="en-CA" dirty="0"/>
              <a:t>Working together?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0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8104B-AF69-731A-DE0F-8E3AD817F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3D integrated digital technology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635F3-F568-F0B1-A595-3D8015223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63506"/>
          </a:xfrm>
        </p:spPr>
        <p:txBody>
          <a:bodyPr>
            <a:normAutofit lnSpcReduction="10000"/>
          </a:bodyPr>
          <a:lstStyle/>
          <a:p>
            <a:r>
              <a:rPr lang="en-CA" dirty="0"/>
              <a:t>Aim: measure charged particle and photon position &amp; time within a single package</a:t>
            </a:r>
          </a:p>
          <a:p>
            <a:r>
              <a:rPr lang="en-CA" dirty="0"/>
              <a:t>Solution: 3D integration</a:t>
            </a:r>
          </a:p>
          <a:p>
            <a:r>
              <a:rPr lang="en-CA" dirty="0"/>
              <a:t>Technology available at Teledyne-DALSA + Sherbrooke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373C6D-AF66-34E3-82D2-EB4DE623C37D}"/>
              </a:ext>
            </a:extLst>
          </p:cNvPr>
          <p:cNvSpPr/>
          <p:nvPr/>
        </p:nvSpPr>
        <p:spPr>
          <a:xfrm>
            <a:off x="3638492" y="4036231"/>
            <a:ext cx="4532889" cy="10599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/>
              <a:t>Sensor layer</a:t>
            </a:r>
          </a:p>
          <a:p>
            <a:pPr algn="ctr"/>
            <a:r>
              <a:rPr lang="en-CA"/>
              <a:t>Particle/photon to detectable quanta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8FFAD0-8C3A-CA04-EE5B-B1735E15FF22}"/>
              </a:ext>
            </a:extLst>
          </p:cNvPr>
          <p:cNvSpPr/>
          <p:nvPr/>
        </p:nvSpPr>
        <p:spPr>
          <a:xfrm>
            <a:off x="3638529" y="5371169"/>
            <a:ext cx="4532852" cy="128219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/>
              <a:t>E</a:t>
            </a:r>
            <a:r>
              <a:rPr lang="en-US" b="1"/>
              <a:t>lectronics</a:t>
            </a:r>
            <a:r>
              <a:rPr lang="en-CA" b="1"/>
              <a:t> layer</a:t>
            </a:r>
          </a:p>
          <a:p>
            <a:pPr algn="ctr"/>
            <a:r>
              <a:rPr lang="en-CA"/>
              <a:t>Quanta to bits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5EC2DCF-0550-FF61-F4B9-F485F2564B4E}"/>
              </a:ext>
            </a:extLst>
          </p:cNvPr>
          <p:cNvSpPr/>
          <p:nvPr/>
        </p:nvSpPr>
        <p:spPr>
          <a:xfrm rot="10800000" flipV="1">
            <a:off x="3638491" y="5096140"/>
            <a:ext cx="4532890" cy="30613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/>
              <a:t>Molecular bonding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9F3F49-D77E-E321-51C5-89FD3DEFC9B4}"/>
              </a:ext>
            </a:extLst>
          </p:cNvPr>
          <p:cNvCxnSpPr>
            <a:cxnSpLocks/>
          </p:cNvCxnSpPr>
          <p:nvPr/>
        </p:nvCxnSpPr>
        <p:spPr>
          <a:xfrm>
            <a:off x="4723206" y="4023591"/>
            <a:ext cx="0" cy="2629774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E1BBC17-D44F-9E8A-9D5B-A86C5665D608}"/>
              </a:ext>
            </a:extLst>
          </p:cNvPr>
          <p:cNvCxnSpPr>
            <a:cxnSpLocks/>
          </p:cNvCxnSpPr>
          <p:nvPr/>
        </p:nvCxnSpPr>
        <p:spPr>
          <a:xfrm>
            <a:off x="5831584" y="4023591"/>
            <a:ext cx="0" cy="2629774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BB77DAD-3635-B5E4-B11E-CAE62480FF46}"/>
              </a:ext>
            </a:extLst>
          </p:cNvPr>
          <p:cNvCxnSpPr>
            <a:cxnSpLocks/>
          </p:cNvCxnSpPr>
          <p:nvPr/>
        </p:nvCxnSpPr>
        <p:spPr>
          <a:xfrm>
            <a:off x="7020910" y="4023591"/>
            <a:ext cx="0" cy="2629774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25480F0-D02B-2309-1241-BF7179756B99}"/>
              </a:ext>
            </a:extLst>
          </p:cNvPr>
          <p:cNvSpPr txBox="1"/>
          <p:nvPr/>
        </p:nvSpPr>
        <p:spPr>
          <a:xfrm>
            <a:off x="220717" y="49284"/>
            <a:ext cx="444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Switching to my personal interest</a:t>
            </a:r>
          </a:p>
        </p:txBody>
      </p:sp>
    </p:spTree>
    <p:extLst>
      <p:ext uri="{BB962C8B-B14F-4D97-AF65-F5344CB8AC3E}">
        <p14:creationId xmlns:p14="http://schemas.microsoft.com/office/powerpoint/2010/main" val="2905136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7C731-1898-E14A-8801-021E20679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4Dimension Digital Detector, 4D</a:t>
            </a:r>
            <a:r>
              <a:rPr lang="en-US" baseline="30000" dirty="0"/>
              <a:t>3</a:t>
            </a:r>
            <a:r>
              <a:rPr lang="en-US" dirty="0"/>
              <a:t> concept </a:t>
            </a:r>
          </a:p>
        </p:txBody>
      </p:sp>
      <p:sp>
        <p:nvSpPr>
          <p:cNvPr id="78" name="Content Placeholder 77">
            <a:extLst>
              <a:ext uri="{FF2B5EF4-FFF2-40B4-BE49-F238E27FC236}">
                <a16:creationId xmlns:a16="http://schemas.microsoft.com/office/drawing/2014/main" id="{9EE4E9B1-91C7-9597-C8AD-87294C090E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9512" y="1825625"/>
            <a:ext cx="5490288" cy="4351338"/>
          </a:xfrm>
        </p:spPr>
        <p:txBody>
          <a:bodyPr/>
          <a:lstStyle/>
          <a:p>
            <a:r>
              <a:rPr lang="en-US" dirty="0"/>
              <a:t>Single Photon Avalanche Diode</a:t>
            </a:r>
          </a:p>
          <a:p>
            <a:pPr lvl="1"/>
            <a:r>
              <a:rPr lang="en-US" dirty="0"/>
              <a:t>1 photon → 1e</a:t>
            </a:r>
            <a:r>
              <a:rPr lang="en-US" baseline="30000" dirty="0"/>
              <a:t>-</a:t>
            </a:r>
            <a:r>
              <a:rPr lang="en-US" dirty="0"/>
              <a:t> * 10</a:t>
            </a:r>
            <a:r>
              <a:rPr lang="en-US" baseline="30000" dirty="0"/>
              <a:t>6 </a:t>
            </a:r>
            <a:r>
              <a:rPr lang="en-US" dirty="0"/>
              <a:t>(Gain) → 10</a:t>
            </a:r>
            <a:r>
              <a:rPr lang="en-US" baseline="30000" dirty="0"/>
              <a:t>6</a:t>
            </a:r>
            <a:r>
              <a:rPr lang="en-US" dirty="0"/>
              <a:t> e</a:t>
            </a:r>
            <a:r>
              <a:rPr lang="en-US" baseline="30000" dirty="0"/>
              <a:t>-</a:t>
            </a:r>
          </a:p>
        </p:txBody>
      </p:sp>
      <p:sp>
        <p:nvSpPr>
          <p:cNvPr id="79" name="Content Placeholder 78">
            <a:extLst>
              <a:ext uri="{FF2B5EF4-FFF2-40B4-BE49-F238E27FC236}">
                <a16:creationId xmlns:a16="http://schemas.microsoft.com/office/drawing/2014/main" id="{A1B8F1BC-FAF6-49EF-F6FD-BA5A38F5E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523921" cy="4351338"/>
          </a:xfrm>
        </p:spPr>
        <p:txBody>
          <a:bodyPr/>
          <a:lstStyle/>
          <a:p>
            <a:r>
              <a:rPr lang="en-US" dirty="0"/>
              <a:t>Low Gain Avalanche Diode</a:t>
            </a:r>
          </a:p>
          <a:p>
            <a:pPr lvl="1"/>
            <a:r>
              <a:rPr lang="en-US" dirty="0"/>
              <a:t>1 MIP → 1,000e</a:t>
            </a:r>
            <a:r>
              <a:rPr lang="en-US" baseline="30000" dirty="0"/>
              <a:t>-</a:t>
            </a:r>
            <a:r>
              <a:rPr lang="en-US" dirty="0"/>
              <a:t> (15um ionization) * 100 (Gain) → 10</a:t>
            </a:r>
            <a:r>
              <a:rPr lang="en-US" baseline="30000" dirty="0"/>
              <a:t>5</a:t>
            </a:r>
            <a:r>
              <a:rPr lang="en-US" dirty="0"/>
              <a:t> e</a:t>
            </a:r>
            <a:r>
              <a:rPr lang="en-US" baseline="30000" dirty="0"/>
              <a:t>-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EF877B-74D3-AF44-A882-F05C3868CC19}"/>
              </a:ext>
            </a:extLst>
          </p:cNvPr>
          <p:cNvSpPr/>
          <p:nvPr/>
        </p:nvSpPr>
        <p:spPr>
          <a:xfrm>
            <a:off x="2591905" y="3323441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EDBC45-C446-D04C-8138-A12A556B0FDE}"/>
              </a:ext>
            </a:extLst>
          </p:cNvPr>
          <p:cNvSpPr/>
          <p:nvPr/>
        </p:nvSpPr>
        <p:spPr>
          <a:xfrm>
            <a:off x="2594627" y="4137060"/>
            <a:ext cx="4072181" cy="44327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05A4FCD-61F6-B245-BB98-EB618E9CA04B}"/>
              </a:ext>
            </a:extLst>
          </p:cNvPr>
          <p:cNvSpPr/>
          <p:nvPr/>
        </p:nvSpPr>
        <p:spPr>
          <a:xfrm>
            <a:off x="2594613" y="3465672"/>
            <a:ext cx="4072202" cy="6707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9E4C46-54FF-DC49-85E6-AE11B452B986}"/>
              </a:ext>
            </a:extLst>
          </p:cNvPr>
          <p:cNvSpPr/>
          <p:nvPr/>
        </p:nvSpPr>
        <p:spPr>
          <a:xfrm>
            <a:off x="2594627" y="4709015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8A85FA-9759-A44E-A259-42DB241781C1}"/>
              </a:ext>
            </a:extLst>
          </p:cNvPr>
          <p:cNvSpPr/>
          <p:nvPr/>
        </p:nvSpPr>
        <p:spPr>
          <a:xfrm>
            <a:off x="2938248" y="4575418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344F56-72F9-674F-996C-2A6A524D9514}"/>
              </a:ext>
            </a:extLst>
          </p:cNvPr>
          <p:cNvSpPr txBox="1"/>
          <p:nvPr/>
        </p:nvSpPr>
        <p:spPr>
          <a:xfrm>
            <a:off x="679091" y="4465795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4DC22E-8A3B-6B49-A305-A3BE3BDA9666}"/>
              </a:ext>
            </a:extLst>
          </p:cNvPr>
          <p:cNvCxnSpPr>
            <a:cxnSpLocks/>
          </p:cNvCxnSpPr>
          <p:nvPr/>
        </p:nvCxnSpPr>
        <p:spPr>
          <a:xfrm>
            <a:off x="2591890" y="3447470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66D98E41-C6F2-8F43-8D80-C58F737A0A95}"/>
              </a:ext>
            </a:extLst>
          </p:cNvPr>
          <p:cNvSpPr/>
          <p:nvPr/>
        </p:nvSpPr>
        <p:spPr>
          <a:xfrm>
            <a:off x="2822596" y="4422370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5701041A-7861-EA45-B006-07D5B5D18EF1}"/>
              </a:ext>
            </a:extLst>
          </p:cNvPr>
          <p:cNvSpPr/>
          <p:nvPr/>
        </p:nvSpPr>
        <p:spPr>
          <a:xfrm>
            <a:off x="2594627" y="4095076"/>
            <a:ext cx="143564" cy="48460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6748EACC-DDF6-8548-BDAB-45349F791EDF}"/>
              </a:ext>
            </a:extLst>
          </p:cNvPr>
          <p:cNvSpPr/>
          <p:nvPr/>
        </p:nvSpPr>
        <p:spPr>
          <a:xfrm>
            <a:off x="3897376" y="4090816"/>
            <a:ext cx="125957" cy="48460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BD8CFD-2D2F-1E4E-A357-B8407CFFAEAB}"/>
              </a:ext>
            </a:extLst>
          </p:cNvPr>
          <p:cNvSpPr txBox="1"/>
          <p:nvPr/>
        </p:nvSpPr>
        <p:spPr>
          <a:xfrm>
            <a:off x="0" y="3258404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D57676-3323-8948-B105-314649B20361}"/>
              </a:ext>
            </a:extLst>
          </p:cNvPr>
          <p:cNvSpPr txBox="1"/>
          <p:nvPr/>
        </p:nvSpPr>
        <p:spPr>
          <a:xfrm>
            <a:off x="135328" y="3075454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1B205E-D2C2-0746-8142-558F8AE83BDA}"/>
              </a:ext>
            </a:extLst>
          </p:cNvPr>
          <p:cNvSpPr txBox="1"/>
          <p:nvPr/>
        </p:nvSpPr>
        <p:spPr>
          <a:xfrm>
            <a:off x="4645400" y="340163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0E49D71-2768-D146-9464-A7773116DD67}"/>
              </a:ext>
            </a:extLst>
          </p:cNvPr>
          <p:cNvSpPr/>
          <p:nvPr/>
        </p:nvSpPr>
        <p:spPr>
          <a:xfrm>
            <a:off x="4243489" y="457122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4F1F7B-5566-1B44-8C04-56D94D08AC07}"/>
              </a:ext>
            </a:extLst>
          </p:cNvPr>
          <p:cNvSpPr/>
          <p:nvPr/>
        </p:nvSpPr>
        <p:spPr>
          <a:xfrm>
            <a:off x="4127837" y="441817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17348097-E6E6-2140-BF3C-14964C21F627}"/>
              </a:ext>
            </a:extLst>
          </p:cNvPr>
          <p:cNvSpPr/>
          <p:nvPr/>
        </p:nvSpPr>
        <p:spPr>
          <a:xfrm>
            <a:off x="5202617" y="4127942"/>
            <a:ext cx="146223" cy="443278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15FC80-A39F-A24A-8A5A-4800E9718A80}"/>
              </a:ext>
            </a:extLst>
          </p:cNvPr>
          <p:cNvSpPr/>
          <p:nvPr/>
        </p:nvSpPr>
        <p:spPr>
          <a:xfrm>
            <a:off x="5526219" y="457122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128757-D500-864B-99D3-86FDA7976150}"/>
              </a:ext>
            </a:extLst>
          </p:cNvPr>
          <p:cNvSpPr/>
          <p:nvPr/>
        </p:nvSpPr>
        <p:spPr>
          <a:xfrm>
            <a:off x="5410567" y="441817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riangle 24">
            <a:extLst>
              <a:ext uri="{FF2B5EF4-FFF2-40B4-BE49-F238E27FC236}">
                <a16:creationId xmlns:a16="http://schemas.microsoft.com/office/drawing/2014/main" id="{6EE12469-DAC5-134C-BDAB-47C1BDC59153}"/>
              </a:ext>
            </a:extLst>
          </p:cNvPr>
          <p:cNvSpPr/>
          <p:nvPr/>
        </p:nvSpPr>
        <p:spPr>
          <a:xfrm>
            <a:off x="6485347" y="4149016"/>
            <a:ext cx="154161" cy="422204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D23964-3E4C-5C42-B702-76D75A7F9C07}"/>
              </a:ext>
            </a:extLst>
          </p:cNvPr>
          <p:cNvCxnSpPr>
            <a:cxnSpLocks/>
          </p:cNvCxnSpPr>
          <p:nvPr/>
        </p:nvCxnSpPr>
        <p:spPr>
          <a:xfrm>
            <a:off x="4671264" y="2799565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A930AC1-4E59-D74B-A6DE-77E5ECD124F9}"/>
              </a:ext>
            </a:extLst>
          </p:cNvPr>
          <p:cNvSpPr txBox="1"/>
          <p:nvPr/>
        </p:nvSpPr>
        <p:spPr>
          <a:xfrm>
            <a:off x="715428" y="3586699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232D6CA-48E4-154C-BAB3-BBEFAA77BB8F}"/>
              </a:ext>
            </a:extLst>
          </p:cNvPr>
          <p:cNvSpPr txBox="1"/>
          <p:nvPr/>
        </p:nvSpPr>
        <p:spPr>
          <a:xfrm>
            <a:off x="830151" y="4252990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38B1F8-E587-034A-B5CA-6B3E336C8D63}"/>
              </a:ext>
            </a:extLst>
          </p:cNvPr>
          <p:cNvSpPr txBox="1"/>
          <p:nvPr/>
        </p:nvSpPr>
        <p:spPr>
          <a:xfrm>
            <a:off x="4621042" y="2898171"/>
            <a:ext cx="95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86065B-E110-0E92-ABE7-9B12A5DCA361}"/>
              </a:ext>
            </a:extLst>
          </p:cNvPr>
          <p:cNvCxnSpPr>
            <a:cxnSpLocks/>
          </p:cNvCxnSpPr>
          <p:nvPr/>
        </p:nvCxnSpPr>
        <p:spPr>
          <a:xfrm>
            <a:off x="4671264" y="3557132"/>
            <a:ext cx="0" cy="7988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889619C0-4167-6001-7332-B096413C8876}"/>
              </a:ext>
            </a:extLst>
          </p:cNvPr>
          <p:cNvSpPr/>
          <p:nvPr/>
        </p:nvSpPr>
        <p:spPr>
          <a:xfrm>
            <a:off x="4608346" y="4361229"/>
            <a:ext cx="140779" cy="2102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CA91F4A-45B6-2D5B-05B4-C210B2E92083}"/>
              </a:ext>
            </a:extLst>
          </p:cNvPr>
          <p:cNvSpPr/>
          <p:nvPr/>
        </p:nvSpPr>
        <p:spPr>
          <a:xfrm>
            <a:off x="7424685" y="3319243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46DB623-C949-F138-3B7A-AA7E91DA66CE}"/>
              </a:ext>
            </a:extLst>
          </p:cNvPr>
          <p:cNvSpPr/>
          <p:nvPr/>
        </p:nvSpPr>
        <p:spPr>
          <a:xfrm>
            <a:off x="7427407" y="4143470"/>
            <a:ext cx="4072181" cy="43266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6D597B5-AD00-45BB-B874-E7B7B89473A5}"/>
              </a:ext>
            </a:extLst>
          </p:cNvPr>
          <p:cNvSpPr/>
          <p:nvPr/>
        </p:nvSpPr>
        <p:spPr>
          <a:xfrm>
            <a:off x="7427393" y="3461474"/>
            <a:ext cx="4072202" cy="6843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5503B64-17E1-8936-4E57-BC7F493B2707}"/>
              </a:ext>
            </a:extLst>
          </p:cNvPr>
          <p:cNvSpPr/>
          <p:nvPr/>
        </p:nvSpPr>
        <p:spPr>
          <a:xfrm>
            <a:off x="7427407" y="4704817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67FAA46-A57E-170B-A156-E3EDC6CCFCDB}"/>
              </a:ext>
            </a:extLst>
          </p:cNvPr>
          <p:cNvSpPr/>
          <p:nvPr/>
        </p:nvSpPr>
        <p:spPr>
          <a:xfrm>
            <a:off x="7771028" y="457122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72C4D3-A70E-9DF0-37D2-02EFC0A3E4D6}"/>
              </a:ext>
            </a:extLst>
          </p:cNvPr>
          <p:cNvCxnSpPr>
            <a:cxnSpLocks/>
          </p:cNvCxnSpPr>
          <p:nvPr/>
        </p:nvCxnSpPr>
        <p:spPr>
          <a:xfrm>
            <a:off x="7424670" y="3443272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B89B12EA-F0B8-ADE8-44B3-57B63B8EA717}"/>
              </a:ext>
            </a:extLst>
          </p:cNvPr>
          <p:cNvSpPr/>
          <p:nvPr/>
        </p:nvSpPr>
        <p:spPr>
          <a:xfrm>
            <a:off x="7655376" y="441817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85F2ED9C-A792-B436-3037-2BABD004CF64}"/>
              </a:ext>
            </a:extLst>
          </p:cNvPr>
          <p:cNvSpPr/>
          <p:nvPr/>
        </p:nvSpPr>
        <p:spPr>
          <a:xfrm>
            <a:off x="7427407" y="4136400"/>
            <a:ext cx="122396" cy="439080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58331C9D-2AB1-2216-6B87-056B8420B90D}"/>
              </a:ext>
            </a:extLst>
          </p:cNvPr>
          <p:cNvSpPr/>
          <p:nvPr/>
        </p:nvSpPr>
        <p:spPr>
          <a:xfrm>
            <a:off x="8730156" y="4119700"/>
            <a:ext cx="156438" cy="451519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F1A8793-D7A7-E24D-59FB-DFEDD3C9EDE5}"/>
              </a:ext>
            </a:extLst>
          </p:cNvPr>
          <p:cNvSpPr txBox="1"/>
          <p:nvPr/>
        </p:nvSpPr>
        <p:spPr>
          <a:xfrm>
            <a:off x="9478180" y="339743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30322E-AD5E-6248-700B-57D9BE5C37F6}"/>
              </a:ext>
            </a:extLst>
          </p:cNvPr>
          <p:cNvSpPr/>
          <p:nvPr/>
        </p:nvSpPr>
        <p:spPr>
          <a:xfrm>
            <a:off x="9076269" y="456702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2948291-F5D7-84CE-9B0F-BD38350CDF42}"/>
              </a:ext>
            </a:extLst>
          </p:cNvPr>
          <p:cNvSpPr/>
          <p:nvPr/>
        </p:nvSpPr>
        <p:spPr>
          <a:xfrm>
            <a:off x="8960617" y="441397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9FC9A5F0-6890-D5BF-AA2B-2ECDBFA0009E}"/>
              </a:ext>
            </a:extLst>
          </p:cNvPr>
          <p:cNvSpPr/>
          <p:nvPr/>
        </p:nvSpPr>
        <p:spPr>
          <a:xfrm>
            <a:off x="10035397" y="4123682"/>
            <a:ext cx="160707" cy="443339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8FD9936-983A-D367-05BD-2B780A58FF64}"/>
              </a:ext>
            </a:extLst>
          </p:cNvPr>
          <p:cNvSpPr/>
          <p:nvPr/>
        </p:nvSpPr>
        <p:spPr>
          <a:xfrm>
            <a:off x="10358999" y="456702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A53A6C5-69ED-BD19-DC66-1EDB3FD3ED00}"/>
              </a:ext>
            </a:extLst>
          </p:cNvPr>
          <p:cNvSpPr/>
          <p:nvPr/>
        </p:nvSpPr>
        <p:spPr>
          <a:xfrm>
            <a:off x="10243347" y="441397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8A1EB478-6A5D-7C99-0BDE-8AA806A67146}"/>
              </a:ext>
            </a:extLst>
          </p:cNvPr>
          <p:cNvSpPr/>
          <p:nvPr/>
        </p:nvSpPr>
        <p:spPr>
          <a:xfrm>
            <a:off x="11318127" y="4127942"/>
            <a:ext cx="178734" cy="439080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BF891E-B7C7-1013-4343-37308B6D1EC2}"/>
              </a:ext>
            </a:extLst>
          </p:cNvPr>
          <p:cNvSpPr txBox="1"/>
          <p:nvPr/>
        </p:nvSpPr>
        <p:spPr>
          <a:xfrm rot="18973486">
            <a:off x="8863059" y="2859111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Charged particle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771F084-98F2-0522-863C-FE2DD0CAB34D}"/>
              </a:ext>
            </a:extLst>
          </p:cNvPr>
          <p:cNvCxnSpPr>
            <a:cxnSpLocks/>
          </p:cNvCxnSpPr>
          <p:nvPr/>
        </p:nvCxnSpPr>
        <p:spPr>
          <a:xfrm>
            <a:off x="9504044" y="3552934"/>
            <a:ext cx="0" cy="7988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361C56FF-A1AC-5C9E-BC0B-BE7E56079B27}"/>
              </a:ext>
            </a:extLst>
          </p:cNvPr>
          <p:cNvSpPr/>
          <p:nvPr/>
        </p:nvSpPr>
        <p:spPr>
          <a:xfrm>
            <a:off x="8973349" y="4406788"/>
            <a:ext cx="729199" cy="7685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319F035C-8250-37A0-A39B-6AB6ABE2AB0A}"/>
              </a:ext>
            </a:extLst>
          </p:cNvPr>
          <p:cNvCxnSpPr/>
          <p:nvPr/>
        </p:nvCxnSpPr>
        <p:spPr>
          <a:xfrm flipH="1">
            <a:off x="7150122" y="2633860"/>
            <a:ext cx="3208877" cy="32228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A36B95A-6EEB-B390-EA10-4EBDC44D801A}"/>
              </a:ext>
            </a:extLst>
          </p:cNvPr>
          <p:cNvSpPr txBox="1"/>
          <p:nvPr/>
        </p:nvSpPr>
        <p:spPr>
          <a:xfrm>
            <a:off x="8910052" y="3645350"/>
            <a:ext cx="447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F95D419-A597-143A-E7F4-812BE0A627B8}"/>
              </a:ext>
            </a:extLst>
          </p:cNvPr>
          <p:cNvSpPr txBox="1"/>
          <p:nvPr/>
        </p:nvSpPr>
        <p:spPr>
          <a:xfrm>
            <a:off x="9105053" y="353287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107B7DF-2B82-AADC-4E43-508CCBE1CC09}"/>
              </a:ext>
            </a:extLst>
          </p:cNvPr>
          <p:cNvSpPr txBox="1"/>
          <p:nvPr/>
        </p:nvSpPr>
        <p:spPr>
          <a:xfrm>
            <a:off x="9278338" y="340788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E3AB8B7-ABE1-60AA-ADF7-C659455717FA}"/>
              </a:ext>
            </a:extLst>
          </p:cNvPr>
          <p:cNvSpPr txBox="1"/>
          <p:nvPr/>
        </p:nvSpPr>
        <p:spPr>
          <a:xfrm>
            <a:off x="8864057" y="390752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8D77D77-0AA5-C718-6286-0A7FDF017366}"/>
              </a:ext>
            </a:extLst>
          </p:cNvPr>
          <p:cNvSpPr txBox="1"/>
          <p:nvPr/>
        </p:nvSpPr>
        <p:spPr>
          <a:xfrm>
            <a:off x="8497388" y="404674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1957C98-209D-6F7A-2794-B1D88933D4C9}"/>
              </a:ext>
            </a:extLst>
          </p:cNvPr>
          <p:cNvSpPr txBox="1"/>
          <p:nvPr/>
        </p:nvSpPr>
        <p:spPr>
          <a:xfrm>
            <a:off x="8745944" y="376818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026AF4A-02A1-5BE4-5048-C951EFD2F7CC}"/>
              </a:ext>
            </a:extLst>
          </p:cNvPr>
          <p:cNvSpPr txBox="1"/>
          <p:nvPr/>
        </p:nvSpPr>
        <p:spPr>
          <a:xfrm>
            <a:off x="8625282" y="3977197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3F9F5FE-0053-6869-6352-F6DF1BCAA431}"/>
              </a:ext>
            </a:extLst>
          </p:cNvPr>
          <p:cNvCxnSpPr>
            <a:cxnSpLocks/>
          </p:cNvCxnSpPr>
          <p:nvPr/>
        </p:nvCxnSpPr>
        <p:spPr>
          <a:xfrm>
            <a:off x="9624908" y="3577752"/>
            <a:ext cx="0" cy="7988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DD1FDAE-4C21-B4D4-F8DE-CD9AF7019CCE}"/>
              </a:ext>
            </a:extLst>
          </p:cNvPr>
          <p:cNvCxnSpPr>
            <a:cxnSpLocks/>
          </p:cNvCxnSpPr>
          <p:nvPr/>
        </p:nvCxnSpPr>
        <p:spPr>
          <a:xfrm>
            <a:off x="9105053" y="3910126"/>
            <a:ext cx="0" cy="43640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C5363B8-B8E1-CA14-9ED0-0D298E16DD16}"/>
              </a:ext>
            </a:extLst>
          </p:cNvPr>
          <p:cNvCxnSpPr>
            <a:cxnSpLocks/>
          </p:cNvCxnSpPr>
          <p:nvPr/>
        </p:nvCxnSpPr>
        <p:spPr>
          <a:xfrm>
            <a:off x="8980140" y="4137518"/>
            <a:ext cx="0" cy="2090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EC2958B-50D9-23FD-0219-8672AE3CAAF6}"/>
              </a:ext>
            </a:extLst>
          </p:cNvPr>
          <p:cNvCxnSpPr>
            <a:cxnSpLocks/>
          </p:cNvCxnSpPr>
          <p:nvPr/>
        </p:nvCxnSpPr>
        <p:spPr>
          <a:xfrm>
            <a:off x="8626944" y="4213387"/>
            <a:ext cx="0" cy="25240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ABCC63D4-EF20-533F-02CF-0D696F96ABFC}"/>
              </a:ext>
            </a:extLst>
          </p:cNvPr>
          <p:cNvCxnSpPr>
            <a:cxnSpLocks/>
          </p:cNvCxnSpPr>
          <p:nvPr/>
        </p:nvCxnSpPr>
        <p:spPr>
          <a:xfrm>
            <a:off x="9283313" y="3780789"/>
            <a:ext cx="0" cy="5657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FA4EC4A8-B1BB-F2D5-B107-F2EB9E8D9B03}"/>
              </a:ext>
            </a:extLst>
          </p:cNvPr>
          <p:cNvSpPr/>
          <p:nvPr/>
        </p:nvSpPr>
        <p:spPr>
          <a:xfrm>
            <a:off x="8540225" y="4412318"/>
            <a:ext cx="150277" cy="7132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8177FC29-6794-733D-97B2-1C259489458F}"/>
              </a:ext>
            </a:extLst>
          </p:cNvPr>
          <p:cNvCxnSpPr/>
          <p:nvPr/>
        </p:nvCxnSpPr>
        <p:spPr>
          <a:xfrm flipV="1">
            <a:off x="11662487" y="3319243"/>
            <a:ext cx="0" cy="253745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64F92ED3-E7A9-23DA-FCD2-70E8B85387F1}"/>
              </a:ext>
            </a:extLst>
          </p:cNvPr>
          <p:cNvSpPr txBox="1"/>
          <p:nvPr/>
        </p:nvSpPr>
        <p:spPr>
          <a:xfrm rot="5400000">
            <a:off x="11406220" y="4326789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30um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13323D4-65D6-2FC1-0C24-F528816E38CC}"/>
              </a:ext>
            </a:extLst>
          </p:cNvPr>
          <p:cNvSpPr txBox="1"/>
          <p:nvPr/>
        </p:nvSpPr>
        <p:spPr>
          <a:xfrm>
            <a:off x="4588137" y="4468741"/>
            <a:ext cx="955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~10</a:t>
            </a:r>
            <a:r>
              <a:rPr lang="en-US" sz="1600" baseline="30000" dirty="0"/>
              <a:t>6</a:t>
            </a:r>
            <a:r>
              <a:rPr lang="en-US" sz="1600" dirty="0"/>
              <a:t> gain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56A4477-3670-D3AC-248E-829318C03302}"/>
              </a:ext>
            </a:extLst>
          </p:cNvPr>
          <p:cNvSpPr txBox="1"/>
          <p:nvPr/>
        </p:nvSpPr>
        <p:spPr>
          <a:xfrm>
            <a:off x="8974787" y="4391383"/>
            <a:ext cx="990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~100 gain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88EB31B-4ED2-9815-EBA4-23AE84933E7B}"/>
              </a:ext>
            </a:extLst>
          </p:cNvPr>
          <p:cNvSpPr txBox="1"/>
          <p:nvPr/>
        </p:nvSpPr>
        <p:spPr>
          <a:xfrm>
            <a:off x="754435" y="5957631"/>
            <a:ext cx="10401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Signal close enough to be handled by similar electronics</a:t>
            </a:r>
          </a:p>
          <a:p>
            <a:r>
              <a:rPr lang="en-US" dirty="0"/>
              <a:t>Made in Canada technology: Sensor layer and 3D integration could be done at Teledyne-DALSA (</a:t>
            </a:r>
            <a:r>
              <a:rPr lang="en-US" dirty="0" err="1"/>
              <a:t>Bromont</a:t>
            </a:r>
            <a:r>
              <a:rPr lang="en-US" dirty="0"/>
              <a:t>, QC)</a:t>
            </a:r>
          </a:p>
        </p:txBody>
      </p:sp>
    </p:spTree>
    <p:extLst>
      <p:ext uri="{BB962C8B-B14F-4D97-AF65-F5344CB8AC3E}">
        <p14:creationId xmlns:p14="http://schemas.microsoft.com/office/powerpoint/2010/main" val="1737682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BDC59-7897-8602-A9EA-D2AF5E0FA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configurations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1054B4-F332-C199-0982-7EDDEB1EF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~5keV electron detection for hybrid photo-detector (JP Yanez, Alberta)</a:t>
            </a:r>
          </a:p>
          <a:p>
            <a:r>
              <a:rPr lang="en-US" dirty="0"/>
              <a:t>Thick (300-500um) for direct dark matter detection with Geiger-mode and linear gain (with P. Agnes and J. Monroe, from RHUL, UK)</a:t>
            </a:r>
          </a:p>
          <a:p>
            <a:r>
              <a:rPr lang="en-US" dirty="0"/>
              <a:t>?Heavy ionizing particle for nuclear physics?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74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684DA-E0B9-16DD-346C-8991CF1B1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Electronics + information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BBAB2-927D-24A6-33DA-025A0468E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“Analog” side</a:t>
            </a:r>
          </a:p>
          <a:p>
            <a:pPr lvl="1"/>
            <a:r>
              <a:rPr lang="en-US" dirty="0"/>
              <a:t>1 comparator per diode (pixel)</a:t>
            </a:r>
          </a:p>
          <a:p>
            <a:pPr lvl="1"/>
            <a:r>
              <a:rPr lang="en-US" dirty="0"/>
              <a:t>Possibly 2 for time over threshold</a:t>
            </a:r>
          </a:p>
          <a:p>
            <a:r>
              <a:rPr lang="en-US" dirty="0"/>
              <a:t>Digital. Tailor to needs. Possible configurations:</a:t>
            </a:r>
          </a:p>
          <a:p>
            <a:pPr lvl="1"/>
            <a:r>
              <a:rPr lang="en-US" dirty="0"/>
              <a:t>Blue single photon sensor + high speed TDC (10ps) + coarse position (1-5mm) [PET, plastic scintillator,..]</a:t>
            </a:r>
          </a:p>
          <a:p>
            <a:pPr lvl="1"/>
            <a:r>
              <a:rPr lang="en-US" dirty="0"/>
              <a:t>VUV/blue single photon sensor + low speed TDC (1ns) + coarse position (1-5mm) [ARGO, </a:t>
            </a:r>
            <a:r>
              <a:rPr lang="en-US" dirty="0" err="1"/>
              <a:t>nEXO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Charged </a:t>
            </a:r>
            <a:r>
              <a:rPr lang="en-US" dirty="0" err="1"/>
              <a:t>partice</a:t>
            </a:r>
            <a:r>
              <a:rPr lang="en-US" dirty="0"/>
              <a:t> sensor + high speed TDC (10ps) + fine position (&lt;100um) + rad hard [collider]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618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08369-7E55-FF41-80D9-20C259CD9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this happen…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0EE2B-6170-7210-BE1C-E15E92B34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Sensor development</a:t>
            </a:r>
          </a:p>
          <a:p>
            <a:pPr lvl="1"/>
            <a:r>
              <a:rPr lang="en-US" dirty="0"/>
              <a:t>Currently only front side configuration exists. Need to move to Back side</a:t>
            </a:r>
          </a:p>
          <a:p>
            <a:pPr lvl="1"/>
            <a:r>
              <a:rPr lang="en-US" dirty="0"/>
              <a:t>&lt;350nm wavelength detection require very shallow doping</a:t>
            </a:r>
          </a:p>
          <a:p>
            <a:pPr lvl="1"/>
            <a:r>
              <a:rPr lang="en-US" dirty="0"/>
              <a:t>Radiation hardness</a:t>
            </a:r>
          </a:p>
          <a:p>
            <a:r>
              <a:rPr lang="en-US" dirty="0"/>
              <a:t>Molecular bonding development</a:t>
            </a:r>
          </a:p>
          <a:p>
            <a:pPr lvl="1"/>
            <a:r>
              <a:rPr lang="en-US" dirty="0"/>
              <a:t>Available at DALSA but not used yet</a:t>
            </a:r>
          </a:p>
          <a:p>
            <a:r>
              <a:rPr lang="en-US" dirty="0"/>
              <a:t>CMOS</a:t>
            </a:r>
          </a:p>
          <a:p>
            <a:pPr lvl="1"/>
            <a:r>
              <a:rPr lang="en-US" dirty="0"/>
              <a:t>Sherbrooke has produced 2 flavors both with coarse position information: high speed/high power, and low speed/low power </a:t>
            </a:r>
          </a:p>
          <a:p>
            <a:pPr lvl="1"/>
            <a:r>
              <a:rPr lang="en-US" dirty="0"/>
              <a:t>Radiation hardness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838E5-5ABB-879E-7B46-3A9AF8CF1794}"/>
              </a:ext>
            </a:extLst>
          </p:cNvPr>
          <p:cNvSpPr txBox="1"/>
          <p:nvPr/>
        </p:nvSpPr>
        <p:spPr>
          <a:xfrm>
            <a:off x="2974428" y="6231265"/>
            <a:ext cx="8778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Need $$$ and possibly/probably a collaboration structure</a:t>
            </a:r>
          </a:p>
        </p:txBody>
      </p:sp>
    </p:spTree>
    <p:extLst>
      <p:ext uri="{BB962C8B-B14F-4D97-AF65-F5344CB8AC3E}">
        <p14:creationId xmlns:p14="http://schemas.microsoft.com/office/powerpoint/2010/main" val="1240638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11720</TotalTime>
  <Words>466</Words>
  <Application>Microsoft Macintosh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Aim of the workshop</vt:lpstr>
      <vt:lpstr>3D integrated digital technology</vt:lpstr>
      <vt:lpstr>4Dimension Digital Detector, 4D3 concept </vt:lpstr>
      <vt:lpstr>Other configurations</vt:lpstr>
      <vt:lpstr>Electronics + information management</vt:lpstr>
      <vt:lpstr>Making this happen… 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Fabrice Retiere</dc:creator>
  <cp:lastModifiedBy>Fabrice Retiere</cp:lastModifiedBy>
  <cp:revision>6</cp:revision>
  <dcterms:created xsi:type="dcterms:W3CDTF">2021-09-16T23:09:19Z</dcterms:created>
  <dcterms:modified xsi:type="dcterms:W3CDTF">2022-06-08T21:36:25Z</dcterms:modified>
</cp:coreProperties>
</file>