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22"/>
  </p:notesMasterIdLst>
  <p:sldIdLst>
    <p:sldId id="258" r:id="rId2"/>
    <p:sldId id="259" r:id="rId3"/>
    <p:sldId id="260" r:id="rId4"/>
    <p:sldId id="280" r:id="rId5"/>
    <p:sldId id="262" r:id="rId6"/>
    <p:sldId id="263" r:id="rId7"/>
    <p:sldId id="275" r:id="rId8"/>
    <p:sldId id="265" r:id="rId9"/>
    <p:sldId id="277" r:id="rId10"/>
    <p:sldId id="278" r:id="rId11"/>
    <p:sldId id="268" r:id="rId12"/>
    <p:sldId id="267" r:id="rId13"/>
    <p:sldId id="271" r:id="rId14"/>
    <p:sldId id="269" r:id="rId15"/>
    <p:sldId id="272" r:id="rId16"/>
    <p:sldId id="273" r:id="rId17"/>
    <p:sldId id="279" r:id="rId18"/>
    <p:sldId id="266" r:id="rId19"/>
    <p:sldId id="276" r:id="rId20"/>
    <p:sldId id="270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C294933-D408-9B5A-53EB-B134D8C9CFF4}" name="MARTIN Juliette" initials="MJ" userId="S::s1750765@ed.ac.uk::33b8b903-7d63-4405-bc13-61175b60f44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B0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86"/>
    <p:restoredTop sz="95840"/>
  </p:normalViewPr>
  <p:slideViewPr>
    <p:cSldViewPr snapToGrid="0" snapToObjects="1">
      <p:cViewPr>
        <p:scale>
          <a:sx n="101" d="100"/>
          <a:sy n="101" d="100"/>
        </p:scale>
        <p:origin x="108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6E0B6-F154-904F-AAAE-945D91DFA735}" type="datetimeFigureOut">
              <a:rPr lang="en-CA" smtClean="0"/>
              <a:t>2022-06-07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7EAAE-558D-ED42-8B4F-0C34323E773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203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550 nm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longpass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filter </a:t>
            </a:r>
            <a:endParaRPr lang="en-GB" dirty="0"/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 inserted along the IX83 light path to cut any 2nd-order spectrometer features from wavelengths below 550 nm (this combination is hereafter called NIR Spectroscopy mode) </a:t>
            </a:r>
            <a:endParaRPr lang="en-GB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17EAAE-558D-ED42-8B4F-0C34323E7732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5360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17EAAE-558D-ED42-8B4F-0C34323E7732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31930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2022-06-07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juliettem@triumph.ca" TargetMode="Externa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96AC329F-C4A2-D642-B9C3-9741CE5DB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43" y="5473700"/>
            <a:ext cx="800100" cy="1384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7EC211-9537-DA4B-8E65-46FDF03B9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9624275" cy="2082023"/>
          </a:xfrm>
        </p:spPr>
        <p:txBody>
          <a:bodyPr>
            <a:normAutofit/>
          </a:bodyPr>
          <a:lstStyle/>
          <a:p>
            <a:r>
              <a:rPr lang="en-CA" dirty="0"/>
              <a:t>Characterization of Laser-Driven Photon Emission in Silicon Photomultipliers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300871-AA7C-844D-AFA4-13DE98E8E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1743" y="4114799"/>
            <a:ext cx="3938833" cy="1245871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Juliette M.J. Martin</a:t>
            </a:r>
          </a:p>
          <a:p>
            <a:r>
              <a:rPr lang="en-CA" dirty="0"/>
              <a:t>TRIUMF, The University of Edinburgh</a:t>
            </a:r>
          </a:p>
          <a:p>
            <a:r>
              <a:rPr lang="en-CA" dirty="0"/>
              <a:t>CAP Congress</a:t>
            </a:r>
          </a:p>
          <a:p>
            <a:r>
              <a:rPr lang="en-CA" dirty="0"/>
              <a:t>June 8th,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66DA4F-4BA9-C641-95B9-B8647E80CE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8710" y="68580"/>
            <a:ext cx="2078990" cy="57004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32251E1-1D6A-524D-B902-849DE5B7DC5C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04E53B-7C2C-B544-AD7F-7C1D50C94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1900" y="5224318"/>
            <a:ext cx="800100" cy="1384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E24E0C-E7C3-4542-B9F1-18A18E4A9C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30257" y="4974936"/>
            <a:ext cx="609600" cy="14732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6B3B441-B394-904A-BF86-0A47E63A5345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056729-86F9-1446-AA6C-2D2F884A891A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0CC51E-4834-774B-8B0F-FBD95940D518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F41D38-8A8B-B64A-9BD0-C42560C79C42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3765146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Laser beam positioning: FBK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E13B94-1E7D-D549-8196-F5C0F83E3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459" y="1907107"/>
            <a:ext cx="6027800" cy="359314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933C854-5217-4A47-B3E3-075D446352E8}"/>
              </a:ext>
            </a:extLst>
          </p:cNvPr>
          <p:cNvSpPr txBox="1">
            <a:spLocks/>
          </p:cNvSpPr>
          <p:nvPr/>
        </p:nvSpPr>
        <p:spPr>
          <a:xfrm>
            <a:off x="681471" y="2087216"/>
            <a:ext cx="4872181" cy="42695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Laser: 444nm wavelength</a:t>
            </a:r>
          </a:p>
          <a:p>
            <a:r>
              <a:rPr lang="en-CA" dirty="0"/>
              <a:t>Centre beam on SPAD</a:t>
            </a:r>
          </a:p>
          <a:p>
            <a:r>
              <a:rPr lang="en-CA" dirty="0"/>
              <a:t>Close slit over </a:t>
            </a:r>
            <a:r>
              <a:rPr lang="en-CA" dirty="0" err="1"/>
              <a:t>SiPM</a:t>
            </a:r>
            <a:r>
              <a:rPr lang="en-CA" dirty="0"/>
              <a:t> for spectra</a:t>
            </a:r>
          </a:p>
          <a:p>
            <a:r>
              <a:rPr lang="en-CA" dirty="0"/>
              <a:t>Open for emission maps.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40DE16-36BD-444C-B242-E245DB9741FA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F778E1-6640-D942-BEB0-09936550BC4E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3973AE-1E28-9642-BDDE-C030940240B2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72B7C3-B2E1-CC49-9463-79537DA9E157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2627D3-AABF-9C4C-B910-749BC0424F6D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3988945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443B521-5EC3-2549-AC98-F97270B710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26" y="3720363"/>
            <a:ext cx="6449827" cy="26761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Emission Microscopy Images: FBK</a:t>
            </a: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7FCFCBB5-75E5-BF4E-9EE6-2E0469035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26" y="1664267"/>
            <a:ext cx="6731707" cy="249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CF3A5BD-B401-E54B-AEF2-B07A21EF3A2E}"/>
              </a:ext>
            </a:extLst>
          </p:cNvPr>
          <p:cNvSpPr txBox="1">
            <a:spLocks/>
          </p:cNvSpPr>
          <p:nvPr/>
        </p:nvSpPr>
        <p:spPr>
          <a:xfrm>
            <a:off x="7525643" y="2419726"/>
            <a:ext cx="4872181" cy="42695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Polysilicon trenches in FBK – less photon absorbance</a:t>
            </a:r>
          </a:p>
          <a:p>
            <a:r>
              <a:rPr lang="en-CA" dirty="0"/>
              <a:t>Reflection</a:t>
            </a:r>
          </a:p>
          <a:p>
            <a:r>
              <a:rPr lang="en-CA" dirty="0"/>
              <a:t>“Light guiding” effect observed</a:t>
            </a:r>
          </a:p>
          <a:p>
            <a:endParaRPr lang="en-CA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354433-4DBC-2442-A576-6457928A5BD3}"/>
              </a:ext>
            </a:extLst>
          </p:cNvPr>
          <p:cNvSpPr txBox="1"/>
          <p:nvPr/>
        </p:nvSpPr>
        <p:spPr>
          <a:xfrm rot="16200000">
            <a:off x="5369624" y="1768825"/>
            <a:ext cx="2951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Calibri Light" panose="020F0302020204030204" pitchFamily="34" charset="0"/>
                <a:cs typeface="Calibri Light" panose="020F0302020204030204" pitchFamily="34" charset="0"/>
              </a:rPr>
              <a:t>ADC counts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D5CB364-9B84-1942-AF16-22927A097180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2CA8D1-187D-8242-8D88-BA5513FC332C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86DB69-7B32-9D45-9C4F-F06353288691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52C9FB-DA7A-C54A-AC9C-C6B315D26076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D3C92C-1191-7747-B3F8-6A168A2685C4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3135387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7F9962-512F-FD44-B6BE-552B701D8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98" y="3455796"/>
            <a:ext cx="5598495" cy="24225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Emission Microscopy Images: HPK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CCEEAB4-B323-4B45-A2C5-C6496C523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268" y="1846677"/>
            <a:ext cx="5928261" cy="208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60847D3-CAC2-D44F-A07C-AC66D41B6E11}"/>
              </a:ext>
            </a:extLst>
          </p:cNvPr>
          <p:cNvSpPr txBox="1">
            <a:spLocks/>
          </p:cNvSpPr>
          <p:nvPr/>
        </p:nvSpPr>
        <p:spPr>
          <a:xfrm>
            <a:off x="681471" y="2087217"/>
            <a:ext cx="3476191" cy="4216602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HPK has tungsten trench</a:t>
            </a:r>
          </a:p>
          <a:p>
            <a:r>
              <a:rPr lang="en-CA" dirty="0"/>
              <a:t>Photon absorption</a:t>
            </a:r>
          </a:p>
          <a:p>
            <a:r>
              <a:rPr lang="en-CA" dirty="0"/>
              <a:t>No distinct ‘cross’ pattern</a:t>
            </a:r>
          </a:p>
          <a:p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9C07C6-ACC8-1849-8ED0-8C612F5D895F}"/>
              </a:ext>
            </a:extLst>
          </p:cNvPr>
          <p:cNvSpPr txBox="1"/>
          <p:nvPr/>
        </p:nvSpPr>
        <p:spPr>
          <a:xfrm rot="16200000">
            <a:off x="10121236" y="1611457"/>
            <a:ext cx="29510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ADC counts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5880B9-3B17-294E-B8A8-04AAB0B575D7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80EB2B-6EF6-6E41-A158-256D6FF1C96B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711DE3-27F9-CE4C-8CEF-93A5CF9492C6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7330FF-51E2-2841-BEE3-0073E582C44D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D2CB88-32D4-6348-A2D2-32137F732973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3057154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31767-1E1E-5B4D-A0B6-0A69F3A8E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Spectra: FBK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D9D70A4-8394-DC4E-B8C9-196638A9F97D}"/>
              </a:ext>
            </a:extLst>
          </p:cNvPr>
          <p:cNvGrpSpPr/>
          <p:nvPr/>
        </p:nvGrpSpPr>
        <p:grpSpPr>
          <a:xfrm>
            <a:off x="526473" y="1634002"/>
            <a:ext cx="5990904" cy="4244311"/>
            <a:chOff x="5303147" y="1380634"/>
            <a:chExt cx="6423539" cy="4798493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E1AAEC72-BBB1-D04D-9C0E-13F8631763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03147" y="1380634"/>
              <a:ext cx="6423539" cy="4798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BF35575-351F-7144-9B54-5012F6C5DDB3}"/>
                </a:ext>
              </a:extLst>
            </p:cNvPr>
            <p:cNvSpPr/>
            <p:nvPr/>
          </p:nvSpPr>
          <p:spPr>
            <a:xfrm rot="19866121">
              <a:off x="6143087" y="3272134"/>
              <a:ext cx="486575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5400" b="0" cap="none" spc="0" dirty="0">
                  <a:ln w="0"/>
                  <a:solidFill>
                    <a:schemeClr val="tx1">
                      <a:alpha val="13289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PRELIMINARY</a:t>
              </a:r>
            </a:p>
          </p:txBody>
        </p:sp>
      </p:grp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D8A5F57-527C-A349-B2BA-9D44D43CF942}"/>
              </a:ext>
            </a:extLst>
          </p:cNvPr>
          <p:cNvSpPr txBox="1">
            <a:spLocks/>
          </p:cNvSpPr>
          <p:nvPr/>
        </p:nvSpPr>
        <p:spPr>
          <a:xfrm>
            <a:off x="6631251" y="1990234"/>
            <a:ext cx="4872181" cy="4269599"/>
          </a:xfrm>
          <a:prstGeom prst="rect">
            <a:avLst/>
          </a:prstGeom>
        </p:spPr>
        <p:txBody>
          <a:bodyPr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Raw spectrum</a:t>
            </a:r>
          </a:p>
          <a:p>
            <a:r>
              <a:rPr lang="en-CA" dirty="0"/>
              <a:t>Uncorrected for system efficiency </a:t>
            </a:r>
          </a:p>
          <a:p>
            <a:r>
              <a:rPr lang="en-CA" dirty="0"/>
              <a:t>Rudimentary cosmic removal</a:t>
            </a:r>
          </a:p>
          <a:p>
            <a:r>
              <a:rPr lang="en-CA" dirty="0"/>
              <a:t>550nm </a:t>
            </a:r>
            <a:r>
              <a:rPr lang="en-CA" dirty="0" err="1"/>
              <a:t>longpass</a:t>
            </a:r>
            <a:r>
              <a:rPr lang="en-CA" dirty="0"/>
              <a:t> filter</a:t>
            </a:r>
          </a:p>
          <a:p>
            <a:r>
              <a:rPr lang="en-CA" dirty="0"/>
              <a:t>Evidence of thin-film interference due to SiO</a:t>
            </a:r>
            <a:r>
              <a:rPr lang="en-CA" baseline="-25000" dirty="0"/>
              <a:t>2</a:t>
            </a:r>
            <a:r>
              <a:rPr lang="en-CA" dirty="0"/>
              <a:t> coating.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D27D48B-7831-524F-AE7F-EB7DCA0D797E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809E58-D690-FB44-96F9-4879C81A5DA4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9F92FF-9290-9542-9FC0-DB289B30BDF0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B3C128-EC2F-EE4B-A8D3-BB35E25AC3B0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A135CD-8876-6D45-BE72-39D57F346BDD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2988900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31767-1E1E-5B4D-A0B6-0A69F3A8E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Spectra: HPK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A5A1A2F-F387-AB43-AC98-5D00C3CA9A83}"/>
              </a:ext>
            </a:extLst>
          </p:cNvPr>
          <p:cNvGrpSpPr/>
          <p:nvPr/>
        </p:nvGrpSpPr>
        <p:grpSpPr>
          <a:xfrm>
            <a:off x="6414654" y="1810125"/>
            <a:ext cx="5280385" cy="3870239"/>
            <a:chOff x="2796814" y="1630016"/>
            <a:chExt cx="6598371" cy="4929949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0D2744B6-2611-7C46-8AFC-D82507D28B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6814" y="1630016"/>
              <a:ext cx="6598371" cy="4929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9CEA42FD-6E61-C24A-8534-2FD7921D8B9E}"/>
                </a:ext>
              </a:extLst>
            </p:cNvPr>
            <p:cNvSpPr/>
            <p:nvPr/>
          </p:nvSpPr>
          <p:spPr>
            <a:xfrm rot="19866121">
              <a:off x="3787814" y="3521516"/>
              <a:ext cx="486575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sz="5400" b="0" cap="none" spc="0" dirty="0">
                  <a:ln w="0"/>
                  <a:solidFill>
                    <a:schemeClr val="tx1">
                      <a:alpha val="13289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PRELIMINARY</a:t>
              </a:r>
            </a:p>
          </p:txBody>
        </p:sp>
      </p:grp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06232C4-FEFD-0449-AB33-4F288532AA29}"/>
              </a:ext>
            </a:extLst>
          </p:cNvPr>
          <p:cNvSpPr txBox="1">
            <a:spLocks/>
          </p:cNvSpPr>
          <p:nvPr/>
        </p:nvSpPr>
        <p:spPr>
          <a:xfrm>
            <a:off x="881709" y="1978359"/>
            <a:ext cx="4872181" cy="4269599"/>
          </a:xfrm>
          <a:prstGeom prst="rect">
            <a:avLst/>
          </a:prstGeom>
        </p:spPr>
        <p:txBody>
          <a:bodyPr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B0F0"/>
              </a:buClr>
              <a:buFont typeface="Wingdings" pitchFamily="2" charset="2"/>
              <a:buChar char="§"/>
              <a:defRPr sz="3200" b="0" i="0" kern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Raw spectrum</a:t>
            </a:r>
          </a:p>
          <a:p>
            <a:r>
              <a:rPr lang="en-CA" dirty="0"/>
              <a:t>Uncorrected for system efficiency </a:t>
            </a:r>
          </a:p>
          <a:p>
            <a:r>
              <a:rPr lang="en-CA" dirty="0"/>
              <a:t>Rudimentary cosmic removal</a:t>
            </a:r>
          </a:p>
          <a:p>
            <a:r>
              <a:rPr lang="en-CA" dirty="0"/>
              <a:t>550nm </a:t>
            </a:r>
            <a:r>
              <a:rPr lang="en-CA" dirty="0" err="1"/>
              <a:t>longpass</a:t>
            </a:r>
            <a:r>
              <a:rPr lang="en-CA" dirty="0"/>
              <a:t> filter</a:t>
            </a:r>
          </a:p>
          <a:p>
            <a:r>
              <a:rPr lang="en-CA" dirty="0"/>
              <a:t>Fewer oscillation than FBK – thinner coating.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FE93BC-B56C-664D-A231-9DA3C16047B2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DDEDE6-2964-714D-8923-167F06E0DFBB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D115B3-DF24-CE45-8FB5-DDE5F8664241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BABA46-58F5-0E4D-BA91-F2CE08EB56E5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041446-9BEE-3F49-BF69-8D2604A9FEB8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2797311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31767-1E1E-5B4D-A0B6-0A69F3A8E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D571B-E492-5442-97A8-257E36A33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CA" dirty="0"/>
              <a:t>Stimulated two </a:t>
            </a:r>
            <a:r>
              <a:rPr lang="en-CA" dirty="0" err="1"/>
              <a:t>SiPM</a:t>
            </a:r>
            <a:r>
              <a:rPr lang="en-CA" dirty="0"/>
              <a:t> with 444nm laser</a:t>
            </a:r>
          </a:p>
          <a:p>
            <a:r>
              <a:rPr lang="en-CA" dirty="0"/>
              <a:t>Obtained raw spectral distributions</a:t>
            </a:r>
          </a:p>
          <a:p>
            <a:r>
              <a:rPr lang="en-CA" dirty="0"/>
              <a:t>Emission maps reflect differences in structure between SiPMs</a:t>
            </a:r>
          </a:p>
          <a:p>
            <a:endParaRPr lang="en-C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73D90F-023B-EC4B-BD55-8929ACBCB98C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152223-0B5E-8F45-A9E4-D72395FFA05C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73C7FC-9E80-E34A-B0B7-894142C6E76D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AF69B1-F9EA-C749-AB99-18A144114CB3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9C8D6D-10AA-BD43-8318-E1C707E6D5A9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2811963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31767-1E1E-5B4D-A0B6-0A69F3A8E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Ongoing and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D571B-E492-5442-97A8-257E36A33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71" y="2032777"/>
            <a:ext cx="10909515" cy="3939398"/>
          </a:xfrm>
        </p:spPr>
        <p:txBody>
          <a:bodyPr anchor="t">
            <a:normAutofit fontScale="92500" lnSpcReduction="20000"/>
          </a:bodyPr>
          <a:lstStyle/>
          <a:p>
            <a:r>
              <a:rPr lang="en-CA" dirty="0"/>
              <a:t>More effective cosmic removal</a:t>
            </a:r>
          </a:p>
          <a:p>
            <a:r>
              <a:rPr lang="en-CA" dirty="0"/>
              <a:t>Error analysis</a:t>
            </a:r>
          </a:p>
          <a:p>
            <a:r>
              <a:rPr lang="en-CA" b="1" dirty="0">
                <a:solidFill>
                  <a:srgbClr val="00B0F0"/>
                </a:solidFill>
              </a:rPr>
              <a:t>Active simulation efforts to model photon transport in </a:t>
            </a:r>
            <a:r>
              <a:rPr lang="en-CA" b="1" dirty="0" err="1">
                <a:solidFill>
                  <a:srgbClr val="00B0F0"/>
                </a:solidFill>
              </a:rPr>
              <a:t>SiPM</a:t>
            </a:r>
            <a:endParaRPr lang="en-CA" b="1" dirty="0">
              <a:solidFill>
                <a:srgbClr val="00B0F0"/>
              </a:solidFill>
            </a:endParaRPr>
          </a:p>
          <a:p>
            <a:r>
              <a:rPr lang="en-CA" dirty="0"/>
              <a:t>Correct spectra for system efficiency – intensity calibration</a:t>
            </a:r>
          </a:p>
          <a:p>
            <a:r>
              <a:rPr lang="en-CA" dirty="0"/>
              <a:t>Correct for finite numerical aperture – simulation</a:t>
            </a:r>
          </a:p>
          <a:p>
            <a:r>
              <a:rPr lang="en-CA" dirty="0"/>
              <a:t>Is the level of photon emission a problem for future experiments?</a:t>
            </a:r>
          </a:p>
          <a:p>
            <a:r>
              <a:rPr lang="en-CA" b="1" dirty="0">
                <a:solidFill>
                  <a:srgbClr val="00B0F0"/>
                </a:solidFill>
              </a:rPr>
              <a:t>Stay tuned!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Up Arrow 3">
            <a:extLst>
              <a:ext uri="{FF2B5EF4-FFF2-40B4-BE49-F238E27FC236}">
                <a16:creationId xmlns:a16="http://schemas.microsoft.com/office/drawing/2014/main" id="{7D58D7D1-5DD2-9040-999B-4D2F8AB14024}"/>
              </a:ext>
            </a:extLst>
          </p:cNvPr>
          <p:cNvSpPr/>
          <p:nvPr/>
        </p:nvSpPr>
        <p:spPr>
          <a:xfrm rot="3112852">
            <a:off x="7518399" y="1816101"/>
            <a:ext cx="342900" cy="1219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30E71C-4616-1848-8367-B2B907EF4EB2}"/>
              </a:ext>
            </a:extLst>
          </p:cNvPr>
          <p:cNvSpPr txBox="1"/>
          <p:nvPr/>
        </p:nvSpPr>
        <p:spPr>
          <a:xfrm>
            <a:off x="8434530" y="1471429"/>
            <a:ext cx="299720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D. </a:t>
            </a:r>
            <a:r>
              <a:rPr lang="en-GB" b="1" dirty="0" err="1">
                <a:solidFill>
                  <a:schemeClr val="bg1"/>
                </a:solidFill>
              </a:rPr>
              <a:t>Minchenko</a:t>
            </a:r>
            <a:r>
              <a:rPr lang="en-GB" b="1" dirty="0">
                <a:solidFill>
                  <a:schemeClr val="bg1"/>
                </a:solidFill>
              </a:rPr>
              <a:t>, 8</a:t>
            </a:r>
            <a:r>
              <a:rPr lang="en-GB" b="1" baseline="30000" dirty="0">
                <a:solidFill>
                  <a:schemeClr val="bg1"/>
                </a:solidFill>
              </a:rPr>
              <a:t>th</a:t>
            </a:r>
            <a:r>
              <a:rPr lang="en-GB" b="1" dirty="0">
                <a:solidFill>
                  <a:schemeClr val="bg1"/>
                </a:solidFill>
              </a:rPr>
              <a:t> June, 16:15 in MDCL 1110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04A6E6-C6A9-BD4B-819D-6BA36FDBBCC8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011FBC-7C2A-AE42-A3B9-A9F4D975B45C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A51336-731B-A44F-B6C4-96146C2E2DB9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A9AE33-0F92-0247-9FFE-5A6F89EC5321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BC40B8-D255-424C-9F3B-E4485192BAFF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1639091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31767-1E1E-5B4D-A0B6-0A69F3A8E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D571B-E492-5442-97A8-257E36A33E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71" y="2032777"/>
            <a:ext cx="10909515" cy="3939398"/>
          </a:xfrm>
        </p:spPr>
        <p:txBody>
          <a:bodyPr anchor="t"/>
          <a:lstStyle/>
          <a:p>
            <a:r>
              <a:rPr lang="en-CA" dirty="0"/>
              <a:t>Supervisor: F. Retière</a:t>
            </a:r>
          </a:p>
          <a:p>
            <a:r>
              <a:rPr lang="en-CA" dirty="0"/>
              <a:t>K. Raymond (SFU, TRIUMF)</a:t>
            </a:r>
          </a:p>
          <a:p>
            <a:r>
              <a:rPr lang="en-CA" dirty="0"/>
              <a:t>PHAAR group at TRIUMF</a:t>
            </a:r>
          </a:p>
          <a:p>
            <a:endParaRPr lang="en-C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56E3696-C6ED-D046-B9A3-7BD7178FFA96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350E8B-FE80-5249-AF5B-4F16A7F38B62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B93622-5A1A-8547-9003-8F9451744C62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3A3617-195D-564F-B477-5D0A4308F56F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399143-0A0A-764F-88FC-FE9D6D776825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17651065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6F58596-09DF-EF40-AEE4-8632C828E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1900" y="5384800"/>
            <a:ext cx="800100" cy="1384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06B56E-DC25-4949-9DF5-B8740F8A7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Thank you!</a:t>
            </a:r>
            <a:br>
              <a:rPr lang="en-CA" dirty="0"/>
            </a:br>
            <a:r>
              <a:rPr lang="en-CA" dirty="0"/>
              <a:t>Merci!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9DF798-C10F-7140-850C-790F1C5EB0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>
                <a:hlinkClick r:id="rId3"/>
              </a:rPr>
              <a:t>juliettem@triumf.ca</a:t>
            </a:r>
            <a:r>
              <a:rPr lang="en-CA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22260B-24A9-D144-B80E-FD61847570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Contact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EB9329-A496-3742-B855-C4BF18F7C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8710" y="68580"/>
            <a:ext cx="2078990" cy="5700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9CA444B-E3BF-1E4D-8AEC-9265CB601EB1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DD8A46-94F4-3842-B9D8-57536C4B0313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B86E1F-6A6E-4F41-9E42-5FFF8819DC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1900" y="5224318"/>
            <a:ext cx="800100" cy="1384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DD88C8-B635-9044-9647-55069D5FDC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30257" y="4974936"/>
            <a:ext cx="609600" cy="1473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47FA054-C0DD-374A-B162-AD13FEB8BC6E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808AC5-A655-8240-BB55-C41509B53608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43B53F-B173-4347-AB4A-0C0496435D75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9758478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31767-1E1E-5B4D-A0B6-0A69F3A8E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086" y="3103835"/>
            <a:ext cx="8953827" cy="650329"/>
          </a:xfrm>
        </p:spPr>
        <p:txBody>
          <a:bodyPr>
            <a:normAutofit/>
          </a:bodyPr>
          <a:lstStyle/>
          <a:p>
            <a:pPr algn="ctr"/>
            <a:r>
              <a:rPr lang="en-CA" sz="4000" dirty="0"/>
              <a:t>Backup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D772292-3DA5-7043-B770-7F8FFE53FD63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502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F6BBE-96AC-FC47-895C-2FFFAAABB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CA" dirty="0"/>
              <a:t>The Silicon Photomultiplier</a:t>
            </a:r>
          </a:p>
          <a:p>
            <a:r>
              <a:rPr lang="en-CA" dirty="0"/>
              <a:t>Cross-Talk</a:t>
            </a:r>
          </a:p>
          <a:p>
            <a:r>
              <a:rPr lang="en-CA" dirty="0"/>
              <a:t>Optical cross-talk studies at TRIUMF</a:t>
            </a:r>
          </a:p>
          <a:p>
            <a:r>
              <a:rPr lang="en-CA" dirty="0"/>
              <a:t>Results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4D1846-D0F2-2544-AF3A-0A867115A923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FD9B8B-2E5A-7D4B-85A4-1109A877BB42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DBEE64-E547-2646-98D2-1D5C6D4C4FD4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D628A4-85A8-DA4F-A92D-8F7EC83D5053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15302649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37432-EA20-4544-8A75-DAB299A28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Efficiency curve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B14D9A-20B4-1744-A1F0-45B43C5BA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72" y="2032777"/>
            <a:ext cx="4463184" cy="3939398"/>
          </a:xfrm>
        </p:spPr>
        <p:txBody>
          <a:bodyPr anchor="t">
            <a:normAutofit fontScale="85000" lnSpcReduction="10000"/>
          </a:bodyPr>
          <a:lstStyle/>
          <a:p>
            <a:r>
              <a:rPr lang="en-CA" dirty="0"/>
              <a:t>Calibrate spectrometer using PI </a:t>
            </a:r>
            <a:r>
              <a:rPr lang="en-CA" dirty="0" err="1"/>
              <a:t>IntelliCal</a:t>
            </a:r>
            <a:r>
              <a:rPr lang="en-CA" dirty="0"/>
              <a:t> ® source.</a:t>
            </a:r>
          </a:p>
          <a:p>
            <a:r>
              <a:rPr lang="en-CA" dirty="0"/>
              <a:t>Wavelength and intensity calibrations computed.</a:t>
            </a:r>
          </a:p>
          <a:p>
            <a:r>
              <a:rPr lang="en-CA" dirty="0"/>
              <a:t>Spectra produced treated with efficiency curve</a:t>
            </a:r>
          </a:p>
          <a:p>
            <a:r>
              <a:rPr lang="en-CA" dirty="0"/>
              <a:t>Rudimentary error analysis, potential wavelength miscalibration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FD9975-C4FA-6841-A5BF-1133BA729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786" y="1439663"/>
            <a:ext cx="5889928" cy="443865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44C537A-1CFE-CD49-944F-BEAE5DC6DE2F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9104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9030AF2-F3AC-A341-8DF1-244990462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455" y="3123173"/>
            <a:ext cx="3757402" cy="31445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979687"/>
            <a:ext cx="10028439" cy="650329"/>
          </a:xfrm>
        </p:spPr>
        <p:txBody>
          <a:bodyPr>
            <a:normAutofit fontScale="90000"/>
          </a:bodyPr>
          <a:lstStyle/>
          <a:p>
            <a:r>
              <a:rPr lang="en-CA" sz="4000" dirty="0"/>
              <a:t>What is a Silicon Photomultiplier (</a:t>
            </a:r>
            <a:r>
              <a:rPr lang="en-CA" sz="4000" dirty="0" err="1"/>
              <a:t>SiPM</a:t>
            </a:r>
            <a:r>
              <a:rPr lang="en-CA" sz="4000" dirty="0"/>
              <a:t>)?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2F6BBE-96AC-FC47-895C-2FFFAAABB6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1471" y="2032777"/>
                <a:ext cx="5032983" cy="3939398"/>
              </a:xfrm>
            </p:spPr>
            <p:txBody>
              <a:bodyPr anchor="t">
                <a:normAutofit fontScale="55000" lnSpcReduction="2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CA" b="1" dirty="0">
                    <a:solidFill>
                      <a:srgbClr val="00B0F0"/>
                    </a:solidFill>
                  </a:rPr>
                  <a:t>Solid-state</a:t>
                </a:r>
                <a:r>
                  <a:rPr lang="en-CA" dirty="0"/>
                  <a:t> detector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CA" dirty="0"/>
                  <a:t>PMT alternative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CA" b="1" dirty="0">
                    <a:solidFill>
                      <a:srgbClr val="00B0F0"/>
                    </a:solidFill>
                  </a:rPr>
                  <a:t>Single photon </a:t>
                </a:r>
                <a:r>
                  <a:rPr lang="en-CA" dirty="0"/>
                  <a:t>resolution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CA" dirty="0"/>
                  <a:t>Good photon detection efficiency</a:t>
                </a:r>
              </a:p>
              <a:p>
                <a:pPr>
                  <a:lnSpc>
                    <a:spcPct val="150000"/>
                  </a:lnSpc>
                </a:pPr>
                <a:r>
                  <a:rPr lang="en-CA" dirty="0"/>
                  <a:t>Basic unit: single photon avalanche diode (</a:t>
                </a:r>
                <a:r>
                  <a:rPr lang="en-CA" b="1" dirty="0">
                    <a:solidFill>
                      <a:srgbClr val="00B0F0"/>
                    </a:solidFill>
                  </a:rPr>
                  <a:t>SPAD</a:t>
                </a:r>
                <a:r>
                  <a:rPr lang="en-CA" dirty="0"/>
                  <a:t>)</a:t>
                </a:r>
              </a:p>
              <a:p>
                <a:pPr>
                  <a:lnSpc>
                    <a:spcPct val="150000"/>
                  </a:lnSpc>
                </a:pPr>
                <a:r>
                  <a:rPr lang="en-CA" dirty="0"/>
                  <a:t>p-n junction biased </a:t>
                </a:r>
                <a:r>
                  <a:rPr lang="en-CA" b="1" dirty="0">
                    <a:solidFill>
                      <a:srgbClr val="00B0F0"/>
                    </a:solidFill>
                  </a:rPr>
                  <a:t>above breakdown</a:t>
                </a:r>
              </a:p>
              <a:p>
                <a:pPr lvl="1">
                  <a:lnSpc>
                    <a:spcPct val="150000"/>
                  </a:lnSpc>
                </a:pPr>
                <a:r>
                  <a:rPr lang="en-CA" b="1" dirty="0">
                    <a:solidFill>
                      <a:srgbClr val="00B0F0"/>
                    </a:solidFill>
                  </a:rPr>
                  <a:t>Overvoltage</a:t>
                </a:r>
                <a:r>
                  <a:rPr lang="en-CA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𝑜𝑣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−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𝑏𝑑</m:t>
                        </m:r>
                      </m:sub>
                    </m:sSub>
                  </m:oMath>
                </a14:m>
                <a:endParaRPr lang="en-CA" b="1" dirty="0"/>
              </a:p>
              <a:p>
                <a:pPr lvl="1">
                  <a:lnSpc>
                    <a:spcPct val="150000"/>
                  </a:lnSpc>
                </a:pPr>
                <a:r>
                  <a:rPr lang="en-CA" b="1" dirty="0">
                    <a:solidFill>
                      <a:srgbClr val="00B0F0"/>
                    </a:solidFill>
                  </a:rPr>
                  <a:t>Avalanche process</a:t>
                </a:r>
                <a:r>
                  <a:rPr lang="en-CA" dirty="0"/>
                  <a:t>: gain is 10</a:t>
                </a:r>
                <a:r>
                  <a:rPr lang="en-CA" baseline="30000" dirty="0"/>
                  <a:t>5</a:t>
                </a:r>
                <a:r>
                  <a:rPr lang="en-CA" dirty="0"/>
                  <a:t>-10</a:t>
                </a:r>
                <a:r>
                  <a:rPr lang="en-CA" baseline="30000" dirty="0"/>
                  <a:t>7</a:t>
                </a:r>
                <a:endParaRPr lang="en-CA" b="1" dirty="0">
                  <a:solidFill>
                    <a:srgbClr val="00B0F0"/>
                  </a:solidFill>
                </a:endParaRPr>
              </a:p>
              <a:p>
                <a:endParaRPr lang="en-CA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2F6BBE-96AC-FC47-895C-2FFFAAABB6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1471" y="2032777"/>
                <a:ext cx="5032983" cy="3939398"/>
              </a:xfrm>
              <a:blipFill>
                <a:blip r:embed="rId3"/>
                <a:stretch>
                  <a:fillRect l="-7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FC7C7FBE-88F1-0940-9090-10DB21390FC3}"/>
              </a:ext>
            </a:extLst>
          </p:cNvPr>
          <p:cNvGrpSpPr/>
          <p:nvPr/>
        </p:nvGrpSpPr>
        <p:grpSpPr>
          <a:xfrm>
            <a:off x="8894618" y="2094281"/>
            <a:ext cx="3013510" cy="1881974"/>
            <a:chOff x="7453745" y="2299855"/>
            <a:chExt cx="4170219" cy="285403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842EAC3-FCA8-DE4F-B1BC-7BDD5E5118B8}"/>
                </a:ext>
              </a:extLst>
            </p:cNvPr>
            <p:cNvSpPr/>
            <p:nvPr/>
          </p:nvSpPr>
          <p:spPr>
            <a:xfrm>
              <a:off x="7453745" y="2299855"/>
              <a:ext cx="4170219" cy="28540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34886A9-1B0C-934E-97EB-0F6B6C263A21}"/>
                </a:ext>
              </a:extLst>
            </p:cNvPr>
            <p:cNvSpPr/>
            <p:nvPr/>
          </p:nvSpPr>
          <p:spPr>
            <a:xfrm>
              <a:off x="7550727" y="2410691"/>
              <a:ext cx="1260764" cy="126076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69BD43-16DC-0645-BA75-E48A29351ABE}"/>
                </a:ext>
              </a:extLst>
            </p:cNvPr>
            <p:cNvSpPr/>
            <p:nvPr/>
          </p:nvSpPr>
          <p:spPr>
            <a:xfrm>
              <a:off x="8908473" y="2410691"/>
              <a:ext cx="1260764" cy="126076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FB6BE3E-CD91-9044-A09B-1C973CD90BBE}"/>
                </a:ext>
              </a:extLst>
            </p:cNvPr>
            <p:cNvSpPr/>
            <p:nvPr/>
          </p:nvSpPr>
          <p:spPr>
            <a:xfrm>
              <a:off x="10266219" y="2410691"/>
              <a:ext cx="1260764" cy="126076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696F419-B253-B14C-BAA4-38D623E1F7E3}"/>
                </a:ext>
              </a:extLst>
            </p:cNvPr>
            <p:cNvSpPr/>
            <p:nvPr/>
          </p:nvSpPr>
          <p:spPr>
            <a:xfrm>
              <a:off x="7550727" y="3782290"/>
              <a:ext cx="1260764" cy="126076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B037B24-1397-4B45-B46A-B27DD0BA577C}"/>
                </a:ext>
              </a:extLst>
            </p:cNvPr>
            <p:cNvSpPr/>
            <p:nvPr/>
          </p:nvSpPr>
          <p:spPr>
            <a:xfrm>
              <a:off x="8908473" y="3782290"/>
              <a:ext cx="1260764" cy="126076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2322206-20C8-D247-8EF7-AC88C38930A9}"/>
                </a:ext>
              </a:extLst>
            </p:cNvPr>
            <p:cNvSpPr/>
            <p:nvPr/>
          </p:nvSpPr>
          <p:spPr>
            <a:xfrm>
              <a:off x="10266219" y="3782289"/>
              <a:ext cx="1260764" cy="126076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6" name="Right Arrow 15">
            <a:extLst>
              <a:ext uri="{FF2B5EF4-FFF2-40B4-BE49-F238E27FC236}">
                <a16:creationId xmlns:a16="http://schemas.microsoft.com/office/drawing/2014/main" id="{D59F61AF-3C4F-E84C-98DC-8F5B62DF260D}"/>
              </a:ext>
            </a:extLst>
          </p:cNvPr>
          <p:cNvSpPr/>
          <p:nvPr/>
        </p:nvSpPr>
        <p:spPr>
          <a:xfrm rot="19787934">
            <a:off x="9604736" y="4494563"/>
            <a:ext cx="1593273" cy="4017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060AE0-D37D-E346-9196-DA63B1E6B909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108A7C-B458-5846-8486-FD6888F9E6D1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AAD48E-B846-EB41-9CA7-C597AD5E8CA1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7BC929-C2D4-9649-BE12-8461E727F0DF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2FDA5C-1953-4148-91EC-E7661E099E8F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871438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71" y="979687"/>
            <a:ext cx="10028439" cy="650329"/>
          </a:xfrm>
        </p:spPr>
        <p:txBody>
          <a:bodyPr>
            <a:normAutofit/>
          </a:bodyPr>
          <a:lstStyle/>
          <a:p>
            <a:r>
              <a:rPr lang="en-CA" sz="4000" dirty="0" err="1"/>
              <a:t>SiPM</a:t>
            </a:r>
            <a:r>
              <a:rPr lang="en-CA" sz="4000" dirty="0"/>
              <a:t> signal detection: SPAD level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962C25A-DF92-8040-93E0-5182303C8167}"/>
              </a:ext>
            </a:extLst>
          </p:cNvPr>
          <p:cNvSpPr/>
          <p:nvPr/>
        </p:nvSpPr>
        <p:spPr>
          <a:xfrm>
            <a:off x="2529106" y="2744820"/>
            <a:ext cx="7133788" cy="295345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A36FCF-3656-7B42-9381-EC7860582BC4}"/>
              </a:ext>
            </a:extLst>
          </p:cNvPr>
          <p:cNvSpPr/>
          <p:nvPr/>
        </p:nvSpPr>
        <p:spPr>
          <a:xfrm>
            <a:off x="2529106" y="2744820"/>
            <a:ext cx="7133788" cy="22302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A620DA2-C892-5645-BC22-BED369C75FDA}"/>
              </a:ext>
            </a:extLst>
          </p:cNvPr>
          <p:cNvSpPr/>
          <p:nvPr/>
        </p:nvSpPr>
        <p:spPr>
          <a:xfrm>
            <a:off x="2529106" y="2967843"/>
            <a:ext cx="7133788" cy="126961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DF6CED0-BEE5-BE47-B466-4F0EE28E0965}"/>
              </a:ext>
            </a:extLst>
          </p:cNvPr>
          <p:cNvSpPr/>
          <p:nvPr/>
        </p:nvSpPr>
        <p:spPr>
          <a:xfrm>
            <a:off x="3007111" y="3602652"/>
            <a:ext cx="3452459" cy="126961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F10E18E-94E9-B344-8016-3B709E9C87D0}"/>
              </a:ext>
            </a:extLst>
          </p:cNvPr>
          <p:cNvSpPr txBox="1"/>
          <p:nvPr/>
        </p:nvSpPr>
        <p:spPr>
          <a:xfrm>
            <a:off x="907204" y="2702443"/>
            <a:ext cx="1889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Surface coating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8DC315A-2936-414D-AA93-F7FE3ED14A30}"/>
              </a:ext>
            </a:extLst>
          </p:cNvPr>
          <p:cNvSpPr txBox="1"/>
          <p:nvPr/>
        </p:nvSpPr>
        <p:spPr>
          <a:xfrm>
            <a:off x="2661604" y="3099127"/>
            <a:ext cx="18899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Sensor</a:t>
            </a:r>
          </a:p>
        </p:txBody>
      </p:sp>
      <p:cxnSp>
        <p:nvCxnSpPr>
          <p:cNvPr id="24" name="Curved Connector 23">
            <a:extLst>
              <a:ext uri="{FF2B5EF4-FFF2-40B4-BE49-F238E27FC236}">
                <a16:creationId xmlns:a16="http://schemas.microsoft.com/office/drawing/2014/main" id="{C4B21BD2-060B-A54B-8660-7C2573ADD586}"/>
              </a:ext>
            </a:extLst>
          </p:cNvPr>
          <p:cNvCxnSpPr/>
          <p:nvPr/>
        </p:nvCxnSpPr>
        <p:spPr>
          <a:xfrm rot="16200000" flipH="1">
            <a:off x="4015369" y="2364987"/>
            <a:ext cx="1293541" cy="221166"/>
          </a:xfrm>
          <a:prstGeom prst="curved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F817871A-9EC1-A742-AFF4-708D4CD67105}"/>
              </a:ext>
            </a:extLst>
          </p:cNvPr>
          <p:cNvSpPr/>
          <p:nvPr/>
        </p:nvSpPr>
        <p:spPr>
          <a:xfrm>
            <a:off x="4755398" y="3141353"/>
            <a:ext cx="36000" cy="36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A729B9A-DCA6-494C-98E2-B9EB3140C8B3}"/>
                  </a:ext>
                </a:extLst>
              </p:cNvPr>
              <p:cNvSpPr txBox="1"/>
              <p:nvPr/>
            </p:nvSpPr>
            <p:spPr>
              <a:xfrm>
                <a:off x="4729378" y="2097707"/>
                <a:ext cx="46724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m:rPr>
                          <m:sty m:val="p"/>
                        </m:rPr>
                        <a:rPr lang="fr-FR" b="0" i="1" smtClean="0">
                          <a:latin typeface="Cambria Math" panose="02040503050406030204" pitchFamily="18" charset="0"/>
                        </a:rPr>
                        <m:t>ν</m:t>
                      </m:r>
                    </m:oMath>
                  </m:oMathPara>
                </a14:m>
                <a:endParaRPr lang="fr-FR" b="0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A729B9A-DCA6-494C-98E2-B9EB3140C8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378" y="2097707"/>
                <a:ext cx="467244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riangle 28">
            <a:extLst>
              <a:ext uri="{FF2B5EF4-FFF2-40B4-BE49-F238E27FC236}">
                <a16:creationId xmlns:a16="http://schemas.microsoft.com/office/drawing/2014/main" id="{5FAB9A56-7057-BF44-ADFB-F8A1BB319A30}"/>
              </a:ext>
            </a:extLst>
          </p:cNvPr>
          <p:cNvSpPr/>
          <p:nvPr/>
        </p:nvSpPr>
        <p:spPr>
          <a:xfrm>
            <a:off x="4480016" y="3613886"/>
            <a:ext cx="645066" cy="1258384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C7C5E8-FA98-504E-8C00-0D40477A30A5}"/>
              </a:ext>
            </a:extLst>
          </p:cNvPr>
          <p:cNvSpPr txBox="1"/>
          <p:nvPr/>
        </p:nvSpPr>
        <p:spPr>
          <a:xfrm>
            <a:off x="7178586" y="1760712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External cross-talk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CBDE7A-D6EF-5D46-B24C-201C22151B1F}"/>
              </a:ext>
            </a:extLst>
          </p:cNvPr>
          <p:cNvSpPr txBox="1"/>
          <p:nvPr/>
        </p:nvSpPr>
        <p:spPr>
          <a:xfrm>
            <a:off x="3174213" y="4407823"/>
            <a:ext cx="1179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Avalanche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E879D2-0463-9D4F-92BB-03CA0600F483}"/>
              </a:ext>
            </a:extLst>
          </p:cNvPr>
          <p:cNvSpPr/>
          <p:nvPr/>
        </p:nvSpPr>
        <p:spPr>
          <a:xfrm>
            <a:off x="6553200" y="2744819"/>
            <a:ext cx="266700" cy="10568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2729147-E566-0547-BB75-FB2DAE3372C2}"/>
              </a:ext>
            </a:extLst>
          </p:cNvPr>
          <p:cNvSpPr txBox="1"/>
          <p:nvPr/>
        </p:nvSpPr>
        <p:spPr>
          <a:xfrm rot="16200000">
            <a:off x="6062813" y="2913389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bg1"/>
                </a:solidFill>
              </a:rPr>
              <a:t>Trench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A5392FC-77C3-924D-A9E2-7D9AC9AD51C5}"/>
              </a:ext>
            </a:extLst>
          </p:cNvPr>
          <p:cNvSpPr/>
          <p:nvPr/>
        </p:nvSpPr>
        <p:spPr>
          <a:xfrm>
            <a:off x="8144835" y="3245983"/>
            <a:ext cx="36000" cy="36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2DD2AB9F-4BE2-A448-9B9B-F21725EBCEA7}"/>
              </a:ext>
            </a:extLst>
          </p:cNvPr>
          <p:cNvSpPr/>
          <p:nvPr/>
        </p:nvSpPr>
        <p:spPr>
          <a:xfrm>
            <a:off x="7488716" y="3602651"/>
            <a:ext cx="2378831" cy="1269619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7385B0-5CB2-1841-A329-9B53CB769731}"/>
              </a:ext>
            </a:extLst>
          </p:cNvPr>
          <p:cNvSpPr/>
          <p:nvPr/>
        </p:nvSpPr>
        <p:spPr>
          <a:xfrm>
            <a:off x="9677884" y="3602650"/>
            <a:ext cx="1249945" cy="1269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886500CD-A1D0-3B4D-9BA9-56FA295C26A7}"/>
              </a:ext>
            </a:extLst>
          </p:cNvPr>
          <p:cNvSpPr/>
          <p:nvPr/>
        </p:nvSpPr>
        <p:spPr>
          <a:xfrm>
            <a:off x="7915932" y="3583697"/>
            <a:ext cx="645066" cy="1258384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D2A163F-5D8E-4142-83CC-78A056E09D7B}"/>
              </a:ext>
            </a:extLst>
          </p:cNvPr>
          <p:cNvSpPr txBox="1"/>
          <p:nvPr/>
        </p:nvSpPr>
        <p:spPr>
          <a:xfrm>
            <a:off x="9736100" y="3992325"/>
            <a:ext cx="11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Secondary avalanche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06F83FE-1F5E-8745-8744-6CBF17856990}"/>
              </a:ext>
            </a:extLst>
          </p:cNvPr>
          <p:cNvCxnSpPr>
            <a:cxnSpLocks/>
          </p:cNvCxnSpPr>
          <p:nvPr/>
        </p:nvCxnSpPr>
        <p:spPr>
          <a:xfrm flipV="1">
            <a:off x="4973352" y="2064014"/>
            <a:ext cx="2093568" cy="2266563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60B546B-7D3A-5D41-8959-74DE7959FA1F}"/>
              </a:ext>
            </a:extLst>
          </p:cNvPr>
          <p:cNvSpPr txBox="1"/>
          <p:nvPr/>
        </p:nvSpPr>
        <p:spPr>
          <a:xfrm>
            <a:off x="9738445" y="2989596"/>
            <a:ext cx="1179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Internal cross-talk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F0D3536-44BF-0549-A16B-BA213E93EF3E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0AAD5AF-72F8-7B45-9538-A51089A3B2EC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48651E5-D5F0-7E45-B8F6-AA15D0ACEAD7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9F3749-EBCF-4B46-9AED-3B20DC4BAD54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8596A39-FEFC-AC43-B3BD-10ED854E5B6E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0C0BEC2-6F6F-2F4E-BF17-89D889855E63}"/>
              </a:ext>
            </a:extLst>
          </p:cNvPr>
          <p:cNvCxnSpPr>
            <a:cxnSpLocks/>
          </p:cNvCxnSpPr>
          <p:nvPr/>
        </p:nvCxnSpPr>
        <p:spPr>
          <a:xfrm flipV="1">
            <a:off x="5100071" y="3255348"/>
            <a:ext cx="3044764" cy="1473342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03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69 0.00764 L 0.00169 0.00764 C 0.00078 0.0118 0.00013 0.01643 -0.00105 0.0206 C -0.00144 0.02199 -0.00287 0.02222 -0.00287 0.02384 C -0.00287 0.02523 -0.00183 0.02639 -0.00105 0.02708 C 0.00065 0.02847 0.00442 0.03032 0.00442 0.03032 C 0.00534 0.03148 0.0069 0.03171 0.00716 0.03356 C 0.0082 0.04004 0.00612 0.04259 0.00351 0.04491 C 0.0026 0.0456 0.00169 0.04606 0.00078 0.04653 C 0.00039 0.04815 -0.00013 0.04977 -0.00013 0.05139 C -0.00013 0.05555 0.00117 0.05694 0.0026 0.05949 C 0.00351 0.06412 0.00416 0.06458 0.0026 0.06921 C 0.00221 0.0706 0.00078 0.07268 0.00078 0.07268 L 0.00078 0.07268 L 0.0026 0.07083 " pathEditMode="relative" ptsTypes="AAAAAAAAAAAAAAA">
                                      <p:cBhvr>
                                        <p:cTn id="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4.07407E-6 L -1.25E-6 0.00023 C 0.00195 0.00023 0.00391 0.00023 0.00586 0.00069 C 0.00638 0.00092 0.00729 0.00069 0.00742 0.00185 C 0.00768 0.00277 0.00729 0.00416 0.00677 0.00555 C 0.00638 0.0074 0.00573 0.00949 0.00482 0.01111 C 0.00378 0.01319 0.003 0.01412 0.00235 0.01666 C 0.00221 0.01782 0.00208 0.01851 0.00195 0.01967 C 0.00274 0.02222 0.00274 0.02314 0.00443 0.02453 C 0.00534 0.02523 0.00742 0.02638 0.00742 0.02662 C 0.00886 0.03009 0.00964 0.03148 0.00794 0.0375 C 0.00729 0.03958 0.00482 0.03912 0.00482 0.04143 L 0.00482 0.05 L 0.00482 0.05046 L 0.00482 0.05 " pathEditMode="relative" rAng="0" ptsTypes="AAAAAAAAAAAAAAA">
                                      <p:cBhvr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3" y="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/>
      <p:bldP spid="29" grpId="0" animBg="1"/>
      <p:bldP spid="18" grpId="0"/>
      <p:bldP spid="23" grpId="1" animBg="1"/>
      <p:bldP spid="23" grpId="2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Cross-Talk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F6BBE-96AC-FC47-895C-2FFFAAABB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CA" dirty="0"/>
              <a:t>Secondary photon by-product of avalanche mechanism</a:t>
            </a:r>
          </a:p>
          <a:p>
            <a:r>
              <a:rPr lang="en-CA" b="1" dirty="0">
                <a:solidFill>
                  <a:srgbClr val="00B0F0"/>
                </a:solidFill>
              </a:rPr>
              <a:t>Systematic effect </a:t>
            </a:r>
            <a:r>
              <a:rPr lang="en-CA" dirty="0"/>
              <a:t>on detector background</a:t>
            </a:r>
          </a:p>
          <a:p>
            <a:r>
              <a:rPr lang="en-CA" dirty="0"/>
              <a:t>Must be quantified for use in rare-event searches (e.g. </a:t>
            </a:r>
            <a:r>
              <a:rPr lang="en-CA" dirty="0" err="1"/>
              <a:t>nEXO</a:t>
            </a:r>
            <a:r>
              <a:rPr lang="en-CA" dirty="0"/>
              <a:t>)</a:t>
            </a:r>
          </a:p>
          <a:p>
            <a:r>
              <a:rPr lang="en-CA" dirty="0"/>
              <a:t>Is photon emission significant?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EA9CC5-5493-DE42-9B34-AA61ABDE88DA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34A9FB-F8FC-C241-9EE3-40FF3BCC292A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286500-339C-5548-BA29-40397413F00C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7D3ECB-FBDE-594B-ABE9-391ECCBDE021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14A9F5-9A88-BB42-9AC4-D192E8E2B2A6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1013206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MIEL at TRIUMF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F6BBE-96AC-FC47-895C-2FFFAAABB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471" y="2032777"/>
            <a:ext cx="10820718" cy="3939398"/>
          </a:xfrm>
        </p:spPr>
        <p:txBody>
          <a:bodyPr anchor="t"/>
          <a:lstStyle/>
          <a:p>
            <a:r>
              <a:rPr lang="en-CA" dirty="0" err="1"/>
              <a:t>SiPM</a:t>
            </a:r>
            <a:r>
              <a:rPr lang="en-CA" b="1" dirty="0"/>
              <a:t> </a:t>
            </a:r>
            <a:r>
              <a:rPr lang="en-CA" b="1" dirty="0">
                <a:solidFill>
                  <a:srgbClr val="00B0F0"/>
                </a:solidFill>
              </a:rPr>
              <a:t>M</a:t>
            </a:r>
            <a:r>
              <a:rPr lang="en-CA" dirty="0"/>
              <a:t>icroscope for </a:t>
            </a:r>
            <a:r>
              <a:rPr lang="en-CA" b="1" dirty="0">
                <a:solidFill>
                  <a:srgbClr val="00B0F0"/>
                </a:solidFill>
              </a:rPr>
              <a:t>I</a:t>
            </a:r>
            <a:r>
              <a:rPr lang="en-CA" dirty="0"/>
              <a:t>njection and </a:t>
            </a:r>
            <a:r>
              <a:rPr lang="en-CA" b="1" dirty="0">
                <a:solidFill>
                  <a:srgbClr val="00B0F0"/>
                </a:solidFill>
              </a:rPr>
              <a:t>E</a:t>
            </a:r>
            <a:r>
              <a:rPr lang="en-CA" dirty="0"/>
              <a:t>mission of </a:t>
            </a:r>
            <a:r>
              <a:rPr lang="en-CA" b="1" dirty="0">
                <a:solidFill>
                  <a:srgbClr val="00B0F0"/>
                </a:solidFill>
              </a:rPr>
              <a:t>L</a:t>
            </a:r>
            <a:r>
              <a:rPr lang="en-CA" dirty="0"/>
              <a:t>ight.</a:t>
            </a:r>
          </a:p>
          <a:p>
            <a:r>
              <a:rPr lang="en-CA" dirty="0"/>
              <a:t>Setup developed at TRIUMF </a:t>
            </a:r>
          </a:p>
          <a:p>
            <a:pPr lvl="1"/>
            <a:r>
              <a:rPr lang="en-CA" dirty="0"/>
              <a:t>Study </a:t>
            </a:r>
            <a:r>
              <a:rPr lang="en-CA" b="1" dirty="0">
                <a:solidFill>
                  <a:srgbClr val="00B0F0"/>
                </a:solidFill>
              </a:rPr>
              <a:t>spectral features</a:t>
            </a:r>
            <a:r>
              <a:rPr lang="en-CA" dirty="0"/>
              <a:t> of </a:t>
            </a:r>
            <a:r>
              <a:rPr lang="en-CA" dirty="0" err="1"/>
              <a:t>SiPM</a:t>
            </a:r>
            <a:r>
              <a:rPr lang="en-CA" dirty="0"/>
              <a:t> emission</a:t>
            </a:r>
          </a:p>
          <a:p>
            <a:pPr lvl="1"/>
            <a:r>
              <a:rPr lang="en-CA" b="1" dirty="0">
                <a:solidFill>
                  <a:srgbClr val="00B0F0"/>
                </a:solidFill>
              </a:rPr>
              <a:t>Geographical location </a:t>
            </a:r>
            <a:r>
              <a:rPr lang="en-CA" dirty="0"/>
              <a:t>of light emission</a:t>
            </a:r>
          </a:p>
          <a:p>
            <a:r>
              <a:rPr lang="en-CA" b="1" dirty="0">
                <a:solidFill>
                  <a:srgbClr val="00B0F0"/>
                </a:solidFill>
              </a:rPr>
              <a:t>Two SiPMs</a:t>
            </a:r>
            <a:r>
              <a:rPr lang="en-CA" dirty="0"/>
              <a:t>: FBK VUV-HD3.6, HPK VUV4</a:t>
            </a:r>
          </a:p>
          <a:p>
            <a:pPr lvl="1"/>
            <a:r>
              <a:rPr lang="en-CA" dirty="0" err="1"/>
              <a:t>nEXO</a:t>
            </a:r>
            <a:r>
              <a:rPr lang="en-CA" dirty="0"/>
              <a:t> candidate photodetectors</a:t>
            </a:r>
          </a:p>
          <a:p>
            <a:endParaRPr lang="en-CA" dirty="0"/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788B0C-ABAE-4C44-A3FD-479636DEE9D6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794A635-CBA7-0B4F-8849-7F258E581A83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874E61-597B-C244-A315-136A00C330AC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B9373D-4911-694C-9DDC-F4E4920DF680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3A6BDF-88EE-CA45-AE3C-1178A40DF444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1124423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MIEL at TRIUMF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CE9751-20EC-544B-998A-24BBD68FB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71" y="1965856"/>
            <a:ext cx="5640656" cy="42696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983E317-CB91-C742-A334-3D3E44A98E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2363" y="2032776"/>
            <a:ext cx="4872181" cy="4269599"/>
          </a:xfrm>
        </p:spPr>
        <p:txBody>
          <a:bodyPr anchor="t">
            <a:normAutofit fontScale="85000" lnSpcReduction="20000"/>
          </a:bodyPr>
          <a:lstStyle/>
          <a:p>
            <a:r>
              <a:rPr lang="en-CA" dirty="0"/>
              <a:t>Previous studies explore emission of </a:t>
            </a:r>
            <a:r>
              <a:rPr lang="en-CA" dirty="0" err="1"/>
              <a:t>SiPM</a:t>
            </a:r>
            <a:r>
              <a:rPr lang="en-CA" dirty="0"/>
              <a:t> in </a:t>
            </a:r>
            <a:r>
              <a:rPr lang="en-CA" b="1" dirty="0">
                <a:solidFill>
                  <a:srgbClr val="00B0F0"/>
                </a:solidFill>
              </a:rPr>
              <a:t>dark conditions</a:t>
            </a:r>
            <a:endParaRPr lang="en-CA" dirty="0"/>
          </a:p>
          <a:p>
            <a:r>
              <a:rPr lang="en-CA" dirty="0"/>
              <a:t>Additions:</a:t>
            </a:r>
          </a:p>
          <a:p>
            <a:pPr lvl="1"/>
            <a:r>
              <a:rPr lang="en-CA" b="1" dirty="0">
                <a:solidFill>
                  <a:srgbClr val="00B0F0"/>
                </a:solidFill>
              </a:rPr>
              <a:t>Cryogenic cooling</a:t>
            </a:r>
            <a:r>
              <a:rPr lang="en-CA" dirty="0"/>
              <a:t>: reduce dark noise, replicate conditions in </a:t>
            </a:r>
            <a:r>
              <a:rPr lang="en-CA" dirty="0" err="1"/>
              <a:t>cryo</a:t>
            </a:r>
            <a:r>
              <a:rPr lang="en-CA" dirty="0"/>
              <a:t> experiments (</a:t>
            </a:r>
            <a:r>
              <a:rPr lang="en-CA" dirty="0" err="1"/>
              <a:t>nEXO</a:t>
            </a:r>
            <a:r>
              <a:rPr lang="en-CA" dirty="0"/>
              <a:t> </a:t>
            </a:r>
            <a:r>
              <a:rPr lang="en-CA" dirty="0" err="1"/>
              <a:t>etc</a:t>
            </a:r>
            <a:r>
              <a:rPr lang="en-CA" dirty="0"/>
              <a:t>)</a:t>
            </a:r>
          </a:p>
          <a:p>
            <a:pPr lvl="1"/>
            <a:r>
              <a:rPr lang="en-CA" b="1" dirty="0">
                <a:solidFill>
                  <a:srgbClr val="00B0F0"/>
                </a:solidFill>
              </a:rPr>
              <a:t>Laser injection system</a:t>
            </a:r>
            <a:r>
              <a:rPr lang="en-CA" dirty="0"/>
              <a:t>: stimulate emission of secondary photons at variety of wavelengths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1E52C8-B0BC-D448-B879-B022970B2420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0F5FFC-E075-E743-8BF4-44502023B358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41A0BA-E89A-8D46-8758-4EA94734FE49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C838EB-DA03-D94E-8B88-9C27920E409E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D8B0C3-0F7F-3E49-9CC2-A7C8596BB7AB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1534382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MIEL laser injection system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9E3E68-67FA-2741-9E83-6812813B185A}"/>
              </a:ext>
            </a:extLst>
          </p:cNvPr>
          <p:cNvSpPr txBox="1"/>
          <p:nvPr/>
        </p:nvSpPr>
        <p:spPr>
          <a:xfrm>
            <a:off x="4172325" y="2026067"/>
            <a:ext cx="1392448" cy="297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err="1"/>
              <a:t>SiPM</a:t>
            </a:r>
            <a:endParaRPr lang="en-CA" sz="16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793D1A9-3D24-4744-B734-0FC5464EFF85}"/>
              </a:ext>
            </a:extLst>
          </p:cNvPr>
          <p:cNvGrpSpPr/>
          <p:nvPr/>
        </p:nvGrpSpPr>
        <p:grpSpPr>
          <a:xfrm>
            <a:off x="3934723" y="2089561"/>
            <a:ext cx="4833640" cy="4153254"/>
            <a:chOff x="3733811" y="2244437"/>
            <a:chExt cx="6059756" cy="472897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D0B8FD-9194-BB4A-A4D3-BF3886A539D6}"/>
                </a:ext>
              </a:extLst>
            </p:cNvPr>
            <p:cNvSpPr/>
            <p:nvPr/>
          </p:nvSpPr>
          <p:spPr>
            <a:xfrm>
              <a:off x="4946072" y="2244437"/>
              <a:ext cx="2299855" cy="1939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5741662-53EC-484B-B17A-D86DBD8A1CE0}"/>
                </a:ext>
              </a:extLst>
            </p:cNvPr>
            <p:cNvCxnSpPr/>
            <p:nvPr/>
          </p:nvCxnSpPr>
          <p:spPr>
            <a:xfrm flipV="1">
              <a:off x="5777345" y="2576945"/>
              <a:ext cx="0" cy="203661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A03E62E-E1F0-6D4E-A966-E759D9873897}"/>
                </a:ext>
              </a:extLst>
            </p:cNvPr>
            <p:cNvCxnSpPr>
              <a:cxnSpLocks/>
            </p:cNvCxnSpPr>
            <p:nvPr/>
          </p:nvCxnSpPr>
          <p:spPr>
            <a:xfrm>
              <a:off x="6373091" y="2576945"/>
              <a:ext cx="0" cy="3925413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42C2E2-A3B8-254B-B9C7-630EF1F35BEB}"/>
                </a:ext>
              </a:extLst>
            </p:cNvPr>
            <p:cNvSpPr txBox="1"/>
            <p:nvPr/>
          </p:nvSpPr>
          <p:spPr>
            <a:xfrm>
              <a:off x="3733811" y="3302866"/>
              <a:ext cx="17456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600" dirty="0"/>
                <a:t>Collimated laser beam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562618-3C39-3641-8774-45AAE27C6A34}"/>
                </a:ext>
              </a:extLst>
            </p:cNvPr>
            <p:cNvSpPr/>
            <p:nvPr/>
          </p:nvSpPr>
          <p:spPr>
            <a:xfrm rot="20434449" flipV="1">
              <a:off x="4854177" y="4714733"/>
              <a:ext cx="2655247" cy="1517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9C1B126-85ED-4645-81A8-174717DD69A3}"/>
                </a:ext>
              </a:extLst>
            </p:cNvPr>
            <p:cNvSpPr txBox="1"/>
            <p:nvPr/>
          </p:nvSpPr>
          <p:spPr>
            <a:xfrm>
              <a:off x="7562997" y="4178024"/>
              <a:ext cx="17456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600" dirty="0"/>
                <a:t>Dichroic mirror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29DECFC-2DA7-B046-B887-DC38678FD61E}"/>
                </a:ext>
              </a:extLst>
            </p:cNvPr>
            <p:cNvSpPr/>
            <p:nvPr/>
          </p:nvSpPr>
          <p:spPr>
            <a:xfrm>
              <a:off x="4606641" y="6502357"/>
              <a:ext cx="3172692" cy="471055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602ACCE-4CA9-9047-9AE4-288BE9793338}"/>
                </a:ext>
              </a:extLst>
            </p:cNvPr>
            <p:cNvSpPr txBox="1"/>
            <p:nvPr/>
          </p:nvSpPr>
          <p:spPr>
            <a:xfrm>
              <a:off x="8047906" y="5462813"/>
              <a:ext cx="1745661" cy="6658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600" dirty="0" err="1"/>
                <a:t>Longpass</a:t>
              </a:r>
              <a:r>
                <a:rPr lang="en-CA" sz="1600" dirty="0"/>
                <a:t> filter</a:t>
              </a:r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64F40D7-F233-4045-963C-8F0650BD66C1}"/>
              </a:ext>
            </a:extLst>
          </p:cNvPr>
          <p:cNvCxnSpPr>
            <a:cxnSpLocks/>
          </p:cNvCxnSpPr>
          <p:nvPr/>
        </p:nvCxnSpPr>
        <p:spPr>
          <a:xfrm>
            <a:off x="2493817" y="4179015"/>
            <a:ext cx="2881811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EC624B1A-8FC7-844E-8C2B-48442EB801AB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466D114-6AE7-EB48-A224-2A24206E5464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D09819-C2A3-6D49-94E0-F67A1C1CF80D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45E5CF-14B2-7044-B9E0-BBEE2A2773FC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D4DD7C-3F9E-1D48-9294-38062E63BDEA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7D6FF4-9464-BB4F-B219-2258D367C377}"/>
              </a:ext>
            </a:extLst>
          </p:cNvPr>
          <p:cNvSpPr/>
          <p:nvPr/>
        </p:nvSpPr>
        <p:spPr>
          <a:xfrm flipV="1">
            <a:off x="4866513" y="5182808"/>
            <a:ext cx="2117991" cy="1333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61B4E2-8888-874E-B0EB-94ED00F24CC2}"/>
              </a:ext>
            </a:extLst>
          </p:cNvPr>
          <p:cNvSpPr txBox="1"/>
          <p:nvPr/>
        </p:nvSpPr>
        <p:spPr>
          <a:xfrm>
            <a:off x="7284564" y="5367443"/>
            <a:ext cx="1589347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CA" sz="1800" dirty="0"/>
          </a:p>
          <a:p>
            <a:endParaRPr lang="en-CA" sz="1200" dirty="0"/>
          </a:p>
          <a:p>
            <a:r>
              <a:rPr lang="en-CA" sz="1600" dirty="0"/>
              <a:t>Microscope objective</a:t>
            </a:r>
          </a:p>
        </p:txBody>
      </p:sp>
    </p:spTree>
    <p:extLst>
      <p:ext uri="{BB962C8B-B14F-4D97-AF65-F5344CB8AC3E}">
        <p14:creationId xmlns:p14="http://schemas.microsoft.com/office/powerpoint/2010/main" val="95095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302D0-20BC-6641-B5E3-421B9CE20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HPK and FBK photosensors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8CA99D-C5BA-DB46-A999-7235BD15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71" y="1818943"/>
            <a:ext cx="4678556" cy="38474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26F618-A91E-1844-B013-15BD5FC927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72615" y="1818943"/>
            <a:ext cx="5133278" cy="29470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D18DE1-DDF5-D644-B7D0-06EA988DE115}"/>
              </a:ext>
            </a:extLst>
          </p:cNvPr>
          <p:cNvSpPr txBox="1"/>
          <p:nvPr/>
        </p:nvSpPr>
        <p:spPr>
          <a:xfrm>
            <a:off x="1237785" y="1929161"/>
            <a:ext cx="1494264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HPK VUV4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7CD8D5-1315-A944-BA1E-DFE2CD452ACB}"/>
              </a:ext>
            </a:extLst>
          </p:cNvPr>
          <p:cNvSpPr txBox="1"/>
          <p:nvPr/>
        </p:nvSpPr>
        <p:spPr>
          <a:xfrm>
            <a:off x="6631257" y="1929161"/>
            <a:ext cx="1955181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FBK VUV-HD3.6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38E889-0117-8343-BD16-2792AAAD90E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-842" b="1476"/>
          <a:stretch/>
        </p:blipFill>
        <p:spPr>
          <a:xfrm>
            <a:off x="5869847" y="4954950"/>
            <a:ext cx="6153618" cy="13162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746968F-4377-6A48-AE05-C7A88D382D4C}"/>
              </a:ext>
            </a:extLst>
          </p:cNvPr>
          <p:cNvSpPr/>
          <p:nvPr/>
        </p:nvSpPr>
        <p:spPr>
          <a:xfrm>
            <a:off x="11346873" y="638626"/>
            <a:ext cx="845127" cy="788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B5582A1-3554-F145-AD02-03E83D2A3E3A}"/>
              </a:ext>
            </a:extLst>
          </p:cNvPr>
          <p:cNvSpPr/>
          <p:nvPr/>
        </p:nvSpPr>
        <p:spPr>
          <a:xfrm>
            <a:off x="0" y="6608618"/>
            <a:ext cx="12192000" cy="249382"/>
          </a:xfrm>
          <a:prstGeom prst="rect">
            <a:avLst/>
          </a:prstGeom>
          <a:solidFill>
            <a:srgbClr val="20B0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718103-CB3C-474B-877B-AA2AEC791244}"/>
              </a:ext>
            </a:extLst>
          </p:cNvPr>
          <p:cNvSpPr txBox="1"/>
          <p:nvPr/>
        </p:nvSpPr>
        <p:spPr>
          <a:xfrm>
            <a:off x="11069782" y="6608618"/>
            <a:ext cx="11222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00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66BD62-8176-4B43-9C79-78605CDBBAD5}"/>
              </a:ext>
            </a:extLst>
          </p:cNvPr>
          <p:cNvSpPr txBox="1"/>
          <p:nvPr/>
        </p:nvSpPr>
        <p:spPr>
          <a:xfrm>
            <a:off x="0" y="6621860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bg1"/>
                </a:solidFill>
              </a:rPr>
              <a:t>Juliette Martin, TRIUMF/The University of Edinburgh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379B2F-6249-4041-B215-6C904CD6127D}"/>
              </a:ext>
            </a:extLst>
          </p:cNvPr>
          <p:cNvSpPr txBox="1"/>
          <p:nvPr/>
        </p:nvSpPr>
        <p:spPr>
          <a:xfrm>
            <a:off x="4708908" y="6608617"/>
            <a:ext cx="34359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>
                <a:solidFill>
                  <a:schemeClr val="bg1"/>
                </a:solidFill>
              </a:rPr>
              <a:t>CAP Congress 2022</a:t>
            </a:r>
          </a:p>
        </p:txBody>
      </p:sp>
    </p:spTree>
    <p:extLst>
      <p:ext uri="{BB962C8B-B14F-4D97-AF65-F5344CB8AC3E}">
        <p14:creationId xmlns:p14="http://schemas.microsoft.com/office/powerpoint/2010/main" val="855718107"/>
      </p:ext>
    </p:extLst>
  </p:cSld>
  <p:clrMapOvr>
    <a:masterClrMapping/>
  </p:clrMapOvr>
</p:sld>
</file>

<file path=ppt/theme/theme1.xml><?xml version="1.0" encoding="utf-8"?>
<a:theme xmlns:a="http://schemas.openxmlformats.org/drawingml/2006/main" name="TRIUMF PowerPoint Theme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 PowerPoint Theme" id="{D884FB1D-11D0-E845-BA52-C36A604D98F4}" vid="{50702C2F-CDE3-B34C-A21E-708BBC324F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 PowerPoint Theme</Template>
  <TotalTime>11641</TotalTime>
  <Words>754</Words>
  <Application>Microsoft Macintosh PowerPoint</Application>
  <PresentationFormat>Widescreen</PresentationFormat>
  <Paragraphs>169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Cambria Math</vt:lpstr>
      <vt:lpstr>Wingdings</vt:lpstr>
      <vt:lpstr>TRIUMF PowerPoint Theme</vt:lpstr>
      <vt:lpstr>Characterization of Laser-Driven Photon Emission in Silicon Photomultipliers</vt:lpstr>
      <vt:lpstr>Outline</vt:lpstr>
      <vt:lpstr>What is a Silicon Photomultiplier (SiPM)?</vt:lpstr>
      <vt:lpstr>SiPM signal detection: SPAD level</vt:lpstr>
      <vt:lpstr>Cross-Talk</vt:lpstr>
      <vt:lpstr>MIEL at TRIUMF</vt:lpstr>
      <vt:lpstr>MIEL at TRIUMF</vt:lpstr>
      <vt:lpstr>MIEL laser injection system</vt:lpstr>
      <vt:lpstr>HPK and FBK photosensors</vt:lpstr>
      <vt:lpstr>Laser beam positioning: FBK</vt:lpstr>
      <vt:lpstr>Emission Microscopy Images: FBK</vt:lpstr>
      <vt:lpstr>Emission Microscopy Images: HPK</vt:lpstr>
      <vt:lpstr>Spectra: FBK</vt:lpstr>
      <vt:lpstr>Spectra: HPK</vt:lpstr>
      <vt:lpstr>Summary</vt:lpstr>
      <vt:lpstr>Ongoing and future work</vt:lpstr>
      <vt:lpstr>Acknowledgements</vt:lpstr>
      <vt:lpstr>Thank you! Merci!</vt:lpstr>
      <vt:lpstr>Backup </vt:lpstr>
      <vt:lpstr>Efficiency curve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Juliette</dc:creator>
  <cp:lastModifiedBy>MARTIN Juliette</cp:lastModifiedBy>
  <cp:revision>36</cp:revision>
  <dcterms:created xsi:type="dcterms:W3CDTF">2022-05-10T04:46:35Z</dcterms:created>
  <dcterms:modified xsi:type="dcterms:W3CDTF">2022-06-08T13:35:42Z</dcterms:modified>
</cp:coreProperties>
</file>