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y="6858000" cx="12192000"/>
  <p:notesSz cx="6858000" cy="9144000"/>
  <p:embeddedFontLst>
    <p:embeddedFont>
      <p:font typeface="Corbel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2" roundtripDataSignature="AMtx7mh8ca2o9NZhTttMl0LF5YS8ZqkL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818A357-8DDF-4A85-B2B5-0E5721A80413}">
  <a:tblStyle styleId="{7818A357-8DDF-4A85-B2B5-0E5721A80413}" styleName="Table_0">
    <a:wholeTbl>
      <a:tcTxStyle b="off" i="off">
        <a:font>
          <a:latin typeface="Corbel"/>
          <a:ea typeface="Corbel"/>
          <a:cs typeface="Corbe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F3F7"/>
          </a:solidFill>
        </a:fill>
      </a:tcStyle>
    </a:wholeTbl>
    <a:band1H>
      <a:tcTxStyle/>
      <a:tcStyle>
        <a:fill>
          <a:solidFill>
            <a:srgbClr val="CDE6EE"/>
          </a:solidFill>
        </a:fill>
      </a:tcStyle>
    </a:band1H>
    <a:band2H>
      <a:tcTxStyle/>
    </a:band2H>
    <a:band1V>
      <a:tcTxStyle/>
      <a:tcStyle>
        <a:fill>
          <a:solidFill>
            <a:srgbClr val="CDE6EE"/>
          </a:solidFill>
        </a:fill>
      </a:tcStyle>
    </a:band1V>
    <a:band2V>
      <a:tcTxStyle/>
    </a:band2V>
    <a:lastCol>
      <a:tcTxStyle b="on" i="off">
        <a:font>
          <a:latin typeface="Corbel"/>
          <a:ea typeface="Corbel"/>
          <a:cs typeface="Corbe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orbel"/>
          <a:ea typeface="Corbel"/>
          <a:cs typeface="Corbe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orbel-italic.fntdata"/><Relationship Id="rId20" Type="http://schemas.openxmlformats.org/officeDocument/2006/relationships/slide" Target="slides/slide14.xml"/><Relationship Id="rId42" Type="http://customschemas.google.com/relationships/presentationmetadata" Target="metadata"/><Relationship Id="rId41" Type="http://schemas.openxmlformats.org/officeDocument/2006/relationships/font" Target="fonts/Corbel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Corbel-bold.fntdata"/><Relationship Id="rId16" Type="http://schemas.openxmlformats.org/officeDocument/2006/relationships/slide" Target="slides/slide10.xml"/><Relationship Id="rId38" Type="http://schemas.openxmlformats.org/officeDocument/2006/relationships/font" Target="fonts/Corbel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119b093e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3119b093e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3119b093ef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3119b093ef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3119b093ef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3119b093ef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Gitga'at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Ditidaht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Xaxli'p First Nation (Lillooet)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Lax Kw'Alaams Band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Wei Wai Kum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Lil'wat Nation (Mount Currie)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Ditidaht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Kwadacha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Tsay Keh Dene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Penticton Indian Band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 Light Healing Community Services Society (Surrey, Black Youth)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Tsawwassen First 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Tobacco Plains Indian Band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Queen Alexandra Elementary School (Vancouver, Indigenous and low-income youth)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Sts'ailes (Formerly Chehalis Indian Band)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 Light Healing Community Services Society (Black Youth)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Have you ever tried to put vegetables in a smoothie for a kid? Or alternatively, have you ever tried to give medication to your dog by hiding it in in a cube of cheese?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Fundamentally, it is about making the activity SUPER FUN and having them learn something through it. </a:t>
            </a:r>
            <a:endParaRPr/>
          </a:p>
        </p:txBody>
      </p:sp>
      <p:sp>
        <p:nvSpPr>
          <p:cNvPr id="260" name="Google Shape;260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Note to play video of Turing tumbles after this</a:t>
            </a:r>
            <a:endParaRPr/>
          </a:p>
        </p:txBody>
      </p:sp>
      <p:sp>
        <p:nvSpPr>
          <p:cNvPr id="278" name="Google Shape;278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3189e9fba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3189e9fba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 let the kids design a circuit where they only catch a blue marble if both blue arrows are </a:t>
            </a:r>
            <a:r>
              <a:rPr lang="en-US"/>
              <a:t>pointed to the right. </a:t>
            </a:r>
            <a:endParaRPr/>
          </a:p>
        </p:txBody>
      </p:sp>
      <p:sp>
        <p:nvSpPr>
          <p:cNvPr id="285" name="Google Shape;285;g13189e9fba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301074ae5f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301074ae5f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1301074ae5f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301074ae5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301074ae5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3119b093e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3119b093e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3119b093e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8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8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8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  <a:defRPr sz="59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8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" name="Google Shape;22;p2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9"/>
          <p:cNvSpPr txBox="1"/>
          <p:nvPr>
            <p:ph idx="1" type="body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3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0"/>
          <p:cNvSpPr txBox="1"/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0"/>
          <p:cNvSpPr txBox="1"/>
          <p:nvPr>
            <p:ph idx="1" type="body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40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0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1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9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8" name="Google Shape;28;p2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3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  <a:defRPr b="0" sz="59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3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33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3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4"/>
          <p:cNvSpPr txBox="1"/>
          <p:nvPr>
            <p:ph idx="1" type="body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4" name="Google Shape;44;p34"/>
          <p:cNvSpPr txBox="1"/>
          <p:nvPr>
            <p:ph idx="2" type="body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5" name="Google Shape;45;p34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4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5"/>
          <p:cNvSpPr txBox="1"/>
          <p:nvPr>
            <p:ph idx="1" type="body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35"/>
          <p:cNvSpPr txBox="1"/>
          <p:nvPr>
            <p:ph idx="2" type="body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2" name="Google Shape;52;p35"/>
          <p:cNvSpPr txBox="1"/>
          <p:nvPr>
            <p:ph idx="3" type="body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35"/>
          <p:cNvSpPr txBox="1"/>
          <p:nvPr>
            <p:ph idx="4" type="body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4" name="Google Shape;54;p35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5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6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6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6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7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" type="body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65" name="Google Shape;65;p37"/>
          <p:cNvSpPr txBox="1"/>
          <p:nvPr>
            <p:ph idx="2" type="body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6" name="Google Shape;66;p3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7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8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8"/>
          <p:cNvSpPr/>
          <p:nvPr>
            <p:ph idx="2" type="pic"/>
          </p:nvPr>
        </p:nvSpPr>
        <p:spPr>
          <a:xfrm>
            <a:off x="3570644" y="767419"/>
            <a:ext cx="8115230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2" name="Google Shape;72;p38"/>
          <p:cNvSpPr txBox="1"/>
          <p:nvPr>
            <p:ph idx="1" type="body"/>
          </p:nvPr>
        </p:nvSpPr>
        <p:spPr>
          <a:xfrm>
            <a:off x="256032" y="3493008"/>
            <a:ext cx="2834640" cy="2322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3" name="Google Shape;73;p3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8"/>
          <p:cNvSpPr txBox="1"/>
          <p:nvPr>
            <p:ph idx="11" type="ftr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7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2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27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" name="Google Shape;16;p2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0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30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1" name="Google Shape;91;p30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0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3" name="Google Shape;93;p30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4" name="Google Shape;94;p30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5" name="Google Shape;95;p3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1" sz="1200" u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drive.google.com/file/d/1j1ve7lI0RCzlG7O3sCHQAZZA7zUnPZ0i/view" TargetMode="External"/><Relationship Id="rId4" Type="http://schemas.openxmlformats.org/officeDocument/2006/relationships/image" Target="../media/image6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mailto:Ella.meyer@ubc.ca" TargetMode="External"/><Relationship Id="rId4" Type="http://schemas.openxmlformats.org/officeDocument/2006/relationships/hyperlink" Target="mailto:Quantum.geeringup@ubc.ca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</a:pPr>
            <a:r>
              <a:rPr lang="en-US"/>
              <a:t>Diversifying Talent in Quantum Computing</a:t>
            </a:r>
            <a:endParaRPr/>
          </a:p>
        </p:txBody>
      </p:sp>
      <p:sp>
        <p:nvSpPr>
          <p:cNvPr id="107" name="Google Shape;107;p1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Ella Meyer, Project Manager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Local Events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lang="en-US" sz="2400"/>
              <a:t>More focused on design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lang="en-US" sz="2400"/>
              <a:t>Longer form content 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descr="A picture containing person&#10;&#10;Description automatically generated" id="172" name="Google Shape;172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9268" y="982785"/>
            <a:ext cx="7315200" cy="4883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3119b093ef_0_6"/>
          <p:cNvSpPr txBox="1"/>
          <p:nvPr>
            <p:ph type="ctrTitle"/>
          </p:nvPr>
        </p:nvSpPr>
        <p:spPr>
          <a:xfrm>
            <a:off x="1069848" y="1298448"/>
            <a:ext cx="7315200" cy="32553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00"/>
              <a:t>TEACHING</a:t>
            </a:r>
            <a:endParaRPr b="1" sz="8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9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9"/>
          <p:cNvSpPr/>
          <p:nvPr/>
        </p:nvSpPr>
        <p:spPr>
          <a:xfrm>
            <a:off x="179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6" name="Google Shape;186;p9"/>
          <p:cNvSpPr/>
          <p:nvPr/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9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8" name="Google Shape;188;p9"/>
          <p:cNvSpPr txBox="1"/>
          <p:nvPr/>
        </p:nvSpPr>
        <p:spPr>
          <a:xfrm>
            <a:off x="1513114" y="769256"/>
            <a:ext cx="9982200" cy="61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Professional Development 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Creating education support materials (games, video games, app) 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Launching online course for teachers on quantum computers  (August 2022)</a:t>
            </a:r>
            <a:endParaRPr/>
          </a:p>
          <a:p>
            <a:pPr indent="-28575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6-10 hour long, self-directed</a:t>
            </a:r>
            <a:endParaRPr/>
          </a:p>
          <a:p>
            <a:pPr indent="-28575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Focuses on basic concepts and teachable activities for classrooms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 Take-home activity lessons at Professional Development sessions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0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0"/>
          <p:cNvSpPr/>
          <p:nvPr/>
        </p:nvSpPr>
        <p:spPr>
          <a:xfrm>
            <a:off x="179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6" name="Google Shape;196;p10"/>
          <p:cNvSpPr/>
          <p:nvPr/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0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8" name="Google Shape;198;p10"/>
          <p:cNvSpPr txBox="1"/>
          <p:nvPr/>
        </p:nvSpPr>
        <p:spPr>
          <a:xfrm>
            <a:off x="1513114" y="769256"/>
            <a:ext cx="9982200" cy="53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Masterclass to Collaboration: University of Ottawa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12-week course (February to May 2022) 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introducing grade 9-12 students to quantum computing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Originally ran as an online Masterclass 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 partnership with the University of Ottawa, the content became an </a:t>
            </a:r>
            <a:r>
              <a:rPr lang="en-US" sz="2400" u="sng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accredited high school course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Content being adapted to BC curriculum!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3119b093ef_0_11"/>
          <p:cNvSpPr txBox="1"/>
          <p:nvPr>
            <p:ph type="ctrTitle"/>
          </p:nvPr>
        </p:nvSpPr>
        <p:spPr>
          <a:xfrm>
            <a:off x="1069848" y="1298448"/>
            <a:ext cx="7315200" cy="32553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00"/>
              <a:t>COMMUNITY</a:t>
            </a:r>
            <a:endParaRPr b="1" sz="8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5139514" y="758953"/>
            <a:ext cx="7052486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1"/>
          <p:cNvSpPr/>
          <p:nvPr/>
        </p:nvSpPr>
        <p:spPr>
          <a:xfrm>
            <a:off x="-7912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Icon&#10;&#10;Description automatically generated" id="212" name="Google Shape;212;p11"/>
          <p:cNvPicPr preferRelativeResize="0"/>
          <p:nvPr/>
        </p:nvPicPr>
        <p:blipFill rotWithShape="1">
          <a:blip r:embed="rId3">
            <a:alphaModFix/>
          </a:blip>
          <a:srcRect b="0" l="1261" r="1325" t="0"/>
          <a:stretch/>
        </p:blipFill>
        <p:spPr>
          <a:xfrm>
            <a:off x="860771" y="1501848"/>
            <a:ext cx="3778286" cy="384485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1"/>
          <p:cNvSpPr txBox="1"/>
          <p:nvPr/>
        </p:nvSpPr>
        <p:spPr>
          <a:xfrm>
            <a:off x="5451650" y="1089822"/>
            <a:ext cx="6451200" cy="46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32500" lnSpcReduction="20000"/>
          </a:bodyPr>
          <a:lstStyle/>
          <a:p>
            <a:pPr indent="-180339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●"/>
            </a:pPr>
            <a:r>
              <a:rPr b="1" lang="en-US" sz="8738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Quantum Bits: The Podcast</a:t>
            </a:r>
            <a:endParaRPr sz="873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585"/>
              <a:buFont typeface="Noto Sans Symbols"/>
              <a:buNone/>
            </a:pPr>
            <a:r>
              <a:t/>
            </a:r>
            <a:endParaRPr b="1" sz="878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49951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●"/>
            </a:pPr>
            <a:r>
              <a:rPr lang="en-US" sz="8788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4 episodes out!</a:t>
            </a:r>
            <a:endParaRPr sz="8788"/>
          </a:p>
          <a:p>
            <a:pPr indent="-68579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585"/>
              <a:buFont typeface="Noto Sans Symbols"/>
              <a:buNone/>
            </a:pPr>
            <a:r>
              <a:t/>
            </a:r>
            <a:endParaRPr sz="878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49951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●"/>
            </a:pPr>
            <a:r>
              <a:rPr lang="en-US" sz="8788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Expert guests</a:t>
            </a:r>
            <a:endParaRPr sz="8788"/>
          </a:p>
          <a:p>
            <a:pPr indent="-68579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585"/>
              <a:buFont typeface="Noto Sans Symbols"/>
              <a:buNone/>
            </a:pPr>
            <a:r>
              <a:t/>
            </a:r>
            <a:endParaRPr sz="878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49951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●"/>
            </a:pPr>
            <a:r>
              <a:rPr lang="en-US" sz="8788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36% female and non-binary listenership </a:t>
            </a:r>
            <a:endParaRPr sz="8788"/>
          </a:p>
          <a:p>
            <a:pPr indent="-68579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585"/>
              <a:buFont typeface="Noto Sans Symbols"/>
              <a:buNone/>
            </a:pPr>
            <a:r>
              <a:t/>
            </a:r>
            <a:endParaRPr sz="878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49951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●"/>
            </a:pPr>
            <a:r>
              <a:rPr lang="en-US" sz="8788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Season 2 being planned and edited </a:t>
            </a:r>
            <a:endParaRPr sz="8788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143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2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2"/>
          <p:cNvSpPr/>
          <p:nvPr/>
        </p:nvSpPr>
        <p:spPr>
          <a:xfrm>
            <a:off x="179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1" name="Google Shape;221;p12"/>
          <p:cNvSpPr/>
          <p:nvPr/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2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3" name="Google Shape;223;p12"/>
          <p:cNvSpPr txBox="1"/>
          <p:nvPr/>
        </p:nvSpPr>
        <p:spPr>
          <a:xfrm>
            <a:off x="1513114" y="769256"/>
            <a:ext cx="9622765" cy="6986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Quantum Ambassador Program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High school students particularly interested in quantum computing</a:t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Given opportunity to connect with industry, academics in the field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Volunteer or teach at our quantum computing camps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Aims to grow quantum peer community, give students additional resources</a:t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333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333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333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4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4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4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1" name="Google Shape;231;p14"/>
          <p:cNvSpPr/>
          <p:nvPr/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4"/>
          <p:cNvSpPr txBox="1"/>
          <p:nvPr>
            <p:ph type="title"/>
          </p:nvPr>
        </p:nvSpPr>
        <p:spPr>
          <a:xfrm>
            <a:off x="1069848" y="1298448"/>
            <a:ext cx="606807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</a:pPr>
            <a:r>
              <a:rPr lang="en-US" sz="5900"/>
              <a:t>What have we achieved?</a:t>
            </a:r>
            <a:endParaRPr/>
          </a:p>
        </p:txBody>
      </p:sp>
      <p:pic>
        <p:nvPicPr>
          <p:cNvPr id="233" name="Google Shape;233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3" l="2808" r="3" t="0"/>
          <a:stretch/>
        </p:blipFill>
        <p:spPr>
          <a:xfrm>
            <a:off x="8037574" y="759599"/>
            <a:ext cx="3458249" cy="533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4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5"/>
          <p:cNvSpPr txBox="1"/>
          <p:nvPr>
            <p:ph type="title"/>
          </p:nvPr>
        </p:nvSpPr>
        <p:spPr>
          <a:xfrm>
            <a:off x="1539116" y="864108"/>
            <a:ext cx="3073914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orbel"/>
              <a:buNone/>
            </a:pPr>
            <a:r>
              <a:rPr lang="en-US">
                <a:solidFill>
                  <a:srgbClr val="262626"/>
                </a:solidFill>
              </a:rPr>
              <a:t>Key Metrics</a:t>
            </a:r>
            <a:endParaRPr/>
          </a:p>
        </p:txBody>
      </p:sp>
      <p:sp>
        <p:nvSpPr>
          <p:cNvPr id="242" name="Google Shape;242;p15"/>
          <p:cNvSpPr/>
          <p:nvPr/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3" name="Google Shape;243;p15"/>
          <p:cNvCxnSpPr/>
          <p:nvPr/>
        </p:nvCxnSpPr>
        <p:spPr>
          <a:xfrm>
            <a:off x="4951129" y="2085681"/>
            <a:ext cx="0" cy="2686639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4" name="Google Shape;244;p15"/>
          <p:cNvSpPr txBox="1"/>
          <p:nvPr>
            <p:ph idx="1" type="body"/>
          </p:nvPr>
        </p:nvSpPr>
        <p:spPr>
          <a:xfrm>
            <a:off x="5289229" y="1539844"/>
            <a:ext cx="5910677" cy="4559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Over 1350  students and </a:t>
            </a:r>
            <a:r>
              <a:rPr lang="en-US">
                <a:solidFill>
                  <a:schemeClr val="dk1"/>
                </a:solidFill>
              </a:rPr>
              <a:t>educators reached!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over 525 girls 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Outreach: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Scheduled for 13 Indigenous communities by end of year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1 Black youth community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Over 85 educators reached across North America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First accredited high school course in Quantum Computing in Canada</a:t>
            </a:r>
            <a:endParaRPr/>
          </a:p>
          <a:p>
            <a:pPr indent="-685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55879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5" name="Google Shape;245;p15"/>
          <p:cNvSpPr/>
          <p:nvPr/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6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lose-up of fresh spinach" id="253" name="Google Shape;253;p16"/>
          <p:cNvPicPr preferRelativeResize="0"/>
          <p:nvPr/>
        </p:nvPicPr>
        <p:blipFill rotWithShape="1">
          <a:blip r:embed="rId3">
            <a:alphaModFix amt="35000"/>
          </a:blip>
          <a:srcRect b="15602" l="0" r="-2" t="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6"/>
          <p:cNvSpPr txBox="1"/>
          <p:nvPr>
            <p:ph type="title"/>
          </p:nvPr>
        </p:nvSpPr>
        <p:spPr>
          <a:xfrm>
            <a:off x="1069847" y="758952"/>
            <a:ext cx="9055227" cy="3794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500"/>
              <a:buFont typeface="Corbel"/>
              <a:buNone/>
            </a:pPr>
            <a:r>
              <a:rPr lang="en-US" sz="7500"/>
              <a:t>What works best;</a:t>
            </a:r>
            <a:br>
              <a:rPr lang="en-US" sz="7500"/>
            </a:br>
            <a:r>
              <a:rPr lang="en-US" sz="7500"/>
              <a:t>The spinach Smoothie </a:t>
            </a:r>
            <a:br>
              <a:rPr lang="en-US" sz="7500"/>
            </a:br>
            <a:endParaRPr sz="7500"/>
          </a:p>
        </p:txBody>
      </p:sp>
      <p:sp>
        <p:nvSpPr>
          <p:cNvPr id="255" name="Google Shape;255;p16"/>
          <p:cNvSpPr/>
          <p:nvPr/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chemeClr val="accent1">
              <a:alpha val="8980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6"/>
          <p:cNvSpPr/>
          <p:nvPr/>
        </p:nvSpPr>
        <p:spPr>
          <a:xfrm>
            <a:off x="11821442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Background: What is DTQC?</a:t>
            </a:r>
            <a:endParaRPr/>
          </a:p>
        </p:txBody>
      </p:sp>
      <p:sp>
        <p:nvSpPr>
          <p:cNvPr id="113" name="Google Shape;113;p2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Diversifying Talent in Quantum Computing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Partnership between: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UBC Geering Up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Stewart Blusson Quantum Matter Institute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Canadian Digital Tech Supercluster 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D Wave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Microsoft 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3-year capacity building program</a:t>
            </a:r>
            <a:endParaRPr/>
          </a:p>
          <a:p>
            <a:pPr indent="-685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685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685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Graphical user interface, text, application&#10;&#10;Description automatically generated" id="114" name="Google Shape;1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75599" y="4782763"/>
            <a:ext cx="6423511" cy="1285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7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5" name="Google Shape;265;p17"/>
          <p:cNvSpPr/>
          <p:nvPr/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7"/>
          <p:cNvSpPr txBox="1"/>
          <p:nvPr>
            <p:ph type="title"/>
          </p:nvPr>
        </p:nvSpPr>
        <p:spPr>
          <a:xfrm>
            <a:off x="643467" y="1298448"/>
            <a:ext cx="368507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</a:pPr>
            <a:r>
              <a:rPr lang="en-US" sz="5800"/>
              <a:t>What's the "spinach smoothie?"</a:t>
            </a:r>
            <a:endParaRPr sz="3500"/>
          </a:p>
        </p:txBody>
      </p:sp>
      <p:pic>
        <p:nvPicPr>
          <p:cNvPr descr="A picture containing fruit, food, beverage, fruit drink&#10;&#10;Description automatically generated" id="267" name="Google Shape;267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-1" l="0" r="-1" t="16281"/>
          <a:stretch/>
        </p:blipFill>
        <p:spPr>
          <a:xfrm>
            <a:off x="5120640" y="759599"/>
            <a:ext cx="6367271" cy="533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How to make learning FUN; </a:t>
            </a:r>
            <a:br>
              <a:rPr lang="en-US"/>
            </a:br>
            <a:r>
              <a:rPr lang="en-US"/>
              <a:t>Teaching quantum gates kids</a:t>
            </a:r>
            <a:endParaRPr/>
          </a:p>
        </p:txBody>
      </p:sp>
      <p:sp>
        <p:nvSpPr>
          <p:cNvPr id="274" name="Google Shape;274;p18"/>
          <p:cNvSpPr txBox="1"/>
          <p:nvPr>
            <p:ph idx="1" type="body"/>
          </p:nvPr>
        </p:nvSpPr>
        <p:spPr>
          <a:xfrm>
            <a:off x="3869268" y="1051014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We want to talk about quantum gates: but how? They're just kids!</a:t>
            </a:r>
            <a:endParaRPr/>
          </a:p>
          <a:p>
            <a:pPr indent="-50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Step 1: Start with what they know! 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How do we use words like AND, OR, and NOT in speech?</a:t>
            </a:r>
            <a:endParaRPr/>
          </a:p>
          <a:p>
            <a:pPr indent="0" lvl="1" marL="502919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18288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Step 2: Draw a parallel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Computers use those words too! </a:t>
            </a:r>
            <a:endParaRPr/>
          </a:p>
          <a:p>
            <a:pPr indent="-5079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50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How to make learning FUN</a:t>
            </a:r>
            <a:endParaRPr/>
          </a:p>
        </p:txBody>
      </p:sp>
      <p:sp>
        <p:nvSpPr>
          <p:cNvPr id="281" name="Google Shape;281;p19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032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Step 3: make it interactive 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This is where I love Turing Tumbles or breadboarding</a:t>
            </a:r>
            <a:endParaRPr/>
          </a:p>
          <a:p>
            <a:pPr indent="0" lvl="1" marL="502919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19050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3000"/>
              <a:buChar char="●"/>
            </a:pPr>
            <a:r>
              <a:rPr lang="en-US" sz="3000">
                <a:solidFill>
                  <a:schemeClr val="dk1"/>
                </a:solidFill>
              </a:rPr>
              <a:t>Step 4: Sneak in the vegetables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Get the students to write down different outcomes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This is a truth table in disguise!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g13189e9fbaa_0_0" title="Turing Tumble Demo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0"/>
          <p:cNvSpPr txBox="1"/>
          <p:nvPr>
            <p:ph idx="4294967295" type="body"/>
          </p:nvPr>
        </p:nvSpPr>
        <p:spPr>
          <a:xfrm>
            <a:off x="4876800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/>
              <a:t>Example with a Turing Tumble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graphicFrame>
        <p:nvGraphicFramePr>
          <p:cNvPr id="293" name="Google Shape;293;p20"/>
          <p:cNvGraphicFramePr/>
          <p:nvPr/>
        </p:nvGraphicFramePr>
        <p:xfrm>
          <a:off x="488830" y="50320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{7818A357-8DDF-4A85-B2B5-0E5721A80413}</a:tableStyleId>
              </a:tblPr>
              <a:tblGrid>
                <a:gridCol w="3735350"/>
                <a:gridCol w="3735350"/>
                <a:gridCol w="3735350"/>
              </a:tblGrid>
              <a:tr h="1147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u="none" cap="none" strike="noStrike"/>
                        <a:t>Bit 1 Direction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Bit 2 Direction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Colour of caught marble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Left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Left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Red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Right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Left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Red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Left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Right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Red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Right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Right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Blue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1"/>
          <p:cNvSpPr txBox="1"/>
          <p:nvPr>
            <p:ph idx="4294967295" type="body"/>
          </p:nvPr>
        </p:nvSpPr>
        <p:spPr>
          <a:xfrm>
            <a:off x="4876800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/>
              <a:t>Example with a Turing Tumble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graphicFrame>
        <p:nvGraphicFramePr>
          <p:cNvPr id="299" name="Google Shape;299;p21"/>
          <p:cNvGraphicFramePr/>
          <p:nvPr/>
        </p:nvGraphicFramePr>
        <p:xfrm>
          <a:off x="488830" y="50320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{7818A357-8DDF-4A85-B2B5-0E5721A80413}</a:tableStyleId>
              </a:tblPr>
              <a:tblGrid>
                <a:gridCol w="3735350"/>
                <a:gridCol w="3735350"/>
                <a:gridCol w="3735350"/>
              </a:tblGrid>
              <a:tr h="1147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Bit 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Bit 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Output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195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For older students, we use breadboards! </a:t>
            </a:r>
            <a:endParaRPr/>
          </a:p>
        </p:txBody>
      </p:sp>
      <p:pic>
        <p:nvPicPr>
          <p:cNvPr descr="A picture containing floor, indoor&#10;&#10;Description automatically generated" id="305" name="Google Shape;305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6099" y="763103"/>
            <a:ext cx="8134709" cy="3999932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2"/>
          <p:cNvSpPr txBox="1"/>
          <p:nvPr/>
        </p:nvSpPr>
        <p:spPr>
          <a:xfrm>
            <a:off x="3804249" y="5227608"/>
            <a:ext cx="7458973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This is a half adder circuit. We let them play with the switches and see how the LEDs respond. 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How to make learning FUN</a:t>
            </a:r>
            <a:endParaRPr/>
          </a:p>
        </p:txBody>
      </p:sp>
      <p:sp>
        <p:nvSpPr>
          <p:cNvPr id="312" name="Google Shape;312;p2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032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Last step: Take the quantum leap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Now that they are comfortable with the ideas, make it quantum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●"/>
            </a:pPr>
            <a:r>
              <a:rPr lang="en-US" sz="2800">
                <a:solidFill>
                  <a:schemeClr val="dk1"/>
                </a:solidFill>
              </a:rPr>
              <a:t>Use drag-and-drop circuits (like IBM) 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How to make learning FUN</a:t>
            </a:r>
            <a:endParaRPr/>
          </a:p>
        </p:txBody>
      </p:sp>
      <p:sp>
        <p:nvSpPr>
          <p:cNvPr id="318" name="Google Shape;318;p24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032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Bonus step: Gamify </a:t>
            </a:r>
            <a:endParaRPr/>
          </a:p>
          <a:p>
            <a:pPr indent="-19050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3000"/>
              <a:buChar char="●"/>
            </a:pPr>
            <a:r>
              <a:rPr lang="en-US" sz="3000">
                <a:solidFill>
                  <a:schemeClr val="dk1"/>
                </a:solidFill>
              </a:rPr>
              <a:t>Have them challenge the quantum circuit with their classical circuit!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5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4" name="Google Shape;324;p25"/>
          <p:cNvSpPr/>
          <p:nvPr/>
        </p:nvSpPr>
        <p:spPr>
          <a:xfrm>
            <a:off x="0" y="761999"/>
            <a:ext cx="7052486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5"/>
          <p:cNvSpPr txBox="1"/>
          <p:nvPr>
            <p:ph type="title"/>
          </p:nvPr>
        </p:nvSpPr>
        <p:spPr>
          <a:xfrm>
            <a:off x="289248" y="1123837"/>
            <a:ext cx="6451110" cy="12554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My favorite activities for teaching quantum!</a:t>
            </a:r>
            <a:endParaRPr/>
          </a:p>
        </p:txBody>
      </p:sp>
      <p:sp>
        <p:nvSpPr>
          <p:cNvPr id="326" name="Google Shape;326;p25"/>
          <p:cNvSpPr txBox="1"/>
          <p:nvPr>
            <p:ph idx="1" type="body"/>
          </p:nvPr>
        </p:nvSpPr>
        <p:spPr>
          <a:xfrm>
            <a:off x="289248" y="2510395"/>
            <a:ext cx="6451109" cy="3274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Quantum soap bubbles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Making apps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Drag and drop coding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Video games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Turing Tumbles (analog, marble-powered computers)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Building circuits 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rgbClr val="FFFFFF"/>
                </a:solidFill>
              </a:rPr>
              <a:t>Playing games on the Quantum Hub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a wire frame with a bubble in the middle. The bubble is also a cube. There is office supplies and a spider plant in the background" id="327" name="Google Shape;327;p25"/>
          <p:cNvPicPr preferRelativeResize="0"/>
          <p:nvPr/>
        </p:nvPicPr>
        <p:blipFill rotWithShape="1">
          <a:blip r:embed="rId3">
            <a:alphaModFix/>
          </a:blip>
          <a:srcRect b="40611" l="0" r="23432" t="13469"/>
          <a:stretch/>
        </p:blipFill>
        <p:spPr>
          <a:xfrm>
            <a:off x="7688476" y="630203"/>
            <a:ext cx="3491398" cy="27861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sign&#10;&#10;Description automatically generated" id="328" name="Google Shape;328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0617" y="3735396"/>
            <a:ext cx="4252738" cy="236025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5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Goals of the Project</a:t>
            </a: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Build a diverse talent base for the field of quantum computing</a:t>
            </a:r>
            <a:endParaRPr>
              <a:solidFill>
                <a:schemeClr val="dk1"/>
              </a:solidFill>
            </a:endParaRPr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Reach 1000 students and educators with content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Early education and focus on underrepresented communities 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Women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Indigenous youth</a:t>
            </a:r>
            <a:endParaRPr/>
          </a:p>
          <a:p>
            <a:pPr indent="-685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55879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301074ae5f_0_13"/>
          <p:cNvSpPr txBox="1"/>
          <p:nvPr>
            <p:ph type="title"/>
          </p:nvPr>
        </p:nvSpPr>
        <p:spPr>
          <a:xfrm>
            <a:off x="252919" y="1123837"/>
            <a:ext cx="2947500" cy="4601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Opportunities for Engagement and Collaboration</a:t>
            </a:r>
            <a:endParaRPr/>
          </a:p>
        </p:txBody>
      </p:sp>
      <p:sp>
        <p:nvSpPr>
          <p:cNvPr id="336" name="Google Shape;336;g1301074ae5f_0_13"/>
          <p:cNvSpPr txBox="1"/>
          <p:nvPr>
            <p:ph idx="1" type="body"/>
          </p:nvPr>
        </p:nvSpPr>
        <p:spPr>
          <a:xfrm>
            <a:off x="3869268" y="864108"/>
            <a:ext cx="7315200" cy="5120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200"/>
              <a:t>Curriculum for programs</a:t>
            </a:r>
            <a:endParaRPr b="1"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workshops, camps, events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200"/>
              <a:t>Collaboration on future projects</a:t>
            </a:r>
            <a:endParaRPr b="1"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Design activities together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200"/>
              <a:t>Support our students at your schools</a:t>
            </a:r>
            <a:endParaRPr b="1"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Support high school and undergrad students to continue in the field!</a:t>
            </a:r>
            <a:endParaRPr sz="22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Thank you!</a:t>
            </a:r>
            <a:endParaRPr/>
          </a:p>
        </p:txBody>
      </p:sp>
      <p:sp>
        <p:nvSpPr>
          <p:cNvPr id="342" name="Google Shape;342;p26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3225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Char char="●"/>
            </a:pPr>
            <a:r>
              <a:rPr lang="en-US" sz="4200"/>
              <a:t>Contact: </a:t>
            </a:r>
            <a:endParaRPr sz="4200"/>
          </a:p>
          <a:p>
            <a:pPr indent="-3225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4200"/>
              <a:buChar char="●"/>
            </a:pPr>
            <a:r>
              <a:rPr lang="en-US" sz="4200" u="sng">
                <a:solidFill>
                  <a:schemeClr val="hlink"/>
                </a:solidFill>
                <a:hlinkClick r:id="rId3"/>
              </a:rPr>
              <a:t>Ella.meyer@ubc.ca</a:t>
            </a:r>
            <a:endParaRPr sz="4200"/>
          </a:p>
          <a:p>
            <a:pPr indent="-3225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4200"/>
              <a:buChar char="●"/>
            </a:pPr>
            <a:r>
              <a:rPr lang="en-US" sz="4200" u="sng">
                <a:solidFill>
                  <a:schemeClr val="hlink"/>
                </a:solidFill>
                <a:hlinkClick r:id="rId4"/>
              </a:rPr>
              <a:t>Quantum.geeringup@ubc.ca</a:t>
            </a:r>
            <a:endParaRPr sz="4200"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"/>
          <p:cNvSpPr/>
          <p:nvPr/>
        </p:nvSpPr>
        <p:spPr>
          <a:xfrm>
            <a:off x="0" y="762000"/>
            <a:ext cx="3443591" cy="534003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>
                <a:solidFill>
                  <a:schemeClr val="lt1"/>
                </a:solidFill>
              </a:rPr>
              <a:t>Why quantum computing?</a:t>
            </a:r>
            <a:endParaRPr/>
          </a:p>
        </p:txBody>
      </p:sp>
      <p:grpSp>
        <p:nvGrpSpPr>
          <p:cNvPr id="127" name="Google Shape;127;p4"/>
          <p:cNvGrpSpPr/>
          <p:nvPr/>
        </p:nvGrpSpPr>
        <p:grpSpPr>
          <a:xfrm>
            <a:off x="4946733" y="758952"/>
            <a:ext cx="5330952" cy="5330952"/>
            <a:chOff x="886798" y="0"/>
            <a:chExt cx="5330952" cy="5330952"/>
          </a:xfrm>
        </p:grpSpPr>
        <p:sp>
          <p:nvSpPr>
            <p:cNvPr id="128" name="Google Shape;128;p4"/>
            <p:cNvSpPr/>
            <p:nvPr/>
          </p:nvSpPr>
          <p:spPr>
            <a:xfrm>
              <a:off x="886798" y="0"/>
              <a:ext cx="5330952" cy="5330952"/>
            </a:xfrm>
            <a:prstGeom prst="diamond">
              <a:avLst/>
            </a:prstGeom>
            <a:solidFill>
              <a:srgbClr val="FDE6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1393238" y="506440"/>
              <a:ext cx="2079071" cy="2079071"/>
            </a:xfrm>
            <a:prstGeom prst="roundRect">
              <a:avLst>
                <a:gd fmla="val 16667" name="adj"/>
              </a:avLst>
            </a:prstGeom>
            <a:solidFill>
              <a:schemeClr val="accent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 txBox="1"/>
            <p:nvPr/>
          </p:nvSpPr>
          <p:spPr>
            <a:xfrm>
              <a:off x="1494730" y="607932"/>
              <a:ext cx="1876087" cy="18760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orbe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Emerging field with huge potential for growth</a:t>
              </a: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3632238" y="506440"/>
              <a:ext cx="2079071" cy="2079071"/>
            </a:xfrm>
            <a:prstGeom prst="roundRect">
              <a:avLst>
                <a:gd fmla="val 16667" name="adj"/>
              </a:avLst>
            </a:prstGeom>
            <a:solidFill>
              <a:srgbClr val="90BB20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 txBox="1"/>
            <p:nvPr/>
          </p:nvSpPr>
          <p:spPr>
            <a:xfrm>
              <a:off x="3733730" y="607932"/>
              <a:ext cx="1876087" cy="18760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orbe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Have the opportunity to influence composition of talent pool</a:t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1393238" y="2745440"/>
              <a:ext cx="2079071" cy="2079071"/>
            </a:xfrm>
            <a:prstGeom prst="roundRect">
              <a:avLst>
                <a:gd fmla="val 16667" name="adj"/>
              </a:avLst>
            </a:prstGeom>
            <a:solidFill>
              <a:srgbClr val="EE6E05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1494730" y="2846932"/>
              <a:ext cx="1876087" cy="18760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orbe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Lower barrier to entry/demystify topic</a:t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3632238" y="2745440"/>
              <a:ext cx="2079071" cy="2079071"/>
            </a:xfrm>
            <a:prstGeom prst="roundRect">
              <a:avLst>
                <a:gd fmla="val 16667" name="adj"/>
              </a:avLst>
            </a:prstGeom>
            <a:solidFill>
              <a:srgbClr val="17B39E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 txBox="1"/>
            <p:nvPr/>
          </p:nvSpPr>
          <p:spPr>
            <a:xfrm>
              <a:off x="3733730" y="2846932"/>
              <a:ext cx="1876087" cy="18760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orbe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BC is a hot spot of this emerging industry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Overview of Project Components</a:t>
            </a:r>
            <a:endParaRPr/>
          </a:p>
        </p:txBody>
      </p:sp>
      <p:sp>
        <p:nvSpPr>
          <p:cNvPr id="142" name="Google Shape;142;p5"/>
          <p:cNvSpPr txBox="1"/>
          <p:nvPr>
            <p:ph idx="1" type="body"/>
          </p:nvPr>
        </p:nvSpPr>
        <p:spPr>
          <a:xfrm>
            <a:off x="3827515" y="1156382"/>
            <a:ext cx="7315200" cy="4546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Camps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Workshops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Local Events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Indigenous Outreach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Professional Development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In-school Courses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Podcast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Quantum Ambassador Program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Public Outreach Talks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Online Resources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301074ae5f_0_6"/>
          <p:cNvSpPr txBox="1"/>
          <p:nvPr>
            <p:ph type="title"/>
          </p:nvPr>
        </p:nvSpPr>
        <p:spPr>
          <a:xfrm>
            <a:off x="252919" y="1123837"/>
            <a:ext cx="2947500" cy="46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/>
              <a:t>Three broad </a:t>
            </a:r>
            <a:r>
              <a:rPr lang="en-US"/>
              <a:t>categories</a:t>
            </a:r>
            <a:endParaRPr/>
          </a:p>
        </p:txBody>
      </p:sp>
      <p:sp>
        <p:nvSpPr>
          <p:cNvPr id="148" name="Google Shape;148;g1301074ae5f_0_6"/>
          <p:cNvSpPr txBox="1"/>
          <p:nvPr>
            <p:ph idx="1" type="body"/>
          </p:nvPr>
        </p:nvSpPr>
        <p:spPr>
          <a:xfrm>
            <a:off x="3744640" y="1151132"/>
            <a:ext cx="7315200" cy="45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4700">
                <a:solidFill>
                  <a:schemeClr val="dk1"/>
                </a:solidFill>
              </a:rPr>
              <a:t>Content</a:t>
            </a:r>
            <a:endParaRPr b="1" sz="4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4700">
                <a:solidFill>
                  <a:schemeClr val="dk1"/>
                </a:solidFill>
              </a:rPr>
              <a:t>Teaching</a:t>
            </a:r>
            <a:endParaRPr b="1" sz="4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4700">
                <a:solidFill>
                  <a:schemeClr val="dk1"/>
                </a:solidFill>
              </a:rPr>
              <a:t>Community</a:t>
            </a:r>
            <a:r>
              <a:rPr b="1" lang="en-US" sz="2300">
                <a:solidFill>
                  <a:schemeClr val="dk1"/>
                </a:solidFill>
              </a:rPr>
              <a:t>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119b093ef_0_0"/>
          <p:cNvSpPr txBox="1"/>
          <p:nvPr>
            <p:ph type="ctrTitle"/>
          </p:nvPr>
        </p:nvSpPr>
        <p:spPr>
          <a:xfrm>
            <a:off x="1069848" y="1298448"/>
            <a:ext cx="7315200" cy="32553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00"/>
              <a:t>CONTENT</a:t>
            </a:r>
            <a:endParaRPr b="1" sz="8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/>
          <p:nvPr/>
        </p:nvSpPr>
        <p:spPr>
          <a:xfrm>
            <a:off x="252920" y="2407298"/>
            <a:ext cx="2947482" cy="34989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US" sz="3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Summer </a:t>
            </a:r>
            <a:r>
              <a:rPr b="1" lang="en-US" sz="31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</a:t>
            </a:r>
            <a:r>
              <a:rPr b="1" i="0" lang="en-US" sz="3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amps</a:t>
            </a:r>
            <a:endParaRPr sz="2900"/>
          </a:p>
          <a:p>
            <a:pPr indent="-220980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●"/>
            </a:pPr>
            <a:r>
              <a:rPr b="0" i="0" lang="en-US" sz="2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Ideal for project work</a:t>
            </a:r>
            <a:endParaRPr sz="2000"/>
          </a:p>
          <a:p>
            <a:pPr indent="-220980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●"/>
            </a:pPr>
            <a:r>
              <a:rPr b="0" i="0" lang="en-US" sz="2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</a:t>
            </a:r>
            <a:r>
              <a:rPr lang="en-US" sz="2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4 </a:t>
            </a:r>
            <a:r>
              <a:rPr b="0" i="0" lang="en-US" sz="2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camps are using quantum content this summer!</a:t>
            </a:r>
            <a:endParaRPr sz="2000"/>
          </a:p>
          <a:p>
            <a:pPr indent="-220980" lvl="0" marL="28575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●"/>
            </a:pPr>
            <a:r>
              <a:rPr lang="en-US" sz="2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7 </a:t>
            </a:r>
            <a:r>
              <a:rPr b="0" i="0" lang="en-US" sz="2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online, 17 in person </a:t>
            </a:r>
            <a:endParaRPr sz="2000"/>
          </a:p>
          <a:p>
            <a:pPr indent="1016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016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A group of people posing for a photo outside of a building&#10;&#10;Description automatically generated" id="160" name="Google Shape;160;p6"/>
          <p:cNvPicPr preferRelativeResize="0"/>
          <p:nvPr/>
        </p:nvPicPr>
        <p:blipFill rotWithShape="1">
          <a:blip r:embed="rId3">
            <a:alphaModFix/>
          </a:blip>
          <a:srcRect b="-1" l="669" r="2008" t="0"/>
          <a:stretch/>
        </p:blipFill>
        <p:spPr>
          <a:xfrm>
            <a:off x="3778897" y="758952"/>
            <a:ext cx="7772401" cy="5330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/>
        </p:nvSpPr>
        <p:spPr>
          <a:xfrm>
            <a:off x="252920" y="2407298"/>
            <a:ext cx="2947482" cy="34989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​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Workshop</a:t>
            </a:r>
            <a:r>
              <a:rPr b="1" lang="en-US" sz="37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</a:t>
            </a:r>
            <a:r>
              <a:rPr b="0" i="0" lang="en-US" sz="37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​</a:t>
            </a:r>
            <a:endParaRPr sz="3500"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2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In-school delivery ​</a:t>
            </a:r>
            <a:endParaRPr b="0" i="0" sz="2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24 booked this year</a:t>
            </a:r>
            <a:endParaRPr sz="26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2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Short-form content ​</a:t>
            </a:r>
            <a:endParaRPr b="0" i="0" sz="2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10160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A picture containing person, indoor, ceiling, child&#10;&#10;Description automatically generated" id="166" name="Google Shape;166;p7"/>
          <p:cNvPicPr preferRelativeResize="0"/>
          <p:nvPr/>
        </p:nvPicPr>
        <p:blipFill rotWithShape="1">
          <a:blip r:embed="rId3">
            <a:alphaModFix/>
          </a:blip>
          <a:srcRect b="-1" l="0" r="2679" t="0"/>
          <a:stretch/>
        </p:blipFill>
        <p:spPr>
          <a:xfrm>
            <a:off x="3778897" y="758952"/>
            <a:ext cx="7772401" cy="5330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2022-03-22T16:38:32Z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0x010100F12C0AB7CAE6414ABE559840DC9F9645</vt:lpwstr>
  </property>
  <property fmtid="{D5CDD505-2E9C-101B-9397-08002B2CF9AE}" pid="3" name="MediaServiceImageTags">
    <vt:lpwstr/>
  </property>
</Properties>
</file>