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28" r:id="rId1"/>
  </p:sldMasterIdLst>
  <p:notesMasterIdLst>
    <p:notesMasterId r:id="rId15"/>
  </p:notesMasterIdLst>
  <p:sldIdLst>
    <p:sldId id="256" r:id="rId2"/>
    <p:sldId id="257" r:id="rId3"/>
    <p:sldId id="258" r:id="rId4"/>
    <p:sldId id="259" r:id="rId5"/>
    <p:sldId id="272" r:id="rId6"/>
    <p:sldId id="260" r:id="rId7"/>
    <p:sldId id="262" r:id="rId8"/>
    <p:sldId id="263" r:id="rId9"/>
    <p:sldId id="273" r:id="rId10"/>
    <p:sldId id="268" r:id="rId11"/>
    <p:sldId id="269" r:id="rId12"/>
    <p:sldId id="261" r:id="rId13"/>
    <p:sldId id="27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84346" autoAdjust="0"/>
  </p:normalViewPr>
  <p:slideViewPr>
    <p:cSldViewPr snapToGrid="0">
      <p:cViewPr>
        <p:scale>
          <a:sx n="70" d="100"/>
          <a:sy n="70" d="100"/>
        </p:scale>
        <p:origin x="534" y="-18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7C9F59-C8CC-4415-A480-A9F1671D8697}" type="datetimeFigureOut">
              <a:t>6/5/2022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7D4C67-AB44-4DE5-A495-1B790C4001F7}" type="slidenum">
              <a:t>‹#›</a:t>
            </a:fld>
            <a:endParaRPr lang="en-US"/>
          </a:p>
        </p:txBody>
      </p:sp>
    </p:spTree>
    <p:extLst>
      <p:ext uri="{BB962C8B-B14F-4D97-AF65-F5344CB8AC3E}">
        <p14:creationId xmlns:p14="http://schemas.microsoft.com/office/powerpoint/2010/main" val="661826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Hello everyone, I am Jerit Mitchell, a Master’s student from the University of Regina. Today I will be talking about “</a:t>
            </a:r>
            <a:r>
              <a:rPr lang="en-US" dirty="0">
                <a:ea typeface="+mj-lt"/>
                <a:cs typeface="+mj-lt"/>
              </a:rPr>
              <a:t>Using synchrotron radiation techniques as a tool in invertebrate paleontology”. </a:t>
            </a:r>
            <a:endParaRPr lang="en-US" dirty="0">
              <a:cs typeface="Calibri"/>
            </a:endParaRPr>
          </a:p>
        </p:txBody>
      </p:sp>
      <p:sp>
        <p:nvSpPr>
          <p:cNvPr id="4" name="Slide Number Placeholder 3"/>
          <p:cNvSpPr>
            <a:spLocks noGrp="1"/>
          </p:cNvSpPr>
          <p:nvPr>
            <p:ph type="sldNum" sz="quarter" idx="5"/>
          </p:nvPr>
        </p:nvSpPr>
        <p:spPr/>
        <p:txBody>
          <a:bodyPr/>
          <a:lstStyle/>
          <a:p>
            <a:fld id="{9B7D4C67-AB44-4DE5-A495-1B790C4001F7}" type="slidenum">
              <a:rPr lang="en-US"/>
              <a:t>1</a:t>
            </a:fld>
            <a:endParaRPr lang="en-US"/>
          </a:p>
        </p:txBody>
      </p:sp>
    </p:spTree>
    <p:extLst>
      <p:ext uri="{BB962C8B-B14F-4D97-AF65-F5344CB8AC3E}">
        <p14:creationId xmlns:p14="http://schemas.microsoft.com/office/powerpoint/2010/main" val="21642314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Roughly go over results. The Canadian Light source provides many different techniques, and another one we are using is </a:t>
            </a:r>
            <a:r>
              <a:rPr lang="en-US" dirty="0">
                <a:ea typeface="+mn-lt"/>
                <a:cs typeface="+mn-lt"/>
              </a:rPr>
              <a:t>X-Ray Absorption Near Edge Structure (SR-XANES). This allows us to probe deeper into the chemical structure of the sample. For example looking at the Iron absorption k-edge for the wasp flight muscle fibers, we can determine the valence state of the iron, and possible the compound the iron is apart of. This is part of ongoing analysis.</a:t>
            </a:r>
            <a:endParaRPr lang="en-CA" dirty="0"/>
          </a:p>
        </p:txBody>
      </p:sp>
      <p:sp>
        <p:nvSpPr>
          <p:cNvPr id="4" name="Slide Number Placeholder 3"/>
          <p:cNvSpPr>
            <a:spLocks noGrp="1"/>
          </p:cNvSpPr>
          <p:nvPr>
            <p:ph type="sldNum" sz="quarter" idx="5"/>
          </p:nvPr>
        </p:nvSpPr>
        <p:spPr/>
        <p:txBody>
          <a:bodyPr/>
          <a:lstStyle/>
          <a:p>
            <a:fld id="{9B7D4C67-AB44-4DE5-A495-1B790C4001F7}" type="slidenum">
              <a:rPr lang="en-CA" smtClean="0"/>
              <a:t>10</a:t>
            </a:fld>
            <a:endParaRPr lang="en-CA"/>
          </a:p>
        </p:txBody>
      </p:sp>
    </p:spTree>
    <p:extLst>
      <p:ext uri="{BB962C8B-B14F-4D97-AF65-F5344CB8AC3E}">
        <p14:creationId xmlns:p14="http://schemas.microsoft.com/office/powerpoint/2010/main" val="7979912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that is all, here are some acknowledgments and references, and I am happy to take any questions.</a:t>
            </a:r>
            <a:endParaRPr lang="en-CA" dirty="0"/>
          </a:p>
        </p:txBody>
      </p:sp>
      <p:sp>
        <p:nvSpPr>
          <p:cNvPr id="4" name="Slide Number Placeholder 3"/>
          <p:cNvSpPr>
            <a:spLocks noGrp="1"/>
          </p:cNvSpPr>
          <p:nvPr>
            <p:ph type="sldNum" sz="quarter" idx="5"/>
          </p:nvPr>
        </p:nvSpPr>
        <p:spPr/>
        <p:txBody>
          <a:bodyPr/>
          <a:lstStyle/>
          <a:p>
            <a:fld id="{9B7D4C67-AB44-4DE5-A495-1B790C4001F7}" type="slidenum">
              <a:rPr lang="en-CA" smtClean="0"/>
              <a:t>11</a:t>
            </a:fld>
            <a:endParaRPr lang="en-CA"/>
          </a:p>
        </p:txBody>
      </p:sp>
    </p:spTree>
    <p:extLst>
      <p:ext uri="{BB962C8B-B14F-4D97-AF65-F5344CB8AC3E}">
        <p14:creationId xmlns:p14="http://schemas.microsoft.com/office/powerpoint/2010/main" val="743997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Getting to the results, we are looking at two beetles from Baltic amber, which are 44 million years old. I am using the program Dragonfly which is a platform for visualizing X-ray CT data. Using Dragonfly, by manipulating the 3-D model I am able to segment out the amber as it is at a fixed density providing true to scale models of the two insects. Decay artifacts that may obscure the surface of the insect can be easily removed as well, as seen here in a bark beetle. Individual parts like legs and antennae can be highlighted and are useful for characterizing the insect. The beauty of CT is that we can also image the interior of the insect. Most importantly is looking if the genitalia of the insect is still preserved. For the turtle beetle it was still preserved in situ, and this makes determining the specific species of an insect straightforward. For the bark beetle the genitalia was dislodged and was floating inside the body cavity, but could still be recovered in the CT data as a high density structure. These specimens are part of two published articles for fossil taxonomy, where the CT scans confirmed they are never before seen fossil species. </a:t>
            </a:r>
          </a:p>
        </p:txBody>
      </p:sp>
      <p:sp>
        <p:nvSpPr>
          <p:cNvPr id="4" name="Slide Number Placeholder 3"/>
          <p:cNvSpPr>
            <a:spLocks noGrp="1"/>
          </p:cNvSpPr>
          <p:nvPr>
            <p:ph type="sldNum" sz="quarter" idx="5"/>
          </p:nvPr>
        </p:nvSpPr>
        <p:spPr/>
        <p:txBody>
          <a:bodyPr/>
          <a:lstStyle/>
          <a:p>
            <a:fld id="{9B7D4C67-AB44-4DE5-A495-1B790C4001F7}" type="slidenum">
              <a:rPr lang="en-US"/>
              <a:t>12</a:t>
            </a:fld>
            <a:endParaRPr lang="en-US"/>
          </a:p>
        </p:txBody>
      </p:sp>
    </p:spTree>
    <p:extLst>
      <p:ext uri="{BB962C8B-B14F-4D97-AF65-F5344CB8AC3E}">
        <p14:creationId xmlns:p14="http://schemas.microsoft.com/office/powerpoint/2010/main" val="4487175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We are going to look at some FTIR spectroscopy from the flakes extracted from the leaf beetle earlier in order to look for preserved proteins. In blue we have an example of an infrared spectrum from the pronotum, or section of the head of the beetle. Superimposed above it is a smoothed second derivative spectrum that is used to provide deconvolution of spectral peaks that overlap. At first glance the spectrum is reminiscent of protein, by comparing to different protein references. Zooming into a lower frequency region of the spectrum features peaks expected in the Amide region. Amide bands split into sub bands due to transition dipole coupling. The Amide I peak is dominated by the mode at 1651 cm-1, which is known as the </a:t>
            </a:r>
            <a:r>
              <a:rPr lang="en-US" dirty="0"/>
              <a:t>α–helix band, with small contribution to β-sheet at 1680 cm^-1. These sub bands can also explain the secondary structure of proteins, represented by the way the molecules are aligned, shown here. Looking more carefully at the pronotum spectrum compared to different protein references it is clear that the protein source is not from the beetle itself. The spectrum in black matches well to human and lab protein references, with dominant α–helix structure on Amide peaks. However, modern beetle proteins from exoskeletons are β-sheet dominated. Therefore the spectrum represents a contaminant.</a:t>
            </a:r>
            <a:endParaRPr lang="en-US" dirty="0">
              <a:cs typeface="Calibri"/>
            </a:endParaRPr>
          </a:p>
        </p:txBody>
      </p:sp>
      <p:sp>
        <p:nvSpPr>
          <p:cNvPr id="4" name="Slide Number Placeholder 3"/>
          <p:cNvSpPr>
            <a:spLocks noGrp="1"/>
          </p:cNvSpPr>
          <p:nvPr>
            <p:ph type="sldNum" sz="quarter" idx="5"/>
          </p:nvPr>
        </p:nvSpPr>
        <p:spPr/>
        <p:txBody>
          <a:bodyPr/>
          <a:lstStyle/>
          <a:p>
            <a:fld id="{9B7D4C67-AB44-4DE5-A495-1B790C4001F7}" type="slidenum">
              <a:rPr lang="en-US"/>
              <a:t>13</a:t>
            </a:fld>
            <a:endParaRPr lang="en-US"/>
          </a:p>
        </p:txBody>
      </p:sp>
    </p:spTree>
    <p:extLst>
      <p:ext uri="{BB962C8B-B14F-4D97-AF65-F5344CB8AC3E}">
        <p14:creationId xmlns:p14="http://schemas.microsoft.com/office/powerpoint/2010/main" val="1000295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cs typeface="Calibri"/>
              </a:rPr>
              <a:t>So, starting off what does physics have to do paleontology? Paleontology research has be revolutionized in the past decade due to easy access to high energy experimentation and analysis usually bound to the realm of chemists and physicists. In paleontology, dinosaurs get most of the attention, but invertebrates makeup an overwhelming majority of all species and can be more telling of evolutionary history than vertebrates. For this talk I will focus on insects, particularly those that are found trapped in ancient pieces of amber.</a:t>
            </a:r>
            <a:endParaRPr lang="en-US" dirty="0"/>
          </a:p>
          <a:p>
            <a:pPr>
              <a:defRPr/>
            </a:pPr>
            <a:endParaRPr lang="en-US" dirty="0">
              <a:cs typeface="Calibri"/>
            </a:endParaRPr>
          </a:p>
          <a:p>
            <a:pPr>
              <a:defRPr/>
            </a:pPr>
            <a:r>
              <a:rPr lang="en-US" dirty="0">
                <a:cs typeface="Calibri"/>
              </a:rPr>
              <a:t>Amber is fossilized tree resin, and can contain small creatures that get trapped in the sticky resin before it hardens. Amber has similar properties to glass, so it has good insulation and antibiotic properties that act as a shield for inclusions. Amber allows much better preservation of fossils compared to those found embedded in rock and soils layers. It preserves the original life like 3D position of insects, and most likely to preserve organic material.</a:t>
            </a:r>
          </a:p>
          <a:p>
            <a:pPr>
              <a:defRPr/>
            </a:pPr>
            <a:endParaRPr lang="en-US" dirty="0">
              <a:cs typeface="Calibri"/>
            </a:endParaRPr>
          </a:p>
          <a:p>
            <a:pPr>
              <a:defRPr/>
            </a:pPr>
            <a:r>
              <a:rPr lang="en-US" dirty="0">
                <a:cs typeface="Calibri"/>
              </a:rPr>
              <a:t>At this point I should address the elephant in the room, or should I say dinosaur in the room. Are we trying to recreate Jurassic park? Not exactly. The premise of Jurassic Park </a:t>
            </a:r>
            <a:r>
              <a:rPr lang="en-US" dirty="0">
                <a:ea typeface="Calibri"/>
                <a:cs typeface="Calibri"/>
              </a:rPr>
              <a:t>is reasonable in the fact that if we were to recreate the dinosaurs, extracting DNA from amber would be the most likely place to find it. However, proper DNA is not known to preserve in amber past 100,000 years. Other organic molecules can be preserved over millions of years, and that will be the focus of the rest of the talk.</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9B7D4C67-AB44-4DE5-A495-1B790C4001F7}" type="slidenum">
              <a:t>2</a:t>
            </a:fld>
            <a:endParaRPr lang="en-US"/>
          </a:p>
        </p:txBody>
      </p:sp>
    </p:spTree>
    <p:extLst>
      <p:ext uri="{BB962C8B-B14F-4D97-AF65-F5344CB8AC3E}">
        <p14:creationId xmlns:p14="http://schemas.microsoft.com/office/powerpoint/2010/main" val="1827905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Most of our experiments revolve around using a synchrotron light source facility. This is specialized synchrotron that exploits the radiation produced from orbiting electrons in a ring. For our analysis, are work is done at the Canadian Light Source facility at the University of Saskatchewan. The radiation produced can be customized for a given experiment through specialized beamlines, energy ranging from infrared to X-Rays and monochromatic or broadband. Imaging and chemical analysis can be completely non-destructive, which is relevant for fossils as we do not want to damage the few precious samples we have. Also, synchrotron light has extremely high intensity and brightness that leads to higher resolutions and faster acquisition times. Many of the samples in paleontology are heterogenous and structurally variable, so high resolution is critical. </a:t>
            </a:r>
          </a:p>
          <a:p>
            <a:endParaRPr lang="en-US" dirty="0">
              <a:cs typeface="Calibri"/>
            </a:endParaRPr>
          </a:p>
          <a:p>
            <a:r>
              <a:rPr lang="en-US" dirty="0">
                <a:cs typeface="Calibri"/>
              </a:rPr>
              <a:t>Today I will talk about three synchrotron enhanced techniques performed on three different beamlines and how they are used to extract information in invertebrate paleontology.</a:t>
            </a:r>
          </a:p>
        </p:txBody>
      </p:sp>
      <p:sp>
        <p:nvSpPr>
          <p:cNvPr id="4" name="Slide Number Placeholder 3"/>
          <p:cNvSpPr>
            <a:spLocks noGrp="1"/>
          </p:cNvSpPr>
          <p:nvPr>
            <p:ph type="sldNum" sz="quarter" idx="5"/>
          </p:nvPr>
        </p:nvSpPr>
        <p:spPr/>
        <p:txBody>
          <a:bodyPr/>
          <a:lstStyle/>
          <a:p>
            <a:fld id="{9B7D4C67-AB44-4DE5-A495-1B790C4001F7}" type="slidenum">
              <a:rPr lang="en-US"/>
              <a:t>3</a:t>
            </a:fld>
            <a:endParaRPr lang="en-US"/>
          </a:p>
        </p:txBody>
      </p:sp>
    </p:spTree>
    <p:extLst>
      <p:ext uri="{BB962C8B-B14F-4D97-AF65-F5344CB8AC3E}">
        <p14:creationId xmlns:p14="http://schemas.microsoft.com/office/powerpoint/2010/main" val="4163659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Starting off with Computed Tomography or CT can be used to create a 3D model of an object. It uses the bulk absorption of high energy X-Rays through a sample. Taking hundreds of X-Ray projections in equal steps around 180 degrees, the projections can be mathematically reconstructed. The result is a series of 2D slices that make up a 3D data map of the density of the sample, with pixel resolutions in order of microns.</a:t>
            </a:r>
          </a:p>
          <a:p>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An important sub technique that is critical in insect CT is propagation phase contrast. X-Rays passing through the sample will be refracted as well as attenuated, and these refracted waves can be detected. The detector is moved farther away from the sample to increase the contrast of the resultant interference fringes. A synchrotron source is highly coherent, which will result in better resolved interference fringes at the detector. Ultimately, applying a PPC filter to a data set will highlight edges of structures, particularly of those that have small indices of refraction deltas. Insects exoskeletons are made up of very thin layers of similar density which makes resolving these details well suited for Phase Contrast Imaging. For our research we are using the Biomedical and Imaging and Therapy Facility or BMIT beamline at the Canadian Light Source. </a:t>
            </a:r>
            <a:endParaRPr lang="en-US" dirty="0"/>
          </a:p>
          <a:p>
            <a:endParaRPr lang="en-US" dirty="0"/>
          </a:p>
        </p:txBody>
      </p:sp>
      <p:sp>
        <p:nvSpPr>
          <p:cNvPr id="4" name="Slide Number Placeholder 3"/>
          <p:cNvSpPr>
            <a:spLocks noGrp="1"/>
          </p:cNvSpPr>
          <p:nvPr>
            <p:ph type="sldNum" sz="quarter" idx="5"/>
          </p:nvPr>
        </p:nvSpPr>
        <p:spPr/>
        <p:txBody>
          <a:bodyPr/>
          <a:lstStyle/>
          <a:p>
            <a:fld id="{9B7D4C67-AB44-4DE5-A495-1B790C4001F7}" type="slidenum">
              <a:rPr lang="en-US"/>
              <a:t>4</a:t>
            </a:fld>
            <a:endParaRPr lang="en-US"/>
          </a:p>
        </p:txBody>
      </p:sp>
    </p:spTree>
    <p:extLst>
      <p:ext uri="{BB962C8B-B14F-4D97-AF65-F5344CB8AC3E}">
        <p14:creationId xmlns:p14="http://schemas.microsoft.com/office/powerpoint/2010/main" val="3402097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Getting to some results, we are going to look at two insects: a leaf beetle from Baltic Amber (44 million years old), and a </a:t>
            </a:r>
            <a:r>
              <a:rPr lang="en-US" dirty="0" err="1">
                <a:ea typeface="Calibri"/>
                <a:cs typeface="Calibri"/>
              </a:rPr>
              <a:t>chalcidoid</a:t>
            </a:r>
            <a:r>
              <a:rPr lang="en-US" dirty="0">
                <a:ea typeface="Calibri"/>
                <a:cs typeface="Calibri"/>
              </a:rPr>
              <a:t> wasp from Dominican amber (16 Million years old).</a:t>
            </a:r>
            <a:r>
              <a:rPr lang="en-US" dirty="0">
                <a:cs typeface="Calibri"/>
              </a:rPr>
              <a:t> Dragonfly is program used for rendering and visualizing the X-ray CT data. Using Dragonfly, by manipulating the data in 3-D one can create a model of just the insect by removing the amber as it is at a fixed density. Decay artifacts that may obscure the surface of the insect can be easily removed as well, as seen here in the wasp where there was a large bubble. We end up with highly detailed exteriors of the insects, with 9 micron voxel pixel size, including stippling patterns on the body and thin individual parts like legs and antennae.</a:t>
            </a:r>
          </a:p>
          <a:p>
            <a:endParaRPr lang="en-US" dirty="0">
              <a:ea typeface="+mn-ea"/>
              <a:cs typeface="Calibri"/>
            </a:endParaRPr>
          </a:p>
          <a:p>
            <a:r>
              <a:rPr lang="en-US" dirty="0">
                <a:ea typeface="+mn-ea"/>
                <a:cs typeface="Calibri"/>
              </a:rPr>
              <a:t>T</a:t>
            </a:r>
            <a:r>
              <a:rPr lang="en-US" dirty="0">
                <a:ea typeface="Calibri"/>
                <a:cs typeface="Calibri"/>
              </a:rPr>
              <a:t>he leaf beetle scan was actually composed of two separate amber pieces, since the amber sample was cracked open along the middle of the insect body in order to perform organic spectroscopy analysis which will be talked about next. The two separate CT scans of each side of the amber could be recombined digitally. Flakes from the outer exoskeleton were extracted from the dorsal side of the beetle as seen in this image. </a:t>
            </a:r>
          </a:p>
          <a:p>
            <a:endParaRPr lang="en-US" dirty="0">
              <a:ea typeface="Calibri"/>
              <a:cs typeface="Calibri"/>
            </a:endParaRPr>
          </a:p>
          <a:p>
            <a:r>
              <a:rPr lang="en-US" dirty="0">
                <a:ea typeface="Calibri"/>
                <a:cs typeface="Calibri"/>
              </a:rPr>
              <a:t>A</a:t>
            </a:r>
            <a:r>
              <a:rPr lang="en-US" dirty="0">
                <a:cs typeface="Calibri"/>
              </a:rPr>
              <a:t> major benefit of CT is that we can also image the interior of the insect. S</a:t>
            </a:r>
            <a:r>
              <a:rPr lang="en-US" dirty="0">
                <a:ea typeface="Calibri"/>
                <a:cs typeface="Calibri"/>
              </a:rPr>
              <a:t>tructures such as genitalia can also be preserved, which is useful for taxonomic analysis (determining what species it is). Here we have segmented out the female genitalia from this leaf beetle that shows up as a high density structure. There is also interesting high density structures structures inside the wasp. Since this amber is younger the preservation quality is generally better than in Baltic Amber. Inside the wasp, individual muscle fibers can be seen preserved within the limbs and body. In particular, large flight muscles can be found in the main body cavity and segmented out in brilliant detail.</a:t>
            </a:r>
          </a:p>
        </p:txBody>
      </p:sp>
      <p:sp>
        <p:nvSpPr>
          <p:cNvPr id="4" name="Slide Number Placeholder 3"/>
          <p:cNvSpPr>
            <a:spLocks noGrp="1"/>
          </p:cNvSpPr>
          <p:nvPr>
            <p:ph type="sldNum" sz="quarter" idx="5"/>
          </p:nvPr>
        </p:nvSpPr>
        <p:spPr/>
        <p:txBody>
          <a:bodyPr/>
          <a:lstStyle/>
          <a:p>
            <a:fld id="{9B7D4C67-AB44-4DE5-A495-1B790C4001F7}" type="slidenum">
              <a:rPr lang="en-US"/>
              <a:t>5</a:t>
            </a:fld>
            <a:endParaRPr lang="en-US"/>
          </a:p>
        </p:txBody>
      </p:sp>
    </p:spTree>
    <p:extLst>
      <p:ext uri="{BB962C8B-B14F-4D97-AF65-F5344CB8AC3E}">
        <p14:creationId xmlns:p14="http://schemas.microsoft.com/office/powerpoint/2010/main" val="3167168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Infrared Spectroscopy can be used to probe for organic signature in a sample. Molecules are made up of chemical bonds, which can be approximated by harmonic oscillators. Each form of bond has a characteristic vibrational frequency associated with it. The vibrational excitations of molecules occur in the infrared region of the electromagnetic spectrum. The most useful vibrational modes occur in the mid infrared region which by convention is represented by the wavenumber range of 4000 – 400 inverse centimeters. Probing a sample with infrared radiation there will absorption at corresponding wavenumbers related to a bond’s frequency, creating a spectrum. A sample may be made up of a combination of different bonds that form complex functional groups. One important functional group is known as amide, and this is commonly found in many organic substances. </a:t>
            </a:r>
            <a:endParaRPr lang="en-US" dirty="0"/>
          </a:p>
          <a:p>
            <a:endParaRPr lang="en-US" dirty="0">
              <a:cs typeface="Calibri"/>
            </a:endParaRPr>
          </a:p>
          <a:p>
            <a:r>
              <a:rPr lang="en-US" dirty="0">
                <a:cs typeface="Calibri"/>
              </a:rPr>
              <a:t>One important advancement technique is Synchrotron Fourier Transform spectroscopy, which for our research is performed at the Mid-infrared beamline at the Canadian Light Source. In this case a synchrotron polychromatic Infrared beam is used to measure the entire spectrum at once which improves signal-to-noise ration and acquisition times. This is accomplished by the use of a modified Michelson interferometer setup. There will be an interference between two waves, one from a fixed mirror and one from a movable mirror that pass through the sample and gets detected. By moving the mirror and measuring the voltage at the detector we can determine the spectrum in position space. Through Fourier transform, the spectrum can then be converted to frequency space.</a:t>
            </a:r>
          </a:p>
        </p:txBody>
      </p:sp>
      <p:sp>
        <p:nvSpPr>
          <p:cNvPr id="4" name="Slide Number Placeholder 3"/>
          <p:cNvSpPr>
            <a:spLocks noGrp="1"/>
          </p:cNvSpPr>
          <p:nvPr>
            <p:ph type="sldNum" sz="quarter" idx="5"/>
          </p:nvPr>
        </p:nvSpPr>
        <p:spPr/>
        <p:txBody>
          <a:bodyPr/>
          <a:lstStyle/>
          <a:p>
            <a:fld id="{9B7D4C67-AB44-4DE5-A495-1B790C4001F7}" type="slidenum">
              <a:rPr lang="en-US"/>
              <a:t>6</a:t>
            </a:fld>
            <a:endParaRPr lang="en-US"/>
          </a:p>
        </p:txBody>
      </p:sp>
    </p:spTree>
    <p:extLst>
      <p:ext uri="{BB962C8B-B14F-4D97-AF65-F5344CB8AC3E}">
        <p14:creationId xmlns:p14="http://schemas.microsoft.com/office/powerpoint/2010/main" val="3525353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Now for some results, we perform spectral analysis of a exoskeleton flake from the elytron, or wing case of the insect. This figure shows the elytron spectrum. Superimposed above it is a smoothed second derivative spectrum that is used to provide deconvolution of spectral peaks that overlap. The spectrum features peaks in the amide region, which means we have organic preservation. </a:t>
            </a:r>
            <a:r>
              <a:rPr lang="en-US" dirty="0"/>
              <a:t>Chitin is a sugar-based molecule that is found in the exoskeleton of insects along with proteins.</a:t>
            </a:r>
            <a:r>
              <a:rPr lang="en-US" dirty="0">
                <a:cs typeface="Calibri"/>
              </a:rPr>
              <a:t> Almost every peak on the elytron spectrum can be explained directly by a standard chitin reference, as seen in the graphical comparison. A chart can be created that shows the position of peaks found from the second derivative spectrum compared to two chitin references. The relevant vibrational mode assignment and associated organic component is also given. The fossil peaks match well to the standard peaks.</a:t>
            </a:r>
          </a:p>
          <a:p>
            <a:endParaRPr lang="en-US" dirty="0">
              <a:cs typeface="Calibri"/>
            </a:endParaRPr>
          </a:p>
          <a:p>
            <a:r>
              <a:rPr lang="en-US" dirty="0">
                <a:cs typeface="Calibri"/>
              </a:rPr>
              <a:t>Organic components in fossils decay over time, and as a result the infrared spectrum shows broadening of peaks as well as introducing new peaks. The peak at 1713 cm^-1 can be explained by oxidation of the sample as seen in experiments of modern chitin degradation. Due to this, it is difficult to analytically compare references, such as fitting to the reference spectrum, in particular for fossil remains. The position rather than the shape of peaks are the most reliable method of determining the relevant organic compounds. This finding of preserved chitin is significant as the oldest reported fossil chitin from an insect is 25 Ma. So, this work extends the range of preservation by twenty million years. Also, it appears to be the least degraded remains of any fossil chitin using infrared spectroscopy seen in literature. These results are part of work soon to be submitted as a manuscript. </a:t>
            </a:r>
          </a:p>
        </p:txBody>
      </p:sp>
      <p:sp>
        <p:nvSpPr>
          <p:cNvPr id="4" name="Slide Number Placeholder 3"/>
          <p:cNvSpPr>
            <a:spLocks noGrp="1"/>
          </p:cNvSpPr>
          <p:nvPr>
            <p:ph type="sldNum" sz="quarter" idx="5"/>
          </p:nvPr>
        </p:nvSpPr>
        <p:spPr/>
        <p:txBody>
          <a:bodyPr/>
          <a:lstStyle/>
          <a:p>
            <a:fld id="{9B7D4C67-AB44-4DE5-A495-1B790C4001F7}" type="slidenum">
              <a:rPr lang="en-US"/>
              <a:t>7</a:t>
            </a:fld>
            <a:endParaRPr lang="en-US"/>
          </a:p>
        </p:txBody>
      </p:sp>
    </p:spTree>
    <p:extLst>
      <p:ext uri="{BB962C8B-B14F-4D97-AF65-F5344CB8AC3E}">
        <p14:creationId xmlns:p14="http://schemas.microsoft.com/office/powerpoint/2010/main" val="80132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X-Ray Fluorescence measurements can be used to determine the concentration of specific elements in a sample. Atoms in a sample, when ionized by incident X-ray of sufficient energy, can quickly de-excite by emission of a characteristic fluorescent photon in the X-Ray </a:t>
            </a:r>
            <a:r>
              <a:rPr lang="en-US" strike="noStrike" dirty="0">
                <a:cs typeface="Calibri"/>
              </a:rPr>
              <a:t>range. The </a:t>
            </a:r>
            <a:r>
              <a:rPr lang="en-US" dirty="0">
                <a:cs typeface="Calibri"/>
              </a:rPr>
              <a:t>transition energy for fluorescence is given by the difference in the orbital in which the knocked out inner shell electron and outer shell filling electron. The transition from the L shell to the K shell is known as the K alpha line, k beta for M to K shell transition and so on. The X-Rays from all element and transition contributions enter a solid state detector to determine their energy, creating a spectrum.</a:t>
            </a:r>
            <a:r>
              <a:rPr lang="en-US" strike="sngStrike" dirty="0">
                <a:cs typeface="Calibri"/>
              </a:rPr>
              <a:t> </a:t>
            </a:r>
          </a:p>
          <a:p>
            <a:endParaRPr lang="en-US" dirty="0">
              <a:cs typeface="Calibri"/>
            </a:endParaRPr>
          </a:p>
          <a:p>
            <a:r>
              <a:rPr lang="en-US" dirty="0">
                <a:cs typeface="Calibri"/>
              </a:rPr>
              <a:t>A very useful application of XRF is the ability to chemically image a sample. This is done by recording an XRF spectrum at each point on a grid of positional points. By integrating the spectral peak corresponding to a given element, such as this iron k alpha peak, a map of the intensity of such an element can be created. This is particularly useful for fossils as we can track original minerals and those that are related to preservation of structures, all non-destructively. We performed XRF mapping at the SXRMB beamline at the Canadian Light Source. </a:t>
            </a:r>
          </a:p>
        </p:txBody>
      </p:sp>
      <p:sp>
        <p:nvSpPr>
          <p:cNvPr id="4" name="Slide Number Placeholder 3"/>
          <p:cNvSpPr>
            <a:spLocks noGrp="1"/>
          </p:cNvSpPr>
          <p:nvPr>
            <p:ph type="sldNum" sz="quarter" idx="5"/>
          </p:nvPr>
        </p:nvSpPr>
        <p:spPr/>
        <p:txBody>
          <a:bodyPr/>
          <a:lstStyle/>
          <a:p>
            <a:fld id="{9B7D4C67-AB44-4DE5-A495-1B790C4001F7}" type="slidenum">
              <a:rPr lang="en-US"/>
              <a:t>8</a:t>
            </a:fld>
            <a:endParaRPr lang="en-US"/>
          </a:p>
        </p:txBody>
      </p:sp>
    </p:spTree>
    <p:extLst>
      <p:ext uri="{BB962C8B-B14F-4D97-AF65-F5344CB8AC3E}">
        <p14:creationId xmlns:p14="http://schemas.microsoft.com/office/powerpoint/2010/main" val="3446044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For an application of XRF chemical mapping we took a look at the wasp from Dominican amber. The amber was polished to as close to the surface as the insect as possible in order to reduce contribution of amber to the spectra. The maps correspond to positions along the main body of the </a:t>
            </a:r>
            <a:r>
              <a:rPr lang="en-US" strike="noStrike" dirty="0">
                <a:cs typeface="Calibri"/>
              </a:rPr>
              <a:t>wasp. </a:t>
            </a:r>
            <a:r>
              <a:rPr lang="en-US" dirty="0">
                <a:cs typeface="Calibri"/>
              </a:rPr>
              <a:t> There appeared to be high concentrations of only two elements, iron and copper. The maps for the iron and copper K alpha transitions are shown here with 30 micron resolution. </a:t>
            </a:r>
            <a:r>
              <a:rPr lang="en-US" strike="noStrike" dirty="0">
                <a:cs typeface="Calibri"/>
              </a:rPr>
              <a:t>Most </a:t>
            </a:r>
            <a:r>
              <a:rPr lang="en-US" dirty="0">
                <a:cs typeface="Calibri"/>
              </a:rPr>
              <a:t>interestingly, the largest hotspot of iron in located inside the thorax of the insect. From the CT scan we know we have large high density flight muscles located there, which corresponds exactly to the iron uptick. We can speculate that this iron is related to the excellent preservation of these soft tissue structure</a:t>
            </a:r>
            <a:r>
              <a:rPr lang="en-US" strike="noStrike" dirty="0">
                <a:cs typeface="Calibri"/>
              </a:rPr>
              <a:t>s, which has been seen in a few other studies involving preserved proteins. </a:t>
            </a:r>
          </a:p>
          <a:p>
            <a:endParaRPr lang="en-US" strike="noStrike" dirty="0">
              <a:cs typeface="Calibri"/>
            </a:endParaRPr>
          </a:p>
          <a:p>
            <a:r>
              <a:rPr lang="en-US" strike="noStrike" dirty="0">
                <a:cs typeface="Calibri"/>
              </a:rPr>
              <a:t>Insects </a:t>
            </a:r>
            <a:r>
              <a:rPr lang="en-US" dirty="0">
                <a:cs typeface="Calibri"/>
              </a:rPr>
              <a:t>in amber generally lose their bright </a:t>
            </a:r>
            <a:r>
              <a:rPr lang="en-US" dirty="0" err="1">
                <a:cs typeface="Calibri"/>
              </a:rPr>
              <a:t>colours</a:t>
            </a:r>
            <a:r>
              <a:rPr lang="en-US" dirty="0">
                <a:cs typeface="Calibri"/>
              </a:rPr>
              <a:t> as their exoskeleton is altered during decay. Copper is another element of interest since it is related to chemical pigments, which could provide information of original </a:t>
            </a:r>
            <a:r>
              <a:rPr lang="en-US" dirty="0" err="1">
                <a:cs typeface="Calibri"/>
              </a:rPr>
              <a:t>colour</a:t>
            </a:r>
            <a:r>
              <a:rPr lang="en-US" dirty="0">
                <a:cs typeface="Calibri"/>
              </a:rPr>
              <a:t> patterns of the insect. Here the copper signature seems to be correlated with iron. These flight muscles structures might also preserve original or altered </a:t>
            </a:r>
            <a:r>
              <a:rPr lang="en-US" dirty="0" err="1">
                <a:cs typeface="Calibri"/>
              </a:rPr>
              <a:t>colours</a:t>
            </a:r>
            <a:r>
              <a:rPr lang="en-US" dirty="0">
                <a:cs typeface="Calibri"/>
              </a:rPr>
              <a:t>.</a:t>
            </a:r>
          </a:p>
        </p:txBody>
      </p:sp>
      <p:sp>
        <p:nvSpPr>
          <p:cNvPr id="4" name="Slide Number Placeholder 3"/>
          <p:cNvSpPr>
            <a:spLocks noGrp="1"/>
          </p:cNvSpPr>
          <p:nvPr>
            <p:ph type="sldNum" sz="quarter" idx="5"/>
          </p:nvPr>
        </p:nvSpPr>
        <p:spPr/>
        <p:txBody>
          <a:bodyPr/>
          <a:lstStyle/>
          <a:p>
            <a:fld id="{9B7D4C67-AB44-4DE5-A495-1B790C4001F7}" type="slidenum">
              <a:rPr lang="en-US"/>
              <a:t>9</a:t>
            </a:fld>
            <a:endParaRPr lang="en-US"/>
          </a:p>
        </p:txBody>
      </p:sp>
    </p:spTree>
    <p:extLst>
      <p:ext uri="{BB962C8B-B14F-4D97-AF65-F5344CB8AC3E}">
        <p14:creationId xmlns:p14="http://schemas.microsoft.com/office/powerpoint/2010/main" val="1795714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6116D241-A48A-4FD7-B162-6561F8A687BA}" type="datetime1">
              <a:rPr lang="en-US" smtClean="0"/>
              <a:t>6/5/2022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65425349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DECECD-371B-40B6-89EF-D1CEF78E34B1}" type="datetime1">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51050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687202-4FBE-4F56-ACAA-77878A1E52F8}" type="datetime1">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883345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BEA66CA-58F2-4BE4-9F36-90574258EA56}" type="datetime1">
              <a:rPr lang="en-US" smtClean="0"/>
              <a:t>6/5/2022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357742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43AB89B8-0A80-412E-9763-6C56A49C5BD8}" type="datetime1">
              <a:rPr lang="en-US" smtClean="0"/>
              <a:t>6/5/2022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113015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D89F2028-0DB2-48D8-917A-F33FA4BC43B2}" type="datetime1">
              <a:rPr lang="en-US" smtClean="0"/>
              <a:t>6/5/2022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773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D976B2BB-78E3-4DF6-BC00-1AA43374CF6F}" type="datetime1">
              <a:rPr lang="en-US" smtClean="0"/>
              <a:t>6/5/2022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476882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EEBB27-9C2A-4019-A641-A5C6D61FD7FD}" type="datetime1">
              <a:rPr lang="en-US" smtClean="0"/>
              <a:t>6/5/2022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577805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AAC7ED-0A29-4340-8C3B-B676AFF909D0}" type="datetime1">
              <a:rPr lang="en-US" smtClean="0"/>
              <a:t>6/5/2022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562010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618D0EFD-2F5D-40C3-BE38-95F301083E51}" type="datetime1">
              <a:rPr lang="en-US" smtClean="0"/>
              <a:t>6/5/2022</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463228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8966630A-5FF1-4553-86D3-EFC51309173C}" type="datetime1">
              <a:rPr lang="en-US" smtClean="0"/>
              <a:t>6/5/2022</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066633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42917A32-6A52-4054-A6F4-33F960F6AEFD}" type="datetime1">
              <a:rPr lang="en-US" smtClean="0"/>
              <a:t>6/5/2022</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3546491739"/>
      </p:ext>
    </p:extLst>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2.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8.png"/><Relationship Id="rId3" Type="http://schemas.openxmlformats.org/officeDocument/2006/relationships/image" Target="../media/image49.png"/><Relationship Id="rId7" Type="http://schemas.openxmlformats.org/officeDocument/2006/relationships/image" Target="../media/image53.tiff"/><Relationship Id="rId12"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2.tiff"/><Relationship Id="rId11" Type="http://schemas.openxmlformats.org/officeDocument/2006/relationships/image" Target="../media/image21.jpeg"/><Relationship Id="rId5" Type="http://schemas.openxmlformats.org/officeDocument/2006/relationships/image" Target="../media/image51.tiff"/><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13.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59.png"/><Relationship Id="rId7"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1.jpeg"/><Relationship Id="rId5" Type="http://schemas.openxmlformats.org/officeDocument/2006/relationships/image" Target="../media/image29.jpeg"/><Relationship Id="rId4" Type="http://schemas.openxmlformats.org/officeDocument/2006/relationships/image" Target="../media/image60.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jpeg"/><Relationship Id="rId7" Type="http://schemas.openxmlformats.org/officeDocument/2006/relationships/hyperlink" Target="https://www.semanticscholar.org/author/F.-Schaff/3417208"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18.tiff"/><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jpeg"/><Relationship Id="rId5" Type="http://schemas.openxmlformats.org/officeDocument/2006/relationships/image" Target="../media/image15.png"/><Relationship Id="rId10" Type="http://schemas.openxmlformats.org/officeDocument/2006/relationships/image" Target="../media/image20.tiff"/><Relationship Id="rId4" Type="http://schemas.openxmlformats.org/officeDocument/2006/relationships/image" Target="../media/image14.png"/><Relationship Id="rId9" Type="http://schemas.openxmlformats.org/officeDocument/2006/relationships/image" Target="../media/image19.tiff"/></Relationships>
</file>

<file path=ppt/slides/_rels/slide6.xml.rels><?xml version="1.0" encoding="UTF-8" standalone="yes"?>
<Relationships xmlns="http://schemas.openxmlformats.org/package/2006/relationships"><Relationship Id="rId3" Type="http://schemas.openxmlformats.org/officeDocument/2006/relationships/image" Target="../media/image22.gif"/><Relationship Id="rId7"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6.emf"/><Relationship Id="rId5" Type="http://schemas.openxmlformats.org/officeDocument/2006/relationships/image" Target="../media/image35.pn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8.png"/><Relationship Id="rId7"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17.jpeg"/><Relationship Id="rId9"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1775871"/>
            <a:ext cx="8991600" cy="1645920"/>
          </a:xfrm>
        </p:spPr>
        <p:txBody>
          <a:bodyPr>
            <a:normAutofit fontScale="90000"/>
          </a:bodyPr>
          <a:lstStyle/>
          <a:p>
            <a:r>
              <a:rPr lang="en-US" dirty="0">
                <a:ea typeface="+mj-lt"/>
                <a:cs typeface="+mj-lt"/>
              </a:rPr>
              <a:t>Using synchrotron radiation techniques as a tool in invertebrate paleontology</a:t>
            </a:r>
            <a:endParaRPr lang="en-US" dirty="0"/>
          </a:p>
        </p:txBody>
      </p:sp>
      <p:sp>
        <p:nvSpPr>
          <p:cNvPr id="3" name="Subtitle 2"/>
          <p:cNvSpPr>
            <a:spLocks noGrp="1"/>
          </p:cNvSpPr>
          <p:nvPr>
            <p:ph type="subTitle" idx="1"/>
          </p:nvPr>
        </p:nvSpPr>
        <p:spPr>
          <a:xfrm>
            <a:off x="1524000" y="3899212"/>
            <a:ext cx="9144000" cy="1655762"/>
          </a:xfrm>
        </p:spPr>
        <p:txBody>
          <a:bodyPr vert="horz" lIns="91440" tIns="45720" rIns="91440" bIns="45720" rtlCol="0" anchor="t">
            <a:normAutofit lnSpcReduction="10000"/>
          </a:bodyPr>
          <a:lstStyle/>
          <a:p>
            <a:r>
              <a:rPr lang="en-US" dirty="0">
                <a:cs typeface="Calibri"/>
              </a:rPr>
              <a:t>Jerit Mitchell, MSc student</a:t>
            </a:r>
          </a:p>
          <a:p>
            <a:r>
              <a:rPr lang="en-US" dirty="0">
                <a:cs typeface="Calibri"/>
              </a:rPr>
              <a:t>University of Regina</a:t>
            </a:r>
          </a:p>
          <a:p>
            <a:r>
              <a:rPr lang="en-US" dirty="0">
                <a:cs typeface="Calibri"/>
              </a:rPr>
              <a:t>June 8</a:t>
            </a:r>
          </a:p>
          <a:p>
            <a:r>
              <a:rPr lang="en-US" dirty="0">
                <a:cs typeface="Calibri"/>
              </a:rPr>
              <a:t>CAP Congress 2022</a:t>
            </a:r>
            <a:endParaRPr lang="en-US" sz="2000" dirty="0">
              <a:cs typeface="Calibri"/>
            </a:endParaRPr>
          </a:p>
          <a:p>
            <a:endParaRPr lang="en-US" dirty="0">
              <a:cs typeface="Calibri"/>
            </a:endParaRPr>
          </a:p>
        </p:txBody>
      </p:sp>
      <p:pic>
        <p:nvPicPr>
          <p:cNvPr id="6" name="Picture 9" descr="A picture containing logo&#10;&#10;Description automatically generated">
            <a:extLst>
              <a:ext uri="{FF2B5EF4-FFF2-40B4-BE49-F238E27FC236}">
                <a16:creationId xmlns:a16="http://schemas.microsoft.com/office/drawing/2014/main" id="{D58EA28D-E5C7-E2B7-43F4-902857EBBBF0}"/>
              </a:ext>
            </a:extLst>
          </p:cNvPr>
          <p:cNvPicPr>
            <a:picLocks noChangeAspect="1"/>
          </p:cNvPicPr>
          <p:nvPr/>
        </p:nvPicPr>
        <p:blipFill rotWithShape="1">
          <a:blip r:embed="rId3"/>
          <a:srcRect r="51378" b="1316"/>
          <a:stretch/>
        </p:blipFill>
        <p:spPr>
          <a:xfrm>
            <a:off x="389549" y="5432806"/>
            <a:ext cx="3621776" cy="1097989"/>
          </a:xfrm>
          <a:prstGeom prst="rect">
            <a:avLst/>
          </a:prstGeom>
        </p:spPr>
      </p:pic>
      <p:pic>
        <p:nvPicPr>
          <p:cNvPr id="5" name="Picture 4">
            <a:extLst>
              <a:ext uri="{FF2B5EF4-FFF2-40B4-BE49-F238E27FC236}">
                <a16:creationId xmlns:a16="http://schemas.microsoft.com/office/drawing/2014/main" id="{26BCB073-9CDF-EBBB-F471-D89B80CD9C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8612" y="5372819"/>
            <a:ext cx="4433388" cy="1217964"/>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972A6-7090-9770-3F38-6E45A7FE8DAD}"/>
              </a:ext>
            </a:extLst>
          </p:cNvPr>
          <p:cNvSpPr>
            <a:spLocks noGrp="1"/>
          </p:cNvSpPr>
          <p:nvPr>
            <p:ph type="title"/>
          </p:nvPr>
        </p:nvSpPr>
        <p:spPr>
          <a:xfrm>
            <a:off x="2231136" y="317084"/>
            <a:ext cx="7729728" cy="1188720"/>
          </a:xfrm>
        </p:spPr>
        <p:txBody>
          <a:bodyPr/>
          <a:lstStyle/>
          <a:p>
            <a:r>
              <a:rPr lang="en-US" dirty="0">
                <a:cs typeface="Calibri Light"/>
              </a:rPr>
              <a:t>Conclusions</a:t>
            </a:r>
            <a:endParaRPr lang="en-US" dirty="0"/>
          </a:p>
        </p:txBody>
      </p:sp>
      <p:sp>
        <p:nvSpPr>
          <p:cNvPr id="3" name="Content Placeholder 2">
            <a:extLst>
              <a:ext uri="{FF2B5EF4-FFF2-40B4-BE49-F238E27FC236}">
                <a16:creationId xmlns:a16="http://schemas.microsoft.com/office/drawing/2014/main" id="{97A48B4B-1B35-3970-2B2F-8E6F96753E32}"/>
              </a:ext>
            </a:extLst>
          </p:cNvPr>
          <p:cNvSpPr>
            <a:spLocks noGrp="1"/>
          </p:cNvSpPr>
          <p:nvPr>
            <p:ph idx="1"/>
          </p:nvPr>
        </p:nvSpPr>
        <p:spPr>
          <a:xfrm>
            <a:off x="405244" y="1795291"/>
            <a:ext cx="6378121" cy="3795973"/>
          </a:xfrm>
          <a:solidFill>
            <a:schemeClr val="accent2">
              <a:lumMod val="20000"/>
              <a:lumOff val="80000"/>
            </a:schemeClr>
          </a:solidFill>
          <a:ln>
            <a:solidFill>
              <a:schemeClr val="tx1"/>
            </a:solidFill>
          </a:ln>
        </p:spPr>
        <p:txBody>
          <a:bodyPr vert="horz" lIns="91440" tIns="45720" rIns="91440" bIns="45720" rtlCol="0" anchor="t">
            <a:normAutofit fontScale="92500" lnSpcReduction="10000"/>
          </a:bodyPr>
          <a:lstStyle/>
          <a:p>
            <a:r>
              <a:rPr lang="en-US" sz="1600" b="1" dirty="0">
                <a:ea typeface="+mn-lt"/>
                <a:cs typeface="+mn-lt"/>
              </a:rPr>
              <a:t>Synchrotron radiation </a:t>
            </a:r>
            <a:r>
              <a:rPr lang="en-US" sz="1600" dirty="0">
                <a:ea typeface="+mn-lt"/>
                <a:cs typeface="+mn-lt"/>
              </a:rPr>
              <a:t>can be used to improve resolution and acquisition times of a wide collection of </a:t>
            </a:r>
            <a:r>
              <a:rPr lang="en-US" sz="1600" dirty="0">
                <a:ea typeface="+mn-lt"/>
                <a:cs typeface="Calibri"/>
              </a:rPr>
              <a:t>imaging</a:t>
            </a:r>
            <a:r>
              <a:rPr lang="en-US" sz="1600" dirty="0">
                <a:cs typeface="Calibri"/>
              </a:rPr>
              <a:t> and chemical analysis techniques that are non-destructive for precious fossils</a:t>
            </a:r>
            <a:endParaRPr lang="en-US" sz="1600" dirty="0"/>
          </a:p>
          <a:p>
            <a:r>
              <a:rPr lang="en-US" sz="1600" dirty="0">
                <a:cs typeface="Calibri"/>
              </a:rPr>
              <a:t>Using </a:t>
            </a:r>
            <a:r>
              <a:rPr lang="en-US" sz="1600" b="1" dirty="0">
                <a:cs typeface="Calibri"/>
              </a:rPr>
              <a:t>CT,</a:t>
            </a:r>
            <a:r>
              <a:rPr lang="en-US" sz="1600" dirty="0">
                <a:cs typeface="Calibri"/>
              </a:rPr>
              <a:t> we can model objects and their interior in 3D with micron resolution:</a:t>
            </a:r>
          </a:p>
          <a:p>
            <a:pPr lvl="1"/>
            <a:r>
              <a:rPr lang="en-US" sz="1400" dirty="0">
                <a:cs typeface="Calibri"/>
              </a:rPr>
              <a:t>We were able to digitally extract ancient insects that are trapped amber allowing us to understand their evolution and structure</a:t>
            </a:r>
          </a:p>
          <a:p>
            <a:r>
              <a:rPr lang="en-US" sz="1600" dirty="0">
                <a:cs typeface="Calibri"/>
              </a:rPr>
              <a:t>Using </a:t>
            </a:r>
            <a:r>
              <a:rPr lang="en-US" sz="1600" b="1" dirty="0">
                <a:cs typeface="Calibri"/>
              </a:rPr>
              <a:t>FTIR</a:t>
            </a:r>
            <a:r>
              <a:rPr lang="en-US" sz="1600" dirty="0">
                <a:cs typeface="Calibri"/>
              </a:rPr>
              <a:t>, we can characterize organic signatures in a sample:</a:t>
            </a:r>
          </a:p>
          <a:p>
            <a:pPr lvl="1"/>
            <a:r>
              <a:rPr lang="en-US" sz="1400" dirty="0">
                <a:cs typeface="Calibri"/>
              </a:rPr>
              <a:t>We were able to find organic chitin preserved in a 44 Ma beetle, extending the temporal range for this level of preservation</a:t>
            </a:r>
          </a:p>
          <a:p>
            <a:r>
              <a:rPr lang="en-US" sz="1600" dirty="0">
                <a:cs typeface="Calibri"/>
              </a:rPr>
              <a:t>Using </a:t>
            </a:r>
            <a:r>
              <a:rPr lang="en-US" sz="1600" b="1" dirty="0">
                <a:cs typeface="Calibri"/>
              </a:rPr>
              <a:t>XRF</a:t>
            </a:r>
            <a:r>
              <a:rPr lang="en-US" sz="1600" dirty="0">
                <a:cs typeface="Calibri"/>
              </a:rPr>
              <a:t>, we can determine qualitatively and quantitatively the elemental composition of a sample</a:t>
            </a:r>
          </a:p>
          <a:p>
            <a:pPr lvl="1"/>
            <a:r>
              <a:rPr lang="en-US" sz="1400" dirty="0">
                <a:cs typeface="Calibri"/>
              </a:rPr>
              <a:t>We were able to determine possible mechanisms of preservation of muscle fibers in a 19 Ma wasp related to high concentrations of iron and copper</a:t>
            </a:r>
          </a:p>
        </p:txBody>
      </p:sp>
      <p:sp>
        <p:nvSpPr>
          <p:cNvPr id="5" name="TextBox 4">
            <a:extLst>
              <a:ext uri="{FF2B5EF4-FFF2-40B4-BE49-F238E27FC236}">
                <a16:creationId xmlns:a16="http://schemas.microsoft.com/office/drawing/2014/main" id="{2EC95EA7-8876-0439-FC2B-498F757EB715}"/>
              </a:ext>
            </a:extLst>
          </p:cNvPr>
          <p:cNvSpPr txBox="1"/>
          <p:nvPr/>
        </p:nvSpPr>
        <p:spPr>
          <a:xfrm>
            <a:off x="7416799" y="2218981"/>
            <a:ext cx="4465864" cy="968470"/>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dirty="0">
                <a:ea typeface="+mn-lt"/>
                <a:cs typeface="+mn-lt"/>
              </a:rPr>
              <a:t>Other techniques include:</a:t>
            </a:r>
          </a:p>
          <a:p>
            <a:pPr marL="285750" indent="-285750">
              <a:lnSpc>
                <a:spcPct val="90000"/>
              </a:lnSpc>
              <a:spcBef>
                <a:spcPts val="1000"/>
              </a:spcBef>
              <a:buFont typeface="Arial"/>
              <a:buChar char="•"/>
            </a:pPr>
            <a:r>
              <a:rPr lang="en-US" dirty="0">
                <a:ea typeface="+mn-lt"/>
                <a:cs typeface="+mn-lt"/>
              </a:rPr>
              <a:t>Synchrotron X-Ray Absorption Near Edge Structure (</a:t>
            </a:r>
            <a:r>
              <a:rPr lang="en-US" b="1" dirty="0">
                <a:ea typeface="+mn-lt"/>
                <a:cs typeface="+mn-lt"/>
              </a:rPr>
              <a:t>XANES</a:t>
            </a:r>
            <a:r>
              <a:rPr lang="en-US" dirty="0">
                <a:ea typeface="+mn-lt"/>
                <a:cs typeface="+mn-lt"/>
              </a:rPr>
              <a:t>)</a:t>
            </a:r>
            <a:endParaRPr lang="en-US" dirty="0"/>
          </a:p>
        </p:txBody>
      </p:sp>
      <p:sp>
        <p:nvSpPr>
          <p:cNvPr id="11" name="Slide Number Placeholder 10">
            <a:extLst>
              <a:ext uri="{FF2B5EF4-FFF2-40B4-BE49-F238E27FC236}">
                <a16:creationId xmlns:a16="http://schemas.microsoft.com/office/drawing/2014/main" id="{3BA0841A-F374-2122-61C4-A3C1248DAB26}"/>
              </a:ext>
            </a:extLst>
          </p:cNvPr>
          <p:cNvSpPr>
            <a:spLocks noGrp="1"/>
          </p:cNvSpPr>
          <p:nvPr>
            <p:ph type="sldNum" sz="quarter" idx="12"/>
          </p:nvPr>
        </p:nvSpPr>
        <p:spPr>
          <a:xfrm>
            <a:off x="11787876" y="38364"/>
            <a:ext cx="365760" cy="365760"/>
          </a:xfrm>
        </p:spPr>
        <p:txBody>
          <a:bodyPr/>
          <a:lstStyle/>
          <a:p>
            <a:fld id="{330EA680-D336-4FF7-8B7A-9848BB0A1C32}" type="slidenum">
              <a:rPr lang="en-US" smtClean="0"/>
              <a:t>10</a:t>
            </a:fld>
            <a:endParaRPr lang="en-US" dirty="0"/>
          </a:p>
        </p:txBody>
      </p:sp>
      <p:pic>
        <p:nvPicPr>
          <p:cNvPr id="6" name="Picture 6" descr="Chart, line chart&#10;&#10;Description automatically generated">
            <a:extLst>
              <a:ext uri="{FF2B5EF4-FFF2-40B4-BE49-F238E27FC236}">
                <a16:creationId xmlns:a16="http://schemas.microsoft.com/office/drawing/2014/main" id="{60CDDBCD-EDF0-B433-8A90-AC0529E5AE12}"/>
              </a:ext>
            </a:extLst>
          </p:cNvPr>
          <p:cNvPicPr>
            <a:picLocks noChangeAspect="1"/>
          </p:cNvPicPr>
          <p:nvPr/>
        </p:nvPicPr>
        <p:blipFill>
          <a:blip r:embed="rId3"/>
          <a:stretch>
            <a:fillRect/>
          </a:stretch>
        </p:blipFill>
        <p:spPr>
          <a:xfrm>
            <a:off x="7251478" y="3320661"/>
            <a:ext cx="4688335" cy="2944438"/>
          </a:xfrm>
          <a:prstGeom prst="rect">
            <a:avLst/>
          </a:prstGeom>
        </p:spPr>
      </p:pic>
      <p:sp>
        <p:nvSpPr>
          <p:cNvPr id="8" name="TextBox 7">
            <a:extLst>
              <a:ext uri="{FF2B5EF4-FFF2-40B4-BE49-F238E27FC236}">
                <a16:creationId xmlns:a16="http://schemas.microsoft.com/office/drawing/2014/main" id="{2DADF123-3F9A-8F36-F888-93D3D9A6D2D5}"/>
              </a:ext>
            </a:extLst>
          </p:cNvPr>
          <p:cNvSpPr txBox="1"/>
          <p:nvPr/>
        </p:nvSpPr>
        <p:spPr>
          <a:xfrm rot="16200000">
            <a:off x="5870673" y="4656956"/>
            <a:ext cx="23922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Normalized Absorption</a:t>
            </a:r>
          </a:p>
        </p:txBody>
      </p:sp>
      <p:sp>
        <p:nvSpPr>
          <p:cNvPr id="10" name="TextBox 9">
            <a:extLst>
              <a:ext uri="{FF2B5EF4-FFF2-40B4-BE49-F238E27FC236}">
                <a16:creationId xmlns:a16="http://schemas.microsoft.com/office/drawing/2014/main" id="{078899AD-4F46-4C92-9EB2-D121967EA544}"/>
              </a:ext>
            </a:extLst>
          </p:cNvPr>
          <p:cNvSpPr txBox="1"/>
          <p:nvPr/>
        </p:nvSpPr>
        <p:spPr>
          <a:xfrm>
            <a:off x="10668999" y="6103988"/>
            <a:ext cx="136959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Energy (eV)</a:t>
            </a:r>
          </a:p>
        </p:txBody>
      </p:sp>
      <p:sp>
        <p:nvSpPr>
          <p:cNvPr id="4" name="TextBox 3">
            <a:extLst>
              <a:ext uri="{FF2B5EF4-FFF2-40B4-BE49-F238E27FC236}">
                <a16:creationId xmlns:a16="http://schemas.microsoft.com/office/drawing/2014/main" id="{9F77F222-12E1-E546-329E-F641776A2909}"/>
              </a:ext>
            </a:extLst>
          </p:cNvPr>
          <p:cNvSpPr txBox="1"/>
          <p:nvPr/>
        </p:nvSpPr>
        <p:spPr>
          <a:xfrm>
            <a:off x="405243" y="5826989"/>
            <a:ext cx="6378121" cy="646331"/>
          </a:xfrm>
          <a:prstGeom prst="rect">
            <a:avLst/>
          </a:prstGeom>
          <a:solidFill>
            <a:schemeClr val="accent2">
              <a:lumMod val="20000"/>
              <a:lumOff val="80000"/>
            </a:schemeClr>
          </a:solidFill>
          <a:ln>
            <a:solidFill>
              <a:schemeClr val="tx1"/>
            </a:solidFill>
          </a:ln>
        </p:spPr>
        <p:txBody>
          <a:bodyPr wrap="square" rtlCol="0">
            <a:spAutoFit/>
          </a:bodyPr>
          <a:lstStyle/>
          <a:p>
            <a:r>
              <a:rPr lang="en-US" sz="1800" b="1" dirty="0">
                <a:cs typeface="Calibri"/>
              </a:rPr>
              <a:t>Organic material and soft tissues may be more commonly preserved in fossils than conventional paleontology states</a:t>
            </a:r>
          </a:p>
        </p:txBody>
      </p:sp>
    </p:spTree>
    <p:extLst>
      <p:ext uri="{BB962C8B-B14F-4D97-AF65-F5344CB8AC3E}">
        <p14:creationId xmlns:p14="http://schemas.microsoft.com/office/powerpoint/2010/main" val="1668951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FF92D-A0D5-75CC-8C4B-E1B4008422C3}"/>
              </a:ext>
            </a:extLst>
          </p:cNvPr>
          <p:cNvSpPr>
            <a:spLocks noGrp="1"/>
          </p:cNvSpPr>
          <p:nvPr>
            <p:ph type="title"/>
          </p:nvPr>
        </p:nvSpPr>
        <p:spPr>
          <a:xfrm>
            <a:off x="617489" y="494044"/>
            <a:ext cx="5992816" cy="1188720"/>
          </a:xfrm>
        </p:spPr>
        <p:txBody>
          <a:bodyPr/>
          <a:lstStyle/>
          <a:p>
            <a:r>
              <a:rPr lang="en-US" dirty="0">
                <a:cs typeface="Calibri Light"/>
              </a:rPr>
              <a:t>Acknowledgements</a:t>
            </a:r>
            <a:endParaRPr lang="en-US" dirty="0"/>
          </a:p>
        </p:txBody>
      </p:sp>
      <p:sp>
        <p:nvSpPr>
          <p:cNvPr id="8" name="TextBox 7">
            <a:extLst>
              <a:ext uri="{FF2B5EF4-FFF2-40B4-BE49-F238E27FC236}">
                <a16:creationId xmlns:a16="http://schemas.microsoft.com/office/drawing/2014/main" id="{9C5AE2AC-B3CC-1B6B-D202-80F0E0CFE094}"/>
              </a:ext>
            </a:extLst>
          </p:cNvPr>
          <p:cNvSpPr txBox="1"/>
          <p:nvPr/>
        </p:nvSpPr>
        <p:spPr>
          <a:xfrm>
            <a:off x="858608" y="1753832"/>
            <a:ext cx="5383067" cy="2185214"/>
          </a:xfrm>
          <a:prstGeom prst="rect">
            <a:avLst/>
          </a:prstGeom>
          <a:noFill/>
        </p:spPr>
        <p:txBody>
          <a:bodyPr wrap="square" lIns="91440" tIns="45720" rIns="91440" bIns="45720" anchor="t">
            <a:spAutoFit/>
          </a:bodyPr>
          <a:lstStyle/>
          <a:p>
            <a:pPr algn="ctr"/>
            <a:r>
              <a:rPr lang="en-US" sz="2800" b="1" dirty="0"/>
              <a:t>Thank you to:</a:t>
            </a:r>
            <a:endParaRPr lang="en-US" sz="3200" b="1" dirty="0">
              <a:cs typeface="Calibri"/>
            </a:endParaRPr>
          </a:p>
          <a:p>
            <a:pPr algn="ctr"/>
            <a:r>
              <a:rPr lang="en-US" b="1" dirty="0"/>
              <a:t>My supervisors:</a:t>
            </a:r>
            <a:endParaRPr lang="en-US" b="1" dirty="0">
              <a:cs typeface="Calibri"/>
            </a:endParaRPr>
          </a:p>
          <a:p>
            <a:pPr algn="ctr"/>
            <a:r>
              <a:rPr lang="en-US" b="1" dirty="0"/>
              <a:t>Dr. Ryan McKellar</a:t>
            </a:r>
          </a:p>
          <a:p>
            <a:pPr algn="ctr"/>
            <a:r>
              <a:rPr lang="en-US" b="1" dirty="0"/>
              <a:t>Dr. Mauricio Barbi</a:t>
            </a:r>
            <a:endParaRPr lang="en-US" b="1" dirty="0">
              <a:cs typeface="Calibri"/>
            </a:endParaRPr>
          </a:p>
          <a:p>
            <a:pPr algn="ctr"/>
            <a:r>
              <a:rPr lang="en-US" b="1" dirty="0"/>
              <a:t>Canadian Light Source and beamline scientists</a:t>
            </a:r>
            <a:endParaRPr lang="en-US" b="1" dirty="0">
              <a:cs typeface="Calibri"/>
            </a:endParaRPr>
          </a:p>
          <a:p>
            <a:pPr algn="ctr"/>
            <a:r>
              <a:rPr lang="en-US" b="1" dirty="0">
                <a:ea typeface="+mn-lt"/>
                <a:cs typeface="+mn-lt"/>
              </a:rPr>
              <a:t>Dr. Andris </a:t>
            </a:r>
            <a:r>
              <a:rPr lang="en-US" b="1" dirty="0" err="1">
                <a:ea typeface="+mn-lt"/>
                <a:cs typeface="+mn-lt"/>
              </a:rPr>
              <a:t>Bukejs</a:t>
            </a:r>
            <a:r>
              <a:rPr lang="en-US" b="1" dirty="0">
                <a:ea typeface="+mn-lt"/>
                <a:cs typeface="+mn-lt"/>
              </a:rPr>
              <a:t> for taxonomic analysis</a:t>
            </a:r>
          </a:p>
          <a:p>
            <a:pPr algn="ctr"/>
            <a:r>
              <a:rPr lang="en-US" b="1" dirty="0"/>
              <a:t>MITACS </a:t>
            </a:r>
            <a:r>
              <a:rPr lang="en-US" b="1" dirty="0">
                <a:ea typeface="+mn-lt"/>
                <a:cs typeface="+mn-lt"/>
              </a:rPr>
              <a:t>Accelerate</a:t>
            </a:r>
            <a:r>
              <a:rPr lang="en-US" b="1" dirty="0"/>
              <a:t> for funding</a:t>
            </a:r>
            <a:endParaRPr lang="en-CA" b="1" dirty="0">
              <a:cs typeface="Calibri" panose="020F0502020204030204"/>
            </a:endParaRPr>
          </a:p>
        </p:txBody>
      </p:sp>
      <p:pic>
        <p:nvPicPr>
          <p:cNvPr id="12" name="Picture 9" descr="A picture containing logo&#10;&#10;Description automatically generated">
            <a:extLst>
              <a:ext uri="{FF2B5EF4-FFF2-40B4-BE49-F238E27FC236}">
                <a16:creationId xmlns:a16="http://schemas.microsoft.com/office/drawing/2014/main" id="{FF302020-8D78-2852-AF3D-A3276063B0AD}"/>
              </a:ext>
            </a:extLst>
          </p:cNvPr>
          <p:cNvPicPr>
            <a:picLocks noChangeAspect="1"/>
          </p:cNvPicPr>
          <p:nvPr/>
        </p:nvPicPr>
        <p:blipFill>
          <a:blip r:embed="rId3"/>
          <a:stretch>
            <a:fillRect/>
          </a:stretch>
        </p:blipFill>
        <p:spPr>
          <a:xfrm>
            <a:off x="568825" y="4034068"/>
            <a:ext cx="6041818" cy="902463"/>
          </a:xfrm>
          <a:prstGeom prst="rect">
            <a:avLst/>
          </a:prstGeom>
        </p:spPr>
      </p:pic>
      <p:pic>
        <p:nvPicPr>
          <p:cNvPr id="13" name="Picture 8">
            <a:extLst>
              <a:ext uri="{FF2B5EF4-FFF2-40B4-BE49-F238E27FC236}">
                <a16:creationId xmlns:a16="http://schemas.microsoft.com/office/drawing/2014/main" id="{AC2ECA0C-273F-2F15-A102-666AB465007E}"/>
              </a:ext>
            </a:extLst>
          </p:cNvPr>
          <p:cNvPicPr>
            <a:picLocks noChangeAspect="1"/>
          </p:cNvPicPr>
          <p:nvPr/>
        </p:nvPicPr>
        <p:blipFill>
          <a:blip r:embed="rId4"/>
          <a:stretch>
            <a:fillRect/>
          </a:stretch>
        </p:blipFill>
        <p:spPr>
          <a:xfrm>
            <a:off x="467972" y="5035502"/>
            <a:ext cx="3694834" cy="962009"/>
          </a:xfrm>
          <a:prstGeom prst="rect">
            <a:avLst/>
          </a:prstGeom>
        </p:spPr>
      </p:pic>
      <p:pic>
        <p:nvPicPr>
          <p:cNvPr id="14" name="Picture 5" descr="A picture containing dark&#10;&#10;Description automatically generated">
            <a:extLst>
              <a:ext uri="{FF2B5EF4-FFF2-40B4-BE49-F238E27FC236}">
                <a16:creationId xmlns:a16="http://schemas.microsoft.com/office/drawing/2014/main" id="{38486CEC-CEBF-69A9-E320-B15409DDB952}"/>
              </a:ext>
            </a:extLst>
          </p:cNvPr>
          <p:cNvPicPr>
            <a:picLocks noChangeAspect="1"/>
          </p:cNvPicPr>
          <p:nvPr/>
        </p:nvPicPr>
        <p:blipFill>
          <a:blip r:embed="rId5"/>
          <a:stretch>
            <a:fillRect/>
          </a:stretch>
        </p:blipFill>
        <p:spPr>
          <a:xfrm>
            <a:off x="4815761" y="4845577"/>
            <a:ext cx="1869142" cy="1331670"/>
          </a:xfrm>
          <a:prstGeom prst="rect">
            <a:avLst/>
          </a:prstGeom>
        </p:spPr>
      </p:pic>
      <p:pic>
        <p:nvPicPr>
          <p:cNvPr id="15" name="Picture 14">
            <a:extLst>
              <a:ext uri="{FF2B5EF4-FFF2-40B4-BE49-F238E27FC236}">
                <a16:creationId xmlns:a16="http://schemas.microsoft.com/office/drawing/2014/main" id="{73028C71-C049-8CEE-3D20-5F5610B18E4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51667" y="5996478"/>
            <a:ext cx="2438405" cy="731521"/>
          </a:xfrm>
          <a:prstGeom prst="rect">
            <a:avLst/>
          </a:prstGeom>
        </p:spPr>
      </p:pic>
      <p:sp>
        <p:nvSpPr>
          <p:cNvPr id="11" name="Slide Number Placeholder 10">
            <a:extLst>
              <a:ext uri="{FF2B5EF4-FFF2-40B4-BE49-F238E27FC236}">
                <a16:creationId xmlns:a16="http://schemas.microsoft.com/office/drawing/2014/main" id="{FC5651BD-DEF4-4FA3-B16D-2C87A79C61C2}"/>
              </a:ext>
            </a:extLst>
          </p:cNvPr>
          <p:cNvSpPr>
            <a:spLocks noGrp="1"/>
          </p:cNvSpPr>
          <p:nvPr>
            <p:ph type="sldNum" sz="quarter" idx="12"/>
          </p:nvPr>
        </p:nvSpPr>
        <p:spPr>
          <a:xfrm>
            <a:off x="11787875" y="38364"/>
            <a:ext cx="365760" cy="365760"/>
          </a:xfrm>
        </p:spPr>
        <p:txBody>
          <a:bodyPr/>
          <a:lstStyle/>
          <a:p>
            <a:fld id="{330EA680-D336-4FF7-8B7A-9848BB0A1C32}" type="slidenum">
              <a:rPr lang="en-US" smtClean="0"/>
              <a:t>11</a:t>
            </a:fld>
            <a:endParaRPr lang="en-US" dirty="0"/>
          </a:p>
        </p:txBody>
      </p:sp>
      <p:sp>
        <p:nvSpPr>
          <p:cNvPr id="4" name="Title 1">
            <a:extLst>
              <a:ext uri="{FF2B5EF4-FFF2-40B4-BE49-F238E27FC236}">
                <a16:creationId xmlns:a16="http://schemas.microsoft.com/office/drawing/2014/main" id="{E18CCE7F-F70A-415E-9C43-B431C20169C8}"/>
              </a:ext>
            </a:extLst>
          </p:cNvPr>
          <p:cNvSpPr txBox="1">
            <a:spLocks/>
          </p:cNvSpPr>
          <p:nvPr/>
        </p:nvSpPr>
        <p:spPr bwMode="black">
          <a:xfrm>
            <a:off x="7246891" y="489563"/>
            <a:ext cx="4334344"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en-US" dirty="0">
                <a:cs typeface="Calibri Light"/>
              </a:rPr>
              <a:t>References</a:t>
            </a:r>
          </a:p>
        </p:txBody>
      </p:sp>
      <p:sp>
        <p:nvSpPr>
          <p:cNvPr id="5" name="TextBox 4">
            <a:extLst>
              <a:ext uri="{FF2B5EF4-FFF2-40B4-BE49-F238E27FC236}">
                <a16:creationId xmlns:a16="http://schemas.microsoft.com/office/drawing/2014/main" id="{59B30FF8-00CB-3CC9-9392-5DA970B2FB48}"/>
              </a:ext>
            </a:extLst>
          </p:cNvPr>
          <p:cNvSpPr txBox="1"/>
          <p:nvPr/>
        </p:nvSpPr>
        <p:spPr>
          <a:xfrm>
            <a:off x="7010400" y="2393576"/>
            <a:ext cx="4816288"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ea typeface="+mn-lt"/>
                <a:cs typeface="+mn-lt"/>
              </a:rPr>
              <a:t>P. Griths, J. </a:t>
            </a:r>
            <a:r>
              <a:rPr lang="en-US" dirty="0" err="1">
                <a:ea typeface="+mn-lt"/>
                <a:cs typeface="+mn-lt"/>
              </a:rPr>
              <a:t>Haseth</a:t>
            </a:r>
            <a:r>
              <a:rPr lang="en-US" dirty="0">
                <a:ea typeface="+mn-lt"/>
                <a:cs typeface="+mn-lt"/>
              </a:rPr>
              <a:t>. (2007)."Fourier Transform Infrared Spectrometry", Second Edition. Wiley.</a:t>
            </a:r>
            <a:endParaRPr lang="en-US" dirty="0"/>
          </a:p>
          <a:p>
            <a:pPr marL="285750" indent="-285750">
              <a:buFont typeface="Arial"/>
              <a:buChar char="•"/>
            </a:pPr>
            <a:endParaRPr lang="en-US" dirty="0">
              <a:ea typeface="+mn-lt"/>
              <a:cs typeface="+mn-lt"/>
            </a:endParaRPr>
          </a:p>
          <a:p>
            <a:pPr marL="285750" indent="-285750">
              <a:buFont typeface="Arial"/>
              <a:buChar char="•"/>
            </a:pPr>
            <a:r>
              <a:rPr lang="en-US" dirty="0">
                <a:ea typeface="+mn-lt"/>
                <a:cs typeface="+mn-lt"/>
              </a:rPr>
              <a:t>B. C. Smith. (2011)."Fundamentals of Fourier Transform Infrared Spectroscopy". CRC Press.</a:t>
            </a:r>
            <a:endParaRPr lang="en-US" dirty="0"/>
          </a:p>
          <a:p>
            <a:pPr marL="285750" indent="-285750">
              <a:buFont typeface="Arial"/>
              <a:buChar char="•"/>
            </a:pPr>
            <a:endParaRPr lang="en-US" dirty="0">
              <a:ea typeface="+mn-lt"/>
              <a:cs typeface="+mn-lt"/>
            </a:endParaRPr>
          </a:p>
          <a:p>
            <a:pPr marL="285750" indent="-285750">
              <a:buFont typeface="Arial"/>
              <a:buChar char="•"/>
            </a:pPr>
            <a:r>
              <a:rPr lang="en-US" dirty="0">
                <a:ea typeface="+mn-lt"/>
                <a:cs typeface="+mn-lt"/>
              </a:rPr>
              <a:t>M. Haschke. (2014)."Laboratory Micro-X-Ray Fluorescence Spectroscopy: Instrumentation and Applications". Springer.</a:t>
            </a:r>
          </a:p>
          <a:p>
            <a:pPr marL="285750" indent="-285750">
              <a:buFont typeface="Arial"/>
              <a:buChar char="•"/>
            </a:pPr>
            <a:endParaRPr lang="en-US" dirty="0">
              <a:ea typeface="+mn-lt"/>
              <a:cs typeface="+mn-lt"/>
            </a:endParaRPr>
          </a:p>
          <a:p>
            <a:pPr marL="285750" indent="-285750">
              <a:buFont typeface="Arial"/>
              <a:buChar char="•"/>
            </a:pPr>
            <a:r>
              <a:rPr lang="en-US" dirty="0">
                <a:ea typeface="+mn-lt"/>
                <a:cs typeface="+mn-lt"/>
              </a:rPr>
              <a:t>B. </a:t>
            </a:r>
            <a:r>
              <a:rPr lang="en-US" dirty="0" err="1">
                <a:ea typeface="+mn-lt"/>
                <a:cs typeface="+mn-lt"/>
              </a:rPr>
              <a:t>Beckho</a:t>
            </a:r>
            <a:r>
              <a:rPr lang="en-US" dirty="0">
                <a:ea typeface="+mn-lt"/>
                <a:cs typeface="+mn-lt"/>
              </a:rPr>
              <a:t>, B. </a:t>
            </a:r>
            <a:r>
              <a:rPr lang="en-US" dirty="0" err="1">
                <a:ea typeface="+mn-lt"/>
                <a:cs typeface="+mn-lt"/>
              </a:rPr>
              <a:t>Kanngieer</a:t>
            </a:r>
            <a:r>
              <a:rPr lang="en-US" dirty="0">
                <a:ea typeface="+mn-lt"/>
                <a:cs typeface="+mn-lt"/>
              </a:rPr>
              <a:t>, N. Langho, </a:t>
            </a:r>
            <a:r>
              <a:rPr lang="en-US" dirty="0" err="1">
                <a:ea typeface="+mn-lt"/>
                <a:cs typeface="+mn-lt"/>
              </a:rPr>
              <a:t>R.Wedell</a:t>
            </a:r>
            <a:r>
              <a:rPr lang="en-US" dirty="0">
                <a:ea typeface="+mn-lt"/>
                <a:cs typeface="+mn-lt"/>
              </a:rPr>
              <a:t>, </a:t>
            </a:r>
            <a:r>
              <a:rPr lang="en-US" dirty="0" err="1">
                <a:ea typeface="+mn-lt"/>
                <a:cs typeface="+mn-lt"/>
              </a:rPr>
              <a:t>H.Wol</a:t>
            </a:r>
            <a:r>
              <a:rPr lang="en-US" dirty="0">
                <a:ea typeface="+mn-lt"/>
                <a:cs typeface="+mn-lt"/>
              </a:rPr>
              <a:t>. (2008)."Handbook of Practical X-Ray Fluorescence Analysis". Springer.</a:t>
            </a:r>
            <a:endParaRPr lang="en-US" dirty="0"/>
          </a:p>
        </p:txBody>
      </p:sp>
    </p:spTree>
    <p:extLst>
      <p:ext uri="{BB962C8B-B14F-4D97-AF65-F5344CB8AC3E}">
        <p14:creationId xmlns:p14="http://schemas.microsoft.com/office/powerpoint/2010/main" val="3420350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3A336A0C-1037-3277-B1FB-06AB4F4254DD}"/>
              </a:ext>
            </a:extLst>
          </p:cNvPr>
          <p:cNvSpPr/>
          <p:nvPr/>
        </p:nvSpPr>
        <p:spPr>
          <a:xfrm>
            <a:off x="190053" y="1732838"/>
            <a:ext cx="5674967" cy="495896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C5D4DD1-B920-5525-EEAA-24873F6B6F56}"/>
              </a:ext>
            </a:extLst>
          </p:cNvPr>
          <p:cNvSpPr/>
          <p:nvPr/>
        </p:nvSpPr>
        <p:spPr>
          <a:xfrm>
            <a:off x="6079331" y="1732838"/>
            <a:ext cx="5910385" cy="495896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D5169398-DEBB-BB2B-4F3D-03EC950594AA}"/>
              </a:ext>
            </a:extLst>
          </p:cNvPr>
          <p:cNvSpPr/>
          <p:nvPr/>
        </p:nvSpPr>
        <p:spPr>
          <a:xfrm>
            <a:off x="5402519" y="4825550"/>
            <a:ext cx="1178718" cy="120253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2" descr="A picture containing text, different&#10;&#10;Description automatically generated">
            <a:extLst>
              <a:ext uri="{FF2B5EF4-FFF2-40B4-BE49-F238E27FC236}">
                <a16:creationId xmlns:a16="http://schemas.microsoft.com/office/drawing/2014/main" id="{764E9633-4A0B-1822-E2E8-D92864C3905D}"/>
              </a:ext>
            </a:extLst>
          </p:cNvPr>
          <p:cNvPicPr>
            <a:picLocks noChangeAspect="1"/>
          </p:cNvPicPr>
          <p:nvPr/>
        </p:nvPicPr>
        <p:blipFill rotWithShape="1">
          <a:blip r:embed="rId3"/>
          <a:srcRect l="307" r="44015" b="24759"/>
          <a:stretch/>
        </p:blipFill>
        <p:spPr>
          <a:xfrm rot="5400000">
            <a:off x="6705291" y="1451410"/>
            <a:ext cx="1731507" cy="2652942"/>
          </a:xfrm>
          <a:prstGeom prst="rect">
            <a:avLst/>
          </a:prstGeom>
        </p:spPr>
      </p:pic>
      <p:pic>
        <p:nvPicPr>
          <p:cNvPr id="6" name="Picture 6" descr="A picture containing diagram&#10;&#10;Description automatically generated">
            <a:extLst>
              <a:ext uri="{FF2B5EF4-FFF2-40B4-BE49-F238E27FC236}">
                <a16:creationId xmlns:a16="http://schemas.microsoft.com/office/drawing/2014/main" id="{D390CB79-0F1F-F14F-D5F3-792AC178B8B4}"/>
              </a:ext>
            </a:extLst>
          </p:cNvPr>
          <p:cNvPicPr>
            <a:picLocks noChangeAspect="1"/>
          </p:cNvPicPr>
          <p:nvPr/>
        </p:nvPicPr>
        <p:blipFill rotWithShape="1">
          <a:blip r:embed="rId4"/>
          <a:srcRect l="-151" t="22822" r="338" b="-332"/>
          <a:stretch/>
        </p:blipFill>
        <p:spPr>
          <a:xfrm>
            <a:off x="2908016" y="1848627"/>
            <a:ext cx="2796402" cy="2177728"/>
          </a:xfrm>
          <a:prstGeom prst="rect">
            <a:avLst/>
          </a:prstGeom>
        </p:spPr>
      </p:pic>
      <p:pic>
        <p:nvPicPr>
          <p:cNvPr id="7" name="Picture 7" descr="A picture containing colorful&#10;&#10;Description automatically generated">
            <a:extLst>
              <a:ext uri="{FF2B5EF4-FFF2-40B4-BE49-F238E27FC236}">
                <a16:creationId xmlns:a16="http://schemas.microsoft.com/office/drawing/2014/main" id="{1BDDDD43-296B-23F3-6867-45F94611B8A2}"/>
              </a:ext>
            </a:extLst>
          </p:cNvPr>
          <p:cNvPicPr>
            <a:picLocks noChangeAspect="1"/>
          </p:cNvPicPr>
          <p:nvPr/>
        </p:nvPicPr>
        <p:blipFill rotWithShape="1">
          <a:blip r:embed="rId5"/>
          <a:srcRect l="18190" r="17387"/>
          <a:stretch/>
        </p:blipFill>
        <p:spPr>
          <a:xfrm>
            <a:off x="9220701" y="2408462"/>
            <a:ext cx="2625140" cy="4136822"/>
          </a:xfrm>
          <a:prstGeom prst="rect">
            <a:avLst/>
          </a:prstGeom>
        </p:spPr>
      </p:pic>
      <p:pic>
        <p:nvPicPr>
          <p:cNvPr id="8" name="Picture 8">
            <a:extLst>
              <a:ext uri="{FF2B5EF4-FFF2-40B4-BE49-F238E27FC236}">
                <a16:creationId xmlns:a16="http://schemas.microsoft.com/office/drawing/2014/main" id="{A4087C45-9D39-914D-0B45-19A2071A7D6E}"/>
              </a:ext>
            </a:extLst>
          </p:cNvPr>
          <p:cNvPicPr>
            <a:picLocks noChangeAspect="1"/>
          </p:cNvPicPr>
          <p:nvPr/>
        </p:nvPicPr>
        <p:blipFill rotWithShape="1">
          <a:blip r:embed="rId6"/>
          <a:srcRect l="22892" t="4400" r="30924" b="-619"/>
          <a:stretch/>
        </p:blipFill>
        <p:spPr>
          <a:xfrm>
            <a:off x="6954737" y="3748873"/>
            <a:ext cx="1367476" cy="2858749"/>
          </a:xfrm>
          <a:prstGeom prst="rect">
            <a:avLst/>
          </a:prstGeom>
        </p:spPr>
      </p:pic>
      <p:pic>
        <p:nvPicPr>
          <p:cNvPr id="9" name="Picture 9">
            <a:extLst>
              <a:ext uri="{FF2B5EF4-FFF2-40B4-BE49-F238E27FC236}">
                <a16:creationId xmlns:a16="http://schemas.microsoft.com/office/drawing/2014/main" id="{882C190A-A111-D43B-2F83-4F8F247AEBD1}"/>
              </a:ext>
            </a:extLst>
          </p:cNvPr>
          <p:cNvPicPr>
            <a:picLocks noChangeAspect="1"/>
          </p:cNvPicPr>
          <p:nvPr/>
        </p:nvPicPr>
        <p:blipFill rotWithShape="1">
          <a:blip r:embed="rId7"/>
          <a:srcRect l="20372" t="722" r="12981" b="72"/>
          <a:stretch/>
        </p:blipFill>
        <p:spPr>
          <a:xfrm>
            <a:off x="3568177" y="4142143"/>
            <a:ext cx="1566779" cy="2451435"/>
          </a:xfrm>
          <a:prstGeom prst="rect">
            <a:avLst/>
          </a:prstGeom>
        </p:spPr>
      </p:pic>
      <p:sp>
        <p:nvSpPr>
          <p:cNvPr id="11" name="TextBox 10">
            <a:extLst>
              <a:ext uri="{FF2B5EF4-FFF2-40B4-BE49-F238E27FC236}">
                <a16:creationId xmlns:a16="http://schemas.microsoft.com/office/drawing/2014/main" id="{9CEFC797-4FE3-AA3B-9553-E55961266FBF}"/>
              </a:ext>
            </a:extLst>
          </p:cNvPr>
          <p:cNvSpPr txBox="1"/>
          <p:nvPr/>
        </p:nvSpPr>
        <p:spPr>
          <a:xfrm>
            <a:off x="-3106907" y="2141584"/>
            <a:ext cx="2504194" cy="646331"/>
          </a:xfrm>
          <a:prstGeom prst="rect">
            <a:avLst/>
          </a:prstGeom>
          <a:noFill/>
        </p:spPr>
        <p:txBody>
          <a:bodyPr wrap="square" rtlCol="0">
            <a:spAutoFit/>
          </a:bodyPr>
          <a:lstStyle/>
          <a:p>
            <a:r>
              <a:rPr lang="en-US" dirty="0">
                <a:solidFill>
                  <a:srgbClr val="0070C0"/>
                </a:solidFill>
              </a:rPr>
              <a:t>Minute Bark Beetle (</a:t>
            </a:r>
            <a:r>
              <a:rPr lang="en-US" dirty="0" err="1">
                <a:solidFill>
                  <a:srgbClr val="0070C0"/>
                </a:solidFill>
              </a:rPr>
              <a:t>Cerylonidae</a:t>
            </a:r>
            <a:r>
              <a:rPr lang="en-US" dirty="0">
                <a:solidFill>
                  <a:srgbClr val="0070C0"/>
                </a:solidFill>
              </a:rPr>
              <a:t>) (44 Ma)</a:t>
            </a:r>
            <a:endParaRPr lang="en-CA" dirty="0">
              <a:solidFill>
                <a:srgbClr val="0070C0"/>
              </a:solidFill>
            </a:endParaRPr>
          </a:p>
        </p:txBody>
      </p:sp>
      <p:sp>
        <p:nvSpPr>
          <p:cNvPr id="12" name="TextBox 11">
            <a:extLst>
              <a:ext uri="{FF2B5EF4-FFF2-40B4-BE49-F238E27FC236}">
                <a16:creationId xmlns:a16="http://schemas.microsoft.com/office/drawing/2014/main" id="{9910D533-C8E3-5C47-8373-9ED92368517A}"/>
              </a:ext>
            </a:extLst>
          </p:cNvPr>
          <p:cNvSpPr txBox="1"/>
          <p:nvPr/>
        </p:nvSpPr>
        <p:spPr>
          <a:xfrm>
            <a:off x="9613798" y="1870595"/>
            <a:ext cx="1838946" cy="400110"/>
          </a:xfrm>
          <a:prstGeom prst="rect">
            <a:avLst/>
          </a:prstGeom>
          <a:noFill/>
        </p:spPr>
        <p:txBody>
          <a:bodyPr wrap="square" lIns="91440" tIns="45720" rIns="91440" bIns="45720" rtlCol="0" anchor="t">
            <a:spAutoFit/>
          </a:bodyPr>
          <a:lstStyle/>
          <a:p>
            <a:r>
              <a:rPr lang="en-US" sz="2000" b="1" dirty="0">
                <a:solidFill>
                  <a:srgbClr val="00B050"/>
                </a:solidFill>
              </a:rPr>
              <a:t>Turtle Beetle</a:t>
            </a:r>
            <a:endParaRPr lang="en-CA" sz="2000" b="1" dirty="0">
              <a:solidFill>
                <a:srgbClr val="00B050"/>
              </a:solidFill>
            </a:endParaRPr>
          </a:p>
        </p:txBody>
      </p:sp>
      <p:sp>
        <p:nvSpPr>
          <p:cNvPr id="25" name="TextBox 24">
            <a:extLst>
              <a:ext uri="{FF2B5EF4-FFF2-40B4-BE49-F238E27FC236}">
                <a16:creationId xmlns:a16="http://schemas.microsoft.com/office/drawing/2014/main" id="{6D364494-E0D0-B951-CC4D-A1FDFB12B0F1}"/>
              </a:ext>
            </a:extLst>
          </p:cNvPr>
          <p:cNvSpPr txBox="1"/>
          <p:nvPr/>
        </p:nvSpPr>
        <p:spPr>
          <a:xfrm>
            <a:off x="-2434761" y="967040"/>
            <a:ext cx="925253" cy="369332"/>
          </a:xfrm>
          <a:prstGeom prst="rect">
            <a:avLst/>
          </a:prstGeom>
          <a:noFill/>
        </p:spPr>
        <p:txBody>
          <a:bodyPr wrap="none" rtlCol="0">
            <a:spAutoFit/>
          </a:bodyPr>
          <a:lstStyle/>
          <a:p>
            <a:r>
              <a:rPr lang="en-US" dirty="0"/>
              <a:t>Videos?</a:t>
            </a:r>
            <a:endParaRPr lang="en-CA" dirty="0"/>
          </a:p>
        </p:txBody>
      </p:sp>
      <p:sp>
        <p:nvSpPr>
          <p:cNvPr id="27" name="Rectangle 26">
            <a:extLst>
              <a:ext uri="{FF2B5EF4-FFF2-40B4-BE49-F238E27FC236}">
                <a16:creationId xmlns:a16="http://schemas.microsoft.com/office/drawing/2014/main" id="{DE888B45-D672-60AD-767E-329A015BF8EE}"/>
              </a:ext>
            </a:extLst>
          </p:cNvPr>
          <p:cNvSpPr/>
          <p:nvPr/>
        </p:nvSpPr>
        <p:spPr>
          <a:xfrm>
            <a:off x="10225095" y="5372879"/>
            <a:ext cx="517576" cy="899337"/>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15EE42DC-4E39-F2DE-A67E-E26D55D7CADC}"/>
              </a:ext>
            </a:extLst>
          </p:cNvPr>
          <p:cNvCxnSpPr>
            <a:cxnSpLocks/>
          </p:cNvCxnSpPr>
          <p:nvPr/>
        </p:nvCxnSpPr>
        <p:spPr>
          <a:xfrm>
            <a:off x="8318018" y="3781392"/>
            <a:ext cx="1907077" cy="1599910"/>
          </a:xfrm>
          <a:prstGeom prst="line">
            <a:avLst/>
          </a:prstGeom>
          <a:ln w="38100">
            <a:solidFill>
              <a:srgbClr val="4472C4"/>
            </a:solidFill>
          </a:ln>
        </p:spPr>
        <p:style>
          <a:lnRef idx="3">
            <a:schemeClr val="accent1"/>
          </a:lnRef>
          <a:fillRef idx="0">
            <a:schemeClr val="accent1"/>
          </a:fillRef>
          <a:effectRef idx="2">
            <a:schemeClr val="accent1"/>
          </a:effectRef>
          <a:fontRef idx="minor">
            <a:schemeClr val="tx1"/>
          </a:fontRef>
        </p:style>
      </p:cxnSp>
      <p:cxnSp>
        <p:nvCxnSpPr>
          <p:cNvPr id="34" name="Straight Connector 33">
            <a:extLst>
              <a:ext uri="{FF2B5EF4-FFF2-40B4-BE49-F238E27FC236}">
                <a16:creationId xmlns:a16="http://schemas.microsoft.com/office/drawing/2014/main" id="{D1AAB9F8-4867-F330-E583-2720D2A41633}"/>
              </a:ext>
            </a:extLst>
          </p:cNvPr>
          <p:cNvCxnSpPr>
            <a:cxnSpLocks/>
          </p:cNvCxnSpPr>
          <p:nvPr/>
        </p:nvCxnSpPr>
        <p:spPr>
          <a:xfrm flipV="1">
            <a:off x="8318018" y="6272216"/>
            <a:ext cx="1907077" cy="287543"/>
          </a:xfrm>
          <a:prstGeom prst="line">
            <a:avLst/>
          </a:prstGeom>
          <a:ln w="38100">
            <a:solidFill>
              <a:srgbClr val="4472C4"/>
            </a:solidFill>
          </a:ln>
        </p:spPr>
        <p:style>
          <a:lnRef idx="3">
            <a:schemeClr val="accent1"/>
          </a:lnRef>
          <a:fillRef idx="0">
            <a:schemeClr val="accent1"/>
          </a:fillRef>
          <a:effectRef idx="2">
            <a:schemeClr val="accent1"/>
          </a:effectRef>
          <a:fontRef idx="minor">
            <a:schemeClr val="tx1"/>
          </a:fontRef>
        </p:style>
      </p:cxnSp>
      <p:pic>
        <p:nvPicPr>
          <p:cNvPr id="4" name="Picture 4" descr="A picture containing diagram&#10;&#10;Description automatically generated">
            <a:extLst>
              <a:ext uri="{FF2B5EF4-FFF2-40B4-BE49-F238E27FC236}">
                <a16:creationId xmlns:a16="http://schemas.microsoft.com/office/drawing/2014/main" id="{54F3098E-2126-5C5C-C752-D237E2859504}"/>
              </a:ext>
            </a:extLst>
          </p:cNvPr>
          <p:cNvPicPr>
            <a:picLocks noChangeAspect="1"/>
          </p:cNvPicPr>
          <p:nvPr/>
        </p:nvPicPr>
        <p:blipFill rotWithShape="1">
          <a:blip r:embed="rId8"/>
          <a:srcRect l="18110" r="22047" b="769"/>
          <a:stretch/>
        </p:blipFill>
        <p:spPr>
          <a:xfrm>
            <a:off x="324052" y="4161810"/>
            <a:ext cx="1423339" cy="2410346"/>
          </a:xfrm>
          <a:prstGeom prst="rect">
            <a:avLst/>
          </a:prstGeom>
        </p:spPr>
      </p:pic>
      <p:pic>
        <p:nvPicPr>
          <p:cNvPr id="3" name="Picture 3" descr="A picture containing sushi, vector graphics&#10;&#10;Description automatically generated">
            <a:extLst>
              <a:ext uri="{FF2B5EF4-FFF2-40B4-BE49-F238E27FC236}">
                <a16:creationId xmlns:a16="http://schemas.microsoft.com/office/drawing/2014/main" id="{BC2E0A66-065E-19F8-F3DC-3338F1CD8BBD}"/>
              </a:ext>
            </a:extLst>
          </p:cNvPr>
          <p:cNvPicPr>
            <a:picLocks noChangeAspect="1"/>
          </p:cNvPicPr>
          <p:nvPr/>
        </p:nvPicPr>
        <p:blipFill rotWithShape="1">
          <a:blip r:embed="rId9"/>
          <a:srcRect l="33926" t="9236" r="38710" b="8599"/>
          <a:stretch/>
        </p:blipFill>
        <p:spPr>
          <a:xfrm>
            <a:off x="1741613" y="4161810"/>
            <a:ext cx="1428419" cy="2410346"/>
          </a:xfrm>
          <a:prstGeom prst="rect">
            <a:avLst/>
          </a:prstGeom>
        </p:spPr>
      </p:pic>
      <p:pic>
        <p:nvPicPr>
          <p:cNvPr id="5" name="Picture 12" descr="A picture containing text, indoor&#10;&#10;Description automatically generated">
            <a:extLst>
              <a:ext uri="{FF2B5EF4-FFF2-40B4-BE49-F238E27FC236}">
                <a16:creationId xmlns:a16="http://schemas.microsoft.com/office/drawing/2014/main" id="{E31A6A23-C6F8-BB35-47B5-BB91661350CC}"/>
              </a:ext>
            </a:extLst>
          </p:cNvPr>
          <p:cNvPicPr>
            <a:picLocks noChangeAspect="1"/>
          </p:cNvPicPr>
          <p:nvPr/>
        </p:nvPicPr>
        <p:blipFill rotWithShape="1">
          <a:blip r:embed="rId10"/>
          <a:srcRect r="50166" b="50441"/>
          <a:stretch/>
        </p:blipFill>
        <p:spPr>
          <a:xfrm rot="5400000">
            <a:off x="632752" y="1898366"/>
            <a:ext cx="1796459" cy="2413859"/>
          </a:xfrm>
          <a:prstGeom prst="rect">
            <a:avLst/>
          </a:prstGeom>
        </p:spPr>
      </p:pic>
      <p:cxnSp>
        <p:nvCxnSpPr>
          <p:cNvPr id="21" name="Straight Connector 20">
            <a:extLst>
              <a:ext uri="{FF2B5EF4-FFF2-40B4-BE49-F238E27FC236}">
                <a16:creationId xmlns:a16="http://schemas.microsoft.com/office/drawing/2014/main" id="{1E80877D-6604-CE38-6559-C5223F72D57D}"/>
              </a:ext>
            </a:extLst>
          </p:cNvPr>
          <p:cNvCxnSpPr>
            <a:cxnSpLocks/>
          </p:cNvCxnSpPr>
          <p:nvPr/>
        </p:nvCxnSpPr>
        <p:spPr>
          <a:xfrm flipH="1" flipV="1">
            <a:off x="2645106" y="6351355"/>
            <a:ext cx="923071" cy="208404"/>
          </a:xfrm>
          <a:prstGeom prst="line">
            <a:avLst/>
          </a:prstGeom>
          <a:ln w="38100">
            <a:solidFill>
              <a:srgbClr val="4472C4"/>
            </a:solidFill>
          </a:ln>
        </p:spPr>
        <p:style>
          <a:lnRef idx="3">
            <a:schemeClr val="accent1"/>
          </a:lnRef>
          <a:fillRef idx="0">
            <a:schemeClr val="accent1"/>
          </a:fillRef>
          <a:effectRef idx="2">
            <a:schemeClr val="accent1"/>
          </a:effectRef>
          <a:fontRef idx="minor">
            <a:schemeClr val="tx1"/>
          </a:fontRef>
        </p:style>
      </p:cxnSp>
      <p:pic>
        <p:nvPicPr>
          <p:cNvPr id="15" name="Picture 22" descr="Icon&#10;&#10;Description automatically generated">
            <a:extLst>
              <a:ext uri="{FF2B5EF4-FFF2-40B4-BE49-F238E27FC236}">
                <a16:creationId xmlns:a16="http://schemas.microsoft.com/office/drawing/2014/main" id="{3B68CFE5-E9A1-2058-361F-24A3B3F23EA8}"/>
              </a:ext>
            </a:extLst>
          </p:cNvPr>
          <p:cNvPicPr>
            <a:picLocks noChangeAspect="1"/>
          </p:cNvPicPr>
          <p:nvPr/>
        </p:nvPicPr>
        <p:blipFill>
          <a:blip r:embed="rId11"/>
          <a:stretch>
            <a:fillRect/>
          </a:stretch>
        </p:blipFill>
        <p:spPr>
          <a:xfrm>
            <a:off x="7464002" y="128581"/>
            <a:ext cx="1433514" cy="1421607"/>
          </a:xfrm>
          <a:prstGeom prst="rect">
            <a:avLst/>
          </a:prstGeom>
        </p:spPr>
      </p:pic>
      <p:sp>
        <p:nvSpPr>
          <p:cNvPr id="23" name="TextBox 22">
            <a:extLst>
              <a:ext uri="{FF2B5EF4-FFF2-40B4-BE49-F238E27FC236}">
                <a16:creationId xmlns:a16="http://schemas.microsoft.com/office/drawing/2014/main" id="{731F262E-1499-3494-7DC1-8937FE22A45C}"/>
              </a:ext>
            </a:extLst>
          </p:cNvPr>
          <p:cNvSpPr txBox="1"/>
          <p:nvPr/>
        </p:nvSpPr>
        <p:spPr>
          <a:xfrm>
            <a:off x="5395327" y="4821612"/>
            <a:ext cx="121920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Genitalia is critical to taxonomic analysis</a:t>
            </a:r>
          </a:p>
        </p:txBody>
      </p:sp>
      <p:sp>
        <p:nvSpPr>
          <p:cNvPr id="28" name="TextBox 27">
            <a:extLst>
              <a:ext uri="{FF2B5EF4-FFF2-40B4-BE49-F238E27FC236}">
                <a16:creationId xmlns:a16="http://schemas.microsoft.com/office/drawing/2014/main" id="{03570CF8-A188-50E1-A8B2-C9EDABC350C6}"/>
              </a:ext>
            </a:extLst>
          </p:cNvPr>
          <p:cNvSpPr txBox="1"/>
          <p:nvPr/>
        </p:nvSpPr>
        <p:spPr>
          <a:xfrm>
            <a:off x="279845" y="1757508"/>
            <a:ext cx="3041836" cy="400110"/>
          </a:xfrm>
          <a:prstGeom prst="rect">
            <a:avLst/>
          </a:prstGeom>
          <a:noFill/>
        </p:spPr>
        <p:txBody>
          <a:bodyPr wrap="square" lIns="91440" tIns="45720" rIns="91440" bIns="45720" rtlCol="0" anchor="t">
            <a:spAutoFit/>
          </a:bodyPr>
          <a:lstStyle/>
          <a:p>
            <a:r>
              <a:rPr lang="en-US" sz="2000" b="1" dirty="0">
                <a:solidFill>
                  <a:srgbClr val="00B050"/>
                </a:solidFill>
              </a:rPr>
              <a:t>Minute Bark Beetle</a:t>
            </a:r>
            <a:endParaRPr lang="en-CA" sz="2000" b="1" dirty="0">
              <a:solidFill>
                <a:srgbClr val="00B050"/>
              </a:solidFill>
              <a:cs typeface="Calibri" panose="020F0502020204030204"/>
            </a:endParaRPr>
          </a:p>
        </p:txBody>
      </p:sp>
      <p:sp>
        <p:nvSpPr>
          <p:cNvPr id="29" name="TextBox 28">
            <a:extLst>
              <a:ext uri="{FF2B5EF4-FFF2-40B4-BE49-F238E27FC236}">
                <a16:creationId xmlns:a16="http://schemas.microsoft.com/office/drawing/2014/main" id="{68F5AF1D-F3E8-DBFE-7747-A46343768D5C}"/>
              </a:ext>
            </a:extLst>
          </p:cNvPr>
          <p:cNvSpPr txBox="1"/>
          <p:nvPr/>
        </p:nvSpPr>
        <p:spPr>
          <a:xfrm>
            <a:off x="13143725" y="3068664"/>
            <a:ext cx="1622497" cy="923330"/>
          </a:xfrm>
          <a:prstGeom prst="rect">
            <a:avLst/>
          </a:prstGeom>
          <a:noFill/>
        </p:spPr>
        <p:txBody>
          <a:bodyPr wrap="square" rtlCol="0">
            <a:spAutoFit/>
          </a:bodyPr>
          <a:lstStyle/>
          <a:p>
            <a:r>
              <a:rPr lang="en-US" dirty="0">
                <a:solidFill>
                  <a:srgbClr val="0070C0"/>
                </a:solidFill>
              </a:rPr>
              <a:t>Turtle Beetle (</a:t>
            </a:r>
            <a:r>
              <a:rPr lang="en-US" dirty="0" err="1">
                <a:solidFill>
                  <a:srgbClr val="0070C0"/>
                </a:solidFill>
              </a:rPr>
              <a:t>chelonariidae</a:t>
            </a:r>
            <a:r>
              <a:rPr lang="en-US" dirty="0">
                <a:solidFill>
                  <a:srgbClr val="0070C0"/>
                </a:solidFill>
              </a:rPr>
              <a:t>) (44 Ma)</a:t>
            </a:r>
            <a:endParaRPr lang="en-CA" dirty="0">
              <a:solidFill>
                <a:srgbClr val="0070C0"/>
              </a:solidFill>
            </a:endParaRPr>
          </a:p>
        </p:txBody>
      </p:sp>
      <p:sp>
        <p:nvSpPr>
          <p:cNvPr id="30" name="TextBox 29">
            <a:extLst>
              <a:ext uri="{FF2B5EF4-FFF2-40B4-BE49-F238E27FC236}">
                <a16:creationId xmlns:a16="http://schemas.microsoft.com/office/drawing/2014/main" id="{B9092DFD-F4D5-F4BD-4033-372D253C36E6}"/>
              </a:ext>
            </a:extLst>
          </p:cNvPr>
          <p:cNvSpPr txBox="1"/>
          <p:nvPr/>
        </p:nvSpPr>
        <p:spPr>
          <a:xfrm>
            <a:off x="3321681" y="108752"/>
            <a:ext cx="3853268" cy="1477328"/>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Insects from Baltic Amber (44 Ma)</a:t>
            </a:r>
          </a:p>
          <a:p>
            <a:pPr marL="285750" indent="-285750">
              <a:buFont typeface="Arial"/>
              <a:buChar char="•"/>
            </a:pPr>
            <a:r>
              <a:rPr lang="en-US" dirty="0">
                <a:ea typeface="+mn-lt"/>
                <a:cs typeface="+mn-lt"/>
              </a:rPr>
              <a:t>Amber and decay artifacts can be removed using 3D rendering software</a:t>
            </a:r>
          </a:p>
          <a:p>
            <a:pPr marL="285750" indent="-285750">
              <a:buFont typeface="Arial"/>
              <a:buChar char="•"/>
            </a:pPr>
            <a:r>
              <a:rPr lang="en-US" dirty="0">
                <a:ea typeface="+mn-lt"/>
                <a:cs typeface="+mn-lt"/>
              </a:rPr>
              <a:t>Two new fossil species!</a:t>
            </a:r>
          </a:p>
        </p:txBody>
      </p:sp>
      <p:sp>
        <p:nvSpPr>
          <p:cNvPr id="33" name="Rectangle 32">
            <a:extLst>
              <a:ext uri="{FF2B5EF4-FFF2-40B4-BE49-F238E27FC236}">
                <a16:creationId xmlns:a16="http://schemas.microsoft.com/office/drawing/2014/main" id="{8D96B88E-4BEE-179F-9D4C-31302E94C8EC}"/>
              </a:ext>
            </a:extLst>
          </p:cNvPr>
          <p:cNvSpPr/>
          <p:nvPr/>
        </p:nvSpPr>
        <p:spPr>
          <a:xfrm>
            <a:off x="2299819" y="5821111"/>
            <a:ext cx="350890" cy="530244"/>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a:extLst>
              <a:ext uri="{FF2B5EF4-FFF2-40B4-BE49-F238E27FC236}">
                <a16:creationId xmlns:a16="http://schemas.microsoft.com/office/drawing/2014/main" id="{1802C06C-2D36-A6EF-DB37-51CBC00E4979}"/>
              </a:ext>
            </a:extLst>
          </p:cNvPr>
          <p:cNvCxnSpPr>
            <a:cxnSpLocks/>
          </p:cNvCxnSpPr>
          <p:nvPr/>
        </p:nvCxnSpPr>
        <p:spPr>
          <a:xfrm flipV="1">
            <a:off x="2645106" y="4161810"/>
            <a:ext cx="923071" cy="1659301"/>
          </a:xfrm>
          <a:prstGeom prst="line">
            <a:avLst/>
          </a:prstGeom>
          <a:ln w="38100">
            <a:solidFill>
              <a:srgbClr val="4472C4"/>
            </a:solidFill>
          </a:ln>
        </p:spPr>
        <p:style>
          <a:lnRef idx="3">
            <a:schemeClr val="accent1"/>
          </a:lnRef>
          <a:fillRef idx="0">
            <a:schemeClr val="accent1"/>
          </a:fillRef>
          <a:effectRef idx="2">
            <a:schemeClr val="accent1"/>
          </a:effectRef>
          <a:fontRef idx="minor">
            <a:schemeClr val="tx1"/>
          </a:fontRef>
        </p:style>
      </p:cxnSp>
      <p:sp>
        <p:nvSpPr>
          <p:cNvPr id="37" name="Arrow: Right 36">
            <a:extLst>
              <a:ext uri="{FF2B5EF4-FFF2-40B4-BE49-F238E27FC236}">
                <a16:creationId xmlns:a16="http://schemas.microsoft.com/office/drawing/2014/main" id="{DD8790DF-2ED7-5CA2-FD34-28EE36DD70C9}"/>
              </a:ext>
            </a:extLst>
          </p:cNvPr>
          <p:cNvSpPr/>
          <p:nvPr/>
        </p:nvSpPr>
        <p:spPr>
          <a:xfrm rot="10800000">
            <a:off x="5286566" y="4256071"/>
            <a:ext cx="1333919" cy="441603"/>
          </a:xfrm>
          <a:prstGeom prst="rightArrow">
            <a:avLst>
              <a:gd name="adj1" fmla="val 34185"/>
              <a:gd name="adj2" fmla="val 50000"/>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8" name="Picture 39" descr="Text&#10;&#10;Description automatically generated">
            <a:extLst>
              <a:ext uri="{FF2B5EF4-FFF2-40B4-BE49-F238E27FC236}">
                <a16:creationId xmlns:a16="http://schemas.microsoft.com/office/drawing/2014/main" id="{18C47D9A-AF2D-3EA5-AE20-56DA02A5EF56}"/>
              </a:ext>
            </a:extLst>
          </p:cNvPr>
          <p:cNvPicPr>
            <a:picLocks noChangeAspect="1"/>
          </p:cNvPicPr>
          <p:nvPr/>
        </p:nvPicPr>
        <p:blipFill>
          <a:blip r:embed="rId12"/>
          <a:stretch>
            <a:fillRect/>
          </a:stretch>
        </p:blipFill>
        <p:spPr>
          <a:xfrm>
            <a:off x="9220576" y="498773"/>
            <a:ext cx="2743200" cy="438321"/>
          </a:xfrm>
          <a:prstGeom prst="rect">
            <a:avLst/>
          </a:prstGeom>
          <a:ln>
            <a:solidFill>
              <a:schemeClr val="tx1"/>
            </a:solidFill>
          </a:ln>
        </p:spPr>
      </p:pic>
      <p:pic>
        <p:nvPicPr>
          <p:cNvPr id="41" name="Picture 41" descr="Text&#10;&#10;Description automatically generated">
            <a:extLst>
              <a:ext uri="{FF2B5EF4-FFF2-40B4-BE49-F238E27FC236}">
                <a16:creationId xmlns:a16="http://schemas.microsoft.com/office/drawing/2014/main" id="{1598496C-C483-1865-F8AB-B3E3550BD30E}"/>
              </a:ext>
            </a:extLst>
          </p:cNvPr>
          <p:cNvPicPr>
            <a:picLocks noChangeAspect="1"/>
          </p:cNvPicPr>
          <p:nvPr/>
        </p:nvPicPr>
        <p:blipFill>
          <a:blip r:embed="rId13"/>
          <a:stretch>
            <a:fillRect/>
          </a:stretch>
        </p:blipFill>
        <p:spPr>
          <a:xfrm>
            <a:off x="9220576" y="1040371"/>
            <a:ext cx="2743200" cy="401544"/>
          </a:xfrm>
          <a:prstGeom prst="rect">
            <a:avLst/>
          </a:prstGeom>
          <a:ln>
            <a:solidFill>
              <a:schemeClr val="tx1"/>
            </a:solidFill>
          </a:ln>
        </p:spPr>
      </p:pic>
      <p:sp>
        <p:nvSpPr>
          <p:cNvPr id="19" name="Slide Number Placeholder 18">
            <a:extLst>
              <a:ext uri="{FF2B5EF4-FFF2-40B4-BE49-F238E27FC236}">
                <a16:creationId xmlns:a16="http://schemas.microsoft.com/office/drawing/2014/main" id="{E6606CAB-F969-7F84-64B4-FD75305A9D85}"/>
              </a:ext>
            </a:extLst>
          </p:cNvPr>
          <p:cNvSpPr>
            <a:spLocks noGrp="1"/>
          </p:cNvSpPr>
          <p:nvPr>
            <p:ph type="sldNum" sz="quarter" idx="12"/>
          </p:nvPr>
        </p:nvSpPr>
        <p:spPr>
          <a:xfrm>
            <a:off x="11780896" y="38727"/>
            <a:ext cx="365760" cy="365760"/>
          </a:xfrm>
        </p:spPr>
        <p:txBody>
          <a:bodyPr/>
          <a:lstStyle/>
          <a:p>
            <a:fld id="{330EA680-D336-4FF7-8B7A-9848BB0A1C32}" type="slidenum">
              <a:rPr lang="en-US" smtClean="0"/>
              <a:t>12</a:t>
            </a:fld>
            <a:endParaRPr lang="en-US" dirty="0"/>
          </a:p>
        </p:txBody>
      </p:sp>
      <p:sp>
        <p:nvSpPr>
          <p:cNvPr id="51" name="Arrow: Right 50">
            <a:extLst>
              <a:ext uri="{FF2B5EF4-FFF2-40B4-BE49-F238E27FC236}">
                <a16:creationId xmlns:a16="http://schemas.microsoft.com/office/drawing/2014/main" id="{46615345-D9EC-A2E8-B3E0-A1524CF90312}"/>
              </a:ext>
            </a:extLst>
          </p:cNvPr>
          <p:cNvSpPr/>
          <p:nvPr/>
        </p:nvSpPr>
        <p:spPr>
          <a:xfrm>
            <a:off x="5337967" y="6130553"/>
            <a:ext cx="1333919" cy="441603"/>
          </a:xfrm>
          <a:prstGeom prst="rightArrow">
            <a:avLst>
              <a:gd name="adj1" fmla="val 34185"/>
              <a:gd name="adj2" fmla="val 50000"/>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Title 1">
            <a:extLst>
              <a:ext uri="{FF2B5EF4-FFF2-40B4-BE49-F238E27FC236}">
                <a16:creationId xmlns:a16="http://schemas.microsoft.com/office/drawing/2014/main" id="{B2CAE61A-F8C4-8AE5-F0ED-5D1E51473FEE}"/>
              </a:ext>
            </a:extLst>
          </p:cNvPr>
          <p:cNvSpPr txBox="1">
            <a:spLocks/>
          </p:cNvSpPr>
          <p:nvPr/>
        </p:nvSpPr>
        <p:spPr bwMode="black">
          <a:xfrm>
            <a:off x="313500" y="172729"/>
            <a:ext cx="2526507" cy="1349375"/>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en-US">
                <a:cs typeface="Calibri Light"/>
              </a:rPr>
              <a:t>CT Results</a:t>
            </a:r>
            <a:endParaRPr lang="en-US" dirty="0"/>
          </a:p>
        </p:txBody>
      </p:sp>
    </p:spTree>
    <p:extLst>
      <p:ext uri="{BB962C8B-B14F-4D97-AF65-F5344CB8AC3E}">
        <p14:creationId xmlns:p14="http://schemas.microsoft.com/office/powerpoint/2010/main" val="4204410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FFCB8-F3B5-A80A-3275-F221C1729904}"/>
              </a:ext>
            </a:extLst>
          </p:cNvPr>
          <p:cNvSpPr>
            <a:spLocks noGrp="1"/>
          </p:cNvSpPr>
          <p:nvPr>
            <p:ph type="title"/>
          </p:nvPr>
        </p:nvSpPr>
        <p:spPr>
          <a:xfrm>
            <a:off x="1680013" y="155548"/>
            <a:ext cx="2872747" cy="1188720"/>
          </a:xfrm>
        </p:spPr>
        <p:txBody>
          <a:bodyPr/>
          <a:lstStyle/>
          <a:p>
            <a:r>
              <a:rPr lang="en-US" dirty="0">
                <a:ea typeface="+mj-lt"/>
                <a:cs typeface="+mj-lt"/>
              </a:rPr>
              <a:t>FTIR Results</a:t>
            </a:r>
          </a:p>
        </p:txBody>
      </p:sp>
      <p:sp>
        <p:nvSpPr>
          <p:cNvPr id="3" name="Content Placeholder 2">
            <a:extLst>
              <a:ext uri="{FF2B5EF4-FFF2-40B4-BE49-F238E27FC236}">
                <a16:creationId xmlns:a16="http://schemas.microsoft.com/office/drawing/2014/main" id="{2008F183-D545-C338-1486-BF1B4DB2EF4B}"/>
              </a:ext>
            </a:extLst>
          </p:cNvPr>
          <p:cNvSpPr>
            <a:spLocks noGrp="1"/>
          </p:cNvSpPr>
          <p:nvPr>
            <p:ph idx="1"/>
          </p:nvPr>
        </p:nvSpPr>
        <p:spPr>
          <a:xfrm>
            <a:off x="404992" y="1581030"/>
            <a:ext cx="5422787" cy="1697995"/>
          </a:xfrm>
          <a:solidFill>
            <a:schemeClr val="accent2">
              <a:lumMod val="20000"/>
              <a:lumOff val="80000"/>
            </a:schemeClr>
          </a:solidFill>
          <a:ln>
            <a:solidFill>
              <a:schemeClr val="tx1"/>
            </a:solidFill>
          </a:ln>
        </p:spPr>
        <p:txBody>
          <a:bodyPr vert="horz" lIns="91440" tIns="45720" rIns="91440" bIns="45720" rtlCol="0" anchor="t">
            <a:normAutofit fontScale="92500" lnSpcReduction="20000"/>
          </a:bodyPr>
          <a:lstStyle/>
          <a:p>
            <a:r>
              <a:rPr lang="en-US" dirty="0">
                <a:ea typeface="+mn-lt"/>
                <a:cs typeface="+mn-lt"/>
              </a:rPr>
              <a:t>The spectral second derivative can be used to deconvolute peaks</a:t>
            </a:r>
            <a:endParaRPr lang="en-US" dirty="0"/>
          </a:p>
          <a:p>
            <a:r>
              <a:rPr lang="en-US" dirty="0">
                <a:ea typeface="+mn-lt"/>
                <a:cs typeface="+mn-lt"/>
              </a:rPr>
              <a:t>Amides contain sub bands due to transition dipole coupling =&gt; can give info on protein secondary structure</a:t>
            </a:r>
          </a:p>
          <a:p>
            <a:r>
              <a:rPr lang="en-US" dirty="0">
                <a:ea typeface="+mn-lt"/>
                <a:cs typeface="+mn-lt"/>
              </a:rPr>
              <a:t>This spectrum contains predominantly α–helix structure and therefore is likely due to a human contaminant</a:t>
            </a:r>
          </a:p>
        </p:txBody>
      </p:sp>
      <p:pic>
        <p:nvPicPr>
          <p:cNvPr id="4" name="Picture 4" descr="Graphical user interface, chart&#10;&#10;Description automatically generated">
            <a:extLst>
              <a:ext uri="{FF2B5EF4-FFF2-40B4-BE49-F238E27FC236}">
                <a16:creationId xmlns:a16="http://schemas.microsoft.com/office/drawing/2014/main" id="{B3700DAF-7A48-992C-3ECD-B384BC97A019}"/>
              </a:ext>
            </a:extLst>
          </p:cNvPr>
          <p:cNvPicPr>
            <a:picLocks noChangeAspect="1"/>
          </p:cNvPicPr>
          <p:nvPr/>
        </p:nvPicPr>
        <p:blipFill rotWithShape="1">
          <a:blip r:embed="rId3"/>
          <a:srcRect r="169" b="66549"/>
          <a:stretch/>
        </p:blipFill>
        <p:spPr>
          <a:xfrm>
            <a:off x="255695" y="4868039"/>
            <a:ext cx="5843741" cy="1863375"/>
          </a:xfrm>
          <a:prstGeom prst="rect">
            <a:avLst/>
          </a:prstGeom>
        </p:spPr>
      </p:pic>
      <p:pic>
        <p:nvPicPr>
          <p:cNvPr id="5" name="Picture 5" descr="Chart&#10;&#10;Description automatically generated">
            <a:extLst>
              <a:ext uri="{FF2B5EF4-FFF2-40B4-BE49-F238E27FC236}">
                <a16:creationId xmlns:a16="http://schemas.microsoft.com/office/drawing/2014/main" id="{443B1194-985F-9C42-AE2E-1B37C00431D7}"/>
              </a:ext>
            </a:extLst>
          </p:cNvPr>
          <p:cNvPicPr>
            <a:picLocks noChangeAspect="1"/>
          </p:cNvPicPr>
          <p:nvPr/>
        </p:nvPicPr>
        <p:blipFill rotWithShape="1">
          <a:blip r:embed="rId4"/>
          <a:srcRect l="2086" t="7225" r="2135"/>
          <a:stretch/>
        </p:blipFill>
        <p:spPr>
          <a:xfrm>
            <a:off x="6186817" y="3451382"/>
            <a:ext cx="5749488" cy="3136171"/>
          </a:xfrm>
          <a:prstGeom prst="rect">
            <a:avLst/>
          </a:prstGeom>
        </p:spPr>
      </p:pic>
      <p:sp>
        <p:nvSpPr>
          <p:cNvPr id="11" name="Rectangle 10">
            <a:extLst>
              <a:ext uri="{FF2B5EF4-FFF2-40B4-BE49-F238E27FC236}">
                <a16:creationId xmlns:a16="http://schemas.microsoft.com/office/drawing/2014/main" id="{30CEB01C-94F2-5E79-8F1C-454CE10F1887}"/>
              </a:ext>
            </a:extLst>
          </p:cNvPr>
          <p:cNvSpPr/>
          <p:nvPr/>
        </p:nvSpPr>
        <p:spPr>
          <a:xfrm>
            <a:off x="4343585" y="5025928"/>
            <a:ext cx="1060724" cy="1473200"/>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pic>
        <p:nvPicPr>
          <p:cNvPr id="9" name="Picture 8" descr="A picture containing device, measuring stick, close&#10;&#10;Description automatically generated">
            <a:extLst>
              <a:ext uri="{FF2B5EF4-FFF2-40B4-BE49-F238E27FC236}">
                <a16:creationId xmlns:a16="http://schemas.microsoft.com/office/drawing/2014/main" id="{E84632B1-BF69-2A3B-D128-701EF44EED41}"/>
              </a:ext>
            </a:extLst>
          </p:cNvPr>
          <p:cNvPicPr>
            <a:picLocks noChangeAspect="1"/>
          </p:cNvPicPr>
          <p:nvPr/>
        </p:nvPicPr>
        <p:blipFill rotWithShape="1">
          <a:blip r:embed="rId5"/>
          <a:srcRect l="23830" t="330" r="27273" b="12665"/>
          <a:stretch/>
        </p:blipFill>
        <p:spPr>
          <a:xfrm rot="5400000">
            <a:off x="930832" y="3291779"/>
            <a:ext cx="1498360" cy="1772803"/>
          </a:xfrm>
          <a:prstGeom prst="rect">
            <a:avLst/>
          </a:prstGeom>
        </p:spPr>
      </p:pic>
      <p:sp>
        <p:nvSpPr>
          <p:cNvPr id="14" name="TextBox 13">
            <a:extLst>
              <a:ext uri="{FF2B5EF4-FFF2-40B4-BE49-F238E27FC236}">
                <a16:creationId xmlns:a16="http://schemas.microsoft.com/office/drawing/2014/main" id="{6887A53D-64A3-1160-C325-980713FA370E}"/>
              </a:ext>
            </a:extLst>
          </p:cNvPr>
          <p:cNvSpPr txBox="1"/>
          <p:nvPr/>
        </p:nvSpPr>
        <p:spPr>
          <a:xfrm rot="16200000">
            <a:off x="544252" y="3923011"/>
            <a:ext cx="78653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1mm</a:t>
            </a:r>
          </a:p>
        </p:txBody>
      </p:sp>
      <p:sp>
        <p:nvSpPr>
          <p:cNvPr id="16" name="TextBox 15">
            <a:extLst>
              <a:ext uri="{FF2B5EF4-FFF2-40B4-BE49-F238E27FC236}">
                <a16:creationId xmlns:a16="http://schemas.microsoft.com/office/drawing/2014/main" id="{233F1F2A-4379-902A-24AD-89DAA0E24E23}"/>
              </a:ext>
            </a:extLst>
          </p:cNvPr>
          <p:cNvSpPr txBox="1"/>
          <p:nvPr/>
        </p:nvSpPr>
        <p:spPr>
          <a:xfrm>
            <a:off x="1489638" y="3616331"/>
            <a:ext cx="114128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Pronotum</a:t>
            </a:r>
            <a:endParaRPr lang="en-US" dirty="0">
              <a:cs typeface="Calibri"/>
            </a:endParaRPr>
          </a:p>
        </p:txBody>
      </p:sp>
      <p:pic>
        <p:nvPicPr>
          <p:cNvPr id="19" name="Picture 19" descr="Chart, histogram&#10;&#10;Description automatically generated">
            <a:extLst>
              <a:ext uri="{FF2B5EF4-FFF2-40B4-BE49-F238E27FC236}">
                <a16:creationId xmlns:a16="http://schemas.microsoft.com/office/drawing/2014/main" id="{7F15DF91-6BCF-3554-453C-2D8B3CCE2939}"/>
              </a:ext>
            </a:extLst>
          </p:cNvPr>
          <p:cNvPicPr>
            <a:picLocks noChangeAspect="1"/>
          </p:cNvPicPr>
          <p:nvPr/>
        </p:nvPicPr>
        <p:blipFill rotWithShape="1">
          <a:blip r:embed="rId6"/>
          <a:srcRect l="2495" t="7576" r="8061" b="109"/>
          <a:stretch/>
        </p:blipFill>
        <p:spPr>
          <a:xfrm>
            <a:off x="6025164" y="228116"/>
            <a:ext cx="5843742" cy="3060177"/>
          </a:xfrm>
          <a:prstGeom prst="rect">
            <a:avLst/>
          </a:prstGeom>
        </p:spPr>
      </p:pic>
      <p:sp>
        <p:nvSpPr>
          <p:cNvPr id="6" name="TextBox 5">
            <a:extLst>
              <a:ext uri="{FF2B5EF4-FFF2-40B4-BE49-F238E27FC236}">
                <a16:creationId xmlns:a16="http://schemas.microsoft.com/office/drawing/2014/main" id="{112FBFDF-94CB-210F-8542-694DBE76578E}"/>
              </a:ext>
            </a:extLst>
          </p:cNvPr>
          <p:cNvSpPr txBox="1"/>
          <p:nvPr/>
        </p:nvSpPr>
        <p:spPr>
          <a:xfrm>
            <a:off x="8363485" y="5094897"/>
            <a:ext cx="540533" cy="246221"/>
          </a:xfrm>
          <a:prstGeom prst="rect">
            <a:avLst/>
          </a:prstGeom>
          <a:noFill/>
        </p:spPr>
        <p:txBody>
          <a:bodyPr wrap="none" rtlCol="0">
            <a:spAutoFit/>
          </a:bodyPr>
          <a:lstStyle/>
          <a:p>
            <a:r>
              <a:rPr lang="el-GR" sz="1000" dirty="0">
                <a:latin typeface="Calibri" panose="020F0502020204030204" pitchFamily="34" charset="0"/>
                <a:cs typeface="Calibri" panose="020F0502020204030204" pitchFamily="34" charset="0"/>
              </a:rPr>
              <a:t>α</a:t>
            </a:r>
            <a:r>
              <a:rPr lang="en-US" sz="1000" dirty="0">
                <a:latin typeface="Calibri" panose="020F0502020204030204" pitchFamily="34" charset="0"/>
                <a:cs typeface="Calibri" panose="020F0502020204030204" pitchFamily="34" charset="0"/>
              </a:rPr>
              <a:t>-helix</a:t>
            </a:r>
            <a:endParaRPr lang="en-CA" sz="1000" dirty="0"/>
          </a:p>
        </p:txBody>
      </p:sp>
      <p:sp>
        <p:nvSpPr>
          <p:cNvPr id="15" name="TextBox 14">
            <a:extLst>
              <a:ext uri="{FF2B5EF4-FFF2-40B4-BE49-F238E27FC236}">
                <a16:creationId xmlns:a16="http://schemas.microsoft.com/office/drawing/2014/main" id="{E5BD8CB3-BFF2-8BEA-0DA6-88C33D3D44AE}"/>
              </a:ext>
            </a:extLst>
          </p:cNvPr>
          <p:cNvSpPr txBox="1"/>
          <p:nvPr/>
        </p:nvSpPr>
        <p:spPr>
          <a:xfrm>
            <a:off x="7960280" y="4326066"/>
            <a:ext cx="619080" cy="261610"/>
          </a:xfrm>
          <a:prstGeom prst="rect">
            <a:avLst/>
          </a:prstGeom>
          <a:noFill/>
        </p:spPr>
        <p:txBody>
          <a:bodyPr wrap="none" rtlCol="0">
            <a:spAutoFit/>
          </a:bodyPr>
          <a:lstStyle/>
          <a:p>
            <a:r>
              <a:rPr lang="el-GR" sz="1050" dirty="0">
                <a:latin typeface="Calibri" panose="020F0502020204030204" pitchFamily="34" charset="0"/>
                <a:cs typeface="Calibri" panose="020F0502020204030204" pitchFamily="34" charset="0"/>
              </a:rPr>
              <a:t>β</a:t>
            </a:r>
            <a:r>
              <a:rPr lang="en-US" sz="1050" dirty="0">
                <a:latin typeface="Calibri" panose="020F0502020204030204" pitchFamily="34" charset="0"/>
                <a:cs typeface="Calibri" panose="020F0502020204030204" pitchFamily="34" charset="0"/>
              </a:rPr>
              <a:t>-sheet</a:t>
            </a:r>
            <a:endParaRPr lang="en-CA" sz="1050" dirty="0"/>
          </a:p>
        </p:txBody>
      </p:sp>
      <p:sp>
        <p:nvSpPr>
          <p:cNvPr id="17" name="TextBox 16">
            <a:extLst>
              <a:ext uri="{FF2B5EF4-FFF2-40B4-BE49-F238E27FC236}">
                <a16:creationId xmlns:a16="http://schemas.microsoft.com/office/drawing/2014/main" id="{FDAA74A0-DCDE-493C-B3E9-D50B8FC5504C}"/>
              </a:ext>
            </a:extLst>
          </p:cNvPr>
          <p:cNvSpPr txBox="1"/>
          <p:nvPr/>
        </p:nvSpPr>
        <p:spPr>
          <a:xfrm>
            <a:off x="9797229" y="4698689"/>
            <a:ext cx="580608" cy="246221"/>
          </a:xfrm>
          <a:prstGeom prst="rect">
            <a:avLst/>
          </a:prstGeom>
          <a:noFill/>
        </p:spPr>
        <p:txBody>
          <a:bodyPr wrap="none" rtlCol="0">
            <a:spAutoFit/>
          </a:bodyPr>
          <a:lstStyle/>
          <a:p>
            <a:r>
              <a:rPr lang="el-GR" sz="1000" dirty="0">
                <a:latin typeface="Calibri" panose="020F0502020204030204" pitchFamily="34" charset="0"/>
                <a:cs typeface="Calibri" panose="020F0502020204030204" pitchFamily="34" charset="0"/>
              </a:rPr>
              <a:t>β</a:t>
            </a:r>
            <a:r>
              <a:rPr lang="en-US" sz="1000" dirty="0">
                <a:latin typeface="Calibri" panose="020F0502020204030204" pitchFamily="34" charset="0"/>
                <a:cs typeface="Calibri" panose="020F0502020204030204" pitchFamily="34" charset="0"/>
              </a:rPr>
              <a:t>-sheet</a:t>
            </a:r>
            <a:endParaRPr lang="en-CA" sz="1000" dirty="0"/>
          </a:p>
        </p:txBody>
      </p:sp>
      <p:pic>
        <p:nvPicPr>
          <p:cNvPr id="10" name="Picture 9">
            <a:extLst>
              <a:ext uri="{FF2B5EF4-FFF2-40B4-BE49-F238E27FC236}">
                <a16:creationId xmlns:a16="http://schemas.microsoft.com/office/drawing/2014/main" id="{8EA6FD68-70C1-F5D8-09E6-DFAF0F59475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16387" y="3469540"/>
            <a:ext cx="2385828" cy="1298740"/>
          </a:xfrm>
          <a:prstGeom prst="rect">
            <a:avLst/>
          </a:prstGeom>
        </p:spPr>
      </p:pic>
      <p:sp>
        <p:nvSpPr>
          <p:cNvPr id="21" name="TextBox 20">
            <a:extLst>
              <a:ext uri="{FF2B5EF4-FFF2-40B4-BE49-F238E27FC236}">
                <a16:creationId xmlns:a16="http://schemas.microsoft.com/office/drawing/2014/main" id="{38D50B07-7592-1DAE-CE98-F116BD8B5444}"/>
              </a:ext>
            </a:extLst>
          </p:cNvPr>
          <p:cNvSpPr txBox="1"/>
          <p:nvPr/>
        </p:nvSpPr>
        <p:spPr>
          <a:xfrm>
            <a:off x="9433745" y="4513069"/>
            <a:ext cx="540533" cy="246221"/>
          </a:xfrm>
          <a:prstGeom prst="rect">
            <a:avLst/>
          </a:prstGeom>
          <a:noFill/>
        </p:spPr>
        <p:txBody>
          <a:bodyPr wrap="none" rtlCol="0">
            <a:spAutoFit/>
          </a:bodyPr>
          <a:lstStyle/>
          <a:p>
            <a:r>
              <a:rPr lang="el-GR" sz="1000" dirty="0">
                <a:latin typeface="Calibri" panose="020F0502020204030204" pitchFamily="34" charset="0"/>
                <a:cs typeface="Calibri" panose="020F0502020204030204" pitchFamily="34" charset="0"/>
              </a:rPr>
              <a:t>α</a:t>
            </a:r>
            <a:r>
              <a:rPr lang="en-US" sz="1000" dirty="0">
                <a:latin typeface="Calibri" panose="020F0502020204030204" pitchFamily="34" charset="0"/>
                <a:cs typeface="Calibri" panose="020F0502020204030204" pitchFamily="34" charset="0"/>
              </a:rPr>
              <a:t>-helix</a:t>
            </a:r>
            <a:endParaRPr lang="en-CA" sz="1000" dirty="0"/>
          </a:p>
        </p:txBody>
      </p:sp>
      <p:sp>
        <p:nvSpPr>
          <p:cNvPr id="22" name="TextBox 21">
            <a:extLst>
              <a:ext uri="{FF2B5EF4-FFF2-40B4-BE49-F238E27FC236}">
                <a16:creationId xmlns:a16="http://schemas.microsoft.com/office/drawing/2014/main" id="{91AEAD16-94F0-6487-54B5-69B511F6621A}"/>
              </a:ext>
            </a:extLst>
          </p:cNvPr>
          <p:cNvSpPr txBox="1"/>
          <p:nvPr/>
        </p:nvSpPr>
        <p:spPr>
          <a:xfrm>
            <a:off x="8090568" y="313911"/>
            <a:ext cx="604798" cy="246221"/>
          </a:xfrm>
          <a:prstGeom prst="rect">
            <a:avLst/>
          </a:prstGeom>
          <a:noFill/>
        </p:spPr>
        <p:txBody>
          <a:bodyPr wrap="square" rtlCol="0">
            <a:spAutoFit/>
          </a:bodyPr>
          <a:lstStyle/>
          <a:p>
            <a:r>
              <a:rPr lang="el-GR" sz="1000" dirty="0">
                <a:latin typeface="Calibri" panose="020F0502020204030204" pitchFamily="34" charset="0"/>
                <a:cs typeface="Calibri" panose="020F0502020204030204" pitchFamily="34" charset="0"/>
              </a:rPr>
              <a:t>β</a:t>
            </a:r>
            <a:r>
              <a:rPr lang="en-US" sz="1000" dirty="0">
                <a:latin typeface="Calibri" panose="020F0502020204030204" pitchFamily="34" charset="0"/>
                <a:cs typeface="Calibri" panose="020F0502020204030204" pitchFamily="34" charset="0"/>
              </a:rPr>
              <a:t>-sheet</a:t>
            </a:r>
            <a:endParaRPr lang="en-CA" sz="1000" dirty="0"/>
          </a:p>
        </p:txBody>
      </p:sp>
      <p:sp>
        <p:nvSpPr>
          <p:cNvPr id="23" name="TextBox 22">
            <a:extLst>
              <a:ext uri="{FF2B5EF4-FFF2-40B4-BE49-F238E27FC236}">
                <a16:creationId xmlns:a16="http://schemas.microsoft.com/office/drawing/2014/main" id="{302EAD6E-12E4-9844-2044-9AABB497B6C6}"/>
              </a:ext>
            </a:extLst>
          </p:cNvPr>
          <p:cNvSpPr txBox="1"/>
          <p:nvPr/>
        </p:nvSpPr>
        <p:spPr>
          <a:xfrm>
            <a:off x="7820301" y="535940"/>
            <a:ext cx="564723" cy="246221"/>
          </a:xfrm>
          <a:prstGeom prst="rect">
            <a:avLst/>
          </a:prstGeom>
          <a:noFill/>
        </p:spPr>
        <p:txBody>
          <a:bodyPr wrap="square" rtlCol="0">
            <a:spAutoFit/>
          </a:bodyPr>
          <a:lstStyle/>
          <a:p>
            <a:r>
              <a:rPr lang="el-GR" sz="1000" dirty="0">
                <a:latin typeface="Calibri" panose="020F0502020204030204" pitchFamily="34" charset="0"/>
                <a:cs typeface="Calibri" panose="020F0502020204030204" pitchFamily="34" charset="0"/>
              </a:rPr>
              <a:t>α</a:t>
            </a:r>
            <a:r>
              <a:rPr lang="en-US" sz="1000" dirty="0">
                <a:latin typeface="Calibri" panose="020F0502020204030204" pitchFamily="34" charset="0"/>
                <a:cs typeface="Calibri" panose="020F0502020204030204" pitchFamily="34" charset="0"/>
              </a:rPr>
              <a:t>-helix</a:t>
            </a:r>
            <a:endParaRPr lang="en-CA" sz="1000" dirty="0"/>
          </a:p>
        </p:txBody>
      </p:sp>
      <p:cxnSp>
        <p:nvCxnSpPr>
          <p:cNvPr id="8" name="Straight Arrow Connector 7">
            <a:extLst>
              <a:ext uri="{FF2B5EF4-FFF2-40B4-BE49-F238E27FC236}">
                <a16:creationId xmlns:a16="http://schemas.microsoft.com/office/drawing/2014/main" id="{8CAD0D20-7E3F-A72F-CF7E-058BDBD6AEB4}"/>
              </a:ext>
            </a:extLst>
          </p:cNvPr>
          <p:cNvCxnSpPr/>
          <p:nvPr/>
        </p:nvCxnSpPr>
        <p:spPr>
          <a:xfrm>
            <a:off x="8130613" y="781196"/>
            <a:ext cx="1" cy="362857"/>
          </a:xfrm>
          <a:prstGeom prst="straightConnector1">
            <a:avLst/>
          </a:prstGeom>
        </p:spPr>
        <p:style>
          <a:lnRef idx="3">
            <a:schemeClr val="dk1"/>
          </a:lnRef>
          <a:fillRef idx="0">
            <a:schemeClr val="dk1"/>
          </a:fillRef>
          <a:effectRef idx="2">
            <a:schemeClr val="dk1"/>
          </a:effectRef>
          <a:fontRef idx="minor">
            <a:schemeClr val="tx1"/>
          </a:fontRef>
        </p:style>
      </p:cxnSp>
      <p:cxnSp>
        <p:nvCxnSpPr>
          <p:cNvPr id="13" name="Straight Arrow Connector 12">
            <a:extLst>
              <a:ext uri="{FF2B5EF4-FFF2-40B4-BE49-F238E27FC236}">
                <a16:creationId xmlns:a16="http://schemas.microsoft.com/office/drawing/2014/main" id="{5A6A8567-6DC9-3AE5-9A17-A96989E12798}"/>
              </a:ext>
            </a:extLst>
          </p:cNvPr>
          <p:cNvCxnSpPr>
            <a:cxnSpLocks/>
          </p:cNvCxnSpPr>
          <p:nvPr/>
        </p:nvCxnSpPr>
        <p:spPr>
          <a:xfrm>
            <a:off x="8348326" y="551386"/>
            <a:ext cx="1" cy="362857"/>
          </a:xfrm>
          <a:prstGeom prst="straightConnector1">
            <a:avLst/>
          </a:prstGeom>
        </p:spPr>
        <p:style>
          <a:lnRef idx="3">
            <a:schemeClr val="dk1"/>
          </a:lnRef>
          <a:fillRef idx="0">
            <a:schemeClr val="dk1"/>
          </a:fillRef>
          <a:effectRef idx="2">
            <a:schemeClr val="dk1"/>
          </a:effectRef>
          <a:fontRef idx="minor">
            <a:schemeClr val="tx1"/>
          </a:fontRef>
        </p:style>
      </p:cxnSp>
      <p:pic>
        <p:nvPicPr>
          <p:cNvPr id="7" name="Picture 7" descr="A picture containing envelope&#10;&#10;Description automatically generated">
            <a:extLst>
              <a:ext uri="{FF2B5EF4-FFF2-40B4-BE49-F238E27FC236}">
                <a16:creationId xmlns:a16="http://schemas.microsoft.com/office/drawing/2014/main" id="{0ADE73B0-D6FA-C560-4FA3-F7512A244C39}"/>
              </a:ext>
            </a:extLst>
          </p:cNvPr>
          <p:cNvPicPr>
            <a:picLocks noChangeAspect="1"/>
          </p:cNvPicPr>
          <p:nvPr/>
        </p:nvPicPr>
        <p:blipFill rotWithShape="1">
          <a:blip r:embed="rId8"/>
          <a:srcRect l="22105" t="48947" r="57193" b="23276"/>
          <a:stretch/>
        </p:blipFill>
        <p:spPr>
          <a:xfrm>
            <a:off x="1743566" y="4085422"/>
            <a:ext cx="633436" cy="567727"/>
          </a:xfrm>
          <a:prstGeom prst="rect">
            <a:avLst/>
          </a:prstGeom>
        </p:spPr>
      </p:pic>
      <p:sp>
        <p:nvSpPr>
          <p:cNvPr id="27" name="Slide Number Placeholder 26">
            <a:extLst>
              <a:ext uri="{FF2B5EF4-FFF2-40B4-BE49-F238E27FC236}">
                <a16:creationId xmlns:a16="http://schemas.microsoft.com/office/drawing/2014/main" id="{649564FF-709D-6F1C-9C80-9A37053A7C53}"/>
              </a:ext>
            </a:extLst>
          </p:cNvPr>
          <p:cNvSpPr>
            <a:spLocks noGrp="1"/>
          </p:cNvSpPr>
          <p:nvPr>
            <p:ph type="sldNum" sz="quarter" idx="12"/>
          </p:nvPr>
        </p:nvSpPr>
        <p:spPr>
          <a:xfrm>
            <a:off x="11784794" y="38364"/>
            <a:ext cx="365760" cy="365760"/>
          </a:xfrm>
        </p:spPr>
        <p:txBody>
          <a:bodyPr/>
          <a:lstStyle/>
          <a:p>
            <a:fld id="{330EA680-D336-4FF7-8B7A-9848BB0A1C32}" type="slidenum">
              <a:rPr lang="en-US" smtClean="0"/>
              <a:t>13</a:t>
            </a:fld>
            <a:endParaRPr lang="en-US"/>
          </a:p>
        </p:txBody>
      </p:sp>
    </p:spTree>
    <p:extLst>
      <p:ext uri="{BB962C8B-B14F-4D97-AF65-F5344CB8AC3E}">
        <p14:creationId xmlns:p14="http://schemas.microsoft.com/office/powerpoint/2010/main" val="3410060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7B8CD-B18D-13E7-D7CF-6708C32AAA04}"/>
              </a:ext>
            </a:extLst>
          </p:cNvPr>
          <p:cNvSpPr>
            <a:spLocks noGrp="1"/>
          </p:cNvSpPr>
          <p:nvPr>
            <p:ph type="title"/>
          </p:nvPr>
        </p:nvSpPr>
        <p:spPr>
          <a:xfrm>
            <a:off x="354503" y="951433"/>
            <a:ext cx="2888877" cy="1188720"/>
          </a:xfrm>
        </p:spPr>
        <p:txBody>
          <a:bodyPr/>
          <a:lstStyle/>
          <a:p>
            <a:r>
              <a:rPr lang="en-US" dirty="0">
                <a:cs typeface="Calibri Light"/>
              </a:rPr>
              <a:t>Motivation</a:t>
            </a:r>
            <a:endParaRPr lang="en-US" dirty="0"/>
          </a:p>
        </p:txBody>
      </p:sp>
      <p:sp>
        <p:nvSpPr>
          <p:cNvPr id="3" name="Content Placeholder 2">
            <a:extLst>
              <a:ext uri="{FF2B5EF4-FFF2-40B4-BE49-F238E27FC236}">
                <a16:creationId xmlns:a16="http://schemas.microsoft.com/office/drawing/2014/main" id="{E5208704-23B9-91C9-C8D9-6BFB521C3B9B}"/>
              </a:ext>
            </a:extLst>
          </p:cNvPr>
          <p:cNvSpPr>
            <a:spLocks noGrp="1"/>
          </p:cNvSpPr>
          <p:nvPr>
            <p:ph idx="1"/>
          </p:nvPr>
        </p:nvSpPr>
        <p:spPr>
          <a:xfrm>
            <a:off x="3653334" y="397102"/>
            <a:ext cx="3838623" cy="2773998"/>
          </a:xfrm>
          <a:solidFill>
            <a:schemeClr val="accent2">
              <a:lumMod val="20000"/>
              <a:lumOff val="80000"/>
            </a:schemeClr>
          </a:solidFill>
          <a:ln>
            <a:solidFill>
              <a:schemeClr val="tx1"/>
            </a:solidFill>
          </a:ln>
        </p:spPr>
        <p:txBody>
          <a:bodyPr vert="horz" lIns="91440" tIns="45720" rIns="91440" bIns="45720" rtlCol="0" anchor="t">
            <a:normAutofit/>
          </a:bodyPr>
          <a:lstStyle/>
          <a:p>
            <a:r>
              <a:rPr lang="en-US" sz="1800" dirty="0">
                <a:ea typeface="+mn-lt"/>
                <a:cs typeface="+mn-lt"/>
              </a:rPr>
              <a:t>Paleontology research has become</a:t>
            </a:r>
            <a:r>
              <a:rPr lang="en-US" dirty="0">
                <a:ea typeface="+mn-lt"/>
                <a:cs typeface="+mn-lt"/>
              </a:rPr>
              <a:t> increasingly analytical</a:t>
            </a:r>
            <a:r>
              <a:rPr lang="en-US" sz="1800" dirty="0">
                <a:ea typeface="+mn-lt"/>
                <a:cs typeface="+mn-lt"/>
              </a:rPr>
              <a:t> in the last decade, employing techniques and analysis usually</a:t>
            </a:r>
            <a:r>
              <a:rPr lang="en-US" dirty="0">
                <a:ea typeface="+mn-lt"/>
                <a:cs typeface="+mn-lt"/>
              </a:rPr>
              <a:t> governed</a:t>
            </a:r>
            <a:r>
              <a:rPr lang="en-US" sz="1800" dirty="0">
                <a:ea typeface="+mn-lt"/>
                <a:cs typeface="+mn-lt"/>
              </a:rPr>
              <a:t> </a:t>
            </a:r>
            <a:r>
              <a:rPr lang="en-US" dirty="0">
                <a:ea typeface="+mn-lt"/>
                <a:cs typeface="+mn-lt"/>
              </a:rPr>
              <a:t>by</a:t>
            </a:r>
            <a:r>
              <a:rPr lang="en-US" sz="1800" dirty="0">
                <a:ea typeface="+mn-lt"/>
                <a:cs typeface="+mn-lt"/>
              </a:rPr>
              <a:t> chemists and physicists</a:t>
            </a:r>
          </a:p>
          <a:p>
            <a:r>
              <a:rPr lang="en-US" sz="1800" dirty="0">
                <a:ea typeface="+mn-lt"/>
                <a:cs typeface="+mn-lt"/>
              </a:rPr>
              <a:t>Insects make up 80% of known species and give information on diversity of life on Earth millions of years ago.</a:t>
            </a:r>
          </a:p>
        </p:txBody>
      </p:sp>
      <p:pic>
        <p:nvPicPr>
          <p:cNvPr id="5" name="Picture 5" descr="A picture containing different, same&#10;&#10;Description automatically generated">
            <a:extLst>
              <a:ext uri="{FF2B5EF4-FFF2-40B4-BE49-F238E27FC236}">
                <a16:creationId xmlns:a16="http://schemas.microsoft.com/office/drawing/2014/main" id="{0F40EEC3-093E-2533-E254-80B916C4220B}"/>
              </a:ext>
            </a:extLst>
          </p:cNvPr>
          <p:cNvPicPr>
            <a:picLocks noChangeAspect="1"/>
          </p:cNvPicPr>
          <p:nvPr/>
        </p:nvPicPr>
        <p:blipFill rotWithShape="1">
          <a:blip r:embed="rId3"/>
          <a:srcRect t="-60" r="50199" b="72232"/>
          <a:stretch/>
        </p:blipFill>
        <p:spPr>
          <a:xfrm>
            <a:off x="7663545" y="3549919"/>
            <a:ext cx="4300817" cy="3135561"/>
          </a:xfrm>
          <a:prstGeom prst="rect">
            <a:avLst/>
          </a:prstGeom>
        </p:spPr>
      </p:pic>
      <p:sp>
        <p:nvSpPr>
          <p:cNvPr id="4" name="TextBox 3">
            <a:extLst>
              <a:ext uri="{FF2B5EF4-FFF2-40B4-BE49-F238E27FC236}">
                <a16:creationId xmlns:a16="http://schemas.microsoft.com/office/drawing/2014/main" id="{95EFEA1A-D344-E01E-FFB5-F917D1A03EF9}"/>
              </a:ext>
            </a:extLst>
          </p:cNvPr>
          <p:cNvSpPr txBox="1"/>
          <p:nvPr/>
        </p:nvSpPr>
        <p:spPr>
          <a:xfrm>
            <a:off x="7582053" y="6102014"/>
            <a:ext cx="469449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highlight>
                  <a:srgbClr val="00FFFF"/>
                </a:highlight>
                <a:cs typeface="Calibri"/>
              </a:rPr>
              <a:t>Scale Bar = 1mm </a:t>
            </a:r>
          </a:p>
          <a:p>
            <a:r>
              <a:rPr lang="en-US" dirty="0">
                <a:highlight>
                  <a:srgbClr val="00FFFF"/>
                </a:highlight>
                <a:cs typeface="Calibri"/>
              </a:rPr>
              <a:t>Leaf Beetle from Baltic Amber. </a:t>
            </a:r>
          </a:p>
        </p:txBody>
      </p:sp>
      <p:pic>
        <p:nvPicPr>
          <p:cNvPr id="6" name="Picture 6" descr="A picture containing person, hand, holding, piece&#10;&#10;Description automatically generated">
            <a:extLst>
              <a:ext uri="{FF2B5EF4-FFF2-40B4-BE49-F238E27FC236}">
                <a16:creationId xmlns:a16="http://schemas.microsoft.com/office/drawing/2014/main" id="{684FA1C9-570B-E4CF-5335-776D8F64A6C9}"/>
              </a:ext>
            </a:extLst>
          </p:cNvPr>
          <p:cNvPicPr>
            <a:picLocks noChangeAspect="1"/>
          </p:cNvPicPr>
          <p:nvPr/>
        </p:nvPicPr>
        <p:blipFill rotWithShape="1">
          <a:blip r:embed="rId4"/>
          <a:srcRect l="5154" r="8771"/>
          <a:stretch/>
        </p:blipFill>
        <p:spPr>
          <a:xfrm>
            <a:off x="3653334" y="3549919"/>
            <a:ext cx="3838623" cy="3135561"/>
          </a:xfrm>
          <a:prstGeom prst="rect">
            <a:avLst/>
          </a:prstGeom>
        </p:spPr>
      </p:pic>
      <p:sp>
        <p:nvSpPr>
          <p:cNvPr id="7" name="TextBox 6">
            <a:extLst>
              <a:ext uri="{FF2B5EF4-FFF2-40B4-BE49-F238E27FC236}">
                <a16:creationId xmlns:a16="http://schemas.microsoft.com/office/drawing/2014/main" id="{A49EFC14-CF28-4BF3-5C3F-E20EFE52B37E}"/>
              </a:ext>
            </a:extLst>
          </p:cNvPr>
          <p:cNvSpPr txBox="1"/>
          <p:nvPr/>
        </p:nvSpPr>
        <p:spPr>
          <a:xfrm>
            <a:off x="3563238" y="6102014"/>
            <a:ext cx="292588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highlight>
                  <a:srgbClr val="00FFFF"/>
                </a:highlight>
                <a:cs typeface="Calibri"/>
              </a:rPr>
              <a:t>Turtle Beetle from Baltic Amber (44 million years old)</a:t>
            </a:r>
          </a:p>
        </p:txBody>
      </p:sp>
      <p:pic>
        <p:nvPicPr>
          <p:cNvPr id="9" name="Picture 9">
            <a:extLst>
              <a:ext uri="{FF2B5EF4-FFF2-40B4-BE49-F238E27FC236}">
                <a16:creationId xmlns:a16="http://schemas.microsoft.com/office/drawing/2014/main" id="{744C031B-1A80-230D-4F71-BCB055F07EB7}"/>
              </a:ext>
            </a:extLst>
          </p:cNvPr>
          <p:cNvPicPr>
            <a:picLocks noChangeAspect="1"/>
          </p:cNvPicPr>
          <p:nvPr/>
        </p:nvPicPr>
        <p:blipFill rotWithShape="1">
          <a:blip r:embed="rId5"/>
          <a:srcRect l="30769" t="8197" r="6227" b="392"/>
          <a:stretch/>
        </p:blipFill>
        <p:spPr>
          <a:xfrm>
            <a:off x="224629" y="3549920"/>
            <a:ext cx="3239350" cy="3135561"/>
          </a:xfrm>
          <a:prstGeom prst="rect">
            <a:avLst/>
          </a:prstGeom>
        </p:spPr>
      </p:pic>
      <p:sp>
        <p:nvSpPr>
          <p:cNvPr id="8" name="&quot;Not Allowed&quot; Symbol 7">
            <a:extLst>
              <a:ext uri="{FF2B5EF4-FFF2-40B4-BE49-F238E27FC236}">
                <a16:creationId xmlns:a16="http://schemas.microsoft.com/office/drawing/2014/main" id="{456C60C3-50B7-969A-244E-D36F471DF0E4}"/>
              </a:ext>
            </a:extLst>
          </p:cNvPr>
          <p:cNvSpPr/>
          <p:nvPr/>
        </p:nvSpPr>
        <p:spPr>
          <a:xfrm>
            <a:off x="376701" y="3655295"/>
            <a:ext cx="2874350" cy="2569968"/>
          </a:xfrm>
          <a:prstGeom prst="noSmoking">
            <a:avLst>
              <a:gd name="adj" fmla="val 6820"/>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10" name="TextBox 9">
            <a:extLst>
              <a:ext uri="{FF2B5EF4-FFF2-40B4-BE49-F238E27FC236}">
                <a16:creationId xmlns:a16="http://schemas.microsoft.com/office/drawing/2014/main" id="{98A265C6-79D4-BD22-91E9-41501D7C048D}"/>
              </a:ext>
            </a:extLst>
          </p:cNvPr>
          <p:cNvSpPr txBox="1"/>
          <p:nvPr/>
        </p:nvSpPr>
        <p:spPr>
          <a:xfrm>
            <a:off x="7663546" y="647798"/>
            <a:ext cx="4300816" cy="2308324"/>
          </a:xfrm>
          <a:prstGeom prst="rect">
            <a:avLst/>
          </a:prstGeom>
          <a:solidFill>
            <a:schemeClr val="accent2">
              <a:lumMod val="20000"/>
              <a:lumOff val="80000"/>
            </a:schemeClr>
          </a:solidFill>
          <a:ln>
            <a:solidFill>
              <a:schemeClr val="tx1"/>
            </a:solidFill>
          </a:ln>
        </p:spPr>
        <p:txBody>
          <a:bodyPr wrap="square" lIns="91440" tIns="45720" rIns="91440" bIns="45720" rtlCol="0" anchor="t">
            <a:spAutoFit/>
          </a:bodyPr>
          <a:lstStyle/>
          <a:p>
            <a:r>
              <a:rPr lang="en-US" dirty="0"/>
              <a:t>What is Amber?</a:t>
            </a:r>
          </a:p>
          <a:p>
            <a:pPr marL="285750" indent="-285750">
              <a:buFont typeface="Arial" panose="020B0604020202020204" pitchFamily="34" charset="0"/>
              <a:buChar char="•"/>
            </a:pPr>
            <a:r>
              <a:rPr lang="en-US" sz="1800" dirty="0">
                <a:cs typeface="Calibri"/>
              </a:rPr>
              <a:t>Amber is </a:t>
            </a:r>
            <a:r>
              <a:rPr lang="en-US" dirty="0">
                <a:cs typeface="Calibri"/>
              </a:rPr>
              <a:t>fossilized</a:t>
            </a:r>
            <a:r>
              <a:rPr lang="en-US" sz="1800" dirty="0">
                <a:cs typeface="Calibri"/>
              </a:rPr>
              <a:t> tree resin</a:t>
            </a:r>
          </a:p>
          <a:p>
            <a:pPr marL="285750" indent="-285750">
              <a:buFont typeface="Arial" panose="020B0604020202020204" pitchFamily="34" charset="0"/>
              <a:buChar char="•"/>
            </a:pPr>
            <a:r>
              <a:rPr lang="en-US" dirty="0">
                <a:ea typeface="+mn-lt"/>
                <a:cs typeface="+mn-lt"/>
              </a:rPr>
              <a:t>Small creatures can get trapped before the resin hardens.</a:t>
            </a:r>
          </a:p>
          <a:p>
            <a:pPr marL="285750" indent="-285750">
              <a:buFont typeface="Arial" panose="020B0604020202020204" pitchFamily="34" charset="0"/>
              <a:buChar char="•"/>
            </a:pPr>
            <a:r>
              <a:rPr lang="en-US" sz="1800" dirty="0">
                <a:cs typeface="Calibri"/>
              </a:rPr>
              <a:t>Similar properties to glass, which acts as a shield for inclusions.</a:t>
            </a:r>
          </a:p>
          <a:p>
            <a:pPr marL="285750" indent="-285750">
              <a:buFont typeface="Arial" panose="020B0604020202020204" pitchFamily="34" charset="0"/>
              <a:buChar char="•"/>
            </a:pPr>
            <a:r>
              <a:rPr lang="en-US" dirty="0">
                <a:ea typeface="+mn-lt"/>
                <a:cs typeface="+mn-lt"/>
              </a:rPr>
              <a:t>Best preservation of organic, soft tissue material in life-like 3-D</a:t>
            </a:r>
          </a:p>
        </p:txBody>
      </p:sp>
      <p:sp>
        <p:nvSpPr>
          <p:cNvPr id="11" name="TextBox 10">
            <a:extLst>
              <a:ext uri="{FF2B5EF4-FFF2-40B4-BE49-F238E27FC236}">
                <a16:creationId xmlns:a16="http://schemas.microsoft.com/office/drawing/2014/main" id="{5FB68093-BAC0-6A45-B1D0-8074672AECCE}"/>
              </a:ext>
            </a:extLst>
          </p:cNvPr>
          <p:cNvSpPr txBox="1"/>
          <p:nvPr/>
        </p:nvSpPr>
        <p:spPr>
          <a:xfrm>
            <a:off x="354502" y="2801768"/>
            <a:ext cx="2888877" cy="369332"/>
          </a:xfrm>
          <a:prstGeom prst="rect">
            <a:avLst/>
          </a:prstGeom>
          <a:solidFill>
            <a:schemeClr val="accent2">
              <a:lumMod val="20000"/>
              <a:lumOff val="80000"/>
            </a:schemeClr>
          </a:solidFill>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Jurassic Park: Fact or Fiction?</a:t>
            </a:r>
          </a:p>
        </p:txBody>
      </p:sp>
      <p:sp>
        <p:nvSpPr>
          <p:cNvPr id="18" name="Slide Number Placeholder 17">
            <a:extLst>
              <a:ext uri="{FF2B5EF4-FFF2-40B4-BE49-F238E27FC236}">
                <a16:creationId xmlns:a16="http://schemas.microsoft.com/office/drawing/2014/main" id="{B1316DB6-F883-15F9-1BA5-B318A04B2F0B}"/>
              </a:ext>
            </a:extLst>
          </p:cNvPr>
          <p:cNvSpPr>
            <a:spLocks noGrp="1"/>
          </p:cNvSpPr>
          <p:nvPr>
            <p:ph type="sldNum" sz="quarter" idx="12"/>
          </p:nvPr>
        </p:nvSpPr>
        <p:spPr>
          <a:xfrm>
            <a:off x="11781482" y="44758"/>
            <a:ext cx="365760" cy="365760"/>
          </a:xfrm>
        </p:spPr>
        <p:txBody>
          <a:bodyPr/>
          <a:lstStyle/>
          <a:p>
            <a:fld id="{330EA680-D336-4FF7-8B7A-9848BB0A1C32}" type="slidenum">
              <a:rPr lang="en-US" smtClean="0"/>
              <a:t>2</a:t>
            </a:fld>
            <a:endParaRPr lang="en-US" dirty="0"/>
          </a:p>
        </p:txBody>
      </p:sp>
    </p:spTree>
    <p:extLst>
      <p:ext uri="{BB962C8B-B14F-4D97-AF65-F5344CB8AC3E}">
        <p14:creationId xmlns:p14="http://schemas.microsoft.com/office/powerpoint/2010/main" val="191242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DE04F-93CD-DEE2-627B-7146680B8608}"/>
              </a:ext>
            </a:extLst>
          </p:cNvPr>
          <p:cNvSpPr>
            <a:spLocks noGrp="1"/>
          </p:cNvSpPr>
          <p:nvPr>
            <p:ph type="title"/>
          </p:nvPr>
        </p:nvSpPr>
        <p:spPr>
          <a:xfrm>
            <a:off x="6682345" y="344866"/>
            <a:ext cx="4139453" cy="1347974"/>
          </a:xfrm>
        </p:spPr>
        <p:txBody>
          <a:bodyPr/>
          <a:lstStyle/>
          <a:p>
            <a:r>
              <a:rPr lang="en-US" dirty="0">
                <a:cs typeface="Calibri Light"/>
              </a:rPr>
              <a:t>The Synchrotron Advantage</a:t>
            </a:r>
            <a:endParaRPr lang="en-US" dirty="0"/>
          </a:p>
        </p:txBody>
      </p:sp>
      <p:pic>
        <p:nvPicPr>
          <p:cNvPr id="6" name="Picture 7" descr="Timeline&#10;&#10;Description automatically generated">
            <a:extLst>
              <a:ext uri="{FF2B5EF4-FFF2-40B4-BE49-F238E27FC236}">
                <a16:creationId xmlns:a16="http://schemas.microsoft.com/office/drawing/2014/main" id="{F802523F-2648-70F7-95FF-2281EA2F79EC}"/>
              </a:ext>
            </a:extLst>
          </p:cNvPr>
          <p:cNvPicPr>
            <a:picLocks noChangeAspect="1"/>
          </p:cNvPicPr>
          <p:nvPr/>
        </p:nvPicPr>
        <p:blipFill>
          <a:blip r:embed="rId3"/>
          <a:stretch>
            <a:fillRect/>
          </a:stretch>
        </p:blipFill>
        <p:spPr>
          <a:xfrm>
            <a:off x="4831307" y="4518180"/>
            <a:ext cx="7319127" cy="2174244"/>
          </a:xfrm>
          <a:prstGeom prst="rect">
            <a:avLst/>
          </a:prstGeom>
        </p:spPr>
      </p:pic>
      <p:pic>
        <p:nvPicPr>
          <p:cNvPr id="8" name="Picture 8" descr="Diagram, engineering drawing&#10;&#10;Description automatically generated">
            <a:extLst>
              <a:ext uri="{FF2B5EF4-FFF2-40B4-BE49-F238E27FC236}">
                <a16:creationId xmlns:a16="http://schemas.microsoft.com/office/drawing/2014/main" id="{6044CEE2-0123-95AB-7787-EBF9D8B46B3F}"/>
              </a:ext>
            </a:extLst>
          </p:cNvPr>
          <p:cNvPicPr>
            <a:picLocks noChangeAspect="1"/>
          </p:cNvPicPr>
          <p:nvPr/>
        </p:nvPicPr>
        <p:blipFill>
          <a:blip r:embed="rId4"/>
          <a:stretch>
            <a:fillRect/>
          </a:stretch>
        </p:blipFill>
        <p:spPr>
          <a:xfrm>
            <a:off x="227587" y="207872"/>
            <a:ext cx="5041404" cy="4390860"/>
          </a:xfrm>
          <a:prstGeom prst="rect">
            <a:avLst/>
          </a:prstGeom>
        </p:spPr>
      </p:pic>
      <p:sp>
        <p:nvSpPr>
          <p:cNvPr id="10" name="Rectangle 9">
            <a:extLst>
              <a:ext uri="{FF2B5EF4-FFF2-40B4-BE49-F238E27FC236}">
                <a16:creationId xmlns:a16="http://schemas.microsoft.com/office/drawing/2014/main" id="{409A0DA6-B7D1-B9EF-98F0-608ECB908D14}"/>
              </a:ext>
            </a:extLst>
          </p:cNvPr>
          <p:cNvSpPr/>
          <p:nvPr/>
        </p:nvSpPr>
        <p:spPr>
          <a:xfrm>
            <a:off x="2336771" y="2873923"/>
            <a:ext cx="424306" cy="20671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68BF58-5755-5340-33F0-69FBD8EF5547}"/>
              </a:ext>
            </a:extLst>
          </p:cNvPr>
          <p:cNvSpPr/>
          <p:nvPr/>
        </p:nvSpPr>
        <p:spPr>
          <a:xfrm>
            <a:off x="3931673" y="779943"/>
            <a:ext cx="424306" cy="20671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BC769CB-22FB-27BC-E461-E9AE5B0D8706}"/>
              </a:ext>
            </a:extLst>
          </p:cNvPr>
          <p:cNvSpPr/>
          <p:nvPr/>
        </p:nvSpPr>
        <p:spPr>
          <a:xfrm>
            <a:off x="3992900" y="2530094"/>
            <a:ext cx="554862" cy="21759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B547520-3F71-A1E4-C9B0-27751A09562A}"/>
              </a:ext>
            </a:extLst>
          </p:cNvPr>
          <p:cNvSpPr/>
          <p:nvPr/>
        </p:nvSpPr>
        <p:spPr>
          <a:xfrm>
            <a:off x="9294126" y="4598732"/>
            <a:ext cx="941696" cy="23089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606301B-CB6A-25DC-CD0A-CC6202BF7C53}"/>
              </a:ext>
            </a:extLst>
          </p:cNvPr>
          <p:cNvSpPr/>
          <p:nvPr/>
        </p:nvSpPr>
        <p:spPr>
          <a:xfrm>
            <a:off x="10135340" y="5550148"/>
            <a:ext cx="864756" cy="23089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A649046-7F1D-4B3A-C6E6-306C36DD8FF7}"/>
              </a:ext>
            </a:extLst>
          </p:cNvPr>
          <p:cNvSpPr/>
          <p:nvPr/>
        </p:nvSpPr>
        <p:spPr>
          <a:xfrm>
            <a:off x="6682345" y="4895780"/>
            <a:ext cx="753872" cy="236057"/>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D98343F-9A9C-B2DB-F3F5-B154DBBD10A9}"/>
              </a:ext>
            </a:extLst>
          </p:cNvPr>
          <p:cNvSpPr txBox="1"/>
          <p:nvPr/>
        </p:nvSpPr>
        <p:spPr>
          <a:xfrm>
            <a:off x="481878" y="4876841"/>
            <a:ext cx="4134091" cy="1723549"/>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dirty="0">
                <a:ea typeface="+mn-lt"/>
                <a:cs typeface="+mn-lt"/>
              </a:rPr>
              <a:t>Selected synchrotron techniques:</a:t>
            </a:r>
          </a:p>
          <a:p>
            <a:pPr marL="285750" indent="-285750">
              <a:lnSpc>
                <a:spcPct val="90000"/>
              </a:lnSpc>
              <a:spcBef>
                <a:spcPts val="1000"/>
              </a:spcBef>
              <a:buFont typeface="Arial" panose="020B0604020202020204" pitchFamily="34" charset="0"/>
              <a:buChar char="•"/>
            </a:pPr>
            <a:r>
              <a:rPr lang="en-US" b="1" dirty="0">
                <a:ea typeface="+mn-lt"/>
                <a:cs typeface="+mn-lt"/>
              </a:rPr>
              <a:t>Computed Tomography (CT)</a:t>
            </a:r>
          </a:p>
          <a:p>
            <a:pPr marL="285750" indent="-285750">
              <a:lnSpc>
                <a:spcPct val="90000"/>
              </a:lnSpc>
              <a:spcBef>
                <a:spcPts val="1000"/>
              </a:spcBef>
              <a:buFont typeface="Arial" panose="020B0604020202020204" pitchFamily="34" charset="0"/>
              <a:buChar char="•"/>
            </a:pPr>
            <a:r>
              <a:rPr lang="en-US" b="1" dirty="0"/>
              <a:t>Fourier Transform Infrared Spectroscopy (FTIR)</a:t>
            </a:r>
            <a:endParaRPr lang="en-US" b="1" dirty="0">
              <a:ea typeface="+mn-lt"/>
              <a:cs typeface="+mn-lt"/>
            </a:endParaRPr>
          </a:p>
          <a:p>
            <a:pPr marL="285750" indent="-285750">
              <a:lnSpc>
                <a:spcPct val="90000"/>
              </a:lnSpc>
              <a:spcBef>
                <a:spcPts val="1000"/>
              </a:spcBef>
              <a:buFont typeface="Arial" panose="020B0604020202020204" pitchFamily="34" charset="0"/>
              <a:buChar char="•"/>
            </a:pPr>
            <a:r>
              <a:rPr lang="en-US" b="1" dirty="0"/>
              <a:t>X-Ray Fluorescence (XRF)</a:t>
            </a:r>
          </a:p>
        </p:txBody>
      </p:sp>
      <p:sp>
        <p:nvSpPr>
          <p:cNvPr id="20" name="TextBox 19">
            <a:extLst>
              <a:ext uri="{FF2B5EF4-FFF2-40B4-BE49-F238E27FC236}">
                <a16:creationId xmlns:a16="http://schemas.microsoft.com/office/drawing/2014/main" id="{541FDB46-1129-772C-50C4-C4D9F6D0FBE5}"/>
              </a:ext>
            </a:extLst>
          </p:cNvPr>
          <p:cNvSpPr txBox="1"/>
          <p:nvPr/>
        </p:nvSpPr>
        <p:spPr>
          <a:xfrm>
            <a:off x="6005411" y="1858263"/>
            <a:ext cx="5650831" cy="2423227"/>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Synchrotron radiation is produced by acceleration of charged particles in specialized light source facilities</a:t>
            </a:r>
            <a:endParaRPr lang="en-US" dirty="0"/>
          </a:p>
          <a:p>
            <a:pPr>
              <a:lnSpc>
                <a:spcPct val="90000"/>
              </a:lnSpc>
              <a:spcBef>
                <a:spcPts val="1000"/>
              </a:spcBef>
            </a:pPr>
            <a:r>
              <a:rPr lang="en-US" dirty="0">
                <a:cs typeface="Calibri"/>
              </a:rPr>
              <a:t>Synchrotron radiation is useful since its:</a:t>
            </a:r>
            <a:endParaRPr lang="en-US" dirty="0">
              <a:ea typeface="+mn-lt"/>
              <a:cs typeface="+mn-lt"/>
            </a:endParaRPr>
          </a:p>
          <a:p>
            <a:pPr marL="285750" indent="-285750">
              <a:lnSpc>
                <a:spcPct val="90000"/>
              </a:lnSpc>
              <a:spcBef>
                <a:spcPts val="1000"/>
              </a:spcBef>
              <a:buFont typeface="Arial" panose="020B0604020202020204" pitchFamily="34" charset="0"/>
              <a:buChar char="•"/>
            </a:pPr>
            <a:r>
              <a:rPr lang="en-US" sz="1600" dirty="0">
                <a:cs typeface="Calibri"/>
              </a:rPr>
              <a:t>Suited for wide range of analysis using specialized beamlines</a:t>
            </a:r>
            <a:endParaRPr lang="en-US" sz="1600" dirty="0">
              <a:ea typeface="+mn-lt"/>
              <a:cs typeface="+mn-lt"/>
            </a:endParaRPr>
          </a:p>
          <a:p>
            <a:pPr marL="285750" indent="-285750">
              <a:lnSpc>
                <a:spcPct val="90000"/>
              </a:lnSpc>
              <a:spcBef>
                <a:spcPts val="1000"/>
              </a:spcBef>
              <a:buFont typeface="Arial" panose="020B0604020202020204" pitchFamily="34" charset="0"/>
              <a:buChar char="•"/>
            </a:pPr>
            <a:r>
              <a:rPr lang="en-US" sz="1600" dirty="0">
                <a:cs typeface="Calibri"/>
              </a:rPr>
              <a:t>Non-destructive</a:t>
            </a:r>
            <a:endParaRPr lang="en-US" sz="1600" dirty="0">
              <a:ea typeface="+mn-lt"/>
              <a:cs typeface="+mn-lt"/>
            </a:endParaRPr>
          </a:p>
          <a:p>
            <a:pPr marL="285750" indent="-285750">
              <a:lnSpc>
                <a:spcPct val="90000"/>
              </a:lnSpc>
              <a:spcBef>
                <a:spcPts val="1000"/>
              </a:spcBef>
              <a:buFont typeface="Arial" panose="020B0604020202020204" pitchFamily="34" charset="0"/>
              <a:buChar char="•"/>
            </a:pPr>
            <a:r>
              <a:rPr lang="en-US" sz="1600" dirty="0">
                <a:cs typeface="Calibri"/>
              </a:rPr>
              <a:t>High Brightness =&gt; better resolution + faster acquisition times</a:t>
            </a:r>
            <a:endParaRPr lang="en-US" sz="1600" dirty="0">
              <a:ea typeface="+mn-lt"/>
              <a:cs typeface="+mn-lt"/>
            </a:endParaRPr>
          </a:p>
          <a:p>
            <a:pPr marL="285750" indent="-285750">
              <a:lnSpc>
                <a:spcPct val="90000"/>
              </a:lnSpc>
              <a:spcBef>
                <a:spcPts val="1000"/>
              </a:spcBef>
              <a:buFont typeface="Arial" panose="020B0604020202020204" pitchFamily="34" charset="0"/>
              <a:buChar char="•"/>
            </a:pPr>
            <a:r>
              <a:rPr lang="en-US" sz="1600" dirty="0">
                <a:cs typeface="Calibri"/>
              </a:rPr>
              <a:t>Useful for heterogeneous geological samples</a:t>
            </a:r>
            <a:endParaRPr lang="en-US" sz="1600" dirty="0">
              <a:ea typeface="+mn-lt"/>
              <a:cs typeface="+mn-lt"/>
            </a:endParaRPr>
          </a:p>
        </p:txBody>
      </p:sp>
      <p:sp>
        <p:nvSpPr>
          <p:cNvPr id="12" name="Slide Number Placeholder 11">
            <a:extLst>
              <a:ext uri="{FF2B5EF4-FFF2-40B4-BE49-F238E27FC236}">
                <a16:creationId xmlns:a16="http://schemas.microsoft.com/office/drawing/2014/main" id="{7F6C334B-BD9E-4425-B3AE-A4BD16AE6F3D}"/>
              </a:ext>
            </a:extLst>
          </p:cNvPr>
          <p:cNvSpPr>
            <a:spLocks noGrp="1"/>
          </p:cNvSpPr>
          <p:nvPr>
            <p:ph type="sldNum" sz="quarter" idx="12"/>
          </p:nvPr>
        </p:nvSpPr>
        <p:spPr>
          <a:xfrm>
            <a:off x="11784674" y="38364"/>
            <a:ext cx="365760" cy="365760"/>
          </a:xfrm>
        </p:spPr>
        <p:txBody>
          <a:bodyPr/>
          <a:lstStyle/>
          <a:p>
            <a:fld id="{330EA680-D336-4FF7-8B7A-9848BB0A1C32}" type="slidenum">
              <a:rPr lang="en-US" smtClean="0"/>
              <a:t>3</a:t>
            </a:fld>
            <a:endParaRPr lang="en-US"/>
          </a:p>
        </p:txBody>
      </p:sp>
    </p:spTree>
    <p:extLst>
      <p:ext uri="{BB962C8B-B14F-4D97-AF65-F5344CB8AC3E}">
        <p14:creationId xmlns:p14="http://schemas.microsoft.com/office/powerpoint/2010/main" val="3986358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5" grpId="0" animBg="1"/>
      <p:bldP spid="16" grpId="0" animBg="1"/>
      <p:bldP spid="17" grpId="0" animBg="1"/>
      <p:bldP spid="18"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F9BB7E9C-1825-82E5-832F-B252CF8177A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7" t="3637" r="47484" b="1929"/>
          <a:stretch/>
        </p:blipFill>
        <p:spPr>
          <a:xfrm flipH="1">
            <a:off x="321440" y="2698748"/>
            <a:ext cx="3301844" cy="3956917"/>
          </a:xfrm>
          <a:prstGeom prst="rect">
            <a:avLst/>
          </a:prstGeom>
        </p:spPr>
      </p:pic>
      <p:sp>
        <p:nvSpPr>
          <p:cNvPr id="2" name="Title 1">
            <a:extLst>
              <a:ext uri="{FF2B5EF4-FFF2-40B4-BE49-F238E27FC236}">
                <a16:creationId xmlns:a16="http://schemas.microsoft.com/office/drawing/2014/main" id="{1FDF30DF-9305-20B7-9D24-CC852DE891C0}"/>
              </a:ext>
            </a:extLst>
          </p:cNvPr>
          <p:cNvSpPr>
            <a:spLocks noGrp="1"/>
          </p:cNvSpPr>
          <p:nvPr>
            <p:ph type="title"/>
          </p:nvPr>
        </p:nvSpPr>
        <p:spPr>
          <a:xfrm>
            <a:off x="1668250" y="132378"/>
            <a:ext cx="8855500" cy="1349009"/>
          </a:xfrm>
        </p:spPr>
        <p:txBody>
          <a:bodyPr/>
          <a:lstStyle/>
          <a:p>
            <a:r>
              <a:rPr lang="en-US" dirty="0">
                <a:cs typeface="Calibri Light"/>
              </a:rPr>
              <a:t>Computed Tomography (</a:t>
            </a:r>
            <a:r>
              <a:rPr lang="en-US" dirty="0">
                <a:ea typeface="+mj-lt"/>
                <a:cs typeface="+mj-lt"/>
              </a:rPr>
              <a:t>CT)</a:t>
            </a:r>
            <a:br>
              <a:rPr lang="en-US" dirty="0">
                <a:ea typeface="+mj-lt"/>
                <a:cs typeface="+mj-lt"/>
              </a:rPr>
            </a:br>
            <a:r>
              <a:rPr lang="en-US" b="1" dirty="0">
                <a:ea typeface="+mj-lt"/>
                <a:cs typeface="+mj-lt"/>
              </a:rPr>
              <a:t>Physics Principles</a:t>
            </a:r>
          </a:p>
        </p:txBody>
      </p:sp>
      <p:pic>
        <p:nvPicPr>
          <p:cNvPr id="5" name="Picture 5">
            <a:extLst>
              <a:ext uri="{FF2B5EF4-FFF2-40B4-BE49-F238E27FC236}">
                <a16:creationId xmlns:a16="http://schemas.microsoft.com/office/drawing/2014/main" id="{7626989F-7922-233F-56CF-4BDBA7CF71B5}"/>
              </a:ext>
            </a:extLst>
          </p:cNvPr>
          <p:cNvPicPr>
            <a:picLocks noChangeAspect="1"/>
          </p:cNvPicPr>
          <p:nvPr/>
        </p:nvPicPr>
        <p:blipFill>
          <a:blip r:embed="rId4"/>
          <a:stretch>
            <a:fillRect/>
          </a:stretch>
        </p:blipFill>
        <p:spPr>
          <a:xfrm rot="5400000">
            <a:off x="4367601" y="3626083"/>
            <a:ext cx="2959063" cy="3081971"/>
          </a:xfrm>
          <a:prstGeom prst="rect">
            <a:avLst/>
          </a:prstGeom>
        </p:spPr>
      </p:pic>
      <p:sp>
        <p:nvSpPr>
          <p:cNvPr id="7" name="TextBox 6">
            <a:extLst>
              <a:ext uri="{FF2B5EF4-FFF2-40B4-BE49-F238E27FC236}">
                <a16:creationId xmlns:a16="http://schemas.microsoft.com/office/drawing/2014/main" id="{CA8B51A1-28F8-B539-A6D1-B1DDB9D0FC81}"/>
              </a:ext>
            </a:extLst>
          </p:cNvPr>
          <p:cNvSpPr txBox="1"/>
          <p:nvPr/>
        </p:nvSpPr>
        <p:spPr>
          <a:xfrm>
            <a:off x="4207651" y="3635932"/>
            <a:ext cx="1088507" cy="369332"/>
          </a:xfrm>
          <a:prstGeom prst="rect">
            <a:avLst/>
          </a:prstGeom>
          <a:noFill/>
        </p:spPr>
        <p:txBody>
          <a:bodyPr wrap="square" lIns="91440" tIns="45720" rIns="91440" bIns="45720" rtlCol="0" anchor="t">
            <a:spAutoFit/>
          </a:bodyPr>
          <a:lstStyle/>
          <a:p>
            <a:r>
              <a:rPr lang="en-US" dirty="0">
                <a:highlight>
                  <a:srgbClr val="00FFFF"/>
                </a:highlight>
              </a:rPr>
              <a:t>CT Slice</a:t>
            </a:r>
            <a:endParaRPr lang="en-CA" dirty="0">
              <a:highlight>
                <a:srgbClr val="00FFFF"/>
              </a:highlight>
              <a:cs typeface="Calibri"/>
            </a:endParaRPr>
          </a:p>
        </p:txBody>
      </p:sp>
      <p:pic>
        <p:nvPicPr>
          <p:cNvPr id="9" name="Picture 9" descr="Graphical user interface, application&#10;&#10;Description automatically generated">
            <a:extLst>
              <a:ext uri="{FF2B5EF4-FFF2-40B4-BE49-F238E27FC236}">
                <a16:creationId xmlns:a16="http://schemas.microsoft.com/office/drawing/2014/main" id="{C9A0D295-46E3-4D51-C590-D5850EB09953}"/>
              </a:ext>
            </a:extLst>
          </p:cNvPr>
          <p:cNvPicPr>
            <a:picLocks noChangeAspect="1"/>
          </p:cNvPicPr>
          <p:nvPr/>
        </p:nvPicPr>
        <p:blipFill rotWithShape="1">
          <a:blip r:embed="rId5"/>
          <a:srcRect t="15819" b="19209"/>
          <a:stretch/>
        </p:blipFill>
        <p:spPr>
          <a:xfrm>
            <a:off x="8010850" y="5269899"/>
            <a:ext cx="3915353" cy="1479925"/>
          </a:xfrm>
          <a:prstGeom prst="rect">
            <a:avLst/>
          </a:prstGeom>
        </p:spPr>
      </p:pic>
      <p:sp>
        <p:nvSpPr>
          <p:cNvPr id="12" name="TextBox 11">
            <a:extLst>
              <a:ext uri="{FF2B5EF4-FFF2-40B4-BE49-F238E27FC236}">
                <a16:creationId xmlns:a16="http://schemas.microsoft.com/office/drawing/2014/main" id="{865ADEAB-4C24-AB53-BB4E-73AC471346ED}"/>
              </a:ext>
            </a:extLst>
          </p:cNvPr>
          <p:cNvSpPr txBox="1"/>
          <p:nvPr/>
        </p:nvSpPr>
        <p:spPr>
          <a:xfrm>
            <a:off x="3904818" y="1758162"/>
            <a:ext cx="3790036" cy="1754326"/>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CT Basics</a:t>
            </a:r>
          </a:p>
          <a:p>
            <a:pPr marL="285750" indent="-285750">
              <a:buFont typeface="Arial" panose="020B0604020202020204" pitchFamily="34" charset="0"/>
              <a:buChar char="•"/>
            </a:pPr>
            <a:r>
              <a:rPr lang="en-US" dirty="0">
                <a:ea typeface="+mn-lt"/>
                <a:cs typeface="+mn-lt"/>
              </a:rPr>
              <a:t>Bulk X-Ray absorption through a sample, reconstructed over 180° in slices</a:t>
            </a:r>
          </a:p>
          <a:p>
            <a:pPr marL="285750" indent="-285750">
              <a:buFont typeface="Arial" panose="020B0604020202020204" pitchFamily="34" charset="0"/>
              <a:buChar char="•"/>
            </a:pPr>
            <a:r>
              <a:rPr lang="en-US" dirty="0">
                <a:ea typeface="+mn-lt"/>
                <a:cs typeface="+mn-lt"/>
              </a:rPr>
              <a:t>Creates a lifelike 3D model containing density information</a:t>
            </a:r>
          </a:p>
        </p:txBody>
      </p:sp>
      <p:sp>
        <p:nvSpPr>
          <p:cNvPr id="13" name="TextBox 12">
            <a:extLst>
              <a:ext uri="{FF2B5EF4-FFF2-40B4-BE49-F238E27FC236}">
                <a16:creationId xmlns:a16="http://schemas.microsoft.com/office/drawing/2014/main" id="{832C6DB7-4D41-DB89-77B0-E063332B156B}"/>
              </a:ext>
            </a:extLst>
          </p:cNvPr>
          <p:cNvSpPr txBox="1"/>
          <p:nvPr/>
        </p:nvSpPr>
        <p:spPr>
          <a:xfrm>
            <a:off x="7866072" y="1643284"/>
            <a:ext cx="4108712" cy="2093907"/>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b="1" dirty="0"/>
              <a:t>Propagation Phase Contrast (PPC) </a:t>
            </a:r>
            <a:endParaRPr lang="en-US" b="1" dirty="0">
              <a:ea typeface="+mn-lt"/>
              <a:cs typeface="+mn-lt"/>
            </a:endParaRPr>
          </a:p>
          <a:p>
            <a:pPr marL="285750" indent="-285750">
              <a:lnSpc>
                <a:spcPct val="90000"/>
              </a:lnSpc>
              <a:spcBef>
                <a:spcPts val="1000"/>
              </a:spcBef>
              <a:buFont typeface="Arial" panose="020B0604020202020204" pitchFamily="34" charset="0"/>
              <a:buChar char="•"/>
            </a:pPr>
            <a:r>
              <a:rPr lang="en-US" dirty="0">
                <a:ea typeface="+mn-lt"/>
                <a:cs typeface="+mn-lt"/>
              </a:rPr>
              <a:t>Records interference of waves refracted from the sample in order to highlight structures with small changes in indices of refraction</a:t>
            </a:r>
          </a:p>
          <a:p>
            <a:pPr marL="285750" indent="-285750">
              <a:lnSpc>
                <a:spcPct val="90000"/>
              </a:lnSpc>
              <a:spcBef>
                <a:spcPts val="1000"/>
              </a:spcBef>
              <a:buFont typeface="Arial" panose="020B0604020202020204" pitchFamily="34" charset="0"/>
              <a:buChar char="•"/>
            </a:pPr>
            <a:r>
              <a:rPr lang="en-US" dirty="0">
                <a:cs typeface="Calibri"/>
              </a:rPr>
              <a:t>Synchrotron light provides highly coherent X-Rays</a:t>
            </a:r>
          </a:p>
        </p:txBody>
      </p:sp>
      <p:sp>
        <p:nvSpPr>
          <p:cNvPr id="17" name="Arrow: Right 16">
            <a:extLst>
              <a:ext uri="{FF2B5EF4-FFF2-40B4-BE49-F238E27FC236}">
                <a16:creationId xmlns:a16="http://schemas.microsoft.com/office/drawing/2014/main" id="{ED63414F-0351-5CB6-1C5E-273147FEC2D5}"/>
              </a:ext>
            </a:extLst>
          </p:cNvPr>
          <p:cNvSpPr/>
          <p:nvPr/>
        </p:nvSpPr>
        <p:spPr>
          <a:xfrm>
            <a:off x="9475128" y="5800795"/>
            <a:ext cx="692848" cy="4822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PPC</a:t>
            </a:r>
            <a:endParaRPr lang="en-US" sz="1400" dirty="0"/>
          </a:p>
        </p:txBody>
      </p:sp>
      <p:pic>
        <p:nvPicPr>
          <p:cNvPr id="8" name="Picture 9" descr="Diagram&#10;&#10;Description automatically generated">
            <a:extLst>
              <a:ext uri="{FF2B5EF4-FFF2-40B4-BE49-F238E27FC236}">
                <a16:creationId xmlns:a16="http://schemas.microsoft.com/office/drawing/2014/main" id="{7A1A7F16-2ED2-09A5-348F-7AE907F014B0}"/>
              </a:ext>
            </a:extLst>
          </p:cNvPr>
          <p:cNvPicPr>
            <a:picLocks noChangeAspect="1"/>
          </p:cNvPicPr>
          <p:nvPr/>
        </p:nvPicPr>
        <p:blipFill>
          <a:blip r:embed="rId6"/>
          <a:stretch>
            <a:fillRect/>
          </a:stretch>
        </p:blipFill>
        <p:spPr>
          <a:xfrm>
            <a:off x="7991668" y="3852568"/>
            <a:ext cx="3826668" cy="1488596"/>
          </a:xfrm>
          <a:prstGeom prst="rect">
            <a:avLst/>
          </a:prstGeom>
        </p:spPr>
      </p:pic>
      <p:sp>
        <p:nvSpPr>
          <p:cNvPr id="10" name="TextBox 9">
            <a:extLst>
              <a:ext uri="{FF2B5EF4-FFF2-40B4-BE49-F238E27FC236}">
                <a16:creationId xmlns:a16="http://schemas.microsoft.com/office/drawing/2014/main" id="{D41B14F5-345C-E504-B3DC-7EA2005902D9}"/>
              </a:ext>
            </a:extLst>
          </p:cNvPr>
          <p:cNvSpPr txBox="1"/>
          <p:nvPr/>
        </p:nvSpPr>
        <p:spPr>
          <a:xfrm rot="16200000">
            <a:off x="11152777" y="4459302"/>
            <a:ext cx="1397793"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u="sng" dirty="0">
                <a:solidFill>
                  <a:schemeClr val="tx1">
                    <a:lumMod val="95000"/>
                    <a:lumOff val="5000"/>
                  </a:schemeClr>
                </a:solidFill>
                <a:ea typeface="+mn-lt"/>
                <a:cs typeface="+mn-lt"/>
                <a:hlinkClick r:id="rId7">
                  <a:extLst>
                    <a:ext uri="{A12FA001-AC4F-418D-AE19-62706E023703}">
                      <ahyp:hlinkClr xmlns:ahyp="http://schemas.microsoft.com/office/drawing/2018/hyperlinkcolor" val="tx"/>
                    </a:ext>
                  </a:extLst>
                </a:hlinkClick>
              </a:rPr>
              <a:t>F. Schaff et al., (2020)</a:t>
            </a:r>
            <a:endParaRPr lang="en-US" sz="1050" dirty="0">
              <a:solidFill>
                <a:schemeClr val="tx1">
                  <a:lumMod val="95000"/>
                  <a:lumOff val="5000"/>
                </a:schemeClr>
              </a:solidFill>
              <a:cs typeface="Calibri" panose="020F0502020204030204"/>
            </a:endParaRPr>
          </a:p>
        </p:txBody>
      </p:sp>
      <p:sp>
        <p:nvSpPr>
          <p:cNvPr id="19" name="Slide Number Placeholder 18">
            <a:extLst>
              <a:ext uri="{FF2B5EF4-FFF2-40B4-BE49-F238E27FC236}">
                <a16:creationId xmlns:a16="http://schemas.microsoft.com/office/drawing/2014/main" id="{50C988CF-4BC4-3206-4C8B-11FD34015AE5}"/>
              </a:ext>
            </a:extLst>
          </p:cNvPr>
          <p:cNvSpPr>
            <a:spLocks noGrp="1"/>
          </p:cNvSpPr>
          <p:nvPr>
            <p:ph type="sldNum" sz="quarter" idx="12"/>
          </p:nvPr>
        </p:nvSpPr>
        <p:spPr>
          <a:xfrm>
            <a:off x="11787293" y="45437"/>
            <a:ext cx="365760" cy="365760"/>
          </a:xfrm>
        </p:spPr>
        <p:txBody>
          <a:bodyPr/>
          <a:lstStyle/>
          <a:p>
            <a:fld id="{330EA680-D336-4FF7-8B7A-9848BB0A1C32}" type="slidenum">
              <a:rPr lang="en-US" smtClean="0"/>
              <a:t>4</a:t>
            </a:fld>
            <a:endParaRPr lang="en-US" dirty="0"/>
          </a:p>
        </p:txBody>
      </p:sp>
      <p:pic>
        <p:nvPicPr>
          <p:cNvPr id="14" name="Picture 13">
            <a:extLst>
              <a:ext uri="{FF2B5EF4-FFF2-40B4-BE49-F238E27FC236}">
                <a16:creationId xmlns:a16="http://schemas.microsoft.com/office/drawing/2014/main" id="{4ACCCCEC-1951-B4AF-7FC6-1446D47D7157}"/>
              </a:ext>
            </a:extLst>
          </p:cNvPr>
          <p:cNvPicPr>
            <a:picLocks noChangeAspect="1"/>
          </p:cNvPicPr>
          <p:nvPr/>
        </p:nvPicPr>
        <p:blipFill>
          <a:blip r:embed="rId8"/>
          <a:stretch>
            <a:fillRect/>
          </a:stretch>
        </p:blipFill>
        <p:spPr>
          <a:xfrm>
            <a:off x="381549" y="1787350"/>
            <a:ext cx="3181626" cy="659051"/>
          </a:xfrm>
          <a:prstGeom prst="rect">
            <a:avLst/>
          </a:prstGeom>
        </p:spPr>
      </p:pic>
      <p:sp>
        <p:nvSpPr>
          <p:cNvPr id="16" name="TextBox 15">
            <a:extLst>
              <a:ext uri="{FF2B5EF4-FFF2-40B4-BE49-F238E27FC236}">
                <a16:creationId xmlns:a16="http://schemas.microsoft.com/office/drawing/2014/main" id="{C43322EC-AF8D-748E-F46D-479DE0A01E5C}"/>
              </a:ext>
            </a:extLst>
          </p:cNvPr>
          <p:cNvSpPr txBox="1"/>
          <p:nvPr/>
        </p:nvSpPr>
        <p:spPr>
          <a:xfrm>
            <a:off x="223610" y="2644474"/>
            <a:ext cx="1147109" cy="369332"/>
          </a:xfrm>
          <a:prstGeom prst="rect">
            <a:avLst/>
          </a:prstGeom>
          <a:noFill/>
        </p:spPr>
        <p:txBody>
          <a:bodyPr wrap="none" lIns="91440" tIns="45720" rIns="91440" bIns="45720" rtlCol="0" anchor="t">
            <a:spAutoFit/>
          </a:bodyPr>
          <a:lstStyle/>
          <a:p>
            <a:r>
              <a:rPr lang="en-US" dirty="0">
                <a:highlight>
                  <a:srgbClr val="00FFFF"/>
                </a:highlight>
                <a:cs typeface="Calibri"/>
              </a:rPr>
              <a:t>Projection</a:t>
            </a:r>
            <a:endParaRPr lang="en-CA" dirty="0">
              <a:highlight>
                <a:srgbClr val="00FFFF"/>
              </a:highlight>
              <a:cs typeface="Calibri"/>
            </a:endParaRPr>
          </a:p>
        </p:txBody>
      </p:sp>
      <p:sp>
        <p:nvSpPr>
          <p:cNvPr id="20" name="Rectangle 19">
            <a:extLst>
              <a:ext uri="{FF2B5EF4-FFF2-40B4-BE49-F238E27FC236}">
                <a16:creationId xmlns:a16="http://schemas.microsoft.com/office/drawing/2014/main" id="{823A146A-E766-92C9-20A4-BF4D5DBB7337}"/>
              </a:ext>
            </a:extLst>
          </p:cNvPr>
          <p:cNvSpPr/>
          <p:nvPr/>
        </p:nvSpPr>
        <p:spPr>
          <a:xfrm>
            <a:off x="3046359" y="5758870"/>
            <a:ext cx="1620957" cy="83194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887F7E3-3AEB-AE20-4325-A7416C09D6B0}"/>
              </a:ext>
            </a:extLst>
          </p:cNvPr>
          <p:cNvSpPr txBox="1"/>
          <p:nvPr/>
        </p:nvSpPr>
        <p:spPr>
          <a:xfrm>
            <a:off x="3046359" y="5775772"/>
            <a:ext cx="1620957" cy="369332"/>
          </a:xfrm>
          <a:prstGeom prst="rect">
            <a:avLst/>
          </a:prstGeom>
          <a:noFill/>
        </p:spPr>
        <p:txBody>
          <a:bodyPr wrap="none" rtlCol="0">
            <a:spAutoFit/>
          </a:bodyPr>
          <a:lstStyle/>
          <a:p>
            <a:r>
              <a:rPr lang="en-US" dirty="0"/>
              <a:t>Reconstruction</a:t>
            </a:r>
            <a:endParaRPr lang="en-CA" dirty="0"/>
          </a:p>
        </p:txBody>
      </p:sp>
      <p:sp>
        <p:nvSpPr>
          <p:cNvPr id="22" name="Arrow: Right 21">
            <a:extLst>
              <a:ext uri="{FF2B5EF4-FFF2-40B4-BE49-F238E27FC236}">
                <a16:creationId xmlns:a16="http://schemas.microsoft.com/office/drawing/2014/main" id="{E641C698-C089-4628-541D-1FFB7C94B7F2}"/>
              </a:ext>
            </a:extLst>
          </p:cNvPr>
          <p:cNvSpPr/>
          <p:nvPr/>
        </p:nvSpPr>
        <p:spPr>
          <a:xfrm>
            <a:off x="3237859" y="6081735"/>
            <a:ext cx="1333919" cy="441603"/>
          </a:xfrm>
          <a:prstGeom prst="rightArrow">
            <a:avLst>
              <a:gd name="adj1" fmla="val 34185"/>
              <a:gd name="adj2" fmla="val 50000"/>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30674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09543FA7-576E-0BB4-85DD-781DF58E8053}"/>
              </a:ext>
            </a:extLst>
          </p:cNvPr>
          <p:cNvSpPr/>
          <p:nvPr/>
        </p:nvSpPr>
        <p:spPr>
          <a:xfrm>
            <a:off x="199597" y="1726311"/>
            <a:ext cx="5650678" cy="495896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AC4E02D-9064-4281-AEBB-775574E25AD8}"/>
              </a:ext>
            </a:extLst>
          </p:cNvPr>
          <p:cNvSpPr/>
          <p:nvPr/>
        </p:nvSpPr>
        <p:spPr>
          <a:xfrm>
            <a:off x="6079331" y="1732838"/>
            <a:ext cx="5910385" cy="495896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C68E6DE8-B0A5-4EC5-0B94-6557522EC5D7}"/>
              </a:ext>
            </a:extLst>
          </p:cNvPr>
          <p:cNvPicPr>
            <a:picLocks noChangeAspect="1"/>
          </p:cNvPicPr>
          <p:nvPr/>
        </p:nvPicPr>
        <p:blipFill>
          <a:blip r:embed="rId3"/>
          <a:stretch>
            <a:fillRect/>
          </a:stretch>
        </p:blipFill>
        <p:spPr>
          <a:xfrm>
            <a:off x="2101856" y="2536599"/>
            <a:ext cx="2024854" cy="3982462"/>
          </a:xfrm>
          <a:prstGeom prst="rect">
            <a:avLst/>
          </a:prstGeom>
        </p:spPr>
      </p:pic>
      <p:pic>
        <p:nvPicPr>
          <p:cNvPr id="4" name="Picture 4" descr="A picture containing invertebrate, arthropod&#10;&#10;Description automatically generated">
            <a:extLst>
              <a:ext uri="{FF2B5EF4-FFF2-40B4-BE49-F238E27FC236}">
                <a16:creationId xmlns:a16="http://schemas.microsoft.com/office/drawing/2014/main" id="{E2B24931-ABFD-9875-B008-F5AB74932165}"/>
              </a:ext>
            </a:extLst>
          </p:cNvPr>
          <p:cNvPicPr>
            <a:picLocks noChangeAspect="1"/>
          </p:cNvPicPr>
          <p:nvPr/>
        </p:nvPicPr>
        <p:blipFill>
          <a:blip r:embed="rId4"/>
          <a:stretch>
            <a:fillRect/>
          </a:stretch>
        </p:blipFill>
        <p:spPr>
          <a:xfrm>
            <a:off x="9322194" y="1836356"/>
            <a:ext cx="2529888" cy="2662561"/>
          </a:xfrm>
          <a:prstGeom prst="rect">
            <a:avLst/>
          </a:prstGeom>
        </p:spPr>
      </p:pic>
      <p:pic>
        <p:nvPicPr>
          <p:cNvPr id="6" name="Picture 6" descr="A picture containing food&#10;&#10;Description automatically generated">
            <a:extLst>
              <a:ext uri="{FF2B5EF4-FFF2-40B4-BE49-F238E27FC236}">
                <a16:creationId xmlns:a16="http://schemas.microsoft.com/office/drawing/2014/main" id="{AB768C32-0ACD-778A-95AD-5FDAAEA637DF}"/>
              </a:ext>
            </a:extLst>
          </p:cNvPr>
          <p:cNvPicPr>
            <a:picLocks noChangeAspect="1"/>
          </p:cNvPicPr>
          <p:nvPr/>
        </p:nvPicPr>
        <p:blipFill rotWithShape="1">
          <a:blip r:embed="rId5"/>
          <a:srcRect l="-146" t="20548" r="463" b="457"/>
          <a:stretch/>
        </p:blipFill>
        <p:spPr>
          <a:xfrm>
            <a:off x="9322195" y="4565355"/>
            <a:ext cx="2520432" cy="2023892"/>
          </a:xfrm>
          <a:prstGeom prst="rect">
            <a:avLst/>
          </a:prstGeom>
        </p:spPr>
      </p:pic>
      <p:pic>
        <p:nvPicPr>
          <p:cNvPr id="7" name="Picture 7">
            <a:extLst>
              <a:ext uri="{FF2B5EF4-FFF2-40B4-BE49-F238E27FC236}">
                <a16:creationId xmlns:a16="http://schemas.microsoft.com/office/drawing/2014/main" id="{1DCB07EC-7FAA-DC24-0BED-C386A526F140}"/>
              </a:ext>
            </a:extLst>
          </p:cNvPr>
          <p:cNvPicPr>
            <a:picLocks noChangeAspect="1"/>
          </p:cNvPicPr>
          <p:nvPr/>
        </p:nvPicPr>
        <p:blipFill>
          <a:blip r:embed="rId6"/>
          <a:stretch>
            <a:fillRect/>
          </a:stretch>
        </p:blipFill>
        <p:spPr>
          <a:xfrm>
            <a:off x="6298949" y="4156827"/>
            <a:ext cx="2366232" cy="2366722"/>
          </a:xfrm>
          <a:prstGeom prst="rect">
            <a:avLst/>
          </a:prstGeom>
        </p:spPr>
      </p:pic>
      <p:pic>
        <p:nvPicPr>
          <p:cNvPr id="8" name="Picture 8" descr="Diagram&#10;&#10;Description automatically generated">
            <a:extLst>
              <a:ext uri="{FF2B5EF4-FFF2-40B4-BE49-F238E27FC236}">
                <a16:creationId xmlns:a16="http://schemas.microsoft.com/office/drawing/2014/main" id="{912F0644-E427-4495-A0C6-7E52B3B2D1EB}"/>
              </a:ext>
            </a:extLst>
          </p:cNvPr>
          <p:cNvPicPr>
            <a:picLocks noChangeAspect="1"/>
          </p:cNvPicPr>
          <p:nvPr/>
        </p:nvPicPr>
        <p:blipFill>
          <a:blip r:embed="rId7"/>
          <a:stretch>
            <a:fillRect/>
          </a:stretch>
        </p:blipFill>
        <p:spPr>
          <a:xfrm>
            <a:off x="6662423" y="2273424"/>
            <a:ext cx="1847623" cy="1788426"/>
          </a:xfrm>
          <a:prstGeom prst="rect">
            <a:avLst/>
          </a:prstGeom>
        </p:spPr>
      </p:pic>
      <p:sp>
        <p:nvSpPr>
          <p:cNvPr id="9" name="Rectangle 8">
            <a:extLst>
              <a:ext uri="{FF2B5EF4-FFF2-40B4-BE49-F238E27FC236}">
                <a16:creationId xmlns:a16="http://schemas.microsoft.com/office/drawing/2014/main" id="{E81DBC84-6A8A-9205-285F-DF16CC05A32B}"/>
              </a:ext>
            </a:extLst>
          </p:cNvPr>
          <p:cNvSpPr/>
          <p:nvPr/>
        </p:nvSpPr>
        <p:spPr>
          <a:xfrm>
            <a:off x="2775613" y="5567998"/>
            <a:ext cx="511518" cy="761548"/>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974B7E1-354A-1909-4DC7-045189226615}"/>
              </a:ext>
            </a:extLst>
          </p:cNvPr>
          <p:cNvSpPr txBox="1"/>
          <p:nvPr/>
        </p:nvSpPr>
        <p:spPr>
          <a:xfrm>
            <a:off x="12646729" y="1570747"/>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rPr>
              <a:t>Flight Muscles</a:t>
            </a:r>
            <a:endParaRPr lang="en-US" dirty="0">
              <a:solidFill>
                <a:schemeClr val="bg1"/>
              </a:solidFill>
              <a:cs typeface="Calibri"/>
            </a:endParaRPr>
          </a:p>
        </p:txBody>
      </p:sp>
      <p:sp>
        <p:nvSpPr>
          <p:cNvPr id="11" name="TextBox 10">
            <a:extLst>
              <a:ext uri="{FF2B5EF4-FFF2-40B4-BE49-F238E27FC236}">
                <a16:creationId xmlns:a16="http://schemas.microsoft.com/office/drawing/2014/main" id="{6D6DF733-2658-EA5C-E924-652DF3F46CD9}"/>
              </a:ext>
            </a:extLst>
          </p:cNvPr>
          <p:cNvSpPr txBox="1"/>
          <p:nvPr/>
        </p:nvSpPr>
        <p:spPr>
          <a:xfrm>
            <a:off x="6297815" y="1772299"/>
            <a:ext cx="2510624" cy="461665"/>
          </a:xfrm>
          <a:prstGeom prst="rect">
            <a:avLst/>
          </a:prstGeom>
          <a:noFill/>
        </p:spPr>
        <p:txBody>
          <a:bodyPr wrap="none" lIns="91440" tIns="45720" rIns="91440" bIns="45720" rtlCol="0" anchor="t">
            <a:spAutoFit/>
          </a:bodyPr>
          <a:lstStyle/>
          <a:p>
            <a:r>
              <a:rPr lang="en-CA" sz="2400" b="1" dirty="0" err="1">
                <a:solidFill>
                  <a:srgbClr val="00B050"/>
                </a:solidFill>
                <a:latin typeface="Gill Sans MT" panose="020B0502020104020203" pitchFamily="34" charset="0"/>
                <a:ea typeface="Calibri" panose="020F0502020204030204" pitchFamily="34" charset="0"/>
                <a:cs typeface="Times New Roman"/>
              </a:rPr>
              <a:t>C</a:t>
            </a:r>
            <a:r>
              <a:rPr lang="en-CA" sz="2400" b="1" dirty="0" err="1">
                <a:solidFill>
                  <a:srgbClr val="00B050"/>
                </a:solidFill>
                <a:effectLst/>
                <a:latin typeface="Gill Sans MT" panose="020B0502020104020203" pitchFamily="34" charset="0"/>
                <a:ea typeface="Calibri" panose="020F0502020204030204" pitchFamily="34" charset="0"/>
                <a:cs typeface="Times New Roman"/>
              </a:rPr>
              <a:t>halcidoid</a:t>
            </a:r>
            <a:r>
              <a:rPr lang="en-CA" sz="2400" b="1" dirty="0">
                <a:solidFill>
                  <a:srgbClr val="00B050"/>
                </a:solidFill>
                <a:effectLst/>
                <a:latin typeface="Gill Sans MT" panose="020B0502020104020203" pitchFamily="34" charset="0"/>
                <a:ea typeface="Calibri" panose="020F0502020204030204" pitchFamily="34" charset="0"/>
                <a:cs typeface="Times New Roman"/>
              </a:rPr>
              <a:t> wasp</a:t>
            </a:r>
            <a:endParaRPr lang="en-CA" sz="2400" b="1" dirty="0">
              <a:solidFill>
                <a:srgbClr val="00B050"/>
              </a:solidFill>
              <a:latin typeface="Gill Sans MT" panose="020B0502020104020203" pitchFamily="34" charset="0"/>
              <a:cs typeface="Times New Roman"/>
            </a:endParaRPr>
          </a:p>
        </p:txBody>
      </p:sp>
      <p:pic>
        <p:nvPicPr>
          <p:cNvPr id="15" name="Picture 5" descr="A picture containing flower, plant&#10;&#10;Description automatically generated">
            <a:extLst>
              <a:ext uri="{FF2B5EF4-FFF2-40B4-BE49-F238E27FC236}">
                <a16:creationId xmlns:a16="http://schemas.microsoft.com/office/drawing/2014/main" id="{A3DB1788-B113-4725-FE7E-7AE40ECA7148}"/>
              </a:ext>
            </a:extLst>
          </p:cNvPr>
          <p:cNvPicPr>
            <a:picLocks noChangeAspect="1"/>
          </p:cNvPicPr>
          <p:nvPr/>
        </p:nvPicPr>
        <p:blipFill rotWithShape="1">
          <a:blip r:embed="rId8"/>
          <a:srcRect l="28251" r="25742" b="326"/>
          <a:stretch/>
        </p:blipFill>
        <p:spPr>
          <a:xfrm>
            <a:off x="4431790" y="3886942"/>
            <a:ext cx="1200001" cy="2632119"/>
          </a:xfrm>
          <a:prstGeom prst="rect">
            <a:avLst/>
          </a:prstGeom>
        </p:spPr>
      </p:pic>
      <p:sp>
        <p:nvSpPr>
          <p:cNvPr id="16" name="TextBox 15">
            <a:extLst>
              <a:ext uri="{FF2B5EF4-FFF2-40B4-BE49-F238E27FC236}">
                <a16:creationId xmlns:a16="http://schemas.microsoft.com/office/drawing/2014/main" id="{9E8FD2F5-7AC7-D0C9-496C-531D43626431}"/>
              </a:ext>
            </a:extLst>
          </p:cNvPr>
          <p:cNvSpPr txBox="1"/>
          <p:nvPr/>
        </p:nvSpPr>
        <p:spPr>
          <a:xfrm>
            <a:off x="1268632" y="1867342"/>
            <a:ext cx="1845651" cy="461665"/>
          </a:xfrm>
          <a:prstGeom prst="rect">
            <a:avLst/>
          </a:prstGeom>
          <a:noFill/>
        </p:spPr>
        <p:txBody>
          <a:bodyPr wrap="square" lIns="91440" tIns="45720" rIns="91440" bIns="45720" rtlCol="0" anchor="t">
            <a:spAutoFit/>
          </a:bodyPr>
          <a:lstStyle/>
          <a:p>
            <a:r>
              <a:rPr lang="en-US" sz="2400" b="1" dirty="0">
                <a:solidFill>
                  <a:srgbClr val="00B050"/>
                </a:solidFill>
              </a:rPr>
              <a:t>Leaf beetle</a:t>
            </a:r>
            <a:endParaRPr lang="en-CA" sz="2400" b="1" dirty="0">
              <a:solidFill>
                <a:srgbClr val="00B050"/>
              </a:solidFill>
            </a:endParaRPr>
          </a:p>
        </p:txBody>
      </p:sp>
      <p:pic>
        <p:nvPicPr>
          <p:cNvPr id="19" name="Picture 18">
            <a:extLst>
              <a:ext uri="{FF2B5EF4-FFF2-40B4-BE49-F238E27FC236}">
                <a16:creationId xmlns:a16="http://schemas.microsoft.com/office/drawing/2014/main" id="{3D4DB403-C701-FFBD-C665-A25460D628E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8231" t="4595" r="28079"/>
          <a:stretch/>
        </p:blipFill>
        <p:spPr>
          <a:xfrm>
            <a:off x="333494" y="2533214"/>
            <a:ext cx="1783911" cy="3980392"/>
          </a:xfrm>
          <a:prstGeom prst="rect">
            <a:avLst/>
          </a:prstGeom>
        </p:spPr>
      </p:pic>
      <p:sp>
        <p:nvSpPr>
          <p:cNvPr id="22" name="Arrow: Right 21">
            <a:extLst>
              <a:ext uri="{FF2B5EF4-FFF2-40B4-BE49-F238E27FC236}">
                <a16:creationId xmlns:a16="http://schemas.microsoft.com/office/drawing/2014/main" id="{1C23535F-78BF-B153-7B1C-0099AC6DA607}"/>
              </a:ext>
            </a:extLst>
          </p:cNvPr>
          <p:cNvSpPr/>
          <p:nvPr/>
        </p:nvSpPr>
        <p:spPr>
          <a:xfrm>
            <a:off x="382126" y="4205791"/>
            <a:ext cx="869577" cy="441603"/>
          </a:xfrm>
          <a:prstGeom prst="rightArrow">
            <a:avLst>
              <a:gd name="adj1" fmla="val 34185"/>
              <a:gd name="adj2" fmla="val 50000"/>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 name="Picture 4" descr="A picture containing food&#10;&#10;Description automatically generated">
            <a:extLst>
              <a:ext uri="{FF2B5EF4-FFF2-40B4-BE49-F238E27FC236}">
                <a16:creationId xmlns:a16="http://schemas.microsoft.com/office/drawing/2014/main" id="{64F2814B-6160-57B7-573D-240E4E75914B}"/>
              </a:ext>
            </a:extLst>
          </p:cNvPr>
          <p:cNvPicPr>
            <a:picLocks noChangeAspect="1"/>
          </p:cNvPicPr>
          <p:nvPr/>
        </p:nvPicPr>
        <p:blipFill rotWithShape="1">
          <a:blip r:embed="rId10"/>
          <a:srcRect l="1143" t="-775" r="-571" b="-1531"/>
          <a:stretch/>
        </p:blipFill>
        <p:spPr>
          <a:xfrm rot="5400000">
            <a:off x="4052899" y="2134806"/>
            <a:ext cx="1857361" cy="1412018"/>
          </a:xfrm>
          <a:prstGeom prst="rect">
            <a:avLst/>
          </a:prstGeom>
        </p:spPr>
      </p:pic>
      <p:cxnSp>
        <p:nvCxnSpPr>
          <p:cNvPr id="12" name="Straight Connector 11">
            <a:extLst>
              <a:ext uri="{FF2B5EF4-FFF2-40B4-BE49-F238E27FC236}">
                <a16:creationId xmlns:a16="http://schemas.microsoft.com/office/drawing/2014/main" id="{34C90E65-FE5A-96AB-593A-4555DA5BDC3B}"/>
              </a:ext>
            </a:extLst>
          </p:cNvPr>
          <p:cNvCxnSpPr>
            <a:cxnSpLocks/>
          </p:cNvCxnSpPr>
          <p:nvPr/>
        </p:nvCxnSpPr>
        <p:spPr>
          <a:xfrm flipV="1">
            <a:off x="8665181" y="5573588"/>
            <a:ext cx="1445139" cy="933053"/>
          </a:xfrm>
          <a:prstGeom prst="line">
            <a:avLst/>
          </a:prstGeom>
          <a:ln w="38100">
            <a:solidFill>
              <a:srgbClr val="4472C4"/>
            </a:solidFill>
          </a:ln>
        </p:spPr>
        <p:style>
          <a:lnRef idx="3">
            <a:schemeClr val="accent1"/>
          </a:lnRef>
          <a:fillRef idx="0">
            <a:schemeClr val="accent1"/>
          </a:fillRef>
          <a:effectRef idx="2">
            <a:schemeClr val="accent1"/>
          </a:effectRef>
          <a:fontRef idx="minor">
            <a:schemeClr val="tx1"/>
          </a:fontRef>
        </p:style>
      </p:cxnSp>
      <p:cxnSp>
        <p:nvCxnSpPr>
          <p:cNvPr id="13" name="Straight Connector 12">
            <a:extLst>
              <a:ext uri="{FF2B5EF4-FFF2-40B4-BE49-F238E27FC236}">
                <a16:creationId xmlns:a16="http://schemas.microsoft.com/office/drawing/2014/main" id="{A1ADC11C-2C9A-9A4D-B0D7-06B6BFE6C6DB}"/>
              </a:ext>
            </a:extLst>
          </p:cNvPr>
          <p:cNvCxnSpPr>
            <a:cxnSpLocks/>
          </p:cNvCxnSpPr>
          <p:nvPr/>
        </p:nvCxnSpPr>
        <p:spPr>
          <a:xfrm>
            <a:off x="8611434" y="4156827"/>
            <a:ext cx="1498886" cy="698135"/>
          </a:xfrm>
          <a:prstGeom prst="line">
            <a:avLst/>
          </a:prstGeom>
          <a:ln w="38100">
            <a:solidFill>
              <a:srgbClr val="4472C4"/>
            </a:solidFill>
          </a:ln>
        </p:spPr>
        <p:style>
          <a:lnRef idx="3">
            <a:schemeClr val="accent1"/>
          </a:lnRef>
          <a:fillRef idx="0">
            <a:schemeClr val="accent1"/>
          </a:fillRef>
          <a:effectRef idx="2">
            <a:schemeClr val="accent1"/>
          </a:effectRef>
          <a:fontRef idx="minor">
            <a:schemeClr val="tx1"/>
          </a:fontRef>
        </p:style>
      </p:cxnSp>
      <p:sp>
        <p:nvSpPr>
          <p:cNvPr id="5" name="TextBox 4">
            <a:extLst>
              <a:ext uri="{FF2B5EF4-FFF2-40B4-BE49-F238E27FC236}">
                <a16:creationId xmlns:a16="http://schemas.microsoft.com/office/drawing/2014/main" id="{1BE3EC9B-D5BC-BD25-8D0C-A661B6E9E0AD}"/>
              </a:ext>
            </a:extLst>
          </p:cNvPr>
          <p:cNvSpPr txBox="1"/>
          <p:nvPr/>
        </p:nvSpPr>
        <p:spPr>
          <a:xfrm>
            <a:off x="-2776288" y="3167637"/>
            <a:ext cx="2528345" cy="646331"/>
          </a:xfrm>
          <a:prstGeom prst="rect">
            <a:avLst/>
          </a:prstGeom>
          <a:noFill/>
        </p:spPr>
        <p:txBody>
          <a:bodyPr wrap="square" rtlCol="0">
            <a:spAutoFit/>
          </a:bodyPr>
          <a:lstStyle/>
          <a:p>
            <a:r>
              <a:rPr lang="en-US" dirty="0">
                <a:solidFill>
                  <a:srgbClr val="0070C0"/>
                </a:solidFill>
              </a:rPr>
              <a:t>Leaf Beetle (</a:t>
            </a:r>
            <a:r>
              <a:rPr lang="en-US" dirty="0" err="1">
                <a:solidFill>
                  <a:srgbClr val="0070C0"/>
                </a:solidFill>
              </a:rPr>
              <a:t>Chrysomelidae</a:t>
            </a:r>
            <a:r>
              <a:rPr lang="en-US" dirty="0">
                <a:solidFill>
                  <a:srgbClr val="0070C0"/>
                </a:solidFill>
              </a:rPr>
              <a:t>) (44 Ma)</a:t>
            </a:r>
            <a:endParaRPr lang="en-CA" dirty="0">
              <a:solidFill>
                <a:srgbClr val="0070C0"/>
              </a:solidFill>
            </a:endParaRPr>
          </a:p>
        </p:txBody>
      </p:sp>
      <p:sp>
        <p:nvSpPr>
          <p:cNvPr id="14" name="TextBox 13">
            <a:extLst>
              <a:ext uri="{FF2B5EF4-FFF2-40B4-BE49-F238E27FC236}">
                <a16:creationId xmlns:a16="http://schemas.microsoft.com/office/drawing/2014/main" id="{33A1548D-63FC-3585-B0A3-312B4DD00C6D}"/>
              </a:ext>
            </a:extLst>
          </p:cNvPr>
          <p:cNvSpPr txBox="1"/>
          <p:nvPr/>
        </p:nvSpPr>
        <p:spPr>
          <a:xfrm>
            <a:off x="12360024" y="2732403"/>
            <a:ext cx="3418565" cy="369332"/>
          </a:xfrm>
          <a:prstGeom prst="rect">
            <a:avLst/>
          </a:prstGeom>
          <a:noFill/>
        </p:spPr>
        <p:txBody>
          <a:bodyPr wrap="none" lIns="91440" tIns="45720" rIns="91440" bIns="45720" rtlCol="0" anchor="t">
            <a:spAutoFit/>
          </a:bodyPr>
          <a:lstStyle/>
          <a:p>
            <a:r>
              <a:rPr lang="en-CA" sz="1800" dirty="0">
                <a:solidFill>
                  <a:srgbClr val="0070C0"/>
                </a:solidFill>
                <a:effectLst/>
                <a:latin typeface="Calibri"/>
                <a:ea typeface="Calibri" panose="020F0502020204030204" pitchFamily="34" charset="0"/>
                <a:cs typeface="Times New Roman"/>
              </a:rPr>
              <a:t>Dom 19</a:t>
            </a:r>
            <a:r>
              <a:rPr lang="en-CA" dirty="0">
                <a:solidFill>
                  <a:srgbClr val="0070C0"/>
                </a:solidFill>
                <a:latin typeface="Calibri"/>
                <a:ea typeface="Calibri" panose="020F0502020204030204" pitchFamily="34" charset="0"/>
                <a:cs typeface="Times New Roman"/>
              </a:rPr>
              <a:t> (</a:t>
            </a:r>
            <a:r>
              <a:rPr lang="en-CA" dirty="0" err="1">
                <a:solidFill>
                  <a:srgbClr val="0070C0"/>
                </a:solidFill>
                <a:latin typeface="Calibri"/>
                <a:ea typeface="Calibri" panose="020F0502020204030204" pitchFamily="34" charset="0"/>
                <a:cs typeface="Times New Roman"/>
              </a:rPr>
              <a:t>Chalcidoid</a:t>
            </a:r>
            <a:r>
              <a:rPr lang="en-CA" dirty="0">
                <a:solidFill>
                  <a:srgbClr val="0070C0"/>
                </a:solidFill>
                <a:latin typeface="Calibri"/>
                <a:ea typeface="Calibri" panose="020F0502020204030204" pitchFamily="34" charset="0"/>
                <a:cs typeface="Times New Roman"/>
              </a:rPr>
              <a:t> wasp)</a:t>
            </a:r>
            <a:r>
              <a:rPr lang="en-CA" sz="1800" dirty="0">
                <a:solidFill>
                  <a:srgbClr val="0070C0"/>
                </a:solidFill>
                <a:effectLst/>
                <a:latin typeface="Calibri"/>
                <a:ea typeface="Calibri" panose="020F0502020204030204" pitchFamily="34" charset="0"/>
                <a:cs typeface="Times New Roman"/>
              </a:rPr>
              <a:t> (16 Ma)</a:t>
            </a:r>
            <a:endParaRPr lang="en-CA">
              <a:solidFill>
                <a:srgbClr val="0070C0"/>
              </a:solidFill>
              <a:latin typeface="Calibri"/>
              <a:cs typeface="Calibri"/>
            </a:endParaRPr>
          </a:p>
        </p:txBody>
      </p:sp>
      <p:sp>
        <p:nvSpPr>
          <p:cNvPr id="26" name="Rectangle 25">
            <a:extLst>
              <a:ext uri="{FF2B5EF4-FFF2-40B4-BE49-F238E27FC236}">
                <a16:creationId xmlns:a16="http://schemas.microsoft.com/office/drawing/2014/main" id="{0B28BE9F-0864-0AAF-7DE9-FE9E2E3F295B}"/>
              </a:ext>
            </a:extLst>
          </p:cNvPr>
          <p:cNvSpPr/>
          <p:nvPr/>
        </p:nvSpPr>
        <p:spPr>
          <a:xfrm>
            <a:off x="10110320" y="4854962"/>
            <a:ext cx="875450" cy="718626"/>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6670D404-B6D9-3D36-932E-BF3130D781EB}"/>
              </a:ext>
            </a:extLst>
          </p:cNvPr>
          <p:cNvCxnSpPr>
            <a:cxnSpLocks/>
          </p:cNvCxnSpPr>
          <p:nvPr/>
        </p:nvCxnSpPr>
        <p:spPr>
          <a:xfrm flipV="1">
            <a:off x="3266955" y="3955318"/>
            <a:ext cx="1164835" cy="1618270"/>
          </a:xfrm>
          <a:prstGeom prst="line">
            <a:avLst/>
          </a:prstGeom>
          <a:ln w="38100">
            <a:solidFill>
              <a:srgbClr val="4472C4"/>
            </a:solidFill>
          </a:ln>
        </p:spPr>
        <p:style>
          <a:lnRef idx="3">
            <a:schemeClr val="accent1"/>
          </a:lnRef>
          <a:fillRef idx="0">
            <a:schemeClr val="accent1"/>
          </a:fillRef>
          <a:effectRef idx="2">
            <a:schemeClr val="accent1"/>
          </a:effectRef>
          <a:fontRef idx="minor">
            <a:schemeClr val="tx1"/>
          </a:fontRef>
        </p:style>
      </p:cxnSp>
      <p:cxnSp>
        <p:nvCxnSpPr>
          <p:cNvPr id="29" name="Straight Connector 28">
            <a:extLst>
              <a:ext uri="{FF2B5EF4-FFF2-40B4-BE49-F238E27FC236}">
                <a16:creationId xmlns:a16="http://schemas.microsoft.com/office/drawing/2014/main" id="{B747BB66-8329-918E-AB88-433E5E0C5F00}"/>
              </a:ext>
            </a:extLst>
          </p:cNvPr>
          <p:cNvCxnSpPr>
            <a:cxnSpLocks/>
          </p:cNvCxnSpPr>
          <p:nvPr/>
        </p:nvCxnSpPr>
        <p:spPr>
          <a:xfrm>
            <a:off x="3254430" y="6325295"/>
            <a:ext cx="1177360" cy="181346"/>
          </a:xfrm>
          <a:prstGeom prst="line">
            <a:avLst/>
          </a:prstGeom>
          <a:ln w="38100">
            <a:solidFill>
              <a:srgbClr val="4472C4"/>
            </a:solidFill>
          </a:ln>
        </p:spPr>
        <p:style>
          <a:lnRef idx="3">
            <a:schemeClr val="accent1"/>
          </a:lnRef>
          <a:fillRef idx="0">
            <a:schemeClr val="accent1"/>
          </a:fillRef>
          <a:effectRef idx="2">
            <a:schemeClr val="accent1"/>
          </a:effectRef>
          <a:fontRef idx="minor">
            <a:schemeClr val="tx1"/>
          </a:fontRef>
        </p:style>
      </p:cxnSp>
      <p:sp>
        <p:nvSpPr>
          <p:cNvPr id="31" name="TextBox 30">
            <a:extLst>
              <a:ext uri="{FF2B5EF4-FFF2-40B4-BE49-F238E27FC236}">
                <a16:creationId xmlns:a16="http://schemas.microsoft.com/office/drawing/2014/main" id="{111D2376-7E44-D2BE-822B-054A64DF6524}"/>
              </a:ext>
            </a:extLst>
          </p:cNvPr>
          <p:cNvSpPr txBox="1"/>
          <p:nvPr/>
        </p:nvSpPr>
        <p:spPr>
          <a:xfrm>
            <a:off x="6063712" y="303497"/>
            <a:ext cx="4046608" cy="1077218"/>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cs typeface="Calibri"/>
              </a:rPr>
              <a:t>Wasp from Dominican Amber (16 Ma)</a:t>
            </a:r>
          </a:p>
          <a:p>
            <a:pPr marL="285750" indent="-285750">
              <a:buFont typeface="Arial"/>
              <a:buChar char="•"/>
            </a:pPr>
            <a:r>
              <a:rPr lang="en-US" sz="1600" dirty="0">
                <a:ea typeface="+mn-lt"/>
                <a:cs typeface="+mn-lt"/>
              </a:rPr>
              <a:t>Better preservation than Baltic amber</a:t>
            </a:r>
          </a:p>
          <a:p>
            <a:pPr marL="285750" indent="-285750">
              <a:buFont typeface="Arial"/>
              <a:buChar char="•"/>
            </a:pPr>
            <a:r>
              <a:rPr lang="en-US" sz="1600" dirty="0">
                <a:ea typeface="+mn-lt"/>
                <a:cs typeface="+mn-lt"/>
              </a:rPr>
              <a:t>Individual muscle fibers are preserved</a:t>
            </a:r>
          </a:p>
          <a:p>
            <a:pPr marL="285750" indent="-285750">
              <a:buFont typeface="Arial"/>
              <a:buChar char="•"/>
            </a:pPr>
            <a:r>
              <a:rPr lang="en-US" sz="1600" dirty="0">
                <a:ea typeface="+mn-lt"/>
                <a:cs typeface="+mn-lt"/>
              </a:rPr>
              <a:t>Used for chemical studies</a:t>
            </a:r>
          </a:p>
        </p:txBody>
      </p:sp>
      <p:sp>
        <p:nvSpPr>
          <p:cNvPr id="32" name="TextBox 31">
            <a:extLst>
              <a:ext uri="{FF2B5EF4-FFF2-40B4-BE49-F238E27FC236}">
                <a16:creationId xmlns:a16="http://schemas.microsoft.com/office/drawing/2014/main" id="{2A753EAE-96A8-09BC-5112-CE7D67AD5C20}"/>
              </a:ext>
            </a:extLst>
          </p:cNvPr>
          <p:cNvSpPr txBox="1"/>
          <p:nvPr/>
        </p:nvSpPr>
        <p:spPr>
          <a:xfrm>
            <a:off x="3271928" y="57276"/>
            <a:ext cx="2359863" cy="1569660"/>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cs typeface="Calibri"/>
              </a:rPr>
              <a:t>Leaf beetle from Baltic Amber (44 Ma)</a:t>
            </a:r>
          </a:p>
          <a:p>
            <a:pPr marL="285750" indent="-285750">
              <a:buFont typeface="Arial"/>
              <a:buChar char="•"/>
            </a:pPr>
            <a:r>
              <a:rPr lang="en-US" sz="1600" dirty="0">
                <a:ea typeface="+mn-lt"/>
                <a:cs typeface="+mn-lt"/>
              </a:rPr>
              <a:t>Genitalia is preserved, useful for taxonomy</a:t>
            </a:r>
          </a:p>
          <a:p>
            <a:pPr marL="285750" indent="-285750">
              <a:buFont typeface="Arial"/>
              <a:buChar char="•"/>
            </a:pPr>
            <a:r>
              <a:rPr lang="en-US" sz="1600" dirty="0">
                <a:ea typeface="+mn-lt"/>
                <a:cs typeface="+mn-lt"/>
              </a:rPr>
              <a:t>Used for organic preservation studies</a:t>
            </a:r>
          </a:p>
        </p:txBody>
      </p:sp>
      <p:sp>
        <p:nvSpPr>
          <p:cNvPr id="33" name="Slide Number Placeholder 32">
            <a:extLst>
              <a:ext uri="{FF2B5EF4-FFF2-40B4-BE49-F238E27FC236}">
                <a16:creationId xmlns:a16="http://schemas.microsoft.com/office/drawing/2014/main" id="{500E67DD-4868-53B2-4E4D-15420D251317}"/>
              </a:ext>
            </a:extLst>
          </p:cNvPr>
          <p:cNvSpPr>
            <a:spLocks noGrp="1"/>
          </p:cNvSpPr>
          <p:nvPr>
            <p:ph type="sldNum" sz="quarter" idx="12"/>
          </p:nvPr>
        </p:nvSpPr>
        <p:spPr>
          <a:xfrm>
            <a:off x="11787330" y="38910"/>
            <a:ext cx="365760" cy="365760"/>
          </a:xfrm>
        </p:spPr>
        <p:txBody>
          <a:bodyPr/>
          <a:lstStyle/>
          <a:p>
            <a:fld id="{330EA680-D336-4FF7-8B7A-9848BB0A1C32}" type="slidenum">
              <a:rPr lang="en-US" smtClean="0"/>
              <a:t>5</a:t>
            </a:fld>
            <a:endParaRPr lang="en-US"/>
          </a:p>
        </p:txBody>
      </p:sp>
      <p:sp>
        <p:nvSpPr>
          <p:cNvPr id="36" name="Title 1">
            <a:extLst>
              <a:ext uri="{FF2B5EF4-FFF2-40B4-BE49-F238E27FC236}">
                <a16:creationId xmlns:a16="http://schemas.microsoft.com/office/drawing/2014/main" id="{075364BA-621A-6F5A-D779-0E4B75C8E0FB}"/>
              </a:ext>
            </a:extLst>
          </p:cNvPr>
          <p:cNvSpPr>
            <a:spLocks noGrp="1"/>
          </p:cNvSpPr>
          <p:nvPr>
            <p:ph type="title"/>
          </p:nvPr>
        </p:nvSpPr>
        <p:spPr>
          <a:xfrm>
            <a:off x="313500" y="172729"/>
            <a:ext cx="2526507" cy="1349375"/>
          </a:xfrm>
        </p:spPr>
        <p:txBody>
          <a:bodyPr/>
          <a:lstStyle/>
          <a:p>
            <a:r>
              <a:rPr lang="en-US" dirty="0">
                <a:cs typeface="Calibri Light"/>
              </a:rPr>
              <a:t>CT Results</a:t>
            </a:r>
            <a:endParaRPr lang="en-US" dirty="0"/>
          </a:p>
        </p:txBody>
      </p:sp>
      <p:pic>
        <p:nvPicPr>
          <p:cNvPr id="30" name="Picture 22" descr="Icon&#10;&#10;Description automatically generated">
            <a:extLst>
              <a:ext uri="{FF2B5EF4-FFF2-40B4-BE49-F238E27FC236}">
                <a16:creationId xmlns:a16="http://schemas.microsoft.com/office/drawing/2014/main" id="{1598F8E9-820A-082B-AAE4-C48B61082F9C}"/>
              </a:ext>
            </a:extLst>
          </p:cNvPr>
          <p:cNvPicPr>
            <a:picLocks noChangeAspect="1"/>
          </p:cNvPicPr>
          <p:nvPr/>
        </p:nvPicPr>
        <p:blipFill>
          <a:blip r:embed="rId11"/>
          <a:stretch>
            <a:fillRect/>
          </a:stretch>
        </p:blipFill>
        <p:spPr>
          <a:xfrm>
            <a:off x="10353816" y="136612"/>
            <a:ext cx="1433514" cy="1421607"/>
          </a:xfrm>
          <a:prstGeom prst="rect">
            <a:avLst/>
          </a:prstGeom>
        </p:spPr>
      </p:pic>
    </p:spTree>
    <p:extLst>
      <p:ext uri="{BB962C8B-B14F-4D97-AF65-F5344CB8AC3E}">
        <p14:creationId xmlns:p14="http://schemas.microsoft.com/office/powerpoint/2010/main" val="1734255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D3F8A-2F30-D472-2E6E-AC62A07ABBCA}"/>
              </a:ext>
            </a:extLst>
          </p:cNvPr>
          <p:cNvSpPr>
            <a:spLocks noGrp="1"/>
          </p:cNvSpPr>
          <p:nvPr>
            <p:ph type="title"/>
          </p:nvPr>
        </p:nvSpPr>
        <p:spPr>
          <a:xfrm>
            <a:off x="2231136" y="337720"/>
            <a:ext cx="7729728" cy="1188720"/>
          </a:xfrm>
        </p:spPr>
        <p:txBody>
          <a:bodyPr/>
          <a:lstStyle/>
          <a:p>
            <a:r>
              <a:rPr lang="en-US" dirty="0">
                <a:cs typeface="Calibri Light"/>
              </a:rPr>
              <a:t>Infrared Spectroscopy (FTIR)</a:t>
            </a:r>
            <a:br>
              <a:rPr lang="en-US" dirty="0"/>
            </a:br>
            <a:r>
              <a:rPr lang="en-US" b="1" dirty="0">
                <a:cs typeface="Calibri Light"/>
              </a:rPr>
              <a:t>Physical </a:t>
            </a:r>
            <a:r>
              <a:rPr lang="en-US" b="1" dirty="0">
                <a:ea typeface="+mj-lt"/>
                <a:cs typeface="+mj-lt"/>
              </a:rPr>
              <a:t>Principles</a:t>
            </a:r>
            <a:endParaRPr lang="en-US" b="1" dirty="0"/>
          </a:p>
        </p:txBody>
      </p:sp>
      <p:pic>
        <p:nvPicPr>
          <p:cNvPr id="7" name="Picture 7">
            <a:extLst>
              <a:ext uri="{FF2B5EF4-FFF2-40B4-BE49-F238E27FC236}">
                <a16:creationId xmlns:a16="http://schemas.microsoft.com/office/drawing/2014/main" id="{48B673B3-E47E-CAA9-3FD2-12B46EC8A65E}"/>
              </a:ext>
            </a:extLst>
          </p:cNvPr>
          <p:cNvPicPr>
            <a:picLocks noChangeAspect="1"/>
          </p:cNvPicPr>
          <p:nvPr/>
        </p:nvPicPr>
        <p:blipFill>
          <a:blip r:embed="rId3"/>
          <a:stretch>
            <a:fillRect/>
          </a:stretch>
        </p:blipFill>
        <p:spPr>
          <a:xfrm>
            <a:off x="2729968" y="4366397"/>
            <a:ext cx="2790823" cy="2491645"/>
          </a:xfrm>
          <a:prstGeom prst="rect">
            <a:avLst/>
          </a:prstGeom>
        </p:spPr>
      </p:pic>
      <p:pic>
        <p:nvPicPr>
          <p:cNvPr id="8" name="Picture 7">
            <a:extLst>
              <a:ext uri="{FF2B5EF4-FFF2-40B4-BE49-F238E27FC236}">
                <a16:creationId xmlns:a16="http://schemas.microsoft.com/office/drawing/2014/main" id="{7682C246-FECE-22DA-8BC2-2D2F595BB368}"/>
              </a:ext>
            </a:extLst>
          </p:cNvPr>
          <p:cNvPicPr>
            <a:picLocks noChangeAspect="1"/>
          </p:cNvPicPr>
          <p:nvPr/>
        </p:nvPicPr>
        <p:blipFill rotWithShape="1">
          <a:blip r:embed="rId4"/>
          <a:srcRect l="54378" t="414" r="39896" b="82320"/>
          <a:stretch/>
        </p:blipFill>
        <p:spPr>
          <a:xfrm>
            <a:off x="5589343" y="4692399"/>
            <a:ext cx="1977207" cy="2035211"/>
          </a:xfrm>
          <a:prstGeom prst="rect">
            <a:avLst/>
          </a:prstGeom>
        </p:spPr>
      </p:pic>
      <p:pic>
        <p:nvPicPr>
          <p:cNvPr id="5" name="Picture 8" descr="Diagram&#10;&#10;Description automatically generated">
            <a:extLst>
              <a:ext uri="{FF2B5EF4-FFF2-40B4-BE49-F238E27FC236}">
                <a16:creationId xmlns:a16="http://schemas.microsoft.com/office/drawing/2014/main" id="{CC80BC68-3302-D5BF-1464-83A4740540DE}"/>
              </a:ext>
            </a:extLst>
          </p:cNvPr>
          <p:cNvPicPr>
            <a:picLocks noChangeAspect="1"/>
          </p:cNvPicPr>
          <p:nvPr/>
        </p:nvPicPr>
        <p:blipFill>
          <a:blip r:embed="rId5"/>
          <a:stretch>
            <a:fillRect/>
          </a:stretch>
        </p:blipFill>
        <p:spPr>
          <a:xfrm>
            <a:off x="8042558" y="3821429"/>
            <a:ext cx="3886198" cy="2920327"/>
          </a:xfrm>
          <a:prstGeom prst="rect">
            <a:avLst/>
          </a:prstGeom>
        </p:spPr>
      </p:pic>
      <p:sp>
        <p:nvSpPr>
          <p:cNvPr id="10" name="TextBox 9">
            <a:extLst>
              <a:ext uri="{FF2B5EF4-FFF2-40B4-BE49-F238E27FC236}">
                <a16:creationId xmlns:a16="http://schemas.microsoft.com/office/drawing/2014/main" id="{3F480915-04E9-A1B5-0BFD-60528A38A2AA}"/>
              </a:ext>
            </a:extLst>
          </p:cNvPr>
          <p:cNvSpPr txBox="1"/>
          <p:nvPr/>
        </p:nvSpPr>
        <p:spPr>
          <a:xfrm>
            <a:off x="431730" y="1788609"/>
            <a:ext cx="4479173" cy="2308324"/>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IR Basics</a:t>
            </a:r>
          </a:p>
          <a:p>
            <a:pPr marL="285750" indent="-285750">
              <a:buFont typeface="Arial" panose="020B0604020202020204" pitchFamily="34" charset="0"/>
              <a:buChar char="•"/>
            </a:pPr>
            <a:r>
              <a:rPr lang="en-US" dirty="0">
                <a:ea typeface="+mn-lt"/>
                <a:cs typeface="+mn-lt"/>
              </a:rPr>
              <a:t>Atomic bonds ≈ Harmonic oscillator with characteristic vibrational frequency</a:t>
            </a:r>
          </a:p>
          <a:p>
            <a:pPr marL="285750" indent="-285750">
              <a:buFont typeface="Arial" panose="020B0604020202020204" pitchFamily="34" charset="0"/>
              <a:buChar char="•"/>
            </a:pPr>
            <a:r>
              <a:rPr lang="en-US" dirty="0">
                <a:ea typeface="+mn-lt"/>
                <a:cs typeface="+mn-lt"/>
              </a:rPr>
              <a:t>The main vibrational excitations for molecules occur in the infrared region (wavenumber range 4000 cm</a:t>
            </a:r>
            <a:r>
              <a:rPr lang="en-US" baseline="30000" dirty="0">
                <a:ea typeface="+mn-lt"/>
                <a:cs typeface="+mn-lt"/>
              </a:rPr>
              <a:t>-1</a:t>
            </a:r>
            <a:r>
              <a:rPr lang="en-US" dirty="0">
                <a:ea typeface="+mn-lt"/>
                <a:cs typeface="+mn-lt"/>
              </a:rPr>
              <a:t> – 400 cm</a:t>
            </a:r>
            <a:r>
              <a:rPr lang="en-US" baseline="30000" dirty="0">
                <a:ea typeface="+mn-lt"/>
                <a:cs typeface="+mn-lt"/>
              </a:rPr>
              <a:t>-1</a:t>
            </a:r>
            <a:r>
              <a:rPr lang="en-US" dirty="0">
                <a:ea typeface="+mn-lt"/>
                <a:cs typeface="+mn-lt"/>
              </a:rPr>
              <a:t>)</a:t>
            </a:r>
          </a:p>
          <a:p>
            <a:pPr marL="285750" indent="-285750">
              <a:buFont typeface="Arial" panose="020B0604020202020204" pitchFamily="34" charset="0"/>
              <a:buChar char="•"/>
            </a:pPr>
            <a:r>
              <a:rPr lang="en-US" dirty="0">
                <a:ea typeface="+mn-lt"/>
                <a:cs typeface="+mn-lt"/>
              </a:rPr>
              <a:t>Provides a finger prints for organic functional groups in a sample</a:t>
            </a:r>
            <a:endParaRPr lang="en-US" dirty="0">
              <a:ea typeface="Calibri" panose="020F0502020204030204"/>
              <a:cs typeface="Calibri" panose="020F0502020204030204"/>
            </a:endParaRPr>
          </a:p>
        </p:txBody>
      </p:sp>
      <p:sp>
        <p:nvSpPr>
          <p:cNvPr id="12" name="TextBox 11">
            <a:extLst>
              <a:ext uri="{FF2B5EF4-FFF2-40B4-BE49-F238E27FC236}">
                <a16:creationId xmlns:a16="http://schemas.microsoft.com/office/drawing/2014/main" id="{D61192EF-7BF0-8AA6-5C41-B89412711AB1}"/>
              </a:ext>
            </a:extLst>
          </p:cNvPr>
          <p:cNvSpPr txBox="1"/>
          <p:nvPr/>
        </p:nvSpPr>
        <p:spPr>
          <a:xfrm>
            <a:off x="5549331" y="1804977"/>
            <a:ext cx="6078476" cy="1844608"/>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b="1" dirty="0">
                <a:ea typeface="+mn-lt"/>
                <a:cs typeface="+mn-lt"/>
              </a:rPr>
              <a:t>Synchrotron Fourier Transform Spectroscopy</a:t>
            </a:r>
          </a:p>
          <a:p>
            <a:pPr marL="285750" indent="-285750">
              <a:lnSpc>
                <a:spcPct val="90000"/>
              </a:lnSpc>
              <a:spcBef>
                <a:spcPts val="1000"/>
              </a:spcBef>
              <a:buFont typeface="Arial" panose="020B0604020202020204" pitchFamily="34" charset="0"/>
              <a:buChar char="•"/>
            </a:pPr>
            <a:r>
              <a:rPr lang="en-US" dirty="0">
                <a:ea typeface="+mn-lt"/>
                <a:cs typeface="+mn-lt"/>
              </a:rPr>
              <a:t>Using a polychromatic synchrotron IR beam can speed up spectral acquisition and improve signal-to-noise ratio</a:t>
            </a:r>
            <a:endParaRPr lang="en-US" dirty="0">
              <a:ea typeface="+mn-lt"/>
              <a:cs typeface="Calibri"/>
            </a:endParaRPr>
          </a:p>
          <a:p>
            <a:pPr marL="285750" indent="-285750">
              <a:lnSpc>
                <a:spcPct val="90000"/>
              </a:lnSpc>
              <a:spcBef>
                <a:spcPts val="1000"/>
              </a:spcBef>
              <a:buFont typeface="Arial" panose="020B0604020202020204" pitchFamily="34" charset="0"/>
              <a:buChar char="•"/>
            </a:pPr>
            <a:r>
              <a:rPr lang="en-US" dirty="0">
                <a:ea typeface="+mn-lt"/>
                <a:cs typeface="+mn-lt"/>
              </a:rPr>
              <a:t>A Michelson interferometer is used with a movable mirror to record the spectrum in position space, which can be converted back to frequency space</a:t>
            </a:r>
          </a:p>
        </p:txBody>
      </p:sp>
      <p:sp>
        <p:nvSpPr>
          <p:cNvPr id="13" name="Oval 12">
            <a:extLst>
              <a:ext uri="{FF2B5EF4-FFF2-40B4-BE49-F238E27FC236}">
                <a16:creationId xmlns:a16="http://schemas.microsoft.com/office/drawing/2014/main" id="{3B5C1A00-BA9F-CD1B-50FD-F3741555EB3C}"/>
              </a:ext>
            </a:extLst>
          </p:cNvPr>
          <p:cNvSpPr/>
          <p:nvPr/>
        </p:nvSpPr>
        <p:spPr>
          <a:xfrm>
            <a:off x="9763885" y="5331069"/>
            <a:ext cx="250032" cy="250032"/>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B04C69F2-B755-7CC7-DF1F-F2C9FA686FC9}"/>
              </a:ext>
            </a:extLst>
          </p:cNvPr>
          <p:cNvSpPr txBox="1"/>
          <p:nvPr/>
        </p:nvSpPr>
        <p:spPr>
          <a:xfrm>
            <a:off x="9849612" y="5523953"/>
            <a:ext cx="67151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dirty="0">
                <a:ea typeface="Calibri"/>
                <a:cs typeface="Calibri"/>
              </a:rPr>
              <a:t>Sample</a:t>
            </a:r>
          </a:p>
        </p:txBody>
      </p:sp>
      <p:sp>
        <p:nvSpPr>
          <p:cNvPr id="17" name="TextBox 16">
            <a:extLst>
              <a:ext uri="{FF2B5EF4-FFF2-40B4-BE49-F238E27FC236}">
                <a16:creationId xmlns:a16="http://schemas.microsoft.com/office/drawing/2014/main" id="{BCCFF00E-2F9A-DCE7-58AF-76AB319DD519}"/>
              </a:ext>
            </a:extLst>
          </p:cNvPr>
          <p:cNvSpPr txBox="1"/>
          <p:nvPr/>
        </p:nvSpPr>
        <p:spPr>
          <a:xfrm>
            <a:off x="5301090" y="4339562"/>
            <a:ext cx="260436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ea typeface="Calibri"/>
                <a:cs typeface="Calibri"/>
              </a:rPr>
              <a:t>Amide Functional Group</a:t>
            </a:r>
          </a:p>
        </p:txBody>
      </p:sp>
      <p:sp>
        <p:nvSpPr>
          <p:cNvPr id="19" name="Slide Number Placeholder 18">
            <a:extLst>
              <a:ext uri="{FF2B5EF4-FFF2-40B4-BE49-F238E27FC236}">
                <a16:creationId xmlns:a16="http://schemas.microsoft.com/office/drawing/2014/main" id="{8C3D1884-C7A6-06CB-DA69-1CCD0FDCF1C2}"/>
              </a:ext>
            </a:extLst>
          </p:cNvPr>
          <p:cNvSpPr>
            <a:spLocks noGrp="1"/>
          </p:cNvSpPr>
          <p:nvPr>
            <p:ph type="sldNum" sz="quarter" idx="12"/>
          </p:nvPr>
        </p:nvSpPr>
        <p:spPr>
          <a:xfrm>
            <a:off x="11787876" y="38364"/>
            <a:ext cx="365760" cy="365760"/>
          </a:xfrm>
        </p:spPr>
        <p:txBody>
          <a:bodyPr/>
          <a:lstStyle/>
          <a:p>
            <a:fld id="{330EA680-D336-4FF7-8B7A-9848BB0A1C32}" type="slidenum">
              <a:rPr lang="en-US" smtClean="0"/>
              <a:t>6</a:t>
            </a:fld>
            <a:endParaRPr lang="en-US"/>
          </a:p>
        </p:txBody>
      </p:sp>
      <p:sp>
        <p:nvSpPr>
          <p:cNvPr id="3" name="TextBox 2">
            <a:extLst>
              <a:ext uri="{FF2B5EF4-FFF2-40B4-BE49-F238E27FC236}">
                <a16:creationId xmlns:a16="http://schemas.microsoft.com/office/drawing/2014/main" id="{139C02F5-F5B8-371C-0A1C-3F742B2821F7}"/>
              </a:ext>
            </a:extLst>
          </p:cNvPr>
          <p:cNvSpPr txBox="1"/>
          <p:nvPr/>
        </p:nvSpPr>
        <p:spPr>
          <a:xfrm>
            <a:off x="2899645" y="4324173"/>
            <a:ext cx="2499595" cy="369332"/>
          </a:xfrm>
          <a:prstGeom prst="rect">
            <a:avLst/>
          </a:prstGeom>
          <a:noFill/>
        </p:spPr>
        <p:txBody>
          <a:bodyPr wrap="none" rtlCol="0">
            <a:spAutoFit/>
          </a:bodyPr>
          <a:lstStyle/>
          <a:p>
            <a:r>
              <a:rPr lang="en-US" b="1" dirty="0"/>
              <a:t>“Stretching Mode </a:t>
            </a:r>
            <a:r>
              <a:rPr lang="el-GR" b="1" dirty="0">
                <a:latin typeface="Calibri" panose="020F0502020204030204" pitchFamily="34" charset="0"/>
                <a:cs typeface="Calibri" panose="020F0502020204030204" pitchFamily="34" charset="0"/>
              </a:rPr>
              <a:t>ν</a:t>
            </a:r>
            <a:r>
              <a:rPr lang="en-US" b="1" baseline="-25000" dirty="0">
                <a:latin typeface="Calibri" panose="020F0502020204030204" pitchFamily="34" charset="0"/>
                <a:cs typeface="Calibri" panose="020F0502020204030204" pitchFamily="34" charset="0"/>
              </a:rPr>
              <a:t>s</a:t>
            </a:r>
            <a:r>
              <a:rPr lang="en-US" b="1" dirty="0"/>
              <a:t>”</a:t>
            </a:r>
            <a:endParaRPr lang="en-CA" b="1" dirty="0"/>
          </a:p>
        </p:txBody>
      </p:sp>
      <p:pic>
        <p:nvPicPr>
          <p:cNvPr id="6" name="Picture 5" descr="Text&#10;&#10;Description automatically generated">
            <a:extLst>
              <a:ext uri="{FF2B5EF4-FFF2-40B4-BE49-F238E27FC236}">
                <a16:creationId xmlns:a16="http://schemas.microsoft.com/office/drawing/2014/main" id="{EAC33A91-E56D-EB93-FF17-F378EDACC42D}"/>
              </a:ext>
            </a:extLst>
          </p:cNvPr>
          <p:cNvPicPr>
            <a:picLocks noChangeAspect="1"/>
          </p:cNvPicPr>
          <p:nvPr/>
        </p:nvPicPr>
        <p:blipFill>
          <a:blip r:embed="rId6"/>
          <a:stretch>
            <a:fillRect/>
          </a:stretch>
        </p:blipFill>
        <p:spPr>
          <a:xfrm>
            <a:off x="119688" y="5141102"/>
            <a:ext cx="2858241" cy="827801"/>
          </a:xfrm>
          <a:prstGeom prst="rect">
            <a:avLst/>
          </a:prstGeom>
        </p:spPr>
      </p:pic>
      <p:pic>
        <p:nvPicPr>
          <p:cNvPr id="4" name="Picture 4" descr="A picture containing application&#10;&#10;Description automatically generated">
            <a:extLst>
              <a:ext uri="{FF2B5EF4-FFF2-40B4-BE49-F238E27FC236}">
                <a16:creationId xmlns:a16="http://schemas.microsoft.com/office/drawing/2014/main" id="{B6B1C1C9-6532-749C-599C-5B99210CB872}"/>
              </a:ext>
            </a:extLst>
          </p:cNvPr>
          <p:cNvPicPr>
            <a:picLocks noChangeAspect="1"/>
          </p:cNvPicPr>
          <p:nvPr/>
        </p:nvPicPr>
        <p:blipFill rotWithShape="1">
          <a:blip r:embed="rId7"/>
          <a:srcRect r="30833"/>
          <a:stretch/>
        </p:blipFill>
        <p:spPr>
          <a:xfrm>
            <a:off x="1146083" y="5225873"/>
            <a:ext cx="1723769" cy="488660"/>
          </a:xfrm>
          <a:prstGeom prst="rect">
            <a:avLst/>
          </a:prstGeom>
        </p:spPr>
      </p:pic>
    </p:spTree>
    <p:extLst>
      <p:ext uri="{BB962C8B-B14F-4D97-AF65-F5344CB8AC3E}">
        <p14:creationId xmlns:p14="http://schemas.microsoft.com/office/powerpoint/2010/main" val="750822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60A315-5EBC-B13F-39C1-703251D8BF9A}"/>
              </a:ext>
            </a:extLst>
          </p:cNvPr>
          <p:cNvSpPr>
            <a:spLocks noGrp="1"/>
          </p:cNvSpPr>
          <p:nvPr>
            <p:ph idx="1"/>
          </p:nvPr>
        </p:nvSpPr>
        <p:spPr>
          <a:xfrm>
            <a:off x="199967" y="5231224"/>
            <a:ext cx="7310381" cy="1386986"/>
          </a:xfrm>
          <a:solidFill>
            <a:schemeClr val="accent2">
              <a:lumMod val="20000"/>
              <a:lumOff val="80000"/>
            </a:schemeClr>
          </a:solidFill>
          <a:ln>
            <a:solidFill>
              <a:schemeClr val="tx1"/>
            </a:solidFill>
          </a:ln>
        </p:spPr>
        <p:txBody>
          <a:bodyPr vert="horz" lIns="91440" tIns="45720" rIns="91440" bIns="45720" rtlCol="0" anchor="t">
            <a:normAutofit lnSpcReduction="10000"/>
          </a:bodyPr>
          <a:lstStyle/>
          <a:p>
            <a:r>
              <a:rPr lang="en-US" dirty="0">
                <a:cs typeface="Calibri"/>
              </a:rPr>
              <a:t>Chitin is a sugar-based molecule that strengthens insect exoskeletons</a:t>
            </a:r>
            <a:endParaRPr lang="en-US" dirty="0"/>
          </a:p>
          <a:p>
            <a:r>
              <a:rPr lang="en-US" dirty="0">
                <a:ea typeface="+mn-lt"/>
                <a:cs typeface="+mn-lt"/>
              </a:rPr>
              <a:t>Organics will be altered through decay; broadening of peaks and introduction of new peaks in the IR spectrum</a:t>
            </a:r>
          </a:p>
          <a:p>
            <a:r>
              <a:rPr lang="en-US" dirty="0">
                <a:cs typeface="Calibri"/>
              </a:rPr>
              <a:t>Oldest reported chitin from an insect (44 Ma), and is not highly degraded</a:t>
            </a:r>
          </a:p>
          <a:p>
            <a:endParaRPr lang="en-US" dirty="0">
              <a:cs typeface="Calibri"/>
            </a:endParaRPr>
          </a:p>
        </p:txBody>
      </p:sp>
      <p:pic>
        <p:nvPicPr>
          <p:cNvPr id="4" name="Picture 4" descr="Histogram&#10;&#10;Description automatically generated">
            <a:extLst>
              <a:ext uri="{FF2B5EF4-FFF2-40B4-BE49-F238E27FC236}">
                <a16:creationId xmlns:a16="http://schemas.microsoft.com/office/drawing/2014/main" id="{065E38E2-8767-2D30-AF54-B340C01DE922}"/>
              </a:ext>
            </a:extLst>
          </p:cNvPr>
          <p:cNvPicPr>
            <a:picLocks noChangeAspect="1"/>
          </p:cNvPicPr>
          <p:nvPr/>
        </p:nvPicPr>
        <p:blipFill rotWithShape="1">
          <a:blip r:embed="rId3"/>
          <a:srcRect l="4641" t="25900" r="8163" b="50399"/>
          <a:stretch/>
        </p:blipFill>
        <p:spPr>
          <a:xfrm>
            <a:off x="5091263" y="2458259"/>
            <a:ext cx="6790144" cy="2391834"/>
          </a:xfrm>
          <a:prstGeom prst="rect">
            <a:avLst/>
          </a:prstGeom>
        </p:spPr>
      </p:pic>
      <p:sp>
        <p:nvSpPr>
          <p:cNvPr id="6" name="Arrow: Right 5">
            <a:extLst>
              <a:ext uri="{FF2B5EF4-FFF2-40B4-BE49-F238E27FC236}">
                <a16:creationId xmlns:a16="http://schemas.microsoft.com/office/drawing/2014/main" id="{F659B65E-7108-8B3A-DACB-B3A31FF460E6}"/>
              </a:ext>
            </a:extLst>
          </p:cNvPr>
          <p:cNvSpPr/>
          <p:nvPr/>
        </p:nvSpPr>
        <p:spPr>
          <a:xfrm rot="3482940">
            <a:off x="8254875" y="2737025"/>
            <a:ext cx="454327" cy="230724"/>
          </a:xfrm>
          <a:prstGeom prst="rightArrow">
            <a:avLst>
              <a:gd name="adj1" fmla="val 34185"/>
              <a:gd name="adj2" fmla="val 50000"/>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1" name="Picture 11" descr="Chart&#10;&#10;Description automatically generated">
            <a:extLst>
              <a:ext uri="{FF2B5EF4-FFF2-40B4-BE49-F238E27FC236}">
                <a16:creationId xmlns:a16="http://schemas.microsoft.com/office/drawing/2014/main" id="{18BA5D4C-0EB6-9FAD-8859-F7D8295703C1}"/>
              </a:ext>
            </a:extLst>
          </p:cNvPr>
          <p:cNvPicPr>
            <a:picLocks noChangeAspect="1"/>
          </p:cNvPicPr>
          <p:nvPr/>
        </p:nvPicPr>
        <p:blipFill rotWithShape="1">
          <a:blip r:embed="rId4"/>
          <a:srcRect t="48322" r="440" b="27517"/>
          <a:stretch/>
        </p:blipFill>
        <p:spPr>
          <a:xfrm>
            <a:off x="5225399" y="252654"/>
            <a:ext cx="6758831" cy="2199751"/>
          </a:xfrm>
          <a:prstGeom prst="rect">
            <a:avLst/>
          </a:prstGeom>
        </p:spPr>
      </p:pic>
      <p:pic>
        <p:nvPicPr>
          <p:cNvPr id="16" name="Picture 15" descr="A picture containing device, measuring stick, close&#10;&#10;Description automatically generated">
            <a:extLst>
              <a:ext uri="{FF2B5EF4-FFF2-40B4-BE49-F238E27FC236}">
                <a16:creationId xmlns:a16="http://schemas.microsoft.com/office/drawing/2014/main" id="{F87A44A8-11DB-4B82-BA36-FB5115A9DD9C}"/>
              </a:ext>
            </a:extLst>
          </p:cNvPr>
          <p:cNvPicPr>
            <a:picLocks noChangeAspect="1"/>
          </p:cNvPicPr>
          <p:nvPr/>
        </p:nvPicPr>
        <p:blipFill rotWithShape="1">
          <a:blip r:embed="rId5"/>
          <a:srcRect l="23830" t="330" r="27273" b="12665"/>
          <a:stretch/>
        </p:blipFill>
        <p:spPr>
          <a:xfrm rot="5400000">
            <a:off x="7810208" y="5063336"/>
            <a:ext cx="1498360" cy="1772803"/>
          </a:xfrm>
          <a:prstGeom prst="rect">
            <a:avLst/>
          </a:prstGeom>
        </p:spPr>
      </p:pic>
      <p:sp>
        <p:nvSpPr>
          <p:cNvPr id="18" name="TextBox 17">
            <a:extLst>
              <a:ext uri="{FF2B5EF4-FFF2-40B4-BE49-F238E27FC236}">
                <a16:creationId xmlns:a16="http://schemas.microsoft.com/office/drawing/2014/main" id="{3731978B-3F69-C023-D729-B3FFEE86FE8B}"/>
              </a:ext>
            </a:extLst>
          </p:cNvPr>
          <p:cNvSpPr txBox="1"/>
          <p:nvPr/>
        </p:nvSpPr>
        <p:spPr>
          <a:xfrm rot="16200000">
            <a:off x="7431081" y="5694567"/>
            <a:ext cx="78653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1mm</a:t>
            </a:r>
          </a:p>
        </p:txBody>
      </p:sp>
      <p:pic>
        <p:nvPicPr>
          <p:cNvPr id="23" name="Picture 22" descr="A picture containing blur&#10;&#10;Description automatically generated">
            <a:extLst>
              <a:ext uri="{FF2B5EF4-FFF2-40B4-BE49-F238E27FC236}">
                <a16:creationId xmlns:a16="http://schemas.microsoft.com/office/drawing/2014/main" id="{C6B4F0C6-E3AD-928E-5F85-192EDCDD9865}"/>
              </a:ext>
            </a:extLst>
          </p:cNvPr>
          <p:cNvPicPr>
            <a:picLocks noChangeAspect="1"/>
          </p:cNvPicPr>
          <p:nvPr/>
        </p:nvPicPr>
        <p:blipFill rotWithShape="1">
          <a:blip r:embed="rId6"/>
          <a:srcRect l="36491" t="42105" r="39298" b="36316"/>
          <a:stretch/>
        </p:blipFill>
        <p:spPr>
          <a:xfrm rot="5400000">
            <a:off x="8502667" y="5912751"/>
            <a:ext cx="740176" cy="441227"/>
          </a:xfrm>
          <a:prstGeom prst="rect">
            <a:avLst/>
          </a:prstGeom>
        </p:spPr>
      </p:pic>
      <p:sp>
        <p:nvSpPr>
          <p:cNvPr id="24" name="TextBox 2">
            <a:extLst>
              <a:ext uri="{FF2B5EF4-FFF2-40B4-BE49-F238E27FC236}">
                <a16:creationId xmlns:a16="http://schemas.microsoft.com/office/drawing/2014/main" id="{C70B573D-FA19-8DF9-DBDA-521A3AE98DD5}"/>
              </a:ext>
            </a:extLst>
          </p:cNvPr>
          <p:cNvSpPr txBox="1"/>
          <p:nvPr/>
        </p:nvSpPr>
        <p:spPr>
          <a:xfrm>
            <a:off x="8445877" y="5436154"/>
            <a:ext cx="861806"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cs typeface="Calibri"/>
              </a:rPr>
              <a:t>Elytron</a:t>
            </a:r>
          </a:p>
        </p:txBody>
      </p:sp>
      <p:pic>
        <p:nvPicPr>
          <p:cNvPr id="25" name="Picture 25">
            <a:extLst>
              <a:ext uri="{FF2B5EF4-FFF2-40B4-BE49-F238E27FC236}">
                <a16:creationId xmlns:a16="http://schemas.microsoft.com/office/drawing/2014/main" id="{07C78E6E-A929-83BB-F176-BBC7455DA3B4}"/>
              </a:ext>
            </a:extLst>
          </p:cNvPr>
          <p:cNvPicPr>
            <a:picLocks noChangeAspect="1"/>
          </p:cNvPicPr>
          <p:nvPr/>
        </p:nvPicPr>
        <p:blipFill>
          <a:blip r:embed="rId7"/>
          <a:stretch>
            <a:fillRect/>
          </a:stretch>
        </p:blipFill>
        <p:spPr>
          <a:xfrm>
            <a:off x="9580227" y="5229113"/>
            <a:ext cx="2466110" cy="1457138"/>
          </a:xfrm>
          <a:prstGeom prst="rect">
            <a:avLst/>
          </a:prstGeom>
        </p:spPr>
      </p:pic>
      <p:sp>
        <p:nvSpPr>
          <p:cNvPr id="17" name="Slide Number Placeholder 16">
            <a:extLst>
              <a:ext uri="{FF2B5EF4-FFF2-40B4-BE49-F238E27FC236}">
                <a16:creationId xmlns:a16="http://schemas.microsoft.com/office/drawing/2014/main" id="{CE4E35F0-CC9F-E7A0-F5C5-14DB317F70B8}"/>
              </a:ext>
            </a:extLst>
          </p:cNvPr>
          <p:cNvSpPr>
            <a:spLocks noGrp="1"/>
          </p:cNvSpPr>
          <p:nvPr>
            <p:ph type="sldNum" sz="quarter" idx="12"/>
          </p:nvPr>
        </p:nvSpPr>
        <p:spPr>
          <a:xfrm>
            <a:off x="11787876" y="38364"/>
            <a:ext cx="365760" cy="365760"/>
          </a:xfrm>
        </p:spPr>
        <p:txBody>
          <a:bodyPr/>
          <a:lstStyle/>
          <a:p>
            <a:fld id="{330EA680-D336-4FF7-8B7A-9848BB0A1C32}" type="slidenum">
              <a:rPr lang="en-US" smtClean="0"/>
              <a:t>7</a:t>
            </a:fld>
            <a:endParaRPr lang="en-US" dirty="0"/>
          </a:p>
        </p:txBody>
      </p:sp>
      <p:sp>
        <p:nvSpPr>
          <p:cNvPr id="26" name="Title 1">
            <a:extLst>
              <a:ext uri="{FF2B5EF4-FFF2-40B4-BE49-F238E27FC236}">
                <a16:creationId xmlns:a16="http://schemas.microsoft.com/office/drawing/2014/main" id="{72580903-C77C-5E2C-583A-8FAB5ECE46DE}"/>
              </a:ext>
            </a:extLst>
          </p:cNvPr>
          <p:cNvSpPr>
            <a:spLocks noGrp="1"/>
          </p:cNvSpPr>
          <p:nvPr>
            <p:ph type="title"/>
          </p:nvPr>
        </p:nvSpPr>
        <p:spPr>
          <a:xfrm>
            <a:off x="1148618" y="185627"/>
            <a:ext cx="2872747" cy="1188720"/>
          </a:xfrm>
        </p:spPr>
        <p:txBody>
          <a:bodyPr/>
          <a:lstStyle/>
          <a:p>
            <a:r>
              <a:rPr lang="en-US" dirty="0">
                <a:ea typeface="+mj-lt"/>
                <a:cs typeface="+mj-lt"/>
              </a:rPr>
              <a:t>FTIR Results</a:t>
            </a:r>
          </a:p>
        </p:txBody>
      </p:sp>
      <p:sp>
        <p:nvSpPr>
          <p:cNvPr id="2" name="TextBox 1">
            <a:extLst>
              <a:ext uri="{FF2B5EF4-FFF2-40B4-BE49-F238E27FC236}">
                <a16:creationId xmlns:a16="http://schemas.microsoft.com/office/drawing/2014/main" id="{4B990AEA-8F23-0B97-8A87-D19F7BB65DC1}"/>
              </a:ext>
            </a:extLst>
          </p:cNvPr>
          <p:cNvSpPr txBox="1"/>
          <p:nvPr/>
        </p:nvSpPr>
        <p:spPr>
          <a:xfrm>
            <a:off x="10419348" y="4965032"/>
            <a:ext cx="77804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Chitin</a:t>
            </a:r>
          </a:p>
        </p:txBody>
      </p:sp>
      <p:pic>
        <p:nvPicPr>
          <p:cNvPr id="10" name="Picture 9">
            <a:extLst>
              <a:ext uri="{FF2B5EF4-FFF2-40B4-BE49-F238E27FC236}">
                <a16:creationId xmlns:a16="http://schemas.microsoft.com/office/drawing/2014/main" id="{25A8D579-8DF0-FBF0-B177-3F62207D5F1D}"/>
              </a:ext>
            </a:extLst>
          </p:cNvPr>
          <p:cNvPicPr>
            <a:picLocks noChangeAspect="1"/>
          </p:cNvPicPr>
          <p:nvPr/>
        </p:nvPicPr>
        <p:blipFill>
          <a:blip r:embed="rId8"/>
          <a:stretch>
            <a:fillRect/>
          </a:stretch>
        </p:blipFill>
        <p:spPr>
          <a:xfrm>
            <a:off x="199967" y="1570808"/>
            <a:ext cx="4664133" cy="3513510"/>
          </a:xfrm>
          <a:prstGeom prst="rect">
            <a:avLst/>
          </a:prstGeom>
        </p:spPr>
      </p:pic>
      <p:sp>
        <p:nvSpPr>
          <p:cNvPr id="8" name="Arrow: Right 7">
            <a:extLst>
              <a:ext uri="{FF2B5EF4-FFF2-40B4-BE49-F238E27FC236}">
                <a16:creationId xmlns:a16="http://schemas.microsoft.com/office/drawing/2014/main" id="{82BD3584-D21F-2734-24CD-02C192611A67}"/>
              </a:ext>
            </a:extLst>
          </p:cNvPr>
          <p:cNvSpPr/>
          <p:nvPr/>
        </p:nvSpPr>
        <p:spPr>
          <a:xfrm rot="10800000">
            <a:off x="4636936" y="3084139"/>
            <a:ext cx="454327" cy="230724"/>
          </a:xfrm>
          <a:prstGeom prst="rightArrow">
            <a:avLst>
              <a:gd name="adj1" fmla="val 34185"/>
              <a:gd name="adj2" fmla="val 50000"/>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2735025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7DA91-5B76-8F16-1086-74FB18691045}"/>
              </a:ext>
            </a:extLst>
          </p:cNvPr>
          <p:cNvSpPr>
            <a:spLocks noGrp="1"/>
          </p:cNvSpPr>
          <p:nvPr>
            <p:ph type="title"/>
          </p:nvPr>
        </p:nvSpPr>
        <p:spPr>
          <a:xfrm>
            <a:off x="838200" y="345670"/>
            <a:ext cx="10134599" cy="1347974"/>
          </a:xfrm>
        </p:spPr>
        <p:txBody>
          <a:bodyPr/>
          <a:lstStyle/>
          <a:p>
            <a:r>
              <a:rPr lang="en-US" dirty="0">
                <a:cs typeface="Calibri Light"/>
              </a:rPr>
              <a:t>X-Ray Fluorescence (XRF)</a:t>
            </a:r>
            <a:br>
              <a:rPr lang="en-US" dirty="0">
                <a:cs typeface="Calibri Light"/>
              </a:rPr>
            </a:br>
            <a:r>
              <a:rPr lang="en-US" b="1" dirty="0">
                <a:ea typeface="+mj-lt"/>
                <a:cs typeface="+mj-lt"/>
              </a:rPr>
              <a:t>Physical Principles</a:t>
            </a:r>
            <a:endParaRPr lang="en-US" dirty="0" err="1">
              <a:ea typeface="+mj-lt"/>
              <a:cs typeface="+mj-lt"/>
            </a:endParaRPr>
          </a:p>
        </p:txBody>
      </p:sp>
      <p:pic>
        <p:nvPicPr>
          <p:cNvPr id="9" name="Picture 9" descr="Diagram&#10;&#10;Description automatically generated">
            <a:extLst>
              <a:ext uri="{FF2B5EF4-FFF2-40B4-BE49-F238E27FC236}">
                <a16:creationId xmlns:a16="http://schemas.microsoft.com/office/drawing/2014/main" id="{F9BC93F7-6B70-4405-86FF-235F885081E8}"/>
              </a:ext>
            </a:extLst>
          </p:cNvPr>
          <p:cNvPicPr>
            <a:picLocks noChangeAspect="1"/>
          </p:cNvPicPr>
          <p:nvPr/>
        </p:nvPicPr>
        <p:blipFill>
          <a:blip r:embed="rId3"/>
          <a:stretch>
            <a:fillRect/>
          </a:stretch>
        </p:blipFill>
        <p:spPr>
          <a:xfrm>
            <a:off x="4159284" y="2842333"/>
            <a:ext cx="3072533" cy="1738734"/>
          </a:xfrm>
          <a:prstGeom prst="rect">
            <a:avLst/>
          </a:prstGeom>
        </p:spPr>
      </p:pic>
      <p:pic>
        <p:nvPicPr>
          <p:cNvPr id="10" name="Picture 10" descr="Chart, sunburst chart&#10;&#10;Description automatically generated">
            <a:extLst>
              <a:ext uri="{FF2B5EF4-FFF2-40B4-BE49-F238E27FC236}">
                <a16:creationId xmlns:a16="http://schemas.microsoft.com/office/drawing/2014/main" id="{269AE0C2-FD1E-24A2-6F70-C9A990F69EA1}"/>
              </a:ext>
            </a:extLst>
          </p:cNvPr>
          <p:cNvPicPr>
            <a:picLocks noChangeAspect="1"/>
          </p:cNvPicPr>
          <p:nvPr/>
        </p:nvPicPr>
        <p:blipFill>
          <a:blip r:embed="rId4"/>
          <a:stretch>
            <a:fillRect/>
          </a:stretch>
        </p:blipFill>
        <p:spPr>
          <a:xfrm>
            <a:off x="4448938" y="4685203"/>
            <a:ext cx="2373394" cy="1977446"/>
          </a:xfrm>
          <a:prstGeom prst="rect">
            <a:avLst/>
          </a:prstGeom>
        </p:spPr>
      </p:pic>
      <p:sp>
        <p:nvSpPr>
          <p:cNvPr id="12" name="TextBox 11">
            <a:extLst>
              <a:ext uri="{FF2B5EF4-FFF2-40B4-BE49-F238E27FC236}">
                <a16:creationId xmlns:a16="http://schemas.microsoft.com/office/drawing/2014/main" id="{7F64E03D-25DB-DFDB-2B88-19388E89F8B9}"/>
              </a:ext>
            </a:extLst>
          </p:cNvPr>
          <p:cNvSpPr txBox="1"/>
          <p:nvPr/>
        </p:nvSpPr>
        <p:spPr>
          <a:xfrm>
            <a:off x="256693" y="4410265"/>
            <a:ext cx="3600851" cy="2343206"/>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b="1" dirty="0"/>
              <a:t>Chemical Mapping/Imaging </a:t>
            </a:r>
            <a:endParaRPr lang="en-US" b="1" dirty="0">
              <a:ea typeface="+mn-lt"/>
              <a:cs typeface="+mn-lt"/>
            </a:endParaRPr>
          </a:p>
          <a:p>
            <a:pPr marL="285750" indent="-285750">
              <a:lnSpc>
                <a:spcPct val="90000"/>
              </a:lnSpc>
              <a:spcBef>
                <a:spcPts val="1000"/>
              </a:spcBef>
              <a:buFont typeface="Arial"/>
              <a:buChar char="•"/>
            </a:pPr>
            <a:r>
              <a:rPr lang="en-US" dirty="0">
                <a:cs typeface="Calibri"/>
              </a:rPr>
              <a:t>If the spectrum is measured at each location on a grid of points, we can create a chemical intensity map for a given element</a:t>
            </a:r>
          </a:p>
          <a:p>
            <a:pPr marL="285750" indent="-285750">
              <a:lnSpc>
                <a:spcPct val="90000"/>
              </a:lnSpc>
              <a:spcBef>
                <a:spcPts val="1000"/>
              </a:spcBef>
              <a:buFont typeface="Arial"/>
              <a:buChar char="•"/>
            </a:pPr>
            <a:r>
              <a:rPr lang="en-US" dirty="0">
                <a:ea typeface="+mn-lt"/>
                <a:cs typeface="+mn-lt"/>
              </a:rPr>
              <a:t>Fossils are heterogeneous and important for how minerals track through fossilization</a:t>
            </a:r>
            <a:endParaRPr lang="en-US" dirty="0"/>
          </a:p>
        </p:txBody>
      </p:sp>
      <p:sp>
        <p:nvSpPr>
          <p:cNvPr id="14" name="TextBox 13">
            <a:extLst>
              <a:ext uri="{FF2B5EF4-FFF2-40B4-BE49-F238E27FC236}">
                <a16:creationId xmlns:a16="http://schemas.microsoft.com/office/drawing/2014/main" id="{9AD4EBCE-3DEB-B7C0-44ED-C34883993701}"/>
              </a:ext>
            </a:extLst>
          </p:cNvPr>
          <p:cNvSpPr txBox="1"/>
          <p:nvPr/>
        </p:nvSpPr>
        <p:spPr>
          <a:xfrm>
            <a:off x="260893" y="1923953"/>
            <a:ext cx="3596651" cy="2370905"/>
          </a:xfrm>
          <a:prstGeom prst="rect">
            <a:avLst/>
          </a:prstGeom>
          <a:solidFill>
            <a:schemeClr val="accent2">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XRF Basics</a:t>
            </a:r>
          </a:p>
          <a:p>
            <a:pPr marL="285750" indent="-285750">
              <a:lnSpc>
                <a:spcPct val="90000"/>
              </a:lnSpc>
              <a:spcBef>
                <a:spcPts val="1000"/>
              </a:spcBef>
              <a:buFont typeface="Arial"/>
              <a:buChar char="•"/>
            </a:pPr>
            <a:r>
              <a:rPr lang="en-US" dirty="0">
                <a:ea typeface="+mn-lt"/>
                <a:cs typeface="+mn-lt"/>
              </a:rPr>
              <a:t>Ionized atoms will de-excite, emitting characteristic characteristic fluorescent X-Rays</a:t>
            </a:r>
          </a:p>
          <a:p>
            <a:pPr marL="285750" indent="-285750">
              <a:lnSpc>
                <a:spcPct val="90000"/>
              </a:lnSpc>
              <a:spcBef>
                <a:spcPts val="1000"/>
              </a:spcBef>
              <a:buFont typeface="Arial"/>
              <a:buChar char="•"/>
            </a:pPr>
            <a:r>
              <a:rPr lang="en-US" dirty="0">
                <a:ea typeface="+mn-lt"/>
                <a:cs typeface="+mn-lt"/>
              </a:rPr>
              <a:t>All of the emitted X-Rays from a sample enter a detector where their energy is recorded in a histogram</a:t>
            </a:r>
            <a:endParaRPr lang="en-US" dirty="0"/>
          </a:p>
        </p:txBody>
      </p:sp>
      <p:sp>
        <p:nvSpPr>
          <p:cNvPr id="19" name="Slide Number Placeholder 17">
            <a:extLst>
              <a:ext uri="{FF2B5EF4-FFF2-40B4-BE49-F238E27FC236}">
                <a16:creationId xmlns:a16="http://schemas.microsoft.com/office/drawing/2014/main" id="{5B990907-0101-0736-47D0-7DA4E9B342FF}"/>
              </a:ext>
            </a:extLst>
          </p:cNvPr>
          <p:cNvSpPr>
            <a:spLocks noGrp="1"/>
          </p:cNvSpPr>
          <p:nvPr>
            <p:ph type="sldNum" sz="quarter" idx="12"/>
          </p:nvPr>
        </p:nvSpPr>
        <p:spPr>
          <a:xfrm>
            <a:off x="11784191" y="38224"/>
            <a:ext cx="365760" cy="365760"/>
          </a:xfrm>
        </p:spPr>
        <p:txBody>
          <a:bodyPr/>
          <a:lstStyle/>
          <a:p>
            <a:fld id="{330EA680-D336-4FF7-8B7A-9848BB0A1C32}" type="slidenum">
              <a:rPr lang="en-US" smtClean="0"/>
              <a:t>8</a:t>
            </a:fld>
            <a:endParaRPr lang="en-US"/>
          </a:p>
        </p:txBody>
      </p:sp>
      <p:pic>
        <p:nvPicPr>
          <p:cNvPr id="15" name="Picture 14">
            <a:extLst>
              <a:ext uri="{FF2B5EF4-FFF2-40B4-BE49-F238E27FC236}">
                <a16:creationId xmlns:a16="http://schemas.microsoft.com/office/drawing/2014/main" id="{4476E9D4-7F9C-6264-7185-F7A0E030C58C}"/>
              </a:ext>
            </a:extLst>
          </p:cNvPr>
          <p:cNvPicPr>
            <a:picLocks noChangeAspect="1"/>
          </p:cNvPicPr>
          <p:nvPr/>
        </p:nvPicPr>
        <p:blipFill>
          <a:blip r:embed="rId5"/>
          <a:stretch>
            <a:fillRect/>
          </a:stretch>
        </p:blipFill>
        <p:spPr>
          <a:xfrm>
            <a:off x="4207914" y="1918265"/>
            <a:ext cx="2981975" cy="728724"/>
          </a:xfrm>
          <a:prstGeom prst="rect">
            <a:avLst/>
          </a:prstGeom>
        </p:spPr>
      </p:pic>
      <p:pic>
        <p:nvPicPr>
          <p:cNvPr id="8" name="Picture 7">
            <a:extLst>
              <a:ext uri="{FF2B5EF4-FFF2-40B4-BE49-F238E27FC236}">
                <a16:creationId xmlns:a16="http://schemas.microsoft.com/office/drawing/2014/main" id="{B52B6A02-E676-E842-5609-BD01DA1B4B43}"/>
              </a:ext>
            </a:extLst>
          </p:cNvPr>
          <p:cNvPicPr>
            <a:picLocks noChangeAspect="1"/>
          </p:cNvPicPr>
          <p:nvPr/>
        </p:nvPicPr>
        <p:blipFill>
          <a:blip r:embed="rId6"/>
          <a:stretch>
            <a:fillRect/>
          </a:stretch>
        </p:blipFill>
        <p:spPr>
          <a:xfrm>
            <a:off x="7878551" y="1826746"/>
            <a:ext cx="3928218" cy="2426766"/>
          </a:xfrm>
          <a:prstGeom prst="rect">
            <a:avLst/>
          </a:prstGeom>
        </p:spPr>
      </p:pic>
      <p:pic>
        <p:nvPicPr>
          <p:cNvPr id="20" name="Picture 5">
            <a:extLst>
              <a:ext uri="{FF2B5EF4-FFF2-40B4-BE49-F238E27FC236}">
                <a16:creationId xmlns:a16="http://schemas.microsoft.com/office/drawing/2014/main" id="{D012E376-DBB5-255B-12E0-EA3A0FE43933}"/>
              </a:ext>
            </a:extLst>
          </p:cNvPr>
          <p:cNvPicPr>
            <a:picLocks noChangeAspect="1"/>
          </p:cNvPicPr>
          <p:nvPr/>
        </p:nvPicPr>
        <p:blipFill rotWithShape="1">
          <a:blip r:embed="rId7"/>
          <a:srcRect l="1543" t="5750" r="1413" b="2066"/>
          <a:stretch/>
        </p:blipFill>
        <p:spPr>
          <a:xfrm>
            <a:off x="7231817" y="4270506"/>
            <a:ext cx="4811943" cy="2531931"/>
          </a:xfrm>
          <a:prstGeom prst="rect">
            <a:avLst/>
          </a:prstGeom>
        </p:spPr>
      </p:pic>
      <p:sp>
        <p:nvSpPr>
          <p:cNvPr id="18" name="TextBox 17">
            <a:extLst>
              <a:ext uri="{FF2B5EF4-FFF2-40B4-BE49-F238E27FC236}">
                <a16:creationId xmlns:a16="http://schemas.microsoft.com/office/drawing/2014/main" id="{1F4B1263-A150-D820-50FC-9947A1636EFB}"/>
              </a:ext>
            </a:extLst>
          </p:cNvPr>
          <p:cNvSpPr txBox="1"/>
          <p:nvPr/>
        </p:nvSpPr>
        <p:spPr>
          <a:xfrm>
            <a:off x="8909880" y="4445892"/>
            <a:ext cx="866840" cy="400110"/>
          </a:xfrm>
          <a:prstGeom prst="rect">
            <a:avLst/>
          </a:prstGeom>
          <a:noFill/>
        </p:spPr>
        <p:txBody>
          <a:bodyPr wrap="none" rtlCol="0">
            <a:spAutoFit/>
          </a:bodyPr>
          <a:lstStyle/>
          <a:p>
            <a:r>
              <a:rPr lang="en-US" sz="2000" dirty="0"/>
              <a:t>Fe K</a:t>
            </a:r>
            <a:r>
              <a:rPr lang="en-US" sz="2000" dirty="0">
                <a:latin typeface="Calibri" panose="020F0502020204030204" pitchFamily="34" charset="0"/>
                <a:cs typeface="Calibri" panose="020F0502020204030204" pitchFamily="34" charset="0"/>
              </a:rPr>
              <a:t>α </a:t>
            </a:r>
            <a:endParaRPr lang="en-CA" sz="2000" dirty="0"/>
          </a:p>
        </p:txBody>
      </p:sp>
      <p:cxnSp>
        <p:nvCxnSpPr>
          <p:cNvPr id="22" name="Connector: Elbow 21">
            <a:extLst>
              <a:ext uri="{FF2B5EF4-FFF2-40B4-BE49-F238E27FC236}">
                <a16:creationId xmlns:a16="http://schemas.microsoft.com/office/drawing/2014/main" id="{80CBF207-6427-5FC5-1EDF-E5DFA64FF112}"/>
              </a:ext>
            </a:extLst>
          </p:cNvPr>
          <p:cNvCxnSpPr>
            <a:cxnSpLocks/>
            <a:stCxn id="18" idx="3"/>
          </p:cNvCxnSpPr>
          <p:nvPr/>
        </p:nvCxnSpPr>
        <p:spPr>
          <a:xfrm>
            <a:off x="9776720" y="4645947"/>
            <a:ext cx="274195" cy="36712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E71D811-D898-3BDD-51E1-56B966727EF5}"/>
              </a:ext>
            </a:extLst>
          </p:cNvPr>
          <p:cNvSpPr txBox="1"/>
          <p:nvPr/>
        </p:nvSpPr>
        <p:spPr>
          <a:xfrm>
            <a:off x="9361932" y="5030593"/>
            <a:ext cx="1377966" cy="584775"/>
          </a:xfrm>
          <a:prstGeom prst="rect">
            <a:avLst/>
          </a:prstGeom>
          <a:noFill/>
        </p:spPr>
        <p:txBody>
          <a:bodyPr wrap="square" rtlCol="0">
            <a:spAutoFit/>
          </a:bodyPr>
          <a:lstStyle/>
          <a:p>
            <a:pPr algn="ctr"/>
            <a:r>
              <a:rPr lang="en-US" sz="1600" dirty="0"/>
              <a:t>Calculate area under peak</a:t>
            </a:r>
            <a:endParaRPr lang="en-CA" sz="1600" dirty="0"/>
          </a:p>
        </p:txBody>
      </p:sp>
    </p:spTree>
    <p:extLst>
      <p:ext uri="{BB962C8B-B14F-4D97-AF65-F5344CB8AC3E}">
        <p14:creationId xmlns:p14="http://schemas.microsoft.com/office/powerpoint/2010/main" val="610254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4C3BFCE7-62B8-D853-D4C5-4E45CF2CFDC8}"/>
              </a:ext>
            </a:extLst>
          </p:cNvPr>
          <p:cNvPicPr>
            <a:picLocks noChangeAspect="1"/>
          </p:cNvPicPr>
          <p:nvPr/>
        </p:nvPicPr>
        <p:blipFill>
          <a:blip r:embed="rId3"/>
          <a:stretch>
            <a:fillRect/>
          </a:stretch>
        </p:blipFill>
        <p:spPr>
          <a:xfrm>
            <a:off x="7599317" y="152799"/>
            <a:ext cx="4351441" cy="3318315"/>
          </a:xfrm>
          <a:prstGeom prst="rect">
            <a:avLst/>
          </a:prstGeom>
        </p:spPr>
      </p:pic>
      <p:sp>
        <p:nvSpPr>
          <p:cNvPr id="2" name="Title 1">
            <a:extLst>
              <a:ext uri="{FF2B5EF4-FFF2-40B4-BE49-F238E27FC236}">
                <a16:creationId xmlns:a16="http://schemas.microsoft.com/office/drawing/2014/main" id="{91B77718-1D16-ACA5-A982-8FA0E74C0BD5}"/>
              </a:ext>
            </a:extLst>
          </p:cNvPr>
          <p:cNvSpPr>
            <a:spLocks noGrp="1"/>
          </p:cNvSpPr>
          <p:nvPr>
            <p:ph type="title"/>
          </p:nvPr>
        </p:nvSpPr>
        <p:spPr>
          <a:xfrm>
            <a:off x="742071" y="372754"/>
            <a:ext cx="2820134" cy="1188720"/>
          </a:xfrm>
        </p:spPr>
        <p:txBody>
          <a:bodyPr/>
          <a:lstStyle/>
          <a:p>
            <a:r>
              <a:rPr lang="en-US" dirty="0">
                <a:ea typeface="+mj-lt"/>
                <a:cs typeface="+mj-lt"/>
              </a:rPr>
              <a:t>XRF Results</a:t>
            </a:r>
          </a:p>
        </p:txBody>
      </p:sp>
      <p:sp>
        <p:nvSpPr>
          <p:cNvPr id="4" name="Slide Number Placeholder 3">
            <a:extLst>
              <a:ext uri="{FF2B5EF4-FFF2-40B4-BE49-F238E27FC236}">
                <a16:creationId xmlns:a16="http://schemas.microsoft.com/office/drawing/2014/main" id="{02611EA8-6B7E-2034-DD09-106A3492C822}"/>
              </a:ext>
            </a:extLst>
          </p:cNvPr>
          <p:cNvSpPr>
            <a:spLocks noGrp="1"/>
          </p:cNvSpPr>
          <p:nvPr>
            <p:ph type="sldNum" sz="quarter" idx="12"/>
          </p:nvPr>
        </p:nvSpPr>
        <p:spPr>
          <a:xfrm>
            <a:off x="11771707" y="54401"/>
            <a:ext cx="365760" cy="365760"/>
          </a:xfrm>
        </p:spPr>
        <p:txBody>
          <a:bodyPr/>
          <a:lstStyle/>
          <a:p>
            <a:fld id="{330EA680-D336-4FF7-8B7A-9848BB0A1C32}" type="slidenum">
              <a:rPr lang="en-US" smtClean="0"/>
              <a:t>9</a:t>
            </a:fld>
            <a:endParaRPr lang="en-US" dirty="0"/>
          </a:p>
        </p:txBody>
      </p:sp>
      <p:pic>
        <p:nvPicPr>
          <p:cNvPr id="5" name="Picture 8" descr="Diagram&#10;&#10;Description automatically generated">
            <a:extLst>
              <a:ext uri="{FF2B5EF4-FFF2-40B4-BE49-F238E27FC236}">
                <a16:creationId xmlns:a16="http://schemas.microsoft.com/office/drawing/2014/main" id="{6C510974-AD9E-049F-AE05-9554901365CD}"/>
              </a:ext>
            </a:extLst>
          </p:cNvPr>
          <p:cNvPicPr>
            <a:picLocks noChangeAspect="1"/>
          </p:cNvPicPr>
          <p:nvPr/>
        </p:nvPicPr>
        <p:blipFill>
          <a:blip r:embed="rId4"/>
          <a:stretch>
            <a:fillRect/>
          </a:stretch>
        </p:blipFill>
        <p:spPr>
          <a:xfrm>
            <a:off x="3993987" y="152799"/>
            <a:ext cx="3418621" cy="3301146"/>
          </a:xfrm>
          <a:prstGeom prst="rect">
            <a:avLst/>
          </a:prstGeom>
        </p:spPr>
      </p:pic>
      <p:sp>
        <p:nvSpPr>
          <p:cNvPr id="21" name="Content Placeholder 2">
            <a:extLst>
              <a:ext uri="{FF2B5EF4-FFF2-40B4-BE49-F238E27FC236}">
                <a16:creationId xmlns:a16="http://schemas.microsoft.com/office/drawing/2014/main" id="{685130F0-F7F4-9CE7-E27F-648B0C9BABC7}"/>
              </a:ext>
            </a:extLst>
          </p:cNvPr>
          <p:cNvSpPr txBox="1">
            <a:spLocks/>
          </p:cNvSpPr>
          <p:nvPr/>
        </p:nvSpPr>
        <p:spPr>
          <a:xfrm>
            <a:off x="328501" y="1766506"/>
            <a:ext cx="3418621" cy="1742887"/>
          </a:xfrm>
          <a:prstGeom prst="rect">
            <a:avLst/>
          </a:prstGeom>
          <a:solidFill>
            <a:schemeClr val="accent2">
              <a:lumMod val="20000"/>
              <a:lumOff val="80000"/>
            </a:schemeClr>
          </a:solidFill>
          <a:ln>
            <a:solidFill>
              <a:schemeClr val="tx1"/>
            </a:solidFill>
          </a:ln>
        </p:spPr>
        <p:txBody>
          <a:bodyPr vert="horz" lIns="91440" tIns="45720" rIns="91440" bIns="45720" rtlCol="0" anchor="t">
            <a:normAutofit fontScale="775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dirty="0">
                <a:ea typeface="+mn-lt"/>
                <a:cs typeface="+mn-lt"/>
              </a:rPr>
              <a:t>High concentrations of iron and copper, other elements negligible</a:t>
            </a:r>
            <a:endParaRPr lang="en-US" dirty="0"/>
          </a:p>
          <a:p>
            <a:r>
              <a:rPr lang="en-US" dirty="0">
                <a:ea typeface="+mn-lt"/>
                <a:cs typeface="+mn-lt"/>
              </a:rPr>
              <a:t>Iron is related to preservation of soft tissues. The flight muscles show up as extremely rich in iron.</a:t>
            </a:r>
          </a:p>
          <a:p>
            <a:r>
              <a:rPr lang="en-US" dirty="0">
                <a:ea typeface="+mn-lt"/>
                <a:cs typeface="+mn-lt"/>
              </a:rPr>
              <a:t>Copper can show original </a:t>
            </a:r>
            <a:r>
              <a:rPr lang="en-US" dirty="0" err="1">
                <a:ea typeface="+mn-lt"/>
                <a:cs typeface="+mn-lt"/>
              </a:rPr>
              <a:t>colour</a:t>
            </a:r>
            <a:r>
              <a:rPr lang="en-US" dirty="0">
                <a:ea typeface="+mn-lt"/>
                <a:cs typeface="+mn-lt"/>
              </a:rPr>
              <a:t> patterns of insect exoskeletons. It is associated with the iron here.</a:t>
            </a:r>
          </a:p>
        </p:txBody>
      </p:sp>
      <p:sp>
        <p:nvSpPr>
          <p:cNvPr id="30" name="TextBox 29">
            <a:extLst>
              <a:ext uri="{FF2B5EF4-FFF2-40B4-BE49-F238E27FC236}">
                <a16:creationId xmlns:a16="http://schemas.microsoft.com/office/drawing/2014/main" id="{6F88424D-0D21-6361-5600-61E83AB9DB0F}"/>
              </a:ext>
            </a:extLst>
          </p:cNvPr>
          <p:cNvSpPr txBox="1"/>
          <p:nvPr/>
        </p:nvSpPr>
        <p:spPr>
          <a:xfrm>
            <a:off x="8335755" y="437792"/>
            <a:ext cx="300082" cy="369332"/>
          </a:xfrm>
          <a:prstGeom prst="rect">
            <a:avLst/>
          </a:prstGeom>
          <a:noFill/>
        </p:spPr>
        <p:txBody>
          <a:bodyPr wrap="none" rtlCol="0">
            <a:spAutoFit/>
          </a:bodyPr>
          <a:lstStyle/>
          <a:p>
            <a:r>
              <a:rPr lang="en-US" dirty="0"/>
              <a:t>1</a:t>
            </a:r>
            <a:endParaRPr lang="en-CA" dirty="0"/>
          </a:p>
        </p:txBody>
      </p:sp>
      <p:sp>
        <p:nvSpPr>
          <p:cNvPr id="31" name="TextBox 30">
            <a:extLst>
              <a:ext uri="{FF2B5EF4-FFF2-40B4-BE49-F238E27FC236}">
                <a16:creationId xmlns:a16="http://schemas.microsoft.com/office/drawing/2014/main" id="{6C989589-9E23-2D45-D870-54FCF184DDB6}"/>
              </a:ext>
            </a:extLst>
          </p:cNvPr>
          <p:cNvSpPr txBox="1"/>
          <p:nvPr/>
        </p:nvSpPr>
        <p:spPr>
          <a:xfrm>
            <a:off x="9061052" y="437792"/>
            <a:ext cx="300082" cy="369332"/>
          </a:xfrm>
          <a:prstGeom prst="rect">
            <a:avLst/>
          </a:prstGeom>
          <a:noFill/>
        </p:spPr>
        <p:txBody>
          <a:bodyPr wrap="none" rtlCol="0">
            <a:spAutoFit/>
          </a:bodyPr>
          <a:lstStyle/>
          <a:p>
            <a:r>
              <a:rPr lang="en-US" dirty="0"/>
              <a:t>2</a:t>
            </a:r>
            <a:endParaRPr lang="en-CA" dirty="0"/>
          </a:p>
        </p:txBody>
      </p:sp>
      <p:sp>
        <p:nvSpPr>
          <p:cNvPr id="32" name="TextBox 31">
            <a:extLst>
              <a:ext uri="{FF2B5EF4-FFF2-40B4-BE49-F238E27FC236}">
                <a16:creationId xmlns:a16="http://schemas.microsoft.com/office/drawing/2014/main" id="{7638CBE2-D568-90B3-991C-6B32A2C254B8}"/>
              </a:ext>
            </a:extLst>
          </p:cNvPr>
          <p:cNvSpPr txBox="1"/>
          <p:nvPr/>
        </p:nvSpPr>
        <p:spPr>
          <a:xfrm>
            <a:off x="10055880" y="373848"/>
            <a:ext cx="300082" cy="369332"/>
          </a:xfrm>
          <a:prstGeom prst="rect">
            <a:avLst/>
          </a:prstGeom>
          <a:noFill/>
        </p:spPr>
        <p:txBody>
          <a:bodyPr wrap="none" rtlCol="0">
            <a:spAutoFit/>
          </a:bodyPr>
          <a:lstStyle/>
          <a:p>
            <a:r>
              <a:rPr lang="en-US" dirty="0"/>
              <a:t>3</a:t>
            </a:r>
            <a:endParaRPr lang="en-CA" dirty="0"/>
          </a:p>
        </p:txBody>
      </p:sp>
      <p:pic>
        <p:nvPicPr>
          <p:cNvPr id="11" name="Picture 10">
            <a:extLst>
              <a:ext uri="{FF2B5EF4-FFF2-40B4-BE49-F238E27FC236}">
                <a16:creationId xmlns:a16="http://schemas.microsoft.com/office/drawing/2014/main" id="{D1CA65B9-9047-EF0E-C168-AB23B1738985}"/>
              </a:ext>
            </a:extLst>
          </p:cNvPr>
          <p:cNvPicPr>
            <a:picLocks noChangeAspect="1"/>
          </p:cNvPicPr>
          <p:nvPr/>
        </p:nvPicPr>
        <p:blipFill rotWithShape="1">
          <a:blip r:embed="rId5"/>
          <a:srcRect l="1344" t="8193" r="9376" b="1519"/>
          <a:stretch/>
        </p:blipFill>
        <p:spPr>
          <a:xfrm>
            <a:off x="8015" y="3714425"/>
            <a:ext cx="3934534" cy="1581463"/>
          </a:xfrm>
          <a:prstGeom prst="rect">
            <a:avLst/>
          </a:prstGeom>
        </p:spPr>
      </p:pic>
      <p:pic>
        <p:nvPicPr>
          <p:cNvPr id="35" name="Picture 34">
            <a:extLst>
              <a:ext uri="{FF2B5EF4-FFF2-40B4-BE49-F238E27FC236}">
                <a16:creationId xmlns:a16="http://schemas.microsoft.com/office/drawing/2014/main" id="{066DD428-5F9F-4ED3-27D2-F8F8699D6F39}"/>
              </a:ext>
            </a:extLst>
          </p:cNvPr>
          <p:cNvPicPr>
            <a:picLocks noChangeAspect="1"/>
          </p:cNvPicPr>
          <p:nvPr/>
        </p:nvPicPr>
        <p:blipFill rotWithShape="1">
          <a:blip r:embed="rId6"/>
          <a:srcRect l="1067" t="8580" r="9581" b="1764"/>
          <a:stretch/>
        </p:blipFill>
        <p:spPr>
          <a:xfrm>
            <a:off x="3950172" y="3735253"/>
            <a:ext cx="3926909" cy="1528973"/>
          </a:xfrm>
          <a:prstGeom prst="rect">
            <a:avLst/>
          </a:prstGeom>
        </p:spPr>
      </p:pic>
      <p:pic>
        <p:nvPicPr>
          <p:cNvPr id="33" name="Picture 32">
            <a:extLst>
              <a:ext uri="{FF2B5EF4-FFF2-40B4-BE49-F238E27FC236}">
                <a16:creationId xmlns:a16="http://schemas.microsoft.com/office/drawing/2014/main" id="{87DFFE7F-F72D-E752-915B-0584F661447A}"/>
              </a:ext>
            </a:extLst>
          </p:cNvPr>
          <p:cNvPicPr>
            <a:picLocks noChangeAspect="1"/>
          </p:cNvPicPr>
          <p:nvPr/>
        </p:nvPicPr>
        <p:blipFill rotWithShape="1">
          <a:blip r:embed="rId7"/>
          <a:srcRect l="687" t="4816" r="713" b="732"/>
          <a:stretch/>
        </p:blipFill>
        <p:spPr>
          <a:xfrm>
            <a:off x="7916718" y="3692163"/>
            <a:ext cx="4235674" cy="1596835"/>
          </a:xfrm>
          <a:prstGeom prst="rect">
            <a:avLst/>
          </a:prstGeom>
        </p:spPr>
      </p:pic>
      <p:pic>
        <p:nvPicPr>
          <p:cNvPr id="41" name="Picture 40">
            <a:extLst>
              <a:ext uri="{FF2B5EF4-FFF2-40B4-BE49-F238E27FC236}">
                <a16:creationId xmlns:a16="http://schemas.microsoft.com/office/drawing/2014/main" id="{CE6D0CA7-DD14-EACC-2EE5-DFA99B89A46E}"/>
              </a:ext>
            </a:extLst>
          </p:cNvPr>
          <p:cNvPicPr>
            <a:picLocks noChangeAspect="1"/>
          </p:cNvPicPr>
          <p:nvPr/>
        </p:nvPicPr>
        <p:blipFill rotWithShape="1">
          <a:blip r:embed="rId8"/>
          <a:srcRect l="1044" t="10306" r="10314"/>
          <a:stretch/>
        </p:blipFill>
        <p:spPr>
          <a:xfrm>
            <a:off x="3942548" y="5276537"/>
            <a:ext cx="3942158" cy="1581463"/>
          </a:xfrm>
          <a:prstGeom prst="rect">
            <a:avLst/>
          </a:prstGeom>
        </p:spPr>
      </p:pic>
      <p:pic>
        <p:nvPicPr>
          <p:cNvPr id="43" name="Picture 42">
            <a:extLst>
              <a:ext uri="{FF2B5EF4-FFF2-40B4-BE49-F238E27FC236}">
                <a16:creationId xmlns:a16="http://schemas.microsoft.com/office/drawing/2014/main" id="{A10E86C9-317A-B03B-AC4E-0F6585C97680}"/>
              </a:ext>
            </a:extLst>
          </p:cNvPr>
          <p:cNvPicPr>
            <a:picLocks noChangeAspect="1"/>
          </p:cNvPicPr>
          <p:nvPr/>
        </p:nvPicPr>
        <p:blipFill rotWithShape="1">
          <a:blip r:embed="rId9"/>
          <a:srcRect l="312" t="8755" r="2508"/>
          <a:stretch/>
        </p:blipFill>
        <p:spPr>
          <a:xfrm>
            <a:off x="7877081" y="5254170"/>
            <a:ext cx="4302592" cy="1581462"/>
          </a:xfrm>
          <a:prstGeom prst="rect">
            <a:avLst/>
          </a:prstGeom>
        </p:spPr>
      </p:pic>
      <p:pic>
        <p:nvPicPr>
          <p:cNvPr id="45" name="Picture 44">
            <a:extLst>
              <a:ext uri="{FF2B5EF4-FFF2-40B4-BE49-F238E27FC236}">
                <a16:creationId xmlns:a16="http://schemas.microsoft.com/office/drawing/2014/main" id="{DB69EF7C-199A-5326-EEE0-96B8F1E99D35}"/>
              </a:ext>
            </a:extLst>
          </p:cNvPr>
          <p:cNvPicPr>
            <a:picLocks noChangeAspect="1"/>
          </p:cNvPicPr>
          <p:nvPr/>
        </p:nvPicPr>
        <p:blipFill rotWithShape="1">
          <a:blip r:embed="rId10"/>
          <a:srcRect l="1438" t="9773" r="9456"/>
          <a:stretch/>
        </p:blipFill>
        <p:spPr>
          <a:xfrm>
            <a:off x="8014" y="5276537"/>
            <a:ext cx="3942158" cy="1581463"/>
          </a:xfrm>
          <a:prstGeom prst="rect">
            <a:avLst/>
          </a:prstGeom>
        </p:spPr>
      </p:pic>
      <p:sp>
        <p:nvSpPr>
          <p:cNvPr id="46" name="TextBox 45">
            <a:extLst>
              <a:ext uri="{FF2B5EF4-FFF2-40B4-BE49-F238E27FC236}">
                <a16:creationId xmlns:a16="http://schemas.microsoft.com/office/drawing/2014/main" id="{7B2B4340-C7BB-6BF2-78E7-E8392AF84EB4}"/>
              </a:ext>
            </a:extLst>
          </p:cNvPr>
          <p:cNvSpPr txBox="1"/>
          <p:nvPr/>
        </p:nvSpPr>
        <p:spPr>
          <a:xfrm>
            <a:off x="475735" y="4702173"/>
            <a:ext cx="747064" cy="369332"/>
          </a:xfrm>
          <a:prstGeom prst="rect">
            <a:avLst/>
          </a:prstGeom>
          <a:solidFill>
            <a:schemeClr val="bg1"/>
          </a:solidFill>
        </p:spPr>
        <p:txBody>
          <a:bodyPr wrap="none" rtlCol="0">
            <a:spAutoFit/>
          </a:bodyPr>
          <a:lstStyle/>
          <a:p>
            <a:r>
              <a:rPr lang="en-US" dirty="0"/>
              <a:t>Fe K</a:t>
            </a:r>
            <a:r>
              <a:rPr lang="el-GR" dirty="0">
                <a:latin typeface="Calibri" panose="020F0502020204030204" pitchFamily="34" charset="0"/>
                <a:cs typeface="Calibri" panose="020F0502020204030204" pitchFamily="34" charset="0"/>
              </a:rPr>
              <a:t>α</a:t>
            </a:r>
            <a:endParaRPr lang="en-CA" dirty="0"/>
          </a:p>
        </p:txBody>
      </p:sp>
      <p:sp>
        <p:nvSpPr>
          <p:cNvPr id="47" name="TextBox 46">
            <a:extLst>
              <a:ext uri="{FF2B5EF4-FFF2-40B4-BE49-F238E27FC236}">
                <a16:creationId xmlns:a16="http://schemas.microsoft.com/office/drawing/2014/main" id="{48C1BD14-6D5B-FF07-13D4-AC1CA6768F2B}"/>
              </a:ext>
            </a:extLst>
          </p:cNvPr>
          <p:cNvSpPr txBox="1"/>
          <p:nvPr/>
        </p:nvSpPr>
        <p:spPr>
          <a:xfrm>
            <a:off x="444349" y="6283636"/>
            <a:ext cx="809837" cy="369332"/>
          </a:xfrm>
          <a:prstGeom prst="rect">
            <a:avLst/>
          </a:prstGeom>
          <a:solidFill>
            <a:schemeClr val="bg1"/>
          </a:solidFill>
        </p:spPr>
        <p:txBody>
          <a:bodyPr wrap="none" rtlCol="0">
            <a:spAutoFit/>
          </a:bodyPr>
          <a:lstStyle/>
          <a:p>
            <a:r>
              <a:rPr lang="en-US" dirty="0"/>
              <a:t>Cu K</a:t>
            </a:r>
            <a:r>
              <a:rPr lang="el-GR" dirty="0">
                <a:latin typeface="Calibri" panose="020F0502020204030204" pitchFamily="34" charset="0"/>
                <a:cs typeface="Calibri" panose="020F0502020204030204" pitchFamily="34" charset="0"/>
              </a:rPr>
              <a:t>α</a:t>
            </a:r>
            <a:endParaRPr lang="en-CA" dirty="0"/>
          </a:p>
        </p:txBody>
      </p:sp>
    </p:spTree>
    <p:extLst>
      <p:ext uri="{BB962C8B-B14F-4D97-AF65-F5344CB8AC3E}">
        <p14:creationId xmlns:p14="http://schemas.microsoft.com/office/powerpoint/2010/main" val="259102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46" grpId="0" animBg="1"/>
      <p:bldP spid="47" grpId="0" animBg="1"/>
    </p:bld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5987</TotalTime>
  <Words>3762</Words>
  <Application>Microsoft Office PowerPoint</Application>
  <PresentationFormat>Widescreen</PresentationFormat>
  <Paragraphs>198</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Gill Sans MT</vt:lpstr>
      <vt:lpstr>Parcel</vt:lpstr>
      <vt:lpstr>Using synchrotron radiation techniques as a tool in invertebrate paleontology</vt:lpstr>
      <vt:lpstr>Motivation</vt:lpstr>
      <vt:lpstr>The Synchrotron Advantage</vt:lpstr>
      <vt:lpstr>Computed Tomography (CT) Physics Principles</vt:lpstr>
      <vt:lpstr>CT Results</vt:lpstr>
      <vt:lpstr>Infrared Spectroscopy (FTIR) Physical Principles</vt:lpstr>
      <vt:lpstr>FTIR Results</vt:lpstr>
      <vt:lpstr>X-Ray Fluorescence (XRF) Physical Principles</vt:lpstr>
      <vt:lpstr>XRF Results</vt:lpstr>
      <vt:lpstr>Conclusions</vt:lpstr>
      <vt:lpstr>Acknowledgements</vt:lpstr>
      <vt:lpstr>PowerPoint Presentation</vt:lpstr>
      <vt:lpstr>FTIR 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dc:title>
  <dc:creator>Jerit-PC</dc:creator>
  <cp:lastModifiedBy>Jerit Mitchell</cp:lastModifiedBy>
  <cp:revision>4411</cp:revision>
  <dcterms:created xsi:type="dcterms:W3CDTF">2022-05-26T17:24:18Z</dcterms:created>
  <dcterms:modified xsi:type="dcterms:W3CDTF">2022-06-08T13:28:31Z</dcterms:modified>
</cp:coreProperties>
</file>