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6"/>
  </p:notesMasterIdLst>
  <p:sldIdLst>
    <p:sldId id="256" r:id="rId2"/>
    <p:sldId id="278" r:id="rId3"/>
    <p:sldId id="257" r:id="rId4"/>
    <p:sldId id="258" r:id="rId5"/>
    <p:sldId id="259" r:id="rId6"/>
    <p:sldId id="279" r:id="rId7"/>
    <p:sldId id="260" r:id="rId8"/>
    <p:sldId id="280" r:id="rId9"/>
    <p:sldId id="261" r:id="rId10"/>
    <p:sldId id="262" r:id="rId11"/>
    <p:sldId id="263" r:id="rId12"/>
    <p:sldId id="264" r:id="rId13"/>
    <p:sldId id="265" r:id="rId14"/>
    <p:sldId id="281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9144000" cy="5143500" type="screen16x9"/>
  <p:notesSz cx="6858000" cy="9144000"/>
  <p:embeddedFontLst>
    <p:embeddedFont>
      <p:font typeface="Bradley Hand ITC" panose="03070402050302030203" pitchFamily="66" charset="77"/>
      <p:regular r:id="rId27"/>
    </p:embeddedFont>
    <p:embeddedFont>
      <p:font typeface="Cambria Math" panose="02040503050406030204" pitchFamily="18" charset="0"/>
      <p:regular r:id="rId28"/>
    </p:embeddedFont>
    <p:embeddedFont>
      <p:font typeface="Lato" panose="020F0502020204030203" pitchFamily="34" charset="0"/>
      <p:regular r:id="rId29"/>
      <p:bold r:id="rId30"/>
      <p:italic r:id="rId31"/>
      <p:boldItalic r:id="rId32"/>
    </p:embeddedFont>
    <p:embeddedFont>
      <p:font typeface="Raleway" pitchFamily="2" charset="77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BA442A13-5D39-2649-891D-99B67F26C6AF}">
          <p14:sldIdLst>
            <p14:sldId id="256"/>
            <p14:sldId id="278"/>
            <p14:sldId id="257"/>
            <p14:sldId id="258"/>
            <p14:sldId id="259"/>
            <p14:sldId id="279"/>
            <p14:sldId id="260"/>
            <p14:sldId id="280"/>
            <p14:sldId id="261"/>
            <p14:sldId id="262"/>
            <p14:sldId id="263"/>
            <p14:sldId id="264"/>
            <p14:sldId id="265"/>
            <p14:sldId id="281"/>
          </p14:sldIdLst>
        </p14:section>
        <p14:section name="Backup Slides" id="{DE59EC2D-D1C3-2F47-89F6-BCB2ADF140B7}">
          <p14:sldIdLst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9"/>
    <p:restoredTop sz="94719"/>
  </p:normalViewPr>
  <p:slideViewPr>
    <p:cSldViewPr snapToGrid="0">
      <p:cViewPr varScale="1">
        <p:scale>
          <a:sx n="202" d="100"/>
          <a:sy n="202" d="100"/>
        </p:scale>
        <p:origin x="1032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8T00:10:56.66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327fb93134_1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327fb93134_1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3015cb2ed4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3015cb2ed4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3015cb2ed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13015cb2ed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3015cb2ed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3015cb2ed4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3015cb2ed4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13015cb2ed4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1cecdd6ea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1cecdd6ea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312f2c48c8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312f2c48c8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302f36cc8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1302f36cc8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302f36cc82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1302f36cc82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327fb9313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1327fb9313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3015cb2ed4_1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3015cb2ed4_1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302f36cc8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1302f36cc8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3015cb2ed4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3015cb2ed4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3015cb2ed4_1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3015cb2ed4_1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3015cb2ed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3015cb2ed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312f2c48c8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312f2c48c8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327fb9313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327fb93134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327fb93134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327fb93134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31aa3c8cd9_3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31aa3c8cd9_3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amazon.ca/s/ref=dp_byline_sr_book_1?ie=UTF8&amp;field-author=Istv%C3%A1n+Mez%C5%91&amp;text=Istv%C3%A1n+Mez%C5%91&amp;sort=relevancerank&amp;search-alias=books-ca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100" dirty="0"/>
              <a:t>The Lambert W Function and its</a:t>
            </a:r>
            <a:endParaRPr sz="3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100" dirty="0"/>
              <a:t>Applications to Metamaterials</a:t>
            </a:r>
            <a:endParaRPr sz="3100" dirty="0"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729625" y="2639833"/>
            <a:ext cx="7443704" cy="231199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Shreyas Suresh, </a:t>
            </a:r>
            <a:r>
              <a:rPr lang="en" dirty="0" err="1"/>
              <a:t>Jeyasitharam</a:t>
            </a:r>
            <a:r>
              <a:rPr lang="en" dirty="0"/>
              <a:t> J, P.C. Deshmukh (IIT Tirupati, India)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Ken Roberts, </a:t>
            </a:r>
            <a:r>
              <a:rPr lang="en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N. </a:t>
            </a:r>
            <a:r>
              <a:rPr lang="en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Jisrawi</a:t>
            </a:r>
            <a:r>
              <a:rPr lang="en" baseline="30000" dirty="0"/>
              <a:t>*</a:t>
            </a:r>
            <a:r>
              <a:rPr lang="en" dirty="0"/>
              <a:t>, and </a:t>
            </a:r>
            <a:r>
              <a:rPr lang="en" dirty="0" err="1"/>
              <a:t>Sree</a:t>
            </a:r>
            <a:r>
              <a:rPr lang="en" dirty="0"/>
              <a:t> Ram </a:t>
            </a:r>
            <a:r>
              <a:rPr lang="en" dirty="0" err="1"/>
              <a:t>Valluri</a:t>
            </a:r>
            <a:r>
              <a:rPr lang="en" dirty="0"/>
              <a:t> ( University of Western Ontario)                                           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Date of CAP conference: 8/June/2022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CA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CA" dirty="0"/>
          </a:p>
          <a:p>
            <a:pPr marL="0" indent="0"/>
            <a:r>
              <a:rPr lang="en-CA" baseline="30000" dirty="0"/>
              <a:t>*</a:t>
            </a:r>
            <a:r>
              <a:rPr lang="en-CA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Presenter</a:t>
            </a:r>
            <a:r>
              <a:rPr lang="en-CA" dirty="0"/>
              <a:t>.</a:t>
            </a:r>
          </a:p>
          <a:p>
            <a:pPr marL="0" lvl="0" indent="0"/>
            <a:endParaRPr lang="en-CA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795B2FA-98FC-438B-D6FD-5D810DBDC504}"/>
              </a:ext>
            </a:extLst>
          </p:cNvPr>
          <p:cNvCxnSpPr>
            <a:cxnSpLocks/>
          </p:cNvCxnSpPr>
          <p:nvPr/>
        </p:nvCxnSpPr>
        <p:spPr>
          <a:xfrm>
            <a:off x="729450" y="4181942"/>
            <a:ext cx="29994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>
            <a:spLocks noGrp="1"/>
          </p:cNvSpPr>
          <p:nvPr>
            <p:ph type="body" idx="1"/>
          </p:nvPr>
        </p:nvSpPr>
        <p:spPr>
          <a:xfrm>
            <a:off x="118753" y="1295710"/>
            <a:ext cx="4109803" cy="33722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1" indent="0">
              <a:buNone/>
            </a:pPr>
            <a:r>
              <a:rPr lang="en" sz="1400" dirty="0"/>
              <a:t>v</a:t>
            </a:r>
            <a:r>
              <a:rPr lang="en" sz="1400" baseline="-25000" dirty="0"/>
              <a:t>0  </a:t>
            </a:r>
            <a:r>
              <a:rPr lang="en" sz="1400" dirty="0"/>
              <a:t>= </a:t>
            </a:r>
            <a:r>
              <a:rPr lang="en" sz="1400" dirty="0" err="1"/>
              <a:t>k</a:t>
            </a:r>
            <a:r>
              <a:rPr lang="en" sz="1400" baseline="-25000" dirty="0" err="1"/>
              <a:t>y</a:t>
            </a:r>
            <a:r>
              <a:rPr lang="en" sz="1400" dirty="0"/>
              <a:t>(w/2)</a:t>
            </a:r>
            <a:endParaRPr sz="1400" dirty="0"/>
          </a:p>
          <a:p>
            <a:pPr marL="457200" lvl="1" indent="0">
              <a:buNone/>
            </a:pPr>
            <a:r>
              <a:rPr lang="en" sz="1400" dirty="0"/>
              <a:t>v </a:t>
            </a:r>
            <a:r>
              <a:rPr lang="en" sz="1400" baseline="-25000" dirty="0"/>
              <a:t>d </a:t>
            </a:r>
            <a:r>
              <a:rPr lang="en" sz="1400" dirty="0"/>
              <a:t>=  </a:t>
            </a:r>
            <a:r>
              <a:rPr lang="en" sz="1400" dirty="0" err="1"/>
              <a:t>dk</a:t>
            </a:r>
            <a:r>
              <a:rPr lang="en" sz="1400" baseline="-25000" dirty="0" err="1"/>
              <a:t>dy</a:t>
            </a:r>
            <a:endParaRPr sz="1400" dirty="0"/>
          </a:p>
          <a:p>
            <a:pPr marL="457200" lvl="1" indent="0">
              <a:buNone/>
            </a:pPr>
            <a:r>
              <a:rPr lang="en" sz="1400" dirty="0"/>
              <a:t>u   =  β(w/2)</a:t>
            </a:r>
            <a:endParaRPr sz="1400" dirty="0"/>
          </a:p>
          <a:p>
            <a:pPr marL="457200" lvl="1" indent="0">
              <a:buNone/>
            </a:pPr>
            <a:r>
              <a:rPr lang="en" sz="1400" dirty="0"/>
              <a:t>f  = 2d/w</a:t>
            </a:r>
            <a:endParaRPr lang="en" sz="1400" b="1" dirty="0"/>
          </a:p>
          <a:p>
            <a:pPr marL="0" indent="457200">
              <a:buNone/>
            </a:pPr>
            <a:r>
              <a:rPr lang="en" sz="1400" b="1" dirty="0"/>
              <a:t>-v</a:t>
            </a:r>
            <a:r>
              <a:rPr lang="en" sz="1400" b="1" baseline="-25000" dirty="0"/>
              <a:t>0</a:t>
            </a:r>
            <a:r>
              <a:rPr lang="en" sz="1400" b="1" dirty="0"/>
              <a:t>tan(v</a:t>
            </a:r>
            <a:r>
              <a:rPr lang="en" sz="1400" b="1" baseline="-25000" dirty="0"/>
              <a:t>0</a:t>
            </a:r>
            <a:r>
              <a:rPr lang="en" sz="1400" b="1" dirty="0"/>
              <a:t>) = -(</a:t>
            </a:r>
            <a:r>
              <a:rPr lang="en" sz="1400" b="1" dirty="0" err="1"/>
              <a:t>v</a:t>
            </a:r>
            <a:r>
              <a:rPr lang="en" sz="1400" b="1" baseline="-25000" dirty="0" err="1"/>
              <a:t>d</a:t>
            </a:r>
            <a:r>
              <a:rPr lang="en" sz="1400" b="1" dirty="0"/>
              <a:t> /</a:t>
            </a:r>
            <a:r>
              <a:rPr lang="en" sz="1400" b="1" dirty="0" err="1"/>
              <a:t>nf</a:t>
            </a:r>
            <a:r>
              <a:rPr lang="en" sz="1400" b="1" dirty="0"/>
              <a:t>)cot(</a:t>
            </a:r>
            <a:r>
              <a:rPr lang="en" sz="1400" b="1" dirty="0" err="1"/>
              <a:t>v</a:t>
            </a:r>
            <a:r>
              <a:rPr lang="en" sz="1400" b="1" baseline="-25000" dirty="0" err="1"/>
              <a:t>d</a:t>
            </a:r>
            <a:r>
              <a:rPr lang="en" sz="1400" b="1" dirty="0"/>
              <a:t>)                                                                                                     </a:t>
            </a:r>
            <a:endParaRPr sz="1400" b="1" dirty="0"/>
          </a:p>
          <a:p>
            <a:pPr marL="0" indent="457200">
              <a:buNone/>
            </a:pPr>
            <a:r>
              <a:rPr lang="en" sz="1400" b="1" dirty="0"/>
              <a:t>u</a:t>
            </a:r>
            <a:r>
              <a:rPr lang="en" sz="1400" b="1" baseline="30000" dirty="0"/>
              <a:t>2</a:t>
            </a:r>
            <a:r>
              <a:rPr lang="en" sz="1400" b="1" dirty="0"/>
              <a:t> + v</a:t>
            </a:r>
            <a:r>
              <a:rPr lang="en" sz="1400" b="1" baseline="-25000" dirty="0"/>
              <a:t>0</a:t>
            </a:r>
            <a:r>
              <a:rPr lang="en" sz="1400" b="1" baseline="30000" dirty="0"/>
              <a:t>2</a:t>
            </a:r>
            <a:r>
              <a:rPr lang="en" sz="1400" b="1" dirty="0"/>
              <a:t> = R</a:t>
            </a:r>
            <a:r>
              <a:rPr lang="en" sz="1400" b="1" baseline="-25000" dirty="0"/>
              <a:t>0</a:t>
            </a:r>
            <a:r>
              <a:rPr lang="en" sz="1400" b="1" baseline="30000" dirty="0"/>
              <a:t>2</a:t>
            </a:r>
            <a:r>
              <a:rPr lang="en" sz="1400" b="1" dirty="0"/>
              <a:t> 	         where R</a:t>
            </a:r>
            <a:r>
              <a:rPr lang="en" sz="1400" b="1" baseline="-25000" dirty="0"/>
              <a:t>0</a:t>
            </a:r>
            <a:r>
              <a:rPr lang="en" sz="1400" b="1" dirty="0"/>
              <a:t> = k</a:t>
            </a:r>
            <a:r>
              <a:rPr lang="en" sz="1400" b="1" baseline="-25000" dirty="0"/>
              <a:t>0</a:t>
            </a:r>
            <a:r>
              <a:rPr lang="en" sz="1400" b="1" dirty="0"/>
              <a:t>w/2</a:t>
            </a:r>
            <a:endParaRPr sz="1400" b="1" dirty="0"/>
          </a:p>
          <a:p>
            <a:pPr marL="0" indent="457200">
              <a:buNone/>
            </a:pPr>
            <a:r>
              <a:rPr lang="en" sz="1400" b="1" dirty="0"/>
              <a:t>u</a:t>
            </a:r>
            <a:r>
              <a:rPr lang="en" sz="1400" b="1" baseline="30000" dirty="0"/>
              <a:t>2</a:t>
            </a:r>
            <a:r>
              <a:rPr lang="en" sz="1400" b="1" dirty="0"/>
              <a:t> + (</a:t>
            </a:r>
            <a:r>
              <a:rPr lang="en" sz="1400" b="1" dirty="0" err="1"/>
              <a:t>v</a:t>
            </a:r>
            <a:r>
              <a:rPr lang="en" sz="1400" b="1" baseline="-25000" dirty="0" err="1"/>
              <a:t>d</a:t>
            </a:r>
            <a:r>
              <a:rPr lang="en" sz="1400" b="1" dirty="0"/>
              <a:t>/f)</a:t>
            </a:r>
            <a:r>
              <a:rPr lang="en" sz="1400" b="1" baseline="30000" dirty="0"/>
              <a:t>2</a:t>
            </a:r>
            <a:r>
              <a:rPr lang="en" sz="1400" b="1" dirty="0"/>
              <a:t> =  (R</a:t>
            </a:r>
            <a:r>
              <a:rPr lang="en" sz="1400" b="1" baseline="-25000" dirty="0"/>
              <a:t>0</a:t>
            </a:r>
            <a:r>
              <a:rPr lang="en" sz="1400" b="1" dirty="0"/>
              <a:t>/n)</a:t>
            </a:r>
            <a:r>
              <a:rPr lang="en" sz="1400" b="1" baseline="30000" dirty="0"/>
              <a:t>2</a:t>
            </a:r>
            <a:endParaRPr sz="1400" b="1" dirty="0"/>
          </a:p>
          <a:p>
            <a:pPr marL="457200" lvl="1" indent="0">
              <a:lnSpc>
                <a:spcPct val="100000"/>
              </a:lnSpc>
              <a:buNone/>
            </a:pPr>
            <a:endParaRPr lang="en" sz="1400" dirty="0"/>
          </a:p>
          <a:p>
            <a:pPr marL="457200" lvl="1" indent="0">
              <a:lnSpc>
                <a:spcPct val="100000"/>
              </a:lnSpc>
              <a:buNone/>
            </a:pPr>
            <a:r>
              <a:rPr lang="en" sz="1400" dirty="0"/>
              <a:t>LHS = -</a:t>
            </a:r>
            <a:r>
              <a:rPr lang="en" sz="1400" dirty="0" err="1"/>
              <a:t>ve</a:t>
            </a:r>
            <a:r>
              <a:rPr lang="en" sz="1400" dirty="0"/>
              <a:t> of lambert line, corresponding to image of imaginary axis from T-plane (red)</a:t>
            </a:r>
            <a:endParaRPr sz="1400" dirty="0"/>
          </a:p>
          <a:p>
            <a:pPr marL="457200" lvl="1" indent="0">
              <a:lnSpc>
                <a:spcPct val="100000"/>
              </a:lnSpc>
              <a:buNone/>
            </a:pPr>
            <a:endParaRPr sz="1400" dirty="0"/>
          </a:p>
          <a:p>
            <a:pPr marL="457200" lvl="1" indent="0">
              <a:lnSpc>
                <a:spcPct val="100000"/>
              </a:lnSpc>
              <a:buNone/>
            </a:pPr>
            <a:r>
              <a:rPr lang="en" sz="1400" dirty="0"/>
              <a:t>RHS = scaled lambert line, image of positive axis from T-plane (blue)</a:t>
            </a:r>
            <a:endParaRPr sz="1400" dirty="0"/>
          </a:p>
        </p:txBody>
      </p:sp>
      <p:pic>
        <p:nvPicPr>
          <p:cNvPr id="136" name="Google Shape;13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8556" y="1124692"/>
            <a:ext cx="4796691" cy="3543306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9"/>
          <p:cNvSpPr txBox="1">
            <a:spLocks noGrp="1"/>
          </p:cNvSpPr>
          <p:nvPr>
            <p:ph type="title"/>
          </p:nvPr>
        </p:nvSpPr>
        <p:spPr>
          <a:xfrm>
            <a:off x="230686" y="475502"/>
            <a:ext cx="237001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222222"/>
                </a:solidFill>
                <a:highlight>
                  <a:srgbClr val="FFFFFF"/>
                </a:highlight>
              </a:rPr>
              <a:t>TE Odd Modes</a:t>
            </a:r>
            <a:endParaRPr sz="23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Solution for TE odd mode when β &lt; k</a:t>
            </a:r>
            <a:r>
              <a:rPr lang="en" baseline="-25000"/>
              <a:t>o</a:t>
            </a:r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body" idx="1"/>
          </p:nvPr>
        </p:nvSpPr>
        <p:spPr>
          <a:xfrm>
            <a:off x="1" y="1853851"/>
            <a:ext cx="5189516" cy="30272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Solution for TE odd mode when </a:t>
            </a:r>
            <a:r>
              <a:rPr lang="en" sz="16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β &lt; k</a:t>
            </a:r>
            <a:r>
              <a:rPr lang="en" sz="1600" baseline="-250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o</a:t>
            </a:r>
            <a:r>
              <a:rPr lang="en" sz="16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is obtained from</a:t>
            </a:r>
            <a:endParaRPr sz="1600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7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the intersection of modified lambert lines.</a:t>
            </a:r>
            <a:endParaRPr sz="1600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7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Points on ellipse and circle are obtained by drawing </a:t>
            </a:r>
            <a:endParaRPr sz="1600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7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Vertical and horizontal lines from intersection point from which </a:t>
            </a:r>
            <a:r>
              <a:rPr lang="en" sz="1600" i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β</a:t>
            </a:r>
            <a:r>
              <a:rPr lang="en" sz="1600" i="1" baseline="-250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a</a:t>
            </a:r>
            <a:r>
              <a:rPr lang="en" sz="1600" i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en" sz="16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value is calculated.</a:t>
            </a:r>
            <a:endParaRPr sz="1600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dirty="0"/>
              <a:t>-v</a:t>
            </a:r>
            <a:r>
              <a:rPr lang="en" sz="1600" baseline="-25000" dirty="0"/>
              <a:t>0</a:t>
            </a:r>
            <a:r>
              <a:rPr lang="en" sz="1600" dirty="0"/>
              <a:t>tan(v</a:t>
            </a:r>
            <a:r>
              <a:rPr lang="en" sz="1600" baseline="-25000" dirty="0"/>
              <a:t>0</a:t>
            </a:r>
            <a:r>
              <a:rPr lang="en" sz="1600" dirty="0"/>
              <a:t>)= -(</a:t>
            </a:r>
            <a:r>
              <a:rPr lang="en" sz="1600" dirty="0" err="1"/>
              <a:t>v</a:t>
            </a:r>
            <a:r>
              <a:rPr lang="en" sz="1600" baseline="-25000" dirty="0" err="1"/>
              <a:t>d</a:t>
            </a:r>
            <a:r>
              <a:rPr lang="en" sz="1600" dirty="0"/>
              <a:t> /</a:t>
            </a:r>
            <a:r>
              <a:rPr lang="en" sz="1600" dirty="0" err="1"/>
              <a:t>nf</a:t>
            </a:r>
            <a:r>
              <a:rPr lang="en" sz="1600" dirty="0"/>
              <a:t>)cot(</a:t>
            </a:r>
            <a:r>
              <a:rPr lang="en" sz="1600" dirty="0" err="1"/>
              <a:t>v</a:t>
            </a:r>
            <a:r>
              <a:rPr lang="en" sz="1600" baseline="-25000" dirty="0" err="1"/>
              <a:t>d</a:t>
            </a:r>
            <a:r>
              <a:rPr lang="en" sz="1600" dirty="0"/>
              <a:t>)                                                                                                     </a:t>
            </a:r>
            <a:endParaRPr sz="16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u</a:t>
            </a:r>
            <a:r>
              <a:rPr lang="en" sz="1600" baseline="30000" dirty="0"/>
              <a:t>2</a:t>
            </a:r>
            <a:r>
              <a:rPr lang="en" sz="1600" dirty="0"/>
              <a:t> + v</a:t>
            </a:r>
            <a:r>
              <a:rPr lang="en" sz="1600" baseline="-25000" dirty="0"/>
              <a:t>0</a:t>
            </a:r>
            <a:r>
              <a:rPr lang="en" sz="1600" baseline="30000" dirty="0"/>
              <a:t>2</a:t>
            </a:r>
            <a:r>
              <a:rPr lang="en" sz="1600" dirty="0"/>
              <a:t> = R</a:t>
            </a:r>
            <a:r>
              <a:rPr lang="en" sz="1600" baseline="-25000" dirty="0"/>
              <a:t>0</a:t>
            </a:r>
            <a:r>
              <a:rPr lang="en" sz="1600" baseline="30000" dirty="0"/>
              <a:t>2</a:t>
            </a:r>
            <a:r>
              <a:rPr lang="en" sz="1600" dirty="0"/>
              <a:t> where R</a:t>
            </a:r>
            <a:r>
              <a:rPr lang="en" sz="1600" baseline="-25000" dirty="0"/>
              <a:t>0</a:t>
            </a:r>
            <a:r>
              <a:rPr lang="en" sz="1600" dirty="0"/>
              <a:t> = k</a:t>
            </a:r>
            <a:r>
              <a:rPr lang="en" sz="1600" baseline="-25000" dirty="0"/>
              <a:t>0</a:t>
            </a:r>
            <a:r>
              <a:rPr lang="en" sz="1600" dirty="0"/>
              <a:t>w/2</a:t>
            </a:r>
            <a:endParaRPr sz="16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u</a:t>
            </a:r>
            <a:r>
              <a:rPr lang="en" sz="1600" baseline="30000" dirty="0"/>
              <a:t>2</a:t>
            </a:r>
            <a:r>
              <a:rPr lang="en" sz="1600" dirty="0"/>
              <a:t> + (</a:t>
            </a:r>
            <a:r>
              <a:rPr lang="en" sz="1600" dirty="0" err="1"/>
              <a:t>v</a:t>
            </a:r>
            <a:r>
              <a:rPr lang="en" sz="1600" baseline="-25000" dirty="0" err="1"/>
              <a:t>d</a:t>
            </a:r>
            <a:r>
              <a:rPr lang="en" sz="1600" dirty="0"/>
              <a:t>/f)</a:t>
            </a:r>
            <a:r>
              <a:rPr lang="en" sz="1600" baseline="30000" dirty="0"/>
              <a:t>2</a:t>
            </a:r>
            <a:r>
              <a:rPr lang="en" sz="1600" dirty="0"/>
              <a:t> =  (R</a:t>
            </a:r>
            <a:r>
              <a:rPr lang="en" sz="1600" baseline="-25000" dirty="0"/>
              <a:t>0</a:t>
            </a:r>
            <a:r>
              <a:rPr lang="en" sz="1600" dirty="0"/>
              <a:t>n)</a:t>
            </a:r>
            <a:r>
              <a:rPr lang="en" sz="1600" baseline="30000" dirty="0"/>
              <a:t>2 </a:t>
            </a:r>
            <a:endParaRPr sz="1600" dirty="0"/>
          </a:p>
        </p:txBody>
      </p:sp>
      <p:pic>
        <p:nvPicPr>
          <p:cNvPr id="144" name="Google Shape;14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9874" y="1948481"/>
            <a:ext cx="3844125" cy="293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150" name="Google Shape;150;p21"/>
          <p:cNvSpPr txBox="1">
            <a:spLocks noGrp="1"/>
          </p:cNvSpPr>
          <p:nvPr>
            <p:ph type="body" idx="1"/>
          </p:nvPr>
        </p:nvSpPr>
        <p:spPr>
          <a:xfrm>
            <a:off x="729450" y="1946200"/>
            <a:ext cx="7688700" cy="250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The Xu, </a:t>
            </a:r>
            <a:r>
              <a:rPr lang="en" i="1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et al </a:t>
            </a:r>
            <a:r>
              <a:rPr lang="en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analysis of GIM waveguide may be a useful viewpoint for waveguides with non-constant refractive indexes.</a:t>
            </a:r>
            <a:endParaRPr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For each x-value along waveguide's gradient of refractive index, we can look at the standard modes, such as odd TE modes.</a:t>
            </a:r>
            <a:endParaRPr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Scaled Lambert lines provide a way to interpret the analytical situation visually.</a:t>
            </a:r>
            <a:endParaRPr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In three dimensions, with refractive index as a third dimension, we can look at lines which represent solutions, as intersections of sheets of scaled Lambert lines with sheets (cylinders and squashed cones) arising from the circular constraints.</a:t>
            </a:r>
            <a:endParaRPr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Perhaps this interpretation will help us understand and work with GIM waveguides in various applications.</a:t>
            </a:r>
            <a:endParaRPr sz="15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87A50A-9079-72F1-39B5-ED308A7D8584}"/>
              </a:ext>
            </a:extLst>
          </p:cNvPr>
          <p:cNvSpPr txBox="1"/>
          <p:nvPr/>
        </p:nvSpPr>
        <p:spPr>
          <a:xfrm>
            <a:off x="1008993" y="4351283"/>
            <a:ext cx="5088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There is the analogy of conservation of mechanical energy? </a:t>
            </a:r>
          </a:p>
          <a:p>
            <a:r>
              <a:rPr lang="en-US" dirty="0"/>
              <a:t>Note relationship to U-turn.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2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56" name="Google Shape;156;p22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2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Roberts, K., &amp; </a:t>
            </a:r>
            <a:r>
              <a:rPr lang="en" sz="1200" dirty="0" err="1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Valluri</a:t>
            </a:r>
            <a:r>
              <a:rPr lang="en" sz="12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S. R. (2017). Tutorial: The quantum finite square well and the Lambert W function. </a:t>
            </a:r>
            <a:r>
              <a:rPr lang="en" sz="1200" i="1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Canadian Journal of Physics</a:t>
            </a:r>
            <a:r>
              <a:rPr lang="en" sz="12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" sz="1200" i="1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95</a:t>
            </a:r>
            <a:r>
              <a:rPr lang="en" sz="12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(2), 105-110.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200" dirty="0" err="1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Bharatbhai</a:t>
            </a:r>
            <a:r>
              <a:rPr lang="en" sz="12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N. H., Deshmukh, P. C., Scott, R. B., Roberts, K., &amp; </a:t>
            </a:r>
            <a:r>
              <a:rPr lang="en" sz="1200" dirty="0" err="1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Valluri</a:t>
            </a:r>
            <a:r>
              <a:rPr lang="en" sz="12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S. R. (2020). Lambert W function methods in double square well and waveguide problems. </a:t>
            </a:r>
            <a:r>
              <a:rPr lang="en" sz="1200" i="1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Journal of Physics Communications</a:t>
            </a:r>
            <a:r>
              <a:rPr lang="en" sz="12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" sz="1200" i="1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4</a:t>
            </a:r>
            <a:r>
              <a:rPr lang="en" sz="12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(6), 065001.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2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Xu, Y., Gu, C., Hou, B., Lai, Y., Li, J., &amp; Chen, H. (2013). Broadband asymmetric waveguiding of light without polarization limitations. </a:t>
            </a:r>
            <a:r>
              <a:rPr lang="en" sz="1200" i="1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Nature Communications</a:t>
            </a:r>
            <a:r>
              <a:rPr lang="en" sz="12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" sz="1200" i="1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4</a:t>
            </a:r>
            <a:r>
              <a:rPr lang="en" sz="12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(1), 1-8.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2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Xu, Y., &amp; Chen, H. (2011). Total reflection and transmission by epsilon-near-zero metamaterials with defects. </a:t>
            </a:r>
            <a:r>
              <a:rPr lang="en" sz="1200" i="1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Applied Physics Letters</a:t>
            </a:r>
            <a:r>
              <a:rPr lang="en" sz="12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" sz="1200" i="1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98</a:t>
            </a:r>
            <a:r>
              <a:rPr lang="en" sz="12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(11), 113501.</a:t>
            </a:r>
            <a:endParaRPr sz="15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5CBE4-4CCC-35C6-ADCD-EFC14C4D9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9C11F4-BE7F-1614-F9E8-7727D4C080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Look at TM modes, etc.</a:t>
            </a:r>
          </a:p>
          <a:p>
            <a:r>
              <a:rPr lang="en-US" dirty="0"/>
              <a:t>Revisit </a:t>
            </a:r>
            <a:r>
              <a:rPr lang="en-US" dirty="0" err="1"/>
              <a:t>Harsh’s</a:t>
            </a:r>
            <a:r>
              <a:rPr lang="en-US" dirty="0"/>
              <a:t> paper and redo the analysis</a:t>
            </a:r>
          </a:p>
          <a:p>
            <a:r>
              <a:rPr lang="en-US" dirty="0"/>
              <a:t>Transforming to the z-plane: What is in there?</a:t>
            </a:r>
          </a:p>
          <a:p>
            <a:r>
              <a:rPr lang="en-US" dirty="0"/>
              <a:t>Ask for suggestions!</a:t>
            </a:r>
          </a:p>
        </p:txBody>
      </p:sp>
    </p:spTree>
    <p:extLst>
      <p:ext uri="{BB962C8B-B14F-4D97-AF65-F5344CB8AC3E}">
        <p14:creationId xmlns:p14="http://schemas.microsoft.com/office/powerpoint/2010/main" val="2488393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the Double Potential Well, we obtain a more complicated expression. The Lambert-W function provides a simplified approach in generating the required smooth mapping.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Double Potential Well</a:t>
            </a:r>
            <a:endParaRPr/>
          </a:p>
        </p:txBody>
      </p:sp>
      <p:pic>
        <p:nvPicPr>
          <p:cNvPr id="163" name="Google Shape;16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5925" y="3144950"/>
            <a:ext cx="5953125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94875" y="3449750"/>
            <a:ext cx="2646125" cy="357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43077" y="4419900"/>
            <a:ext cx="2349729" cy="3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02050" y="3782425"/>
            <a:ext cx="3831772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97588" y="4115099"/>
            <a:ext cx="2240701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200798" y="1160050"/>
            <a:ext cx="3057760" cy="75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933463" y="2758700"/>
            <a:ext cx="7258050" cy="188595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3"/>
          <p:cNvSpPr txBox="1"/>
          <p:nvPr/>
        </p:nvSpPr>
        <p:spPr>
          <a:xfrm>
            <a:off x="282600" y="4674225"/>
            <a:ext cx="7437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References:  </a:t>
            </a: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Bharatbhai, et al (2020).</a:t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7046" y="1837249"/>
            <a:ext cx="3430554" cy="27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1850" y="1853850"/>
            <a:ext cx="3392970" cy="27669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Double Potential Well</a:t>
            </a:r>
            <a:endParaRPr/>
          </a:p>
        </p:txBody>
      </p:sp>
      <p:sp>
        <p:nvSpPr>
          <p:cNvPr id="178" name="Google Shape;178;p24"/>
          <p:cNvSpPr txBox="1"/>
          <p:nvPr/>
        </p:nvSpPr>
        <p:spPr>
          <a:xfrm>
            <a:off x="282600" y="4674225"/>
            <a:ext cx="7437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References:  </a:t>
            </a: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Bharatbhai, et al (2020).</a:t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Index Waveguide</a:t>
            </a:r>
            <a:endParaRPr/>
          </a:p>
        </p:txBody>
      </p:sp>
      <p:sp>
        <p:nvSpPr>
          <p:cNvPr id="184" name="Google Shape;184;p25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Solutions obtained for the step index waveguide model, upon solving the maxwell’s equations with the appropriate boundary conditions gives a geometric analytic visualization similar to that of the 1-D FSW model.</a:t>
            </a:r>
            <a:endParaRPr/>
          </a:p>
        </p:txBody>
      </p:sp>
      <p:pic>
        <p:nvPicPr>
          <p:cNvPr id="185" name="Google Shape;18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84925" y="2736900"/>
            <a:ext cx="3941899" cy="1966325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5"/>
          <p:cNvSpPr txBox="1"/>
          <p:nvPr/>
        </p:nvSpPr>
        <p:spPr>
          <a:xfrm>
            <a:off x="282600" y="4674225"/>
            <a:ext cx="7437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References:  </a:t>
            </a: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Bharatbhai, et al (2020).</a:t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Index Waveguide</a:t>
            </a:r>
            <a:endParaRPr/>
          </a:p>
        </p:txBody>
      </p:sp>
      <p:pic>
        <p:nvPicPr>
          <p:cNvPr id="192" name="Google Shape;19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075" y="1919800"/>
            <a:ext cx="4161733" cy="2984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71658" y="1853850"/>
            <a:ext cx="3244402" cy="298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Xu et al arrived in TE and TM modes eqn</a:t>
            </a:r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body" idx="1"/>
          </p:nvPr>
        </p:nvSpPr>
        <p:spPr>
          <a:xfrm>
            <a:off x="1512800" y="3483300"/>
            <a:ext cx="5803200" cy="166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     The solutions to the equations above are  difficult to obtain analytically, However the solutions are easy to obtain when we consider a fixed position    (x = x’ ) replacing the GIMs with homogeneous materials, allowing us to treat </a:t>
            </a:r>
            <a:r>
              <a:rPr lang="en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ε </a:t>
            </a:r>
            <a:r>
              <a:rPr lang="en"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and  μ as constants.</a:t>
            </a:r>
            <a:endParaRPr sz="1600">
              <a:highlight>
                <a:schemeClr val="lt1"/>
              </a:highlight>
            </a:endParaRPr>
          </a:p>
        </p:txBody>
      </p:sp>
      <p:pic>
        <p:nvPicPr>
          <p:cNvPr id="200" name="Google Shape;20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4925" y="1908725"/>
            <a:ext cx="2258375" cy="132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C9FEFCB-E3D9-FC4F-2AB4-25D3549B4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800" y="662804"/>
            <a:ext cx="7688400" cy="535200"/>
          </a:xfrm>
        </p:spPr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B74C74-31FE-F62F-B65E-CB98580965E1}"/>
              </a:ext>
            </a:extLst>
          </p:cNvPr>
          <p:cNvSpPr txBox="1"/>
          <p:nvPr/>
        </p:nvSpPr>
        <p:spPr>
          <a:xfrm>
            <a:off x="801432" y="1417588"/>
            <a:ext cx="761476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2400" b="1" i="0" dirty="0">
                <a:solidFill>
                  <a:srgbClr val="7F00D4"/>
                </a:solidFill>
                <a:effectLst/>
                <a:latin typeface="Bradley Hand ITC" panose="03070402050302030203" pitchFamily="66" charset="77"/>
              </a:rPr>
              <a:t>1) what are Gradient Index Metamaterials (GIM)?</a:t>
            </a:r>
            <a:endParaRPr lang="en-CA" sz="2400" dirty="0">
              <a:solidFill>
                <a:srgbClr val="7F00D4"/>
              </a:solidFill>
              <a:effectLst/>
              <a:latin typeface="Bradley Hand ITC" panose="03070402050302030203" pitchFamily="66" charset="77"/>
            </a:endParaRPr>
          </a:p>
          <a:p>
            <a:r>
              <a:rPr lang="en-CA" sz="2400" b="1" i="0" dirty="0">
                <a:solidFill>
                  <a:srgbClr val="7F00D4"/>
                </a:solidFill>
                <a:effectLst/>
                <a:latin typeface="Bradley Hand ITC" panose="03070402050302030203" pitchFamily="66" charset="77"/>
              </a:rPr>
              <a:t>2) Applications of the Lambert W (LW) Function.</a:t>
            </a:r>
            <a:endParaRPr lang="en-CA" sz="2400" dirty="0">
              <a:solidFill>
                <a:srgbClr val="7F00D4"/>
              </a:solidFill>
              <a:effectLst/>
              <a:latin typeface="Bradley Hand ITC" panose="03070402050302030203" pitchFamily="66" charset="77"/>
            </a:endParaRPr>
          </a:p>
          <a:p>
            <a:r>
              <a:rPr lang="en-CA" sz="2400" b="1" i="0" dirty="0">
                <a:solidFill>
                  <a:srgbClr val="7F00D4"/>
                </a:solidFill>
                <a:effectLst/>
                <a:latin typeface="Bradley Hand ITC" panose="03070402050302030203" pitchFamily="66" charset="77"/>
              </a:rPr>
              <a:t>3) The two plane method (2PM): </a:t>
            </a:r>
            <a:r>
              <a:rPr lang="en-CA" sz="2400" b="1" dirty="0">
                <a:solidFill>
                  <a:srgbClr val="7F00D4"/>
                </a:solidFill>
                <a:latin typeface="Bradley Hand ITC" panose="03070402050302030203" pitchFamily="66" charset="77"/>
              </a:rPr>
              <a:t>E</a:t>
            </a:r>
            <a:r>
              <a:rPr lang="en-CA" sz="2400" b="1" i="0" dirty="0">
                <a:solidFill>
                  <a:srgbClr val="7F00D4"/>
                </a:solidFill>
                <a:effectLst/>
                <a:latin typeface="Bradley Hand ITC" panose="03070402050302030203" pitchFamily="66" charset="77"/>
              </a:rPr>
              <a:t>xamples </a:t>
            </a:r>
            <a:r>
              <a:rPr lang="en-CA" sz="2400" b="1" i="0" dirty="0">
                <a:solidFill>
                  <a:srgbClr val="7F00D4"/>
                </a:solidFill>
                <a:effectLst/>
                <a:latin typeface="Bradley Hand ITC" panose="03070402050302030203" pitchFamily="66" charset="77"/>
                <a:ea typeface="PingFangSC-Semibold" panose="020B0400000000000000" pitchFamily="34" charset="-122"/>
              </a:rPr>
              <a:t>→</a:t>
            </a:r>
            <a:r>
              <a:rPr lang="en-CA" sz="2400" b="1" i="0" dirty="0">
                <a:solidFill>
                  <a:srgbClr val="7F00D4"/>
                </a:solidFill>
                <a:effectLst/>
                <a:latin typeface="Bradley Hand ITC" panose="03070402050302030203" pitchFamily="66" charset="77"/>
              </a:rPr>
              <a:t> LW.</a:t>
            </a:r>
            <a:endParaRPr lang="en-CA" sz="2400" dirty="0">
              <a:solidFill>
                <a:srgbClr val="7F00D4"/>
              </a:solidFill>
              <a:effectLst/>
              <a:latin typeface="Bradley Hand ITC" panose="03070402050302030203" pitchFamily="66" charset="77"/>
            </a:endParaRPr>
          </a:p>
          <a:p>
            <a:r>
              <a:rPr lang="en-CA" sz="2400" b="1" i="0" dirty="0">
                <a:solidFill>
                  <a:srgbClr val="7F00D4"/>
                </a:solidFill>
                <a:effectLst/>
                <a:latin typeface="Bradley Hand ITC" panose="03070402050302030203" pitchFamily="66" charset="77"/>
              </a:rPr>
              <a:t>4) Xu(1) waveguide with GIM.</a:t>
            </a:r>
            <a:endParaRPr lang="en-CA" sz="2400" dirty="0">
              <a:solidFill>
                <a:srgbClr val="7F00D4"/>
              </a:solidFill>
              <a:effectLst/>
              <a:latin typeface="Bradley Hand ITC" panose="03070402050302030203" pitchFamily="66" charset="77"/>
            </a:endParaRPr>
          </a:p>
          <a:p>
            <a:r>
              <a:rPr lang="en-CA" sz="2400" b="1" i="0" dirty="0">
                <a:solidFill>
                  <a:srgbClr val="7F00D4"/>
                </a:solidFill>
                <a:effectLst/>
                <a:latin typeface="Bradley Hand ITC" panose="03070402050302030203" pitchFamily="66" charset="77"/>
              </a:rPr>
              <a:t>g) Application of 2PM to GIM </a:t>
            </a:r>
            <a:r>
              <a:rPr lang="en-CA" sz="2400" b="1" i="0" dirty="0">
                <a:solidFill>
                  <a:srgbClr val="7F00D4"/>
                </a:solidFill>
                <a:effectLst/>
                <a:latin typeface="Bradley Hand ITC" panose="03070402050302030203" pitchFamily="66" charset="77"/>
                <a:ea typeface="HiraMinProN-W6" panose="02020300000000000000" pitchFamily="18" charset="-128"/>
              </a:rPr>
              <a:t>⇒</a:t>
            </a:r>
            <a:r>
              <a:rPr lang="en-CA" sz="2400" b="1" i="0" dirty="0">
                <a:solidFill>
                  <a:srgbClr val="7F00D4"/>
                </a:solidFill>
                <a:effectLst/>
                <a:latin typeface="Bradley Hand ITC" panose="03070402050302030203" pitchFamily="66" charset="77"/>
              </a:rPr>
              <a:t> LW solutions</a:t>
            </a:r>
            <a:endParaRPr lang="en-CA" sz="2400" dirty="0">
              <a:solidFill>
                <a:srgbClr val="7F00D4"/>
              </a:solidFill>
              <a:effectLst/>
              <a:latin typeface="Bradley Hand ITC" panose="03070402050302030203" pitchFamily="66" charset="77"/>
            </a:endParaRPr>
          </a:p>
          <a:p>
            <a:r>
              <a:rPr lang="en-CA" sz="2400" b="1" i="0" dirty="0">
                <a:solidFill>
                  <a:srgbClr val="7F00D4"/>
                </a:solidFill>
                <a:effectLst/>
                <a:latin typeface="Bradley Hand ITC" panose="03070402050302030203" pitchFamily="66" charset="77"/>
              </a:rPr>
              <a:t>6) Future work!</a:t>
            </a:r>
            <a:endParaRPr lang="en-CA" sz="2400" dirty="0">
              <a:solidFill>
                <a:srgbClr val="7F00D4"/>
              </a:solidFill>
              <a:effectLst/>
              <a:latin typeface="Bradley Hand ITC" panose="03070402050302030203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78820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Xu etal arrived in TE and TM modes eqn</a:t>
            </a:r>
            <a:endParaRPr/>
          </a:p>
        </p:txBody>
      </p:sp>
      <p:sp>
        <p:nvSpPr>
          <p:cNvPr id="206" name="Google Shape;206;p28"/>
          <p:cNvSpPr txBox="1">
            <a:spLocks noGrp="1"/>
          </p:cNvSpPr>
          <p:nvPr>
            <p:ph type="body" idx="1"/>
          </p:nvPr>
        </p:nvSpPr>
        <p:spPr>
          <a:xfrm>
            <a:off x="729450" y="2132925"/>
            <a:ext cx="7688700" cy="288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Taking propagation along x-axis and solving the equations for TE modes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Region 0,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Region 1,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Region 2,</a:t>
            </a:r>
            <a:endParaRPr/>
          </a:p>
        </p:txBody>
      </p:sp>
      <p:pic>
        <p:nvPicPr>
          <p:cNvPr id="207" name="Google Shape;20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6000" y="2731600"/>
            <a:ext cx="3456675" cy="61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6000" y="3493375"/>
            <a:ext cx="3582125" cy="61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35437" y="4255150"/>
            <a:ext cx="3463250" cy="61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9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TE: odd and even modes</a:t>
            </a:r>
            <a:endParaRPr/>
          </a:p>
        </p:txBody>
      </p:sp>
      <p:sp>
        <p:nvSpPr>
          <p:cNvPr id="215" name="Google Shape;215;p29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β =  x-component of wave vector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k</a:t>
            </a:r>
            <a:r>
              <a:rPr lang="en" baseline="-25000"/>
              <a:t>y</a:t>
            </a:r>
            <a:r>
              <a:rPr lang="en"/>
              <a:t>= y-component of wave vector in region 0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k</a:t>
            </a:r>
            <a:r>
              <a:rPr lang="en" baseline="-25000"/>
              <a:t>dy</a:t>
            </a:r>
            <a:r>
              <a:rPr lang="en"/>
              <a:t>= y-component of wave vector in region 1/2</a:t>
            </a:r>
            <a:endParaRPr/>
          </a:p>
        </p:txBody>
      </p:sp>
      <p:pic>
        <p:nvPicPr>
          <p:cNvPr id="216" name="Google Shape;216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79625" y="2132349"/>
            <a:ext cx="4768274" cy="262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β =  x-component of wave vector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k</a:t>
            </a:r>
            <a:r>
              <a:rPr lang="en" baseline="-25000"/>
              <a:t>y</a:t>
            </a:r>
            <a:r>
              <a:rPr lang="en"/>
              <a:t>= y-component of wave vector in region 0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k</a:t>
            </a:r>
            <a:r>
              <a:rPr lang="en" baseline="-25000"/>
              <a:t>dy</a:t>
            </a:r>
            <a:r>
              <a:rPr lang="en"/>
              <a:t>= y-component of wave vector in region 1/2</a:t>
            </a:r>
            <a:endParaRPr/>
          </a:p>
        </p:txBody>
      </p:sp>
      <p:sp>
        <p:nvSpPr>
          <p:cNvPr id="222" name="Google Shape;222;p3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TM: odd and even modes</a:t>
            </a:r>
            <a:endParaRPr/>
          </a:p>
        </p:txBody>
      </p:sp>
      <p:pic>
        <p:nvPicPr>
          <p:cNvPr id="223" name="Google Shape;22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69700" y="2164400"/>
            <a:ext cx="4774999" cy="252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1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229" name="Google Shape;229;p31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Plots of the S16 equations,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u</a:t>
            </a:r>
            <a:r>
              <a:rPr lang="en" baseline="30000"/>
              <a:t>2</a:t>
            </a:r>
            <a:r>
              <a:rPr lang="en"/>
              <a:t> + v</a:t>
            </a:r>
            <a:r>
              <a:rPr lang="en" baseline="-25000"/>
              <a:t>0</a:t>
            </a:r>
            <a:r>
              <a:rPr lang="en" baseline="30000"/>
              <a:t>2</a:t>
            </a:r>
            <a:r>
              <a:rPr lang="en"/>
              <a:t> = R</a:t>
            </a:r>
            <a:r>
              <a:rPr lang="en" baseline="-25000"/>
              <a:t>0</a:t>
            </a:r>
            <a:r>
              <a:rPr lang="en" baseline="30000"/>
              <a:t>2</a:t>
            </a:r>
            <a:r>
              <a:rPr lang="en"/>
              <a:t> where R</a:t>
            </a:r>
            <a:r>
              <a:rPr lang="en" baseline="-25000"/>
              <a:t>0</a:t>
            </a:r>
            <a:r>
              <a:rPr lang="en"/>
              <a:t> = k</a:t>
            </a:r>
            <a:r>
              <a:rPr lang="en" baseline="-25000"/>
              <a:t>0</a:t>
            </a:r>
            <a:r>
              <a:rPr lang="en"/>
              <a:t>w/2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u</a:t>
            </a:r>
            <a:r>
              <a:rPr lang="en" baseline="30000"/>
              <a:t>2</a:t>
            </a:r>
            <a:r>
              <a:rPr lang="en"/>
              <a:t> + (v</a:t>
            </a:r>
            <a:r>
              <a:rPr lang="en" baseline="-25000"/>
              <a:t>d</a:t>
            </a:r>
            <a:r>
              <a:rPr lang="en"/>
              <a:t>/f)</a:t>
            </a:r>
            <a:r>
              <a:rPr lang="en" baseline="30000"/>
              <a:t>2</a:t>
            </a:r>
            <a:r>
              <a:rPr lang="en"/>
              <a:t> =  (R</a:t>
            </a:r>
            <a:r>
              <a:rPr lang="en" baseline="-25000"/>
              <a:t>0</a:t>
            </a:r>
            <a:r>
              <a:rPr lang="en"/>
              <a:t>/n)</a:t>
            </a:r>
            <a:r>
              <a:rPr lang="en" baseline="30000"/>
              <a:t>2</a:t>
            </a:r>
            <a:endParaRPr baseline="30000"/>
          </a:p>
        </p:txBody>
      </p:sp>
      <p:pic>
        <p:nvPicPr>
          <p:cNvPr id="230" name="Google Shape;23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8100" y="2078875"/>
            <a:ext cx="3183325" cy="255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2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Lambert Lines</a:t>
            </a:r>
            <a:endParaRPr/>
          </a:p>
        </p:txBody>
      </p:sp>
      <p:sp>
        <p:nvSpPr>
          <p:cNvPr id="236" name="Google Shape;236;p32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t = se</a:t>
            </a:r>
            <a:r>
              <a:rPr lang="en" baseline="30000"/>
              <a:t>s</a:t>
            </a:r>
            <a:r>
              <a:rPr lang="en"/>
              <a:t>,  where s = u + iv, plot below shows the inverse map of t = f(s), the lambert lines</a:t>
            </a:r>
            <a:endParaRPr/>
          </a:p>
        </p:txBody>
      </p:sp>
      <p:pic>
        <p:nvPicPr>
          <p:cNvPr id="237" name="Google Shape;23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57501" y="2471875"/>
            <a:ext cx="3390925" cy="233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xfrm>
            <a:off x="325689" y="561034"/>
            <a:ext cx="3747547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The Lambert W Function</a:t>
            </a:r>
            <a:endParaRPr dirty="0"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325689" y="1351395"/>
            <a:ext cx="6253241" cy="7386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If y = </a:t>
            </a:r>
            <a:r>
              <a:rPr lang="en" dirty="0" err="1"/>
              <a:t>xe</a:t>
            </a:r>
            <a:r>
              <a:rPr lang="en" baseline="30000" dirty="0" err="1"/>
              <a:t>x</a:t>
            </a:r>
            <a:r>
              <a:rPr lang="en" dirty="0"/>
              <a:t>,  The Lambert W function is defined as the inverse of function y(x) and termed as W(x). i.e. W(x)</a:t>
            </a:r>
            <a:r>
              <a:rPr lang="en" dirty="0" err="1"/>
              <a:t>e</a:t>
            </a:r>
            <a:r>
              <a:rPr lang="en" baseline="30000" dirty="0" err="1"/>
              <a:t>W</a:t>
            </a:r>
            <a:r>
              <a:rPr lang="en" baseline="30000" dirty="0"/>
              <a:t>(x)</a:t>
            </a:r>
            <a:r>
              <a:rPr lang="en" dirty="0"/>
              <a:t> = x, where W(x) is the Lambert W function.</a:t>
            </a:r>
            <a:endParaRPr lang="en-CA" b="1" dirty="0"/>
          </a:p>
        </p:txBody>
      </p:sp>
      <p:pic>
        <p:nvPicPr>
          <p:cNvPr id="94" name="Google Shape;94;p14"/>
          <p:cNvPicPr preferRelativeResize="0"/>
          <p:nvPr/>
        </p:nvPicPr>
        <p:blipFill rotWithShape="1">
          <a:blip r:embed="rId3">
            <a:alphaModFix/>
          </a:blip>
          <a:srcRect t="6507"/>
          <a:stretch/>
        </p:blipFill>
        <p:spPr>
          <a:xfrm>
            <a:off x="217038" y="3493389"/>
            <a:ext cx="1635514" cy="1257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4"/>
          <p:cNvPicPr preferRelativeResize="0"/>
          <p:nvPr/>
        </p:nvPicPr>
        <p:blipFill rotWithShape="1">
          <a:blip r:embed="rId4">
            <a:alphaModFix/>
          </a:blip>
          <a:srcRect t="7458"/>
          <a:stretch/>
        </p:blipFill>
        <p:spPr>
          <a:xfrm>
            <a:off x="303581" y="2208809"/>
            <a:ext cx="1548972" cy="1085183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4"/>
          <p:cNvSpPr txBox="1"/>
          <p:nvPr/>
        </p:nvSpPr>
        <p:spPr>
          <a:xfrm>
            <a:off x="133220" y="4697323"/>
            <a:ext cx="5195416" cy="692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" sz="1000" dirty="0">
                <a:solidFill>
                  <a:srgbClr val="222222"/>
                </a:solidFill>
                <a:highlight>
                  <a:schemeClr val="lt1"/>
                </a:highlight>
                <a:latin typeface="+mn-lt"/>
                <a:ea typeface="Lato"/>
                <a:cs typeface="Lato"/>
                <a:sym typeface="Lato"/>
              </a:rPr>
              <a:t>References: NIST Handbook, (2010, section 4.13)  and </a:t>
            </a:r>
            <a:r>
              <a:rPr lang="en-CA" sz="1000" dirty="0">
                <a:highlight>
                  <a:schemeClr val="lt1"/>
                </a:highlight>
                <a:latin typeface="+mn-lt"/>
              </a:rPr>
              <a:t>R.M. </a:t>
            </a:r>
            <a:r>
              <a:rPr lang="en-CA" sz="1000" dirty="0" err="1">
                <a:highlight>
                  <a:schemeClr val="lt1"/>
                </a:highlight>
                <a:latin typeface="+mn-lt"/>
              </a:rPr>
              <a:t>Corless</a:t>
            </a:r>
            <a:r>
              <a:rPr lang="en-CA" sz="1000" dirty="0">
                <a:highlight>
                  <a:schemeClr val="lt1"/>
                </a:highlight>
                <a:latin typeface="+mn-lt"/>
              </a:rPr>
              <a:t> </a:t>
            </a:r>
            <a:r>
              <a:rPr lang="en-CA" sz="1000" i="1" dirty="0">
                <a:highlight>
                  <a:schemeClr val="lt1"/>
                </a:highlight>
                <a:latin typeface="+mn-lt"/>
              </a:rPr>
              <a:t>et al., </a:t>
            </a:r>
            <a:r>
              <a:rPr lang="en-CA" sz="1000" dirty="0">
                <a:highlight>
                  <a:schemeClr val="lt1"/>
                </a:highlight>
                <a:latin typeface="+mn-lt"/>
              </a:rPr>
              <a:t> Advances in Computational Mathematics 5(1996)329-359.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7154AC5-7BB1-8AC0-48D2-E3A74938A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463" y="461640"/>
            <a:ext cx="2438438" cy="386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5E4AA6-20CC-107B-A2DF-6355A264EAA0}"/>
              </a:ext>
            </a:extLst>
          </p:cNvPr>
          <p:cNvSpPr txBox="1"/>
          <p:nvPr/>
        </p:nvSpPr>
        <p:spPr>
          <a:xfrm>
            <a:off x="6673463" y="4366418"/>
            <a:ext cx="243843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sz="1100" dirty="0"/>
              <a:t>A new book </a:t>
            </a:r>
            <a:r>
              <a:rPr lang="en-CA" sz="1100" dirty="0"/>
              <a:t>by </a:t>
            </a:r>
            <a:r>
              <a:rPr lang="en-CA" sz="1100" dirty="0">
                <a:hlinkClick r:id="rId6"/>
              </a:rPr>
              <a:t>István Mező</a:t>
            </a:r>
            <a:r>
              <a:rPr lang="en-CA" sz="1100" dirty="0"/>
              <a:t> was just published </a:t>
            </a:r>
            <a:r>
              <a:rPr lang="en-CA" sz="1100" b="1" dirty="0"/>
              <a:t>The Lambert W Function: Its Generalizations and Applications</a:t>
            </a:r>
            <a:endParaRPr lang="en-US" sz="11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42755F-74DD-CC76-5796-4483F9006A8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8343" t="32549" r="46593" b="34848"/>
          <a:stretch/>
        </p:blipFill>
        <p:spPr>
          <a:xfrm>
            <a:off x="2437581" y="1977735"/>
            <a:ext cx="2652389" cy="27195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8BC2C8-BDD4-3FD6-0A55-2A008970D08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0756" t="80393" r="9069" b="4647"/>
          <a:stretch/>
        </p:blipFill>
        <p:spPr>
          <a:xfrm>
            <a:off x="5273253" y="2612158"/>
            <a:ext cx="1095645" cy="126970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xfrm>
            <a:off x="727650" y="657082"/>
            <a:ext cx="8187150" cy="5423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Example Application: Quantum Finite Square Well (FSW)</a:t>
            </a:r>
            <a:endParaRPr dirty="0"/>
          </a:p>
        </p:txBody>
      </p:sp>
      <p:sp>
        <p:nvSpPr>
          <p:cNvPr id="103" name="Google Shape;103;p15"/>
          <p:cNvSpPr txBox="1"/>
          <p:nvPr/>
        </p:nvSpPr>
        <p:spPr>
          <a:xfrm>
            <a:off x="282600" y="4674225"/>
            <a:ext cx="8632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Lato"/>
                <a:ea typeface="Lato"/>
                <a:cs typeface="Lato"/>
                <a:sym typeface="Lato"/>
              </a:rPr>
              <a:t>References: </a:t>
            </a:r>
            <a:r>
              <a:rPr lang="en" sz="1000" dirty="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Roberts and </a:t>
            </a:r>
            <a:r>
              <a:rPr lang="en" sz="1000" dirty="0" err="1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Valluri</a:t>
            </a:r>
            <a:r>
              <a:rPr lang="en" sz="1000" dirty="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1000" dirty="0" err="1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Arxiv</a:t>
            </a:r>
            <a:r>
              <a:rPr lang="en" sz="1000" dirty="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 1403.6685 (2014) and Roberts and </a:t>
            </a:r>
            <a:r>
              <a:rPr lang="en" sz="1000" dirty="0" err="1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Vallluri</a:t>
            </a:r>
            <a:r>
              <a:rPr lang="en" sz="1000" dirty="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, CJP (2017)</a:t>
            </a:r>
            <a:endParaRPr sz="800" dirty="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C72CAD-3C64-9D1D-CA51-4B7DF647F3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453" y="1273468"/>
            <a:ext cx="2997200" cy="774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5258E9-ACB5-73DC-0CDF-E6BEE83E5F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3918" y="1158890"/>
            <a:ext cx="2006932" cy="13780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E1288F-A6B0-F223-ABE4-6CF3D8A73E1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12" t="14631" r="9039" b="23207"/>
          <a:stretch/>
        </p:blipFill>
        <p:spPr>
          <a:xfrm>
            <a:off x="793492" y="2549178"/>
            <a:ext cx="2592047" cy="6054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BC43891-5139-463D-16FB-3632FBEAA24B}"/>
              </a:ext>
            </a:extLst>
          </p:cNvPr>
          <p:cNvSpPr txBox="1"/>
          <p:nvPr/>
        </p:nvSpPr>
        <p:spPr>
          <a:xfrm>
            <a:off x="5712033" y="2477567"/>
            <a:ext cx="3022435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 dirty="0"/>
              <a:t>V(x) = -V</a:t>
            </a:r>
            <a:r>
              <a:rPr lang="en-CA" sz="1400" baseline="-25000" dirty="0"/>
              <a:t>0</a:t>
            </a:r>
            <a:r>
              <a:rPr lang="en-CA" sz="1400" dirty="0"/>
              <a:t>  ,   for L &lt; x &lt; L, 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 dirty="0"/>
              <a:t>and V(x)= 0 for all other values of x.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0A436B-B150-3DB9-BEE5-13D54CB6CBE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9" t="9852" r="85177" b="37201"/>
          <a:stretch/>
        </p:blipFill>
        <p:spPr>
          <a:xfrm>
            <a:off x="727650" y="3296555"/>
            <a:ext cx="2151496" cy="5423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EB0768-C110-AE70-F03E-178DA7D33AB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1430" t="8056" r="2917" b="24878"/>
          <a:stretch/>
        </p:blipFill>
        <p:spPr>
          <a:xfrm>
            <a:off x="3385539" y="3255131"/>
            <a:ext cx="5276842" cy="5423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0BC5660-8D8D-7AE9-5BAC-8F64AAC87688}"/>
              </a:ext>
            </a:extLst>
          </p:cNvPr>
          <p:cNvSpPr txBox="1"/>
          <p:nvPr/>
        </p:nvSpPr>
        <p:spPr>
          <a:xfrm>
            <a:off x="681220" y="1928438"/>
            <a:ext cx="5030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Applying boundary conditions and making change of variables, one comes up with:[ </a:t>
            </a: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u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and </a:t>
            </a: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v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are dimensionless</a:t>
            </a:r>
            <a:r>
              <a:rPr lang="en-US" dirty="0"/>
              <a:t>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3A1588-A53B-9748-6E49-C168EE76442B}"/>
              </a:ext>
            </a:extLst>
          </p:cNvPr>
          <p:cNvSpPr txBox="1"/>
          <p:nvPr/>
        </p:nvSpPr>
        <p:spPr>
          <a:xfrm>
            <a:off x="824453" y="3838880"/>
            <a:ext cx="78379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 Solution in terms of the Lambert W functions can be then obtained geometrically in two separate complex planes. </a:t>
            </a:r>
          </a:p>
          <a:p>
            <a:r>
              <a:rPr lang="en-US" dirty="0">
                <a:sym typeface="Wingdings" pitchFamily="2" charset="2"/>
              </a:rPr>
              <a:t>The quantized energy states are clearly identified.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>
            <a:spLocks noGrp="1"/>
          </p:cNvSpPr>
          <p:nvPr>
            <p:ph type="title"/>
          </p:nvPr>
        </p:nvSpPr>
        <p:spPr>
          <a:xfrm>
            <a:off x="836328" y="534912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Finite Square Well Solution by Transformation</a:t>
            </a:r>
            <a:endParaRPr dirty="0"/>
          </a:p>
        </p:txBody>
      </p:sp>
      <p:pic>
        <p:nvPicPr>
          <p:cNvPr id="109" name="Google Shape;10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0407" y="1386482"/>
            <a:ext cx="2654321" cy="271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9971" y="1386482"/>
            <a:ext cx="2468124" cy="258264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6"/>
          <p:cNvSpPr txBox="1"/>
          <p:nvPr/>
        </p:nvSpPr>
        <p:spPr>
          <a:xfrm>
            <a:off x="282600" y="4674225"/>
            <a:ext cx="7437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Lato"/>
                <a:ea typeface="Lato"/>
                <a:cs typeface="Lato"/>
                <a:sym typeface="Lato"/>
              </a:rPr>
              <a:t>References: </a:t>
            </a:r>
            <a:r>
              <a:rPr lang="en" sz="1000" dirty="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Roberts and </a:t>
            </a:r>
            <a:r>
              <a:rPr lang="en" sz="1000" dirty="0" err="1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Valluri</a:t>
            </a:r>
            <a:r>
              <a:rPr lang="en" sz="1000" dirty="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" sz="1000" dirty="0" err="1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Arxiv</a:t>
            </a:r>
            <a:r>
              <a:rPr lang="en" sz="1000" dirty="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 1403.6685 (2014) and Roberts and </a:t>
            </a:r>
            <a:r>
              <a:rPr lang="en" sz="1000" dirty="0" err="1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Valluri</a:t>
            </a:r>
            <a:r>
              <a:rPr lang="en" sz="1000" dirty="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, CJP (2017).</a:t>
            </a:r>
            <a:endParaRPr sz="900" dirty="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" name="Striped Right Arrow 1">
            <a:extLst>
              <a:ext uri="{FF2B5EF4-FFF2-40B4-BE49-F238E27FC236}">
                <a16:creationId xmlns:a16="http://schemas.microsoft.com/office/drawing/2014/main" id="{582760F2-9C1B-21B9-B11E-A1EA283ED224}"/>
              </a:ext>
            </a:extLst>
          </p:cNvPr>
          <p:cNvSpPr/>
          <p:nvPr/>
        </p:nvSpPr>
        <p:spPr>
          <a:xfrm>
            <a:off x="3709233" y="2334243"/>
            <a:ext cx="1246909" cy="47501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z = </a:t>
            </a:r>
            <a:r>
              <a:rPr lang="en-US" dirty="0" err="1">
                <a:solidFill>
                  <a:schemeClr val="bg1"/>
                </a:solidFill>
              </a:rPr>
              <a:t>We</a:t>
            </a:r>
            <a:r>
              <a:rPr lang="en-US" baseline="30000" dirty="0" err="1">
                <a:solidFill>
                  <a:schemeClr val="bg1"/>
                </a:solidFill>
              </a:rPr>
              <a:t>W</a:t>
            </a:r>
            <a:endParaRPr lang="en-US" baseline="30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C5E302-B032-C916-13DD-E66820786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452" y="653632"/>
            <a:ext cx="8212669" cy="535200"/>
          </a:xfrm>
        </p:spPr>
        <p:txBody>
          <a:bodyPr>
            <a:normAutofit fontScale="90000"/>
          </a:bodyPr>
          <a:lstStyle/>
          <a:p>
            <a:r>
              <a:rPr lang="en-US" dirty="0"/>
              <a:t>Examples of the application of the LW function method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8253F9-0AAB-DB4F-3273-7ACD0E65DD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4452" y="1330036"/>
            <a:ext cx="7856410" cy="3313216"/>
          </a:xfrm>
        </p:spPr>
        <p:txBody>
          <a:bodyPr>
            <a:normAutofit/>
          </a:bodyPr>
          <a:lstStyle/>
          <a:p>
            <a:r>
              <a:rPr lang="en-US" sz="1600" dirty="0"/>
              <a:t>Finite Square Well [ Ref: </a:t>
            </a:r>
            <a:r>
              <a:rPr lang="en" sz="1600" dirty="0">
                <a:solidFill>
                  <a:srgbClr val="222222"/>
                </a:solidFill>
                <a:highlight>
                  <a:srgbClr val="FFFFFF"/>
                </a:highlight>
              </a:rPr>
              <a:t>Roberts and </a:t>
            </a:r>
            <a:r>
              <a:rPr lang="en" sz="1600" dirty="0" err="1">
                <a:solidFill>
                  <a:srgbClr val="222222"/>
                </a:solidFill>
                <a:highlight>
                  <a:srgbClr val="FFFFFF"/>
                </a:highlight>
              </a:rPr>
              <a:t>Vallluri</a:t>
            </a:r>
            <a:r>
              <a:rPr lang="en" sz="1600" dirty="0">
                <a:solidFill>
                  <a:srgbClr val="222222"/>
                </a:solidFill>
                <a:highlight>
                  <a:srgbClr val="FFFFFF"/>
                </a:highlight>
              </a:rPr>
              <a:t>, CJP (2017) ] (above!)</a:t>
            </a:r>
          </a:p>
          <a:p>
            <a:r>
              <a:rPr lang="en-US" sz="1600" dirty="0"/>
              <a:t>Quantum Double Finite Square Potential [Ref: </a:t>
            </a:r>
            <a:r>
              <a:rPr lang="en-CA" sz="1600" dirty="0" err="1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Bharatbhai</a:t>
            </a:r>
            <a:r>
              <a:rPr lang="en-CA" sz="16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CA" sz="1600" i="1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et al. Journal of Physics Communications</a:t>
            </a:r>
            <a:r>
              <a:rPr lang="en-CA" sz="16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CA" sz="1600" i="1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4</a:t>
            </a:r>
            <a:r>
              <a:rPr lang="en-CA" sz="16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(6), 065001]</a:t>
            </a:r>
          </a:p>
          <a:p>
            <a:r>
              <a:rPr lang="en-CA" sz="1600" dirty="0"/>
              <a:t>Step Index Planar Waveguide </a:t>
            </a:r>
            <a:r>
              <a:rPr lang="en-US" sz="1600" dirty="0"/>
              <a:t>[Ref: </a:t>
            </a:r>
            <a:r>
              <a:rPr lang="en-CA" sz="1600" dirty="0" err="1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Bharatbhai</a:t>
            </a:r>
            <a:r>
              <a:rPr lang="en-CA" sz="16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CA" sz="1600" i="1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et al. Journal of Physics Communications</a:t>
            </a:r>
            <a:r>
              <a:rPr lang="en-CA" sz="16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CA" sz="1600" i="1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4</a:t>
            </a:r>
            <a:r>
              <a:rPr lang="en-CA" sz="16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(6), 065001]</a:t>
            </a:r>
          </a:p>
          <a:p>
            <a:endParaRPr lang="en-CA" sz="1600" dirty="0">
              <a:solidFill>
                <a:srgbClr val="222222"/>
              </a:solidFill>
              <a:highlight>
                <a:srgbClr val="FFFFFF"/>
              </a:highlight>
              <a:latin typeface="Arial"/>
              <a:cs typeface="Arial"/>
              <a:sym typeface="Arial"/>
            </a:endParaRPr>
          </a:p>
          <a:p>
            <a:endParaRPr lang="en-CA" sz="1600" dirty="0">
              <a:solidFill>
                <a:srgbClr val="222222"/>
              </a:solidFill>
              <a:highlight>
                <a:srgbClr val="FFFFFF"/>
              </a:highlight>
              <a:latin typeface="Arial"/>
              <a:cs typeface="Arial"/>
              <a:sym typeface="Arial"/>
            </a:endParaRPr>
          </a:p>
          <a:p>
            <a:endParaRPr lang="en-CA" sz="1600" dirty="0">
              <a:solidFill>
                <a:srgbClr val="222222"/>
              </a:solidFill>
              <a:highlight>
                <a:srgbClr val="FFFFFF"/>
              </a:highlight>
              <a:latin typeface="Arial"/>
              <a:cs typeface="Arial"/>
              <a:sym typeface="Arial"/>
            </a:endParaRPr>
          </a:p>
          <a:p>
            <a:endParaRPr lang="en-CA" sz="1600" dirty="0">
              <a:solidFill>
                <a:srgbClr val="222222"/>
              </a:solidFill>
              <a:highlight>
                <a:srgbClr val="FFFFFF"/>
              </a:highlight>
              <a:latin typeface="Arial"/>
              <a:cs typeface="Arial"/>
              <a:sym typeface="Arial"/>
            </a:endParaRPr>
          </a:p>
          <a:p>
            <a:endParaRPr lang="en-CA" sz="1600" dirty="0">
              <a:solidFill>
                <a:srgbClr val="222222"/>
              </a:solidFill>
              <a:highlight>
                <a:srgbClr val="FFFFFF"/>
              </a:highlight>
              <a:latin typeface="Arial"/>
              <a:cs typeface="Arial"/>
              <a:sym typeface="Arial"/>
            </a:endParaRPr>
          </a:p>
          <a:p>
            <a:r>
              <a:rPr lang="en-CA" sz="16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cs typeface="Arial"/>
                <a:sym typeface="Arial"/>
              </a:rPr>
              <a:t>Now we apply the same method to the Graded Index Materials Waveguide.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47335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527569" y="126421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Gradient Index Metamaterials  (GIM) Waveguides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7" name="Google Shape;117;p17"/>
          <p:cNvSpPr txBox="1">
            <a:spLocks noGrp="1"/>
          </p:cNvSpPr>
          <p:nvPr>
            <p:ph type="body" idx="1"/>
          </p:nvPr>
        </p:nvSpPr>
        <p:spPr>
          <a:xfrm>
            <a:off x="282600" y="1747700"/>
            <a:ext cx="5324625" cy="32652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400" dirty="0"/>
              <a:t>Model description:</a:t>
            </a:r>
            <a:endParaRPr sz="64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6400" dirty="0"/>
              <a:t>As depicted in the figure, core of thickness ‘w’, with refractive index (RI) = 1 (air gap). Dielectric on either side with thickness ‘d’. Extends symmetrically from origin along x - axis of total length ‘L’. Outside dielectric, region is considered a perfect electrical conductor. Each dielectric is a GIM with RI varying as,  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lang="en" sz="2200" dirty="0"/>
          </a:p>
          <a:p>
            <a:pPr marL="2743200" lvl="0" indent="45720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6400" dirty="0"/>
              <a:t>with,  x</a:t>
            </a:r>
            <a:r>
              <a:rPr lang="en" sz="6400" baseline="-25000" dirty="0"/>
              <a:t>0</a:t>
            </a:r>
            <a:r>
              <a:rPr lang="en" sz="6400" dirty="0"/>
              <a:t>= -L/2</a:t>
            </a:r>
            <a:endParaRPr sz="6400" dirty="0"/>
          </a:p>
          <a:p>
            <a:pPr marL="2743200" lvl="0" indent="45720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6400" dirty="0"/>
              <a:t>-L/2  ≤ x ≤  L/2</a:t>
            </a:r>
            <a:endParaRPr sz="6400" dirty="0"/>
          </a:p>
        </p:txBody>
      </p:sp>
      <p:pic>
        <p:nvPicPr>
          <p:cNvPr id="118" name="Google Shape;11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7225" y="1898650"/>
            <a:ext cx="3029374" cy="248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7"/>
          <p:cNvPicPr preferRelativeResize="0"/>
          <p:nvPr/>
        </p:nvPicPr>
        <p:blipFill rotWithShape="1">
          <a:blip r:embed="rId4">
            <a:alphaModFix/>
          </a:blip>
          <a:srcRect r="33906"/>
          <a:stretch/>
        </p:blipFill>
        <p:spPr>
          <a:xfrm>
            <a:off x="507401" y="3776353"/>
            <a:ext cx="2820749" cy="848472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7"/>
          <p:cNvSpPr txBox="1"/>
          <p:nvPr/>
        </p:nvSpPr>
        <p:spPr>
          <a:xfrm>
            <a:off x="282600" y="4674225"/>
            <a:ext cx="7437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References:  </a:t>
            </a: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Xu et al (2013)</a:t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EDB58-BF79-7B40-6C03-E253D2BD4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944" y="535925"/>
            <a:ext cx="7688700" cy="535200"/>
          </a:xfrm>
        </p:spPr>
        <p:txBody>
          <a:bodyPr>
            <a:normAutofit fontScale="90000"/>
          </a:bodyPr>
          <a:lstStyle/>
          <a:p>
            <a:r>
              <a:rPr lang="en-US" dirty="0"/>
              <a:t>Maxwell’s Equations for Cavity Resonances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D875B9-DE82-FF83-BCFC-016C61AA49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885" b="63052"/>
          <a:stretch/>
        </p:blipFill>
        <p:spPr>
          <a:xfrm>
            <a:off x="491944" y="1365166"/>
            <a:ext cx="3350428" cy="7248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481B37-5BBD-9924-CE82-87D6EF366F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64" t="71166" r="6931" b="1868"/>
          <a:stretch/>
        </p:blipFill>
        <p:spPr>
          <a:xfrm>
            <a:off x="748146" y="2384098"/>
            <a:ext cx="2838203" cy="4761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490387-F84E-0CB7-F84B-B7CD63589662}"/>
              </a:ext>
            </a:extLst>
          </p:cNvPr>
          <p:cNvSpPr txBox="1"/>
          <p:nvPr/>
        </p:nvSpPr>
        <p:spPr>
          <a:xfrm>
            <a:off x="0" y="1365166"/>
            <a:ext cx="7481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TE  </a:t>
            </a:r>
            <a:r>
              <a:rPr lang="en-US" dirty="0">
                <a:sym typeface="Wingdings" pitchFamily="2" charset="2"/>
              </a:rPr>
              <a:t> 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TM </a:t>
            </a:r>
            <a:r>
              <a:rPr lang="en-US" dirty="0">
                <a:sym typeface="Wingdings" pitchFamily="2" charset="2"/>
              </a:rPr>
              <a:t>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EDF65F-002B-26F4-ACED-4C58FBB98D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735075"/>
            <a:ext cx="4383336" cy="8366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48E29AC-101D-4439-B983-A6F6748DBBAF}"/>
              </a:ext>
            </a:extLst>
          </p:cNvPr>
          <p:cNvSpPr txBox="1"/>
          <p:nvPr/>
        </p:nvSpPr>
        <p:spPr>
          <a:xfrm>
            <a:off x="4774551" y="1152869"/>
            <a:ext cx="39782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Depending on the region, you get plane wave solutions like these: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38A9941-D49B-CA49-46DF-4B81937DE234}"/>
              </a:ext>
            </a:extLst>
          </p:cNvPr>
          <p:cNvCxnSpPr>
            <a:cxnSpLocks/>
          </p:cNvCxnSpPr>
          <p:nvPr/>
        </p:nvCxnSpPr>
        <p:spPr>
          <a:xfrm>
            <a:off x="4168239" y="1071125"/>
            <a:ext cx="0" cy="178909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9AD92F8F-D3C3-D1B7-B76E-07CE66D66D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65"/>
          <a:stretch/>
        </p:blipFill>
        <p:spPr>
          <a:xfrm>
            <a:off x="31062" y="3446733"/>
            <a:ext cx="4137177" cy="7248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56DA8B-E482-8653-39A3-E57BDE9B098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27" r="495" b="80322"/>
          <a:stretch/>
        </p:blipFill>
        <p:spPr>
          <a:xfrm>
            <a:off x="4680043" y="2750161"/>
            <a:ext cx="4275293" cy="6483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06463C6-6CE6-D956-D336-E20C8BF01CB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920" t="66014" r="10535" b="4416"/>
          <a:stretch/>
        </p:blipFill>
        <p:spPr>
          <a:xfrm>
            <a:off x="4738702" y="3478539"/>
            <a:ext cx="4216634" cy="120548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2D39D37E-19AD-DA91-8512-ACB304BAD114}"/>
                  </a:ext>
                </a:extLst>
              </p14:cNvPr>
              <p14:cNvContentPartPr/>
              <p14:nvPr/>
            </p14:nvContentPartPr>
            <p14:xfrm>
              <a:off x="2637459" y="3846823"/>
              <a:ext cx="360" cy="360"/>
            </p14:xfrm>
          </p:contentPart>
        </mc:Choice>
        <mc:Fallback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2D39D37E-19AD-DA91-8512-ACB304BAD11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28459" y="383818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7D3D63F-DDD4-A6A9-6F12-81411778E91D}"/>
                  </a:ext>
                </a:extLst>
              </p:cNvPr>
              <p:cNvSpPr txBox="1"/>
              <p:nvPr/>
            </p:nvSpPr>
            <p:spPr>
              <a:xfrm>
                <a:off x="31062" y="4216900"/>
                <a:ext cx="2415746" cy="4424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d>
                            <m:d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𝑓𝑛</m:t>
                          </m:r>
                        </m:den>
                      </m:f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b="0" i="0" smtClean="0">
                          <a:latin typeface="Cambria Math" panose="02040503050406030204" pitchFamily="18" charset="0"/>
                        </a:rPr>
                        <m:t>cot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⁡(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7D3D63F-DDD4-A6A9-6F12-81411778E9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62" y="4216900"/>
                <a:ext cx="2415746" cy="442493"/>
              </a:xfrm>
              <a:prstGeom prst="rect">
                <a:avLst/>
              </a:prstGeom>
              <a:blipFill>
                <a:blip r:embed="rId8"/>
                <a:stretch>
                  <a:fillRect t="-5714" r="-2094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05453122-C20E-8E22-0523-62D7E7BE97EE}"/>
              </a:ext>
            </a:extLst>
          </p:cNvPr>
          <p:cNvSpPr txBox="1"/>
          <p:nvPr/>
        </p:nvSpPr>
        <p:spPr>
          <a:xfrm>
            <a:off x="0" y="3192315"/>
            <a:ext cx="14819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odd TE:</a:t>
            </a:r>
          </a:p>
        </p:txBody>
      </p:sp>
    </p:spTree>
    <p:extLst>
      <p:ext uri="{BB962C8B-B14F-4D97-AF65-F5344CB8AC3E}">
        <p14:creationId xmlns:p14="http://schemas.microsoft.com/office/powerpoint/2010/main" val="1837619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 txBox="1">
            <a:spLocks noGrp="1"/>
          </p:cNvSpPr>
          <p:nvPr>
            <p:ph type="title"/>
          </p:nvPr>
        </p:nvSpPr>
        <p:spPr>
          <a:xfrm>
            <a:off x="828324" y="587625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222222"/>
                </a:solidFill>
                <a:highlight>
                  <a:srgbClr val="FFFFFF"/>
                </a:highlight>
              </a:rPr>
              <a:t>An Example from Xu, </a:t>
            </a:r>
            <a:r>
              <a:rPr lang="en" sz="2300" i="1" dirty="0">
                <a:solidFill>
                  <a:srgbClr val="222222"/>
                </a:solidFill>
                <a:highlight>
                  <a:srgbClr val="FFFFFF"/>
                </a:highlight>
              </a:rPr>
              <a:t>et al.</a:t>
            </a:r>
            <a:r>
              <a:rPr lang="en" sz="2300" dirty="0">
                <a:solidFill>
                  <a:srgbClr val="222222"/>
                </a:solidFill>
                <a:highlight>
                  <a:srgbClr val="FFFFFF"/>
                </a:highlight>
              </a:rPr>
              <a:t>, for Odd TE Modes</a:t>
            </a:r>
            <a:endParaRPr sz="2300" dirty="0"/>
          </a:p>
        </p:txBody>
      </p:sp>
      <p:sp>
        <p:nvSpPr>
          <p:cNvPr id="126" name="Google Shape;126;p18"/>
          <p:cNvSpPr txBox="1">
            <a:spLocks noGrp="1"/>
          </p:cNvSpPr>
          <p:nvPr>
            <p:ph type="body" idx="1"/>
          </p:nvPr>
        </p:nvSpPr>
        <p:spPr>
          <a:xfrm>
            <a:off x="4450955" y="1688398"/>
            <a:ext cx="4381995" cy="131648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β =  x-component of wave vector</a:t>
            </a:r>
            <a:endParaRPr sz="14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 dirty="0" err="1"/>
              <a:t>k</a:t>
            </a:r>
            <a:r>
              <a:rPr lang="en" sz="1400" baseline="-25000" dirty="0" err="1"/>
              <a:t>y</a:t>
            </a:r>
            <a:r>
              <a:rPr lang="en" sz="1400" dirty="0"/>
              <a:t>= y-component of wave vector in region 0</a:t>
            </a:r>
            <a:endParaRPr sz="14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 dirty="0" err="1"/>
              <a:t>k</a:t>
            </a:r>
            <a:r>
              <a:rPr lang="en" sz="1400" baseline="-25000" dirty="0" err="1"/>
              <a:t>dy</a:t>
            </a:r>
            <a:r>
              <a:rPr lang="en" sz="1400" dirty="0"/>
              <a:t>= y-component of wave vector in region 1/2</a:t>
            </a:r>
            <a:endParaRPr sz="14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127" name="Google Shape;12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8324" y="1568609"/>
            <a:ext cx="2462550" cy="83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8324" y="2346641"/>
            <a:ext cx="2995531" cy="535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8"/>
          <p:cNvPicPr preferRelativeResize="0"/>
          <p:nvPr/>
        </p:nvPicPr>
        <p:blipFill rotWithShape="1">
          <a:blip r:embed="rId5">
            <a:alphaModFix/>
          </a:blip>
          <a:srcRect r="71232" b="87670"/>
          <a:stretch/>
        </p:blipFill>
        <p:spPr>
          <a:xfrm>
            <a:off x="828324" y="3086561"/>
            <a:ext cx="1371749" cy="32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8"/>
          <p:cNvPicPr preferRelativeResize="0"/>
          <p:nvPr/>
        </p:nvPicPr>
        <p:blipFill rotWithShape="1">
          <a:blip r:embed="rId5">
            <a:alphaModFix/>
          </a:blip>
          <a:srcRect l="36015" t="30100" r="4157" b="49534"/>
          <a:stretch/>
        </p:blipFill>
        <p:spPr>
          <a:xfrm>
            <a:off x="719569" y="3395361"/>
            <a:ext cx="3727371" cy="7468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1450</Words>
  <Application>Microsoft Macintosh PowerPoint</Application>
  <PresentationFormat>On-screen Show (16:9)</PresentationFormat>
  <Paragraphs>132</Paragraphs>
  <Slides>24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Raleway</vt:lpstr>
      <vt:lpstr>Cambria Math</vt:lpstr>
      <vt:lpstr>Arial</vt:lpstr>
      <vt:lpstr>Bradley Hand ITC</vt:lpstr>
      <vt:lpstr>Lato</vt:lpstr>
      <vt:lpstr>Streamline</vt:lpstr>
      <vt:lpstr>The Lambert W Function and its Applications to Metamaterials</vt:lpstr>
      <vt:lpstr>OUTLINE</vt:lpstr>
      <vt:lpstr>The Lambert W Function</vt:lpstr>
      <vt:lpstr>Example Application: Quantum Finite Square Well (FSW)</vt:lpstr>
      <vt:lpstr>Finite Square Well Solution by Transformation</vt:lpstr>
      <vt:lpstr>Examples of the application of the LW function method</vt:lpstr>
      <vt:lpstr>Gradient Index Metamaterials  (GIM) Waveguides </vt:lpstr>
      <vt:lpstr>Maxwell’s Equations for Cavity Resonances</vt:lpstr>
      <vt:lpstr>An Example from Xu, et al., for Odd TE Modes</vt:lpstr>
      <vt:lpstr>TE Odd Modes</vt:lpstr>
      <vt:lpstr>Solution for TE odd mode when β &lt; ko</vt:lpstr>
      <vt:lpstr>Conclusion</vt:lpstr>
      <vt:lpstr>References</vt:lpstr>
      <vt:lpstr>Future work</vt:lpstr>
      <vt:lpstr>Double Potential Well</vt:lpstr>
      <vt:lpstr>Double Potential Well</vt:lpstr>
      <vt:lpstr>Step Index Waveguide</vt:lpstr>
      <vt:lpstr>Step Index Waveguide</vt:lpstr>
      <vt:lpstr>How Xu et al arrived in TE and TM modes eqn</vt:lpstr>
      <vt:lpstr>How Xu etal arrived in TE and TM modes eqn</vt:lpstr>
      <vt:lpstr>TE: odd and even modes</vt:lpstr>
      <vt:lpstr>TM: odd and even modes</vt:lpstr>
      <vt:lpstr> </vt:lpstr>
      <vt:lpstr>Lambert Lines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Lambert W Function and its Applications in Metamaterials</dc:title>
  <cp:lastModifiedBy>Najeh Zarir</cp:lastModifiedBy>
  <cp:revision>13</cp:revision>
  <dcterms:modified xsi:type="dcterms:W3CDTF">2022-06-08T02:36:27Z</dcterms:modified>
</cp:coreProperties>
</file>