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15"/>
  </p:notesMasterIdLst>
  <p:sldIdLst>
    <p:sldId id="513" r:id="rId2"/>
    <p:sldId id="545" r:id="rId3"/>
    <p:sldId id="553" r:id="rId4"/>
    <p:sldId id="554" r:id="rId5"/>
    <p:sldId id="401" r:id="rId6"/>
    <p:sldId id="547" r:id="rId7"/>
    <p:sldId id="517" r:id="rId8"/>
    <p:sldId id="557" r:id="rId9"/>
    <p:sldId id="559" r:id="rId10"/>
    <p:sldId id="558" r:id="rId11"/>
    <p:sldId id="538" r:id="rId12"/>
    <p:sldId id="551" r:id="rId13"/>
    <p:sldId id="52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njie Yin" initials="JY" lastIdx="1" clrIdx="0">
    <p:extLst>
      <p:ext uri="{19B8F6BF-5375-455C-9EA6-DF929625EA0E}">
        <p15:presenceInfo xmlns:p15="http://schemas.microsoft.com/office/powerpoint/2012/main" userId="S::j38yin@edu.uwaterloo.ca::c2e7a496-b4e7-431a-8d67-ebf36d2f230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008F00"/>
    <a:srgbClr val="FBDED0"/>
    <a:srgbClr val="FBD5CC"/>
    <a:srgbClr val="CCADA4"/>
    <a:srgbClr val="5E57FD"/>
    <a:srgbClr val="6058FA"/>
    <a:srgbClr val="5F56F0"/>
    <a:srgbClr val="0432FF"/>
    <a:srgbClr val="0073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36" autoAdjust="0"/>
    <p:restoredTop sz="95352"/>
  </p:normalViewPr>
  <p:slideViewPr>
    <p:cSldViewPr snapToGrid="0">
      <p:cViewPr varScale="1">
        <p:scale>
          <a:sx n="117" d="100"/>
          <a:sy n="117" d="100"/>
        </p:scale>
        <p:origin x="304" y="184"/>
      </p:cViewPr>
      <p:guideLst>
        <p:guide orient="horz" pos="2160"/>
        <p:guide pos="3840"/>
      </p:guideLst>
    </p:cSldViewPr>
  </p:slideViewPr>
  <p:notesTextViewPr>
    <p:cViewPr>
      <p:scale>
        <a:sx n="110" d="100"/>
        <a:sy n="110" d="100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2T15:51:33.09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24575,'69'7'0,"-1"5"0,-8 5 0,-4 3 0,-5-2 0,-9-3 0,-7-3 0,-3-1 0,-1 1 0,4 0 0,5-1 0,6-2 0,3-1 0,0 0 0,-5 0 0,-5 2 0,-4-2 0,-2 1 0,5 0 0,6 3 0,7 2 0,9 2 0,4 3 0,3 1 0,-3-1 0,-1 1 0,-6-2 0,-4 1 0,-1 1 0,-6-2 0,-3-3 0,-7-3 0,-6-3 0,-6-2 0,-2-1 0,0-1 0,1 0 0,4 3 0,4 1 0,2 2 0,4 1 0,4 0 0,1 1 0,2 2 0,2 1 0,3 1 0,4 1 0,-1 0 0,-9 0 0,-10-3 0,-6-2 0,1-2 0,4 3 0,7 0 0,6 1 0,1 2 0,3 2 0,-3 1 0,1 0 0,-2 0 0,-2-3 0,-1 0 0,-4-2 0,1-1 0,-3 1 0,-1-1 0,1 1 0,1-1 0,1 1 0,1 0 0,0-1 0,-1 0 0,-6-1 0,-5-3 0,-5-1 0,-10-5 0,4 1 0,-3 1 0,8 3 0,10 5 0,11 4 0,9 3 0,6 1 0,0 2 0,-1 1 0,-2 1 0,-4-2 0,-7-2 0,-8-3 0,-10-5 0,-6-4 0,-7-4 0,-2-4 0,-4 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2T15:51:36.44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24575,'45'0'0,"14"0"0,20 0 0,16 0 0,-3 0 0,-10 0 0,-13 0 0,-6 0 0,1 0 0,7 0 0,4 0 0,5 0 0,8 0 0,-1 0 0,-1 2 0,-6 1 0,-7 0 0,-2-1 0,-3-1 0,-4-1 0,-3 0 0,-5 0 0,-3 0 0,0 0 0,-3 0 0,-4 0 0,-4 0 0,-6 0 0,-1 0 0,-2 0 0,0 0 0,-1 0 0,-2 0 0,2 0 0,0 0 0,1 1 0,2 1 0,-1 0 0,0 1 0,-5-2 0,-4-1 0,-5 0 0,-2 0 0,2 0 0,0 0 0,4 0 0,-1 0 0,6 0 0,5 0 0,2 0 0,3 2 0,-3 3 0,0 2 0,-3 3 0,0-1 0,0-2 0,-3 0 0,-2-3 0,-7-2 0,-2 0 0,-3-2 0,0 0 0,0 0 0,1 0 0,-1 0 0,3 0 0,-8 0 0,3 0 0,-7 0 0,4 0 0,0 0 0,0 0 0,-3 3 0,-1 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2T17:58:58.935"/>
    </inkml:context>
    <inkml:brush xml:id="br0">
      <inkml:brushProperty name="width" value="0.07056" units="cm"/>
      <inkml:brushProperty name="height" value="0.07056" units="cm"/>
    </inkml:brush>
  </inkml:definitions>
  <inkml:trace contextRef="#ctx0" brushRef="#br0">295 28 24575,'6'-1'0,"10"-4"0,19-1 0,15-1 0,-21 4 0,0 0 0,0 2 0,0 0 0,25 0 0,1 1 0,-26 1 0,0 0 0,0 1 0,-1 0 0,1 2 0,-1 1 0,2 2 0,-1 2 0,-1 0 0,-1 1 0,24 12 0,-7-1 0,-10-2 0,-6 0 0,-4 0 0,-1 2 0,0 2 0,-1 2 0,0 0 0,-1 1 0,0 1 0,-1 2 0,-1 3 0,0 3 0,-1 4 0,-2 0 0,-3-3 0,-2-3 0,-2 0 0,-3 3 0,-3 5 0,-1 4 0,-2-2 0,-1-4 0,-5-6 0,-4-4 0,-6-3 0,-5-1 0,-3-2 0,-5 0 0,-4-3 0,-6-4 0,-4-4 0,1-4 0,-6-2 0,3-5 0,-1-5 0,2-7 0,5-5 0,1-4 0,3-2 0,3-3 0,4-3 0,4-1 0,3 0 0,4 2 0,3 2 0,4-1 0,3-2 0,3-1 0,2 0 0,2 0 0,0 2 0,1 1 0,4-1 0,6-2 0,12-4 0,11-2 0,8 1 0,2 2 0,-2 6 0,-6 6 0,-2 5 0,-2 3 0,0 4 0,1 2 0,-1 2 0,1 2 0,4 0 0,6 1 0,6 4 0,0 1 0,1 5 0,-2 4 0,-1 2 0,1 2 0,-3 0 0,-3 0 0,-2 4 0,0 2 0,1 5 0,1 3 0,0 1 0,2 1 0,-3 0 0,0 3 0,-3 1 0,-2 4 0,0 1 0,-4 0 0,-3-1 0,-1-1 0,0-3 0,2 0 0,4 1 0,3 2 0,-17-20 0,1 1 0,1-2 0,0 0 0,2 0 0,1 0 0,1-1 0,0 0 0,0-1 0,2-2 0,0-1 0,2-2 0,-1-2 0,0-2 0,26 2 0,-4-3 0,-6-3 0,-3-4 0,0-3 0,0-4 0,-3-3 0,-4-3 0,-2-3 0,-3-4 0,-3-3 0,-3-3 0,-4-1 0,-4-2 0,-4-8 0,-5-6 0,-4-8 0,-2-2 0,-2 4 0,-6 7 0,-7 5 0,-9 2 0,-9 3 0,-6 1 0,-6 2 0,19 15 0,0 1 0,-2 0 0,1 1 0,-1 1 0,0 1 0,-26-5 0,3 6 0,2 4 0,3 5 0,4 2 0,1 4 0,3 4 0,0 4 0,3 4 0,4 1 0,3 4 0,4 0 0,3-1 0,2 0 0,3-2 0,0 1 0,1 0 0,1 1 0,0 0 0,1 1 0,0-1 0,-1 0 0,0-1 0,0 0 0,2-3 0,1-1 0,0-1 0,1-1 0,0 0 0,0 1 0,-1 0 0,0-1 0,-1 0 0,-1 1 0,1 0 0,-2 4 0,-2 2 0,-2 4 0,-4 2 0,-1 3 0,-3 4 0,-2 1 0,0 1 0,-1-2 0,1-5 0,-2-1 0,-4-3 0,-3 0 0,-7-1 0,-4-2 0,-4-2 0,24-10 0,0-1 0,0-1 0,-1-1 0,0-1 0,0-1 0,-27 5 0,3-3 0,3 0 0,2 0 0,1-3 0,-1-1 0,1-3 0,-2-1 0,-4 0 0,-2-1 0,26 0 0,-1-1 0,-1-1 0,0-1 0,-1-1 0,1-1 0,1-1 0,-1 0 0,2 0 0,-1 0 0,-24-7 0,2-1 0,2-1 0,1-1 0,1-2 0,0 0 0,1-2 0,4-1 0,5 0 0,3 0 0,4 3 0,3-1 0,4 1 0,4 0 0,5 0 0,3 2 0,4 2 0,2 3 0,1 3 0,3 3 0,1-1 0,0-4 0,6-6 0,12-6 0,11-4 0,12-1 0,5 3 0,1 2 0,-4 5 0,-4 7 0,-4 2 0,-6 3 0,-3 1 0,-2 1 0,-3 2 0,-3 0 0,-2 1 0,-2 0 0,-1 0 0,0-1 0,-1 0 0,1 2 0,0 0 0,2 0 0,0 0 0,2 0 0,1 0 0,0 0 0,3 0 0,2 0 0,1 0 0,2 0 0,-3 1 0,0 3 0,-2 2 0,0 0 0,1 1 0,0 0 0,2 3 0,2 3 0,3 2 0,3 3 0,1 0 0,0 3 0,0 0 0,1 1 0,-1-1 0,1-2 0,0-1 0,-5-2 0,-2-1 0,-2-3 0,-3 0 0,-2-1 0,-1-1 0,0 1 0,1-1 0,0 0 0,-1-1 0,-2-1 0,3-1 0,1 0 0,2 1 0,0 1 0,-1 2 0,0 0 0,2 0 0,3 4 0,5 1 0,5 2 0,4 2 0,3-2 0,0 1 0,0 1 0,0-4 0,-3 0 0,-3 0 0,-2-2 0,-1 0 0,-4-3 0,-2-1 0,-2-1 0,-2-1 0,1 1 0,-1 0 0,-1 0 0,1 0 0,-1 1 0,-1 0 0,-2 0 0,-2 2 0,-1 0 0,0 0 0,-1 1 0,-1 2 0,-1 1 0,-1 1 0,-1 1 0,-1-3 0,-2 1 0,-2-1 0,-2 1 0,-3-1 0,0-1 0,-1-1 0,0 0 0,-1 0 0,-1 0 0,0 1 0,-1 2 0,-2 1 0,-4 1 0,-4 0 0,-3-1 0,0-2 0,-2 1 0,-2-3 0,-3 1 0,-4 1 0,-5-2 0,-9 3 0,-7 1 0,-4-2 0,-1-1 0,4-4 0,2-2 0,1-2 0,-6-2 0,-7-1 0,26-1 0,0 0 0,-2-1 0,1 0 0,0 1 0,1 1 0,2-1 0,0 1 0,-24 1 0,5 3 0,4 0 0,5 2 0,0 2 0,3-1 0,2 1 0,2 3 0,4 1 0,4 2 0,5 2 0,5-2 0,3 2 0,4-2 0,2-2 0,2-2 0,2-1 0,1 0 0,1-1 0,6 1 0,9 0 0,11 0 0,11 0 0,6-1 0,8-4 0,3-2 0,-26-5 0,1 0 0,1-3 0,1-1 0,2 0 0,0-2 0,1 0 0,0-2 0,2 0 0,-1 0 0,1-1 0,-1 1 0,-2-2 0,-1 1 0,0-1 0,-1 1 0,-1-1 0,-1 1 0,0-1 0,-1 1 0,0 0 0,0 0 0,0 0 0,-1 2 0,0 0 0,0 0 0,1 1 0,0 1 0,2-1 0,-1 1 0,2 0 0,0 0 0,-1 0 0,0 1 0,0 1 0,1 0 0,-2 1 0,1 2 0,-1-1 0,0 1 0,0 0 0,-1 2 0,26 2 0,-6 3 0,-9 2 0,-8 3 0,-5 1 0,-5 3 0,-2 2 0,-2 0 0,-3 0 0,-1 3 0,-1 5 0,-2 4 0,-2 4 0,-5-1 0,-1-1 0,-3-2 0,0 1 0,-1 2 0,-5 0 0,-3 0 0,-6 0 0,-7-1 0,-3-3 0,-7-3 0,-2-3 0,-2-3 0,-3-3 0,-4-2 0,-4-2 0,-1-4 0,0-3 0,4-4 0,5-6 0,5-4 0,5-4 0,8-7 0,4-5 0,5-3 0,5-4 0,4 0 0,2 0 0,1-1 0,0-3 0,2-1 0,4-3 0,5 3 0,5 1 0,4 5 0,2 2 0,0 1 0,3-2 0,1 1 0,6-1 0,4-1 0,0 2 0,2 0 0,1 2 0,3 0 0,4 1 0,2-4 0,-23 14 0,0 0 0,1-2 0,0 0 0,1 0 0,0 0 0,-1 2 0,0 0 0,22-11 0,-3 5 0,-3 4 0,-3 1 0,0 0 0,-4 2 0,-3-1 0,-2 2 0,-2 6 0,1 3 0,1 2 0,2 6 0,1 5 0,0 4 0,0 3 0,-4-1 0,-5 2 0,-2 1 0,-4 2 0,-2 4 0,0-1 0,1 2 0,0 3 0,-2 3 0,-1 5 0,-2 0 0,-1 5 0,-3-1 0,-2-1 0,-2 1 0,-1 2 0,-1 7 0,-2 3 0,0 2 0,-2-3 0,-2-1 0,-3-3 0,-2-4 0,0-7 0,1-6 0,1-4 0,0-2 0,-1 0 0,0 1 0,-8 9 0,-5 9 0,-2 8 0,10-23 0,2-1 0,-4 23 0,5-4 0,5-9 0,3-7 0,2-10 0,2-5 0,6-1 0,6 0 0,6 2 0,0 0 0,-1-3 0,0-2 0,-1-1 0,-7-5 0,-2-1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8E97C-1779-4CEE-80D0-5BBB1AC4023D}" type="datetimeFigureOut">
              <a:rPr lang="en-US" smtClean="0"/>
              <a:t>6/4/22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CEF7D1-689C-4BC1-B59B-4A4CE078E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43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4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CEF7D1-689C-4BC1-B59B-4A4CE078ECD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254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4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CEF7D1-689C-4BC1-B59B-4A4CE078EC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66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4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CEF7D1-689C-4BC1-B59B-4A4CE078ECD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571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4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CEF7D1-689C-4BC1-B59B-4A4CE078ECD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67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CEF7D1-689C-4BC1-B59B-4A4CE078ECD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2625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CEF7D1-689C-4BC1-B59B-4A4CE078ECD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111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CEF7D1-689C-4BC1-B59B-4A4CE078ECD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170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CEF7D1-689C-4BC1-B59B-4A4CE078ECD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028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A6F46E9-A98A-2D46-816A-0FACCEE272D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02908"/>
            <a:ext cx="4416302" cy="12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2740" y="1028940"/>
            <a:ext cx="8692199" cy="1474115"/>
          </a:xfrm>
        </p:spPr>
        <p:txBody>
          <a:bodyPr lIns="0" anchor="b">
            <a:noAutofit/>
          </a:bodyPr>
          <a:lstStyle>
            <a:lvl1pPr algn="l">
              <a:defRPr sz="5400" b="1" i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CLICK TO EDIT MASTER TITLE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740" y="4266821"/>
            <a:ext cx="5486243" cy="666549"/>
          </a:xfrm>
        </p:spPr>
        <p:txBody>
          <a:bodyPr lIns="0" anchor="t">
            <a:normAutofit/>
          </a:bodyPr>
          <a:lstStyle>
            <a:lvl1pPr marL="0" indent="0" algn="l">
              <a:buNone/>
              <a:defRPr sz="2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2740" y="2642329"/>
            <a:ext cx="1182916" cy="377962"/>
          </a:xfrm>
          <a:solidFill>
            <a:schemeClr val="accent1"/>
          </a:solidFill>
        </p:spPr>
        <p:txBody>
          <a:bodyPr/>
          <a:lstStyle>
            <a:lvl1pPr>
              <a:defRPr sz="1100" b="0" i="0">
                <a:solidFill>
                  <a:schemeClr val="tx1"/>
                </a:solidFill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DF62F6B-25E3-8144-AF6E-CE3D7DC0BD59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623674" y="6377231"/>
            <a:ext cx="4293708" cy="250337"/>
          </a:xfrm>
        </p:spPr>
        <p:txBody>
          <a:bodyPr/>
          <a:lstStyle>
            <a:lvl1pPr algn="ctr">
              <a:defRPr b="0" i="0"/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148416" y="6377231"/>
            <a:ext cx="553900" cy="250337"/>
          </a:xfrm>
        </p:spPr>
        <p:txBody>
          <a:bodyPr/>
          <a:lstStyle>
            <a:lvl1pPr algn="ctr">
              <a:defRPr b="0" i="0">
                <a:latin typeface="Helvetica" pitchFamily="2" charset="0"/>
              </a:defRPr>
            </a:lvl1pPr>
          </a:lstStyle>
          <a:p>
            <a:fld id="{93005692-73BE-493E-93AB-ECD6027A765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0"/>
            <a:ext cx="12192000" cy="397164"/>
            <a:chOff x="0" y="0"/>
            <a:chExt cx="12192000" cy="39716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1" y="198582"/>
              <a:ext cx="3082197" cy="1985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3050818" y="198582"/>
              <a:ext cx="3047061" cy="1985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6097879" y="198582"/>
              <a:ext cx="3047061" cy="19858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9144939" y="198582"/>
              <a:ext cx="3047061" cy="19858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0" y="0"/>
              <a:ext cx="12191999" cy="19858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5592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881" y="1396192"/>
            <a:ext cx="5542713" cy="670270"/>
          </a:xfrm>
        </p:spPr>
        <p:txBody>
          <a:bodyPr anchor="b">
            <a:noAutofit/>
          </a:bodyPr>
          <a:lstStyle>
            <a:lvl1pPr marL="0" indent="0">
              <a:buNone/>
              <a:defRPr sz="2800" b="0" i="0" baseline="0">
                <a:latin typeface="Helvetica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9881" y="2184400"/>
            <a:ext cx="5542713" cy="3846945"/>
          </a:xfrm>
        </p:spPr>
        <p:txBody>
          <a:bodyPr>
            <a:normAutofit/>
          </a:bodyPr>
          <a:lstStyle>
            <a:lvl1pPr marL="288925" indent="-288925">
              <a:spcBef>
                <a:spcPts val="800"/>
              </a:spcBef>
              <a:spcAft>
                <a:spcPts val="800"/>
              </a:spcAft>
              <a:buFont typeface="Wingdings" charset="2"/>
              <a:buChar char="§"/>
              <a:defRPr sz="2000"/>
            </a:lvl1pPr>
            <a:lvl2pPr marL="685800" indent="-228600">
              <a:spcBef>
                <a:spcPts val="800"/>
              </a:spcBef>
              <a:spcAft>
                <a:spcPts val="800"/>
              </a:spcAft>
              <a:buFont typeface="Wingdings" charset="2"/>
              <a:buChar char="§"/>
              <a:defRPr sz="1800"/>
            </a:lvl2pPr>
            <a:lvl3pPr marL="1143000" indent="-228600">
              <a:spcBef>
                <a:spcPts val="800"/>
              </a:spcBef>
              <a:spcAft>
                <a:spcPts val="800"/>
              </a:spcAft>
              <a:buFont typeface="Wingdings" charset="2"/>
              <a:buChar char="§"/>
              <a:defRPr sz="1600"/>
            </a:lvl3pPr>
            <a:lvl4pPr marL="1600200" indent="-228600">
              <a:spcBef>
                <a:spcPts val="800"/>
              </a:spcBef>
              <a:spcAft>
                <a:spcPts val="800"/>
              </a:spcAft>
              <a:buFont typeface="Wingdings" charset="2"/>
              <a:buChar char="§"/>
              <a:defRPr sz="1400"/>
            </a:lvl4pPr>
            <a:lvl5pPr marL="2057400" indent="-228600">
              <a:spcBef>
                <a:spcPts val="800"/>
              </a:spcBef>
              <a:spcAft>
                <a:spcPts val="800"/>
              </a:spcAft>
              <a:buFont typeface="Wingdings" charset="2"/>
              <a:buChar char="§"/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6154" y="1396192"/>
            <a:ext cx="5593458" cy="670270"/>
          </a:xfrm>
        </p:spPr>
        <p:txBody>
          <a:bodyPr anchor="b">
            <a:normAutofit/>
          </a:bodyPr>
          <a:lstStyle>
            <a:lvl1pPr marL="0" indent="0">
              <a:buNone/>
              <a:defRPr sz="2800" b="0" i="0">
                <a:latin typeface="Helvetica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6154" y="2184400"/>
            <a:ext cx="5593458" cy="3846945"/>
          </a:xfrm>
        </p:spPr>
        <p:txBody>
          <a:bodyPr>
            <a:normAutofit/>
          </a:bodyPr>
          <a:lstStyle>
            <a:lvl1pPr marL="288925" indent="-288925">
              <a:spcBef>
                <a:spcPts val="800"/>
              </a:spcBef>
              <a:spcAft>
                <a:spcPts val="800"/>
              </a:spcAft>
              <a:buFont typeface="Wingdings" charset="2"/>
              <a:buChar char="§"/>
              <a:defRPr sz="2000"/>
            </a:lvl1pPr>
            <a:lvl2pPr marL="685800" indent="-228600">
              <a:spcBef>
                <a:spcPts val="800"/>
              </a:spcBef>
              <a:spcAft>
                <a:spcPts val="800"/>
              </a:spcAft>
              <a:buFont typeface="Wingdings" charset="2"/>
              <a:buChar char="§"/>
              <a:defRPr sz="1800"/>
            </a:lvl2pPr>
            <a:lvl3pPr marL="1143000" indent="-228600">
              <a:spcBef>
                <a:spcPts val="800"/>
              </a:spcBef>
              <a:spcAft>
                <a:spcPts val="800"/>
              </a:spcAft>
              <a:buFont typeface="Wingdings" charset="2"/>
              <a:buChar char="§"/>
              <a:defRPr sz="1600"/>
            </a:lvl3pPr>
            <a:lvl4pPr marL="1600200" indent="-228600">
              <a:spcBef>
                <a:spcPts val="800"/>
              </a:spcBef>
              <a:spcAft>
                <a:spcPts val="800"/>
              </a:spcAft>
              <a:buFont typeface="Wingdings" charset="2"/>
              <a:buChar char="§"/>
              <a:defRPr sz="1400"/>
            </a:lvl4pPr>
            <a:lvl5pPr marL="2057400" indent="-228600">
              <a:spcBef>
                <a:spcPts val="800"/>
              </a:spcBef>
              <a:spcAft>
                <a:spcPts val="800"/>
              </a:spcAft>
              <a:buFont typeface="Wingdings" charset="2"/>
              <a:buChar char="§"/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259883" y="434108"/>
            <a:ext cx="11569729" cy="89592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6BC5E5DC-BA9F-A243-B742-E0182FC66F66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PAGE  </a:t>
            </a:r>
            <a:fld id="{93005692-73BE-493E-93AB-ECD6027A7652}" type="slidenum">
              <a:rPr lang="en-US" smtClean="0">
                <a:latin typeface="Helvetica" pitchFamily="2" charset="0"/>
              </a:rPr>
              <a:pPr/>
              <a:t>‹#›</a:t>
            </a:fld>
            <a:endParaRPr lang="en-US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598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D0C1DD80-BB08-6B4E-A1C8-75C2E5889937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PAGE  </a:t>
            </a:r>
            <a:fld id="{93005692-73BE-493E-93AB-ECD6027A7652}" type="slidenum">
              <a:rPr lang="en-US" smtClean="0">
                <a:latin typeface="Helvetica" pitchFamily="2" charset="0"/>
              </a:rPr>
              <a:pPr/>
              <a:t>‹#›</a:t>
            </a:fld>
            <a:endParaRPr lang="en-US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487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748BBACB-B6CE-2246-95C0-D7F451E6036F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PAGE  </a:t>
            </a:r>
            <a:fld id="{93005692-73BE-493E-93AB-ECD6027A7652}" type="slidenum">
              <a:rPr lang="en-US" smtClean="0">
                <a:latin typeface="Helvetica" pitchFamily="2" charset="0"/>
              </a:rPr>
              <a:pPr/>
              <a:t>‹#›</a:t>
            </a:fld>
            <a:endParaRPr lang="en-US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1656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_NoBkg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738714E1-7660-DF41-8A26-7BDE9CFB5FF7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PAGE  </a:t>
            </a:r>
            <a:fld id="{93005692-73BE-493E-93AB-ECD6027A7652}" type="slidenum">
              <a:rPr lang="en-US" smtClean="0">
                <a:latin typeface="Helvetica" pitchFamily="2" charset="0"/>
              </a:rPr>
              <a:pPr/>
              <a:t>‹#›</a:t>
            </a:fld>
            <a:endParaRPr lang="en-US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678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xt or Quot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30071" y="1237675"/>
            <a:ext cx="4331855" cy="910202"/>
          </a:xfrm>
        </p:spPr>
        <p:txBody>
          <a:bodyPr anchor="b">
            <a:normAutofit/>
          </a:bodyPr>
          <a:lstStyle>
            <a:lvl1pPr algn="ctr">
              <a:defRPr sz="2800" cap="all" baseline="0"/>
            </a:lvl1pPr>
          </a:lstStyle>
          <a:p>
            <a:r>
              <a:rPr lang="en-US" dirty="0"/>
              <a:t>CONTEXT or THEME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687614" y="6335309"/>
            <a:ext cx="1181114" cy="250337"/>
          </a:xfrm>
        </p:spPr>
        <p:txBody>
          <a:bodyPr/>
          <a:lstStyle>
            <a:lvl1pPr>
              <a:defRPr b="0" i="0"/>
            </a:lvl1pPr>
          </a:lstStyle>
          <a:p>
            <a:fld id="{C8711F5C-C537-8849-9EAD-9BC74783AB0B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PAGE  </a:t>
            </a:r>
            <a:fld id="{93005692-73BE-493E-93AB-ECD6027A7652}" type="slidenum">
              <a:rPr lang="en-US" smtClean="0">
                <a:latin typeface="Helvetica" pitchFamily="2" charset="0"/>
              </a:rPr>
              <a:pPr/>
              <a:t>‹#›</a:t>
            </a:fld>
            <a:endParaRPr lang="en-US" dirty="0">
              <a:latin typeface="Helvetica" pitchFamily="2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3930073" y="2244437"/>
            <a:ext cx="4331855" cy="0"/>
          </a:xfrm>
          <a:prstGeom prst="line">
            <a:avLst/>
          </a:prstGeom>
          <a:ln w="158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3930073" y="4668983"/>
            <a:ext cx="4331855" cy="0"/>
          </a:xfrm>
          <a:prstGeom prst="line">
            <a:avLst/>
          </a:prstGeom>
          <a:ln w="158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60400" y="2420360"/>
            <a:ext cx="10871200" cy="211455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8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3930072" y="4784725"/>
            <a:ext cx="4331855" cy="276225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en-US" sz="12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lvl="0" algn="ctr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41981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xt or Quote with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6350285" y="495661"/>
            <a:ext cx="5440648" cy="575736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54362" y="1237675"/>
            <a:ext cx="4331855" cy="910202"/>
          </a:xfrm>
        </p:spPr>
        <p:txBody>
          <a:bodyPr anchor="b">
            <a:normAutofit/>
          </a:bodyPr>
          <a:lstStyle>
            <a:lvl1pPr algn="ctr">
              <a:defRPr sz="2800" cap="all" baseline="0"/>
            </a:lvl1pPr>
          </a:lstStyle>
          <a:p>
            <a:r>
              <a:rPr lang="en-US" dirty="0"/>
              <a:t>CONTEXT or THEME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692947" y="6335309"/>
            <a:ext cx="1181114" cy="250337"/>
          </a:xfrm>
        </p:spPr>
        <p:txBody>
          <a:bodyPr/>
          <a:lstStyle>
            <a:lvl1pPr>
              <a:defRPr b="0" i="0"/>
            </a:lvl1pPr>
          </a:lstStyle>
          <a:p>
            <a:fld id="{646C5903-1640-FF44-AC99-EFE5E2FC86F7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9882" y="6335309"/>
            <a:ext cx="3887245" cy="250337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479637" y="6335309"/>
            <a:ext cx="1016000" cy="250337"/>
          </a:xfrm>
        </p:spPr>
        <p:txBody>
          <a:bodyPr/>
          <a:lstStyle/>
          <a:p>
            <a:r>
              <a:rPr lang="en-US" dirty="0">
                <a:latin typeface="Helvetica" pitchFamily="2" charset="0"/>
              </a:rPr>
              <a:t>PAGE  </a:t>
            </a:r>
            <a:fld id="{93005692-73BE-493E-93AB-ECD6027A7652}" type="slidenum">
              <a:rPr lang="en-US" smtClean="0">
                <a:latin typeface="Helvetica" pitchFamily="2" charset="0"/>
              </a:rPr>
              <a:pPr/>
              <a:t>‹#›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544943" y="2409026"/>
            <a:ext cx="4950694" cy="211455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2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854362" y="4784725"/>
            <a:ext cx="4331855" cy="276225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en-US" sz="12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lvl="0" algn="ctr"/>
            <a:r>
              <a:rPr lang="en-US" dirty="0"/>
              <a:t>Edit Master text styles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854363" y="2244437"/>
            <a:ext cx="4331855" cy="0"/>
          </a:xfrm>
          <a:prstGeom prst="line">
            <a:avLst/>
          </a:prstGeom>
          <a:ln w="158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854363" y="4668983"/>
            <a:ext cx="4331855" cy="0"/>
          </a:xfrm>
          <a:prstGeom prst="line">
            <a:avLst/>
          </a:prstGeom>
          <a:ln w="158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17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550988" y="3461559"/>
            <a:ext cx="9070975" cy="598488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7591" y="2382981"/>
            <a:ext cx="11569729" cy="1046019"/>
          </a:xfrm>
        </p:spPr>
        <p:txBody>
          <a:bodyPr anchor="b">
            <a:normAutofit/>
          </a:bodyPr>
          <a:lstStyle>
            <a:lvl1pPr algn="ctr">
              <a:defRPr sz="6000" cap="all" baseline="0"/>
            </a:lvl1pPr>
          </a:lstStyle>
          <a:p>
            <a:r>
              <a:rPr lang="en-US" dirty="0"/>
              <a:t>SECTION DIVIDER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676206" y="6335309"/>
            <a:ext cx="1181114" cy="250337"/>
          </a:xfrm>
        </p:spPr>
        <p:txBody>
          <a:bodyPr/>
          <a:lstStyle>
            <a:lvl1pPr>
              <a:defRPr b="0" i="0"/>
            </a:lvl1pPr>
          </a:lstStyle>
          <a:p>
            <a:fld id="{40DE9BB3-2415-C54B-861E-BFCAD0BAA3C6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PAGE  </a:t>
            </a:r>
            <a:fld id="{93005692-73BE-493E-93AB-ECD6027A7652}" type="slidenum">
              <a:rPr lang="en-US" smtClean="0">
                <a:latin typeface="Helvetica" pitchFamily="2" charset="0"/>
              </a:rPr>
              <a:pPr/>
              <a:t>‹#›</a:t>
            </a:fld>
            <a:endParaRPr lang="en-US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7280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550988" y="3461559"/>
            <a:ext cx="9070975" cy="598488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7591" y="2382981"/>
            <a:ext cx="11569729" cy="1046019"/>
          </a:xfrm>
        </p:spPr>
        <p:txBody>
          <a:bodyPr anchor="b">
            <a:normAutofit/>
          </a:bodyPr>
          <a:lstStyle>
            <a:lvl1pPr algn="ctr">
              <a:defRPr sz="6000" cap="all" baseline="0"/>
            </a:lvl1pPr>
          </a:lstStyle>
          <a:p>
            <a:r>
              <a:rPr lang="en-US" dirty="0"/>
              <a:t>SECTION DIVIDER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676206" y="6335309"/>
            <a:ext cx="1181114" cy="250337"/>
          </a:xfrm>
        </p:spPr>
        <p:txBody>
          <a:bodyPr/>
          <a:lstStyle>
            <a:lvl1pPr>
              <a:defRPr b="0" i="0"/>
            </a:lvl1pPr>
          </a:lstStyle>
          <a:p>
            <a:fld id="{B3E8151E-CA89-F44B-B897-7A453989198D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PAGE  </a:t>
            </a:r>
            <a:fld id="{93005692-73BE-493E-93AB-ECD6027A7652}" type="slidenum">
              <a:rPr lang="en-US" smtClean="0">
                <a:latin typeface="Helvetica" pitchFamily="2" charset="0"/>
              </a:rPr>
              <a:pPr/>
              <a:t>‹#›</a:t>
            </a:fld>
            <a:endParaRPr lang="en-US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8287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550988" y="3461559"/>
            <a:ext cx="9070975" cy="598488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7591" y="2382981"/>
            <a:ext cx="11569729" cy="1046019"/>
          </a:xfrm>
        </p:spPr>
        <p:txBody>
          <a:bodyPr anchor="b">
            <a:normAutofit/>
          </a:bodyPr>
          <a:lstStyle>
            <a:lvl1pPr algn="ctr">
              <a:defRPr sz="60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DIVIDER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676206" y="6335309"/>
            <a:ext cx="1181114" cy="250337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fld id="{40254AC5-18B7-8747-AF90-CC2015EDB665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latin typeface="Helvetica" pitchFamily="2" charset="0"/>
              </a:rPr>
              <a:t>PAGE  </a:t>
            </a:r>
            <a:fld id="{93005692-73BE-493E-93AB-ECD6027A7652}" type="slidenum">
              <a:rPr lang="en-US" smtClean="0">
                <a:latin typeface="Helvetica" pitchFamily="2" charset="0"/>
              </a:rPr>
              <a:pPr/>
              <a:t>‹#›</a:t>
            </a:fld>
            <a:endParaRPr lang="en-US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0227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57225" y="4581236"/>
            <a:ext cx="10877550" cy="1597891"/>
          </a:xfrm>
          <a:noFill/>
        </p:spPr>
        <p:txBody>
          <a:bodyPr wrap="square" rtlCol="0" anchor="ctr" anchorCtr="1">
            <a:noAutofit/>
          </a:bodyPr>
          <a:lstStyle>
            <a:lvl1pPr algn="ctr">
              <a:defRPr lang="en-US" sz="1800" b="0" i="0" cap="all" baseline="0">
                <a:solidFill>
                  <a:schemeClr val="tx1"/>
                </a:solidFill>
                <a:latin typeface="Helvetica" pitchFamily="2" charset="0"/>
                <a:ea typeface="Verdana" charset="0"/>
                <a:cs typeface="Verdana" charset="0"/>
              </a:defRPr>
            </a:lvl1pPr>
          </a:lstStyle>
          <a:p>
            <a:pPr marL="0" lvl="0" algn="ctr">
              <a:lnSpc>
                <a:spcPct val="75000"/>
              </a:lnSpc>
            </a:pPr>
            <a:r>
              <a:rPr lang="en-US" dirty="0"/>
              <a:t>click to edit master closing slide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94943120-5F84-1745-BAFC-6A844FB9CF3D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57225" y="6335309"/>
            <a:ext cx="4829174" cy="250337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PAGE  </a:t>
            </a:r>
            <a:fld id="{93005692-73BE-493E-93AB-ECD6027A7652}" type="slidenum">
              <a:rPr lang="en-US" smtClean="0">
                <a:latin typeface="Helvetica" pitchFamily="2" charset="0"/>
              </a:rPr>
              <a:pPr/>
              <a:t>‹#›</a:t>
            </a:fld>
            <a:endParaRPr lang="en-US" dirty="0">
              <a:latin typeface="Helvetica" pitchFamily="2" charset="0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0" y="0"/>
            <a:ext cx="12192000" cy="397164"/>
            <a:chOff x="0" y="0"/>
            <a:chExt cx="12192000" cy="39716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1" y="198582"/>
              <a:ext cx="3082197" cy="1985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3050818" y="198582"/>
              <a:ext cx="3047061" cy="1985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6097879" y="198582"/>
              <a:ext cx="3047061" cy="19858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>
            <a:xfrm>
              <a:off x="9144939" y="198582"/>
              <a:ext cx="3047061" cy="19858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25" name="Rectangle 24"/>
            <p:cNvSpPr/>
            <p:nvPr userDrawn="1"/>
          </p:nvSpPr>
          <p:spPr>
            <a:xfrm>
              <a:off x="0" y="0"/>
              <a:ext cx="12191999" cy="19858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8AB47677-00DB-944D-9594-0B43C7C950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1176" y="1217819"/>
            <a:ext cx="5829646" cy="40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677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094124" y="397164"/>
            <a:ext cx="6097876" cy="6460836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2740" y="1028940"/>
            <a:ext cx="5486243" cy="1474115"/>
          </a:xfrm>
        </p:spPr>
        <p:txBody>
          <a:bodyPr lIns="0" anchor="b">
            <a:noAutofit/>
          </a:bodyPr>
          <a:lstStyle>
            <a:lvl1pPr algn="l">
              <a:defRPr sz="5400" b="1" i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CLICK TO EDIT MASTER TITLE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740" y="4266821"/>
            <a:ext cx="5486243" cy="666549"/>
          </a:xfrm>
        </p:spPr>
        <p:txBody>
          <a:bodyPr lIns="0" anchor="t">
            <a:normAutofit/>
          </a:bodyPr>
          <a:lstStyle>
            <a:lvl1pPr marL="0" indent="0" algn="l">
              <a:buNone/>
              <a:defRPr sz="2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2740" y="2642329"/>
            <a:ext cx="1182916" cy="377962"/>
          </a:xfrm>
          <a:solidFill>
            <a:schemeClr val="accent1"/>
          </a:solidFill>
        </p:spPr>
        <p:txBody>
          <a:bodyPr/>
          <a:lstStyle>
            <a:lvl1pPr>
              <a:defRPr sz="1100" b="0" i="0">
                <a:solidFill>
                  <a:schemeClr val="tx1"/>
                </a:solidFill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24BCD5F-04EE-0940-B939-CD3C6E08C8C6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623674" y="6377231"/>
            <a:ext cx="4293708" cy="250337"/>
          </a:xfrm>
        </p:spPr>
        <p:txBody>
          <a:bodyPr/>
          <a:lstStyle>
            <a:lvl1pPr algn="ctr">
              <a:defRPr b="0" i="0"/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148416" y="6377231"/>
            <a:ext cx="553900" cy="250337"/>
          </a:xfrm>
        </p:spPr>
        <p:txBody>
          <a:bodyPr/>
          <a:lstStyle>
            <a:lvl1pPr algn="ctr">
              <a:defRPr b="0" i="0">
                <a:latin typeface="Helvetica" pitchFamily="2" charset="0"/>
              </a:defRPr>
            </a:lvl1pPr>
          </a:lstStyle>
          <a:p>
            <a:fld id="{93005692-73BE-493E-93AB-ECD6027A765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0" y="0"/>
            <a:ext cx="12192000" cy="397164"/>
            <a:chOff x="0" y="0"/>
            <a:chExt cx="12192000" cy="39716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1" y="198582"/>
              <a:ext cx="3082197" cy="1985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3050818" y="198582"/>
              <a:ext cx="3047061" cy="1985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097879" y="198582"/>
              <a:ext cx="3047061" cy="19858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9144939" y="198582"/>
              <a:ext cx="3047061" cy="19858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0" y="0"/>
              <a:ext cx="12191999" cy="19858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D0DB0F08-8C41-1046-BBA1-B88B8D6BA7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02908"/>
            <a:ext cx="4416302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835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_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A3DCA9C-A770-E64E-A1BD-C7DCF1EFAE5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05114"/>
            <a:ext cx="12192000" cy="64528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3425" y="4682836"/>
            <a:ext cx="10725150" cy="1559782"/>
          </a:xfrm>
          <a:noFill/>
        </p:spPr>
        <p:txBody>
          <a:bodyPr wrap="square" rtlCol="0" anchor="ctr" anchorCtr="1">
            <a:noAutofit/>
          </a:bodyPr>
          <a:lstStyle>
            <a:lvl1pPr algn="ctr">
              <a:defRPr lang="en-US" sz="1800" b="0" i="0">
                <a:solidFill>
                  <a:schemeClr val="bg1">
                    <a:alpha val="81000"/>
                  </a:schemeClr>
                </a:solidFill>
                <a:latin typeface="Helvetica" pitchFamily="2" charset="0"/>
                <a:ea typeface="Verdana" charset="0"/>
                <a:cs typeface="Verdana" charset="0"/>
              </a:defRPr>
            </a:lvl1pPr>
          </a:lstStyle>
          <a:p>
            <a:pPr marL="0" lvl="0" algn="ctr">
              <a:lnSpc>
                <a:spcPct val="75000"/>
              </a:lnSpc>
            </a:pPr>
            <a:r>
              <a:rPr lang="en-US" dirty="0"/>
              <a:t>CLICK TO EDIT MASTER CLOSING SLIDE OPTION 2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FB8F84E2-F6B8-FB44-A6AA-CE0278E2AF47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733425" y="6335309"/>
            <a:ext cx="4752974" cy="250337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PAGE  </a:t>
            </a:r>
            <a:fld id="{93005692-73BE-493E-93AB-ECD6027A7652}" type="slidenum">
              <a:rPr lang="en-US" smtClean="0">
                <a:latin typeface="Helvetica" pitchFamily="2" charset="0"/>
              </a:rPr>
              <a:pPr/>
              <a:t>‹#›</a:t>
            </a:fld>
            <a:endParaRPr lang="en-US" dirty="0">
              <a:latin typeface="Helvetica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C25B53-FECF-DA42-A314-5562893406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8747" y="1310584"/>
            <a:ext cx="5829646" cy="40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082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2740" y="1028940"/>
            <a:ext cx="8692199" cy="1474115"/>
          </a:xfrm>
        </p:spPr>
        <p:txBody>
          <a:bodyPr lIns="0" anchor="b">
            <a:noAutofit/>
          </a:bodyPr>
          <a:lstStyle>
            <a:lvl1pPr algn="l">
              <a:defRPr sz="54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CLICK TO EDIT MASTER TITLE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740" y="4266821"/>
            <a:ext cx="5486243" cy="666549"/>
          </a:xfrm>
        </p:spPr>
        <p:txBody>
          <a:bodyPr lIns="0" anchor="t">
            <a:normAutofit/>
          </a:bodyPr>
          <a:lstStyle>
            <a:lvl1pPr marL="0" indent="0" algn="l">
              <a:buNone/>
              <a:defRPr sz="2000" b="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2740" y="2642329"/>
            <a:ext cx="1182916" cy="377962"/>
          </a:xfrm>
          <a:solidFill>
            <a:schemeClr val="accent1"/>
          </a:solidFill>
          <a:ln>
            <a:noFill/>
          </a:ln>
        </p:spPr>
        <p:txBody>
          <a:bodyPr/>
          <a:lstStyle>
            <a:lvl1pPr>
              <a:defRPr sz="1100" b="0" i="0">
                <a:solidFill>
                  <a:schemeClr val="tx1"/>
                </a:solidFill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73B94A6C-AD5B-E449-91A9-EB2BA706BD20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623674" y="6377231"/>
            <a:ext cx="4293708" cy="250337"/>
          </a:xfrm>
        </p:spPr>
        <p:txBody>
          <a:bodyPr/>
          <a:lstStyle>
            <a:lvl1pPr algn="ctr">
              <a:defRPr b="0" i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148416" y="6377231"/>
            <a:ext cx="553900" cy="250337"/>
          </a:xfrm>
        </p:spPr>
        <p:txBody>
          <a:bodyPr/>
          <a:lstStyle>
            <a:lvl1pPr algn="ctr">
              <a:defRPr b="0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defRPr>
            </a:lvl1pPr>
          </a:lstStyle>
          <a:p>
            <a:fld id="{93005692-73BE-493E-93AB-ECD6027A765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0" y="0"/>
            <a:ext cx="12192000" cy="397164"/>
            <a:chOff x="0" y="0"/>
            <a:chExt cx="12192000" cy="39716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" y="198582"/>
              <a:ext cx="3082197" cy="1985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3050818" y="198582"/>
              <a:ext cx="3047061" cy="1985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097879" y="198582"/>
              <a:ext cx="3047061" cy="19858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9144939" y="198582"/>
              <a:ext cx="3047061" cy="19858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0"/>
              <a:ext cx="12191999" cy="19858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8BFB70ED-5B41-0841-9BB6-2DFC1216BD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76404"/>
            <a:ext cx="4416300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952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ack with Im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094124" y="397164"/>
            <a:ext cx="6097876" cy="6460836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2740" y="1028940"/>
            <a:ext cx="5486243" cy="1474115"/>
          </a:xfrm>
        </p:spPr>
        <p:txBody>
          <a:bodyPr lIns="0" anchor="b">
            <a:noAutofit/>
          </a:bodyPr>
          <a:lstStyle>
            <a:lvl1pPr algn="l">
              <a:defRPr sz="54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CLICK TO EDIT MASTER TITLE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740" y="4266821"/>
            <a:ext cx="5486243" cy="666549"/>
          </a:xfrm>
        </p:spPr>
        <p:txBody>
          <a:bodyPr lIns="0" anchor="t">
            <a:normAutofit/>
          </a:bodyPr>
          <a:lstStyle>
            <a:lvl1pPr marL="0" indent="0" algn="l">
              <a:buNone/>
              <a:defRPr sz="2000" b="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2740" y="2642329"/>
            <a:ext cx="1182916" cy="377962"/>
          </a:xfrm>
          <a:solidFill>
            <a:schemeClr val="accent1"/>
          </a:solidFill>
          <a:ln>
            <a:noFill/>
          </a:ln>
        </p:spPr>
        <p:txBody>
          <a:bodyPr/>
          <a:lstStyle>
            <a:lvl1pPr>
              <a:defRPr sz="1100" b="0" i="0">
                <a:solidFill>
                  <a:schemeClr val="tx1"/>
                </a:solidFill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E0F24C3-6CD9-1B49-A01B-64CAE91EBCCA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623674" y="6377231"/>
            <a:ext cx="4293708" cy="250337"/>
          </a:xfrm>
        </p:spPr>
        <p:txBody>
          <a:bodyPr/>
          <a:lstStyle>
            <a:lvl1pPr algn="ctr">
              <a:defRPr b="0" i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148416" y="6377231"/>
            <a:ext cx="553900" cy="250337"/>
          </a:xfrm>
        </p:spPr>
        <p:txBody>
          <a:bodyPr/>
          <a:lstStyle>
            <a:lvl1pPr algn="ctr">
              <a:defRPr b="0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defRPr>
            </a:lvl1pPr>
          </a:lstStyle>
          <a:p>
            <a:fld id="{93005692-73BE-493E-93AB-ECD6027A765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0" y="0"/>
            <a:ext cx="12192000" cy="397164"/>
            <a:chOff x="0" y="0"/>
            <a:chExt cx="12192000" cy="39716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1" y="198582"/>
              <a:ext cx="3082197" cy="1985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3050818" y="198582"/>
              <a:ext cx="3047061" cy="1985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6097879" y="198582"/>
              <a:ext cx="3047061" cy="19858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9144939" y="198582"/>
              <a:ext cx="3047061" cy="19858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0" y="0"/>
              <a:ext cx="12191999" cy="19858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18D3ADF4-EECD-EA40-9256-F7FB37B695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76404"/>
            <a:ext cx="4416300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06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A234A490-65F8-B24D-BD31-3BF94B80B529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PAGE  </a:t>
            </a:r>
            <a:fld id="{93005692-73BE-493E-93AB-ECD6027A7652}" type="slidenum">
              <a:rPr lang="en-US" smtClean="0">
                <a:latin typeface="Helvetica" pitchFamily="2" charset="0"/>
              </a:rPr>
              <a:pPr/>
              <a:t>‹#›</a:t>
            </a:fld>
            <a:endParaRPr lang="en-US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323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M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407696" y="685060"/>
            <a:ext cx="1420859" cy="286052"/>
          </a:xfrm>
        </p:spPr>
        <p:txBody>
          <a:bodyPr anchor="ctr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dirty="0"/>
              <a:t>MENU ITEM 1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908224" y="685060"/>
            <a:ext cx="1420859" cy="286052"/>
          </a:xfrm>
        </p:spPr>
        <p:txBody>
          <a:bodyPr anchor="ctr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dirty="0"/>
              <a:t>MENU ITEM 2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10408752" y="685060"/>
            <a:ext cx="1420859" cy="286052"/>
          </a:xfrm>
        </p:spPr>
        <p:txBody>
          <a:bodyPr anchor="ctr">
            <a:noAutofit/>
          </a:bodyPr>
          <a:lstStyle>
            <a:lvl1pPr marL="0" indent="0" algn="ctr">
              <a:buNone/>
              <a:defRPr sz="1100" b="0" i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dirty="0"/>
              <a:t>MENU ITEM 3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b="0" i="0"/>
            </a:lvl1pPr>
          </a:lstStyle>
          <a:p>
            <a:fld id="{17292011-D083-DC41-B33E-1972D07DCCA2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PAGE  </a:t>
            </a:r>
            <a:fld id="{93005692-73BE-493E-93AB-ECD6027A7652}" type="slidenum">
              <a:rPr lang="en-US" smtClean="0">
                <a:latin typeface="Helvetica" pitchFamily="2" charset="0"/>
              </a:rPr>
              <a:pPr/>
              <a:t>‹#›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9883" y="434108"/>
            <a:ext cx="7046081" cy="895927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036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9882" y="1709738"/>
            <a:ext cx="9399507" cy="2852737"/>
          </a:xfrm>
        </p:spPr>
        <p:txBody>
          <a:bodyPr anchor="b">
            <a:normAutofit/>
          </a:bodyPr>
          <a:lstStyle>
            <a:lvl1pPr algn="l"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</a:t>
            </a:r>
            <a:br>
              <a:rPr lang="en-US" dirty="0"/>
            </a:br>
            <a:r>
              <a:rPr lang="en-US" dirty="0"/>
              <a:t>SECTION TITLE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882" y="4589463"/>
            <a:ext cx="9399507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869A8CFF-99A0-8341-B8AD-98E659329A9B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PAGE  </a:t>
            </a:r>
            <a:fld id="{93005692-73BE-493E-93AB-ECD6027A7652}" type="slidenum">
              <a:rPr lang="en-US" smtClean="0">
                <a:latin typeface="Helvetica" pitchFamily="2" charset="0"/>
              </a:rPr>
              <a:pPr/>
              <a:t>‹#›</a:t>
            </a:fld>
            <a:endParaRPr lang="en-US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021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_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F50140E-C6E6-744D-AD5B-B842E17FC0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1687" y="963516"/>
            <a:ext cx="10133984" cy="28912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60521" y="3727927"/>
            <a:ext cx="8770620" cy="1212056"/>
          </a:xfrm>
        </p:spPr>
        <p:txBody>
          <a:bodyPr anchor="b">
            <a:noAutofit/>
          </a:bodyPr>
          <a:lstStyle>
            <a:lvl1pPr algn="l">
              <a:defRPr sz="4000" b="1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CLICK TO EDIT MASTER</a:t>
            </a:r>
            <a:br>
              <a:rPr lang="en-US" dirty="0"/>
            </a:br>
            <a:r>
              <a:rPr lang="en-US" dirty="0"/>
              <a:t>SECTION TITLE SLIDE OPTION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960521" y="4947813"/>
            <a:ext cx="8770620" cy="666549"/>
          </a:xfr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24835787-7C43-2F4D-9132-06B705A249BC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60521" y="6335309"/>
            <a:ext cx="4525878" cy="250337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PAGE  </a:t>
            </a:r>
            <a:fld id="{93005692-73BE-493E-93AB-ECD6027A7652}" type="slidenum">
              <a:rPr lang="en-US" smtClean="0">
                <a:latin typeface="Helvetica" pitchFamily="2" charset="0"/>
              </a:rPr>
              <a:pPr/>
              <a:t>‹#›</a:t>
            </a:fld>
            <a:endParaRPr lang="en-US" dirty="0">
              <a:latin typeface="Helvetica" pitchFamily="2" charset="0"/>
            </a:endParaRPr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0" y="0"/>
            <a:ext cx="12192000" cy="397164"/>
            <a:chOff x="0" y="0"/>
            <a:chExt cx="12192000" cy="397164"/>
          </a:xfrm>
        </p:grpSpPr>
        <p:sp>
          <p:nvSpPr>
            <p:cNvPr id="28" name="Rectangle 27"/>
            <p:cNvSpPr/>
            <p:nvPr userDrawn="1"/>
          </p:nvSpPr>
          <p:spPr>
            <a:xfrm>
              <a:off x="1" y="198582"/>
              <a:ext cx="3082197" cy="1985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29" name="Rectangle 28"/>
            <p:cNvSpPr/>
            <p:nvPr userDrawn="1"/>
          </p:nvSpPr>
          <p:spPr>
            <a:xfrm>
              <a:off x="3050818" y="198582"/>
              <a:ext cx="3047061" cy="19858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30" name="Rectangle 29"/>
            <p:cNvSpPr/>
            <p:nvPr userDrawn="1"/>
          </p:nvSpPr>
          <p:spPr>
            <a:xfrm>
              <a:off x="6097879" y="198582"/>
              <a:ext cx="3047061" cy="1985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31" name="Rectangle 30"/>
            <p:cNvSpPr/>
            <p:nvPr userDrawn="1"/>
          </p:nvSpPr>
          <p:spPr>
            <a:xfrm>
              <a:off x="9144939" y="198582"/>
              <a:ext cx="3047061" cy="19858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32" name="Rectangle 31"/>
            <p:cNvSpPr/>
            <p:nvPr userDrawn="1"/>
          </p:nvSpPr>
          <p:spPr>
            <a:xfrm>
              <a:off x="0" y="0"/>
              <a:ext cx="12191999" cy="19858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2748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9883" y="434108"/>
            <a:ext cx="11569729" cy="89592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882" y="1413164"/>
            <a:ext cx="5586855" cy="4590472"/>
          </a:xfrm>
        </p:spPr>
        <p:txBody>
          <a:bodyPr/>
          <a:lstStyle>
            <a:lvl1pPr marL="288925" indent="-288925">
              <a:spcBef>
                <a:spcPts val="800"/>
              </a:spcBef>
              <a:spcAft>
                <a:spcPts val="800"/>
              </a:spcAft>
              <a:buFont typeface="Wingdings" charset="2"/>
              <a:buChar char="§"/>
              <a:defRPr/>
            </a:lvl1pPr>
            <a:lvl2pPr marL="685800" indent="-228600">
              <a:spcBef>
                <a:spcPts val="800"/>
              </a:spcBef>
              <a:spcAft>
                <a:spcPts val="800"/>
              </a:spcAft>
              <a:buFont typeface="Wingdings" charset="2"/>
              <a:buChar char="§"/>
              <a:defRPr/>
            </a:lvl2pPr>
            <a:lvl3pPr marL="1143000" indent="-228600">
              <a:spcBef>
                <a:spcPts val="800"/>
              </a:spcBef>
              <a:spcAft>
                <a:spcPts val="800"/>
              </a:spcAft>
              <a:buFont typeface="Wingdings" charset="2"/>
              <a:buChar char="§"/>
              <a:defRPr/>
            </a:lvl3pPr>
            <a:lvl4pPr marL="1600200" indent="-228600">
              <a:spcBef>
                <a:spcPts val="800"/>
              </a:spcBef>
              <a:spcAft>
                <a:spcPts val="800"/>
              </a:spcAft>
              <a:buFont typeface="Wingdings" charset="2"/>
              <a:buChar char="§"/>
              <a:defRPr/>
            </a:lvl4pPr>
            <a:lvl5pPr marL="2057400" indent="-228600">
              <a:spcBef>
                <a:spcPts val="800"/>
              </a:spcBef>
              <a:spcAft>
                <a:spcPts val="800"/>
              </a:spcAft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992" y="1413164"/>
            <a:ext cx="5658620" cy="4590472"/>
          </a:xfrm>
        </p:spPr>
        <p:txBody>
          <a:bodyPr/>
          <a:lstStyle>
            <a:lvl1pPr marL="288925" indent="-288925">
              <a:spcBef>
                <a:spcPts val="800"/>
              </a:spcBef>
              <a:spcAft>
                <a:spcPts val="800"/>
              </a:spcAft>
              <a:buFont typeface="Wingdings" charset="2"/>
              <a:buChar char="§"/>
              <a:defRPr/>
            </a:lvl1pPr>
            <a:lvl2pPr marL="685800" indent="-228600">
              <a:spcBef>
                <a:spcPts val="800"/>
              </a:spcBef>
              <a:spcAft>
                <a:spcPts val="800"/>
              </a:spcAft>
              <a:buFont typeface="Wingdings" charset="2"/>
              <a:buChar char="§"/>
              <a:defRPr/>
            </a:lvl2pPr>
            <a:lvl3pPr marL="1143000" indent="-228600">
              <a:spcBef>
                <a:spcPts val="800"/>
              </a:spcBef>
              <a:spcAft>
                <a:spcPts val="800"/>
              </a:spcAft>
              <a:buFont typeface="Wingdings" charset="2"/>
              <a:buChar char="§"/>
              <a:defRPr/>
            </a:lvl3pPr>
            <a:lvl4pPr marL="1600200" indent="-228600">
              <a:spcBef>
                <a:spcPts val="800"/>
              </a:spcBef>
              <a:spcAft>
                <a:spcPts val="800"/>
              </a:spcAft>
              <a:buFont typeface="Wingdings" charset="2"/>
              <a:buChar char="§"/>
              <a:defRPr/>
            </a:lvl4pPr>
            <a:lvl5pPr marL="2057400" indent="-228600">
              <a:spcBef>
                <a:spcPts val="800"/>
              </a:spcBef>
              <a:spcAft>
                <a:spcPts val="800"/>
              </a:spcAft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A3A266A2-6153-444D-AAF5-0FF319F4A7F1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PAGE  </a:t>
            </a:r>
            <a:fld id="{93005692-73BE-493E-93AB-ECD6027A7652}" type="slidenum">
              <a:rPr lang="en-US" smtClean="0">
                <a:latin typeface="Helvetica" pitchFamily="2" charset="0"/>
              </a:rPr>
              <a:pPr/>
              <a:t>‹#›</a:t>
            </a:fld>
            <a:endParaRPr lang="en-US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516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A510D489-6F8B-F94E-9C40-2D0DDA555F58}"/>
              </a:ext>
            </a:extLst>
          </p:cNvPr>
          <p:cNvPicPr>
            <a:picLocks noChangeAspect="1"/>
          </p:cNvPicPr>
          <p:nvPr userDrawn="1"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9766" y="5982836"/>
            <a:ext cx="3154499" cy="900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882" y="1413163"/>
            <a:ext cx="11569729" cy="45951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8014" y="6335309"/>
            <a:ext cx="1181114" cy="25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>
                <a:solidFill>
                  <a:schemeClr val="tx1"/>
                </a:solidFill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81714788-C58B-C746-89F4-547FBB20D278}" type="datetime1">
              <a:rPr lang="en-CA" smtClean="0"/>
              <a:t>2022-06-04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883" y="434108"/>
            <a:ext cx="11569729" cy="895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882" y="6335309"/>
            <a:ext cx="5226517" cy="25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8000" y="6335309"/>
            <a:ext cx="1016000" cy="25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>
                <a:latin typeface="Helvetica" pitchFamily="2" charset="0"/>
              </a:rPr>
              <a:t>PAGE  </a:t>
            </a:r>
            <a:fld id="{93005692-73BE-493E-93AB-ECD6027A7652}" type="slidenum">
              <a:rPr lang="en-US" smtClean="0">
                <a:latin typeface="Helvetica" pitchFamily="2" charset="0"/>
              </a:rPr>
              <a:pPr/>
              <a:t>‹#›</a:t>
            </a:fld>
            <a:endParaRPr lang="en-US" dirty="0">
              <a:latin typeface="Helvetica" pitchFamily="2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0" y="0"/>
            <a:ext cx="12192000" cy="397164"/>
            <a:chOff x="0" y="0"/>
            <a:chExt cx="12192000" cy="39716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" y="198582"/>
              <a:ext cx="3082197" cy="1985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3050818" y="198582"/>
              <a:ext cx="3047061" cy="1985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097879" y="198582"/>
              <a:ext cx="3047061" cy="19858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9144939" y="198582"/>
              <a:ext cx="3047061" cy="19858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0"/>
              <a:ext cx="12191999" cy="19858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3700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714" r:id="rId2"/>
    <p:sldLayoutId id="2147483715" r:id="rId3"/>
    <p:sldLayoutId id="2147483716" r:id="rId4"/>
    <p:sldLayoutId id="2147483670" r:id="rId5"/>
    <p:sldLayoutId id="2147483693" r:id="rId6"/>
    <p:sldLayoutId id="2147483671" r:id="rId7"/>
    <p:sldLayoutId id="2147483690" r:id="rId8"/>
    <p:sldLayoutId id="2147483672" r:id="rId9"/>
    <p:sldLayoutId id="2147483673" r:id="rId10"/>
    <p:sldLayoutId id="2147483674" r:id="rId11"/>
    <p:sldLayoutId id="2147483675" r:id="rId12"/>
    <p:sldLayoutId id="2147483710" r:id="rId13"/>
    <p:sldLayoutId id="2147483717" r:id="rId14"/>
    <p:sldLayoutId id="2147483718" r:id="rId15"/>
    <p:sldLayoutId id="2147483719" r:id="rId16"/>
    <p:sldLayoutId id="2147483720" r:id="rId17"/>
    <p:sldLayoutId id="2147483721" r:id="rId18"/>
    <p:sldLayoutId id="2147483712" r:id="rId19"/>
    <p:sldLayoutId id="2147483713" r:id="rId20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50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88925" indent="-288925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>
          <a:schemeClr val="tx1"/>
        </a:buClr>
        <a:buSzPct val="85000"/>
        <a:buFont typeface="Wingdings" charset="2"/>
        <a:buChar char="§"/>
        <a:defRPr sz="24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>
          <a:schemeClr val="tx1"/>
        </a:buClr>
        <a:buSzPct val="85000"/>
        <a:buFont typeface="Wingdings" charset="2"/>
        <a:buChar char="§"/>
        <a:defRPr sz="20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>
          <a:schemeClr val="tx1"/>
        </a:buClr>
        <a:buSzPct val="85000"/>
        <a:buFont typeface="Wingdings" charset="2"/>
        <a:buChar char="§"/>
        <a:defRPr sz="18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>
          <a:schemeClr val="tx1"/>
        </a:buClr>
        <a:buSzPct val="85000"/>
        <a:buFont typeface="Wingdings" charset="2"/>
        <a:buChar char="§"/>
        <a:defRPr sz="16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>
          <a:schemeClr val="tx1"/>
        </a:buClr>
        <a:buSzPct val="85000"/>
        <a:buFont typeface="Wingdings" charset="2"/>
        <a:buChar char="§"/>
        <a:defRPr sz="16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8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image" Target="../media/image30.emf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openxmlformats.org/officeDocument/2006/relationships/customXml" Target="../ink/ink1.xml"/><Relationship Id="rId11" Type="http://schemas.openxmlformats.org/officeDocument/2006/relationships/image" Target="../media/image36.png"/><Relationship Id="rId5" Type="http://schemas.openxmlformats.org/officeDocument/2006/relationships/image" Target="../media/image32.png"/><Relationship Id="rId10" Type="http://schemas.openxmlformats.org/officeDocument/2006/relationships/customXml" Target="../ink/ink3.xml"/><Relationship Id="rId4" Type="http://schemas.openxmlformats.org/officeDocument/2006/relationships/image" Target="../media/image31.emf"/><Relationship Id="rId9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.xml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Relationship Id="rId5" Type="http://schemas.openxmlformats.org/officeDocument/2006/relationships/image" Target="../media/image9.emf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4.x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94579-760C-6140-9910-955136E1DB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2740" y="1028940"/>
            <a:ext cx="8386460" cy="1474115"/>
          </a:xfrm>
        </p:spPr>
        <p:txBody>
          <a:bodyPr/>
          <a:lstStyle/>
          <a:p>
            <a:r>
              <a:rPr lang="en-US" sz="4000" dirty="0"/>
              <a:t>Surface Relaxation of Vapor Deposited Polystyrene Glasses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C29296-B248-C342-976C-7E14EF2C17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2740" y="3842657"/>
            <a:ext cx="5486243" cy="1090713"/>
          </a:xfrm>
        </p:spPr>
        <p:txBody>
          <a:bodyPr>
            <a:normAutofit fontScale="77500" lnSpcReduction="20000"/>
          </a:bodyPr>
          <a:lstStyle/>
          <a:p>
            <a:r>
              <a:rPr lang="en-CA" dirty="0" err="1"/>
              <a:t>Junjie</a:t>
            </a:r>
            <a:r>
              <a:rPr lang="en-CA" dirty="0"/>
              <a:t> Yin</a:t>
            </a:r>
          </a:p>
          <a:p>
            <a:r>
              <a:rPr lang="en-CA" dirty="0"/>
              <a:t>James Forrest Lab</a:t>
            </a:r>
          </a:p>
          <a:p>
            <a:r>
              <a:rPr lang="en-CA" dirty="0"/>
              <a:t>Physics, University of Waterloo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E1460C4-6932-1F4E-8BEA-EBE3716B1B14}"/>
              </a:ext>
            </a:extLst>
          </p:cNvPr>
          <p:cNvSpPr txBox="1">
            <a:spLocks/>
          </p:cNvSpPr>
          <p:nvPr/>
        </p:nvSpPr>
        <p:spPr>
          <a:xfrm>
            <a:off x="6940110" y="2659557"/>
            <a:ext cx="5576592" cy="781395"/>
          </a:xfrm>
          <a:prstGeom prst="rect">
            <a:avLst/>
          </a:prstGeom>
        </p:spPr>
        <p:txBody>
          <a:bodyPr vert="horz" lIns="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b="1" i="0" kern="1200" spc="50" baseline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r>
              <a:rPr lang="en-US" sz="2800" dirty="0"/>
              <a:t>Outline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B5329B5-DFFB-D745-BF32-16FB9C86BA8A}"/>
              </a:ext>
            </a:extLst>
          </p:cNvPr>
          <p:cNvSpPr txBox="1">
            <a:spLocks/>
          </p:cNvSpPr>
          <p:nvPr/>
        </p:nvSpPr>
        <p:spPr>
          <a:xfrm>
            <a:off x="6940110" y="3597455"/>
            <a:ext cx="5143500" cy="3030113"/>
          </a:xfrm>
          <a:prstGeom prst="rect">
            <a:avLst/>
          </a:prstGeom>
        </p:spPr>
        <p:txBody>
          <a:bodyPr vert="horz" lIns="0" tIns="45720" rIns="91440" bIns="45720" rtlCol="0" anchor="t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SzPct val="85000"/>
              <a:buFont typeface="Wingdings" charset="2"/>
              <a:buNone/>
              <a:defRPr sz="20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SzPct val="85000"/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SzPct val="85000"/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SzPct val="85000"/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SzPct val="85000"/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Background: </a:t>
            </a:r>
          </a:p>
          <a:p>
            <a:pPr marL="742950" lvl="1" indent="-285750" algn="l">
              <a:buFont typeface="Wingdings" pitchFamily="2" charset="2"/>
              <a:buChar char="§"/>
            </a:pPr>
            <a:r>
              <a:rPr lang="en-US" sz="1800" dirty="0"/>
              <a:t>Glasses and stable glasses</a:t>
            </a:r>
          </a:p>
          <a:p>
            <a:pPr marL="742950" lvl="1" indent="-285750" algn="l">
              <a:buFont typeface="Wingdings" pitchFamily="2" charset="2"/>
              <a:buChar char="§"/>
            </a:pPr>
            <a:r>
              <a:rPr lang="en-US" sz="1800" dirty="0"/>
              <a:t>Physical vapor deposition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Experimental methods: </a:t>
            </a:r>
          </a:p>
          <a:p>
            <a:pPr marL="742950" lvl="1" indent="-285750" algn="l">
              <a:buFont typeface="Wingdings" pitchFamily="2" charset="2"/>
              <a:buChar char="§"/>
            </a:pPr>
            <a:r>
              <a:rPr lang="en-US" sz="1800" dirty="0"/>
              <a:t>Surface perturbations by gold nanoparticles</a:t>
            </a:r>
          </a:p>
          <a:p>
            <a:pPr marL="742950" lvl="1" indent="-285750" algn="l">
              <a:buFont typeface="Wingdings" pitchFamily="2" charset="2"/>
              <a:buChar char="§"/>
            </a:pPr>
            <a:r>
              <a:rPr lang="en-US" sz="1800" dirty="0"/>
              <a:t>AFM measurements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Results and discussions</a:t>
            </a:r>
          </a:p>
        </p:txBody>
      </p:sp>
    </p:spTree>
    <p:extLst>
      <p:ext uri="{BB962C8B-B14F-4D97-AF65-F5344CB8AC3E}">
        <p14:creationId xmlns:p14="http://schemas.microsoft.com/office/powerpoint/2010/main" val="5304897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93087E3-E604-9617-9992-E0F3D9DDD0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800" y="2163600"/>
            <a:ext cx="4315200" cy="32364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5D3503D-46B4-4044-EEA4-404BE6892F36}"/>
              </a:ext>
            </a:extLst>
          </p:cNvPr>
          <p:cNvSpPr txBox="1"/>
          <p:nvPr/>
        </p:nvSpPr>
        <p:spPr>
          <a:xfrm>
            <a:off x="1659560" y="1712572"/>
            <a:ext cx="286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itchFamily="2" charset="0"/>
                <a:cs typeface="Arial" panose="020B0604020202020204" pitchFamily="34" charset="0"/>
              </a:rPr>
              <a:t>Stage 1: material build up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8CF92A-9D95-7892-6575-E7605D17BC05}"/>
              </a:ext>
            </a:extLst>
          </p:cNvPr>
          <p:cNvCxnSpPr>
            <a:cxnSpLocks/>
          </p:cNvCxnSpPr>
          <p:nvPr/>
        </p:nvCxnSpPr>
        <p:spPr>
          <a:xfrm>
            <a:off x="1525949" y="4438800"/>
            <a:ext cx="936000" cy="0"/>
          </a:xfrm>
          <a:prstGeom prst="line">
            <a:avLst/>
          </a:prstGeom>
          <a:ln w="19050">
            <a:solidFill>
              <a:srgbClr val="FF0000"/>
            </a:solidFill>
            <a:prstDash val="solid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864B7C4-B9C5-6E6C-CFB1-B676AD751699}"/>
              </a:ext>
            </a:extLst>
          </p:cNvPr>
          <p:cNvCxnSpPr>
            <a:cxnSpLocks/>
          </p:cNvCxnSpPr>
          <p:nvPr/>
        </p:nvCxnSpPr>
        <p:spPr>
          <a:xfrm>
            <a:off x="1525950" y="4273904"/>
            <a:ext cx="0" cy="288000"/>
          </a:xfrm>
          <a:prstGeom prst="line">
            <a:avLst/>
          </a:prstGeom>
          <a:ln w="19050">
            <a:solidFill>
              <a:srgbClr val="FF0000"/>
            </a:solidFill>
            <a:prstDash val="solid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8BD1643-BFA8-A3BA-B185-90D68AC682E7}"/>
              </a:ext>
            </a:extLst>
          </p:cNvPr>
          <p:cNvCxnSpPr>
            <a:cxnSpLocks/>
          </p:cNvCxnSpPr>
          <p:nvPr/>
        </p:nvCxnSpPr>
        <p:spPr>
          <a:xfrm>
            <a:off x="2473075" y="4263234"/>
            <a:ext cx="0" cy="288000"/>
          </a:xfrm>
          <a:prstGeom prst="line">
            <a:avLst/>
          </a:prstGeom>
          <a:ln w="19050">
            <a:solidFill>
              <a:srgbClr val="FF0000"/>
            </a:solidFill>
            <a:prstDash val="solid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F5C65E5E-8A82-C5E6-08B1-AACE235C726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6225812" y="1661432"/>
            <a:ext cx="4713513" cy="353513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D3BBD99-45EA-4B68-B73D-B0B54E49A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Quantifying surface properties: peak width/diameter at h=0nm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A3B4983-AA3B-5549-9A0A-1504781F1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5A096E-3973-0746-AE06-E3EC1938BDE1}"/>
              </a:ext>
            </a:extLst>
          </p:cNvPr>
          <p:cNvSpPr txBox="1"/>
          <p:nvPr/>
        </p:nvSpPr>
        <p:spPr>
          <a:xfrm>
            <a:off x="6897599" y="5283322"/>
            <a:ext cx="4517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Helvetica" pitchFamily="2" charset="0"/>
              </a:rPr>
              <a:t>Power law relationship </a:t>
            </a:r>
            <a:r>
              <a:rPr lang="en-US" dirty="0">
                <a:latin typeface="Helvetica" pitchFamily="2" charset="0"/>
              </a:rPr>
              <a:t>with evolution time.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8AA059D-B404-AFC8-29A3-8C256DA3BDE8}"/>
              </a:ext>
            </a:extLst>
          </p:cNvPr>
          <p:cNvSpPr txBox="1"/>
          <p:nvPr/>
        </p:nvSpPr>
        <p:spPr>
          <a:xfrm>
            <a:off x="1525949" y="4479586"/>
            <a:ext cx="1306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Helvetica" pitchFamily="2" charset="0"/>
                <a:cs typeface="Arial" panose="020B0604020202020204" pitchFamily="34" charset="0"/>
              </a:rPr>
              <a:t>peak width</a:t>
            </a:r>
          </a:p>
        </p:txBody>
      </p:sp>
    </p:spTree>
    <p:extLst>
      <p:ext uri="{BB962C8B-B14F-4D97-AF65-F5344CB8AC3E}">
        <p14:creationId xmlns:p14="http://schemas.microsoft.com/office/powerpoint/2010/main" val="420231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D3BBD99-45EA-4B68-B73D-B0B54E49A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</a:t>
            </a:r>
            <a:r>
              <a:rPr lang="en-US" sz="2800" baseline="30000" dirty="0"/>
              <a:t>1/4</a:t>
            </a:r>
            <a:r>
              <a:rPr lang="en-US" sz="2800" dirty="0"/>
              <a:t> scaling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2C21A68-8DDA-9B4F-8EDF-74DEA7EED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6C3746-D460-FC4B-96FA-1A03B94CD6D7}"/>
              </a:ext>
            </a:extLst>
          </p:cNvPr>
          <p:cNvSpPr txBox="1"/>
          <p:nvPr/>
        </p:nvSpPr>
        <p:spPr>
          <a:xfrm>
            <a:off x="1446928" y="5300636"/>
            <a:ext cx="4426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Both as-deposited films and rejuvenated films follow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Helvetica" pitchFamily="2" charset="0"/>
              </a:rPr>
              <a:t>t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  <a:latin typeface="Helvetica" pitchFamily="2" charset="0"/>
              </a:rPr>
              <a:t>1/4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Helvetica" pitchFamily="2" charset="0"/>
              </a:rPr>
              <a:t> scaling</a:t>
            </a:r>
            <a:r>
              <a:rPr lang="en-US" dirty="0">
                <a:latin typeface="Helvetica" pitchFamily="2" charset="0"/>
              </a:rPr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14B97D-19DD-574E-9273-496E21814B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4" b="4298"/>
          <a:stretch/>
        </p:blipFill>
        <p:spPr>
          <a:xfrm>
            <a:off x="7060390" y="741643"/>
            <a:ext cx="3237495" cy="54789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925274F-F40B-4421-909A-7454A10F92C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13"/>
          <a:stretch/>
        </p:blipFill>
        <p:spPr>
          <a:xfrm>
            <a:off x="832870" y="1330035"/>
            <a:ext cx="5023644" cy="388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69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0A0B113-712A-1047-8439-63C1F550F6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58" y="1666585"/>
            <a:ext cx="5196425" cy="38973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CC835CB-310C-01D2-B2F8-615AC83D80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57" y="1666585"/>
            <a:ext cx="5196425" cy="38973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B314C1E-D262-5905-234B-F8AFF228284D}"/>
              </a:ext>
            </a:extLst>
          </p:cNvPr>
          <p:cNvSpPr txBox="1"/>
          <p:nvPr/>
        </p:nvSpPr>
        <p:spPr>
          <a:xfrm>
            <a:off x="2421561" y="1437756"/>
            <a:ext cx="1845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itchFamily="2" charset="0"/>
                <a:cs typeface="Arial" panose="020B0604020202020204" pitchFamily="34" charset="0"/>
              </a:rPr>
              <a:t>vapor-deposited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8E002D-2AC8-B544-A4FE-87F53A52FD40}"/>
              </a:ext>
            </a:extLst>
          </p:cNvPr>
          <p:cNvSpPr txBox="1"/>
          <p:nvPr/>
        </p:nvSpPr>
        <p:spPr>
          <a:xfrm>
            <a:off x="825774" y="5485550"/>
            <a:ext cx="1121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" pitchFamily="2" charset="0"/>
              </a:rPr>
              <a:t>Surface dynamics is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Helvetica" pitchFamily="2" charset="0"/>
              </a:rPr>
              <a:t>independent of bulk stability</a:t>
            </a:r>
            <a:r>
              <a:rPr lang="en-US" dirty="0">
                <a:latin typeface="Helvetica" pitchFamily="2" charset="0"/>
              </a:rPr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3BBD99-45EA-4B68-B73D-B0B54E49A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Characteristic time of relaxation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2C21A68-8DDA-9B4F-8EDF-74DEA7EED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C70D3E2-786D-5B4B-8D5B-7CC4EC048267}"/>
              </a:ext>
            </a:extLst>
          </p:cNvPr>
          <p:cNvSpPr txBox="1"/>
          <p:nvPr/>
        </p:nvSpPr>
        <p:spPr>
          <a:xfrm>
            <a:off x="8062032" y="903082"/>
            <a:ext cx="4129968" cy="261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  <a:cs typeface="Arial" panose="020B0604020202020204" pitchFamily="34" charset="0"/>
              </a:rPr>
              <a:t>Fakhraai</a:t>
            </a:r>
            <a:r>
              <a:rPr lang="en-CA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  <a:cs typeface="Arial" panose="020B0604020202020204" pitchFamily="34" charset="0"/>
              </a:rPr>
              <a:t>, Z., &amp; Forrest, J. A. (2008). </a:t>
            </a:r>
            <a:r>
              <a:rPr lang="en-CA" sz="105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  <a:cs typeface="Arial" panose="020B0604020202020204" pitchFamily="34" charset="0"/>
              </a:rPr>
              <a:t>Science</a:t>
            </a:r>
            <a:r>
              <a:rPr lang="en-CA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  <a:cs typeface="Arial" panose="020B0604020202020204" pitchFamily="34" charset="0"/>
              </a:rPr>
              <a:t>, 319(5863), 600-604.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1407837-E46D-E446-98B6-91AB80854B2D}"/>
              </a:ext>
            </a:extLst>
          </p:cNvPr>
          <p:cNvSpPr txBox="1"/>
          <p:nvPr/>
        </p:nvSpPr>
        <p:spPr>
          <a:xfrm>
            <a:off x="8399836" y="726281"/>
            <a:ext cx="3792164" cy="261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  <a:cs typeface="Arial" panose="020B0604020202020204" pitchFamily="34" charset="0"/>
              </a:rPr>
              <a:t>Dhinojwala</a:t>
            </a:r>
            <a:r>
              <a:rPr lang="en-CA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  <a:cs typeface="Arial" panose="020B0604020202020204" pitchFamily="34" charset="0"/>
              </a:rPr>
              <a:t>, et al. (1994). </a:t>
            </a:r>
            <a:r>
              <a:rPr lang="en-CA" sz="105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  <a:cs typeface="Arial" panose="020B0604020202020204" pitchFamily="34" charset="0"/>
              </a:rPr>
              <a:t>J. Chem. Phys</a:t>
            </a:r>
            <a:r>
              <a:rPr lang="en-CA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  <a:cs typeface="Arial" panose="020B0604020202020204" pitchFamily="34" charset="0"/>
              </a:rPr>
              <a:t>, 100(8), 6046-6054.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Helvetica" pitchFamily="2" charset="0"/>
              <a:cs typeface="Arial" panose="020B0604020202020204" pitchFamily="34" charset="0"/>
            </a:endParaRP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BD908B5D-AC4C-D17F-3829-2838B3636A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818" y="1765223"/>
            <a:ext cx="4838564" cy="35334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5B4AB27-629A-36F5-8326-279B1FA43879}"/>
              </a:ext>
            </a:extLst>
          </p:cNvPr>
          <p:cNvSpPr txBox="1"/>
          <p:nvPr/>
        </p:nvSpPr>
        <p:spPr>
          <a:xfrm>
            <a:off x="8437844" y="1437756"/>
            <a:ext cx="1151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itchFamily="2" charset="0"/>
                <a:cs typeface="Arial" panose="020B0604020202020204" pitchFamily="34" charset="0"/>
              </a:rPr>
              <a:t>spin-cast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B4E5335F-BFEC-5F94-3FA5-6966F8079021}"/>
                  </a:ext>
                </a:extLst>
              </p14:cNvPr>
              <p14:cNvContentPartPr/>
              <p14:nvPr/>
            </p14:nvContentPartPr>
            <p14:xfrm>
              <a:off x="9141695" y="3116885"/>
              <a:ext cx="1353600" cy="468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B4E5335F-BFEC-5F94-3FA5-6966F807902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079055" y="3054245"/>
                <a:ext cx="1479240" cy="59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95C03311-C99F-02AE-263B-CCCEADD99801}"/>
                  </a:ext>
                </a:extLst>
              </p14:cNvPr>
              <p14:cNvContentPartPr/>
              <p14:nvPr/>
            </p14:nvContentPartPr>
            <p14:xfrm>
              <a:off x="9409175" y="3069323"/>
              <a:ext cx="1086120" cy="2988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95C03311-C99F-02AE-263B-CCCEADD99801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346175" y="3006683"/>
                <a:ext cx="1211760" cy="155520"/>
              </a:xfrm>
              <a:prstGeom prst="rect">
                <a:avLst/>
              </a:prstGeom>
            </p:spPr>
          </p:pic>
        </mc:Fallback>
      </mc:AlternateContent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F5EE3D5-02D3-BA9C-DB46-0484438C613E}"/>
              </a:ext>
            </a:extLst>
          </p:cNvPr>
          <p:cNvCxnSpPr/>
          <p:nvPr/>
        </p:nvCxnSpPr>
        <p:spPr>
          <a:xfrm flipV="1">
            <a:off x="2212258" y="3893574"/>
            <a:ext cx="0" cy="78166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10D83EE-0812-6D6A-715A-92B704C7C6A5}"/>
              </a:ext>
            </a:extLst>
          </p:cNvPr>
          <p:cNvSpPr txBox="1"/>
          <p:nvPr/>
        </p:nvSpPr>
        <p:spPr>
          <a:xfrm>
            <a:off x="1772071" y="4243459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9A0D637-3B36-B56C-033B-24D531A1CF94}"/>
              </a:ext>
            </a:extLst>
          </p:cNvPr>
          <p:cNvCxnSpPr/>
          <p:nvPr/>
        </p:nvCxnSpPr>
        <p:spPr>
          <a:xfrm flipV="1">
            <a:off x="7980593" y="4037293"/>
            <a:ext cx="0" cy="78166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FFDF3D0-A1DB-A845-9395-A39B6EA81828}"/>
              </a:ext>
            </a:extLst>
          </p:cNvPr>
          <p:cNvSpPr txBox="1"/>
          <p:nvPr/>
        </p:nvSpPr>
        <p:spPr>
          <a:xfrm>
            <a:off x="7540406" y="4305907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831B7BB-BB86-07B4-DF68-C0A86F265154}"/>
              </a:ext>
            </a:extLst>
          </p:cNvPr>
          <p:cNvCxnSpPr>
            <a:cxnSpLocks/>
          </p:cNvCxnSpPr>
          <p:nvPr/>
        </p:nvCxnSpPr>
        <p:spPr>
          <a:xfrm flipV="1">
            <a:off x="4583157" y="1407611"/>
            <a:ext cx="293625" cy="82913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E77C271-58BF-4BD7-7800-ABC663C29B2B}"/>
              </a:ext>
            </a:extLst>
          </p:cNvPr>
          <p:cNvCxnSpPr>
            <a:cxnSpLocks/>
          </p:cNvCxnSpPr>
          <p:nvPr/>
        </p:nvCxnSpPr>
        <p:spPr>
          <a:xfrm flipH="1" flipV="1">
            <a:off x="4876782" y="1407611"/>
            <a:ext cx="246239" cy="166421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137770F-C2BA-BDB2-48E3-B35E103DF0E2}"/>
              </a:ext>
            </a:extLst>
          </p:cNvPr>
          <p:cNvCxnSpPr>
            <a:cxnSpLocks/>
          </p:cNvCxnSpPr>
          <p:nvPr/>
        </p:nvCxnSpPr>
        <p:spPr>
          <a:xfrm flipV="1">
            <a:off x="5101248" y="1488557"/>
            <a:ext cx="293625" cy="82913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8572B5CE-6CEA-5C60-F1B3-123E91BAD6E7}"/>
              </a:ext>
            </a:extLst>
          </p:cNvPr>
          <p:cNvSpPr/>
          <p:nvPr/>
        </p:nvSpPr>
        <p:spPr>
          <a:xfrm>
            <a:off x="4313634" y="1104591"/>
            <a:ext cx="1404256" cy="790975"/>
          </a:xfrm>
          <a:prstGeom prst="ellipse">
            <a:avLst/>
          </a:prstGeom>
          <a:noFill/>
          <a:ln w="25400"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F10FFC34-4BEB-7D91-6E83-30303554E9BA}"/>
              </a:ext>
            </a:extLst>
          </p:cNvPr>
          <p:cNvSpPr/>
          <p:nvPr/>
        </p:nvSpPr>
        <p:spPr>
          <a:xfrm>
            <a:off x="9476968" y="1161456"/>
            <a:ext cx="1882814" cy="1567812"/>
          </a:xfrm>
          <a:prstGeom prst="ellipse">
            <a:avLst/>
          </a:prstGeom>
          <a:noFill/>
          <a:ln w="25400"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7" name="Ink 66">
                <a:extLst>
                  <a:ext uri="{FF2B5EF4-FFF2-40B4-BE49-F238E27FC236}">
                    <a16:creationId xmlns:a16="http://schemas.microsoft.com/office/drawing/2014/main" id="{E103ADD4-4F08-A969-4FEA-9557F20E90F5}"/>
                  </a:ext>
                </a:extLst>
              </p14:cNvPr>
              <p14:cNvContentPartPr/>
              <p14:nvPr/>
            </p14:nvContentPartPr>
            <p14:xfrm rot="17556783">
              <a:off x="9668184" y="1295980"/>
              <a:ext cx="1412242" cy="1266436"/>
            </p14:xfrm>
          </p:contentPart>
        </mc:Choice>
        <mc:Fallback xmlns="">
          <p:pic>
            <p:nvPicPr>
              <p:cNvPr id="67" name="Ink 66">
                <a:extLst>
                  <a:ext uri="{FF2B5EF4-FFF2-40B4-BE49-F238E27FC236}">
                    <a16:creationId xmlns:a16="http://schemas.microsoft.com/office/drawing/2014/main" id="{E103ADD4-4F08-A969-4FEA-9557F20E90F5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 rot="17556783">
                <a:off x="9655584" y="1283380"/>
                <a:ext cx="1437441" cy="1291635"/>
              </a:xfrm>
              <a:prstGeom prst="rect">
                <a:avLst/>
              </a:prstGeom>
            </p:spPr>
          </p:pic>
        </mc:Fallback>
      </mc:AlternateContent>
      <p:sp>
        <p:nvSpPr>
          <p:cNvPr id="68" name="TextBox 67">
            <a:extLst>
              <a:ext uri="{FF2B5EF4-FFF2-40B4-BE49-F238E27FC236}">
                <a16:creationId xmlns:a16="http://schemas.microsoft.com/office/drawing/2014/main" id="{8E4441AB-8454-53F6-19F7-20047498356A}"/>
              </a:ext>
            </a:extLst>
          </p:cNvPr>
          <p:cNvSpPr txBox="1"/>
          <p:nvPr/>
        </p:nvSpPr>
        <p:spPr>
          <a:xfrm>
            <a:off x="825774" y="5854882"/>
            <a:ext cx="11258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" pitchFamily="2" charset="0"/>
              </a:rPr>
              <a:t>Short chain, vapor deposited films are similar to long chain, spin-cast films, showing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Helvetica" pitchFamily="2" charset="0"/>
              </a:rPr>
              <a:t>universal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Helvetica" pitchFamily="2" charset="0"/>
              </a:rPr>
              <a:t>behaviours</a:t>
            </a:r>
            <a:r>
              <a:rPr lang="en-US" dirty="0">
                <a:latin typeface="Helvetica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2613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6" grpId="0"/>
      <p:bldP spid="48" grpId="0" animBg="1"/>
      <p:bldP spid="49" grpId="0" animBg="1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99CE9-2552-FE46-855E-88553C227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21F87A-75B2-2643-B602-22126ACDE2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882" y="1413163"/>
            <a:ext cx="11569729" cy="2126081"/>
          </a:xfrm>
        </p:spPr>
        <p:txBody>
          <a:bodyPr>
            <a:noAutofit/>
          </a:bodyPr>
          <a:lstStyle/>
          <a:p>
            <a:r>
              <a:rPr lang="en-US" sz="2200" dirty="0"/>
              <a:t>PVD enables us to prepare equilibrated samples in the glassy state.</a:t>
            </a:r>
          </a:p>
          <a:p>
            <a:r>
              <a:rPr lang="en-US" sz="2200" dirty="0"/>
              <a:t>First measurements on surface relaxation of vapor-deposited PS glasses.</a:t>
            </a:r>
          </a:p>
          <a:p>
            <a:r>
              <a:rPr lang="en-US" sz="2200" dirty="0"/>
              <a:t>Surface response is similar between stable (equilibrated) and rejuvenated (fresh) PVD films, and both are similar to spin-cast films.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0996B8-0D74-014F-9B67-343C29BC54C5}"/>
              </a:ext>
            </a:extLst>
          </p:cNvPr>
          <p:cNvSpPr txBox="1">
            <a:spLocks/>
          </p:cNvSpPr>
          <p:nvPr/>
        </p:nvSpPr>
        <p:spPr>
          <a:xfrm>
            <a:off x="259881" y="3678945"/>
            <a:ext cx="11569729" cy="895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b="1" i="0" kern="1200" spc="50" baseline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r>
              <a:rPr lang="en-US" sz="2800" dirty="0"/>
              <a:t>To do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0B5458-9659-0B43-842F-4951667AB8B1}"/>
              </a:ext>
            </a:extLst>
          </p:cNvPr>
          <p:cNvSpPr txBox="1">
            <a:spLocks/>
          </p:cNvSpPr>
          <p:nvPr/>
        </p:nvSpPr>
        <p:spPr>
          <a:xfrm>
            <a:off x="259880" y="4658000"/>
            <a:ext cx="11569729" cy="1457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8925" indent="-288925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SzPct val="85000"/>
              <a:buFont typeface="Wingdings" charset="2"/>
              <a:buChar char="§"/>
              <a:defRPr sz="2400" b="0" i="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SzPct val="85000"/>
              <a:buFont typeface="Wingdings" charset="2"/>
              <a:buChar char="§"/>
              <a:defRPr sz="2000" b="0" i="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SzPct val="85000"/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SzPct val="85000"/>
              <a:buFont typeface="Wingdings" charset="2"/>
              <a:buChar char="§"/>
              <a:defRPr sz="1600" b="0" i="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tx1"/>
              </a:buClr>
              <a:buSzPct val="85000"/>
              <a:buFont typeface="Wingdings" charset="2"/>
              <a:buChar char="§"/>
              <a:defRPr sz="1600" b="0" i="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Compare with numerical solutions and learn about the surface mobility.</a:t>
            </a:r>
          </a:p>
          <a:p>
            <a:r>
              <a:rPr lang="en-US" sz="2200" dirty="0"/>
              <a:t>Characterize stable glass films with varying thicknesses and stabilities to explore their effect on surface properties.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9B0A40-A82A-8549-B221-4F5146A5F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719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hart, funnel chart&#10;&#10;Description automatically generated">
            <a:extLst>
              <a:ext uri="{FF2B5EF4-FFF2-40B4-BE49-F238E27FC236}">
                <a16:creationId xmlns:a16="http://schemas.microsoft.com/office/drawing/2014/main" id="{08E419CB-35CF-5042-8DEA-516E9AF76E5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7"/>
          <a:stretch/>
        </p:blipFill>
        <p:spPr>
          <a:xfrm>
            <a:off x="6115490" y="1495464"/>
            <a:ext cx="4219100" cy="4122912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Glass and stable glass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A0959-2359-4C31-9E86-77F1B0202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3E3402-3408-594A-98E3-EB7612B5532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73" b="4099"/>
          <a:stretch/>
        </p:blipFill>
        <p:spPr>
          <a:xfrm>
            <a:off x="925421" y="1691097"/>
            <a:ext cx="4560978" cy="39956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C3D657-0574-A94D-AA71-66424AD7252B}"/>
              </a:ext>
            </a:extLst>
          </p:cNvPr>
          <p:cNvSpPr txBox="1"/>
          <p:nvPr/>
        </p:nvSpPr>
        <p:spPr>
          <a:xfrm rot="16200000">
            <a:off x="126542" y="3651562"/>
            <a:ext cx="10088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Helvetica" pitchFamily="2" charset="0"/>
              </a:rPr>
              <a:t>S, H, </a:t>
            </a:r>
            <a:r>
              <a:rPr lang="en-US" sz="1200" dirty="0">
                <a:latin typeface="Helvetica" pitchFamily="2" charset="0"/>
              </a:rPr>
              <a:t>or</a:t>
            </a:r>
            <a:r>
              <a:rPr lang="en-US" sz="1200" i="1" dirty="0">
                <a:latin typeface="Helvetica" pitchFamily="2" charset="0"/>
              </a:rPr>
              <a:t> 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CFD997-C05B-D348-8970-16430F900865}"/>
              </a:ext>
            </a:extLst>
          </p:cNvPr>
          <p:cNvSpPr txBox="1"/>
          <p:nvPr/>
        </p:nvSpPr>
        <p:spPr>
          <a:xfrm>
            <a:off x="2600714" y="5697248"/>
            <a:ext cx="1210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</a:rPr>
              <a:t>Temperature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673AE33-460C-9747-A69E-F03576D9B60B}"/>
              </a:ext>
            </a:extLst>
          </p:cNvPr>
          <p:cNvSpPr txBox="1"/>
          <p:nvPr/>
        </p:nvSpPr>
        <p:spPr>
          <a:xfrm>
            <a:off x="7809627" y="487829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source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B3A0A85-009F-E748-A47A-C65807468DB8}"/>
              </a:ext>
            </a:extLst>
          </p:cNvPr>
          <p:cNvSpPr txBox="1"/>
          <p:nvPr/>
        </p:nvSpPr>
        <p:spPr>
          <a:xfrm>
            <a:off x="6730670" y="1856646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substrate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F5BF6410-85CF-804E-B6E9-B97FA920A006}"/>
              </a:ext>
            </a:extLst>
          </p:cNvPr>
          <p:cNvSpPr/>
          <p:nvPr/>
        </p:nvSpPr>
        <p:spPr>
          <a:xfrm>
            <a:off x="9502806" y="3619574"/>
            <a:ext cx="2299228" cy="3852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9ADBF20-C5F7-A04E-98D9-2C3682D2A992}"/>
              </a:ext>
            </a:extLst>
          </p:cNvPr>
          <p:cNvSpPr/>
          <p:nvPr/>
        </p:nvSpPr>
        <p:spPr>
          <a:xfrm>
            <a:off x="9502805" y="3482695"/>
            <a:ext cx="2299229" cy="13337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7A3F230-0F23-3B41-A357-1BB2504D82D6}"/>
              </a:ext>
            </a:extLst>
          </p:cNvPr>
          <p:cNvSpPr/>
          <p:nvPr/>
        </p:nvSpPr>
        <p:spPr>
          <a:xfrm>
            <a:off x="9187389" y="4004774"/>
            <a:ext cx="2854140" cy="20809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719EF79-1027-7846-BEFC-C5AD0A50864A}"/>
              </a:ext>
            </a:extLst>
          </p:cNvPr>
          <p:cNvSpPr txBox="1"/>
          <p:nvPr/>
        </p:nvSpPr>
        <p:spPr>
          <a:xfrm>
            <a:off x="10352866" y="3664585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glass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621140A-2C05-7A47-86D0-9D3F7AC5A6DF}"/>
              </a:ext>
            </a:extLst>
          </p:cNvPr>
          <p:cNvSpPr txBox="1"/>
          <p:nvPr/>
        </p:nvSpPr>
        <p:spPr>
          <a:xfrm>
            <a:off x="10137694" y="3955953"/>
            <a:ext cx="1029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substrate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FDA39F-2FCE-4ED6-F698-6F4927FFFEBA}"/>
              </a:ext>
            </a:extLst>
          </p:cNvPr>
          <p:cNvSpPr txBox="1"/>
          <p:nvPr/>
        </p:nvSpPr>
        <p:spPr>
          <a:xfrm>
            <a:off x="9690825" y="3387643"/>
            <a:ext cx="1986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3-5 nm mobile layer</a:t>
            </a:r>
          </a:p>
        </p:txBody>
      </p:sp>
      <p:sp>
        <p:nvSpPr>
          <p:cNvPr id="18" name="Rectangle 3">
            <a:extLst>
              <a:ext uri="{FF2B5EF4-FFF2-40B4-BE49-F238E27FC236}">
                <a16:creationId xmlns:a16="http://schemas.microsoft.com/office/drawing/2014/main" id="{08D87369-047D-7C98-4803-07A160E61E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5668" y="1339270"/>
            <a:ext cx="352048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L. Berthier, M. D. </a:t>
            </a:r>
            <a:r>
              <a:rPr lang="en-US" altLang="en-US" sz="10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Ediger</a:t>
            </a: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(2016), </a:t>
            </a:r>
            <a:r>
              <a:rPr lang="en-US" altLang="en-US" sz="1000" i="1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Physics Today</a:t>
            </a: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, 69, 1, 40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3476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50" grpId="0"/>
      <p:bldP spid="65" grpId="0" animBg="1"/>
      <p:bldP spid="66" grpId="0" animBg="1"/>
      <p:bldP spid="67" grpId="0" animBg="1"/>
      <p:bldP spid="68" grpId="0"/>
      <p:bldP spid="70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F2A7FDB-AD3C-FD4E-98D1-9A97CD7994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095" y="2635711"/>
            <a:ext cx="1663200" cy="305554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4F865EB-3A22-424A-ABB0-0432AAEA5520}"/>
              </a:ext>
            </a:extLst>
          </p:cNvPr>
          <p:cNvSpPr/>
          <p:nvPr/>
        </p:nvSpPr>
        <p:spPr>
          <a:xfrm>
            <a:off x="7034242" y="1967432"/>
            <a:ext cx="2299228" cy="3852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10EE665-9CE4-DC40-90C5-1B108E9982BC}"/>
              </a:ext>
            </a:extLst>
          </p:cNvPr>
          <p:cNvSpPr/>
          <p:nvPr/>
        </p:nvSpPr>
        <p:spPr>
          <a:xfrm>
            <a:off x="7034241" y="2359042"/>
            <a:ext cx="2299229" cy="13337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40484C1-311B-6149-A627-16CCFA4E30D9}"/>
              </a:ext>
            </a:extLst>
          </p:cNvPr>
          <p:cNvSpPr/>
          <p:nvPr/>
        </p:nvSpPr>
        <p:spPr>
          <a:xfrm>
            <a:off x="6748953" y="1759340"/>
            <a:ext cx="2854140" cy="20809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168F8E7-26FC-1A44-8171-1EC115D9AA53}"/>
              </a:ext>
            </a:extLst>
          </p:cNvPr>
          <p:cNvSpPr txBox="1"/>
          <p:nvPr/>
        </p:nvSpPr>
        <p:spPr>
          <a:xfrm>
            <a:off x="7884302" y="2012443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glass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D68533E-1608-4240-ADD7-5A05C639BD12}"/>
              </a:ext>
            </a:extLst>
          </p:cNvPr>
          <p:cNvSpPr txBox="1"/>
          <p:nvPr/>
        </p:nvSpPr>
        <p:spPr>
          <a:xfrm>
            <a:off x="7699258" y="1710519"/>
            <a:ext cx="1029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substrate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D032130-19BB-9343-987F-3F4756672A89}"/>
              </a:ext>
            </a:extLst>
          </p:cNvPr>
          <p:cNvSpPr txBox="1"/>
          <p:nvPr/>
        </p:nvSpPr>
        <p:spPr>
          <a:xfrm>
            <a:off x="7809627" y="487829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source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Glass and stable glass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A0959-2359-4C31-9E86-77F1B0202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3E3402-3408-594A-98E3-EB7612B5532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73" b="4099"/>
          <a:stretch/>
        </p:blipFill>
        <p:spPr>
          <a:xfrm>
            <a:off x="925421" y="1691097"/>
            <a:ext cx="4560978" cy="39956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C3D657-0574-A94D-AA71-66424AD7252B}"/>
              </a:ext>
            </a:extLst>
          </p:cNvPr>
          <p:cNvSpPr txBox="1"/>
          <p:nvPr/>
        </p:nvSpPr>
        <p:spPr>
          <a:xfrm rot="16200000">
            <a:off x="126542" y="3651562"/>
            <a:ext cx="10088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Helvetica" pitchFamily="2" charset="0"/>
              </a:rPr>
              <a:t>S, H, </a:t>
            </a:r>
            <a:r>
              <a:rPr lang="en-US" sz="1200" dirty="0">
                <a:latin typeface="Helvetica" pitchFamily="2" charset="0"/>
              </a:rPr>
              <a:t>or</a:t>
            </a:r>
            <a:r>
              <a:rPr lang="en-US" sz="1200" i="1" dirty="0">
                <a:latin typeface="Helvetica" pitchFamily="2" charset="0"/>
              </a:rPr>
              <a:t> 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CFD997-C05B-D348-8970-16430F900865}"/>
              </a:ext>
            </a:extLst>
          </p:cNvPr>
          <p:cNvSpPr txBox="1"/>
          <p:nvPr/>
        </p:nvSpPr>
        <p:spPr>
          <a:xfrm>
            <a:off x="2600714" y="5697248"/>
            <a:ext cx="1210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</a:rPr>
              <a:t>Temperature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FD9CBC-B28F-3AC6-F3B1-F9735F2B2534}"/>
              </a:ext>
            </a:extLst>
          </p:cNvPr>
          <p:cNvSpPr txBox="1"/>
          <p:nvPr/>
        </p:nvSpPr>
        <p:spPr>
          <a:xfrm>
            <a:off x="7220761" y="2256451"/>
            <a:ext cx="1986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3-5 nm mobile layer</a:t>
            </a:r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E0548DCC-DDD0-ABA8-D4F9-FE4CA033C7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5668" y="1339270"/>
            <a:ext cx="352048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L. Berthier, M. D. </a:t>
            </a:r>
            <a:r>
              <a:rPr lang="en-US" altLang="en-US" sz="10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Ediger</a:t>
            </a: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(2016), </a:t>
            </a:r>
            <a:r>
              <a:rPr lang="en-US" altLang="en-US" sz="1000" i="1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Physics Today</a:t>
            </a: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, 69, 1, 40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799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F865EB-3A22-424A-ABB0-0432AAEA5520}"/>
              </a:ext>
            </a:extLst>
          </p:cNvPr>
          <p:cNvSpPr/>
          <p:nvPr/>
        </p:nvSpPr>
        <p:spPr>
          <a:xfrm>
            <a:off x="7034242" y="1971181"/>
            <a:ext cx="2299228" cy="24828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10EE665-9CE4-DC40-90C5-1B108E9982BC}"/>
              </a:ext>
            </a:extLst>
          </p:cNvPr>
          <p:cNvSpPr/>
          <p:nvPr/>
        </p:nvSpPr>
        <p:spPr>
          <a:xfrm>
            <a:off x="7034241" y="2229355"/>
            <a:ext cx="2299229" cy="13337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40484C1-311B-6149-A627-16CCFA4E30D9}"/>
              </a:ext>
            </a:extLst>
          </p:cNvPr>
          <p:cNvSpPr/>
          <p:nvPr/>
        </p:nvSpPr>
        <p:spPr>
          <a:xfrm>
            <a:off x="6748953" y="1759340"/>
            <a:ext cx="2854140" cy="20809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38E7C72-93FB-1D47-B78C-DCE5B443C9B7}"/>
              </a:ext>
            </a:extLst>
          </p:cNvPr>
          <p:cNvSpPr/>
          <p:nvPr/>
        </p:nvSpPr>
        <p:spPr>
          <a:xfrm>
            <a:off x="7034242" y="1977958"/>
            <a:ext cx="2299228" cy="4277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12CCC7F-074C-6E47-8206-2EBDB681C459}"/>
              </a:ext>
            </a:extLst>
          </p:cNvPr>
          <p:cNvSpPr/>
          <p:nvPr/>
        </p:nvSpPr>
        <p:spPr>
          <a:xfrm>
            <a:off x="7034241" y="2412108"/>
            <a:ext cx="2299229" cy="13337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DE031941-7A3E-0F4E-BA1A-47EBF3226386}"/>
              </a:ext>
            </a:extLst>
          </p:cNvPr>
          <p:cNvSpPr/>
          <p:nvPr/>
        </p:nvSpPr>
        <p:spPr>
          <a:xfrm>
            <a:off x="8106509" y="2229064"/>
            <a:ext cx="144000" cy="144000"/>
          </a:xfrm>
          <a:prstGeom prst="ellipse">
            <a:avLst/>
          </a:prstGeom>
          <a:solidFill>
            <a:srgbClr val="5F5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Glass and stable glass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A0959-2359-4C31-9E86-77F1B0202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3E3402-3408-594A-98E3-EB7612B5532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73" b="4099"/>
          <a:stretch/>
        </p:blipFill>
        <p:spPr>
          <a:xfrm>
            <a:off x="925421" y="1691097"/>
            <a:ext cx="4560978" cy="39956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C3D657-0574-A94D-AA71-66424AD7252B}"/>
              </a:ext>
            </a:extLst>
          </p:cNvPr>
          <p:cNvSpPr txBox="1"/>
          <p:nvPr/>
        </p:nvSpPr>
        <p:spPr>
          <a:xfrm rot="16200000">
            <a:off x="126542" y="3651562"/>
            <a:ext cx="10088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Helvetica" pitchFamily="2" charset="0"/>
              </a:rPr>
              <a:t>S, H, </a:t>
            </a:r>
            <a:r>
              <a:rPr lang="en-US" sz="1200" dirty="0">
                <a:latin typeface="Helvetica" pitchFamily="2" charset="0"/>
              </a:rPr>
              <a:t>or</a:t>
            </a:r>
            <a:r>
              <a:rPr lang="en-US" sz="1200" i="1" dirty="0">
                <a:latin typeface="Helvetica" pitchFamily="2" charset="0"/>
              </a:rPr>
              <a:t> 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CFD997-C05B-D348-8970-16430F900865}"/>
              </a:ext>
            </a:extLst>
          </p:cNvPr>
          <p:cNvSpPr txBox="1"/>
          <p:nvPr/>
        </p:nvSpPr>
        <p:spPr>
          <a:xfrm>
            <a:off x="2600714" y="5697248"/>
            <a:ext cx="1210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</a:rPr>
              <a:t>Temperature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80A31D4B-854C-0943-9D49-97AFE35593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095" y="2635711"/>
            <a:ext cx="1663200" cy="3055547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FC4D412A-E4AD-5745-8E9F-B3E1A1EF2ADA}"/>
              </a:ext>
            </a:extLst>
          </p:cNvPr>
          <p:cNvSpPr txBox="1"/>
          <p:nvPr/>
        </p:nvSpPr>
        <p:spPr>
          <a:xfrm>
            <a:off x="7809627" y="487829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source</a:t>
            </a:r>
          </a:p>
        </p:txBody>
      </p:sp>
      <p:sp>
        <p:nvSpPr>
          <p:cNvPr id="17" name="Rectangle 3">
            <a:extLst>
              <a:ext uri="{FF2B5EF4-FFF2-40B4-BE49-F238E27FC236}">
                <a16:creationId xmlns:a16="http://schemas.microsoft.com/office/drawing/2014/main" id="{DE31A20A-1D48-5E96-1757-2D8A75789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5668" y="1339270"/>
            <a:ext cx="352048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L. Berthier, M. D. </a:t>
            </a:r>
            <a:r>
              <a:rPr lang="en-US" altLang="en-US" sz="10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Ediger</a:t>
            </a: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(2016), </a:t>
            </a:r>
            <a:r>
              <a:rPr lang="en-US" altLang="en-US" sz="1000" i="1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Physics Today</a:t>
            </a: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, 69, 1, 40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075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5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9F28BFFF-748A-5BEA-4149-5B0BA475C287}"/>
              </a:ext>
            </a:extLst>
          </p:cNvPr>
          <p:cNvSpPr txBox="1"/>
          <p:nvPr/>
        </p:nvSpPr>
        <p:spPr>
          <a:xfrm>
            <a:off x="6463678" y="1495150"/>
            <a:ext cx="5226517" cy="4622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Helvetica" pitchFamily="2" charset="0"/>
              </a:rPr>
              <a:t>Difficulties: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itchFamily="2" charset="0"/>
              </a:rPr>
              <a:t>Low vapor pressures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itchFamily="2" charset="0"/>
              </a:rPr>
              <a:t>Sensitive to thermal degradation</a:t>
            </a:r>
          </a:p>
          <a:p>
            <a:pPr>
              <a:lnSpc>
                <a:spcPct val="150000"/>
              </a:lnSpc>
            </a:pPr>
            <a:endParaRPr lang="en-US" sz="1600" dirty="0">
              <a:latin typeface="Helvetica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600" dirty="0">
                <a:latin typeface="Helvetica" pitchFamily="2" charset="0"/>
              </a:rPr>
              <a:t>Possibilities: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itchFamily="2" charset="0"/>
              </a:rPr>
              <a:t>Start with small </a:t>
            </a:r>
            <a:r>
              <a:rPr lang="en-US" sz="1600" i="1" dirty="0">
                <a:latin typeface="Helvetica" pitchFamily="2" charset="0"/>
              </a:rPr>
              <a:t>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itchFamily="2" charset="0"/>
              </a:rPr>
              <a:t>Successful distillation of PS (</a:t>
            </a:r>
            <a:r>
              <a:rPr lang="en-US" sz="1600" i="1" dirty="0">
                <a:latin typeface="Helvetica" pitchFamily="2" charset="0"/>
              </a:rPr>
              <a:t>N</a:t>
            </a:r>
            <a:r>
              <a:rPr lang="en-US" sz="1600" dirty="0">
                <a:latin typeface="Helvetica" pitchFamily="2" charset="0"/>
              </a:rPr>
              <a:t> of 3–17), PEO (</a:t>
            </a:r>
            <a:r>
              <a:rPr lang="en-US" sz="1600" i="1" dirty="0">
                <a:latin typeface="Helvetica" pitchFamily="2" charset="0"/>
              </a:rPr>
              <a:t>N</a:t>
            </a:r>
            <a:r>
              <a:rPr lang="en-US" sz="1600" dirty="0">
                <a:latin typeface="Helvetica" pitchFamily="2" charset="0"/>
              </a:rPr>
              <a:t> of 7–13) and PMMA (</a:t>
            </a:r>
            <a:r>
              <a:rPr lang="en-US" sz="1600" i="1" dirty="0">
                <a:latin typeface="Helvetica" pitchFamily="2" charset="0"/>
              </a:rPr>
              <a:t>N</a:t>
            </a:r>
            <a:r>
              <a:rPr lang="en-US" sz="1600" dirty="0">
                <a:latin typeface="Helvetica" pitchFamily="2" charset="0"/>
              </a:rPr>
              <a:t> ~ 7)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Helvetica" pitchFamily="2" charset="0"/>
            </a:endParaRPr>
          </a:p>
          <a:p>
            <a:pPr>
              <a:lnSpc>
                <a:spcPct val="150000"/>
              </a:lnSpc>
            </a:pPr>
            <a:r>
              <a:rPr lang="en-GB" sz="1600" dirty="0">
                <a:latin typeface="Helvetica" pitchFamily="2" charset="0"/>
              </a:rPr>
              <a:t>Atactic PS: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Helvetica" pitchFamily="2" charset="0"/>
              </a:rPr>
              <a:t>No crystal ground state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Helvetica" pitchFamily="2" charset="0"/>
              </a:rPr>
              <a:t>Surface dynamics well studied</a:t>
            </a:r>
            <a:endParaRPr lang="en-CA" sz="1600" dirty="0">
              <a:latin typeface="Helvetica" pitchFamily="2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95B6441-B0C3-D705-BE44-C7B966A1FB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3268" y="4964638"/>
            <a:ext cx="1714500" cy="1028700"/>
          </a:xfrm>
          <a:prstGeom prst="rect">
            <a:avLst/>
          </a:prstGeom>
        </p:spPr>
      </p:pic>
      <p:sp>
        <p:nvSpPr>
          <p:cNvPr id="14" name="Rectangle 3">
            <a:extLst>
              <a:ext uri="{FF2B5EF4-FFF2-40B4-BE49-F238E27FC236}">
                <a16:creationId xmlns:a16="http://schemas.microsoft.com/office/drawing/2014/main" id="{475B21F4-5B54-6D72-26BF-E68F38B1B2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8895" y="1165222"/>
            <a:ext cx="35831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A. </a:t>
            </a:r>
            <a:r>
              <a:rPr lang="en-US" altLang="en-US" sz="12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Raegen</a:t>
            </a:r>
            <a:r>
              <a:rPr lang="en-US" altLang="en-US" sz="12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, J. Yin, Q. Zhou, &amp; J. A. Forrest (2020). </a:t>
            </a:r>
            <a:r>
              <a:rPr lang="en-US" altLang="en-US" sz="1200" i="1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Nature Materials, 19(10), 1110-1113.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9883" y="434108"/>
            <a:ext cx="5131765" cy="895927"/>
          </a:xfrm>
        </p:spPr>
        <p:txBody>
          <a:bodyPr>
            <a:normAutofit/>
          </a:bodyPr>
          <a:lstStyle/>
          <a:p>
            <a:r>
              <a:rPr lang="en-US" sz="2800" dirty="0"/>
              <a:t>Small molecules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A0959-2359-4C31-9E86-77F1B0202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5BF2076-DCC7-2B45-ADD5-BA73339D30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100" y="1988305"/>
            <a:ext cx="4636882" cy="28357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0C5598F-BE8D-CE4F-9EBC-BBBD043102D2}"/>
                  </a:ext>
                </a:extLst>
              </p:cNvPr>
              <p:cNvSpPr txBox="1"/>
              <p:nvPr/>
            </p:nvSpPr>
            <p:spPr>
              <a:xfrm>
                <a:off x="1840183" y="3357546"/>
                <a:ext cx="35452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rgbClr val="FF0000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000" b="0" i="1" dirty="0" smtClean="0">
                          <a:solidFill>
                            <a:srgbClr val="FF0000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US" sz="2000" i="1" dirty="0">
                  <a:solidFill>
                    <a:srgbClr val="FF0000"/>
                  </a:solidFill>
                  <a:highlight>
                    <a:srgbClr val="FFFFFF"/>
                  </a:highlight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0C5598F-BE8D-CE4F-9EBC-BBBD043102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0183" y="3357546"/>
                <a:ext cx="354521" cy="400110"/>
              </a:xfrm>
              <a:prstGeom prst="rect">
                <a:avLst/>
              </a:prstGeom>
              <a:blipFill>
                <a:blip r:embed="rId6"/>
                <a:stretch>
                  <a:fillRect l="-24138" r="-6897"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58174BB-2E22-364E-A511-10A3499E1E11}"/>
                  </a:ext>
                </a:extLst>
              </p:cNvPr>
              <p:cNvSpPr txBox="1"/>
              <p:nvPr/>
            </p:nvSpPr>
            <p:spPr>
              <a:xfrm>
                <a:off x="4701556" y="3629355"/>
                <a:ext cx="690092" cy="3693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onset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accent6">
                      <a:lumMod val="75000"/>
                    </a:schemeClr>
                  </a:solidFill>
                  <a:highlight>
                    <a:srgbClr val="FFFFFF"/>
                  </a:highlight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58174BB-2E22-364E-A511-10A3499E1E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1556" y="3629355"/>
                <a:ext cx="690092" cy="369332"/>
              </a:xfrm>
              <a:prstGeom prst="rect">
                <a:avLst/>
              </a:prstGeom>
              <a:blipFill>
                <a:blip r:embed="rId7"/>
                <a:stretch>
                  <a:fillRect l="-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758D782-7D0C-7F40-AC63-6042D9D9A68C}"/>
                  </a:ext>
                </a:extLst>
              </p:cNvPr>
              <p:cNvSpPr txBox="1"/>
              <p:nvPr/>
            </p:nvSpPr>
            <p:spPr>
              <a:xfrm>
                <a:off x="322638" y="4964638"/>
                <a:ext cx="5605025" cy="11646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accent6">
                        <a:lumMod val="75000"/>
                      </a:schemeClr>
                    </a:solidFill>
                    <a:latin typeface="Helvetica" pitchFamily="2" charset="0"/>
                  </a:rPr>
                  <a:t>Kinetic stability, </a:t>
                </a:r>
                <a:r>
                  <a:rPr lang="en-US" sz="1600" dirty="0">
                    <a:solidFill>
                      <a:srgbClr val="008F00"/>
                    </a:solidFill>
                    <a:latin typeface="Helvetica" pitchFamily="2" charset="0"/>
                  </a:rPr>
                  <a:t>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8F00"/>
                            </a:solidFill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8F00"/>
                            </a:solidFill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1600">
                            <a:solidFill>
                              <a:srgbClr val="008F00"/>
                            </a:solidFill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008F00"/>
                    </a:solidFill>
                    <a:latin typeface="Helvetica" pitchFamily="2" charset="0"/>
                  </a:rPr>
                  <a:t> </a:t>
                </a:r>
                <a:r>
                  <a:rPr lang="en-US" sz="1600" dirty="0">
                    <a:latin typeface="Helvetica" pitchFamily="2" charset="0"/>
                  </a:rPr>
                  <a:t>and </a:t>
                </a:r>
                <a:r>
                  <a:rPr lang="en-US" sz="1600" dirty="0">
                    <a:solidFill>
                      <a:srgbClr val="FF0000"/>
                    </a:solidFill>
                    <a:latin typeface="Helvetica" pitchFamily="2" charset="0"/>
                  </a:rPr>
                  <a:t>density increase</a:t>
                </a:r>
                <a:r>
                  <a:rPr lang="en-US" sz="1600" dirty="0">
                    <a:latin typeface="Helvetica" pitchFamily="2" charset="0"/>
                  </a:rPr>
                  <a:t> compared to normal glass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600" dirty="0" err="1">
                    <a:latin typeface="Helvetica" pitchFamily="2" charset="0"/>
                  </a:rPr>
                  <a:t>Ultrastable</a:t>
                </a:r>
                <a:r>
                  <a:rPr lang="en-US" sz="1600" dirty="0">
                    <a:latin typeface="Helvetica" pitchFamily="2" charset="0"/>
                  </a:rPr>
                  <a:t>: thousands of years in the conventional way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758D782-7D0C-7F40-AC63-6042D9D9A6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638" y="4964638"/>
                <a:ext cx="5605025" cy="1164614"/>
              </a:xfrm>
              <a:prstGeom prst="rect">
                <a:avLst/>
              </a:prstGeom>
              <a:blipFill>
                <a:blip r:embed="rId8"/>
                <a:stretch>
                  <a:fillRect l="-452" r="-452" b="-53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3">
            <a:extLst>
              <a:ext uri="{FF2B5EF4-FFF2-40B4-BE49-F238E27FC236}">
                <a16:creationId xmlns:a16="http://schemas.microsoft.com/office/drawing/2014/main" id="{E26BEADB-F9AF-DE41-A3C7-97F0A83B8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54820"/>
            <a:ext cx="340360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M.D. </a:t>
            </a:r>
            <a:r>
              <a:rPr lang="en-US" altLang="en-US" sz="10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Ediger</a:t>
            </a: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(2017), </a:t>
            </a:r>
            <a:r>
              <a:rPr lang="en-US" altLang="en-US" sz="1000" i="1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J. Chem. Phys., </a:t>
            </a: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147, 210901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88939F9-2B69-4B42-95FC-2B3D9240B2A4}"/>
              </a:ext>
            </a:extLst>
          </p:cNvPr>
          <p:cNvSpPr txBox="1"/>
          <p:nvPr/>
        </p:nvSpPr>
        <p:spPr>
          <a:xfrm>
            <a:off x="0" y="1188960"/>
            <a:ext cx="3403600" cy="22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defTabSz="6858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ctr"/>
            <a:r>
              <a:rPr lang="pl-PL" sz="1000" dirty="0">
                <a:latin typeface="Helvetica" pitchFamily="2" charset="0"/>
              </a:rPr>
              <a:t>S.F. Swallen, et al. (2007), </a:t>
            </a:r>
            <a:r>
              <a:rPr lang="pl-PL" sz="1000" i="1" dirty="0">
                <a:latin typeface="Helvetica" pitchFamily="2" charset="0"/>
              </a:rPr>
              <a:t>Science</a:t>
            </a:r>
            <a:r>
              <a:rPr lang="pl-PL" sz="1000" dirty="0">
                <a:latin typeface="Helvetica" pitchFamily="2" charset="0"/>
              </a:rPr>
              <a:t>, 315 353-356</a:t>
            </a:r>
            <a:endParaRPr lang="en-CA" sz="1000" dirty="0">
              <a:latin typeface="Helvetica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8BFAA50-CBEE-F943-8CEE-6517B628CB09}"/>
                  </a:ext>
                </a:extLst>
              </p:cNvPr>
              <p:cNvSpPr txBox="1"/>
              <p:nvPr/>
            </p:nvSpPr>
            <p:spPr>
              <a:xfrm>
                <a:off x="1470066" y="3911592"/>
                <a:ext cx="6900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8F00"/>
                              </a:solidFill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8F00"/>
                              </a:solidFill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b="0" i="0" smtClean="0">
                              <a:solidFill>
                                <a:srgbClr val="008F00"/>
                              </a:solidFill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8F00"/>
                  </a:solidFill>
                  <a:highlight>
                    <a:srgbClr val="FFFFFF"/>
                  </a:highlight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8BFAA50-CBEE-F943-8CEE-6517B628C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0066" y="3911592"/>
                <a:ext cx="690092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80397EDF-033C-BC4E-AEC2-CCA7D40E808A}"/>
              </a:ext>
            </a:extLst>
          </p:cNvPr>
          <p:cNvSpPr txBox="1"/>
          <p:nvPr/>
        </p:nvSpPr>
        <p:spPr>
          <a:xfrm>
            <a:off x="1632857" y="1643664"/>
            <a:ext cx="3021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indomethacin (molecular glass)</a:t>
            </a:r>
          </a:p>
        </p:txBody>
      </p:sp>
      <p:sp>
        <p:nvSpPr>
          <p:cNvPr id="18" name="Title 5">
            <a:extLst>
              <a:ext uri="{FF2B5EF4-FFF2-40B4-BE49-F238E27FC236}">
                <a16:creationId xmlns:a16="http://schemas.microsoft.com/office/drawing/2014/main" id="{4240FB16-3F38-E2E1-CA0F-6A3ACDD225B9}"/>
              </a:ext>
            </a:extLst>
          </p:cNvPr>
          <p:cNvSpPr txBox="1">
            <a:spLocks/>
          </p:cNvSpPr>
          <p:nvPr/>
        </p:nvSpPr>
        <p:spPr>
          <a:xfrm>
            <a:off x="6335486" y="434108"/>
            <a:ext cx="5131765" cy="895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b="1" i="0" kern="1200" spc="50" baseline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r>
              <a:rPr lang="en-US" sz="2800" dirty="0"/>
              <a:t>Polymers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4933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4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Vapor-deposited PS stable glasses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9ECC0091-BC57-0041-9F38-6E69FDC81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9882" y="6335309"/>
            <a:ext cx="5226517" cy="250337"/>
          </a:xfrm>
        </p:spPr>
        <p:txBody>
          <a:bodyPr/>
          <a:lstStyle/>
          <a:p>
            <a:r>
              <a:rPr lang="en-US" dirty="0"/>
              <a:t>Surface Morphology on Vapor Deposited Polystyrene Glasses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1C88AEE-ED22-A640-B581-AF7AD3C321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257" y="2136741"/>
            <a:ext cx="4620891" cy="346566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37B845D-D95A-6F4E-A15E-1E89ED78775B}"/>
              </a:ext>
            </a:extLst>
          </p:cNvPr>
          <p:cNvSpPr txBox="1"/>
          <p:nvPr/>
        </p:nvSpPr>
        <p:spPr>
          <a:xfrm>
            <a:off x="2338011" y="1828964"/>
            <a:ext cx="31774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PS glass film prepared by PVD, </a:t>
            </a:r>
            <a:r>
              <a:rPr lang="en-US" sz="1400" i="1" dirty="0">
                <a:latin typeface="Helvetica" pitchFamily="2" charset="0"/>
              </a:rPr>
              <a:t>N</a:t>
            </a:r>
            <a:r>
              <a:rPr lang="en-US" sz="1400" dirty="0">
                <a:latin typeface="Helvetica" pitchFamily="2" charset="0"/>
              </a:rPr>
              <a:t> = 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9376777-BBCA-4E4B-93BC-FAF9AEFFF312}"/>
                  </a:ext>
                </a:extLst>
              </p:cNvPr>
              <p:cNvSpPr txBox="1"/>
              <p:nvPr/>
            </p:nvSpPr>
            <p:spPr>
              <a:xfrm>
                <a:off x="3020143" y="3227540"/>
                <a:ext cx="1083245" cy="3281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1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sub>
                      </m:sSub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=318</m:t>
                      </m:r>
                      <m:r>
                        <a:rPr lang="en-CA" sz="1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1400" b="0" i="0" smtClean="0">
                          <a:latin typeface="Cambria Math" panose="02040503050406030204" pitchFamily="18" charset="0"/>
                        </a:rPr>
                        <m:t>K</m:t>
                      </m:r>
                    </m:oMath>
                  </m:oMathPara>
                </a14:m>
                <a:endParaRPr lang="en-US" sz="1400" dirty="0">
                  <a:latin typeface="Helvetica" pitchFamily="2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9376777-BBCA-4E4B-93BC-FAF9AEFFF3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0143" y="3227540"/>
                <a:ext cx="1083245" cy="328103"/>
              </a:xfrm>
              <a:prstGeom prst="rect">
                <a:avLst/>
              </a:prstGeom>
              <a:blipFill>
                <a:blip r:embed="rId4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68CE367-6D8F-874D-A1F7-A5E6DBFF0160}"/>
                  </a:ext>
                </a:extLst>
              </p:cNvPr>
              <p:cNvSpPr txBox="1"/>
              <p:nvPr/>
            </p:nvSpPr>
            <p:spPr>
              <a:xfrm>
                <a:off x="2829071" y="4378378"/>
                <a:ext cx="107952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14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=298 </m:t>
                      </m:r>
                      <m:r>
                        <m:rPr>
                          <m:sty m:val="p"/>
                        </m:rPr>
                        <a:rPr lang="en-CA" sz="1400" b="0" i="0" smtClean="0">
                          <a:latin typeface="Cambria Math" panose="02040503050406030204" pitchFamily="18" charset="0"/>
                        </a:rPr>
                        <m:t>K</m:t>
                      </m:r>
                    </m:oMath>
                  </m:oMathPara>
                </a14:m>
                <a:endParaRPr lang="en-US" sz="1400" dirty="0">
                  <a:latin typeface="Helvetica" pitchFamily="2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68CE367-6D8F-874D-A1F7-A5E6DBFF01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9071" y="4378378"/>
                <a:ext cx="1079526" cy="307777"/>
              </a:xfrm>
              <a:prstGeom prst="rect">
                <a:avLst/>
              </a:prstGeom>
              <a:blipFill>
                <a:blip r:embed="rId5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3DF5D450-1AA8-9B47-9124-07C7470ACC60}"/>
              </a:ext>
            </a:extLst>
          </p:cNvPr>
          <p:cNvSpPr txBox="1"/>
          <p:nvPr/>
        </p:nvSpPr>
        <p:spPr>
          <a:xfrm>
            <a:off x="6431100" y="2366898"/>
            <a:ext cx="4201083" cy="1714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dirty="0">
                <a:latin typeface="Helvetica" pitchFamily="2" charset="0"/>
              </a:rPr>
              <a:t>Stable glass compared to regular glass: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dirty="0">
                <a:latin typeface="Helvetica" pitchFamily="2" charset="0"/>
              </a:rPr>
              <a:t>Increased density ✓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dirty="0">
                <a:latin typeface="Helvetica" pitchFamily="2" charset="0"/>
              </a:rPr>
              <a:t>Bulk kinetic stability ✓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dirty="0">
                <a:latin typeface="Helvetica" pitchFamily="2" charset="0"/>
              </a:rPr>
              <a:t>Surface properties 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DE2461-B9C6-754A-AD29-C87C84840DF3}"/>
              </a:ext>
            </a:extLst>
          </p:cNvPr>
          <p:cNvSpPr/>
          <p:nvPr/>
        </p:nvSpPr>
        <p:spPr>
          <a:xfrm>
            <a:off x="7548405" y="4493555"/>
            <a:ext cx="2299228" cy="3852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F14F134-5836-5048-B258-E5C4AE035522}"/>
              </a:ext>
            </a:extLst>
          </p:cNvPr>
          <p:cNvSpPr/>
          <p:nvPr/>
        </p:nvSpPr>
        <p:spPr>
          <a:xfrm>
            <a:off x="7548404" y="4356676"/>
            <a:ext cx="2299229" cy="13337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BF9379A-7924-FF43-938A-091E38053134}"/>
              </a:ext>
            </a:extLst>
          </p:cNvPr>
          <p:cNvSpPr/>
          <p:nvPr/>
        </p:nvSpPr>
        <p:spPr>
          <a:xfrm>
            <a:off x="7232988" y="4878755"/>
            <a:ext cx="2854140" cy="20809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235B3F-01EB-9249-AE2D-92FD7764CD82}"/>
              </a:ext>
            </a:extLst>
          </p:cNvPr>
          <p:cNvSpPr txBox="1"/>
          <p:nvPr/>
        </p:nvSpPr>
        <p:spPr>
          <a:xfrm>
            <a:off x="8398465" y="4538566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glass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C0327A-2BF1-A84E-B08C-7A23DE826602}"/>
              </a:ext>
            </a:extLst>
          </p:cNvPr>
          <p:cNvSpPr txBox="1"/>
          <p:nvPr/>
        </p:nvSpPr>
        <p:spPr>
          <a:xfrm>
            <a:off x="7749418" y="4264498"/>
            <a:ext cx="20201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mobile surface layer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AC34435-D16B-164C-BA81-278868907F25}"/>
              </a:ext>
            </a:extLst>
          </p:cNvPr>
          <p:cNvSpPr txBox="1"/>
          <p:nvPr/>
        </p:nvSpPr>
        <p:spPr>
          <a:xfrm>
            <a:off x="8183293" y="4829934"/>
            <a:ext cx="1029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substrate</a:t>
            </a:r>
          </a:p>
        </p:txBody>
      </p:sp>
      <p:sp>
        <p:nvSpPr>
          <p:cNvPr id="18" name="Rectangle 3">
            <a:extLst>
              <a:ext uri="{FF2B5EF4-FFF2-40B4-BE49-F238E27FC236}">
                <a16:creationId xmlns:a16="http://schemas.microsoft.com/office/drawing/2014/main" id="{88FBEB4A-D2FF-43D1-C972-CB2F9764D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1641" y="1095252"/>
            <a:ext cx="35831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Zhang, Y., &amp; </a:t>
            </a:r>
            <a:r>
              <a:rPr lang="en-US" altLang="en-US" sz="12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Fakhraai</a:t>
            </a:r>
            <a:r>
              <a:rPr lang="en-US" altLang="en-US" sz="12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, Z. (2017). </a:t>
            </a:r>
            <a:r>
              <a:rPr lang="en-US" altLang="en-US" sz="1200" i="1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Physical review letters</a:t>
            </a:r>
            <a:r>
              <a:rPr lang="en-US" altLang="en-US" sz="12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, 118(6), 066101.</a:t>
            </a:r>
          </a:p>
        </p:txBody>
      </p:sp>
    </p:spTree>
    <p:extLst>
      <p:ext uri="{BB962C8B-B14F-4D97-AF65-F5344CB8AC3E}">
        <p14:creationId xmlns:p14="http://schemas.microsoft.com/office/powerpoint/2010/main" val="399587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1" grpId="0" animBg="1"/>
      <p:bldP spid="12" grpId="0" animBg="1"/>
      <p:bldP spid="14" grpId="0" animBg="1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C909268-2CD2-8143-BF82-ABBD19C6D3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33" y="3510305"/>
            <a:ext cx="3732381" cy="27992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0902B6-F14F-8E47-989D-E804AF12D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Experimental methods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07F0CA-ED99-E941-A08F-0ED54E485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1EBFE7-F2F4-1F42-B239-E68D8FEBF8F1}"/>
              </a:ext>
            </a:extLst>
          </p:cNvPr>
          <p:cNvSpPr txBox="1"/>
          <p:nvPr/>
        </p:nvSpPr>
        <p:spPr>
          <a:xfrm>
            <a:off x="1602971" y="5179853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Helvetica" pitchFamily="2" charset="0"/>
              </a:rPr>
              <a:t>stable glass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BE8066-D125-614B-832A-2979B8260F4F}"/>
              </a:ext>
            </a:extLst>
          </p:cNvPr>
          <p:cNvSpPr txBox="1"/>
          <p:nvPr/>
        </p:nvSpPr>
        <p:spPr>
          <a:xfrm>
            <a:off x="971409" y="4016659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9300"/>
                </a:solidFill>
                <a:latin typeface="Helvetica" pitchFamily="2" charset="0"/>
              </a:rPr>
              <a:t>rejuvenated</a:t>
            </a:r>
          </a:p>
          <a:p>
            <a:r>
              <a:rPr lang="en-US" dirty="0">
                <a:solidFill>
                  <a:srgbClr val="FF9300"/>
                </a:solidFill>
                <a:latin typeface="Helvetica" pitchFamily="2" charset="0"/>
              </a:rPr>
              <a:t>glass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236D8B0-635E-6144-9EDB-397E50721D36}"/>
              </a:ext>
            </a:extLst>
          </p:cNvPr>
          <p:cNvCxnSpPr/>
          <p:nvPr/>
        </p:nvCxnSpPr>
        <p:spPr>
          <a:xfrm>
            <a:off x="1393489" y="5358052"/>
            <a:ext cx="292100" cy="0"/>
          </a:xfrm>
          <a:prstGeom prst="straightConnector1">
            <a:avLst/>
          </a:prstGeom>
          <a:ln w="254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9A91DFE-22B2-4C40-8295-89ECFB4C2AC4}"/>
              </a:ext>
            </a:extLst>
          </p:cNvPr>
          <p:cNvCxnSpPr>
            <a:cxnSpLocks/>
          </p:cNvCxnSpPr>
          <p:nvPr/>
        </p:nvCxnSpPr>
        <p:spPr>
          <a:xfrm>
            <a:off x="1279189" y="4583927"/>
            <a:ext cx="0" cy="371163"/>
          </a:xfrm>
          <a:prstGeom prst="straightConnector1">
            <a:avLst/>
          </a:prstGeom>
          <a:ln w="25400"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group of bottles with liquid in them&#10;&#10;Description automatically generated with low confidence">
            <a:extLst>
              <a:ext uri="{FF2B5EF4-FFF2-40B4-BE49-F238E27FC236}">
                <a16:creationId xmlns:a16="http://schemas.microsoft.com/office/drawing/2014/main" id="{274D9710-C3F5-A24F-B0FD-2E04F0657BE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35" r="26114" b="15422"/>
          <a:stretch/>
        </p:blipFill>
        <p:spPr>
          <a:xfrm>
            <a:off x="4853449" y="3679948"/>
            <a:ext cx="2382595" cy="2224199"/>
          </a:xfrm>
          <a:prstGeom prst="rect">
            <a:avLst/>
          </a:prstGeom>
        </p:spPr>
      </p:pic>
      <p:pic>
        <p:nvPicPr>
          <p:cNvPr id="14" name="Picture 13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DB74FF46-284C-B34C-ACF7-CDB24C04FA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8192" y="3878508"/>
            <a:ext cx="2690471" cy="1782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04B0B93-A00D-254F-BCBD-D88676CFF6DF}"/>
              </a:ext>
            </a:extLst>
          </p:cNvPr>
          <p:cNvSpPr txBox="1"/>
          <p:nvPr/>
        </p:nvSpPr>
        <p:spPr>
          <a:xfrm>
            <a:off x="327776" y="1463951"/>
            <a:ext cx="3222953" cy="174813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b="1" dirty="0">
                <a:latin typeface="Helvetica" pitchFamily="2" charset="0"/>
              </a:rPr>
              <a:t>Vapor deposition</a:t>
            </a:r>
            <a:endParaRPr lang="en-CA" dirty="0">
              <a:latin typeface="Helvetica" pitchFamily="2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sz="1600" dirty="0">
                <a:latin typeface="Helvetica" pitchFamily="2" charset="0"/>
              </a:rPr>
              <a:t>Prepare stable PS glass films through PVD, and rejuvenate a portion of them</a:t>
            </a: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E7C03F8D-F39B-A54F-8CA5-4F092CCB4268}"/>
              </a:ext>
            </a:extLst>
          </p:cNvPr>
          <p:cNvSpPr/>
          <p:nvPr/>
        </p:nvSpPr>
        <p:spPr>
          <a:xfrm rot="16200000">
            <a:off x="3792550" y="2064646"/>
            <a:ext cx="450153" cy="450856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2E57778-127A-F344-A71D-408E881D5824}"/>
              </a:ext>
            </a:extLst>
          </p:cNvPr>
          <p:cNvSpPr txBox="1"/>
          <p:nvPr/>
        </p:nvSpPr>
        <p:spPr>
          <a:xfrm>
            <a:off x="4484523" y="1463951"/>
            <a:ext cx="3222953" cy="174813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b="1" dirty="0">
                <a:latin typeface="Helvetica" pitchFamily="2" charset="0"/>
              </a:rPr>
              <a:t>AuNPs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sz="1600" dirty="0">
                <a:latin typeface="Helvetica" pitchFamily="2" charset="0"/>
              </a:rPr>
              <a:t>Introduce 20nm size AuNPs on as-deposited and rejuvenated glasses</a:t>
            </a: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894E82F7-2E83-6D47-9804-E9440464151D}"/>
              </a:ext>
            </a:extLst>
          </p:cNvPr>
          <p:cNvSpPr/>
          <p:nvPr/>
        </p:nvSpPr>
        <p:spPr>
          <a:xfrm rot="16200000">
            <a:off x="7949297" y="2112591"/>
            <a:ext cx="450153" cy="450856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EC91CD-7715-E546-9598-DBFC8CCD3B6B}"/>
              </a:ext>
            </a:extLst>
          </p:cNvPr>
          <p:cNvSpPr txBox="1"/>
          <p:nvPr/>
        </p:nvSpPr>
        <p:spPr>
          <a:xfrm>
            <a:off x="8641271" y="1463951"/>
            <a:ext cx="3222953" cy="174813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b="1" dirty="0">
                <a:latin typeface="Helvetica" pitchFamily="2" charset="0"/>
              </a:rPr>
              <a:t>AFM measurements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sz="1600" dirty="0">
                <a:latin typeface="Helvetica" pitchFamily="2" charset="0"/>
              </a:rPr>
              <a:t>At different temperatures, monitor surface relaxation with AFM</a:t>
            </a:r>
          </a:p>
        </p:txBody>
      </p:sp>
    </p:spTree>
    <p:extLst>
      <p:ext uri="{BB962C8B-B14F-4D97-AF65-F5344CB8AC3E}">
        <p14:creationId xmlns:p14="http://schemas.microsoft.com/office/powerpoint/2010/main" val="1483812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1606D0-5048-5545-B344-8358EF3FB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AuNPs on vapor-deposited PS surface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7F801CD-6CED-B64B-88A0-04AB000FF680}"/>
                  </a:ext>
                </a:extLst>
              </p:cNvPr>
              <p:cNvSpPr txBox="1"/>
              <p:nvPr/>
            </p:nvSpPr>
            <p:spPr>
              <a:xfrm>
                <a:off x="562194" y="5561407"/>
                <a:ext cx="6390339" cy="391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Helvetica" pitchFamily="2" charset="0"/>
                  </a:rPr>
                  <a:t>(rejuvenated PVD film of PS, isothermally treated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−5 </m:t>
                    </m:r>
                    <m:r>
                      <m:rPr>
                        <m:sty m:val="p"/>
                      </m:rPr>
                      <a:rPr lang="en-CA" b="0" i="0" smtClean="0"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US" dirty="0">
                    <a:latin typeface="Helvetica" pitchFamily="2" charset="0"/>
                  </a:rPr>
                  <a:t>)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7F801CD-6CED-B64B-88A0-04AB000FF6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194" y="5561407"/>
                <a:ext cx="6390339" cy="391902"/>
              </a:xfrm>
              <a:prstGeom prst="rect">
                <a:avLst/>
              </a:prstGeom>
              <a:blipFill>
                <a:blip r:embed="rId2"/>
                <a:stretch>
                  <a:fillRect l="-794" t="-6250" r="-198" b="-18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>
            <a:extLst>
              <a:ext uri="{FF2B5EF4-FFF2-40B4-BE49-F238E27FC236}">
                <a16:creationId xmlns:a16="http://schemas.microsoft.com/office/drawing/2014/main" id="{81C1E904-85B3-5F46-A593-AFF8186718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5" t="23292" b="13191"/>
          <a:stretch/>
        </p:blipFill>
        <p:spPr>
          <a:xfrm>
            <a:off x="7085026" y="1796356"/>
            <a:ext cx="5078239" cy="294319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3842B2-57C9-AB42-9BD7-7C94F0AB4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5C77C79-83B2-0741-9DE4-1F77597807F9}"/>
              </a:ext>
            </a:extLst>
          </p:cNvPr>
          <p:cNvSpPr/>
          <p:nvPr/>
        </p:nvSpPr>
        <p:spPr>
          <a:xfrm>
            <a:off x="8625881" y="5205871"/>
            <a:ext cx="2299228" cy="3852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C963FD0-AE47-AD49-9AE8-A85B8D267E6A}"/>
              </a:ext>
            </a:extLst>
          </p:cNvPr>
          <p:cNvSpPr/>
          <p:nvPr/>
        </p:nvSpPr>
        <p:spPr>
          <a:xfrm>
            <a:off x="8625880" y="5068992"/>
            <a:ext cx="2299229" cy="13337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478430F-97CB-EB4F-89E3-FA13CEF9A0E2}"/>
              </a:ext>
            </a:extLst>
          </p:cNvPr>
          <p:cNvSpPr/>
          <p:nvPr/>
        </p:nvSpPr>
        <p:spPr>
          <a:xfrm>
            <a:off x="8310464" y="5591071"/>
            <a:ext cx="2854140" cy="20809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B91430A-13A9-694B-B065-13197305A461}"/>
              </a:ext>
            </a:extLst>
          </p:cNvPr>
          <p:cNvSpPr txBox="1"/>
          <p:nvPr/>
        </p:nvSpPr>
        <p:spPr>
          <a:xfrm>
            <a:off x="9406353" y="5260295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glass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8E93AC-AB28-4649-998C-99F6A271CCF3}"/>
              </a:ext>
            </a:extLst>
          </p:cNvPr>
          <p:cNvSpPr txBox="1"/>
          <p:nvPr/>
        </p:nvSpPr>
        <p:spPr>
          <a:xfrm>
            <a:off x="8782272" y="4966401"/>
            <a:ext cx="1986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3-5 nm mobile layer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904CFA3-CBD9-5043-8FAE-F477345C49B1}"/>
              </a:ext>
            </a:extLst>
          </p:cNvPr>
          <p:cNvSpPr txBox="1"/>
          <p:nvPr/>
        </p:nvSpPr>
        <p:spPr>
          <a:xfrm>
            <a:off x="9260769" y="5542250"/>
            <a:ext cx="1029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substrate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F59D2D6-7EEB-A9EE-3C22-CD1113BC7E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63" y="1554278"/>
            <a:ext cx="62738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2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1" animBg="1"/>
      <p:bldP spid="21" grpId="1" animBg="1"/>
      <p:bldP spid="28" grpId="1" animBg="1"/>
      <p:bldP spid="30" grpId="1"/>
      <p:bldP spid="32" grpId="1"/>
      <p:bldP spid="3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FFD065D0-50FB-FF41-8EE4-E398890DDDC4}"/>
              </a:ext>
            </a:extLst>
          </p:cNvPr>
          <p:cNvSpPr txBox="1"/>
          <p:nvPr/>
        </p:nvSpPr>
        <p:spPr>
          <a:xfrm>
            <a:off x="10268017" y="2530678"/>
            <a:ext cx="17535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itchFamily="2" charset="0"/>
                <a:cs typeface="Arial" panose="020B0604020202020204" pitchFamily="34" charset="0"/>
              </a:rPr>
              <a:t>Embedding is slower for stable glass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9BF90A-D281-D24A-AA60-8CBA1B4CF6C2}"/>
              </a:ext>
            </a:extLst>
          </p:cNvPr>
          <p:cNvSpPr txBox="1"/>
          <p:nvPr/>
        </p:nvSpPr>
        <p:spPr>
          <a:xfrm>
            <a:off x="7196760" y="1712572"/>
            <a:ext cx="286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itchFamily="2" charset="0"/>
                <a:cs typeface="Arial" panose="020B0604020202020204" pitchFamily="34" charset="0"/>
              </a:rPr>
              <a:t>Stage 2: embedding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1AF090-3A96-B498-57FA-E666BF6AD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485" y="2163176"/>
            <a:ext cx="4320955" cy="324071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31D9D61-391A-5837-EFDE-4B76CE0C03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484" y="2163176"/>
            <a:ext cx="4320955" cy="324071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8E6DB25-F9C9-A247-A37D-2B1817F6A0E9}"/>
              </a:ext>
            </a:extLst>
          </p:cNvPr>
          <p:cNvSpPr txBox="1"/>
          <p:nvPr/>
        </p:nvSpPr>
        <p:spPr>
          <a:xfrm>
            <a:off x="10268017" y="3979176"/>
            <a:ext cx="1753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itchFamily="2" charset="0"/>
                <a:cs typeface="Arial" panose="020B0604020202020204" pitchFamily="34" charset="0"/>
              </a:rPr>
              <a:t>Slower bulk dynamics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EBC133-9649-5541-A91B-D7B3A67B32F7}"/>
              </a:ext>
            </a:extLst>
          </p:cNvPr>
          <p:cNvSpPr txBox="1"/>
          <p:nvPr/>
        </p:nvSpPr>
        <p:spPr>
          <a:xfrm>
            <a:off x="1659560" y="1712572"/>
            <a:ext cx="286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itchFamily="2" charset="0"/>
                <a:cs typeface="Arial" panose="020B0604020202020204" pitchFamily="34" charset="0"/>
              </a:rPr>
              <a:t>Stage 1: material build up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C58377D-4B48-F2CC-625A-46252E5AE1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621" y="2163176"/>
            <a:ext cx="4320955" cy="324071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88493F8-AB3A-7B83-DAF6-525AEE3220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620" y="2163176"/>
            <a:ext cx="4320955" cy="324071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D3BBD99-45EA-4B68-B73D-B0B54E49A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Surface evolution in two stages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8E0D897-B1A4-B54F-B50C-83F4F36BF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Surface Morphology on Vapor Deposited Polystyrene Glasses</a:t>
            </a:r>
            <a:endParaRPr lang="en-US" dirty="0"/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55416332-84DD-5C4E-ABB3-52CB59A03A4C}"/>
              </a:ext>
            </a:extLst>
          </p:cNvPr>
          <p:cNvSpPr/>
          <p:nvPr/>
        </p:nvSpPr>
        <p:spPr>
          <a:xfrm>
            <a:off x="10826407" y="3556824"/>
            <a:ext cx="177800" cy="329526"/>
          </a:xfrm>
          <a:prstGeom prst="down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CC2D149-4575-5BDE-BD91-F13A6B8AAB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620" y="2163176"/>
            <a:ext cx="4320955" cy="3240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347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8" grpId="0"/>
      <p:bldP spid="1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0.5|3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0.5|3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0.5|3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0.5|35"/>
</p:tagLst>
</file>

<file path=ppt/theme/theme1.xml><?xml version="1.0" encoding="utf-8"?>
<a:theme xmlns:a="http://schemas.openxmlformats.org/drawingml/2006/main" name="UofWaterloo_WhiteBkgrd">
  <a:themeElements>
    <a:clrScheme name="Custom 8">
      <a:dk1>
        <a:srgbClr val="000000"/>
      </a:dk1>
      <a:lt1>
        <a:srgbClr val="FFFFFF"/>
      </a:lt1>
      <a:dk2>
        <a:srgbClr val="757575"/>
      </a:dk2>
      <a:lt2>
        <a:srgbClr val="D6D6D6"/>
      </a:lt2>
      <a:accent1>
        <a:srgbClr val="63A0FF"/>
      </a:accent1>
      <a:accent2>
        <a:srgbClr val="000000"/>
      </a:accent2>
      <a:accent3>
        <a:srgbClr val="0073CE"/>
      </a:accent3>
      <a:accent4>
        <a:srgbClr val="B2D3FF"/>
      </a:accent4>
      <a:accent5>
        <a:srgbClr val="0033BD"/>
      </a:accent5>
      <a:accent6>
        <a:srgbClr val="62A0FF"/>
      </a:accent6>
      <a:hlink>
        <a:srgbClr val="0033BD"/>
      </a:hlink>
      <a:folHlink>
        <a:srgbClr val="595959"/>
      </a:folHlink>
    </a:clrScheme>
    <a:fontScheme name="Impact + Georgia">
      <a:majorFont>
        <a:latin typeface="Impact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Waterloo_science_16x9" id="{EB104C98-94EB-8A4E-9CD4-F8949385691A}" vid="{3C53CF50-6089-B64F-90B3-7A054A09006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UofWaterloo_WhiteBkgrd</Template>
  <TotalTime>130351</TotalTime>
  <Words>730</Words>
  <Application>Microsoft Macintosh PowerPoint</Application>
  <PresentationFormat>Widescreen</PresentationFormat>
  <Paragraphs>130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Georgia</vt:lpstr>
      <vt:lpstr>Helvetica</vt:lpstr>
      <vt:lpstr>Verdana</vt:lpstr>
      <vt:lpstr>Wingdings</vt:lpstr>
      <vt:lpstr>UofWaterloo_WhiteBkgrd</vt:lpstr>
      <vt:lpstr>Surface Relaxation of Vapor Deposited Polystyrene Glasses</vt:lpstr>
      <vt:lpstr>Glass and stable glass</vt:lpstr>
      <vt:lpstr>Glass and stable glass</vt:lpstr>
      <vt:lpstr>Glass and stable glass</vt:lpstr>
      <vt:lpstr>Small molecules</vt:lpstr>
      <vt:lpstr>Vapor-deposited PS stable glasses</vt:lpstr>
      <vt:lpstr>Experimental methods</vt:lpstr>
      <vt:lpstr>AuNPs on vapor-deposited PS surface</vt:lpstr>
      <vt:lpstr>Surface evolution in two stages</vt:lpstr>
      <vt:lpstr>Quantifying surface properties: peak width/diameter at h=0nm</vt:lpstr>
      <vt:lpstr>t1/4 scaling</vt:lpstr>
      <vt:lpstr>Characteristic time of relaxation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IN THIS SPACE HERE</dc:title>
  <dc:creator>Maria Morrone</dc:creator>
  <cp:lastModifiedBy>Junjie Yin</cp:lastModifiedBy>
  <cp:revision>2045</cp:revision>
  <cp:lastPrinted>2022-03-01T20:54:08Z</cp:lastPrinted>
  <dcterms:created xsi:type="dcterms:W3CDTF">2019-02-13T18:38:14Z</dcterms:created>
  <dcterms:modified xsi:type="dcterms:W3CDTF">2022-06-09T01:58:11Z</dcterms:modified>
</cp:coreProperties>
</file>